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8"/>
  </p:notesMasterIdLst>
  <p:handoutMasterIdLst>
    <p:handoutMasterId r:id="rId29"/>
  </p:handoutMasterIdLst>
  <p:sldIdLst>
    <p:sldId id="256" r:id="rId2"/>
    <p:sldId id="599" r:id="rId3"/>
    <p:sldId id="608" r:id="rId4"/>
    <p:sldId id="609" r:id="rId5"/>
    <p:sldId id="610" r:id="rId6"/>
    <p:sldId id="611" r:id="rId7"/>
    <p:sldId id="612" r:id="rId8"/>
    <p:sldId id="615" r:id="rId9"/>
    <p:sldId id="582" r:id="rId10"/>
    <p:sldId id="527" r:id="rId11"/>
    <p:sldId id="601" r:id="rId12"/>
    <p:sldId id="602" r:id="rId13"/>
    <p:sldId id="583" r:id="rId14"/>
    <p:sldId id="530" r:id="rId15"/>
    <p:sldId id="603" r:id="rId16"/>
    <p:sldId id="605" r:id="rId17"/>
    <p:sldId id="584" r:id="rId18"/>
    <p:sldId id="593" r:id="rId19"/>
    <p:sldId id="594" r:id="rId20"/>
    <p:sldId id="595" r:id="rId21"/>
    <p:sldId id="607" r:id="rId22"/>
    <p:sldId id="616" r:id="rId23"/>
    <p:sldId id="617" r:id="rId24"/>
    <p:sldId id="618" r:id="rId25"/>
    <p:sldId id="600" r:id="rId26"/>
    <p:sldId id="258" r:id="rId2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4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lonyane Ben Morule" initials="KBM" lastIdx="15" clrIdx="0">
    <p:extLst>
      <p:ext uri="{19B8F6BF-5375-455C-9EA6-DF929625EA0E}">
        <p15:presenceInfo xmlns:p15="http://schemas.microsoft.com/office/powerpoint/2012/main" xmlns="" userId="S-1-5-21-1962543656-16731906-617630493-271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D9D9D9"/>
    <a:srgbClr val="75A535"/>
    <a:srgbClr val="3DC20E"/>
    <a:srgbClr val="FFDE75"/>
    <a:srgbClr val="14960A"/>
    <a:srgbClr val="619428"/>
    <a:srgbClr val="5E7C4C"/>
    <a:srgbClr val="597448"/>
    <a:srgbClr val="4D762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5332" autoAdjust="0"/>
  </p:normalViewPr>
  <p:slideViewPr>
    <p:cSldViewPr>
      <p:cViewPr varScale="1">
        <p:scale>
          <a:sx n="111" d="100"/>
          <a:sy n="111" d="100"/>
        </p:scale>
        <p:origin x="-1620" y="-78"/>
      </p:cViewPr>
      <p:guideLst>
        <p:guide orient="horz" pos="2160"/>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22" y="9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267"/>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sz="quarter" idx="1"/>
          </p:nvPr>
        </p:nvSpPr>
        <p:spPr>
          <a:xfrm>
            <a:off x="3970159" y="0"/>
            <a:ext cx="3038604" cy="465267"/>
          </a:xfrm>
          <a:prstGeom prst="rect">
            <a:avLst/>
          </a:prstGeom>
        </p:spPr>
        <p:txBody>
          <a:bodyPr vert="horz" lIns="91440" tIns="45720" rIns="91440" bIns="45720" rtlCol="0"/>
          <a:lstStyle>
            <a:lvl1pPr algn="r">
              <a:defRPr sz="1200"/>
            </a:lvl1pPr>
          </a:lstStyle>
          <a:p>
            <a:pPr>
              <a:defRPr/>
            </a:pPr>
            <a:fld id="{460F2338-ACC5-4BE9-88A2-5D1E574798B4}" type="datetime1">
              <a:rPr lang="en-US"/>
              <a:pPr>
                <a:defRPr/>
              </a:pPr>
              <a:t>7/9/2019</a:t>
            </a:fld>
            <a:endParaRPr lang="en-ZA" dirty="0"/>
          </a:p>
        </p:txBody>
      </p:sp>
      <p:sp>
        <p:nvSpPr>
          <p:cNvPr id="4" name="Footer Placeholder 3"/>
          <p:cNvSpPr>
            <a:spLocks noGrp="1"/>
          </p:cNvSpPr>
          <p:nvPr>
            <p:ph type="ftr" sz="quarter" idx="2"/>
          </p:nvPr>
        </p:nvSpPr>
        <p:spPr>
          <a:xfrm>
            <a:off x="0" y="8829647"/>
            <a:ext cx="3038604" cy="465267"/>
          </a:xfrm>
          <a:prstGeom prst="rect">
            <a:avLst/>
          </a:prstGeom>
        </p:spPr>
        <p:txBody>
          <a:bodyPr vert="horz" lIns="91440" tIns="45720" rIns="91440" bIns="45720" rtlCol="0" anchor="b"/>
          <a:lstStyle>
            <a:lvl1pPr algn="l">
              <a:defRPr sz="1200"/>
            </a:lvl1pPr>
          </a:lstStyle>
          <a:p>
            <a:pPr>
              <a:defRPr/>
            </a:pPr>
            <a:endParaRPr lang="en-ZA"/>
          </a:p>
        </p:txBody>
      </p:sp>
      <p:sp>
        <p:nvSpPr>
          <p:cNvPr id="5" name="Slide Number Placeholder 4"/>
          <p:cNvSpPr>
            <a:spLocks noGrp="1"/>
          </p:cNvSpPr>
          <p:nvPr>
            <p:ph type="sldNum" sz="quarter" idx="3"/>
          </p:nvPr>
        </p:nvSpPr>
        <p:spPr>
          <a:xfrm>
            <a:off x="3970159" y="8829647"/>
            <a:ext cx="3038604" cy="465267"/>
          </a:xfrm>
          <a:prstGeom prst="rect">
            <a:avLst/>
          </a:prstGeom>
        </p:spPr>
        <p:txBody>
          <a:bodyPr vert="horz" lIns="91440" tIns="45720" rIns="91440" bIns="45720" rtlCol="0" anchor="b"/>
          <a:lstStyle>
            <a:lvl1pPr algn="r">
              <a:defRPr sz="1200"/>
            </a:lvl1pPr>
          </a:lstStyle>
          <a:p>
            <a:pPr>
              <a:defRPr/>
            </a:pPr>
            <a:fld id="{D472CC25-31D2-4930-AD16-5BC8A0EA45CF}" type="slidenum">
              <a:rPr lang="en-ZA"/>
              <a:pPr>
                <a:defRPr/>
              </a:pPr>
              <a:t>‹#›</a:t>
            </a:fld>
            <a:endParaRPr lang="en-ZA" dirty="0"/>
          </a:p>
        </p:txBody>
      </p:sp>
    </p:spTree>
    <p:extLst>
      <p:ext uri="{BB962C8B-B14F-4D97-AF65-F5344CB8AC3E}">
        <p14:creationId xmlns:p14="http://schemas.microsoft.com/office/powerpoint/2010/main" xmlns="" val="140526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604" cy="4652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idx="1"/>
          </p:nvPr>
        </p:nvSpPr>
        <p:spPr bwMode="auto">
          <a:xfrm>
            <a:off x="3971796" y="0"/>
            <a:ext cx="3038604" cy="4652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66C90E3D-C290-42F8-B881-0D9BB6590C31}" type="datetime1">
              <a:rPr lang="en-US"/>
              <a:pPr>
                <a:defRPr/>
              </a:pPr>
              <a:t>7/9/2019</a:t>
            </a:fld>
            <a:endParaRPr lang="en-US" dirty="0"/>
          </a:p>
        </p:txBody>
      </p:sp>
      <p:sp>
        <p:nvSpPr>
          <p:cNvPr id="440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4830" y="4416312"/>
            <a:ext cx="5140742" cy="41829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135"/>
            <a:ext cx="3038604"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3" name="Rectangle 7"/>
          <p:cNvSpPr>
            <a:spLocks noGrp="1" noChangeArrowheads="1"/>
          </p:cNvSpPr>
          <p:nvPr>
            <p:ph type="sldNum" sz="quarter" idx="5"/>
          </p:nvPr>
        </p:nvSpPr>
        <p:spPr bwMode="auto">
          <a:xfrm>
            <a:off x="3971796" y="8831135"/>
            <a:ext cx="3038604"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0009DFC-4451-491B-93F3-2FB1FB78F8F9}" type="slidenum">
              <a:rPr lang="en-US"/>
              <a:pPr>
                <a:defRPr/>
              </a:pPr>
              <a:t>‹#›</a:t>
            </a:fld>
            <a:endParaRPr lang="en-US" dirty="0"/>
          </a:p>
        </p:txBody>
      </p:sp>
    </p:spTree>
    <p:extLst>
      <p:ext uri="{BB962C8B-B14F-4D97-AF65-F5344CB8AC3E}">
        <p14:creationId xmlns:p14="http://schemas.microsoft.com/office/powerpoint/2010/main" xmlns="" val="2922192917"/>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Grp="1" noRot="1" noChangeAspect="1" noChangeArrowheads="1" noTextEdit="1"/>
          </p:cNvSpPr>
          <p:nvPr>
            <p:ph type="sldImg"/>
          </p:nvPr>
        </p:nvSpPr>
        <p:spPr>
          <a:ln/>
        </p:spPr>
      </p:sp>
      <p:sp>
        <p:nvSpPr>
          <p:cNvPr id="45059" name="Rectangle 1027"/>
          <p:cNvSpPr>
            <a:spLocks noGrp="1" noChangeArrowheads="1"/>
          </p:cNvSpPr>
          <p:nvPr>
            <p:ph type="body" idx="1"/>
          </p:nvPr>
        </p:nvSpPr>
        <p:spPr>
          <a:noFill/>
          <a:ln/>
        </p:spPr>
        <p:txBody>
          <a:bodyPr/>
          <a:lstStyle/>
          <a:p>
            <a:pPr eaLnBrk="1" hangingPunct="1"/>
            <a:endParaRPr lang="en-US" altLang="en-US" dirty="0"/>
          </a:p>
        </p:txBody>
      </p:sp>
      <p:sp>
        <p:nvSpPr>
          <p:cNvPr id="45060" name="Date Placeholder 6"/>
          <p:cNvSpPr>
            <a:spLocks noGrp="1"/>
          </p:cNvSpPr>
          <p:nvPr>
            <p:ph type="dt" sz="quarter" idx="1"/>
          </p:nvPr>
        </p:nvSpPr>
        <p:spPr>
          <a:noFill/>
        </p:spPr>
        <p:txBody>
          <a:bodyPr/>
          <a:lstStyle/>
          <a:p>
            <a:fld id="{E4831DC6-647B-4951-933B-75F3D5023CED}" type="datetime1">
              <a:rPr lang="en-US" altLang="en-US" smtClean="0"/>
              <a:pPr/>
              <a:t>7/9/2019</a:t>
            </a:fld>
            <a:endParaRPr lang="en-US" altLang="en-US"/>
          </a:p>
        </p:txBody>
      </p:sp>
    </p:spTree>
    <p:extLst>
      <p:ext uri="{BB962C8B-B14F-4D97-AF65-F5344CB8AC3E}">
        <p14:creationId xmlns:p14="http://schemas.microsoft.com/office/powerpoint/2010/main" xmlns="" val="3733622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7/9/2019</a:t>
            </a:fld>
            <a:endParaRPr lang="en-US" dirty="0"/>
          </a:p>
        </p:txBody>
      </p:sp>
    </p:spTree>
    <p:extLst>
      <p:ext uri="{BB962C8B-B14F-4D97-AF65-F5344CB8AC3E}">
        <p14:creationId xmlns:p14="http://schemas.microsoft.com/office/powerpoint/2010/main" xmlns="" val="3302120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7/9/2019</a:t>
            </a:fld>
            <a:endParaRPr lang="en-US" dirty="0"/>
          </a:p>
        </p:txBody>
      </p:sp>
    </p:spTree>
    <p:extLst>
      <p:ext uri="{BB962C8B-B14F-4D97-AF65-F5344CB8AC3E}">
        <p14:creationId xmlns:p14="http://schemas.microsoft.com/office/powerpoint/2010/main" xmlns="" val="64988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7/9/2019</a:t>
            </a:fld>
            <a:endParaRPr lang="en-US" dirty="0"/>
          </a:p>
        </p:txBody>
      </p:sp>
    </p:spTree>
    <p:extLst>
      <p:ext uri="{BB962C8B-B14F-4D97-AF65-F5344CB8AC3E}">
        <p14:creationId xmlns:p14="http://schemas.microsoft.com/office/powerpoint/2010/main" xmlns="" val="2063944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7/9/2019</a:t>
            </a:fld>
            <a:endParaRPr lang="en-US" dirty="0"/>
          </a:p>
        </p:txBody>
      </p:sp>
    </p:spTree>
    <p:extLst>
      <p:ext uri="{BB962C8B-B14F-4D97-AF65-F5344CB8AC3E}">
        <p14:creationId xmlns:p14="http://schemas.microsoft.com/office/powerpoint/2010/main" xmlns="" val="3795102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7/9/2019</a:t>
            </a:fld>
            <a:endParaRPr lang="en-US" dirty="0"/>
          </a:p>
        </p:txBody>
      </p:sp>
    </p:spTree>
    <p:extLst>
      <p:ext uri="{BB962C8B-B14F-4D97-AF65-F5344CB8AC3E}">
        <p14:creationId xmlns:p14="http://schemas.microsoft.com/office/powerpoint/2010/main" xmlns="" val="27654812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7/9/2019</a:t>
            </a:fld>
            <a:endParaRPr lang="en-US" dirty="0"/>
          </a:p>
        </p:txBody>
      </p:sp>
    </p:spTree>
    <p:extLst>
      <p:ext uri="{BB962C8B-B14F-4D97-AF65-F5344CB8AC3E}">
        <p14:creationId xmlns:p14="http://schemas.microsoft.com/office/powerpoint/2010/main" xmlns="" val="295244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altLang="en-US"/>
          </a:p>
        </p:txBody>
      </p:sp>
      <p:sp>
        <p:nvSpPr>
          <p:cNvPr id="56324" name="Date Placeholder 6"/>
          <p:cNvSpPr>
            <a:spLocks noGrp="1"/>
          </p:cNvSpPr>
          <p:nvPr>
            <p:ph type="dt" sz="quarter" idx="1"/>
          </p:nvPr>
        </p:nvSpPr>
        <p:spPr>
          <a:noFill/>
        </p:spPr>
        <p:txBody>
          <a:bodyPr/>
          <a:lstStyle/>
          <a:p>
            <a:fld id="{DC2DAF64-9908-4AA3-8EEA-68DDA5F9CA32}" type="datetime1">
              <a:rPr lang="en-US" altLang="en-US" smtClean="0"/>
              <a:pPr/>
              <a:t>7/9/2019</a:t>
            </a:fld>
            <a:endParaRPr lang="en-US" altLang="en-US"/>
          </a:p>
        </p:txBody>
      </p:sp>
    </p:spTree>
    <p:extLst>
      <p:ext uri="{BB962C8B-B14F-4D97-AF65-F5344CB8AC3E}">
        <p14:creationId xmlns:p14="http://schemas.microsoft.com/office/powerpoint/2010/main" xmlns="" val="263098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xmlns="" id="{998A58DD-5478-47D4-925A-DA4EC596799D}"/>
              </a:ext>
            </a:extLst>
          </p:cNvPr>
          <p:cNvSpPr>
            <a:spLocks noGrp="1" noRot="1" noChangeAspect="1" noTextEdit="1"/>
          </p:cNvSpPr>
          <p:nvPr>
            <p:ph type="sldImg"/>
          </p:nvPr>
        </p:nvSpPr>
        <p:spPr>
          <a:ln/>
        </p:spPr>
      </p:sp>
      <p:sp>
        <p:nvSpPr>
          <p:cNvPr id="11267" name="Notes Placeholder 2">
            <a:extLst>
              <a:ext uri="{FF2B5EF4-FFF2-40B4-BE49-F238E27FC236}">
                <a16:creationId xmlns:a16="http://schemas.microsoft.com/office/drawing/2014/main" xmlns="" id="{7FE3649A-A1AD-48CC-B07C-0D7A653ABD54}"/>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
        <p:nvSpPr>
          <p:cNvPr id="4" name="Date Placeholder 3">
            <a:extLst>
              <a:ext uri="{FF2B5EF4-FFF2-40B4-BE49-F238E27FC236}">
                <a16:creationId xmlns:a16="http://schemas.microsoft.com/office/drawing/2014/main" xmlns="" id="{8D38CCE4-0474-4513-8E17-3A36ADBD2BC1}"/>
              </a:ext>
            </a:extLst>
          </p:cNvPr>
          <p:cNvSpPr>
            <a:spLocks noGrp="1"/>
          </p:cNvSpPr>
          <p:nvPr>
            <p:ph type="dt" sz="quarter" idx="1"/>
          </p:nvPr>
        </p:nvSpPr>
        <p:spPr/>
        <p:txBody>
          <a:bodyPr/>
          <a:lstStyle/>
          <a:p>
            <a:pPr>
              <a:defRPr/>
            </a:pPr>
            <a:fld id="{66C90E3D-C290-42F8-B881-0D9BB6590C31}" type="datetime1">
              <a:rPr lang="en-US" smtClean="0"/>
              <a:pPr>
                <a:defRPr/>
              </a:pPr>
              <a:t>7/9/2019</a:t>
            </a:fld>
            <a:endParaRPr lang="en-US" dirty="0"/>
          </a:p>
        </p:txBody>
      </p:sp>
    </p:spTree>
    <p:extLst>
      <p:ext uri="{BB962C8B-B14F-4D97-AF65-F5344CB8AC3E}">
        <p14:creationId xmlns:p14="http://schemas.microsoft.com/office/powerpoint/2010/main" xmlns="" val="3528484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7/9/2019</a:t>
            </a:fld>
            <a:endParaRPr lang="en-US" dirty="0"/>
          </a:p>
        </p:txBody>
      </p:sp>
    </p:spTree>
    <p:extLst>
      <p:ext uri="{BB962C8B-B14F-4D97-AF65-F5344CB8AC3E}">
        <p14:creationId xmlns:p14="http://schemas.microsoft.com/office/powerpoint/2010/main" xmlns="" val="56189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7/9/2019</a:t>
            </a:fld>
            <a:endParaRPr lang="en-US" dirty="0"/>
          </a:p>
        </p:txBody>
      </p:sp>
    </p:spTree>
    <p:extLst>
      <p:ext uri="{BB962C8B-B14F-4D97-AF65-F5344CB8AC3E}">
        <p14:creationId xmlns:p14="http://schemas.microsoft.com/office/powerpoint/2010/main" xmlns="" val="2781771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What</a:t>
            </a:r>
            <a:r>
              <a:rPr lang="en-US" baseline="0" dirty="0"/>
              <a:t> happens beyond full implementation of the HRM&amp;D strategy?</a:t>
            </a:r>
          </a:p>
          <a:p>
            <a:pPr marL="228600" indent="-228600">
              <a:buAutoNum type="arabicPeriod"/>
            </a:pPr>
            <a:r>
              <a:rPr lang="en-US" baseline="0" dirty="0"/>
              <a:t>Do we have enough money to implement the ICT strategy? Is </a:t>
            </a:r>
          </a:p>
          <a:p>
            <a:pPr marL="228600" indent="-228600">
              <a:buAutoNum type="arabicPeriod"/>
            </a:pPr>
            <a:endParaRPr lang="en-US" baseline="0" dirty="0"/>
          </a:p>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7/9/2019</a:t>
            </a:fld>
            <a:endParaRPr lang="en-US" dirty="0"/>
          </a:p>
        </p:txBody>
      </p:sp>
    </p:spTree>
    <p:extLst>
      <p:ext uri="{BB962C8B-B14F-4D97-AF65-F5344CB8AC3E}">
        <p14:creationId xmlns:p14="http://schemas.microsoft.com/office/powerpoint/2010/main" xmlns="" val="2329891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7/9/2019</a:t>
            </a:fld>
            <a:endParaRPr lang="en-US" dirty="0"/>
          </a:p>
        </p:txBody>
      </p:sp>
    </p:spTree>
    <p:extLst>
      <p:ext uri="{BB962C8B-B14F-4D97-AF65-F5344CB8AC3E}">
        <p14:creationId xmlns:p14="http://schemas.microsoft.com/office/powerpoint/2010/main" xmlns="" val="1757323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7/9/2019</a:t>
            </a:fld>
            <a:endParaRPr lang="en-US" dirty="0"/>
          </a:p>
        </p:txBody>
      </p:sp>
    </p:spTree>
    <p:extLst>
      <p:ext uri="{BB962C8B-B14F-4D97-AF65-F5344CB8AC3E}">
        <p14:creationId xmlns:p14="http://schemas.microsoft.com/office/powerpoint/2010/main" xmlns="" val="4046292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7/9/2019</a:t>
            </a:fld>
            <a:endParaRPr lang="en-US" dirty="0"/>
          </a:p>
        </p:txBody>
      </p:sp>
    </p:spTree>
    <p:extLst>
      <p:ext uri="{BB962C8B-B14F-4D97-AF65-F5344CB8AC3E}">
        <p14:creationId xmlns:p14="http://schemas.microsoft.com/office/powerpoint/2010/main" xmlns="" val="1003707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7/9/2019</a:t>
            </a:fld>
            <a:endParaRPr lang="en-US" dirty="0"/>
          </a:p>
        </p:txBody>
      </p:sp>
    </p:spTree>
    <p:extLst>
      <p:ext uri="{BB962C8B-B14F-4D97-AF65-F5344CB8AC3E}">
        <p14:creationId xmlns:p14="http://schemas.microsoft.com/office/powerpoint/2010/main" xmlns="" val="3329194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archive:TWOTONE%20jhb%20WIP:1405%20NDA%20CI%20&amp;%20manual:DESIGNED%20CI%20ELEMENTS:1405%20NDA%20ppt:1405%20NDA%20ppt%20final%20main.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6" descr="archive:TWOTONE jhb WIP:1405 NDA CI &amp; manual:DESIGNED CI ELEMENTS:1405 NDA ppt:1405 NDA ppt final main.jpg"/>
          <p:cNvPicPr>
            <a:picLocks noChangeAspect="1" noChangeArrowheads="1"/>
          </p:cNvPicPr>
          <p:nvPr userDrawn="1"/>
        </p:nvPicPr>
        <p:blipFill>
          <a:blip r:embed="rId2" r:link="rId3" cstate="print"/>
          <a:srcRect/>
          <a:stretch>
            <a:fillRect/>
          </a:stretch>
        </p:blipFill>
        <p:spPr bwMode="auto">
          <a:xfrm>
            <a:off x="0" y="0"/>
            <a:ext cx="9145588" cy="6859588"/>
          </a:xfrm>
          <a:prstGeom prst="rect">
            <a:avLst/>
          </a:prstGeom>
          <a:noFill/>
          <a:ln w="9525">
            <a:noFill/>
            <a:miter lim="800000"/>
            <a:headEnd/>
            <a:tailEnd/>
          </a:ln>
        </p:spPr>
      </p:pic>
      <p:sp>
        <p:nvSpPr>
          <p:cNvPr id="4130" name="Rectangle 34"/>
          <p:cNvSpPr>
            <a:spLocks noGrp="1" noChangeArrowheads="1"/>
          </p:cNvSpPr>
          <p:nvPr>
            <p:ph type="ctrTitle" sz="quarter"/>
          </p:nvPr>
        </p:nvSpPr>
        <p:spPr>
          <a:xfrm>
            <a:off x="914400" y="2667000"/>
            <a:ext cx="6705600" cy="947738"/>
          </a:xfrm>
        </p:spPr>
        <p:txBody>
          <a:bodyPr anchor="b"/>
          <a:lstStyle>
            <a:lvl1pPr algn="r">
              <a:defRPr sz="2800">
                <a:solidFill>
                  <a:schemeClr val="tx1"/>
                </a:solidFill>
              </a:defRPr>
            </a:lvl1pPr>
          </a:lstStyle>
          <a:p>
            <a:r>
              <a:rPr lang="en-US"/>
              <a:t>Click to edit Master title style</a:t>
            </a:r>
          </a:p>
        </p:txBody>
      </p:sp>
      <p:sp>
        <p:nvSpPr>
          <p:cNvPr id="4131" name="Rectangle 35"/>
          <p:cNvSpPr>
            <a:spLocks noGrp="1" noChangeArrowheads="1"/>
          </p:cNvSpPr>
          <p:nvPr>
            <p:ph type="subTitle" sz="quarter" idx="1"/>
          </p:nvPr>
        </p:nvSpPr>
        <p:spPr>
          <a:xfrm>
            <a:off x="914400" y="3848100"/>
            <a:ext cx="6705600" cy="1028700"/>
          </a:xfrm>
        </p:spPr>
        <p:txBody>
          <a:bodyPr/>
          <a:lstStyle>
            <a:lvl1pPr marL="0" indent="0" algn="r">
              <a:buFont typeface="Times" charset="0"/>
              <a:buNone/>
              <a:defRPr sz="1400">
                <a:solidFill>
                  <a:schemeClr val="accent1"/>
                </a:solidFill>
              </a:defRPr>
            </a:lvl1pPr>
          </a:lstStyle>
          <a:p>
            <a:r>
              <a:rPr lang="en-US"/>
              <a:t>Click to edit Master subtitle style</a:t>
            </a:r>
          </a:p>
        </p:txBody>
      </p:sp>
      <p:sp>
        <p:nvSpPr>
          <p:cNvPr id="5" name="Rectangle 36"/>
          <p:cNvSpPr>
            <a:spLocks noGrp="1" noChangeArrowheads="1"/>
          </p:cNvSpPr>
          <p:nvPr>
            <p:ph type="dt" sz="quarter" idx="10"/>
          </p:nvPr>
        </p:nvSpPr>
        <p:spPr>
          <a:xfrm>
            <a:off x="1905000" y="6248400"/>
            <a:ext cx="1905000" cy="457200"/>
          </a:xfrm>
        </p:spPr>
        <p:txBody>
          <a:bodyPr/>
          <a:lstStyle>
            <a:lvl1pPr>
              <a:defRPr>
                <a:solidFill>
                  <a:schemeClr val="tx2"/>
                </a:solidFill>
              </a:defRPr>
            </a:lvl1pPr>
          </a:lstStyle>
          <a:p>
            <a:pPr>
              <a:defRPr/>
            </a:pPr>
            <a:r>
              <a:rPr lang="en-US"/>
              <a:t> 1</a:t>
            </a:r>
          </a:p>
        </p:txBody>
      </p:sp>
      <p:sp>
        <p:nvSpPr>
          <p:cNvPr id="6" name="Rectangle 37"/>
          <p:cNvSpPr>
            <a:spLocks noGrp="1" noChangeArrowheads="1"/>
          </p:cNvSpPr>
          <p:nvPr>
            <p:ph type="ftr" sz="quarter" idx="11"/>
          </p:nvPr>
        </p:nvSpPr>
        <p:spPr>
          <a:xfrm>
            <a:off x="4191000" y="6248400"/>
            <a:ext cx="2667000" cy="457200"/>
          </a:xfrm>
        </p:spPr>
        <p:txBody>
          <a:bodyPr/>
          <a:lstStyle>
            <a:lvl1pPr>
              <a:defRPr>
                <a:solidFill>
                  <a:schemeClr val="tx2"/>
                </a:solidFill>
              </a:defRPr>
            </a:lvl1pPr>
          </a:lstStyle>
          <a:p>
            <a:pPr>
              <a:defRPr/>
            </a:pPr>
            <a:endParaRPr lang="en-US"/>
          </a:p>
        </p:txBody>
      </p:sp>
      <p:sp>
        <p:nvSpPr>
          <p:cNvPr id="7" name="Rectangle 38"/>
          <p:cNvSpPr>
            <a:spLocks noGrp="1" noChangeArrowheads="1"/>
          </p:cNvSpPr>
          <p:nvPr>
            <p:ph type="sldNum" sz="quarter" idx="12"/>
          </p:nvPr>
        </p:nvSpPr>
        <p:spPr>
          <a:xfrm>
            <a:off x="7086600" y="6248400"/>
            <a:ext cx="1333500" cy="457200"/>
          </a:xfrm>
        </p:spPr>
        <p:txBody>
          <a:bodyPr/>
          <a:lstStyle>
            <a:lvl1pPr>
              <a:defRPr>
                <a:solidFill>
                  <a:schemeClr val="tx2"/>
                </a:solidFill>
              </a:defRPr>
            </a:lvl1pPr>
          </a:lstStyle>
          <a:p>
            <a:pPr>
              <a:defRPr/>
            </a:pPr>
            <a:fld id="{A856C271-1B1E-4434-B969-160E66F28F76}"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739E0BC4-20BB-42E4-98DA-B2AB11D3D472}"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8913" y="0"/>
            <a:ext cx="1924050" cy="563880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762000" y="0"/>
            <a:ext cx="5624513"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6CF517C8-5DF2-4793-BBC2-5DB8E01CE3A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56AA2101-C1C2-4057-8262-EB528C86E1AF}"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2BAF04BA-9EE7-4D86-8F69-644E809532A5}"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762000" y="1524000"/>
            <a:ext cx="37734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87888" y="1524000"/>
            <a:ext cx="3775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EAB54CC5-90A5-4F96-AF1C-172649A14BA0}"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35"/>
          <p:cNvSpPr>
            <a:spLocks noGrp="1" noChangeArrowheads="1"/>
          </p:cNvSpPr>
          <p:nvPr>
            <p:ph type="dt" sz="half" idx="10"/>
          </p:nvPr>
        </p:nvSpPr>
        <p:spPr>
          <a:ln/>
        </p:spPr>
        <p:txBody>
          <a:bodyPr/>
          <a:lstStyle>
            <a:lvl1pPr>
              <a:defRPr/>
            </a:lvl1pPr>
          </a:lstStyle>
          <a:p>
            <a:pPr>
              <a:defRPr/>
            </a:pPr>
            <a:r>
              <a:rPr lang="en-US"/>
              <a:t> 1</a:t>
            </a:r>
          </a:p>
        </p:txBody>
      </p:sp>
      <p:sp>
        <p:nvSpPr>
          <p:cNvPr id="8" name="Rectangle 36"/>
          <p:cNvSpPr>
            <a:spLocks noGrp="1" noChangeArrowheads="1"/>
          </p:cNvSpPr>
          <p:nvPr>
            <p:ph type="ftr" sz="quarter" idx="11"/>
          </p:nvPr>
        </p:nvSpPr>
        <p:spPr>
          <a:ln/>
        </p:spPr>
        <p:txBody>
          <a:bodyPr/>
          <a:lstStyle>
            <a:lvl1pPr>
              <a:defRPr/>
            </a:lvl1pPr>
          </a:lstStyle>
          <a:p>
            <a:pPr>
              <a:defRPr/>
            </a:pPr>
            <a:endParaRPr lang="en-US"/>
          </a:p>
        </p:txBody>
      </p:sp>
      <p:sp>
        <p:nvSpPr>
          <p:cNvPr id="9" name="Rectangle 37"/>
          <p:cNvSpPr>
            <a:spLocks noGrp="1" noChangeArrowheads="1"/>
          </p:cNvSpPr>
          <p:nvPr>
            <p:ph type="sldNum" sz="quarter" idx="12"/>
          </p:nvPr>
        </p:nvSpPr>
        <p:spPr>
          <a:ln/>
        </p:spPr>
        <p:txBody>
          <a:bodyPr/>
          <a:lstStyle>
            <a:lvl1pPr>
              <a:defRPr/>
            </a:lvl1pPr>
          </a:lstStyle>
          <a:p>
            <a:pPr>
              <a:defRPr/>
            </a:pPr>
            <a:fld id="{ED2907EB-491B-4FD1-9CED-179C44060184}"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35"/>
          <p:cNvSpPr>
            <a:spLocks noGrp="1" noChangeArrowheads="1"/>
          </p:cNvSpPr>
          <p:nvPr>
            <p:ph type="dt" sz="half" idx="10"/>
          </p:nvPr>
        </p:nvSpPr>
        <p:spPr>
          <a:ln/>
        </p:spPr>
        <p:txBody>
          <a:bodyPr/>
          <a:lstStyle>
            <a:lvl1pPr>
              <a:defRPr/>
            </a:lvl1pPr>
          </a:lstStyle>
          <a:p>
            <a:pPr>
              <a:defRPr/>
            </a:pPr>
            <a:r>
              <a:rPr lang="en-US"/>
              <a:t> 1</a:t>
            </a:r>
          </a:p>
        </p:txBody>
      </p:sp>
      <p:sp>
        <p:nvSpPr>
          <p:cNvPr id="4" name="Rectangle 36"/>
          <p:cNvSpPr>
            <a:spLocks noGrp="1" noChangeArrowheads="1"/>
          </p:cNvSpPr>
          <p:nvPr>
            <p:ph type="ftr" sz="quarter" idx="11"/>
          </p:nvPr>
        </p:nvSpPr>
        <p:spPr>
          <a:ln/>
        </p:spPr>
        <p:txBody>
          <a:bodyPr/>
          <a:lstStyle>
            <a:lvl1pPr>
              <a:defRPr/>
            </a:lvl1pPr>
          </a:lstStyle>
          <a:p>
            <a:pPr>
              <a:defRPr/>
            </a:pPr>
            <a:endParaRPr lang="en-US"/>
          </a:p>
        </p:txBody>
      </p:sp>
      <p:sp>
        <p:nvSpPr>
          <p:cNvPr id="5" name="Rectangle 37"/>
          <p:cNvSpPr>
            <a:spLocks noGrp="1" noChangeArrowheads="1"/>
          </p:cNvSpPr>
          <p:nvPr>
            <p:ph type="sldNum" sz="quarter" idx="12"/>
          </p:nvPr>
        </p:nvSpPr>
        <p:spPr>
          <a:ln/>
        </p:spPr>
        <p:txBody>
          <a:bodyPr/>
          <a:lstStyle>
            <a:lvl1pPr>
              <a:defRPr/>
            </a:lvl1pPr>
          </a:lstStyle>
          <a:p>
            <a:pPr>
              <a:defRPr/>
            </a:pPr>
            <a:fld id="{4B1C481C-EBB3-46B8-82E0-717F3C347144}"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pPr>
              <a:defRPr/>
            </a:pPr>
            <a:r>
              <a:rPr lang="en-US"/>
              <a:t> 1</a:t>
            </a:r>
          </a:p>
        </p:txBody>
      </p:sp>
      <p:sp>
        <p:nvSpPr>
          <p:cNvPr id="3" name="Rectangle 36"/>
          <p:cNvSpPr>
            <a:spLocks noGrp="1" noChangeArrowheads="1"/>
          </p:cNvSpPr>
          <p:nvPr>
            <p:ph type="ftr" sz="quarter" idx="11"/>
          </p:nvPr>
        </p:nvSpPr>
        <p:spPr>
          <a:ln/>
        </p:spPr>
        <p:txBody>
          <a:bodyPr/>
          <a:lstStyle>
            <a:lvl1pPr>
              <a:defRPr/>
            </a:lvl1pPr>
          </a:lstStyle>
          <a:p>
            <a:pPr>
              <a:defRPr/>
            </a:pPr>
            <a:endParaRPr lang="en-US"/>
          </a:p>
        </p:txBody>
      </p:sp>
      <p:sp>
        <p:nvSpPr>
          <p:cNvPr id="4" name="Rectangle 37"/>
          <p:cNvSpPr>
            <a:spLocks noGrp="1" noChangeArrowheads="1"/>
          </p:cNvSpPr>
          <p:nvPr>
            <p:ph type="sldNum" sz="quarter" idx="12"/>
          </p:nvPr>
        </p:nvSpPr>
        <p:spPr>
          <a:ln/>
        </p:spPr>
        <p:txBody>
          <a:bodyPr/>
          <a:lstStyle>
            <a:lvl1pPr>
              <a:defRPr/>
            </a:lvl1pPr>
          </a:lstStyle>
          <a:p>
            <a:pPr>
              <a:defRPr/>
            </a:pPr>
            <a:fld id="{11B4F63D-5BA7-4943-B08E-7EDF1690FFB3}"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61B78509-8F94-4E2A-B750-1EDF97D2E5EE}"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51163336-F225-4748-A342-5A90557612ED}"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archive:TWOTONE%20jhb%20WIP:1405%20NDA%20CI%20&amp;%20manual:DESIGNED%20CI%20ELEMENTS:1405%20NDA%20ppt:NDA%201-02.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53" descr="archive:TWOTONE jhb WIP:1405 NDA CI &amp; manual:DESIGNED CI ELEMENTS:1405 NDA ppt:NDA 1-02.jpg"/>
          <p:cNvPicPr>
            <a:picLocks noChangeAspect="1" noChangeArrowheads="1"/>
          </p:cNvPicPr>
          <p:nvPr userDrawn="1"/>
        </p:nvPicPr>
        <p:blipFill>
          <a:blip r:embed="rId13" r:link="rId14" cstate="print"/>
          <a:srcRect/>
          <a:stretch>
            <a:fillRect/>
          </a:stretch>
        </p:blipFill>
        <p:spPr bwMode="auto">
          <a:xfrm>
            <a:off x="-1588" y="0"/>
            <a:ext cx="9145588" cy="815975"/>
          </a:xfrm>
          <a:prstGeom prst="rect">
            <a:avLst/>
          </a:prstGeom>
          <a:noFill/>
          <a:ln w="9525">
            <a:noFill/>
            <a:miter lim="800000"/>
            <a:headEnd/>
            <a:tailEnd/>
          </a:ln>
        </p:spPr>
      </p:pic>
      <p:sp>
        <p:nvSpPr>
          <p:cNvPr id="3107" name="Rectangle 35"/>
          <p:cNvSpPr>
            <a:spLocks noGrp="1" noChangeArrowheads="1"/>
          </p:cNvSpPr>
          <p:nvPr>
            <p:ph type="dt" sz="half" idx="2"/>
          </p:nvPr>
        </p:nvSpPr>
        <p:spPr bwMode="auto">
          <a:xfrm>
            <a:off x="719138"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000">
                <a:latin typeface="+mn-lt"/>
              </a:defRPr>
            </a:lvl1pPr>
          </a:lstStyle>
          <a:p>
            <a:pPr>
              <a:defRPr/>
            </a:pPr>
            <a:r>
              <a:rPr lang="en-US"/>
              <a:t> 1</a:t>
            </a:r>
          </a:p>
        </p:txBody>
      </p:sp>
      <p:sp>
        <p:nvSpPr>
          <p:cNvPr id="3108" name="Rectangle 36"/>
          <p:cNvSpPr>
            <a:spLocks noGrp="1" noChangeArrowheads="1"/>
          </p:cNvSpPr>
          <p:nvPr>
            <p:ph type="ftr" sz="quarter" idx="3"/>
          </p:nvPr>
        </p:nvSpPr>
        <p:spPr bwMode="auto">
          <a:xfrm>
            <a:off x="3125788"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000">
                <a:latin typeface="+mn-lt"/>
              </a:defRPr>
            </a:lvl1pPr>
          </a:lstStyle>
          <a:p>
            <a:pPr>
              <a:defRPr/>
            </a:pPr>
            <a:endParaRPr lang="en-US"/>
          </a:p>
        </p:txBody>
      </p:sp>
      <p:sp>
        <p:nvSpPr>
          <p:cNvPr id="3109" name="Rectangle 37"/>
          <p:cNvSpPr>
            <a:spLocks noGrp="1" noChangeArrowheads="1"/>
          </p:cNvSpPr>
          <p:nvPr>
            <p:ph type="sldNum" sz="quarter" idx="4"/>
          </p:nvPr>
        </p:nvSpPr>
        <p:spPr bwMode="auto">
          <a:xfrm>
            <a:off x="65151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000">
                <a:latin typeface="+mn-lt"/>
              </a:defRPr>
            </a:lvl1pPr>
          </a:lstStyle>
          <a:p>
            <a:pPr>
              <a:defRPr/>
            </a:pPr>
            <a:fld id="{C1C3471C-B1D1-45C0-A155-C4C96DA51855}" type="slidenum">
              <a:rPr lang="en-US"/>
              <a:pPr>
                <a:defRPr/>
              </a:pPr>
              <a:t>‹#›</a:t>
            </a:fld>
            <a:endParaRPr lang="en-US" dirty="0"/>
          </a:p>
        </p:txBody>
      </p:sp>
      <p:sp>
        <p:nvSpPr>
          <p:cNvPr id="2054" name="Rectangle 38"/>
          <p:cNvSpPr>
            <a:spLocks noGrp="1" noChangeArrowheads="1"/>
          </p:cNvSpPr>
          <p:nvPr>
            <p:ph type="body" idx="1"/>
          </p:nvPr>
        </p:nvSpPr>
        <p:spPr bwMode="auto">
          <a:xfrm>
            <a:off x="762000" y="1524000"/>
            <a:ext cx="7700963"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5" name="Rectangle 34"/>
          <p:cNvSpPr>
            <a:spLocks noGrp="1" noChangeArrowheads="1"/>
          </p:cNvSpPr>
          <p:nvPr>
            <p:ph type="title"/>
          </p:nvPr>
        </p:nvSpPr>
        <p:spPr bwMode="auto">
          <a:xfrm>
            <a:off x="762000" y="0"/>
            <a:ext cx="7662863"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4022"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ransition/>
  <p:hf hdr="0" ftr="0"/>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defRPr>
      </a:lvl2pPr>
      <a:lvl3pPr algn="l" rtl="0" eaLnBrk="1" fontAlgn="base" hangingPunct="1">
        <a:spcBef>
          <a:spcPct val="0"/>
        </a:spcBef>
        <a:spcAft>
          <a:spcPct val="0"/>
        </a:spcAft>
        <a:defRPr sz="2400">
          <a:solidFill>
            <a:schemeClr val="tx2"/>
          </a:solidFill>
          <a:latin typeface="Arial" charset="0"/>
        </a:defRPr>
      </a:lvl3pPr>
      <a:lvl4pPr algn="l" rtl="0" eaLnBrk="1" fontAlgn="base" hangingPunct="1">
        <a:spcBef>
          <a:spcPct val="0"/>
        </a:spcBef>
        <a:spcAft>
          <a:spcPct val="0"/>
        </a:spcAft>
        <a:defRPr sz="2400">
          <a:solidFill>
            <a:schemeClr val="tx2"/>
          </a:solidFill>
          <a:latin typeface="Arial" charset="0"/>
        </a:defRPr>
      </a:lvl4pPr>
      <a:lvl5pPr algn="l" rtl="0" eaLnBrk="1" fontAlgn="base" hangingPunct="1">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eaLnBrk="1" fontAlgn="base" hangingPunct="1">
        <a:spcBef>
          <a:spcPct val="20000"/>
        </a:spcBef>
        <a:spcAft>
          <a:spcPct val="0"/>
        </a:spcAft>
        <a:buClr>
          <a:schemeClr val="accent2"/>
        </a:buClr>
        <a:buSzPct val="95000"/>
        <a:buFont typeface="Times" charset="0"/>
        <a:buChar char="•"/>
        <a:defRPr>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2pPr>
      <a:lvl3pPr marL="11430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3pPr>
      <a:lvl4pPr marL="16002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4pPr>
      <a:lvl5pPr marL="20574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5pPr>
      <a:lvl6pPr marL="25146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6pPr>
      <a:lvl7pPr marL="29718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7pPr>
      <a:lvl8pPr marL="34290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8pPr>
      <a:lvl9pPr marL="38862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3" Type="http://schemas.openxmlformats.org/officeDocument/2006/relationships/image" Target="../media/image16.emf"/><Relationship Id="rId18" Type="http://schemas.openxmlformats.org/officeDocument/2006/relationships/image" Target="../media/image21.emf"/><Relationship Id="rId26" Type="http://schemas.openxmlformats.org/officeDocument/2006/relationships/image" Target="../media/image29.emf"/><Relationship Id="rId39" Type="http://schemas.openxmlformats.org/officeDocument/2006/relationships/image" Target="../media/image42.emf"/><Relationship Id="rId3" Type="http://schemas.openxmlformats.org/officeDocument/2006/relationships/image" Target="../media/image6.emf"/><Relationship Id="rId21" Type="http://schemas.openxmlformats.org/officeDocument/2006/relationships/image" Target="../media/image24.emf"/><Relationship Id="rId34" Type="http://schemas.openxmlformats.org/officeDocument/2006/relationships/image" Target="../media/image37.emf"/><Relationship Id="rId42" Type="http://schemas.openxmlformats.org/officeDocument/2006/relationships/image" Target="../media/image45.emf"/><Relationship Id="rId47" Type="http://schemas.openxmlformats.org/officeDocument/2006/relationships/image" Target="../media/image50.emf"/><Relationship Id="rId50" Type="http://schemas.openxmlformats.org/officeDocument/2006/relationships/image" Target="../media/image53.emf"/><Relationship Id="rId7" Type="http://schemas.openxmlformats.org/officeDocument/2006/relationships/image" Target="../media/image10.emf"/><Relationship Id="rId12" Type="http://schemas.openxmlformats.org/officeDocument/2006/relationships/image" Target="../media/image15.emf"/><Relationship Id="rId17" Type="http://schemas.openxmlformats.org/officeDocument/2006/relationships/image" Target="../media/image20.emf"/><Relationship Id="rId25" Type="http://schemas.openxmlformats.org/officeDocument/2006/relationships/image" Target="../media/image28.emf"/><Relationship Id="rId33" Type="http://schemas.openxmlformats.org/officeDocument/2006/relationships/image" Target="../media/image36.emf"/><Relationship Id="rId38" Type="http://schemas.openxmlformats.org/officeDocument/2006/relationships/image" Target="../media/image41.emf"/><Relationship Id="rId46" Type="http://schemas.openxmlformats.org/officeDocument/2006/relationships/image" Target="../media/image49.emf"/><Relationship Id="rId2" Type="http://schemas.openxmlformats.org/officeDocument/2006/relationships/image" Target="../media/image5.emf"/><Relationship Id="rId16" Type="http://schemas.openxmlformats.org/officeDocument/2006/relationships/image" Target="../media/image19.emf"/><Relationship Id="rId20" Type="http://schemas.openxmlformats.org/officeDocument/2006/relationships/image" Target="../media/image23.emf"/><Relationship Id="rId29" Type="http://schemas.openxmlformats.org/officeDocument/2006/relationships/image" Target="../media/image32.emf"/><Relationship Id="rId41" Type="http://schemas.openxmlformats.org/officeDocument/2006/relationships/image" Target="../media/image44.emf"/><Relationship Id="rId1" Type="http://schemas.openxmlformats.org/officeDocument/2006/relationships/slideLayout" Target="../slideLayouts/slideLayout6.xml"/><Relationship Id="rId6" Type="http://schemas.openxmlformats.org/officeDocument/2006/relationships/image" Target="../media/image9.emf"/><Relationship Id="rId11" Type="http://schemas.openxmlformats.org/officeDocument/2006/relationships/image" Target="../media/image14.emf"/><Relationship Id="rId24" Type="http://schemas.openxmlformats.org/officeDocument/2006/relationships/image" Target="../media/image27.emf"/><Relationship Id="rId32" Type="http://schemas.openxmlformats.org/officeDocument/2006/relationships/image" Target="../media/image35.emf"/><Relationship Id="rId37" Type="http://schemas.openxmlformats.org/officeDocument/2006/relationships/image" Target="../media/image40.emf"/><Relationship Id="rId40" Type="http://schemas.openxmlformats.org/officeDocument/2006/relationships/image" Target="../media/image43.emf"/><Relationship Id="rId45" Type="http://schemas.openxmlformats.org/officeDocument/2006/relationships/image" Target="../media/image48.emf"/><Relationship Id="rId5" Type="http://schemas.openxmlformats.org/officeDocument/2006/relationships/image" Target="../media/image8.emf"/><Relationship Id="rId15" Type="http://schemas.openxmlformats.org/officeDocument/2006/relationships/image" Target="../media/image18.emf"/><Relationship Id="rId23" Type="http://schemas.openxmlformats.org/officeDocument/2006/relationships/image" Target="../media/image26.emf"/><Relationship Id="rId28" Type="http://schemas.openxmlformats.org/officeDocument/2006/relationships/image" Target="../media/image31.emf"/><Relationship Id="rId36" Type="http://schemas.openxmlformats.org/officeDocument/2006/relationships/image" Target="../media/image39.emf"/><Relationship Id="rId49" Type="http://schemas.openxmlformats.org/officeDocument/2006/relationships/image" Target="../media/image52.emf"/><Relationship Id="rId10" Type="http://schemas.openxmlformats.org/officeDocument/2006/relationships/image" Target="../media/image13.emf"/><Relationship Id="rId19" Type="http://schemas.openxmlformats.org/officeDocument/2006/relationships/image" Target="../media/image22.emf"/><Relationship Id="rId31" Type="http://schemas.openxmlformats.org/officeDocument/2006/relationships/image" Target="../media/image34.emf"/><Relationship Id="rId44" Type="http://schemas.openxmlformats.org/officeDocument/2006/relationships/image" Target="../media/image47.emf"/><Relationship Id="rId4" Type="http://schemas.openxmlformats.org/officeDocument/2006/relationships/image" Target="../media/image7.emf"/><Relationship Id="rId9" Type="http://schemas.openxmlformats.org/officeDocument/2006/relationships/image" Target="../media/image12.emf"/><Relationship Id="rId14" Type="http://schemas.openxmlformats.org/officeDocument/2006/relationships/image" Target="../media/image17.emf"/><Relationship Id="rId22" Type="http://schemas.openxmlformats.org/officeDocument/2006/relationships/image" Target="../media/image25.emf"/><Relationship Id="rId27" Type="http://schemas.openxmlformats.org/officeDocument/2006/relationships/image" Target="../media/image30.emf"/><Relationship Id="rId30" Type="http://schemas.openxmlformats.org/officeDocument/2006/relationships/image" Target="../media/image33.emf"/><Relationship Id="rId35" Type="http://schemas.openxmlformats.org/officeDocument/2006/relationships/image" Target="../media/image38.emf"/><Relationship Id="rId43" Type="http://schemas.openxmlformats.org/officeDocument/2006/relationships/image" Target="../media/image46.emf"/><Relationship Id="rId48" Type="http://schemas.openxmlformats.org/officeDocument/2006/relationships/image" Target="../media/image51.emf"/><Relationship Id="rId8" Type="http://schemas.openxmlformats.org/officeDocument/2006/relationships/image" Target="../media/image11.emf"/><Relationship Id="rId51" Type="http://schemas.openxmlformats.org/officeDocument/2006/relationships/image" Target="../media/image54.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179512" y="3140968"/>
            <a:ext cx="8712968" cy="1656184"/>
          </a:xfrm>
        </p:spPr>
        <p:txBody>
          <a:bodyPr/>
          <a:lstStyle/>
          <a:p>
            <a:pPr lvl="1" algn="ct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400" b="1" dirty="0"/>
              <a:t/>
            </a:r>
            <a:br>
              <a:rPr lang="en-US" altLang="en-US" sz="2400" b="1" dirty="0"/>
            </a:br>
            <a:r>
              <a:rPr lang="en-US" altLang="en-US" sz="2800" b="1" cap="all" dirty="0">
                <a:solidFill>
                  <a:schemeClr val="accent4"/>
                </a:solidFill>
              </a:rPr>
              <a:t/>
            </a:r>
            <a:br>
              <a:rPr lang="en-US" altLang="en-US" sz="2800" b="1" cap="all" dirty="0">
                <a:solidFill>
                  <a:schemeClr val="accent4"/>
                </a:solidFill>
              </a:rPr>
            </a:br>
            <a:r>
              <a:rPr lang="en-US" altLang="en-US" sz="2800" b="1" cap="all" dirty="0">
                <a:solidFill>
                  <a:schemeClr val="accent4"/>
                </a:solidFill>
              </a:rPr>
              <a:t/>
            </a:r>
            <a:br>
              <a:rPr lang="en-US" altLang="en-US" sz="2800" b="1" cap="all" dirty="0">
                <a:solidFill>
                  <a:schemeClr val="accent4"/>
                </a:solidFill>
              </a:rPr>
            </a:br>
            <a:r>
              <a:rPr lang="en-US" altLang="en-US" sz="2800" b="1" cap="all" dirty="0">
                <a:solidFill>
                  <a:schemeClr val="accent4"/>
                </a:solidFill>
              </a:rPr>
              <a:t/>
            </a:r>
            <a:br>
              <a:rPr lang="en-US" altLang="en-US" sz="2800" b="1" cap="all" dirty="0">
                <a:solidFill>
                  <a:schemeClr val="accent4"/>
                </a:solidFill>
              </a:rPr>
            </a:br>
            <a:r>
              <a:rPr lang="en-US" altLang="en-US" sz="2800" b="1" cap="all" dirty="0">
                <a:solidFill>
                  <a:schemeClr val="accent4"/>
                </a:solidFill>
              </a:rPr>
              <a:t/>
            </a:r>
            <a:br>
              <a:rPr lang="en-US" altLang="en-US" sz="2800" b="1" cap="all" dirty="0">
                <a:solidFill>
                  <a:schemeClr val="accent4"/>
                </a:solidFill>
              </a:rPr>
            </a:br>
            <a:r>
              <a:rPr lang="en-US" altLang="en-US" sz="2800" b="1" cap="all" dirty="0">
                <a:solidFill>
                  <a:srgbClr val="FF0000"/>
                </a:solidFill>
              </a:rPr>
              <a:t/>
            </a:r>
            <a:br>
              <a:rPr lang="en-US" altLang="en-US" sz="2800" b="1" cap="all" dirty="0">
                <a:solidFill>
                  <a:srgbClr val="FF0000"/>
                </a:solidFill>
              </a:rPr>
            </a:br>
            <a:r>
              <a:rPr lang="en-ZA" sz="2800" b="1" cap="all" dirty="0" smtClean="0">
                <a:solidFill>
                  <a:schemeClr val="accent4"/>
                </a:solidFill>
              </a:rPr>
              <a:t>ANNUAL </a:t>
            </a:r>
            <a:r>
              <a:rPr lang="en-ZA" sz="2800" b="1" cap="all" dirty="0">
                <a:solidFill>
                  <a:schemeClr val="accent4"/>
                </a:solidFill>
              </a:rPr>
              <a:t>performance </a:t>
            </a:r>
            <a:r>
              <a:rPr lang="en-ZA" sz="2800" b="1" cap="all" dirty="0" smtClean="0">
                <a:solidFill>
                  <a:schemeClr val="accent4"/>
                </a:solidFill>
              </a:rPr>
              <a:t>PLAN (2019/20)</a:t>
            </a:r>
            <a:br>
              <a:rPr lang="en-ZA" sz="2800" b="1" cap="all" dirty="0" smtClean="0">
                <a:solidFill>
                  <a:schemeClr val="accent4"/>
                </a:solidFill>
              </a:rPr>
            </a:br>
            <a:r>
              <a:rPr lang="en-ZA" sz="2800" b="1" cap="all" dirty="0">
                <a:solidFill>
                  <a:schemeClr val="accent4"/>
                </a:solidFill>
              </a:rPr>
              <a:t/>
            </a:r>
            <a:br>
              <a:rPr lang="en-ZA" sz="2800" b="1" cap="all" dirty="0">
                <a:solidFill>
                  <a:schemeClr val="accent4"/>
                </a:solidFill>
              </a:rPr>
            </a:br>
            <a:r>
              <a:rPr lang="en-ZA" sz="2800" b="1" cap="all" dirty="0" smtClean="0">
                <a:solidFill>
                  <a:schemeClr val="accent4"/>
                </a:solidFill>
              </a:rPr>
              <a:t>Portfolio Committee on social development </a:t>
            </a:r>
            <a:endParaRPr lang="en-US" altLang="en-US" sz="2800" b="1" cap="all" dirty="0">
              <a:solidFill>
                <a:schemeClr val="accent4"/>
              </a:solidFill>
            </a:endParaRPr>
          </a:p>
        </p:txBody>
      </p:sp>
      <p:pic>
        <p:nvPicPr>
          <p:cNvPr id="5" name="Picture 5"/>
          <p:cNvPicPr>
            <a:picLocks noChangeAspect="1" noChangeArrowheads="1"/>
          </p:cNvPicPr>
          <p:nvPr/>
        </p:nvPicPr>
        <p:blipFill>
          <a:blip r:embed="rId3" cstate="print"/>
          <a:srcRect/>
          <a:stretch>
            <a:fillRect/>
          </a:stretch>
        </p:blipFill>
        <p:spPr bwMode="auto">
          <a:xfrm>
            <a:off x="251520" y="332656"/>
            <a:ext cx="2232248" cy="959597"/>
          </a:xfrm>
          <a:prstGeom prst="rect">
            <a:avLst/>
          </a:prstGeom>
          <a:ln>
            <a:noFill/>
          </a:ln>
          <a:effectLst>
            <a:softEdge rad="112500"/>
          </a:effectLst>
        </p:spPr>
      </p:pic>
      <p:pic>
        <p:nvPicPr>
          <p:cNvPr id="6" name="Picture 5" descr="https://encrypted-tbn0.gstatic.com/images?q=tbn:ANd9GcQ9-GpgvbTswanqNRN2pSNTmgFzNDceXLo9Yt_trGfRFRpNz2F8cQ"/>
          <p:cNvPicPr>
            <a:picLocks noChangeAspect="1" noChangeArrowheads="1"/>
          </p:cNvPicPr>
          <p:nvPr/>
        </p:nvPicPr>
        <p:blipFill>
          <a:blip r:embed="rId4" cstate="print"/>
          <a:srcRect/>
          <a:stretch>
            <a:fillRect/>
          </a:stretch>
        </p:blipFill>
        <p:spPr bwMode="auto">
          <a:xfrm>
            <a:off x="7812360" y="4435842"/>
            <a:ext cx="1224136" cy="1155213"/>
          </a:xfrm>
          <a:prstGeom prst="rect">
            <a:avLst/>
          </a:prstGeom>
          <a:ln>
            <a:noFill/>
          </a:ln>
          <a:effectLst>
            <a:softEdge rad="112500"/>
          </a:effec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10</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601739159"/>
              </p:ext>
            </p:extLst>
          </p:nvPr>
        </p:nvGraphicFramePr>
        <p:xfrm>
          <a:off x="-1" y="836712"/>
          <a:ext cx="9144001" cy="5197727"/>
        </p:xfrm>
        <a:graphic>
          <a:graphicData uri="http://schemas.openxmlformats.org/drawingml/2006/table">
            <a:tbl>
              <a:tblPr>
                <a:tableStyleId>{5C22544A-7EE6-4342-B048-85BDC9FD1C3A}</a:tableStyleId>
              </a:tblPr>
              <a:tblGrid>
                <a:gridCol w="3084898">
                  <a:extLst>
                    <a:ext uri="{9D8B030D-6E8A-4147-A177-3AD203B41FA5}">
                      <a16:colId xmlns:a16="http://schemas.microsoft.com/office/drawing/2014/main" xmlns="" val="2399758436"/>
                    </a:ext>
                  </a:extLst>
                </a:gridCol>
                <a:gridCol w="1542449">
                  <a:extLst>
                    <a:ext uri="{9D8B030D-6E8A-4147-A177-3AD203B41FA5}">
                      <a16:colId xmlns:a16="http://schemas.microsoft.com/office/drawing/2014/main" xmlns="" val="1935509269"/>
                    </a:ext>
                  </a:extLst>
                </a:gridCol>
                <a:gridCol w="1468999">
                  <a:extLst>
                    <a:ext uri="{9D8B030D-6E8A-4147-A177-3AD203B41FA5}">
                      <a16:colId xmlns:a16="http://schemas.microsoft.com/office/drawing/2014/main" xmlns="" val="453936054"/>
                    </a:ext>
                  </a:extLst>
                </a:gridCol>
                <a:gridCol w="1476947">
                  <a:extLst>
                    <a:ext uri="{9D8B030D-6E8A-4147-A177-3AD203B41FA5}">
                      <a16:colId xmlns:a16="http://schemas.microsoft.com/office/drawing/2014/main" xmlns="" val="1256413036"/>
                    </a:ext>
                  </a:extLst>
                </a:gridCol>
                <a:gridCol w="1570708">
                  <a:extLst>
                    <a:ext uri="{9D8B030D-6E8A-4147-A177-3AD203B41FA5}">
                      <a16:colId xmlns:a16="http://schemas.microsoft.com/office/drawing/2014/main" xmlns="" val="592278547"/>
                    </a:ext>
                  </a:extLst>
                </a:gridCol>
              </a:tblGrid>
              <a:tr h="1224136">
                <a:tc>
                  <a:txBody>
                    <a:bodyPr/>
                    <a:lstStyle/>
                    <a:p>
                      <a:pPr algn="ctr" fontAlgn="ctr"/>
                      <a:r>
                        <a:rPr lang="en-US" sz="1800" b="1" u="none" strike="noStrike" dirty="0">
                          <a:solidFill>
                            <a:srgbClr val="000000"/>
                          </a:solidFill>
                          <a:effectLst/>
                        </a:rPr>
                        <a:t>STRATEGIC STATEMENT</a:t>
                      </a:r>
                      <a:endParaRPr lang="en-US" sz="18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bg1">
                        <a:lumMod val="95000"/>
                      </a:schemeClr>
                    </a:solidFill>
                  </a:tcPr>
                </a:tc>
                <a:tc gridSpan="4">
                  <a:txBody>
                    <a:bodyPr/>
                    <a:lstStyle/>
                    <a:p>
                      <a:pPr algn="ctr" fontAlgn="ctr"/>
                      <a:r>
                        <a:rPr lang="en-GB" sz="1600" b="0" kern="1200" dirty="0">
                          <a:solidFill>
                            <a:srgbClr val="000000"/>
                          </a:solidFill>
                          <a:effectLst/>
                          <a:latin typeface="+mn-lt"/>
                          <a:ea typeface="+mn-ea"/>
                          <a:cs typeface="+mn-cs"/>
                        </a:rPr>
                        <a:t>Implement financial management, information technology, human resource and communications systems and processes to achieve good governance by 2020/21</a:t>
                      </a:r>
                      <a:endParaRPr lang="en-ZA" sz="16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066442320"/>
                  </a:ext>
                </a:extLst>
              </a:tr>
              <a:tr h="780221">
                <a:tc rowSpan="2">
                  <a:txBody>
                    <a:bodyPr/>
                    <a:lstStyle/>
                    <a:p>
                      <a:pPr algn="ctr" fontAlgn="ctr"/>
                      <a:r>
                        <a:rPr lang="en-US" sz="1600" b="1" u="none" strike="noStrike" dirty="0">
                          <a:solidFill>
                            <a:srgbClr val="000000"/>
                          </a:solidFill>
                          <a:effectLst/>
                        </a:rPr>
                        <a:t>Strategic Objective</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rowSpan="2">
                  <a:txBody>
                    <a:bodyPr/>
                    <a:lstStyle/>
                    <a:p>
                      <a:pPr algn="ctr" fontAlgn="ctr"/>
                      <a:r>
                        <a:rPr lang="en-US" sz="1600" b="1" u="none" strike="noStrike" dirty="0">
                          <a:solidFill>
                            <a:schemeClr val="bg1"/>
                          </a:solidFill>
                          <a:effectLst/>
                        </a:rPr>
                        <a:t>Estimated</a:t>
                      </a:r>
                      <a:r>
                        <a:rPr lang="en-US" sz="1600" b="1" u="none" strike="noStrike" baseline="0" dirty="0">
                          <a:solidFill>
                            <a:schemeClr val="bg1"/>
                          </a:solidFill>
                          <a:effectLst/>
                        </a:rPr>
                        <a:t> </a:t>
                      </a:r>
                      <a:r>
                        <a:rPr lang="en-US" sz="1600" b="1" u="none" strike="noStrike" dirty="0">
                          <a:solidFill>
                            <a:schemeClr val="bg1"/>
                          </a:solidFill>
                          <a:effectLst/>
                        </a:rPr>
                        <a:t>performance 2018/19</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gridSpan="3">
                  <a:txBody>
                    <a:bodyPr/>
                    <a:lstStyle/>
                    <a:p>
                      <a:pPr algn="ctr" fontAlgn="ctr"/>
                      <a:r>
                        <a:rPr lang="en-US" sz="1600" b="1" u="none" strike="noStrike" dirty="0">
                          <a:solidFill>
                            <a:schemeClr val="bg1"/>
                          </a:solidFill>
                          <a:effectLst/>
                        </a:rPr>
                        <a:t>Medium-Term Targets</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130044308"/>
                  </a:ext>
                </a:extLst>
              </a:tr>
              <a:tr h="760092">
                <a:tc vMerge="1">
                  <a:txBody>
                    <a:bodyPr/>
                    <a:lstStyle/>
                    <a:p>
                      <a:endParaRPr lang="en-US"/>
                    </a:p>
                  </a:txBody>
                  <a:tcPr/>
                </a:tc>
                <a:tc vMerge="1">
                  <a:txBody>
                    <a:bodyPr/>
                    <a:lstStyle/>
                    <a:p>
                      <a:endParaRPr lang="en-US"/>
                    </a:p>
                  </a:txBody>
                  <a:tcPr/>
                </a:tc>
                <a:tc>
                  <a:txBody>
                    <a:bodyPr/>
                    <a:lstStyle/>
                    <a:p>
                      <a:pPr algn="ctr" fontAlgn="ctr"/>
                      <a:r>
                        <a:rPr lang="en-US" sz="1600" b="1" u="none" strike="noStrike" dirty="0">
                          <a:solidFill>
                            <a:srgbClr val="000000"/>
                          </a:solidFill>
                          <a:effectLst/>
                        </a:rPr>
                        <a:t>2019/20</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rPr>
                        <a:t>2020/21</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rPr>
                        <a:t>2021/22</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extLst>
                  <a:ext uri="{0D108BD9-81ED-4DB2-BD59-A6C34878D82A}">
                    <a16:rowId xmlns:a16="http://schemas.microsoft.com/office/drawing/2014/main" xmlns="" val="410697785"/>
                  </a:ext>
                </a:extLst>
              </a:tr>
              <a:tr h="2433278">
                <a:tc>
                  <a:txBody>
                    <a:bodyPr/>
                    <a:lstStyle/>
                    <a:p>
                      <a:pPr algn="ctr" fontAlgn="ctr"/>
                      <a:r>
                        <a:rPr lang="en-ZA" sz="1800" kern="1200" dirty="0">
                          <a:solidFill>
                            <a:srgbClr val="000000"/>
                          </a:solidFill>
                          <a:effectLst/>
                          <a:latin typeface="+mn-lt"/>
                          <a:ea typeface="+mn-ea"/>
                          <a:cs typeface="+mn-cs"/>
                        </a:rPr>
                        <a:t>To develop and strengthen internal systems, processes and human capability to deliver efficiently and effectively on the NDA mandate</a:t>
                      </a:r>
                      <a:endParaRPr lang="en-ZA" sz="18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algn="ctr" defTabSz="914400" rtl="0" eaLnBrk="1" fontAlgn="ctr" latinLnBrk="0" hangingPunct="1"/>
                      <a:endParaRPr lang="en-US" sz="1800" b="0" i="0" u="none" strike="noStrike" kern="1200" dirty="0">
                        <a:solidFill>
                          <a:schemeClr val="bg1"/>
                        </a:solidFill>
                        <a:effectLst/>
                        <a:latin typeface="+mn-lt"/>
                        <a:ea typeface="+mn-ea"/>
                        <a:cs typeface="+mn-cs"/>
                      </a:endParaRPr>
                    </a:p>
                    <a:p>
                      <a:pPr marL="0" algn="ctr" defTabSz="914400" rtl="0" eaLnBrk="1" fontAlgn="ctr" latinLnBrk="0" hangingPunct="1"/>
                      <a:endParaRPr lang="en-US" sz="1800" b="0" i="0" u="none" strike="noStrike" kern="1200" dirty="0">
                        <a:solidFill>
                          <a:schemeClr val="bg1"/>
                        </a:solidFill>
                        <a:effectLst/>
                        <a:latin typeface="+mn-lt"/>
                        <a:ea typeface="+mn-ea"/>
                        <a:cs typeface="+mn-cs"/>
                      </a:endParaRPr>
                    </a:p>
                    <a:p>
                      <a:pPr marL="0" algn="ctr" defTabSz="914400" rtl="0" eaLnBrk="1" fontAlgn="ctr" latinLnBrk="0" hangingPunct="1"/>
                      <a:endParaRPr lang="en-US" sz="1800" b="1" i="0" u="none" strike="noStrike" kern="1200" dirty="0">
                        <a:solidFill>
                          <a:schemeClr val="bg1"/>
                        </a:solidFill>
                        <a:effectLst/>
                        <a:latin typeface="+mn-lt"/>
                        <a:ea typeface="+mn-ea"/>
                        <a:cs typeface="+mn-cs"/>
                      </a:endParaRPr>
                    </a:p>
                    <a:p>
                      <a:pPr marL="0" algn="ctr" defTabSz="914400" rtl="0" eaLnBrk="1" fontAlgn="ctr" latinLnBrk="0" hangingPunct="1"/>
                      <a:r>
                        <a:rPr lang="en-US" sz="1800" b="1" i="0" u="none" strike="noStrike" kern="1200" dirty="0">
                          <a:solidFill>
                            <a:schemeClr val="bg1"/>
                          </a:solidFill>
                          <a:effectLst/>
                          <a:latin typeface="+mn-lt"/>
                          <a:ea typeface="+mn-ea"/>
                          <a:cs typeface="+mn-cs"/>
                        </a:rPr>
                        <a:t>Unqualified Audit Opinion with</a:t>
                      </a:r>
                      <a:r>
                        <a:rPr lang="en-US" sz="1800" b="1" i="0" u="none" strike="noStrike" kern="1200" baseline="0" dirty="0">
                          <a:solidFill>
                            <a:schemeClr val="bg1"/>
                          </a:solidFill>
                          <a:effectLst/>
                          <a:latin typeface="+mn-lt"/>
                          <a:ea typeface="+mn-ea"/>
                          <a:cs typeface="+mn-cs"/>
                        </a:rPr>
                        <a:t> findings</a:t>
                      </a:r>
                      <a:endParaRPr lang="en-US" sz="1800" b="1" i="0" u="none" strike="noStrike" kern="1200" dirty="0">
                        <a:solidFill>
                          <a:schemeClr val="bg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algn="ctr" defTabSz="914400" rtl="0" eaLnBrk="1" fontAlgn="ctr" latinLnBrk="0" hangingPunct="1"/>
                      <a:r>
                        <a:rPr lang="en-US" sz="1800" b="0" i="0" u="none" strike="noStrike" kern="1200" dirty="0">
                          <a:solidFill>
                            <a:srgbClr val="000000"/>
                          </a:solidFill>
                          <a:effectLst/>
                          <a:latin typeface="+mn-lt"/>
                          <a:ea typeface="+mn-ea"/>
                          <a:cs typeface="+mn-cs"/>
                        </a:rPr>
                        <a:t>Unqualified Audit Opinion without</a:t>
                      </a:r>
                      <a:r>
                        <a:rPr lang="en-US" sz="1800" b="0" i="0" u="none" strike="noStrike" kern="1200" baseline="0" dirty="0">
                          <a:solidFill>
                            <a:srgbClr val="000000"/>
                          </a:solidFill>
                          <a:effectLst/>
                          <a:latin typeface="+mn-lt"/>
                          <a:ea typeface="+mn-ea"/>
                          <a:cs typeface="+mn-cs"/>
                        </a:rPr>
                        <a:t> findings</a:t>
                      </a:r>
                      <a:endParaRPr lang="en-US" sz="1800" b="0" i="0" u="none" strike="noStrike" kern="1200" dirty="0">
                        <a:solidFill>
                          <a:srgbClr val="000000"/>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0" algn="ctr" defTabSz="914400" rtl="0" eaLnBrk="1" fontAlgn="ctr" latinLnBrk="0" hangingPunct="1"/>
                      <a:r>
                        <a:rPr lang="en-US" sz="1800" b="0" i="0" u="none" strike="noStrike" kern="1200" dirty="0">
                          <a:solidFill>
                            <a:srgbClr val="000000"/>
                          </a:solidFill>
                          <a:effectLst/>
                          <a:latin typeface="+mn-lt"/>
                          <a:ea typeface="+mn-ea"/>
                          <a:cs typeface="+mn-cs"/>
                        </a:rPr>
                        <a:t>Unqualified Audit Opinion without</a:t>
                      </a:r>
                      <a:r>
                        <a:rPr lang="en-US" sz="1800" b="0" i="0" u="none" strike="noStrike" kern="1200" baseline="0" dirty="0">
                          <a:solidFill>
                            <a:srgbClr val="000000"/>
                          </a:solidFill>
                          <a:effectLst/>
                          <a:latin typeface="+mn-lt"/>
                          <a:ea typeface="+mn-ea"/>
                          <a:cs typeface="+mn-cs"/>
                        </a:rPr>
                        <a:t> findings</a:t>
                      </a:r>
                      <a:endParaRPr lang="en-US" sz="1800" b="0" i="0" u="none" strike="noStrike" kern="1200" dirty="0">
                        <a:solidFill>
                          <a:srgbClr val="000000"/>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kern="1200" dirty="0">
                        <a:solidFill>
                          <a:srgbClr val="FF0000"/>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kern="1200" dirty="0">
                        <a:solidFill>
                          <a:srgbClr val="FF0000"/>
                        </a:solidFill>
                        <a:effectLst/>
                        <a:latin typeface="+mn-lt"/>
                        <a:ea typeface="+mn-ea"/>
                        <a:cs typeface="+mn-cs"/>
                      </a:endParaRPr>
                    </a:p>
                    <a:p>
                      <a:pPr marL="0" algn="ctr" defTabSz="914400" rtl="0" eaLnBrk="1" fontAlgn="ctr" latinLnBrk="0" hangingPunct="1"/>
                      <a:endParaRPr lang="en-US" sz="1800" b="0" i="0" u="none" strike="noStrike" kern="1200" dirty="0">
                        <a:solidFill>
                          <a:srgbClr val="000000"/>
                        </a:solidFill>
                        <a:effectLst/>
                        <a:latin typeface="+mn-lt"/>
                        <a:ea typeface="+mn-ea"/>
                        <a:cs typeface="+mn-cs"/>
                      </a:endParaRPr>
                    </a:p>
                    <a:p>
                      <a:pPr marL="0" algn="ctr" defTabSz="914400" rtl="0" eaLnBrk="1" fontAlgn="ctr" latinLnBrk="0" hangingPunct="1"/>
                      <a:r>
                        <a:rPr lang="en-US" sz="1800" b="0" i="0" u="none" strike="noStrike" kern="1200" dirty="0">
                          <a:solidFill>
                            <a:srgbClr val="000000"/>
                          </a:solidFill>
                          <a:effectLst/>
                          <a:latin typeface="+mn-lt"/>
                          <a:ea typeface="+mn-ea"/>
                          <a:cs typeface="+mn-cs"/>
                        </a:rPr>
                        <a:t>Unqualified Audit Opinion without</a:t>
                      </a:r>
                      <a:r>
                        <a:rPr lang="en-US" sz="1800" b="0" i="0" u="none" strike="noStrike" kern="1200" baseline="0" dirty="0">
                          <a:solidFill>
                            <a:srgbClr val="000000"/>
                          </a:solidFill>
                          <a:effectLst/>
                          <a:latin typeface="+mn-lt"/>
                          <a:ea typeface="+mn-ea"/>
                          <a:cs typeface="+mn-cs"/>
                        </a:rPr>
                        <a:t> findings</a:t>
                      </a:r>
                      <a:endParaRPr lang="en-US" sz="1800" b="0" i="0" u="none" strike="noStrike" kern="1200" dirty="0">
                        <a:solidFill>
                          <a:srgbClr val="000000"/>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5073795"/>
                  </a:ext>
                </a:extLst>
              </a:tr>
            </a:tbl>
          </a:graphicData>
        </a:graphic>
      </p:graphicFrame>
      <p:sp>
        <p:nvSpPr>
          <p:cNvPr id="6" name="Rectangle 5"/>
          <p:cNvSpPr/>
          <p:nvPr/>
        </p:nvSpPr>
        <p:spPr bwMode="auto">
          <a:xfrm>
            <a:off x="3635896" y="0"/>
            <a:ext cx="3456384"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endParaRPr lang="en-US" sz="1400" dirty="0">
              <a:solidFill>
                <a:srgbClr val="000000"/>
              </a:solidFill>
              <a:latin typeface="+mn-lt"/>
            </a:endParaRPr>
          </a:p>
          <a:p>
            <a:pPr lvl="0"/>
            <a:r>
              <a:rPr lang="en-US" sz="1600" dirty="0">
                <a:solidFill>
                  <a:srgbClr val="000000"/>
                </a:solidFill>
                <a:latin typeface="+mn-lt"/>
              </a:rPr>
              <a:t>Performance Indicators and Targets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i="0" u="none" strike="noStrike" cap="none" normalizeH="0" baseline="0" dirty="0">
              <a:ln>
                <a:noFill/>
              </a:ln>
              <a:solidFill>
                <a:srgbClr val="000000"/>
              </a:solidFill>
              <a:effectLst/>
            </a:endParaRPr>
          </a:p>
        </p:txBody>
      </p:sp>
      <p:sp>
        <p:nvSpPr>
          <p:cNvPr id="7" name="Rectangle 6"/>
          <p:cNvSpPr/>
          <p:nvPr/>
        </p:nvSpPr>
        <p:spPr bwMode="auto">
          <a:xfrm>
            <a:off x="7092280" y="0"/>
            <a:ext cx="2051720"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dirty="0">
              <a:solidFill>
                <a:srgbClr val="000000"/>
              </a:solidFill>
              <a:latin typeface="+mn-lt"/>
            </a:endParaRPr>
          </a:p>
          <a:p>
            <a:r>
              <a:rPr lang="en-US" sz="1600" dirty="0">
                <a:solidFill>
                  <a:srgbClr val="000000"/>
                </a:solidFill>
                <a:latin typeface="+mn-lt"/>
              </a:rPr>
              <a:t>Quarterly Targets</a:t>
            </a:r>
          </a:p>
          <a:p>
            <a:endParaRPr lang="en-US" sz="1400" dirty="0">
              <a:solidFill>
                <a:srgbClr val="000000"/>
              </a:solidFill>
              <a:latin typeface="+mn-lt"/>
            </a:endParaRPr>
          </a:p>
        </p:txBody>
      </p:sp>
      <p:sp>
        <p:nvSpPr>
          <p:cNvPr id="10" name="Rectangle 9"/>
          <p:cNvSpPr/>
          <p:nvPr/>
        </p:nvSpPr>
        <p:spPr bwMode="auto">
          <a:xfrm>
            <a:off x="539552" y="0"/>
            <a:ext cx="3096344" cy="7647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600" dirty="0">
              <a:latin typeface="+mn-lt"/>
            </a:endParaRPr>
          </a:p>
          <a:p>
            <a:r>
              <a:rPr lang="en-US" sz="1600" dirty="0">
                <a:solidFill>
                  <a:schemeClr val="bg1"/>
                </a:solidFill>
                <a:latin typeface="+mn-lt"/>
              </a:rPr>
              <a:t>Strategic Statement &amp; Objective</a:t>
            </a:r>
          </a:p>
          <a:p>
            <a:endParaRPr lang="en-US" sz="1600" dirty="0">
              <a:solidFill>
                <a:schemeClr val="bg1"/>
              </a:solidFill>
              <a:latin typeface="+mn-lt"/>
            </a:endParaRPr>
          </a:p>
        </p:txBody>
      </p:sp>
    </p:spTree>
    <p:extLst>
      <p:ext uri="{BB962C8B-B14F-4D97-AF65-F5344CB8AC3E}">
        <p14:creationId xmlns:p14="http://schemas.microsoft.com/office/powerpoint/2010/main" xmlns="" val="23268131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11</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491591511"/>
              </p:ext>
            </p:extLst>
          </p:nvPr>
        </p:nvGraphicFramePr>
        <p:xfrm>
          <a:off x="-7992" y="836713"/>
          <a:ext cx="9151992" cy="5328591"/>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619552">
                  <a:extLst>
                    <a:ext uri="{9D8B030D-6E8A-4147-A177-3AD203B41FA5}">
                      <a16:colId xmlns:a16="http://schemas.microsoft.com/office/drawing/2014/main" xmlns="" val="4246322984"/>
                    </a:ext>
                  </a:extLst>
                </a:gridCol>
                <a:gridCol w="1440160">
                  <a:extLst>
                    <a:ext uri="{9D8B030D-6E8A-4147-A177-3AD203B41FA5}">
                      <a16:colId xmlns:a16="http://schemas.microsoft.com/office/drawing/2014/main" xmlns="" val="2096127222"/>
                    </a:ext>
                  </a:extLst>
                </a:gridCol>
                <a:gridCol w="1512168">
                  <a:extLst>
                    <a:ext uri="{9D8B030D-6E8A-4147-A177-3AD203B41FA5}">
                      <a16:colId xmlns:a16="http://schemas.microsoft.com/office/drawing/2014/main" xmlns="" val="210110826"/>
                    </a:ext>
                  </a:extLst>
                </a:gridCol>
                <a:gridCol w="1733912">
                  <a:extLst>
                    <a:ext uri="{9D8B030D-6E8A-4147-A177-3AD203B41FA5}">
                      <a16:colId xmlns:a16="http://schemas.microsoft.com/office/drawing/2014/main" xmlns="" val="3969412680"/>
                    </a:ext>
                  </a:extLst>
                </a:gridCol>
                <a:gridCol w="1939884">
                  <a:extLst>
                    <a:ext uri="{9D8B030D-6E8A-4147-A177-3AD203B41FA5}">
                      <a16:colId xmlns:a16="http://schemas.microsoft.com/office/drawing/2014/main" xmlns="" val="2745569229"/>
                    </a:ext>
                  </a:extLst>
                </a:gridCol>
                <a:gridCol w="1906316">
                  <a:extLst>
                    <a:ext uri="{9D8B030D-6E8A-4147-A177-3AD203B41FA5}">
                      <a16:colId xmlns:a16="http://schemas.microsoft.com/office/drawing/2014/main" xmlns="" val="2981317909"/>
                    </a:ext>
                  </a:extLst>
                </a:gridCol>
              </a:tblGrid>
              <a:tr h="317096">
                <a:tc rowSpan="2" gridSpan="2">
                  <a:txBody>
                    <a:bodyPr/>
                    <a:lstStyle/>
                    <a:p>
                      <a:pPr algn="ctr" fontAlgn="ctr"/>
                      <a:r>
                        <a:rPr lang="en-US" sz="1600" b="1" u="none" strike="noStrike" dirty="0">
                          <a:solidFill>
                            <a:srgbClr val="000000"/>
                          </a:solidFill>
                          <a:effectLst/>
                        </a:rPr>
                        <a:t>Performance Indicator</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rowSpan="2" hMerge="1">
                  <a:txBody>
                    <a:bodyPr/>
                    <a:lstStyle/>
                    <a:p>
                      <a:pPr algn="ctr" fontAlgn="ctr"/>
                      <a:endParaRPr lang="en-US" sz="1100" b="1" i="0" u="none" strike="noStrike" dirty="0">
                        <a:solidFill>
                          <a:srgbClr val="FFFFFF"/>
                        </a:solidFill>
                        <a:effectLst/>
                        <a:latin typeface="Arial" panose="020B0604020202020204" pitchFamily="34" charset="0"/>
                      </a:endParaRPr>
                    </a:p>
                  </a:txBody>
                  <a:tcPr marL="7620" marR="7620" marT="7620" marB="0" anchor="ctr"/>
                </a:tc>
                <a:tc rowSpan="2">
                  <a:txBody>
                    <a:bodyPr/>
                    <a:lstStyle/>
                    <a:p>
                      <a:pPr algn="ctr" fontAlgn="ctr"/>
                      <a:r>
                        <a:rPr lang="en-US" sz="1600" b="1" u="none" strike="noStrike" dirty="0">
                          <a:solidFill>
                            <a:srgbClr val="000000"/>
                          </a:solidFill>
                          <a:effectLst/>
                        </a:rPr>
                        <a:t>Estimated Performance 2018/19</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gridSpan="3">
                  <a:txBody>
                    <a:bodyPr/>
                    <a:lstStyle/>
                    <a:p>
                      <a:pPr algn="ctr" fontAlgn="ctr"/>
                      <a:r>
                        <a:rPr lang="en-US" sz="1600" b="1" u="none" strike="noStrike" dirty="0">
                          <a:solidFill>
                            <a:schemeClr val="bg1"/>
                          </a:solidFill>
                          <a:effectLst/>
                        </a:rPr>
                        <a:t>Medium-Term Targets</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348567256"/>
                  </a:ext>
                </a:extLst>
              </a:tr>
              <a:tr h="970505">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ctr" fontAlgn="ctr"/>
                      <a:r>
                        <a:rPr lang="en-US" sz="1600" b="1" u="none" strike="noStrike" dirty="0">
                          <a:solidFill>
                            <a:srgbClr val="000000"/>
                          </a:solidFill>
                          <a:effectLst/>
                        </a:rPr>
                        <a:t>2019/20</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rPr>
                        <a:t>2020/21</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u="none" strike="noStrike" dirty="0">
                        <a:solidFill>
                          <a:srgbClr val="000000"/>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u="none" strike="noStrike" dirty="0">
                          <a:solidFill>
                            <a:srgbClr val="000000"/>
                          </a:solidFill>
                          <a:effectLst/>
                        </a:rPr>
                        <a:t>2021/22</a:t>
                      </a:r>
                      <a:endParaRPr lang="en-US" sz="1600" b="1" i="0" u="none" strike="noStrike" dirty="0">
                        <a:solidFill>
                          <a:srgbClr val="000000"/>
                        </a:solidFill>
                        <a:effectLst/>
                        <a:latin typeface="Arial" panose="020B0604020202020204" pitchFamily="34" charset="0"/>
                      </a:endParaRPr>
                    </a:p>
                    <a:p>
                      <a:pPr algn="ctr"/>
                      <a:endParaRPr lang="en-US" dirty="0"/>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extLst>
                  <a:ext uri="{0D108BD9-81ED-4DB2-BD59-A6C34878D82A}">
                    <a16:rowId xmlns:a16="http://schemas.microsoft.com/office/drawing/2014/main" xmlns="" val="2062975705"/>
                  </a:ext>
                </a:extLst>
              </a:tr>
              <a:tr h="1153076">
                <a:tc>
                  <a:txBody>
                    <a:bodyPr/>
                    <a:lstStyle/>
                    <a:p>
                      <a:pPr marL="0" algn="ctr" defTabSz="914400" rtl="0" eaLnBrk="1" fontAlgn="t" latinLnBrk="0" hangingPunct="1"/>
                      <a:r>
                        <a:rPr lang="en-ZA" sz="1200" u="none" strike="noStrike" kern="1200" dirty="0">
                          <a:solidFill>
                            <a:srgbClr val="000000"/>
                          </a:solidFill>
                          <a:effectLst/>
                          <a:latin typeface="+mn-lt"/>
                          <a:ea typeface="+mn-ea"/>
                          <a:cs typeface="+mn-cs"/>
                        </a:rPr>
                        <a:t>KPI-01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just" hangingPunct="0">
                        <a:spcBef>
                          <a:spcPts val="300"/>
                        </a:spcBef>
                        <a:spcAft>
                          <a:spcPts val="300"/>
                        </a:spcAft>
                      </a:pPr>
                      <a:r>
                        <a:rPr lang="en-GB" sz="1200" kern="1400" dirty="0">
                          <a:solidFill>
                            <a:srgbClr val="000000"/>
                          </a:solidFill>
                          <a:effectLst/>
                          <a:uFill>
                            <a:solidFill>
                              <a:srgbClr val="000000"/>
                            </a:solidFill>
                          </a:uFill>
                          <a:latin typeface="+mn-lt"/>
                          <a:ea typeface="Times New Roman" panose="02020603050405020304" pitchFamily="18" charset="0"/>
                          <a:cs typeface="Arial" panose="020B0604020202020204" pitchFamily="34" charset="0"/>
                        </a:rPr>
                        <a:t>Integrated HRM&amp;D System</a:t>
                      </a:r>
                      <a:endParaRPr lang="en-US"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300"/>
                        </a:spcBef>
                        <a:spcAft>
                          <a:spcPts val="300"/>
                        </a:spcAft>
                      </a:pPr>
                      <a:r>
                        <a:rPr lang="en-GB" sz="1200" kern="1400" baseline="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HRM&amp;D Strategy Approved</a:t>
                      </a:r>
                      <a:endParaRPr lang="en-ZA" sz="1200" kern="1400" baseline="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300"/>
                        </a:spcBef>
                        <a:spcAft>
                          <a:spcPts val="300"/>
                        </a:spcAft>
                      </a:pPr>
                      <a:r>
                        <a:rPr lang="en-GB" sz="1200" kern="1400" baseline="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Approval and Implementation of the Salary Key Scale / Notch System for the NDA </a:t>
                      </a:r>
                      <a:endParaRPr lang="en-ZA" sz="1200" kern="1400" baseline="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300"/>
                        </a:spcBef>
                        <a:spcAft>
                          <a:spcPts val="300"/>
                        </a:spcAft>
                      </a:pPr>
                      <a:r>
                        <a:rPr lang="en-GB" sz="1200" kern="1400" baseline="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Conduct Skills Audit and Competency Framework for NDA </a:t>
                      </a:r>
                      <a:endParaRPr lang="en-ZA" sz="1200" kern="1400" baseline="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300"/>
                        </a:spcBef>
                        <a:spcAft>
                          <a:spcPts val="300"/>
                        </a:spcAft>
                      </a:pPr>
                      <a:r>
                        <a:rPr lang="en-GB" sz="1200" kern="1400" baseline="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Conduct Employee Climate Survey </a:t>
                      </a:r>
                      <a:endParaRPr lang="en-ZA" sz="1200" kern="1400" baseline="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3247350273"/>
                  </a:ext>
                </a:extLst>
              </a:tr>
              <a:tr h="1827084">
                <a:tc>
                  <a:txBody>
                    <a:bodyPr/>
                    <a:lstStyle/>
                    <a:p>
                      <a:pPr marL="0" algn="ctr" defTabSz="914400" rtl="0" eaLnBrk="1" fontAlgn="t" latinLnBrk="0" hangingPunct="1"/>
                      <a:r>
                        <a:rPr lang="en-ZA" sz="1200" u="none" strike="noStrike" kern="1200" dirty="0">
                          <a:solidFill>
                            <a:srgbClr val="000000"/>
                          </a:solidFill>
                          <a:effectLst/>
                          <a:latin typeface="+mn-lt"/>
                          <a:ea typeface="+mn-ea"/>
                          <a:cs typeface="+mn-cs"/>
                        </a:rPr>
                        <a:t>KPI-02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a:lnSpc>
                          <a:spcPct val="115000"/>
                        </a:lnSpc>
                        <a:spcBef>
                          <a:spcPts val="300"/>
                        </a:spcBef>
                        <a:spcAft>
                          <a:spcPts val="300"/>
                        </a:spcAft>
                      </a:pPr>
                      <a:r>
                        <a:rPr lang="en-US" sz="1200" dirty="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Integrated ICT system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300"/>
                        </a:spcBef>
                        <a:spcAft>
                          <a:spcPts val="300"/>
                        </a:spcAft>
                      </a:pPr>
                      <a:r>
                        <a:rPr lang="en-GB" sz="1200" kern="1400" baseline="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Appointed Service provider for development of the CSO Database &amp; Information Management System</a:t>
                      </a:r>
                      <a:endParaRPr lang="en-ZA" sz="1200" kern="1400" baseline="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300"/>
                        </a:spcBef>
                        <a:spcAft>
                          <a:spcPts val="300"/>
                        </a:spcAft>
                      </a:pPr>
                      <a:r>
                        <a:rPr lang="en-GB" sz="1200" kern="1400" baseline="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CSO Database &amp; Information Management System developed</a:t>
                      </a:r>
                      <a:endParaRPr lang="en-ZA" sz="1200" kern="1400" baseline="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300"/>
                        </a:spcBef>
                        <a:spcAft>
                          <a:spcPts val="300"/>
                        </a:spcAft>
                      </a:pPr>
                      <a:r>
                        <a:rPr lang="en-GB" sz="1200" kern="1400" baseline="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Integrated Portal developed</a:t>
                      </a:r>
                      <a:endParaRPr lang="en-ZA" sz="1200" kern="1400" baseline="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300"/>
                        </a:spcBef>
                        <a:spcAft>
                          <a:spcPts val="300"/>
                        </a:spcAft>
                      </a:pPr>
                      <a:r>
                        <a:rPr lang="en-GB" sz="1200" kern="1400" baseline="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Data Warehouse and Business Intelligence System developed</a:t>
                      </a:r>
                      <a:endParaRPr lang="en-ZA" sz="1200" kern="1400" baseline="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498714961"/>
                  </a:ext>
                </a:extLst>
              </a:tr>
              <a:tr h="1060830">
                <a:tc>
                  <a:txBody>
                    <a:bodyPr/>
                    <a:lstStyle/>
                    <a:p>
                      <a:pPr marL="0" algn="ctr" defTabSz="914400" rtl="0" eaLnBrk="1" fontAlgn="t" latinLnBrk="0" hangingPunct="1"/>
                      <a:r>
                        <a:rPr lang="en-ZA" sz="1200" u="none" strike="noStrike" kern="1200" dirty="0">
                          <a:solidFill>
                            <a:srgbClr val="000000"/>
                          </a:solidFill>
                          <a:effectLst/>
                          <a:latin typeface="+mn-lt"/>
                          <a:ea typeface="+mn-ea"/>
                          <a:cs typeface="+mn-cs"/>
                        </a:rPr>
                        <a:t>KPI-03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a:lnSpc>
                          <a:spcPct val="115000"/>
                        </a:lnSpc>
                        <a:spcBef>
                          <a:spcPts val="300"/>
                        </a:spcBef>
                        <a:spcAft>
                          <a:spcPts val="300"/>
                        </a:spcAft>
                      </a:pPr>
                      <a:r>
                        <a:rPr lang="en-ZA" sz="1200" dirty="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 compliance to legislative and regulatory requirements</a:t>
                      </a:r>
                      <a:endParaRPr lang="en-US" sz="1200" dirty="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0"/>
                        </a:spcBef>
                        <a:spcAft>
                          <a:spcPts val="0"/>
                        </a:spcAft>
                      </a:pPr>
                      <a:r>
                        <a:rPr lang="en-US"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100%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0"/>
                        </a:spcBef>
                        <a:spcAft>
                          <a:spcPts val="0"/>
                        </a:spcAft>
                      </a:pPr>
                      <a:r>
                        <a:rPr lang="en-US"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100%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a:r>
                        <a:rPr lang="en-US"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100%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1556360732"/>
                  </a:ext>
                </a:extLst>
              </a:tr>
            </a:tbl>
          </a:graphicData>
        </a:graphic>
      </p:graphicFrame>
      <p:sp>
        <p:nvSpPr>
          <p:cNvPr id="6" name="Rectangle 5"/>
          <p:cNvSpPr/>
          <p:nvPr/>
        </p:nvSpPr>
        <p:spPr bwMode="auto">
          <a:xfrm>
            <a:off x="3635896" y="0"/>
            <a:ext cx="3456384" cy="7647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endParaRPr lang="en-US" sz="1600" dirty="0">
              <a:solidFill>
                <a:srgbClr val="000000"/>
              </a:solidFill>
            </a:endParaRPr>
          </a:p>
          <a:p>
            <a:pPr lvl="0"/>
            <a:r>
              <a:rPr lang="en-US" sz="1600" dirty="0">
                <a:solidFill>
                  <a:srgbClr val="000000"/>
                </a:solidFill>
                <a:latin typeface="+mn-lt"/>
              </a:rPr>
              <a:t>Performance Indicators and Targets</a:t>
            </a:r>
          </a:p>
          <a:p>
            <a:endParaRPr lang="en-US" dirty="0">
              <a:solidFill>
                <a:srgbClr val="000000"/>
              </a:solidFill>
            </a:endParaRPr>
          </a:p>
        </p:txBody>
      </p:sp>
      <p:sp>
        <p:nvSpPr>
          <p:cNvPr id="9" name="Rectangle 8"/>
          <p:cNvSpPr/>
          <p:nvPr/>
        </p:nvSpPr>
        <p:spPr bwMode="auto">
          <a:xfrm>
            <a:off x="7092280" y="0"/>
            <a:ext cx="2051720"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600" b="1" dirty="0">
              <a:solidFill>
                <a:srgbClr val="000000"/>
              </a:solidFill>
              <a:latin typeface="+mn-lt"/>
            </a:endParaRPr>
          </a:p>
          <a:p>
            <a:r>
              <a:rPr lang="en-US" sz="1600" dirty="0">
                <a:solidFill>
                  <a:srgbClr val="000000"/>
                </a:solidFill>
                <a:latin typeface="+mn-lt"/>
              </a:rPr>
              <a:t>Quarterly Targets</a:t>
            </a:r>
          </a:p>
          <a:p>
            <a:endParaRPr lang="en-US" sz="1600" b="1" dirty="0">
              <a:solidFill>
                <a:srgbClr val="000000"/>
              </a:solidFill>
              <a:latin typeface="+mn-lt"/>
            </a:endParaRPr>
          </a:p>
        </p:txBody>
      </p:sp>
      <p:sp>
        <p:nvSpPr>
          <p:cNvPr id="10" name="Rectangle 9"/>
          <p:cNvSpPr/>
          <p:nvPr/>
        </p:nvSpPr>
        <p:spPr bwMode="auto">
          <a:xfrm>
            <a:off x="534289" y="-2837"/>
            <a:ext cx="3096344"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600" b="1" dirty="0">
              <a:solidFill>
                <a:srgbClr val="000000"/>
              </a:solidFill>
              <a:latin typeface="+mn-lt"/>
            </a:endParaRPr>
          </a:p>
          <a:p>
            <a:r>
              <a:rPr lang="en-US" sz="1600" dirty="0">
                <a:solidFill>
                  <a:srgbClr val="000000"/>
                </a:solidFill>
                <a:latin typeface="+mn-lt"/>
              </a:rPr>
              <a:t>Strategic Statement &amp; Objective</a:t>
            </a:r>
          </a:p>
          <a:p>
            <a:endParaRPr lang="en-US" sz="1600" b="1" dirty="0">
              <a:solidFill>
                <a:srgbClr val="000000"/>
              </a:solidFill>
              <a:latin typeface="+mn-lt"/>
            </a:endParaRPr>
          </a:p>
        </p:txBody>
      </p:sp>
    </p:spTree>
    <p:extLst>
      <p:ext uri="{BB962C8B-B14F-4D97-AF65-F5344CB8AC3E}">
        <p14:creationId xmlns:p14="http://schemas.microsoft.com/office/powerpoint/2010/main" xmlns="" val="82696949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12</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2212890651"/>
              </p:ext>
            </p:extLst>
          </p:nvPr>
        </p:nvGraphicFramePr>
        <p:xfrm>
          <a:off x="-2" y="910129"/>
          <a:ext cx="9144002" cy="5183167"/>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827586">
                  <a:extLst>
                    <a:ext uri="{9D8B030D-6E8A-4147-A177-3AD203B41FA5}">
                      <a16:colId xmlns:a16="http://schemas.microsoft.com/office/drawing/2014/main" xmlns="" val="3781437690"/>
                    </a:ext>
                  </a:extLst>
                </a:gridCol>
                <a:gridCol w="1512168">
                  <a:extLst>
                    <a:ext uri="{9D8B030D-6E8A-4147-A177-3AD203B41FA5}">
                      <a16:colId xmlns:a16="http://schemas.microsoft.com/office/drawing/2014/main" xmlns="" val="2393066762"/>
                    </a:ext>
                  </a:extLst>
                </a:gridCol>
                <a:gridCol w="1656184">
                  <a:extLst>
                    <a:ext uri="{9D8B030D-6E8A-4147-A177-3AD203B41FA5}">
                      <a16:colId xmlns:a16="http://schemas.microsoft.com/office/drawing/2014/main" xmlns="" val="3661479517"/>
                    </a:ext>
                  </a:extLst>
                </a:gridCol>
                <a:gridCol w="1296144">
                  <a:extLst>
                    <a:ext uri="{9D8B030D-6E8A-4147-A177-3AD203B41FA5}">
                      <a16:colId xmlns:a16="http://schemas.microsoft.com/office/drawing/2014/main" xmlns="" val="416442083"/>
                    </a:ext>
                  </a:extLst>
                </a:gridCol>
                <a:gridCol w="1656184">
                  <a:extLst>
                    <a:ext uri="{9D8B030D-6E8A-4147-A177-3AD203B41FA5}">
                      <a16:colId xmlns:a16="http://schemas.microsoft.com/office/drawing/2014/main" xmlns="" val="3916030111"/>
                    </a:ext>
                  </a:extLst>
                </a:gridCol>
                <a:gridCol w="1008113">
                  <a:extLst>
                    <a:ext uri="{9D8B030D-6E8A-4147-A177-3AD203B41FA5}">
                      <a16:colId xmlns:a16="http://schemas.microsoft.com/office/drawing/2014/main" xmlns="" val="3414114451"/>
                    </a:ext>
                  </a:extLst>
                </a:gridCol>
                <a:gridCol w="1187623">
                  <a:extLst>
                    <a:ext uri="{9D8B030D-6E8A-4147-A177-3AD203B41FA5}">
                      <a16:colId xmlns:a16="http://schemas.microsoft.com/office/drawing/2014/main" xmlns="" val="1199010768"/>
                    </a:ext>
                  </a:extLst>
                </a:gridCol>
              </a:tblGrid>
              <a:tr h="308684">
                <a:tc rowSpan="2" gridSpan="2">
                  <a:txBody>
                    <a:bodyPr/>
                    <a:lstStyle/>
                    <a:p>
                      <a:pPr marL="0" algn="ctr" defTabSz="914400" rtl="0" eaLnBrk="1" fontAlgn="ctr" latinLnBrk="0" hangingPunct="1"/>
                      <a:r>
                        <a:rPr lang="en-US" sz="1600" b="1" u="none" strike="noStrike" kern="1200" dirty="0">
                          <a:solidFill>
                            <a:srgbClr val="000000"/>
                          </a:solidFill>
                          <a:effectLst/>
                          <a:latin typeface="+mn-lt"/>
                          <a:ea typeface="+mn-ea"/>
                          <a:cs typeface="+mn-cs"/>
                        </a:rPr>
                        <a:t>Performance Indicator</a:t>
                      </a:r>
                    </a:p>
                  </a:txBody>
                  <a:tcPr marL="7046" marR="7046" marT="7046"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rowSpan="2" hMerge="1">
                  <a:txBody>
                    <a:bodyPr/>
                    <a:lstStyle/>
                    <a:p>
                      <a:pPr algn="ctr" fontAlgn="ctr"/>
                      <a:endParaRPr lang="en-US" sz="1600" b="1" i="0" u="none" strike="noStrike" dirty="0">
                        <a:solidFill>
                          <a:srgbClr val="FFFFFF"/>
                        </a:solidFill>
                        <a:effectLst/>
                        <a:latin typeface="Arial" panose="020B0604020202020204" pitchFamily="34" charset="0"/>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pPr marL="0" algn="ctr" defTabSz="914400" rtl="0" eaLnBrk="1" fontAlgn="ctr" latinLnBrk="0" hangingPunct="1"/>
                      <a:r>
                        <a:rPr lang="en-US" sz="1600" b="1" u="none" strike="noStrike" kern="1200" dirty="0">
                          <a:solidFill>
                            <a:schemeClr val="bg1"/>
                          </a:solidFill>
                          <a:effectLst/>
                          <a:latin typeface="+mn-lt"/>
                          <a:ea typeface="+mn-ea"/>
                          <a:cs typeface="+mn-cs"/>
                        </a:rPr>
                        <a:t>Annual Target 2019/20</a:t>
                      </a: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gridSpan="4">
                  <a:txBody>
                    <a:bodyPr/>
                    <a:lstStyle/>
                    <a:p>
                      <a:pPr algn="ctr" fontAlgn="ctr"/>
                      <a:r>
                        <a:rPr lang="en-US" sz="1600" b="1" u="none" strike="noStrike" dirty="0">
                          <a:solidFill>
                            <a:schemeClr val="bg1"/>
                          </a:solidFill>
                          <a:effectLst/>
                        </a:rPr>
                        <a:t>Quarterly Targets</a:t>
                      </a:r>
                      <a:endParaRPr lang="en-US" sz="1600" b="1" i="0" u="none" strike="noStrike" dirty="0">
                        <a:solidFill>
                          <a:schemeClr val="bg1"/>
                        </a:solidFill>
                        <a:effectLst/>
                        <a:latin typeface="Arial" panose="020B0604020202020204" pitchFamily="34" charset="0"/>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627061764"/>
                  </a:ext>
                </a:extLst>
              </a:tr>
              <a:tr h="308684">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ctr" fontAlgn="ctr"/>
                      <a:r>
                        <a:rPr lang="en-US" sz="1600" b="1" u="none" strike="noStrike" dirty="0">
                          <a:solidFill>
                            <a:srgbClr val="000000"/>
                          </a:solidFill>
                          <a:effectLst/>
                          <a:latin typeface="+mj-lt"/>
                        </a:rPr>
                        <a:t>1</a:t>
                      </a:r>
                      <a:r>
                        <a:rPr lang="en-US" sz="1600" b="1" u="none" strike="noStrike" baseline="30000" dirty="0">
                          <a:solidFill>
                            <a:srgbClr val="000000"/>
                          </a:solidFill>
                          <a:effectLst/>
                          <a:latin typeface="+mj-lt"/>
                        </a:rPr>
                        <a:t>st</a:t>
                      </a:r>
                      <a:endParaRPr lang="en-US" sz="1600" b="1" i="0" u="none" strike="noStrike" dirty="0">
                        <a:solidFill>
                          <a:srgbClr val="000000"/>
                        </a:solidFill>
                        <a:effectLst/>
                        <a:latin typeface="+mj-lt"/>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latin typeface="+mj-lt"/>
                        </a:rPr>
                        <a:t>2</a:t>
                      </a:r>
                      <a:r>
                        <a:rPr lang="en-US" sz="1600" b="1" u="none" strike="noStrike" baseline="30000" dirty="0">
                          <a:solidFill>
                            <a:srgbClr val="000000"/>
                          </a:solidFill>
                          <a:effectLst/>
                          <a:latin typeface="+mj-lt"/>
                        </a:rPr>
                        <a:t>nd</a:t>
                      </a:r>
                      <a:endParaRPr lang="en-US" sz="1600" b="1" i="0" u="none" strike="noStrike" dirty="0">
                        <a:solidFill>
                          <a:srgbClr val="000000"/>
                        </a:solidFill>
                        <a:effectLst/>
                        <a:latin typeface="+mj-lt"/>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latin typeface="+mj-lt"/>
                        </a:rPr>
                        <a:t>3</a:t>
                      </a:r>
                      <a:r>
                        <a:rPr lang="en-US" sz="1600" b="1" u="none" strike="noStrike" baseline="30000" dirty="0">
                          <a:solidFill>
                            <a:srgbClr val="000000"/>
                          </a:solidFill>
                          <a:effectLst/>
                          <a:latin typeface="+mj-lt"/>
                        </a:rPr>
                        <a:t>rd</a:t>
                      </a:r>
                      <a:endParaRPr lang="en-US" sz="1600" b="1" i="0" u="none" strike="noStrike" dirty="0">
                        <a:solidFill>
                          <a:srgbClr val="000000"/>
                        </a:solidFill>
                        <a:effectLst/>
                        <a:latin typeface="+mj-lt"/>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latin typeface="+mj-lt"/>
                        </a:rPr>
                        <a:t>4</a:t>
                      </a:r>
                      <a:r>
                        <a:rPr lang="en-US" sz="1600" b="1" u="none" strike="noStrike" baseline="30000" dirty="0">
                          <a:solidFill>
                            <a:srgbClr val="000000"/>
                          </a:solidFill>
                          <a:effectLst/>
                          <a:latin typeface="+mj-lt"/>
                        </a:rPr>
                        <a:t>th</a:t>
                      </a:r>
                      <a:endParaRPr lang="en-US" sz="1600" b="1" i="0" u="none" strike="noStrike" dirty="0">
                        <a:solidFill>
                          <a:srgbClr val="000000"/>
                        </a:solidFill>
                        <a:effectLst/>
                        <a:latin typeface="+mj-lt"/>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extLst>
                  <a:ext uri="{0D108BD9-81ED-4DB2-BD59-A6C34878D82A}">
                    <a16:rowId xmlns:a16="http://schemas.microsoft.com/office/drawing/2014/main" xmlns="" val="1733219948"/>
                  </a:ext>
                </a:extLst>
              </a:tr>
              <a:tr h="1806891">
                <a:tc>
                  <a:txBody>
                    <a:bodyPr/>
                    <a:lstStyle/>
                    <a:p>
                      <a:pPr marL="0" algn="ctr" defTabSz="914400" rtl="0" eaLnBrk="1" fontAlgn="ctr" latinLnBrk="0" hangingPunct="1"/>
                      <a:endParaRPr lang="en-ZA" sz="1200" u="none" strike="noStrike" kern="1200" dirty="0">
                        <a:solidFill>
                          <a:srgbClr val="000000"/>
                        </a:solidFill>
                        <a:effectLst/>
                        <a:latin typeface="+mn-lt"/>
                        <a:ea typeface="+mn-ea"/>
                        <a:cs typeface="+mn-cs"/>
                      </a:endParaRPr>
                    </a:p>
                    <a:p>
                      <a:pPr marL="0" algn="ctr" defTabSz="914400" rtl="0" eaLnBrk="1" fontAlgn="ctr" latinLnBrk="0" hangingPunct="1"/>
                      <a:r>
                        <a:rPr lang="en-ZA" sz="1200" u="none" strike="noStrike" kern="1200" dirty="0">
                          <a:solidFill>
                            <a:srgbClr val="000000"/>
                          </a:solidFill>
                          <a:effectLst/>
                          <a:latin typeface="+mn-lt"/>
                          <a:ea typeface="+mn-ea"/>
                          <a:cs typeface="+mn-cs"/>
                        </a:rPr>
                        <a:t>KPI-01</a:t>
                      </a:r>
                    </a:p>
                  </a:txBody>
                  <a:tcPr marL="7046" marR="7046" marT="7046"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just" hangingPunct="0">
                        <a:spcBef>
                          <a:spcPts val="300"/>
                        </a:spcBef>
                        <a:spcAft>
                          <a:spcPts val="300"/>
                        </a:spcAft>
                      </a:pPr>
                      <a:r>
                        <a:rPr lang="en-US"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Integrated HRM&amp;D System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300"/>
                        </a:spcBef>
                        <a:spcAft>
                          <a:spcPts val="300"/>
                        </a:spcAft>
                      </a:pPr>
                      <a:r>
                        <a:rPr lang="en-GB" sz="1200" b="1" kern="1200">
                          <a:solidFill>
                            <a:schemeClr val="bg1"/>
                          </a:solidFill>
                          <a:effectLst/>
                          <a:uFill>
                            <a:solidFill>
                              <a:srgbClr val="FFFFFF"/>
                            </a:solidFill>
                          </a:uFill>
                          <a:latin typeface="+mn-lt"/>
                          <a:ea typeface="Times New Roman" panose="02020603050405020304" pitchFamily="18" charset="0"/>
                          <a:cs typeface="Times New Roman" panose="02020603050405020304" pitchFamily="18" charset="0"/>
                        </a:rPr>
                        <a:t>Approval and Implementation of the Key Salary Scale / Notch System for the NDA</a:t>
                      </a:r>
                      <a:endParaRPr lang="en-ZA" sz="1200" b="1" kern="1200">
                        <a:solidFill>
                          <a:schemeClr val="bg1"/>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algn="just" hangingPunct="0">
                        <a:spcBef>
                          <a:spcPts val="300"/>
                        </a:spcBef>
                        <a:spcAft>
                          <a:spcPts val="300"/>
                        </a:spcAft>
                      </a:pPr>
                      <a:r>
                        <a:rPr lang="en-GB"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-Development &amp; Approval of Progressive Key Salary Scale </a:t>
                      </a:r>
                      <a:endParaRPr lang="en-ZA"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p>
                      <a:pPr marL="0" marR="0" algn="just" hangingPunct="0">
                        <a:spcBef>
                          <a:spcPts val="300"/>
                        </a:spcBef>
                        <a:spcAft>
                          <a:spcPts val="300"/>
                        </a:spcAft>
                      </a:pPr>
                      <a:r>
                        <a:rPr lang="en-GB"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-Costing of the implementation of Key Salary </a:t>
                      </a:r>
                      <a:endParaRPr lang="en-ZA"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gn="just" hangingPunct="0">
                        <a:spcBef>
                          <a:spcPts val="300"/>
                        </a:spcBef>
                        <a:spcAft>
                          <a:spcPts val="300"/>
                        </a:spcAft>
                      </a:pPr>
                      <a:r>
                        <a:rPr lang="en-GB"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Reconfiguration of Pay-Roll to align with the Key Salary Scale </a:t>
                      </a:r>
                      <a:endParaRPr lang="en-ZA"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p>
                      <a:pPr marL="0" marR="0" algn="just" hangingPunct="0">
                        <a:spcBef>
                          <a:spcPts val="300"/>
                        </a:spcBef>
                        <a:spcAft>
                          <a:spcPts val="300"/>
                        </a:spcAft>
                      </a:pPr>
                      <a:r>
                        <a:rPr lang="en-GB"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-Placement of all NDA Staff into the Salary Key Scale Model/ Notch System</a:t>
                      </a:r>
                      <a:endParaRPr lang="en-ZA"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gn="ctr" hangingPunct="0">
                        <a:spcBef>
                          <a:spcPts val="300"/>
                        </a:spcBef>
                        <a:spcAft>
                          <a:spcPts val="300"/>
                        </a:spcAft>
                      </a:pPr>
                      <a:r>
                        <a:rPr lang="en-GB"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Conduct an Audit of Implementation of the Key Salary Scale</a:t>
                      </a:r>
                      <a:endParaRPr lang="en-ZA"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gn="ctr" hangingPunct="0">
                        <a:spcBef>
                          <a:spcPts val="0"/>
                        </a:spcBef>
                        <a:spcAft>
                          <a:spcPts val="0"/>
                        </a:spcAft>
                      </a:pPr>
                      <a:r>
                        <a:rPr lang="en-GB"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Monitoring of Implementation of the Salary Key Scale System</a:t>
                      </a:r>
                      <a:endParaRPr lang="en-ZA"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extLst>
                  <a:ext uri="{0D108BD9-81ED-4DB2-BD59-A6C34878D82A}">
                    <a16:rowId xmlns:a16="http://schemas.microsoft.com/office/drawing/2014/main" xmlns="" val="1877698936"/>
                  </a:ext>
                </a:extLst>
              </a:tr>
              <a:tr h="1723856">
                <a:tc>
                  <a:txBody>
                    <a:bodyPr/>
                    <a:lstStyle/>
                    <a:p>
                      <a:pPr marL="0" algn="ctr" defTabSz="914400" rtl="0" eaLnBrk="1" fontAlgn="ctr" latinLnBrk="0" hangingPunct="1"/>
                      <a:r>
                        <a:rPr lang="en-ZA" sz="1200" u="none" strike="noStrike" kern="1200" dirty="0">
                          <a:solidFill>
                            <a:srgbClr val="000000"/>
                          </a:solidFill>
                          <a:effectLst/>
                          <a:latin typeface="+mn-lt"/>
                          <a:ea typeface="+mn-ea"/>
                          <a:cs typeface="+mn-cs"/>
                        </a:rPr>
                        <a:t>KPI-02</a:t>
                      </a:r>
                    </a:p>
                  </a:txBody>
                  <a:tcPr marL="7046" marR="7046" marT="7046"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a:lnSpc>
                          <a:spcPct val="115000"/>
                        </a:lnSpc>
                        <a:spcBef>
                          <a:spcPts val="300"/>
                        </a:spcBef>
                        <a:spcAft>
                          <a:spcPts val="300"/>
                        </a:spcAft>
                      </a:pPr>
                      <a:r>
                        <a:rPr lang="en-US" sz="1200" dirty="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Integrated ICT system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300"/>
                        </a:spcBef>
                        <a:spcAft>
                          <a:spcPts val="300"/>
                        </a:spcAft>
                      </a:pPr>
                      <a:r>
                        <a:rPr lang="en-GB" sz="1200" b="1" kern="1200">
                          <a:solidFill>
                            <a:schemeClr val="bg1"/>
                          </a:solidFill>
                          <a:effectLst/>
                          <a:uFill>
                            <a:solidFill>
                              <a:srgbClr val="FFFFFF"/>
                            </a:solidFill>
                          </a:uFill>
                          <a:latin typeface="+mn-lt"/>
                          <a:ea typeface="Times New Roman" panose="02020603050405020304" pitchFamily="18" charset="0"/>
                          <a:cs typeface="Times New Roman" panose="02020603050405020304" pitchFamily="18" charset="0"/>
                        </a:rPr>
                        <a:t>CSO Database &amp; Information Management System developed</a:t>
                      </a:r>
                      <a:endParaRPr lang="en-ZA" sz="1200" b="1" kern="1200">
                        <a:solidFill>
                          <a:schemeClr val="bg1"/>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algn="ctr" hangingPunct="0">
                        <a:spcBef>
                          <a:spcPts val="300"/>
                        </a:spcBef>
                        <a:spcAft>
                          <a:spcPts val="300"/>
                        </a:spcAft>
                      </a:pPr>
                      <a:r>
                        <a:rPr lang="en-GB" sz="1200" kern="1200" dirty="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System analysis &amp; requirements for CSOs Master Database &amp; IMS completed</a:t>
                      </a:r>
                      <a:endParaRPr lang="en-ZA" sz="1200" kern="1200" dirty="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gn="ctr" hangingPunct="0">
                        <a:spcBef>
                          <a:spcPts val="300"/>
                        </a:spcBef>
                        <a:spcAft>
                          <a:spcPts val="300"/>
                        </a:spcAft>
                      </a:pPr>
                      <a:r>
                        <a:rPr lang="en-GB"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Development of CSOs Master Database &amp; IMS completed</a:t>
                      </a:r>
                      <a:endParaRPr lang="en-ZA"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gn="ctr" hangingPunct="0">
                        <a:spcBef>
                          <a:spcPts val="300"/>
                        </a:spcBef>
                        <a:spcAft>
                          <a:spcPts val="300"/>
                        </a:spcAft>
                      </a:pPr>
                      <a:r>
                        <a:rPr lang="en-GB"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CSO Database &amp; IMS tested for functionality</a:t>
                      </a:r>
                      <a:endParaRPr lang="en-ZA"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gn="ctr" hangingPunct="0">
                        <a:spcBef>
                          <a:spcPts val="300"/>
                        </a:spcBef>
                        <a:spcAft>
                          <a:spcPts val="300"/>
                        </a:spcAft>
                      </a:pPr>
                      <a:r>
                        <a:rPr lang="en-GB"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CSO Database &amp; IMS systems deployed live</a:t>
                      </a:r>
                      <a:endParaRPr lang="en-ZA"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extLst>
                  <a:ext uri="{0D108BD9-81ED-4DB2-BD59-A6C34878D82A}">
                    <a16:rowId xmlns:a16="http://schemas.microsoft.com/office/drawing/2014/main" xmlns="" val="1240085143"/>
                  </a:ext>
                </a:extLst>
              </a:tr>
              <a:tr h="1035052">
                <a:tc>
                  <a:txBody>
                    <a:bodyPr/>
                    <a:lstStyle/>
                    <a:p>
                      <a:pPr marL="0" algn="ctr" defTabSz="914400" rtl="0" eaLnBrk="1" fontAlgn="t" latinLnBrk="0" hangingPunct="1"/>
                      <a:r>
                        <a:rPr lang="en-ZA" sz="1200" u="none" strike="noStrike" kern="1200" dirty="0">
                          <a:solidFill>
                            <a:srgbClr val="000000"/>
                          </a:solidFill>
                          <a:effectLst/>
                          <a:latin typeface="+mn-lt"/>
                          <a:ea typeface="+mn-ea"/>
                          <a:cs typeface="+mn-cs"/>
                        </a:rPr>
                        <a:t>KPI-03</a:t>
                      </a:r>
                    </a:p>
                  </a:txBody>
                  <a:tcPr marL="7046" marR="7046" marT="7046"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a:lnSpc>
                          <a:spcPct val="115000"/>
                        </a:lnSpc>
                        <a:spcBef>
                          <a:spcPts val="300"/>
                        </a:spcBef>
                        <a:spcAft>
                          <a:spcPts val="300"/>
                        </a:spcAft>
                      </a:pPr>
                      <a:r>
                        <a:rPr lang="en-ZA" sz="1200" dirty="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 compliance to legislative and regulatory requirements</a:t>
                      </a:r>
                      <a:endParaRPr lang="en-US" sz="1200" dirty="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300"/>
                        </a:spcBef>
                        <a:spcAft>
                          <a:spcPts val="300"/>
                        </a:spcAft>
                      </a:pPr>
                      <a:r>
                        <a:rPr lang="en-GB" sz="1200" b="1" kern="1200" dirty="0">
                          <a:solidFill>
                            <a:schemeClr val="bg1"/>
                          </a:solidFill>
                          <a:effectLst/>
                          <a:uFill>
                            <a:solidFill>
                              <a:srgbClr val="FFFFFF"/>
                            </a:solidFill>
                          </a:uFill>
                          <a:latin typeface="+mn-lt"/>
                          <a:ea typeface="Times New Roman" panose="02020603050405020304" pitchFamily="18" charset="0"/>
                          <a:cs typeface="Times New Roman" panose="02020603050405020304" pitchFamily="18" charset="0"/>
                        </a:rPr>
                        <a:t>100%</a:t>
                      </a:r>
                      <a:endParaRPr lang="en-ZA" sz="1200" b="1" kern="1200" dirty="0">
                        <a:solidFill>
                          <a:schemeClr val="bg1"/>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algn="ctr" fontAlgn="ctr">
                        <a:spcBef>
                          <a:spcPts val="0"/>
                        </a:spcBef>
                        <a:spcAft>
                          <a:spcPts val="0"/>
                        </a:spcAft>
                      </a:pPr>
                      <a:r>
                        <a:rPr lang="en-GB"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100%</a:t>
                      </a:r>
                      <a:endParaRPr lang="en-ZA"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gn="ctr" fontAlgn="ctr">
                        <a:spcBef>
                          <a:spcPts val="0"/>
                        </a:spcBef>
                        <a:spcAft>
                          <a:spcPts val="0"/>
                        </a:spcAft>
                      </a:pPr>
                      <a:r>
                        <a:rPr lang="en-GB"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Compliance framework approved</a:t>
                      </a:r>
                      <a:endParaRPr lang="en-ZA"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gn="ctr" fontAlgn="ctr">
                        <a:spcBef>
                          <a:spcPts val="0"/>
                        </a:spcBef>
                        <a:spcAft>
                          <a:spcPts val="0"/>
                        </a:spcAft>
                      </a:pPr>
                      <a:r>
                        <a:rPr lang="en-GB"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100%</a:t>
                      </a:r>
                      <a:endParaRPr lang="en-ZA" sz="1200" kern="120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gn="ctr" hangingPunct="0">
                        <a:spcBef>
                          <a:spcPts val="0"/>
                        </a:spcBef>
                        <a:spcAft>
                          <a:spcPts val="0"/>
                        </a:spcAft>
                      </a:pPr>
                      <a:r>
                        <a:rPr lang="en-GB" sz="1200" kern="1200" dirty="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rPr>
                        <a:t>100%</a:t>
                      </a:r>
                      <a:endParaRPr lang="en-ZA" sz="1200" kern="1200" dirty="0">
                        <a:solidFill>
                          <a:srgbClr val="000000"/>
                        </a:solidFill>
                        <a:effectLst/>
                        <a:uFill>
                          <a:solidFill>
                            <a:srgbClr val="FFFFFF"/>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extLst>
                  <a:ext uri="{0D108BD9-81ED-4DB2-BD59-A6C34878D82A}">
                    <a16:rowId xmlns:a16="http://schemas.microsoft.com/office/drawing/2014/main" xmlns="" val="1722800617"/>
                  </a:ext>
                </a:extLst>
              </a:tr>
            </a:tbl>
          </a:graphicData>
        </a:graphic>
      </p:graphicFrame>
      <p:sp>
        <p:nvSpPr>
          <p:cNvPr id="13" name="Rectangle 12"/>
          <p:cNvSpPr/>
          <p:nvPr/>
        </p:nvSpPr>
        <p:spPr bwMode="auto">
          <a:xfrm>
            <a:off x="3635896" y="0"/>
            <a:ext cx="3456384"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charset="0"/>
            </a:endParaRPr>
          </a:p>
        </p:txBody>
      </p:sp>
      <p:sp>
        <p:nvSpPr>
          <p:cNvPr id="14" name="Rectangle 13"/>
          <p:cNvSpPr/>
          <p:nvPr/>
        </p:nvSpPr>
        <p:spPr bwMode="auto">
          <a:xfrm>
            <a:off x="7092280" y="37416"/>
            <a:ext cx="2051720" cy="7647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endParaRPr lang="en-US" sz="1600" dirty="0">
              <a:solidFill>
                <a:schemeClr val="bg1"/>
              </a:solidFill>
              <a:latin typeface="+mn-lt"/>
            </a:endParaRPr>
          </a:p>
          <a:p>
            <a:pPr lvl="0"/>
            <a:r>
              <a:rPr lang="en-US" sz="1600" dirty="0">
                <a:solidFill>
                  <a:schemeClr val="bg1"/>
                </a:solidFill>
                <a:latin typeface="+mn-lt"/>
              </a:rPr>
              <a:t>Quarterly Targets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Times" charset="0"/>
            </a:endParaRPr>
          </a:p>
        </p:txBody>
      </p:sp>
      <p:sp>
        <p:nvSpPr>
          <p:cNvPr id="15" name="Rectangle 14"/>
          <p:cNvSpPr/>
          <p:nvPr/>
        </p:nvSpPr>
        <p:spPr bwMode="auto">
          <a:xfrm>
            <a:off x="539552" y="0"/>
            <a:ext cx="3096344"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600" dirty="0">
              <a:solidFill>
                <a:srgbClr val="000000"/>
              </a:solidFill>
              <a:latin typeface="+mn-lt"/>
            </a:endParaRPr>
          </a:p>
          <a:p>
            <a:r>
              <a:rPr lang="en-US" sz="1600" dirty="0">
                <a:solidFill>
                  <a:srgbClr val="000000"/>
                </a:solidFill>
                <a:latin typeface="+mn-lt"/>
              </a:rPr>
              <a:t>Strategic Statement &amp; Objective</a:t>
            </a:r>
          </a:p>
          <a:p>
            <a:endParaRPr lang="en-US" sz="1600" dirty="0">
              <a:solidFill>
                <a:srgbClr val="000000"/>
              </a:solidFill>
              <a:latin typeface="+mn-lt"/>
            </a:endParaRPr>
          </a:p>
          <a:p>
            <a:endParaRPr lang="en-US" sz="1600" dirty="0">
              <a:solidFill>
                <a:srgbClr val="000000"/>
              </a:solidFill>
              <a:latin typeface="+mn-lt"/>
            </a:endParaRPr>
          </a:p>
          <a:p>
            <a:endParaRPr lang="en-US" sz="1600" dirty="0">
              <a:solidFill>
                <a:srgbClr val="000000"/>
              </a:solidFill>
              <a:latin typeface="+mn-lt"/>
            </a:endParaRPr>
          </a:p>
          <a:p>
            <a:endParaRPr lang="en-US" sz="1600" dirty="0">
              <a:solidFill>
                <a:srgbClr val="000000"/>
              </a:solidFill>
              <a:latin typeface="+mn-lt"/>
            </a:endParaRPr>
          </a:p>
        </p:txBody>
      </p:sp>
      <p:sp>
        <p:nvSpPr>
          <p:cNvPr id="7" name="Rectangle 6"/>
          <p:cNvSpPr/>
          <p:nvPr/>
        </p:nvSpPr>
        <p:spPr bwMode="auto">
          <a:xfrm>
            <a:off x="3635896" y="0"/>
            <a:ext cx="3456384"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endParaRPr lang="en-US" sz="1400" dirty="0">
              <a:solidFill>
                <a:srgbClr val="000000"/>
              </a:solidFill>
              <a:latin typeface="+mn-lt"/>
            </a:endParaRPr>
          </a:p>
          <a:p>
            <a:pPr lvl="0"/>
            <a:r>
              <a:rPr lang="en-US" sz="1600" dirty="0">
                <a:solidFill>
                  <a:srgbClr val="000000"/>
                </a:solidFill>
                <a:latin typeface="+mn-lt"/>
              </a:rPr>
              <a:t>Performance Indicators and Targets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i="0" u="none" strike="noStrike" cap="none" normalizeH="0" baseline="0" dirty="0">
              <a:ln>
                <a:noFill/>
              </a:ln>
              <a:solidFill>
                <a:srgbClr val="000000"/>
              </a:solidFill>
              <a:effectLst/>
            </a:endParaRPr>
          </a:p>
        </p:txBody>
      </p:sp>
    </p:spTree>
    <p:extLst>
      <p:ext uri="{BB962C8B-B14F-4D97-AF65-F5344CB8AC3E}">
        <p14:creationId xmlns:p14="http://schemas.microsoft.com/office/powerpoint/2010/main" xmlns="" val="312530430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899592" y="3429000"/>
            <a:ext cx="7438208" cy="50405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dirty="0">
                <a:solidFill>
                  <a:schemeClr val="bg1"/>
                </a:solidFill>
              </a:rPr>
              <a:t>Programme 2 -</a:t>
            </a:r>
            <a:r>
              <a:rPr lang="en-ZA" dirty="0">
                <a:solidFill>
                  <a:srgbClr val="000000"/>
                </a:solidFill>
              </a:rPr>
              <a:t> </a:t>
            </a:r>
            <a:r>
              <a:rPr lang="en-ZA" dirty="0">
                <a:solidFill>
                  <a:schemeClr val="bg1"/>
                </a:solidFill>
              </a:rPr>
              <a:t>CSO Development</a:t>
            </a:r>
          </a:p>
        </p:txBody>
      </p:sp>
    </p:spTree>
    <p:extLst>
      <p:ext uri="{BB962C8B-B14F-4D97-AF65-F5344CB8AC3E}">
        <p14:creationId xmlns:p14="http://schemas.microsoft.com/office/powerpoint/2010/main" xmlns="" val="66654133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243995107"/>
              </p:ext>
            </p:extLst>
          </p:nvPr>
        </p:nvGraphicFramePr>
        <p:xfrm>
          <a:off x="0" y="836713"/>
          <a:ext cx="9143999" cy="5411688"/>
        </p:xfrm>
        <a:graphic>
          <a:graphicData uri="http://schemas.openxmlformats.org/drawingml/2006/table">
            <a:tbl>
              <a:tblPr>
                <a:tableStyleId>{5C22544A-7EE6-4342-B048-85BDC9FD1C3A}</a:tableStyleId>
              </a:tblPr>
              <a:tblGrid>
                <a:gridCol w="3203848">
                  <a:extLst>
                    <a:ext uri="{9D8B030D-6E8A-4147-A177-3AD203B41FA5}">
                      <a16:colId xmlns:a16="http://schemas.microsoft.com/office/drawing/2014/main" xmlns="" val="2399758436"/>
                    </a:ext>
                  </a:extLst>
                </a:gridCol>
                <a:gridCol w="1485383">
                  <a:extLst>
                    <a:ext uri="{9D8B030D-6E8A-4147-A177-3AD203B41FA5}">
                      <a16:colId xmlns:a16="http://schemas.microsoft.com/office/drawing/2014/main" xmlns="" val="1935509269"/>
                    </a:ext>
                  </a:extLst>
                </a:gridCol>
                <a:gridCol w="1406770">
                  <a:extLst>
                    <a:ext uri="{9D8B030D-6E8A-4147-A177-3AD203B41FA5}">
                      <a16:colId xmlns:a16="http://schemas.microsoft.com/office/drawing/2014/main" xmlns="" val="453936054"/>
                    </a:ext>
                  </a:extLst>
                </a:gridCol>
                <a:gridCol w="1328615">
                  <a:extLst>
                    <a:ext uri="{9D8B030D-6E8A-4147-A177-3AD203B41FA5}">
                      <a16:colId xmlns:a16="http://schemas.microsoft.com/office/drawing/2014/main" xmlns="" val="1256413036"/>
                    </a:ext>
                  </a:extLst>
                </a:gridCol>
                <a:gridCol w="1719383">
                  <a:extLst>
                    <a:ext uri="{9D8B030D-6E8A-4147-A177-3AD203B41FA5}">
                      <a16:colId xmlns:a16="http://schemas.microsoft.com/office/drawing/2014/main" xmlns="" val="592278547"/>
                    </a:ext>
                  </a:extLst>
                </a:gridCol>
              </a:tblGrid>
              <a:tr h="1840386">
                <a:tc>
                  <a:txBody>
                    <a:bodyPr/>
                    <a:lstStyle/>
                    <a:p>
                      <a:pPr algn="ctr" fontAlgn="ctr"/>
                      <a:r>
                        <a:rPr lang="en-US" sz="1800" b="1" u="none" strike="noStrike" dirty="0">
                          <a:solidFill>
                            <a:srgbClr val="000000"/>
                          </a:solidFill>
                          <a:effectLst/>
                        </a:rPr>
                        <a:t>STRATEGIC STATEMENT</a:t>
                      </a:r>
                      <a:endParaRPr lang="en-US" sz="18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gridSpan="4">
                  <a:txBody>
                    <a:bodyPr/>
                    <a:lstStyle/>
                    <a:p>
                      <a:pPr algn="ctr" fontAlgn="ctr"/>
                      <a:r>
                        <a:rPr lang="en-ZA" sz="1600" b="0" i="0" u="none" strike="noStrike" dirty="0">
                          <a:solidFill>
                            <a:srgbClr val="000000"/>
                          </a:solidFill>
                          <a:effectLst/>
                          <a:latin typeface="Arial" panose="020B0604020202020204" pitchFamily="34" charset="0"/>
                        </a:rPr>
                        <a:t>Conduct engagements, dialogues, assessments and needs analysis for CSOs to identify the type of development interventions required by CSOs including facilitating formalisation of the organisations to ensure increase number of CSOs provided with CSO development interventions including registration by 2020/21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066442320"/>
                  </a:ext>
                </a:extLst>
              </a:tr>
              <a:tr h="701231">
                <a:tc rowSpan="2">
                  <a:txBody>
                    <a:bodyPr/>
                    <a:lstStyle/>
                    <a:p>
                      <a:pPr algn="ctr" fontAlgn="ctr"/>
                      <a:r>
                        <a:rPr lang="en-US" sz="1600" b="1" u="none" strike="noStrike" dirty="0">
                          <a:solidFill>
                            <a:srgbClr val="000000"/>
                          </a:solidFill>
                          <a:effectLst/>
                        </a:rPr>
                        <a:t>STRATEGIC OBJECTIVE</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rowSpan="2">
                  <a:txBody>
                    <a:bodyPr/>
                    <a:lstStyle/>
                    <a:p>
                      <a:pPr algn="ctr" fontAlgn="ctr"/>
                      <a:r>
                        <a:rPr lang="en-US" sz="1600" b="1" u="none" strike="noStrike" dirty="0">
                          <a:solidFill>
                            <a:schemeClr val="bg1"/>
                          </a:solidFill>
                          <a:effectLst/>
                        </a:rPr>
                        <a:t>Estimated performance 2018/19</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gridSpan="3">
                  <a:txBody>
                    <a:bodyPr/>
                    <a:lstStyle/>
                    <a:p>
                      <a:pPr algn="ctr" fontAlgn="ctr"/>
                      <a:r>
                        <a:rPr lang="en-US" sz="1600" b="1" u="none" strike="noStrike" dirty="0">
                          <a:solidFill>
                            <a:schemeClr val="bg1"/>
                          </a:solidFill>
                          <a:effectLst/>
                        </a:rPr>
                        <a:t>Medium-Term Targets</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130044308"/>
                  </a:ext>
                </a:extLst>
              </a:tr>
              <a:tr h="683140">
                <a:tc vMerge="1">
                  <a:txBody>
                    <a:bodyPr/>
                    <a:lstStyle/>
                    <a:p>
                      <a:endParaRPr lang="en-US"/>
                    </a:p>
                  </a:txBody>
                  <a:tcPr/>
                </a:tc>
                <a:tc vMerge="1">
                  <a:txBody>
                    <a:bodyPr/>
                    <a:lstStyle/>
                    <a:p>
                      <a:endParaRPr lang="en-US"/>
                    </a:p>
                  </a:txBody>
                  <a:tcPr/>
                </a:tc>
                <a:tc>
                  <a:txBody>
                    <a:bodyPr/>
                    <a:lstStyle/>
                    <a:p>
                      <a:pPr algn="ctr" fontAlgn="ctr"/>
                      <a:r>
                        <a:rPr lang="en-US" sz="1600" b="1" u="none" strike="noStrike" dirty="0">
                          <a:solidFill>
                            <a:srgbClr val="000000"/>
                          </a:solidFill>
                          <a:effectLst/>
                        </a:rPr>
                        <a:t>2019/20</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rPr>
                        <a:t>2020/21</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rPr>
                        <a:t>2021/22</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extLst>
                  <a:ext uri="{0D108BD9-81ED-4DB2-BD59-A6C34878D82A}">
                    <a16:rowId xmlns:a16="http://schemas.microsoft.com/office/drawing/2014/main" xmlns="" val="410697785"/>
                  </a:ext>
                </a:extLst>
              </a:tr>
              <a:tr h="2186931">
                <a:tc>
                  <a:txBody>
                    <a:bodyPr/>
                    <a:lstStyle/>
                    <a:p>
                      <a:pPr algn="ctr" fontAlgn="ctr"/>
                      <a:r>
                        <a:rPr lang="en-ZA" sz="1600" b="0" i="0" u="none" strike="noStrike" dirty="0">
                          <a:solidFill>
                            <a:srgbClr val="000000"/>
                          </a:solidFill>
                          <a:effectLst/>
                          <a:latin typeface="Arial" panose="020B0604020202020204" pitchFamily="34" charset="0"/>
                        </a:rPr>
                        <a:t>To increase the number of CSOs that have access to development interventions aimed at developing their capabilities to efficiently manage, mobilise resources and sustain themselves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0"/>
                        </a:spcBef>
                        <a:spcAft>
                          <a:spcPts val="0"/>
                        </a:spcAft>
                      </a:pPr>
                      <a:r>
                        <a:rPr lang="en-US" sz="1600" b="1" kern="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8 500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algn="ctr" hangingPunct="0">
                        <a:spcBef>
                          <a:spcPts val="0"/>
                        </a:spcBef>
                        <a:spcAft>
                          <a:spcPts val="0"/>
                        </a:spcAft>
                      </a:pPr>
                      <a:r>
                        <a:rPr lang="en-US" sz="16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9 500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0"/>
                        </a:spcBef>
                        <a:spcAft>
                          <a:spcPts val="0"/>
                        </a:spcAft>
                      </a:pPr>
                      <a:r>
                        <a:rPr lang="en-US" sz="16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10 500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hangingPunct="0">
                        <a:spcBef>
                          <a:spcPts val="0"/>
                        </a:spcBef>
                        <a:spcAft>
                          <a:spcPts val="0"/>
                        </a:spcAft>
                      </a:pPr>
                      <a:r>
                        <a:rPr lang="en-US" sz="16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11 500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5073795"/>
                  </a:ext>
                </a:extLst>
              </a:tr>
            </a:tbl>
          </a:graphicData>
        </a:graphic>
      </p:graphicFrame>
      <p:sp>
        <p:nvSpPr>
          <p:cNvPr id="6" name="Rectangle 5"/>
          <p:cNvSpPr/>
          <p:nvPr/>
        </p:nvSpPr>
        <p:spPr bwMode="auto">
          <a:xfrm>
            <a:off x="3635896" y="0"/>
            <a:ext cx="3456384"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endParaRPr lang="en-US" sz="1400" dirty="0">
              <a:solidFill>
                <a:srgbClr val="000000"/>
              </a:solidFill>
              <a:latin typeface="+mn-lt"/>
            </a:endParaRPr>
          </a:p>
          <a:p>
            <a:pPr lvl="0"/>
            <a:r>
              <a:rPr lang="en-US" sz="1600" dirty="0">
                <a:solidFill>
                  <a:srgbClr val="000000"/>
                </a:solidFill>
                <a:latin typeface="+mn-lt"/>
              </a:rPr>
              <a:t>Performance Indicators and Targets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charset="0"/>
            </a:endParaRPr>
          </a:p>
        </p:txBody>
      </p:sp>
      <p:sp>
        <p:nvSpPr>
          <p:cNvPr id="7" name="Rectangle 6"/>
          <p:cNvSpPr/>
          <p:nvPr/>
        </p:nvSpPr>
        <p:spPr bwMode="auto">
          <a:xfrm>
            <a:off x="7092279" y="-2838"/>
            <a:ext cx="2051720"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dirty="0">
              <a:solidFill>
                <a:srgbClr val="000000"/>
              </a:solidFill>
              <a:latin typeface="+mn-lt"/>
            </a:endParaRPr>
          </a:p>
          <a:p>
            <a:r>
              <a:rPr lang="en-US" sz="1600" dirty="0">
                <a:solidFill>
                  <a:srgbClr val="000000"/>
                </a:solidFill>
                <a:latin typeface="+mn-lt"/>
              </a:rPr>
              <a:t>Quarterly Targets</a:t>
            </a:r>
          </a:p>
          <a:p>
            <a:endParaRPr lang="en-US" sz="1400" dirty="0">
              <a:solidFill>
                <a:srgbClr val="000000"/>
              </a:solidFill>
              <a:latin typeface="+mn-lt"/>
            </a:endParaRPr>
          </a:p>
        </p:txBody>
      </p:sp>
      <p:sp>
        <p:nvSpPr>
          <p:cNvPr id="9" name="Rectangle 8"/>
          <p:cNvSpPr/>
          <p:nvPr/>
        </p:nvSpPr>
        <p:spPr bwMode="auto">
          <a:xfrm>
            <a:off x="539552" y="0"/>
            <a:ext cx="3096344" cy="7647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600" dirty="0">
              <a:solidFill>
                <a:schemeClr val="bg1"/>
              </a:solidFill>
              <a:latin typeface="+mn-lt"/>
            </a:endParaRPr>
          </a:p>
          <a:p>
            <a:r>
              <a:rPr lang="en-US" sz="1600" dirty="0">
                <a:solidFill>
                  <a:schemeClr val="bg1"/>
                </a:solidFill>
                <a:latin typeface="+mn-lt"/>
              </a:rPr>
              <a:t>Strategic Statement &amp; Objective</a:t>
            </a:r>
          </a:p>
          <a:p>
            <a:endParaRPr lang="en-US" sz="1600" dirty="0">
              <a:solidFill>
                <a:schemeClr val="bg1"/>
              </a:solidFill>
              <a:latin typeface="+mn-lt"/>
            </a:endParaRPr>
          </a:p>
        </p:txBody>
      </p:sp>
    </p:spTree>
    <p:extLst>
      <p:ext uri="{BB962C8B-B14F-4D97-AF65-F5344CB8AC3E}">
        <p14:creationId xmlns:p14="http://schemas.microsoft.com/office/powerpoint/2010/main" xmlns="" val="245586156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284394891"/>
              </p:ext>
            </p:extLst>
          </p:nvPr>
        </p:nvGraphicFramePr>
        <p:xfrm>
          <a:off x="0" y="764703"/>
          <a:ext cx="9140888" cy="2145780"/>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683335">
                  <a:extLst>
                    <a:ext uri="{9D8B030D-6E8A-4147-A177-3AD203B41FA5}">
                      <a16:colId xmlns:a16="http://schemas.microsoft.com/office/drawing/2014/main" xmlns="" val="4246322984"/>
                    </a:ext>
                  </a:extLst>
                </a:gridCol>
                <a:gridCol w="3311241">
                  <a:extLst>
                    <a:ext uri="{9D8B030D-6E8A-4147-A177-3AD203B41FA5}">
                      <a16:colId xmlns:a16="http://schemas.microsoft.com/office/drawing/2014/main" xmlns="" val="2096127222"/>
                    </a:ext>
                  </a:extLst>
                </a:gridCol>
                <a:gridCol w="2735373">
                  <a:extLst>
                    <a:ext uri="{9D8B030D-6E8A-4147-A177-3AD203B41FA5}">
                      <a16:colId xmlns:a16="http://schemas.microsoft.com/office/drawing/2014/main" xmlns="" val="1201187228"/>
                    </a:ext>
                  </a:extLst>
                </a:gridCol>
                <a:gridCol w="863802">
                  <a:extLst>
                    <a:ext uri="{9D8B030D-6E8A-4147-A177-3AD203B41FA5}">
                      <a16:colId xmlns:a16="http://schemas.microsoft.com/office/drawing/2014/main" xmlns="" val="3031082641"/>
                    </a:ext>
                  </a:extLst>
                </a:gridCol>
                <a:gridCol w="791818">
                  <a:extLst>
                    <a:ext uri="{9D8B030D-6E8A-4147-A177-3AD203B41FA5}">
                      <a16:colId xmlns:a16="http://schemas.microsoft.com/office/drawing/2014/main" xmlns="" val="3308662898"/>
                    </a:ext>
                  </a:extLst>
                </a:gridCol>
                <a:gridCol w="755319">
                  <a:extLst>
                    <a:ext uri="{9D8B030D-6E8A-4147-A177-3AD203B41FA5}">
                      <a16:colId xmlns:a16="http://schemas.microsoft.com/office/drawing/2014/main" xmlns="" val="395710465"/>
                    </a:ext>
                  </a:extLst>
                </a:gridCol>
              </a:tblGrid>
              <a:tr h="324820">
                <a:tc rowSpan="2" gridSpan="2">
                  <a:txBody>
                    <a:bodyPr/>
                    <a:lstStyle/>
                    <a:p>
                      <a:pPr algn="ctr" fontAlgn="ctr"/>
                      <a:r>
                        <a:rPr lang="en-US" sz="1600" b="1" u="none" strike="noStrike" dirty="0">
                          <a:solidFill>
                            <a:srgbClr val="000000"/>
                          </a:solidFill>
                          <a:effectLst/>
                        </a:rPr>
                        <a:t>Performance Indicator</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rowSpan="2" hMerge="1">
                  <a:txBody>
                    <a:bodyPr/>
                    <a:lstStyle/>
                    <a:p>
                      <a:pPr algn="ctr" fontAlgn="ctr"/>
                      <a:endParaRPr lang="en-US" sz="1100" b="1" i="0" u="none" strike="noStrike" dirty="0">
                        <a:solidFill>
                          <a:srgbClr val="FFFFFF"/>
                        </a:solidFill>
                        <a:effectLst/>
                        <a:latin typeface="Arial" panose="020B0604020202020204" pitchFamily="34" charset="0"/>
                      </a:endParaRPr>
                    </a:p>
                  </a:txBody>
                  <a:tcPr marL="7620" marR="7620" marT="7620" marB="0" anchor="ctr"/>
                </a:tc>
                <a:tc rowSpan="2">
                  <a:txBody>
                    <a:bodyPr/>
                    <a:lstStyle/>
                    <a:p>
                      <a:pPr algn="ctr" fontAlgn="ctr"/>
                      <a:r>
                        <a:rPr lang="en-US" sz="1600" b="1" u="none" strike="noStrike" dirty="0">
                          <a:solidFill>
                            <a:schemeClr val="bg1"/>
                          </a:solidFill>
                          <a:effectLst/>
                        </a:rPr>
                        <a:t>Estimated Performance 2018/19</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w="25400" h="25400" prst="angle"/>
                      <a:lightRig rig="flood" dir="t"/>
                    </a:cell3D>
                    <a:solidFill>
                      <a:srgbClr val="92D050"/>
                    </a:solidFill>
                  </a:tcPr>
                </a:tc>
                <a:tc gridSpan="3">
                  <a:txBody>
                    <a:bodyPr/>
                    <a:lstStyle/>
                    <a:p>
                      <a:pPr algn="ctr" fontAlgn="ctr"/>
                      <a:r>
                        <a:rPr lang="en-US" sz="1600" b="1" u="none" strike="noStrike" dirty="0">
                          <a:solidFill>
                            <a:schemeClr val="bg1"/>
                          </a:solidFill>
                          <a:effectLst/>
                        </a:rPr>
                        <a:t>Medium-Term Targets</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348567256"/>
                  </a:ext>
                </a:extLst>
              </a:tr>
              <a:tr h="629954">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ctr" fontAlgn="ctr"/>
                      <a:r>
                        <a:rPr lang="en-US" sz="1600" b="1" u="none" strike="noStrike" dirty="0">
                          <a:solidFill>
                            <a:srgbClr val="000000"/>
                          </a:solidFill>
                          <a:effectLst/>
                        </a:rPr>
                        <a:t>2019/20</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rPr>
                        <a:t>2020/21</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rPr>
                        <a:t>2021/22</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extLst>
                  <a:ext uri="{0D108BD9-81ED-4DB2-BD59-A6C34878D82A}">
                    <a16:rowId xmlns:a16="http://schemas.microsoft.com/office/drawing/2014/main" xmlns="" val="2062975705"/>
                  </a:ext>
                </a:extLst>
              </a:tr>
              <a:tr h="246076">
                <a:tc gridSpan="6">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US" sz="1200" b="1" i="0" u="none" strike="noStrike" cap="none" normalizeH="0" baseline="0" dirty="0">
                          <a:ln>
                            <a:noFill/>
                          </a:ln>
                          <a:solidFill>
                            <a:schemeClr val="bg1"/>
                          </a:solidFill>
                          <a:effectLst/>
                          <a:latin typeface="+mn-lt"/>
                        </a:rPr>
                        <a:t>    CSO </a:t>
                      </a:r>
                      <a:r>
                        <a:rPr kumimoji="0" lang="en-US" sz="1200" b="1" i="0" u="none" strike="noStrike" cap="none" normalizeH="0" baseline="0" dirty="0" err="1">
                          <a:ln>
                            <a:noFill/>
                          </a:ln>
                          <a:solidFill>
                            <a:schemeClr val="bg1"/>
                          </a:solidFill>
                          <a:effectLst/>
                          <a:latin typeface="+mn-lt"/>
                        </a:rPr>
                        <a:t>Mobilisation</a:t>
                      </a:r>
                      <a:r>
                        <a:rPr kumimoji="0" lang="en-US" sz="1200" b="1" i="0" u="none" strike="noStrike" cap="none" normalizeH="0" baseline="0" dirty="0">
                          <a:ln>
                            <a:noFill/>
                          </a:ln>
                          <a:solidFill>
                            <a:schemeClr val="bg1"/>
                          </a:solidFill>
                          <a:effectLst/>
                          <a:latin typeface="+mn-lt"/>
                        </a:rPr>
                        <a:t> </a:t>
                      </a:r>
                      <a:r>
                        <a:rPr lang="en-US" sz="1200" b="1" dirty="0">
                          <a:solidFill>
                            <a:schemeClr val="bg1"/>
                          </a:solidFill>
                          <a:latin typeface="+mn-lt"/>
                        </a:rPr>
                        <a:t>&amp; </a:t>
                      </a:r>
                      <a:r>
                        <a:rPr lang="en-US" sz="1200" b="1" dirty="0" err="1">
                          <a:solidFill>
                            <a:schemeClr val="bg1"/>
                          </a:solidFill>
                          <a:latin typeface="+mn-lt"/>
                        </a:rPr>
                        <a:t>Formalisation</a:t>
                      </a:r>
                      <a:endParaRPr lang="en-US" sz="1200" b="1" u="none" strike="noStrike" kern="1200" dirty="0">
                        <a:solidFill>
                          <a:schemeClr val="bg1"/>
                        </a:solidFill>
                        <a:effectLst/>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l" hangingPunct="0">
                        <a:spcBef>
                          <a:spcPts val="0"/>
                        </a:spcBef>
                        <a:spcAft>
                          <a:spcPts val="0"/>
                        </a:spcAft>
                      </a:pPr>
                      <a:endParaRPr lang="en-US"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82852771"/>
                  </a:ext>
                </a:extLst>
              </a:tr>
              <a:tr h="472465">
                <a:tc>
                  <a:txBody>
                    <a:bodyPr/>
                    <a:lstStyle/>
                    <a:p>
                      <a:pPr marL="0" algn="ctr" defTabSz="914400" rtl="0" eaLnBrk="1" fontAlgn="t" latinLnBrk="0" hangingPunct="1"/>
                      <a:r>
                        <a:rPr lang="en-ZA" sz="1200" u="none" strike="noStrike" kern="1200" dirty="0" smtClean="0">
                          <a:solidFill>
                            <a:srgbClr val="000000"/>
                          </a:solidFill>
                          <a:effectLst/>
                          <a:latin typeface="+mn-lt"/>
                          <a:ea typeface="+mn-ea"/>
                          <a:cs typeface="+mn-cs"/>
                        </a:rPr>
                        <a:t>KPI-04</a:t>
                      </a:r>
                      <a:endParaRPr lang="en-ZA" sz="1200" u="none" strike="noStrike" kern="1200" dirty="0">
                        <a:solidFill>
                          <a:srgbClr val="000000"/>
                        </a:solidFill>
                        <a:effectLst/>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hangingPunct="0">
                        <a:spcBef>
                          <a:spcPts val="0"/>
                        </a:spcBef>
                        <a:spcAft>
                          <a:spcPts val="0"/>
                        </a:spcAft>
                      </a:pPr>
                      <a:r>
                        <a:rPr lang="en-ZA" sz="1200" kern="1400" dirty="0">
                          <a:solidFill>
                            <a:srgbClr val="000000"/>
                          </a:solidFill>
                          <a:effectLst/>
                          <a:latin typeface="+mn-lt"/>
                          <a:ea typeface="Times New Roman" panose="02020603050405020304" pitchFamily="18" charset="0"/>
                          <a:cs typeface="Times New Roman" panose="02020603050405020304" pitchFamily="18" charset="0"/>
                        </a:rPr>
                        <a:t>Number of CSOs participated in CSOs mobilisation programmes per year</a:t>
                      </a:r>
                      <a:endParaRPr lang="en-US"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GB" sz="1200" b="1" kern="1400" dirty="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rPr>
                        <a:t>8500</a:t>
                      </a:r>
                      <a:endParaRPr lang="en-ZA" sz="1200" b="1" strike="dblStrike" kern="1400" baseline="0" dirty="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GB"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9500</a:t>
                      </a:r>
                      <a:endParaRPr lang="en-ZA" sz="1200" strike="dblStrike" kern="1400" baseline="0" dirty="0">
                        <a:solidFill>
                          <a:srgbClr val="FF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GB"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10500</a:t>
                      </a:r>
                      <a:endParaRPr lang="en-ZA" sz="1200" strike="dblStrike" kern="1400" baseline="0" dirty="0">
                        <a:solidFill>
                          <a:srgbClr val="FF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1200" dirty="0">
                          <a:solidFill>
                            <a:srgbClr val="000000"/>
                          </a:solidFill>
                        </a:rPr>
                        <a:t>11</a:t>
                      </a:r>
                      <a:r>
                        <a:rPr lang="en-US" sz="1200" baseline="0" dirty="0">
                          <a:solidFill>
                            <a:srgbClr val="000000"/>
                          </a:solidFill>
                        </a:rPr>
                        <a:t> 500</a:t>
                      </a:r>
                      <a:endParaRPr lang="en-US" sz="1200" dirty="0">
                        <a:solidFill>
                          <a:srgbClr val="000000"/>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3247350273"/>
                  </a:ext>
                </a:extLst>
              </a:tr>
              <a:tr h="472465">
                <a:tc>
                  <a:txBody>
                    <a:bodyPr/>
                    <a:lstStyle/>
                    <a:p>
                      <a:pPr marL="0" algn="ctr" defTabSz="914400" rtl="0" eaLnBrk="1" fontAlgn="t" latinLnBrk="0" hangingPunct="1"/>
                      <a:r>
                        <a:rPr lang="en-ZA" sz="1200" u="none" strike="noStrike" kern="1200" dirty="0" smtClean="0">
                          <a:solidFill>
                            <a:srgbClr val="000000"/>
                          </a:solidFill>
                          <a:effectLst/>
                          <a:latin typeface="+mn-lt"/>
                          <a:ea typeface="+mn-ea"/>
                          <a:cs typeface="+mn-cs"/>
                        </a:rPr>
                        <a:t>KPI-05</a:t>
                      </a:r>
                      <a:endParaRPr lang="en-ZA" sz="1200" u="none" strike="noStrike" kern="1200" dirty="0">
                        <a:solidFill>
                          <a:srgbClr val="000000"/>
                        </a:solidFill>
                        <a:effectLst/>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hangingPunct="0">
                        <a:spcBef>
                          <a:spcPts val="0"/>
                        </a:spcBef>
                        <a:spcAft>
                          <a:spcPts val="0"/>
                        </a:spcAft>
                      </a:pPr>
                      <a:r>
                        <a:rPr lang="en-ZA" sz="1200" kern="1400" dirty="0">
                          <a:solidFill>
                            <a:srgbClr val="000000"/>
                          </a:solidFill>
                          <a:effectLst/>
                          <a:latin typeface="+mn-lt"/>
                          <a:ea typeface="Times New Roman" panose="02020603050405020304" pitchFamily="18" charset="0"/>
                          <a:cs typeface="Times New Roman" panose="02020603050405020304" pitchFamily="18" charset="0"/>
                        </a:rPr>
                        <a:t>Number of CSOs assisted to formalise their structures per year</a:t>
                      </a:r>
                      <a:endParaRPr lang="en-US"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defTabSz="914400" rtl="0" eaLnBrk="1" latinLnBrk="0" hangingPunct="0">
                        <a:spcBef>
                          <a:spcPts val="0"/>
                        </a:spcBef>
                        <a:spcAft>
                          <a:spcPts val="0"/>
                        </a:spcAft>
                      </a:pPr>
                      <a:r>
                        <a:rPr lang="en-GB" sz="1200" b="1" kern="1400" dirty="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rPr>
                        <a:t>940</a:t>
                      </a:r>
                      <a:endParaRPr lang="en-ZA" sz="1200" b="1" kern="1400" dirty="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algn="ctr" defTabSz="914400" rtl="0" eaLnBrk="1" latinLnBrk="0" hangingPunct="0">
                        <a:spcBef>
                          <a:spcPts val="0"/>
                        </a:spcBef>
                        <a:spcAft>
                          <a:spcPts val="0"/>
                        </a:spcAft>
                      </a:pPr>
                      <a:r>
                        <a:rPr lang="en-GB"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1000</a:t>
                      </a:r>
                      <a:endParaRPr lang="en-ZA"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defTabSz="914400" rtl="0" eaLnBrk="1" fontAlgn="ctr" latinLnBrk="0" hangingPunct="0">
                        <a:spcBef>
                          <a:spcPts val="0"/>
                        </a:spcBef>
                        <a:spcAft>
                          <a:spcPts val="0"/>
                        </a:spcAft>
                      </a:pPr>
                      <a:r>
                        <a:rPr lang="en-US"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1200</a:t>
                      </a:r>
                      <a:endParaRPr lang="en-ZA"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1200" dirty="0">
                          <a:solidFill>
                            <a:srgbClr val="000000"/>
                          </a:solidFill>
                        </a:rPr>
                        <a:t>1350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498714961"/>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xmlns="" val="2886066289"/>
              </p:ext>
            </p:extLst>
          </p:nvPr>
        </p:nvGraphicFramePr>
        <p:xfrm>
          <a:off x="6956" y="2910485"/>
          <a:ext cx="9133931" cy="1219160"/>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685924">
                  <a:extLst>
                    <a:ext uri="{9D8B030D-6E8A-4147-A177-3AD203B41FA5}">
                      <a16:colId xmlns:a16="http://schemas.microsoft.com/office/drawing/2014/main" xmlns="" val="2318584271"/>
                    </a:ext>
                  </a:extLst>
                </a:gridCol>
                <a:gridCol w="3308720">
                  <a:extLst>
                    <a:ext uri="{9D8B030D-6E8A-4147-A177-3AD203B41FA5}">
                      <a16:colId xmlns:a16="http://schemas.microsoft.com/office/drawing/2014/main" xmlns="" val="513359858"/>
                    </a:ext>
                  </a:extLst>
                </a:gridCol>
                <a:gridCol w="2733292">
                  <a:extLst>
                    <a:ext uri="{9D8B030D-6E8A-4147-A177-3AD203B41FA5}">
                      <a16:colId xmlns:a16="http://schemas.microsoft.com/office/drawing/2014/main" xmlns="" val="3571304342"/>
                    </a:ext>
                  </a:extLst>
                </a:gridCol>
                <a:gridCol w="863144">
                  <a:extLst>
                    <a:ext uri="{9D8B030D-6E8A-4147-A177-3AD203B41FA5}">
                      <a16:colId xmlns:a16="http://schemas.microsoft.com/office/drawing/2014/main" xmlns="" val="1574138068"/>
                    </a:ext>
                  </a:extLst>
                </a:gridCol>
                <a:gridCol w="791216">
                  <a:extLst>
                    <a:ext uri="{9D8B030D-6E8A-4147-A177-3AD203B41FA5}">
                      <a16:colId xmlns:a16="http://schemas.microsoft.com/office/drawing/2014/main" xmlns="" val="8324146"/>
                    </a:ext>
                  </a:extLst>
                </a:gridCol>
                <a:gridCol w="751635">
                  <a:extLst>
                    <a:ext uri="{9D8B030D-6E8A-4147-A177-3AD203B41FA5}">
                      <a16:colId xmlns:a16="http://schemas.microsoft.com/office/drawing/2014/main" xmlns="" val="2480635253"/>
                    </a:ext>
                  </a:extLst>
                </a:gridCol>
              </a:tblGrid>
              <a:tr h="219338">
                <a:tc gridSpan="6">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US" sz="1200" b="1" i="0" u="none" strike="noStrike" cap="none" normalizeH="0" baseline="0" dirty="0">
                          <a:ln>
                            <a:noFill/>
                          </a:ln>
                          <a:solidFill>
                            <a:schemeClr val="bg1"/>
                          </a:solidFill>
                          <a:effectLst/>
                          <a:latin typeface="+mn-lt"/>
                        </a:rPr>
                        <a:t>     CSO Institutional Capacity Building</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l" hangingPunct="0">
                        <a:lnSpc>
                          <a:spcPct val="115000"/>
                        </a:lnSpc>
                        <a:spcBef>
                          <a:spcPts val="0"/>
                        </a:spcBef>
                        <a:spcAft>
                          <a:spcPts val="0"/>
                        </a:spcAft>
                      </a:pPr>
                      <a:endParaRPr lang="en-US"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algn="ctr" fontAlgn="ctr"/>
                      <a:endParaRPr lang="en-US" sz="1200" kern="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algn="ctr" hangingPunct="0">
                        <a:lnSpc>
                          <a:spcPct val="115000"/>
                        </a:lnSpc>
                        <a:spcAft>
                          <a:spcPts val="0"/>
                        </a:spcAft>
                      </a:pPr>
                      <a:endPar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algn="ctr" defTabSz="914400" rtl="0" eaLnBrk="1" latinLnBrk="0" hangingPunct="0">
                        <a:lnSpc>
                          <a:spcPct val="115000"/>
                        </a:lnSpc>
                        <a:spcAft>
                          <a:spcPts val="0"/>
                        </a:spcAft>
                      </a:pPr>
                      <a:endPar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algn="ctr" defTabSz="914400" rtl="0" eaLnBrk="1" fontAlgn="ctr" latinLnBrk="0" hangingPunct="0">
                        <a:lnSpc>
                          <a:spcPct val="115000"/>
                        </a:lnSpc>
                        <a:spcAft>
                          <a:spcPts val="0"/>
                        </a:spcAft>
                      </a:pPr>
                      <a:endPar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extLst>
                  <a:ext uri="{0D108BD9-81ED-4DB2-BD59-A6C34878D82A}">
                    <a16:rowId xmlns:a16="http://schemas.microsoft.com/office/drawing/2014/main" xmlns="" val="2582281716"/>
                  </a:ext>
                </a:extLst>
              </a:tr>
              <a:tr h="499911">
                <a:tc>
                  <a:txBody>
                    <a:bodyPr/>
                    <a:lstStyle/>
                    <a:p>
                      <a:pPr marL="0" algn="ctr" defTabSz="914400" rtl="0" eaLnBrk="1" fontAlgn="t" latinLnBrk="0" hangingPunct="1"/>
                      <a:r>
                        <a:rPr lang="en-ZA" sz="1200" u="none" strike="noStrike" kern="1200" dirty="0" smtClean="0">
                          <a:solidFill>
                            <a:srgbClr val="000000"/>
                          </a:solidFill>
                          <a:effectLst/>
                          <a:latin typeface="+mn-lt"/>
                          <a:ea typeface="+mn-ea"/>
                          <a:cs typeface="+mn-cs"/>
                        </a:rPr>
                        <a:t>KPI-06</a:t>
                      </a:r>
                      <a:endParaRPr lang="en-ZA" sz="1200" u="none" strike="noStrike" kern="1200" dirty="0">
                        <a:solidFill>
                          <a:srgbClr val="000000"/>
                        </a:solidFill>
                        <a:effectLst/>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hangingPunct="0">
                        <a:lnSpc>
                          <a:spcPct val="115000"/>
                        </a:lnSpc>
                        <a:spcBef>
                          <a:spcPts val="0"/>
                        </a:spcBef>
                        <a:spcAft>
                          <a:spcPts val="0"/>
                        </a:spcAft>
                      </a:pPr>
                      <a:r>
                        <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Number of CSOs capacitated to comply with </a:t>
                      </a:r>
                      <a:r>
                        <a:rPr lang="en-ZA" sz="1200" kern="1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registration </a:t>
                      </a:r>
                      <a:r>
                        <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legislations per year</a:t>
                      </a:r>
                      <a:endParaRPr lang="en-US"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hangingPunct="0">
                        <a:lnSpc>
                          <a:spcPct val="115000"/>
                        </a:lnSpc>
                        <a:spcAft>
                          <a:spcPts val="0"/>
                        </a:spcAft>
                      </a:pPr>
                      <a:r>
                        <a:rPr lang="en-GB" sz="1200" b="1" kern="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4000</a:t>
                      </a:r>
                      <a:endParaRPr lang="en-ZA" sz="1200" b="1" kern="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algn="ctr" defTabSz="914400" rtl="0" eaLnBrk="1" latinLnBrk="0" hangingPunct="0">
                        <a:lnSpc>
                          <a:spcPct val="115000"/>
                        </a:lnSpc>
                        <a:spcAft>
                          <a:spcPts val="0"/>
                        </a:spcAft>
                      </a:pPr>
                      <a:r>
                        <a:rPr lang="en-GB"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5000</a:t>
                      </a:r>
                      <a:endPar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algn="ctr" defTabSz="914400" rtl="0" eaLnBrk="1" fontAlgn="ctr" latinLnBrk="0" hangingPunct="0">
                        <a:lnSpc>
                          <a:spcPct val="115000"/>
                        </a:lnSpc>
                        <a:spcAft>
                          <a:spcPts val="0"/>
                        </a:spcAft>
                      </a:pPr>
                      <a:r>
                        <a:rPr lang="en-US"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6000</a:t>
                      </a:r>
                      <a:endPar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1200" dirty="0">
                          <a:solidFill>
                            <a:srgbClr val="000000"/>
                          </a:solidFill>
                        </a:rPr>
                        <a:t>6500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2743186166"/>
                  </a:ext>
                </a:extLst>
              </a:tr>
              <a:tr h="499911">
                <a:tc>
                  <a:txBody>
                    <a:bodyPr/>
                    <a:lstStyle/>
                    <a:p>
                      <a:pPr marL="0" marR="0" algn="ctr" defTabSz="914400" rtl="0" eaLnBrk="1" fontAlgn="t" latinLnBrk="0" hangingPunct="0">
                        <a:lnSpc>
                          <a:spcPct val="115000"/>
                        </a:lnSpc>
                        <a:spcBef>
                          <a:spcPts val="0"/>
                        </a:spcBef>
                        <a:spcAft>
                          <a:spcPts val="0"/>
                        </a:spcAft>
                      </a:pPr>
                      <a:r>
                        <a:rPr lang="en-ZA" sz="1200" u="none" strike="noStrike" kern="1200" dirty="0" smtClean="0">
                          <a:solidFill>
                            <a:srgbClr val="000000"/>
                          </a:solidFill>
                          <a:effectLst/>
                          <a:latin typeface="+mn-lt"/>
                          <a:ea typeface="+mn-ea"/>
                          <a:cs typeface="+mn-cs"/>
                        </a:rPr>
                        <a:t>KPI-0</a:t>
                      </a:r>
                      <a:r>
                        <a:rPr lang="en-ZA" sz="1200" u="none" strike="noStrike" kern="1400" dirty="0">
                          <a:solidFill>
                            <a:srgbClr val="000000"/>
                          </a:solidFill>
                          <a:effectLst/>
                          <a:latin typeface="Arial" panose="020B0604020202020204" pitchFamily="34" charset="0"/>
                          <a:ea typeface="+mn-ea"/>
                          <a:cs typeface="Times New Roman" panose="02020603050405020304" pitchFamily="18" charset="0"/>
                        </a:rPr>
                        <a:t>7</a:t>
                      </a:r>
                      <a:endPar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defTabSz="914400" rtl="0" eaLnBrk="1" latinLnBrk="0" hangingPunct="0">
                        <a:lnSpc>
                          <a:spcPct val="115000"/>
                        </a:lnSpc>
                        <a:spcBef>
                          <a:spcPts val="0"/>
                        </a:spcBef>
                        <a:spcAft>
                          <a:spcPts val="0"/>
                        </a:spcAft>
                      </a:pPr>
                      <a:r>
                        <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Number of CSOs capacitated in civil society organisational management per year</a:t>
                      </a:r>
                      <a:endParaRPr lang="en-US"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hangingPunct="0">
                        <a:lnSpc>
                          <a:spcPct val="115000"/>
                        </a:lnSpc>
                        <a:spcAft>
                          <a:spcPts val="0"/>
                        </a:spcAft>
                      </a:pPr>
                      <a:r>
                        <a:rPr lang="en-GB" sz="1200" b="1" kern="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5000</a:t>
                      </a:r>
                      <a:endParaRPr lang="en-ZA" sz="1200" b="1" kern="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algn="ctr" hangingPunct="0">
                        <a:lnSpc>
                          <a:spcPct val="115000"/>
                        </a:lnSpc>
                        <a:spcAft>
                          <a:spcPts val="0"/>
                        </a:spcAft>
                      </a:pPr>
                      <a:r>
                        <a:rPr lang="en-GB"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5500</a:t>
                      </a:r>
                      <a:endPar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6000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1200" dirty="0">
                          <a:solidFill>
                            <a:srgbClr val="000000"/>
                          </a:solidFill>
                        </a:rPr>
                        <a:t>6500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3634710361"/>
                  </a:ext>
                </a:extLst>
              </a:tr>
            </a:tbl>
          </a:graphicData>
        </a:graphic>
      </p:graphicFrame>
      <p:sp>
        <p:nvSpPr>
          <p:cNvPr id="13" name="Rectangle 12"/>
          <p:cNvSpPr/>
          <p:nvPr/>
        </p:nvSpPr>
        <p:spPr bwMode="auto">
          <a:xfrm>
            <a:off x="3635896" y="0"/>
            <a:ext cx="3456384" cy="7647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600" dirty="0">
              <a:solidFill>
                <a:schemeClr val="bg1"/>
              </a:solidFill>
              <a:latin typeface="+mn-lt"/>
            </a:endParaRPr>
          </a:p>
          <a:p>
            <a:r>
              <a:rPr lang="en-US" sz="1600" dirty="0">
                <a:solidFill>
                  <a:schemeClr val="bg1"/>
                </a:solidFill>
                <a:latin typeface="+mn-lt"/>
              </a:rPr>
              <a:t>Performance Indicators and Targets</a:t>
            </a:r>
          </a:p>
          <a:p>
            <a:endParaRPr lang="en-US" sz="1600" dirty="0">
              <a:solidFill>
                <a:schemeClr val="bg1"/>
              </a:solidFill>
              <a:latin typeface="+mn-lt"/>
            </a:endParaRPr>
          </a:p>
        </p:txBody>
      </p:sp>
      <p:sp>
        <p:nvSpPr>
          <p:cNvPr id="14" name="Rectangle 13"/>
          <p:cNvSpPr/>
          <p:nvPr/>
        </p:nvSpPr>
        <p:spPr bwMode="auto">
          <a:xfrm>
            <a:off x="7092280" y="0"/>
            <a:ext cx="2051720"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600" dirty="0">
              <a:solidFill>
                <a:srgbClr val="000000"/>
              </a:solidFill>
              <a:latin typeface="+mn-lt"/>
            </a:endParaRPr>
          </a:p>
          <a:p>
            <a:r>
              <a:rPr lang="en-US" sz="1600" dirty="0">
                <a:solidFill>
                  <a:srgbClr val="000000"/>
                </a:solidFill>
                <a:latin typeface="+mn-lt"/>
              </a:rPr>
              <a:t>Quarterly Targets</a:t>
            </a:r>
          </a:p>
          <a:p>
            <a:endParaRPr lang="en-US" sz="1600" dirty="0">
              <a:solidFill>
                <a:srgbClr val="000000"/>
              </a:solidFill>
              <a:latin typeface="+mn-lt"/>
            </a:endParaRPr>
          </a:p>
        </p:txBody>
      </p:sp>
      <p:sp>
        <p:nvSpPr>
          <p:cNvPr id="15" name="Rectangle 14"/>
          <p:cNvSpPr/>
          <p:nvPr/>
        </p:nvSpPr>
        <p:spPr bwMode="auto">
          <a:xfrm>
            <a:off x="539552" y="0"/>
            <a:ext cx="3096344"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600" dirty="0">
              <a:solidFill>
                <a:srgbClr val="000000"/>
              </a:solidFill>
              <a:latin typeface="+mn-lt"/>
            </a:endParaRPr>
          </a:p>
          <a:p>
            <a:r>
              <a:rPr lang="en-US" sz="1600" dirty="0">
                <a:solidFill>
                  <a:srgbClr val="000000"/>
                </a:solidFill>
                <a:latin typeface="+mn-lt"/>
              </a:rPr>
              <a:t>Strategic Statement &amp; Objective</a:t>
            </a:r>
          </a:p>
          <a:p>
            <a:endParaRPr lang="en-US" sz="1600" dirty="0">
              <a:solidFill>
                <a:srgbClr val="000000"/>
              </a:solidFill>
              <a:latin typeface="+mn-lt"/>
            </a:endParaRPr>
          </a:p>
        </p:txBody>
      </p:sp>
      <p:graphicFrame>
        <p:nvGraphicFramePr>
          <p:cNvPr id="9" name="Table 8">
            <a:extLst>
              <a:ext uri="{FF2B5EF4-FFF2-40B4-BE49-F238E27FC236}">
                <a16:creationId xmlns:a16="http://schemas.microsoft.com/office/drawing/2014/main" xmlns="" id="{49A20E14-7DD4-4F3E-9C6C-81EEAB81BCEC}"/>
              </a:ext>
            </a:extLst>
          </p:cNvPr>
          <p:cNvGraphicFramePr>
            <a:graphicFrameLocks noGrp="1"/>
          </p:cNvGraphicFramePr>
          <p:nvPr>
            <p:extLst>
              <p:ext uri="{D42A27DB-BD31-4B8C-83A1-F6EECF244321}">
                <p14:modId xmlns:p14="http://schemas.microsoft.com/office/powerpoint/2010/main" xmlns="" val="3930323899"/>
              </p:ext>
            </p:extLst>
          </p:nvPr>
        </p:nvGraphicFramePr>
        <p:xfrm>
          <a:off x="0" y="4144977"/>
          <a:ext cx="9140888" cy="1181204"/>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683335">
                  <a:extLst>
                    <a:ext uri="{9D8B030D-6E8A-4147-A177-3AD203B41FA5}">
                      <a16:colId xmlns:a16="http://schemas.microsoft.com/office/drawing/2014/main" xmlns="" val="4246322984"/>
                    </a:ext>
                  </a:extLst>
                </a:gridCol>
                <a:gridCol w="3311241">
                  <a:extLst>
                    <a:ext uri="{9D8B030D-6E8A-4147-A177-3AD203B41FA5}">
                      <a16:colId xmlns:a16="http://schemas.microsoft.com/office/drawing/2014/main" xmlns="" val="2096127222"/>
                    </a:ext>
                  </a:extLst>
                </a:gridCol>
                <a:gridCol w="2735373">
                  <a:extLst>
                    <a:ext uri="{9D8B030D-6E8A-4147-A177-3AD203B41FA5}">
                      <a16:colId xmlns:a16="http://schemas.microsoft.com/office/drawing/2014/main" xmlns="" val="1201187228"/>
                    </a:ext>
                  </a:extLst>
                </a:gridCol>
                <a:gridCol w="863802">
                  <a:extLst>
                    <a:ext uri="{9D8B030D-6E8A-4147-A177-3AD203B41FA5}">
                      <a16:colId xmlns:a16="http://schemas.microsoft.com/office/drawing/2014/main" xmlns="" val="3031082641"/>
                    </a:ext>
                  </a:extLst>
                </a:gridCol>
                <a:gridCol w="791818">
                  <a:extLst>
                    <a:ext uri="{9D8B030D-6E8A-4147-A177-3AD203B41FA5}">
                      <a16:colId xmlns:a16="http://schemas.microsoft.com/office/drawing/2014/main" xmlns="" val="3308662898"/>
                    </a:ext>
                  </a:extLst>
                </a:gridCol>
                <a:gridCol w="755319">
                  <a:extLst>
                    <a:ext uri="{9D8B030D-6E8A-4147-A177-3AD203B41FA5}">
                      <a16:colId xmlns:a16="http://schemas.microsoft.com/office/drawing/2014/main" xmlns="" val="395710465"/>
                    </a:ext>
                  </a:extLst>
                </a:gridCol>
              </a:tblGrid>
              <a:tr h="149563">
                <a:tc gridSpan="6">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US" sz="1200" b="1" i="0" u="none" strike="noStrike" cap="none" normalizeH="0" baseline="0" dirty="0">
                          <a:ln>
                            <a:noFill/>
                          </a:ln>
                          <a:solidFill>
                            <a:schemeClr val="bg1"/>
                          </a:solidFill>
                          <a:effectLst/>
                          <a:latin typeface="+mn-lt"/>
                        </a:rPr>
                        <a:t>     </a:t>
                      </a:r>
                      <a:r>
                        <a:rPr kumimoji="0" lang="en-ZA" sz="1200" b="1" i="0" u="none" strike="noStrike" cap="none" normalizeH="0" baseline="0" dirty="0">
                          <a:ln>
                            <a:noFill/>
                          </a:ln>
                          <a:solidFill>
                            <a:schemeClr val="bg1"/>
                          </a:solidFill>
                          <a:effectLst/>
                          <a:latin typeface="+mn-lt"/>
                        </a:rPr>
                        <a:t>CSO Grant Funding &amp; Resource Mobilisation</a:t>
                      </a:r>
                      <a:endParaRPr lang="en-ZA" sz="1200" u="none" strike="noStrike" kern="1200" dirty="0">
                        <a:solidFill>
                          <a:srgbClr val="000000"/>
                        </a:solidFill>
                        <a:effectLst/>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l" hangingPunct="0">
                        <a:spcBef>
                          <a:spcPts val="0"/>
                        </a:spcBef>
                        <a:spcAft>
                          <a:spcPts val="0"/>
                        </a:spcAft>
                      </a:pPr>
                      <a:endParaRPr lang="en-US"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82852771"/>
                  </a:ext>
                </a:extLst>
              </a:tr>
              <a:tr h="495352">
                <a:tc>
                  <a:txBody>
                    <a:bodyPr/>
                    <a:lstStyle/>
                    <a:p>
                      <a:pPr marL="0" algn="ctr" defTabSz="914400" rtl="0" eaLnBrk="1" fontAlgn="t" latinLnBrk="0" hangingPunct="1"/>
                      <a:r>
                        <a:rPr lang="en-ZA" sz="1200" u="none" strike="noStrike" kern="1200" dirty="0" smtClean="0">
                          <a:solidFill>
                            <a:srgbClr val="000000"/>
                          </a:solidFill>
                          <a:effectLst/>
                          <a:latin typeface="+mn-lt"/>
                          <a:ea typeface="+mn-ea"/>
                          <a:cs typeface="+mn-cs"/>
                        </a:rPr>
                        <a:t>KPI-08</a:t>
                      </a:r>
                      <a:endParaRPr lang="en-ZA" sz="1200" u="none" strike="noStrike" kern="1200" dirty="0">
                        <a:solidFill>
                          <a:srgbClr val="000000"/>
                        </a:solidFill>
                        <a:effectLst/>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defTabSz="914400" rtl="0" eaLnBrk="1" latinLnBrk="0" hangingPunct="0">
                        <a:lnSpc>
                          <a:spcPct val="115000"/>
                        </a:lnSpc>
                        <a:spcBef>
                          <a:spcPts val="0"/>
                        </a:spcBef>
                        <a:spcAft>
                          <a:spcPts val="0"/>
                        </a:spcAft>
                      </a:pPr>
                      <a:r>
                        <a:rPr lang="en-ZA"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Number of CSOs that receive grant funding per year </a:t>
                      </a:r>
                      <a:endParaRPr lang="en-US"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defTabSz="914400" rtl="0" eaLnBrk="1" latinLnBrk="0" hangingPunct="0">
                        <a:lnSpc>
                          <a:spcPct val="115000"/>
                        </a:lnSpc>
                        <a:spcBef>
                          <a:spcPts val="0"/>
                        </a:spcBef>
                        <a:spcAft>
                          <a:spcPts val="0"/>
                        </a:spcAft>
                      </a:pPr>
                      <a:r>
                        <a:rPr lang="en-GB" sz="1200" b="1" kern="1400" dirty="0" smtClean="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rPr>
                        <a:t>250</a:t>
                      </a:r>
                      <a:endParaRPr lang="en-ZA" sz="1200" b="1" kern="1400" dirty="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algn="ctr" defTabSz="914400" rtl="0" eaLnBrk="1" latinLnBrk="0" hangingPunct="0">
                        <a:lnSpc>
                          <a:spcPct val="115000"/>
                        </a:lnSpc>
                        <a:spcBef>
                          <a:spcPts val="0"/>
                        </a:spcBef>
                        <a:spcAft>
                          <a:spcPts val="0"/>
                        </a:spcAft>
                      </a:pPr>
                      <a:r>
                        <a:rPr lang="en-GB" sz="1200" kern="1400" dirty="0" smtClean="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90</a:t>
                      </a:r>
                      <a:endParaRPr lang="en-ZA"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defTabSz="914400" rtl="0" eaLnBrk="1" fontAlgn="ctr" latinLnBrk="0" hangingPunct="0">
                        <a:lnSpc>
                          <a:spcPct val="115000"/>
                        </a:lnSpc>
                        <a:spcBef>
                          <a:spcPts val="0"/>
                        </a:spcBef>
                        <a:spcAft>
                          <a:spcPts val="0"/>
                        </a:spcAft>
                      </a:pPr>
                      <a:r>
                        <a:rPr lang="en-GB" sz="1200" kern="1400" dirty="0" smtClean="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90</a:t>
                      </a:r>
                      <a:endParaRPr lang="en-ZA"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1200" dirty="0" smtClean="0">
                          <a:solidFill>
                            <a:srgbClr val="000000"/>
                          </a:solidFill>
                        </a:rPr>
                        <a:t>90</a:t>
                      </a:r>
                      <a:endParaRPr lang="en-US" sz="1200" dirty="0">
                        <a:solidFill>
                          <a:srgbClr val="000000"/>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498714961"/>
                  </a:ext>
                </a:extLst>
              </a:tr>
              <a:tr h="495352">
                <a:tc>
                  <a:txBody>
                    <a:bodyPr/>
                    <a:lstStyle/>
                    <a:p>
                      <a:pPr marL="0" algn="ctr" defTabSz="914400" rtl="0" eaLnBrk="1" fontAlgn="t" latinLnBrk="0" hangingPunct="1"/>
                      <a:r>
                        <a:rPr lang="en-ZA" sz="1200" u="none" strike="noStrike" kern="1200" dirty="0" smtClean="0">
                          <a:solidFill>
                            <a:srgbClr val="000000"/>
                          </a:solidFill>
                          <a:effectLst/>
                          <a:latin typeface="+mn-lt"/>
                          <a:ea typeface="+mn-ea"/>
                          <a:cs typeface="+mn-cs"/>
                        </a:rPr>
                        <a:t>KPI-09</a:t>
                      </a:r>
                      <a:endParaRPr lang="en-ZA" sz="1200" u="none" strike="noStrike" kern="1200" dirty="0">
                        <a:solidFill>
                          <a:srgbClr val="000000"/>
                        </a:solidFill>
                        <a:effectLst/>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defTabSz="914400" rtl="0" eaLnBrk="1" latinLnBrk="0" hangingPunct="0">
                        <a:lnSpc>
                          <a:spcPct val="115000"/>
                        </a:lnSpc>
                        <a:spcBef>
                          <a:spcPts val="0"/>
                        </a:spcBef>
                        <a:spcAft>
                          <a:spcPts val="0"/>
                        </a:spcAft>
                      </a:pPr>
                      <a:endParaRPr lang="en-ZA"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p>
                      <a:pPr marL="0" marR="0" algn="l" defTabSz="914400" rtl="0" eaLnBrk="1" latinLnBrk="0" hangingPunct="0">
                        <a:lnSpc>
                          <a:spcPct val="115000"/>
                        </a:lnSpc>
                        <a:spcBef>
                          <a:spcPts val="0"/>
                        </a:spcBef>
                        <a:spcAft>
                          <a:spcPts val="0"/>
                        </a:spcAft>
                      </a:pPr>
                      <a:r>
                        <a:rPr lang="en-ZA" sz="1200" kern="1400" baseline="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Rand Value of </a:t>
                      </a:r>
                      <a:r>
                        <a:rPr lang="en-ZA" sz="1200" kern="1400" baseline="0" dirty="0" smtClean="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resources</a:t>
                      </a:r>
                      <a:r>
                        <a:rPr lang="en-ZA" sz="1200" strike="noStrike" kern="1400" baseline="0" dirty="0" smtClean="0">
                          <a:solidFill>
                            <a:srgbClr val="FF0000"/>
                          </a:solidFill>
                          <a:effectLst/>
                          <a:uFill>
                            <a:solidFill>
                              <a:srgbClr val="000000"/>
                            </a:solidFill>
                          </a:uFill>
                          <a:latin typeface="+mn-lt"/>
                          <a:ea typeface="Times New Roman" panose="02020603050405020304" pitchFamily="18" charset="0"/>
                          <a:cs typeface="Times New Roman" panose="02020603050405020304" pitchFamily="18" charset="0"/>
                        </a:rPr>
                        <a:t> </a:t>
                      </a:r>
                      <a:r>
                        <a:rPr lang="en-ZA" sz="1200" strike="noStrike" kern="1400" baseline="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raised</a:t>
                      </a:r>
                      <a:r>
                        <a:rPr lang="en-ZA" sz="1200" strike="dblStrike" kern="1400" baseline="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 </a:t>
                      </a:r>
                      <a:r>
                        <a:rPr lang="en-ZA" sz="1200" kern="1400" baseline="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per year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defTabSz="914400" rtl="0" eaLnBrk="1" latinLnBrk="0" hangingPunct="0">
                        <a:lnSpc>
                          <a:spcPct val="115000"/>
                        </a:lnSpc>
                        <a:spcBef>
                          <a:spcPts val="0"/>
                        </a:spcBef>
                        <a:spcAft>
                          <a:spcPts val="0"/>
                        </a:spcAft>
                      </a:pPr>
                      <a:r>
                        <a:rPr lang="en-US" sz="1200" b="1" kern="1400" dirty="0" smtClean="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rPr>
                        <a:t>R50m</a:t>
                      </a:r>
                      <a:endParaRPr lang="en-ZA" sz="1200" b="1" kern="1400" dirty="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algn="ctr" defTabSz="914400" rtl="0" eaLnBrk="1" latinLnBrk="0" hangingPunct="0">
                        <a:lnSpc>
                          <a:spcPct val="115000"/>
                        </a:lnSpc>
                        <a:spcBef>
                          <a:spcPts val="0"/>
                        </a:spcBef>
                        <a:spcAft>
                          <a:spcPts val="0"/>
                        </a:spcAft>
                      </a:pPr>
                      <a:r>
                        <a:rPr lang="en-GB"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R55m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defTabSz="914400" rtl="0" eaLnBrk="1" latinLnBrk="0" hangingPunct="0">
                        <a:lnSpc>
                          <a:spcPct val="115000"/>
                        </a:lnSpc>
                        <a:spcBef>
                          <a:spcPts val="0"/>
                        </a:spcBef>
                        <a:spcAft>
                          <a:spcPts val="0"/>
                        </a:spcAft>
                      </a:pPr>
                      <a:r>
                        <a:rPr lang="en-GB"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R60m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defTabSz="914400" rtl="0" eaLnBrk="1" fontAlgn="ctr" latinLnBrk="0" hangingPunct="0">
                        <a:lnSpc>
                          <a:spcPct val="115000"/>
                        </a:lnSpc>
                        <a:spcBef>
                          <a:spcPts val="0"/>
                        </a:spcBef>
                        <a:spcAft>
                          <a:spcPts val="0"/>
                        </a:spcAft>
                      </a:pPr>
                      <a:r>
                        <a:rPr lang="en-GB"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R65m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2296520252"/>
                  </a:ext>
                </a:extLst>
              </a:tr>
            </a:tbl>
          </a:graphicData>
        </a:graphic>
      </p:graphicFrame>
      <p:graphicFrame>
        <p:nvGraphicFramePr>
          <p:cNvPr id="10" name="Table 9">
            <a:extLst>
              <a:ext uri="{FF2B5EF4-FFF2-40B4-BE49-F238E27FC236}">
                <a16:creationId xmlns:a16="http://schemas.microsoft.com/office/drawing/2014/main" xmlns="" id="{E3C52848-2B33-4ADA-AED8-3F52C865F6E9}"/>
              </a:ext>
            </a:extLst>
          </p:cNvPr>
          <p:cNvGraphicFramePr>
            <a:graphicFrameLocks noGrp="1"/>
          </p:cNvGraphicFramePr>
          <p:nvPr>
            <p:extLst>
              <p:ext uri="{D42A27DB-BD31-4B8C-83A1-F6EECF244321}">
                <p14:modId xmlns:p14="http://schemas.microsoft.com/office/powerpoint/2010/main" xmlns="" val="1480755331"/>
              </p:ext>
            </p:extLst>
          </p:nvPr>
        </p:nvGraphicFramePr>
        <p:xfrm>
          <a:off x="6957" y="5373216"/>
          <a:ext cx="9137043" cy="770550"/>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686157">
                  <a:extLst>
                    <a:ext uri="{9D8B030D-6E8A-4147-A177-3AD203B41FA5}">
                      <a16:colId xmlns:a16="http://schemas.microsoft.com/office/drawing/2014/main" xmlns="" val="580803423"/>
                    </a:ext>
                  </a:extLst>
                </a:gridCol>
                <a:gridCol w="3309847">
                  <a:extLst>
                    <a:ext uri="{9D8B030D-6E8A-4147-A177-3AD203B41FA5}">
                      <a16:colId xmlns:a16="http://schemas.microsoft.com/office/drawing/2014/main" xmlns="" val="3150603669"/>
                    </a:ext>
                  </a:extLst>
                </a:gridCol>
                <a:gridCol w="2734222">
                  <a:extLst>
                    <a:ext uri="{9D8B030D-6E8A-4147-A177-3AD203B41FA5}">
                      <a16:colId xmlns:a16="http://schemas.microsoft.com/office/drawing/2014/main" xmlns="" val="3229988767"/>
                    </a:ext>
                  </a:extLst>
                </a:gridCol>
                <a:gridCol w="863439">
                  <a:extLst>
                    <a:ext uri="{9D8B030D-6E8A-4147-A177-3AD203B41FA5}">
                      <a16:colId xmlns:a16="http://schemas.microsoft.com/office/drawing/2014/main" xmlns="" val="2113704763"/>
                    </a:ext>
                  </a:extLst>
                </a:gridCol>
                <a:gridCol w="791486">
                  <a:extLst>
                    <a:ext uri="{9D8B030D-6E8A-4147-A177-3AD203B41FA5}">
                      <a16:colId xmlns:a16="http://schemas.microsoft.com/office/drawing/2014/main" xmlns="" val="1954690250"/>
                    </a:ext>
                  </a:extLst>
                </a:gridCol>
                <a:gridCol w="751892">
                  <a:extLst>
                    <a:ext uri="{9D8B030D-6E8A-4147-A177-3AD203B41FA5}">
                      <a16:colId xmlns:a16="http://schemas.microsoft.com/office/drawing/2014/main" xmlns="" val="3079772394"/>
                    </a:ext>
                  </a:extLst>
                </a:gridCol>
              </a:tblGrid>
              <a:tr h="294962">
                <a:tc gridSpan="6">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1" dirty="0">
                          <a:solidFill>
                            <a:schemeClr val="bg1"/>
                          </a:solidFill>
                          <a:latin typeface="+mn-lt"/>
                        </a:rPr>
                        <a:t>             CSO Linkages for sustainability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l" hangingPunct="0">
                        <a:lnSpc>
                          <a:spcPct val="115000"/>
                        </a:lnSpc>
                        <a:spcBef>
                          <a:spcPts val="0"/>
                        </a:spcBef>
                        <a:spcAft>
                          <a:spcPts val="0"/>
                        </a:spcAft>
                      </a:pPr>
                      <a:endParaRPr lang="en-US"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l" defTabSz="914400" rtl="0" eaLnBrk="1" latinLnBrk="0" hangingPunct="0">
                        <a:lnSpc>
                          <a:spcPct val="115000"/>
                        </a:lnSpc>
                        <a:spcBef>
                          <a:spcPts val="0"/>
                        </a:spcBef>
                        <a:spcAft>
                          <a:spcPts val="0"/>
                        </a:spcAft>
                      </a:pPr>
                      <a:endParaRPr lang="en-US" sz="1200" kern="1400" dirty="0">
                        <a:solidFill>
                          <a:schemeClr val="bg1"/>
                        </a:solidFill>
                        <a:effectLst/>
                        <a:uFill>
                          <a:solidFill>
                            <a:srgbClr val="000000"/>
                          </a:solidFill>
                        </a:uFill>
                        <a:latin typeface="+mn-lt"/>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algn="l"/>
                      <a:endParaRPr lang="en-US" sz="1200" dirty="0">
                        <a:solidFill>
                          <a:srgbClr val="000000"/>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algn="l"/>
                      <a:endParaRPr lang="en-US" sz="1200" dirty="0">
                        <a:solidFill>
                          <a:srgbClr val="000000"/>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algn="l"/>
                      <a:endParaRPr lang="en-US" sz="1200" dirty="0">
                        <a:solidFill>
                          <a:srgbClr val="000000"/>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extLst>
                  <a:ext uri="{0D108BD9-81ED-4DB2-BD59-A6C34878D82A}">
                    <a16:rowId xmlns:a16="http://schemas.microsoft.com/office/drawing/2014/main" xmlns="" val="3520296971"/>
                  </a:ext>
                </a:extLst>
              </a:tr>
              <a:tr h="475588">
                <a:tc>
                  <a:txBody>
                    <a:bodyPr/>
                    <a:lstStyle/>
                    <a:p>
                      <a:pPr marL="0" algn="ctr" defTabSz="914400" rtl="0" eaLnBrk="1" fontAlgn="t" latinLnBrk="0" hangingPunct="1"/>
                      <a:r>
                        <a:rPr lang="en-ZA" sz="1200" u="none" strike="noStrike" kern="1200" dirty="0" smtClean="0">
                          <a:solidFill>
                            <a:srgbClr val="000000"/>
                          </a:solidFill>
                          <a:effectLst/>
                          <a:latin typeface="+mn-lt"/>
                          <a:ea typeface="+mn-ea"/>
                          <a:cs typeface="+mn-cs"/>
                        </a:rPr>
                        <a:t>KPI-10</a:t>
                      </a:r>
                      <a:endParaRPr lang="en-ZA" sz="1200" u="none" strike="noStrike" kern="1200" dirty="0">
                        <a:solidFill>
                          <a:srgbClr val="000000"/>
                        </a:solidFill>
                        <a:effectLst/>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hangingPunct="0">
                        <a:lnSpc>
                          <a:spcPct val="115000"/>
                        </a:lnSpc>
                        <a:spcBef>
                          <a:spcPts val="0"/>
                        </a:spcBef>
                        <a:spcAft>
                          <a:spcPts val="0"/>
                        </a:spcAft>
                      </a:pPr>
                      <a:r>
                        <a:rPr lang="en-ZA" sz="1200" kern="1400" dirty="0">
                          <a:solidFill>
                            <a:srgbClr val="000000"/>
                          </a:solidFill>
                          <a:effectLst/>
                          <a:latin typeface="+mn-lt"/>
                          <a:ea typeface="Times New Roman" panose="02020603050405020304" pitchFamily="18" charset="0"/>
                          <a:cs typeface="Arial" panose="020B0604020202020204" pitchFamily="34" charset="0"/>
                        </a:rPr>
                        <a:t>Number of CSOs referred to sustainable resource opportunities per year</a:t>
                      </a:r>
                      <a:endParaRPr lang="en-US"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a:r>
                        <a:rPr lang="en-US" sz="1200" b="1" dirty="0" smtClean="0">
                          <a:solidFill>
                            <a:schemeClr val="bg1"/>
                          </a:solidFill>
                        </a:rPr>
                        <a:t>1500</a:t>
                      </a:r>
                      <a:endParaRPr lang="en-US" sz="1200" b="1" dirty="0">
                        <a:solidFill>
                          <a:schemeClr val="bg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algn="ctr"/>
                      <a:r>
                        <a:rPr lang="en-US" sz="1200" dirty="0">
                          <a:solidFill>
                            <a:srgbClr val="000000"/>
                          </a:solidFill>
                        </a:rPr>
                        <a:t>2000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a:r>
                        <a:rPr lang="en-US" sz="1200" dirty="0">
                          <a:solidFill>
                            <a:srgbClr val="000000"/>
                          </a:solidFill>
                        </a:rPr>
                        <a:t>2500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r>
                        <a:rPr lang="en-US" sz="1200" dirty="0">
                          <a:solidFill>
                            <a:srgbClr val="000000"/>
                          </a:solidFill>
                        </a:rPr>
                        <a:t>2750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3686730106"/>
                  </a:ext>
                </a:extLst>
              </a:tr>
            </a:tbl>
          </a:graphicData>
        </a:graphic>
      </p:graphicFrame>
    </p:spTree>
    <p:extLst>
      <p:ext uri="{BB962C8B-B14F-4D97-AF65-F5344CB8AC3E}">
        <p14:creationId xmlns:p14="http://schemas.microsoft.com/office/powerpoint/2010/main" xmlns="" val="3887740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16</a:t>
            </a:fld>
            <a:endParaRPr lang="en-US" dirty="0"/>
          </a:p>
        </p:txBody>
      </p:sp>
      <p:graphicFrame>
        <p:nvGraphicFramePr>
          <p:cNvPr id="4" name="Table 3"/>
          <p:cNvGraphicFramePr>
            <a:graphicFrameLocks noGrp="1"/>
          </p:cNvGraphicFramePr>
          <p:nvPr>
            <p:extLst/>
          </p:nvPr>
        </p:nvGraphicFramePr>
        <p:xfrm>
          <a:off x="0" y="836713"/>
          <a:ext cx="9144000" cy="1932011"/>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683568">
                  <a:extLst>
                    <a:ext uri="{9D8B030D-6E8A-4147-A177-3AD203B41FA5}">
                      <a16:colId xmlns:a16="http://schemas.microsoft.com/office/drawing/2014/main" xmlns="" val="4246322984"/>
                    </a:ext>
                  </a:extLst>
                </a:gridCol>
                <a:gridCol w="3384376">
                  <a:extLst>
                    <a:ext uri="{9D8B030D-6E8A-4147-A177-3AD203B41FA5}">
                      <a16:colId xmlns:a16="http://schemas.microsoft.com/office/drawing/2014/main" xmlns="" val="2096127222"/>
                    </a:ext>
                  </a:extLst>
                </a:gridCol>
                <a:gridCol w="1440160">
                  <a:extLst>
                    <a:ext uri="{9D8B030D-6E8A-4147-A177-3AD203B41FA5}">
                      <a16:colId xmlns:a16="http://schemas.microsoft.com/office/drawing/2014/main" xmlns="" val="3715746914"/>
                    </a:ext>
                  </a:extLst>
                </a:gridCol>
                <a:gridCol w="942799">
                  <a:extLst>
                    <a:ext uri="{9D8B030D-6E8A-4147-A177-3AD203B41FA5}">
                      <a16:colId xmlns:a16="http://schemas.microsoft.com/office/drawing/2014/main" xmlns="" val="2962349359"/>
                    </a:ext>
                  </a:extLst>
                </a:gridCol>
                <a:gridCol w="876821">
                  <a:extLst>
                    <a:ext uri="{9D8B030D-6E8A-4147-A177-3AD203B41FA5}">
                      <a16:colId xmlns:a16="http://schemas.microsoft.com/office/drawing/2014/main" xmlns="" val="3969412680"/>
                    </a:ext>
                  </a:extLst>
                </a:gridCol>
                <a:gridCol w="814193">
                  <a:extLst>
                    <a:ext uri="{9D8B030D-6E8A-4147-A177-3AD203B41FA5}">
                      <a16:colId xmlns:a16="http://schemas.microsoft.com/office/drawing/2014/main" xmlns="" val="2745569229"/>
                    </a:ext>
                  </a:extLst>
                </a:gridCol>
                <a:gridCol w="1002083">
                  <a:extLst>
                    <a:ext uri="{9D8B030D-6E8A-4147-A177-3AD203B41FA5}">
                      <a16:colId xmlns:a16="http://schemas.microsoft.com/office/drawing/2014/main" xmlns="" val="2981317909"/>
                    </a:ext>
                  </a:extLst>
                </a:gridCol>
              </a:tblGrid>
              <a:tr h="237386">
                <a:tc rowSpan="2" gridSpan="2">
                  <a:txBody>
                    <a:bodyPr/>
                    <a:lstStyle/>
                    <a:p>
                      <a:pPr marL="0" algn="ctr" defTabSz="914400" rtl="0" eaLnBrk="1" fontAlgn="ctr" latinLnBrk="0" hangingPunct="1"/>
                      <a:r>
                        <a:rPr lang="en-US" sz="1600" b="1" u="none" strike="noStrike" kern="1200" dirty="0">
                          <a:solidFill>
                            <a:srgbClr val="000000"/>
                          </a:solidFill>
                          <a:effectLst/>
                          <a:latin typeface="+mn-lt"/>
                          <a:ea typeface="+mn-ea"/>
                          <a:cs typeface="+mn-cs"/>
                        </a:rPr>
                        <a:t>Performance Indicator</a:t>
                      </a: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rowSpan="2" hMerge="1">
                  <a:txBody>
                    <a:bodyPr/>
                    <a:lstStyle/>
                    <a:p>
                      <a:pPr algn="ctr" fontAlgn="ctr"/>
                      <a:endParaRPr lang="en-US" sz="1600" b="1" i="0" u="none" strike="noStrike" dirty="0">
                        <a:solidFill>
                          <a:srgbClr val="FFFFFF"/>
                        </a:solidFill>
                        <a:effectLst/>
                        <a:latin typeface="Arial" panose="020B0604020202020204" pitchFamily="34" charset="0"/>
                      </a:endParaRPr>
                    </a:p>
                  </a:txBody>
                  <a:tcPr marL="7046" marR="7046" marT="7046" marB="0" anchor="ctr"/>
                </a:tc>
                <a:tc rowSpan="2">
                  <a:txBody>
                    <a:bodyPr/>
                    <a:lstStyle/>
                    <a:p>
                      <a:pPr marL="0" algn="ctr" defTabSz="914400" rtl="0" eaLnBrk="1" fontAlgn="ctr" latinLnBrk="0" hangingPunct="1"/>
                      <a:r>
                        <a:rPr lang="en-US" sz="1600" b="1" u="none" strike="noStrike" kern="1200" dirty="0">
                          <a:solidFill>
                            <a:schemeClr val="bg1"/>
                          </a:solidFill>
                          <a:effectLst/>
                          <a:latin typeface="+mn-lt"/>
                          <a:ea typeface="+mn-ea"/>
                          <a:cs typeface="+mn-cs"/>
                        </a:rPr>
                        <a:t>Annual Target 2019/20</a:t>
                      </a: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cell3D prstMaterial="dkEdge">
                      <a:bevel w="25400" h="25400" prst="angle"/>
                      <a:lightRig rig="flood" dir="t"/>
                    </a:cell3D>
                    <a:solidFill>
                      <a:srgbClr val="92D050"/>
                    </a:solidFill>
                  </a:tcPr>
                </a:tc>
                <a:tc gridSpan="4">
                  <a:txBody>
                    <a:bodyPr/>
                    <a:lstStyle/>
                    <a:p>
                      <a:pPr algn="ctr" fontAlgn="ctr"/>
                      <a:r>
                        <a:rPr lang="en-US" sz="1600" b="1" u="none" strike="noStrike" dirty="0">
                          <a:solidFill>
                            <a:schemeClr val="bg1"/>
                          </a:solidFill>
                          <a:effectLst/>
                        </a:rPr>
                        <a:t>Quarterly Targets</a:t>
                      </a:r>
                      <a:endParaRPr lang="en-US" sz="1600" b="1" i="0" u="none" strike="noStrike" dirty="0">
                        <a:solidFill>
                          <a:schemeClr val="bg1"/>
                        </a:solidFill>
                        <a:effectLst/>
                        <a:latin typeface="Arial" panose="020B0604020202020204" pitchFamily="34" charset="0"/>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0000"/>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348567256"/>
                  </a:ext>
                </a:extLst>
              </a:tr>
              <a:tr h="237386">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ctr" fontAlgn="ctr"/>
                      <a:r>
                        <a:rPr lang="en-US" sz="1600" b="1" u="none" strike="noStrike" dirty="0">
                          <a:solidFill>
                            <a:srgbClr val="000000"/>
                          </a:solidFill>
                          <a:effectLst/>
                          <a:latin typeface="+mj-lt"/>
                        </a:rPr>
                        <a:t>1</a:t>
                      </a:r>
                      <a:r>
                        <a:rPr lang="en-US" sz="1600" b="1" u="none" strike="noStrike" baseline="30000" dirty="0">
                          <a:solidFill>
                            <a:srgbClr val="000000"/>
                          </a:solidFill>
                          <a:effectLst/>
                          <a:latin typeface="+mj-lt"/>
                        </a:rPr>
                        <a:t>st</a:t>
                      </a:r>
                      <a:endParaRPr lang="en-US" sz="1600" b="1" i="0" u="none" strike="noStrike" dirty="0">
                        <a:solidFill>
                          <a:srgbClr val="000000"/>
                        </a:solidFill>
                        <a:effectLst/>
                        <a:latin typeface="+mj-lt"/>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latin typeface="+mj-lt"/>
                        </a:rPr>
                        <a:t>2</a:t>
                      </a:r>
                      <a:r>
                        <a:rPr lang="en-US" sz="1600" b="1" u="none" strike="noStrike" baseline="30000" dirty="0">
                          <a:solidFill>
                            <a:srgbClr val="000000"/>
                          </a:solidFill>
                          <a:effectLst/>
                          <a:latin typeface="+mj-lt"/>
                        </a:rPr>
                        <a:t>nd</a:t>
                      </a:r>
                      <a:endParaRPr lang="en-US" sz="1600" b="1" i="0" u="none" strike="noStrike" dirty="0">
                        <a:solidFill>
                          <a:srgbClr val="000000"/>
                        </a:solidFill>
                        <a:effectLst/>
                        <a:latin typeface="+mj-lt"/>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latin typeface="+mj-lt"/>
                        </a:rPr>
                        <a:t>3</a:t>
                      </a:r>
                      <a:r>
                        <a:rPr lang="en-US" sz="1600" b="1" u="none" strike="noStrike" baseline="30000" dirty="0">
                          <a:solidFill>
                            <a:srgbClr val="000000"/>
                          </a:solidFill>
                          <a:effectLst/>
                          <a:latin typeface="+mj-lt"/>
                        </a:rPr>
                        <a:t>rd</a:t>
                      </a:r>
                      <a:endParaRPr lang="en-US" sz="1600" b="1" i="0" u="none" strike="noStrike" dirty="0">
                        <a:solidFill>
                          <a:srgbClr val="000000"/>
                        </a:solidFill>
                        <a:effectLst/>
                        <a:latin typeface="+mj-lt"/>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latin typeface="+mj-lt"/>
                        </a:rPr>
                        <a:t>4</a:t>
                      </a:r>
                      <a:r>
                        <a:rPr lang="en-US" sz="1600" b="1" u="none" strike="noStrike" baseline="30000" dirty="0">
                          <a:solidFill>
                            <a:srgbClr val="000000"/>
                          </a:solidFill>
                          <a:effectLst/>
                          <a:latin typeface="+mj-lt"/>
                        </a:rPr>
                        <a:t>th</a:t>
                      </a:r>
                      <a:endParaRPr lang="en-US" sz="1600" b="1" i="0" u="none" strike="noStrike" dirty="0">
                        <a:solidFill>
                          <a:srgbClr val="000000"/>
                        </a:solidFill>
                        <a:effectLst/>
                        <a:latin typeface="+mj-lt"/>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extLst>
                  <a:ext uri="{0D108BD9-81ED-4DB2-BD59-A6C34878D82A}">
                    <a16:rowId xmlns:a16="http://schemas.microsoft.com/office/drawing/2014/main" xmlns="" val="2062975705"/>
                  </a:ext>
                </a:extLst>
              </a:tr>
              <a:tr h="301522">
                <a:tc gridSpan="7">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US" sz="1200" b="1" i="0" u="none" strike="noStrike" cap="none" normalizeH="0" baseline="0" dirty="0">
                          <a:ln>
                            <a:noFill/>
                          </a:ln>
                          <a:solidFill>
                            <a:schemeClr val="bg1"/>
                          </a:solidFill>
                          <a:effectLst/>
                          <a:latin typeface="+mn-lt"/>
                        </a:rPr>
                        <a:t>      CSO </a:t>
                      </a:r>
                      <a:r>
                        <a:rPr kumimoji="0" lang="en-US" sz="1200" b="1" i="0" u="none" strike="noStrike" cap="none" normalizeH="0" baseline="0" dirty="0" err="1">
                          <a:ln>
                            <a:noFill/>
                          </a:ln>
                          <a:solidFill>
                            <a:schemeClr val="bg1"/>
                          </a:solidFill>
                          <a:effectLst/>
                          <a:latin typeface="+mn-lt"/>
                        </a:rPr>
                        <a:t>Mobilisation</a:t>
                      </a:r>
                      <a:r>
                        <a:rPr kumimoji="0" lang="en-US" sz="1200" b="1" i="0" u="none" strike="noStrike" cap="none" normalizeH="0" baseline="0" dirty="0">
                          <a:ln>
                            <a:noFill/>
                          </a:ln>
                          <a:solidFill>
                            <a:schemeClr val="bg1"/>
                          </a:solidFill>
                          <a:effectLst/>
                          <a:latin typeface="+mn-lt"/>
                        </a:rPr>
                        <a:t> </a:t>
                      </a:r>
                      <a:r>
                        <a:rPr lang="en-US" sz="1200" b="1" dirty="0">
                          <a:solidFill>
                            <a:schemeClr val="bg1"/>
                          </a:solidFill>
                          <a:latin typeface="+mn-lt"/>
                        </a:rPr>
                        <a:t>&amp; </a:t>
                      </a:r>
                      <a:r>
                        <a:rPr lang="en-US" sz="1200" b="1" dirty="0" err="1">
                          <a:solidFill>
                            <a:schemeClr val="bg1"/>
                          </a:solidFill>
                          <a:latin typeface="+mn-lt"/>
                        </a:rPr>
                        <a:t>Formalisation</a:t>
                      </a:r>
                      <a:endParaRPr lang="en-ZA" sz="1200" b="1" u="none" strike="noStrike" kern="1200" dirty="0">
                        <a:solidFill>
                          <a:srgbClr val="000000"/>
                        </a:solidFill>
                        <a:effectLst/>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l" hangingPunct="0">
                        <a:spcBef>
                          <a:spcPts val="0"/>
                        </a:spcBef>
                        <a:spcAft>
                          <a:spcPts val="0"/>
                        </a:spcAft>
                      </a:pPr>
                      <a:endParaRPr lang="en-US"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hMerge="1">
                  <a:txBody>
                    <a:bodyPr/>
                    <a:lstStyle/>
                    <a:p>
                      <a:endParaRPr lang="en-US"/>
                    </a:p>
                  </a:txBody>
                  <a:tcPr/>
                </a:tc>
                <a:tc hMerge="1">
                  <a:txBody>
                    <a:bodyPr/>
                    <a:lstStyle/>
                    <a:p>
                      <a:endParaRPr lang="en-US"/>
                    </a:p>
                  </a:txBody>
                  <a:tcPr/>
                </a:tc>
                <a:tc hMerge="1">
                  <a:txBody>
                    <a:bodyPr/>
                    <a:lstStyle/>
                    <a:p>
                      <a:pPr marL="0" marR="0" indent="0" algn="ctr" defTabSz="914400" rtl="0" eaLnBrk="1" fontAlgn="auto" latinLnBrk="0" hangingPunct="0">
                        <a:lnSpc>
                          <a:spcPct val="100000"/>
                        </a:lnSpc>
                        <a:spcBef>
                          <a:spcPts val="0"/>
                        </a:spcBef>
                        <a:spcAft>
                          <a:spcPts val="0"/>
                        </a:spcAft>
                        <a:buClrTx/>
                        <a:buSzTx/>
                        <a:buFontTx/>
                        <a:buNone/>
                        <a:tabLst/>
                        <a:defRPr/>
                      </a:pPr>
                      <a:endParaRPr lang="en-ZA" sz="1200" strike="dblStrike" kern="1400" baseline="0" dirty="0">
                        <a:solidFill>
                          <a:srgbClr val="FF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hMerge="1">
                  <a:txBody>
                    <a:bodyPr/>
                    <a:lstStyle/>
                    <a:p>
                      <a:pPr marL="0" marR="0" indent="0" algn="ctr" defTabSz="914400" rtl="0" eaLnBrk="1" fontAlgn="auto" latinLnBrk="0" hangingPunct="0">
                        <a:lnSpc>
                          <a:spcPct val="100000"/>
                        </a:lnSpc>
                        <a:spcBef>
                          <a:spcPts val="0"/>
                        </a:spcBef>
                        <a:spcAft>
                          <a:spcPts val="0"/>
                        </a:spcAft>
                        <a:buClrTx/>
                        <a:buSzTx/>
                        <a:buFontTx/>
                        <a:buNone/>
                        <a:tabLst/>
                        <a:defRPr/>
                      </a:pPr>
                      <a:endParaRPr lang="en-ZA" sz="1200" strike="dblStrike" kern="1400" baseline="0" dirty="0">
                        <a:solidFill>
                          <a:srgbClr val="FF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hMerge="1">
                  <a:txBody>
                    <a:bodyPr/>
                    <a:lstStyle/>
                    <a:p>
                      <a:pPr marL="0" marR="0" indent="0" algn="ctr" defTabSz="914400" rtl="0" eaLnBrk="1" fontAlgn="auto" latinLnBrk="0" hangingPunct="0">
                        <a:lnSpc>
                          <a:spcPct val="100000"/>
                        </a:lnSpc>
                        <a:spcBef>
                          <a:spcPts val="0"/>
                        </a:spcBef>
                        <a:spcAft>
                          <a:spcPts val="0"/>
                        </a:spcAft>
                        <a:buClrTx/>
                        <a:buSzTx/>
                        <a:buFontTx/>
                        <a:buNone/>
                        <a:tabLst/>
                        <a:defRPr/>
                      </a:pPr>
                      <a:endParaRPr lang="en-ZA" sz="1200" strike="dblStrike" kern="1400" baseline="0" dirty="0">
                        <a:solidFill>
                          <a:srgbClr val="FF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282852771"/>
                  </a:ext>
                </a:extLst>
              </a:tr>
              <a:tr h="519117">
                <a:tc>
                  <a:txBody>
                    <a:bodyPr/>
                    <a:lstStyle/>
                    <a:p>
                      <a:pPr marL="0" algn="ctr" defTabSz="914400" rtl="0" eaLnBrk="1" fontAlgn="t" latinLnBrk="0" hangingPunct="1"/>
                      <a:r>
                        <a:rPr lang="en-ZA" sz="1200" u="none" strike="noStrike" kern="1200" dirty="0">
                          <a:solidFill>
                            <a:srgbClr val="000000"/>
                          </a:solidFill>
                          <a:effectLst/>
                          <a:latin typeface="+mn-lt"/>
                          <a:ea typeface="+mn-ea"/>
                          <a:cs typeface="+mn-cs"/>
                        </a:rPr>
                        <a:t>KPI-05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hangingPunct="0">
                        <a:spcBef>
                          <a:spcPts val="0"/>
                        </a:spcBef>
                        <a:spcAft>
                          <a:spcPts val="0"/>
                        </a:spcAft>
                      </a:pPr>
                      <a:r>
                        <a:rPr lang="en-ZA" sz="1200" kern="1400" dirty="0">
                          <a:solidFill>
                            <a:srgbClr val="000000"/>
                          </a:solidFill>
                          <a:effectLst/>
                          <a:latin typeface="+mn-lt"/>
                          <a:ea typeface="Times New Roman" panose="02020603050405020304" pitchFamily="18" charset="0"/>
                          <a:cs typeface="Times New Roman" panose="02020603050405020304" pitchFamily="18" charset="0"/>
                        </a:rPr>
                        <a:t>Number of CSOs participated in CSOs mobilisation programme per year</a:t>
                      </a:r>
                      <a:endParaRPr lang="en-US"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GB" sz="1200" b="1" kern="1400" dirty="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rPr>
                        <a:t>9500</a:t>
                      </a:r>
                      <a:endParaRPr lang="en-ZA" sz="1200" b="1" strike="dblStrike" kern="1400" baseline="0" dirty="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algn="ctr"/>
                      <a:r>
                        <a:rPr lang="en-US" sz="1200" kern="1400" dirty="0">
                          <a:solidFill>
                            <a:srgbClr val="000000"/>
                          </a:solidFill>
                          <a:effectLst/>
                          <a:latin typeface="+mn-lt"/>
                          <a:ea typeface="Times New Roman" panose="02020603050405020304" pitchFamily="18" charset="0"/>
                          <a:cs typeface="Times New Roman" panose="02020603050405020304" pitchFamily="18" charset="0"/>
                        </a:rPr>
                        <a:t>950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3800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6650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9500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3247350273"/>
                  </a:ext>
                </a:extLst>
              </a:tr>
              <a:tr h="576797">
                <a:tc>
                  <a:txBody>
                    <a:bodyPr/>
                    <a:lstStyle/>
                    <a:p>
                      <a:pPr marL="0" algn="ctr" defTabSz="914400" rtl="0" eaLnBrk="1" fontAlgn="t" latinLnBrk="0" hangingPunct="1"/>
                      <a:r>
                        <a:rPr lang="en-ZA" sz="1200" u="none" strike="noStrike" kern="1200" dirty="0">
                          <a:solidFill>
                            <a:srgbClr val="000000"/>
                          </a:solidFill>
                          <a:effectLst/>
                          <a:latin typeface="+mn-lt"/>
                          <a:ea typeface="+mn-ea"/>
                          <a:cs typeface="+mn-cs"/>
                        </a:rPr>
                        <a:t>KPI-06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hangingPunct="0">
                        <a:spcBef>
                          <a:spcPts val="0"/>
                        </a:spcBef>
                        <a:spcAft>
                          <a:spcPts val="0"/>
                        </a:spcAft>
                      </a:pPr>
                      <a:r>
                        <a:rPr lang="en-ZA" sz="1200" kern="1400" dirty="0">
                          <a:solidFill>
                            <a:srgbClr val="000000"/>
                          </a:solidFill>
                          <a:effectLst/>
                          <a:latin typeface="+mn-lt"/>
                          <a:ea typeface="Times New Roman" panose="02020603050405020304" pitchFamily="18" charset="0"/>
                          <a:cs typeface="Times New Roman" panose="02020603050405020304" pitchFamily="18" charset="0"/>
                        </a:rPr>
                        <a:t>Number of CSOs assisted to formalise their structures  per year</a:t>
                      </a:r>
                      <a:endParaRPr lang="en-US"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defTabSz="914400" rtl="0" eaLnBrk="1" latinLnBrk="0" hangingPunct="0">
                        <a:spcBef>
                          <a:spcPts val="0"/>
                        </a:spcBef>
                        <a:spcAft>
                          <a:spcPts val="0"/>
                        </a:spcAft>
                      </a:pPr>
                      <a:r>
                        <a:rPr lang="en-GB" sz="1200" b="1" kern="1400" dirty="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rPr>
                        <a:t>1000</a:t>
                      </a:r>
                      <a:endParaRPr lang="en-ZA" sz="1200" b="1" kern="1400" dirty="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400" dirty="0">
                        <a:solidFill>
                          <a:srgbClr val="000000"/>
                        </a:solidFill>
                        <a:effectLst/>
                        <a:latin typeface="+mn-lt"/>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400" dirty="0">
                          <a:solidFill>
                            <a:srgbClr val="000000"/>
                          </a:solidFill>
                          <a:effectLst/>
                          <a:latin typeface="+mn-lt"/>
                          <a:ea typeface="Times New Roman" panose="02020603050405020304" pitchFamily="18" charset="0"/>
                          <a:cs typeface="Times New Roman" panose="02020603050405020304" pitchFamily="18" charset="0"/>
                        </a:rPr>
                        <a:t>100</a:t>
                      </a:r>
                      <a:endParaRPr lang="en-ZA" sz="1100" kern="1400" dirty="0">
                        <a:solidFill>
                          <a:srgbClr val="000000"/>
                        </a:solidFill>
                        <a:effectLst/>
                        <a:latin typeface="+mn-lt"/>
                        <a:ea typeface="Times New Roman" panose="02020603050405020304" pitchFamily="18" charset="0"/>
                        <a:cs typeface="Times New Roman" panose="02020603050405020304" pitchFamily="18" charset="0"/>
                      </a:endParaRPr>
                    </a:p>
                    <a:p>
                      <a:pPr algn="ctr"/>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defTabSz="914400" rtl="0" eaLnBrk="1" latinLnBrk="0" hangingPunct="0">
                        <a:spcBef>
                          <a:spcPts val="0"/>
                        </a:spcBef>
                        <a:spcAft>
                          <a:spcPts val="0"/>
                        </a:spcAft>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400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defTabSz="914400" rtl="0" eaLnBrk="1" latinLnBrk="0" hangingPunct="0">
                        <a:spcBef>
                          <a:spcPts val="0"/>
                        </a:spcBef>
                        <a:spcAft>
                          <a:spcPts val="0"/>
                        </a:spcAft>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700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defTabSz="914400" rtl="0" eaLnBrk="1" fontAlgn="ctr" latinLnBrk="0" hangingPunct="0">
                        <a:spcBef>
                          <a:spcPts val="0"/>
                        </a:spcBef>
                        <a:spcAft>
                          <a:spcPts val="0"/>
                        </a:spcAft>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1000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498714961"/>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xmlns="" val="273890358"/>
              </p:ext>
            </p:extLst>
          </p:nvPr>
        </p:nvGraphicFramePr>
        <p:xfrm>
          <a:off x="0" y="2636912"/>
          <a:ext cx="9144000" cy="1369242"/>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683568">
                  <a:extLst>
                    <a:ext uri="{9D8B030D-6E8A-4147-A177-3AD203B41FA5}">
                      <a16:colId xmlns:a16="http://schemas.microsoft.com/office/drawing/2014/main" xmlns="" val="2318584271"/>
                    </a:ext>
                  </a:extLst>
                </a:gridCol>
                <a:gridCol w="3384376">
                  <a:extLst>
                    <a:ext uri="{9D8B030D-6E8A-4147-A177-3AD203B41FA5}">
                      <a16:colId xmlns:a16="http://schemas.microsoft.com/office/drawing/2014/main" xmlns="" val="513359858"/>
                    </a:ext>
                  </a:extLst>
                </a:gridCol>
                <a:gridCol w="1440160">
                  <a:extLst>
                    <a:ext uri="{9D8B030D-6E8A-4147-A177-3AD203B41FA5}">
                      <a16:colId xmlns:a16="http://schemas.microsoft.com/office/drawing/2014/main" xmlns="" val="3571304342"/>
                    </a:ext>
                  </a:extLst>
                </a:gridCol>
                <a:gridCol w="942799">
                  <a:extLst>
                    <a:ext uri="{9D8B030D-6E8A-4147-A177-3AD203B41FA5}">
                      <a16:colId xmlns:a16="http://schemas.microsoft.com/office/drawing/2014/main" xmlns="" val="4040908204"/>
                    </a:ext>
                  </a:extLst>
                </a:gridCol>
                <a:gridCol w="876821">
                  <a:extLst>
                    <a:ext uri="{9D8B030D-6E8A-4147-A177-3AD203B41FA5}">
                      <a16:colId xmlns:a16="http://schemas.microsoft.com/office/drawing/2014/main" xmlns="" val="1574138068"/>
                    </a:ext>
                  </a:extLst>
                </a:gridCol>
                <a:gridCol w="814193">
                  <a:extLst>
                    <a:ext uri="{9D8B030D-6E8A-4147-A177-3AD203B41FA5}">
                      <a16:colId xmlns:a16="http://schemas.microsoft.com/office/drawing/2014/main" xmlns="" val="8324146"/>
                    </a:ext>
                  </a:extLst>
                </a:gridCol>
                <a:gridCol w="1002083">
                  <a:extLst>
                    <a:ext uri="{9D8B030D-6E8A-4147-A177-3AD203B41FA5}">
                      <a16:colId xmlns:a16="http://schemas.microsoft.com/office/drawing/2014/main" xmlns="" val="2480635253"/>
                    </a:ext>
                  </a:extLst>
                </a:gridCol>
              </a:tblGrid>
              <a:tr h="360040">
                <a:tc gridSpan="7">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US" sz="1200" b="1" i="0" u="none" strike="noStrike" cap="none" normalizeH="0" baseline="0" dirty="0">
                          <a:ln>
                            <a:noFill/>
                          </a:ln>
                          <a:solidFill>
                            <a:schemeClr val="bg1"/>
                          </a:solidFill>
                          <a:effectLst/>
                          <a:latin typeface="+mn-lt"/>
                        </a:rPr>
                        <a:t>      CSO Institutional Capacity Building</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l" hangingPunct="0">
                        <a:lnSpc>
                          <a:spcPct val="115000"/>
                        </a:lnSpc>
                        <a:spcBef>
                          <a:spcPts val="0"/>
                        </a:spcBef>
                        <a:spcAft>
                          <a:spcPts val="0"/>
                        </a:spcAft>
                      </a:pPr>
                      <a:endParaRPr lang="en-US"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algn="ctr" fontAlgn="ctr"/>
                      <a:endParaRPr lang="en-US" sz="1200" kern="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algn="ctr" hangingPunct="0">
                        <a:lnSpc>
                          <a:spcPct val="115000"/>
                        </a:lnSpc>
                        <a:spcAft>
                          <a:spcPts val="0"/>
                        </a:spcAft>
                      </a:pPr>
                      <a:endPar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algn="ctr" hangingPunct="0">
                        <a:lnSpc>
                          <a:spcPct val="115000"/>
                        </a:lnSpc>
                        <a:spcAft>
                          <a:spcPts val="0"/>
                        </a:spcAft>
                      </a:pPr>
                      <a:endPar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algn="ctr" defTabSz="914400" rtl="0" eaLnBrk="1" latinLnBrk="0" hangingPunct="0">
                        <a:lnSpc>
                          <a:spcPct val="115000"/>
                        </a:lnSpc>
                        <a:spcAft>
                          <a:spcPts val="0"/>
                        </a:spcAft>
                      </a:pPr>
                      <a:endPar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algn="ctr" defTabSz="914400" rtl="0" eaLnBrk="1" fontAlgn="ctr" latinLnBrk="0" hangingPunct="0">
                        <a:lnSpc>
                          <a:spcPct val="115000"/>
                        </a:lnSpc>
                        <a:spcAft>
                          <a:spcPts val="0"/>
                        </a:spcAft>
                      </a:pPr>
                      <a:endPar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extLst>
                  <a:ext uri="{0D108BD9-81ED-4DB2-BD59-A6C34878D82A}">
                    <a16:rowId xmlns:a16="http://schemas.microsoft.com/office/drawing/2014/main" xmlns="" val="2582281716"/>
                  </a:ext>
                </a:extLst>
              </a:tr>
              <a:tr h="457572">
                <a:tc>
                  <a:txBody>
                    <a:bodyPr/>
                    <a:lstStyle/>
                    <a:p>
                      <a:pPr marL="0" algn="ctr" defTabSz="914400" rtl="0" eaLnBrk="1" fontAlgn="t" latinLnBrk="0" hangingPunct="1"/>
                      <a:r>
                        <a:rPr lang="en-ZA" sz="1200" u="none" strike="noStrike" kern="1200" dirty="0">
                          <a:solidFill>
                            <a:srgbClr val="000000"/>
                          </a:solidFill>
                          <a:effectLst/>
                          <a:latin typeface="+mn-lt"/>
                          <a:ea typeface="+mn-ea"/>
                          <a:cs typeface="+mn-cs"/>
                        </a:rPr>
                        <a:t>KPI-07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hangingPunct="0">
                        <a:lnSpc>
                          <a:spcPct val="115000"/>
                        </a:lnSpc>
                        <a:spcBef>
                          <a:spcPts val="0"/>
                        </a:spcBef>
                        <a:spcAft>
                          <a:spcPts val="0"/>
                        </a:spcAft>
                      </a:pPr>
                      <a:r>
                        <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Number of CSOs capacitated to comply with registration legislations per year</a:t>
                      </a:r>
                      <a:endParaRPr lang="en-US"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algn="ctr" defTabSz="914400" rtl="0" eaLnBrk="1" latinLnBrk="0" hangingPunct="0">
                        <a:lnSpc>
                          <a:spcPct val="115000"/>
                        </a:lnSpc>
                        <a:spcAft>
                          <a:spcPts val="0"/>
                        </a:spcAft>
                      </a:pPr>
                      <a:r>
                        <a:rPr lang="en-GB" sz="1200" b="1" kern="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5000</a:t>
                      </a:r>
                      <a:endParaRPr lang="en-ZA" sz="1200" b="1" kern="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500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2000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3500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5000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2743186166"/>
                  </a:ext>
                </a:extLst>
              </a:tr>
              <a:tr h="551630">
                <a:tc>
                  <a:txBody>
                    <a:bodyPr/>
                    <a:lstStyle/>
                    <a:p>
                      <a:pPr marL="0" marR="0" algn="ctr" defTabSz="914400" rtl="0" eaLnBrk="1" fontAlgn="t" latinLnBrk="0" hangingPunct="0">
                        <a:lnSpc>
                          <a:spcPct val="115000"/>
                        </a:lnSpc>
                        <a:spcBef>
                          <a:spcPts val="0"/>
                        </a:spcBef>
                        <a:spcAft>
                          <a:spcPts val="0"/>
                        </a:spcAft>
                      </a:pPr>
                      <a:r>
                        <a:rPr lang="en-ZA" sz="1200" u="none" strike="noStrike" kern="1200" dirty="0">
                          <a:solidFill>
                            <a:srgbClr val="000000"/>
                          </a:solidFill>
                          <a:effectLst/>
                          <a:latin typeface="+mn-lt"/>
                          <a:ea typeface="+mn-ea"/>
                          <a:cs typeface="+mn-cs"/>
                        </a:rPr>
                        <a:t>KPI-0</a:t>
                      </a:r>
                      <a:r>
                        <a:rPr lang="en-ZA" sz="1200" u="none" strike="noStrike" kern="1400" dirty="0">
                          <a:solidFill>
                            <a:srgbClr val="000000"/>
                          </a:solidFill>
                          <a:effectLst/>
                          <a:latin typeface="Arial" panose="020B0604020202020204" pitchFamily="34" charset="0"/>
                          <a:ea typeface="+mn-ea"/>
                          <a:cs typeface="Times New Roman" panose="02020603050405020304" pitchFamily="18" charset="0"/>
                        </a:rPr>
                        <a:t>8</a:t>
                      </a:r>
                      <a:endPar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defTabSz="914400" rtl="0" eaLnBrk="1" latinLnBrk="0" hangingPunct="0">
                        <a:lnSpc>
                          <a:spcPct val="115000"/>
                        </a:lnSpc>
                        <a:spcBef>
                          <a:spcPts val="0"/>
                        </a:spcBef>
                        <a:spcAft>
                          <a:spcPts val="0"/>
                        </a:spcAft>
                      </a:pPr>
                      <a:r>
                        <a:rPr lang="en-ZA"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Number of CSOs capacitated in civil society organisational management per year</a:t>
                      </a:r>
                      <a:endParaRPr lang="en-US" sz="12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hangingPunct="0">
                        <a:lnSpc>
                          <a:spcPct val="115000"/>
                        </a:lnSpc>
                        <a:spcAft>
                          <a:spcPts val="0"/>
                        </a:spcAft>
                      </a:pPr>
                      <a:r>
                        <a:rPr lang="en-GB" sz="1200" b="1" kern="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5500</a:t>
                      </a:r>
                      <a:endParaRPr lang="en-ZA" sz="1200" b="1" kern="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550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2200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3850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5500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363471036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487921126"/>
              </p:ext>
            </p:extLst>
          </p:nvPr>
        </p:nvGraphicFramePr>
        <p:xfrm>
          <a:off x="0" y="3912928"/>
          <a:ext cx="9144000" cy="1420464"/>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683568">
                  <a:extLst>
                    <a:ext uri="{9D8B030D-6E8A-4147-A177-3AD203B41FA5}">
                      <a16:colId xmlns:a16="http://schemas.microsoft.com/office/drawing/2014/main" xmlns="" val="4006382726"/>
                    </a:ext>
                  </a:extLst>
                </a:gridCol>
                <a:gridCol w="3384376">
                  <a:extLst>
                    <a:ext uri="{9D8B030D-6E8A-4147-A177-3AD203B41FA5}">
                      <a16:colId xmlns:a16="http://schemas.microsoft.com/office/drawing/2014/main" xmlns="" val="446092596"/>
                    </a:ext>
                  </a:extLst>
                </a:gridCol>
                <a:gridCol w="1440160">
                  <a:extLst>
                    <a:ext uri="{9D8B030D-6E8A-4147-A177-3AD203B41FA5}">
                      <a16:colId xmlns:a16="http://schemas.microsoft.com/office/drawing/2014/main" xmlns="" val="2770152688"/>
                    </a:ext>
                  </a:extLst>
                </a:gridCol>
                <a:gridCol w="942799">
                  <a:extLst>
                    <a:ext uri="{9D8B030D-6E8A-4147-A177-3AD203B41FA5}">
                      <a16:colId xmlns:a16="http://schemas.microsoft.com/office/drawing/2014/main" xmlns="" val="1684762600"/>
                    </a:ext>
                  </a:extLst>
                </a:gridCol>
                <a:gridCol w="876821">
                  <a:extLst>
                    <a:ext uri="{9D8B030D-6E8A-4147-A177-3AD203B41FA5}">
                      <a16:colId xmlns:a16="http://schemas.microsoft.com/office/drawing/2014/main" xmlns="" val="1939953667"/>
                    </a:ext>
                  </a:extLst>
                </a:gridCol>
                <a:gridCol w="814193">
                  <a:extLst>
                    <a:ext uri="{9D8B030D-6E8A-4147-A177-3AD203B41FA5}">
                      <a16:colId xmlns:a16="http://schemas.microsoft.com/office/drawing/2014/main" xmlns="" val="2008477761"/>
                    </a:ext>
                  </a:extLst>
                </a:gridCol>
                <a:gridCol w="1002083">
                  <a:extLst>
                    <a:ext uri="{9D8B030D-6E8A-4147-A177-3AD203B41FA5}">
                      <a16:colId xmlns:a16="http://schemas.microsoft.com/office/drawing/2014/main" xmlns="" val="8224408"/>
                    </a:ext>
                  </a:extLst>
                </a:gridCol>
              </a:tblGrid>
              <a:tr h="328987">
                <a:tc gridSpan="7">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US" sz="1200" b="1" i="0" u="none" strike="noStrike" cap="none" normalizeH="0" baseline="0" dirty="0">
                          <a:ln>
                            <a:noFill/>
                          </a:ln>
                          <a:solidFill>
                            <a:schemeClr val="bg1"/>
                          </a:solidFill>
                          <a:effectLst/>
                          <a:latin typeface="+mn-lt"/>
                        </a:rPr>
                        <a:t>      CSO Grant Funding &amp; Resource </a:t>
                      </a:r>
                      <a:r>
                        <a:rPr kumimoji="0" lang="en-US" sz="1200" b="1" i="0" u="none" strike="noStrike" cap="none" normalizeH="0" baseline="0" dirty="0" err="1">
                          <a:ln>
                            <a:noFill/>
                          </a:ln>
                          <a:solidFill>
                            <a:schemeClr val="bg1"/>
                          </a:solidFill>
                          <a:effectLst/>
                          <a:latin typeface="+mn-lt"/>
                        </a:rPr>
                        <a:t>Mobilisation</a:t>
                      </a:r>
                      <a:endParaRPr lang="en-ZA" sz="1200" b="1" u="none" strike="noStrike" kern="1200" dirty="0">
                        <a:solidFill>
                          <a:schemeClr val="bg1"/>
                        </a:solidFill>
                        <a:effectLst/>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l" defTabSz="914400" rtl="0" eaLnBrk="1" latinLnBrk="0" hangingPunct="0">
                        <a:lnSpc>
                          <a:spcPct val="115000"/>
                        </a:lnSpc>
                        <a:spcBef>
                          <a:spcPts val="0"/>
                        </a:spcBef>
                        <a:spcAft>
                          <a:spcPts val="0"/>
                        </a:spcAft>
                      </a:pPr>
                      <a:endParaRPr lang="en-US" sz="120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ctr" defTabSz="914400" rtl="0" eaLnBrk="1" latinLnBrk="0" hangingPunct="0">
                        <a:lnSpc>
                          <a:spcPct val="115000"/>
                        </a:lnSpc>
                        <a:spcBef>
                          <a:spcPts val="0"/>
                        </a:spcBef>
                        <a:spcAft>
                          <a:spcPts val="0"/>
                        </a:spcAft>
                      </a:pPr>
                      <a:endParaRPr lang="en-US" sz="120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ctr" defTabSz="914400" rtl="0" eaLnBrk="1" latinLnBrk="0" hangingPunct="0">
                        <a:lnSpc>
                          <a:spcPct val="115000"/>
                        </a:lnSpc>
                        <a:spcBef>
                          <a:spcPts val="0"/>
                        </a:spcBef>
                        <a:spcAft>
                          <a:spcPts val="0"/>
                        </a:spcAft>
                      </a:pPr>
                      <a:endParaRPr lang="en-ZA" sz="120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ctr" defTabSz="914400" rtl="0" eaLnBrk="1" latinLnBrk="0" hangingPunct="0">
                        <a:lnSpc>
                          <a:spcPct val="115000"/>
                        </a:lnSpc>
                        <a:spcBef>
                          <a:spcPts val="0"/>
                        </a:spcBef>
                        <a:spcAft>
                          <a:spcPts val="0"/>
                        </a:spcAft>
                      </a:pPr>
                      <a:endParaRPr lang="en-GB" sz="120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ctr" defTabSz="914400" rtl="0" eaLnBrk="1" latinLnBrk="0" hangingPunct="0">
                        <a:lnSpc>
                          <a:spcPct val="115000"/>
                        </a:lnSpc>
                        <a:spcBef>
                          <a:spcPts val="0"/>
                        </a:spcBef>
                        <a:spcAft>
                          <a:spcPts val="0"/>
                        </a:spcAft>
                      </a:pPr>
                      <a:endParaRPr lang="en-GB" sz="120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ctr" defTabSz="914400" rtl="0" eaLnBrk="1" fontAlgn="ctr" latinLnBrk="0" hangingPunct="0">
                        <a:lnSpc>
                          <a:spcPct val="115000"/>
                        </a:lnSpc>
                        <a:spcBef>
                          <a:spcPts val="0"/>
                        </a:spcBef>
                        <a:spcAft>
                          <a:spcPts val="0"/>
                        </a:spcAft>
                      </a:pPr>
                      <a:endParaRPr lang="en-GB" sz="120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extLst>
                  <a:ext uri="{0D108BD9-81ED-4DB2-BD59-A6C34878D82A}">
                    <a16:rowId xmlns:a16="http://schemas.microsoft.com/office/drawing/2014/main" xmlns="" val="506963089"/>
                  </a:ext>
                </a:extLst>
              </a:tr>
              <a:tr h="512242">
                <a:tc>
                  <a:txBody>
                    <a:bodyPr/>
                    <a:lstStyle/>
                    <a:p>
                      <a:pPr marL="0" algn="ctr" defTabSz="914400" rtl="0" eaLnBrk="1" fontAlgn="t" latinLnBrk="0" hangingPunct="1"/>
                      <a:r>
                        <a:rPr lang="en-ZA" sz="1200" u="none" strike="noStrike" kern="1200" dirty="0">
                          <a:solidFill>
                            <a:srgbClr val="000000"/>
                          </a:solidFill>
                          <a:effectLst/>
                          <a:latin typeface="+mn-lt"/>
                          <a:ea typeface="+mn-ea"/>
                          <a:cs typeface="+mn-cs"/>
                        </a:rPr>
                        <a:t>KPI-09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defTabSz="914400" rtl="0" eaLnBrk="1" latinLnBrk="0" hangingPunct="0">
                        <a:lnSpc>
                          <a:spcPct val="115000"/>
                        </a:lnSpc>
                        <a:spcBef>
                          <a:spcPts val="0"/>
                        </a:spcBef>
                        <a:spcAft>
                          <a:spcPts val="0"/>
                        </a:spcAft>
                      </a:pPr>
                      <a:r>
                        <a:rPr lang="en-ZA"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Number of CSOs that receive grant funding per year </a:t>
                      </a:r>
                      <a:endParaRPr lang="en-US"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defTabSz="914400" rtl="0" eaLnBrk="1" latinLnBrk="0" hangingPunct="0">
                        <a:lnSpc>
                          <a:spcPct val="115000"/>
                        </a:lnSpc>
                        <a:spcBef>
                          <a:spcPts val="0"/>
                        </a:spcBef>
                        <a:spcAft>
                          <a:spcPts val="0"/>
                        </a:spcAft>
                      </a:pPr>
                      <a:r>
                        <a:rPr lang="en-GB" sz="1200" b="1" kern="1400" dirty="0" smtClean="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rPr>
                        <a:t>90</a:t>
                      </a:r>
                      <a:endParaRPr lang="en-ZA" sz="1200" b="1" kern="1400" dirty="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GB" sz="1200" kern="1400" dirty="0">
                          <a:solidFill>
                            <a:srgbClr val="000000"/>
                          </a:solidFill>
                          <a:effectLst/>
                          <a:latin typeface="+mn-lt"/>
                          <a:ea typeface="Times New Roman" panose="02020603050405020304" pitchFamily="18" charset="0"/>
                          <a:cs typeface="Times New Roman" panose="02020603050405020304" pitchFamily="18" charset="0"/>
                        </a:rPr>
                        <a:t>20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GB" sz="1200" kern="1400" dirty="0">
                          <a:solidFill>
                            <a:srgbClr val="000000"/>
                          </a:solidFill>
                          <a:effectLst/>
                          <a:latin typeface="+mn-lt"/>
                          <a:ea typeface="Times New Roman" panose="02020603050405020304" pitchFamily="18" charset="0"/>
                          <a:cs typeface="Times New Roman" panose="02020603050405020304" pitchFamily="18" charset="0"/>
                        </a:rPr>
                        <a:t>45</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GB" sz="1200" kern="1400" dirty="0">
                          <a:solidFill>
                            <a:srgbClr val="000000"/>
                          </a:solidFill>
                          <a:effectLst/>
                          <a:latin typeface="+mn-lt"/>
                          <a:ea typeface="Times New Roman" panose="02020603050405020304" pitchFamily="18" charset="0"/>
                          <a:cs typeface="Times New Roman" panose="02020603050405020304" pitchFamily="18" charset="0"/>
                        </a:rPr>
                        <a:t>65</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GB" sz="1200" kern="1400" dirty="0">
                          <a:solidFill>
                            <a:srgbClr val="000000"/>
                          </a:solidFill>
                          <a:effectLst/>
                          <a:latin typeface="+mn-lt"/>
                          <a:ea typeface="Times New Roman" panose="02020603050405020304" pitchFamily="18" charset="0"/>
                          <a:cs typeface="Times New Roman" panose="02020603050405020304" pitchFamily="18" charset="0"/>
                        </a:rPr>
                        <a:t>90</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3967999635"/>
                  </a:ext>
                </a:extLst>
              </a:tr>
              <a:tr h="57923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ZA" sz="1200" u="none" strike="noStrike" kern="1200" dirty="0">
                          <a:solidFill>
                            <a:srgbClr val="000000"/>
                          </a:solidFill>
                          <a:effectLst/>
                          <a:latin typeface="+mn-lt"/>
                          <a:ea typeface="+mn-ea"/>
                          <a:cs typeface="+mn-cs"/>
                        </a:rPr>
                        <a:t>KPI-04</a:t>
                      </a: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defTabSz="914400" rtl="0" eaLnBrk="1" latinLnBrk="0" hangingPunct="0">
                        <a:lnSpc>
                          <a:spcPct val="115000"/>
                        </a:lnSpc>
                        <a:spcBef>
                          <a:spcPts val="0"/>
                        </a:spcBef>
                        <a:spcAft>
                          <a:spcPts val="0"/>
                        </a:spcAft>
                      </a:pPr>
                      <a:r>
                        <a:rPr lang="en-ZA"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Rand Value of </a:t>
                      </a:r>
                      <a:r>
                        <a:rPr lang="en-ZA" sz="1200" kern="1400" dirty="0" smtClean="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resources</a:t>
                      </a:r>
                      <a:r>
                        <a:rPr lang="en-ZA" sz="1200" strike="noStrike" kern="1400" baseline="0" dirty="0" smtClean="0">
                          <a:solidFill>
                            <a:srgbClr val="FF0000"/>
                          </a:solidFill>
                          <a:effectLst/>
                          <a:uFill>
                            <a:solidFill>
                              <a:srgbClr val="000000"/>
                            </a:solidFill>
                          </a:uFill>
                          <a:latin typeface="+mn-lt"/>
                          <a:ea typeface="Times New Roman" panose="02020603050405020304" pitchFamily="18" charset="0"/>
                          <a:cs typeface="Times New Roman" panose="02020603050405020304" pitchFamily="18" charset="0"/>
                        </a:rPr>
                        <a:t> </a:t>
                      </a:r>
                      <a:r>
                        <a:rPr lang="en-ZA" sz="1200" strike="noStrike" kern="1400" baseline="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raised </a:t>
                      </a:r>
                      <a:r>
                        <a:rPr lang="en-ZA"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rPr>
                        <a:t>per year</a:t>
                      </a:r>
                      <a:endParaRPr lang="en-US" sz="1200" kern="1400" dirty="0">
                        <a:solidFill>
                          <a:srgbClr val="000000"/>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ctr" defTabSz="914400" rtl="0" eaLnBrk="1" latinLnBrk="0" hangingPunct="0">
                        <a:lnSpc>
                          <a:spcPct val="115000"/>
                        </a:lnSpc>
                        <a:spcBef>
                          <a:spcPts val="0"/>
                        </a:spcBef>
                        <a:spcAft>
                          <a:spcPts val="0"/>
                        </a:spcAft>
                      </a:pPr>
                      <a:r>
                        <a:rPr lang="en-GB" sz="1200" b="1" kern="1400" dirty="0" smtClean="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rPr>
                        <a:t>R55m</a:t>
                      </a:r>
                      <a:endParaRPr lang="en-GB" sz="1200" b="1" kern="1400" dirty="0">
                        <a:solidFill>
                          <a:schemeClr val="bg1"/>
                        </a:solidFill>
                        <a:effectLst/>
                        <a:uFill>
                          <a:solidFill>
                            <a:srgbClr val="000000"/>
                          </a:solidFill>
                        </a:uFill>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GB" sz="1200" kern="1400">
                          <a:solidFill>
                            <a:srgbClr val="000000"/>
                          </a:solidFill>
                          <a:effectLst/>
                          <a:latin typeface="+mn-lt"/>
                          <a:ea typeface="Times New Roman" panose="02020603050405020304" pitchFamily="18" charset="0"/>
                          <a:cs typeface="Times New Roman" panose="02020603050405020304" pitchFamily="18" charset="0"/>
                        </a:rPr>
                        <a:t>R5m</a:t>
                      </a:r>
                      <a:endParaRPr lang="en-ZA" sz="1200" kern="14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GB" sz="1200" kern="1400">
                          <a:solidFill>
                            <a:srgbClr val="000000"/>
                          </a:solidFill>
                          <a:effectLst/>
                          <a:latin typeface="+mn-lt"/>
                          <a:ea typeface="Times New Roman" panose="02020603050405020304" pitchFamily="18" charset="0"/>
                          <a:cs typeface="Times New Roman" panose="02020603050405020304" pitchFamily="18" charset="0"/>
                        </a:rPr>
                        <a:t>R20m</a:t>
                      </a:r>
                      <a:endParaRPr lang="en-ZA" sz="1200" kern="14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GB" sz="1200" kern="1400">
                          <a:solidFill>
                            <a:srgbClr val="000000"/>
                          </a:solidFill>
                          <a:effectLst/>
                          <a:latin typeface="+mn-lt"/>
                          <a:ea typeface="Times New Roman" panose="02020603050405020304" pitchFamily="18" charset="0"/>
                          <a:cs typeface="Times New Roman" panose="02020603050405020304" pitchFamily="18" charset="0"/>
                        </a:rPr>
                        <a:t>R35m</a:t>
                      </a:r>
                      <a:endParaRPr lang="en-ZA" sz="1200" kern="14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GB" sz="1200" kern="1400" dirty="0">
                          <a:solidFill>
                            <a:srgbClr val="000000"/>
                          </a:solidFill>
                          <a:effectLst/>
                          <a:latin typeface="+mn-lt"/>
                          <a:ea typeface="Times New Roman" panose="02020603050405020304" pitchFamily="18" charset="0"/>
                          <a:cs typeface="Times New Roman" panose="02020603050405020304" pitchFamily="18" charset="0"/>
                        </a:rPr>
                        <a:t>R55m</a:t>
                      </a:r>
                      <a:endParaRPr lang="en-ZA"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6804279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963618117"/>
              </p:ext>
            </p:extLst>
          </p:nvPr>
        </p:nvGraphicFramePr>
        <p:xfrm>
          <a:off x="0" y="5385093"/>
          <a:ext cx="9144000" cy="880161"/>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683568">
                  <a:extLst>
                    <a:ext uri="{9D8B030D-6E8A-4147-A177-3AD203B41FA5}">
                      <a16:colId xmlns:a16="http://schemas.microsoft.com/office/drawing/2014/main" xmlns="" val="580803423"/>
                    </a:ext>
                  </a:extLst>
                </a:gridCol>
                <a:gridCol w="3384376">
                  <a:extLst>
                    <a:ext uri="{9D8B030D-6E8A-4147-A177-3AD203B41FA5}">
                      <a16:colId xmlns:a16="http://schemas.microsoft.com/office/drawing/2014/main" xmlns="" val="3150603669"/>
                    </a:ext>
                  </a:extLst>
                </a:gridCol>
                <a:gridCol w="1440160">
                  <a:extLst>
                    <a:ext uri="{9D8B030D-6E8A-4147-A177-3AD203B41FA5}">
                      <a16:colId xmlns:a16="http://schemas.microsoft.com/office/drawing/2014/main" xmlns="" val="3229988767"/>
                    </a:ext>
                  </a:extLst>
                </a:gridCol>
                <a:gridCol w="942799">
                  <a:extLst>
                    <a:ext uri="{9D8B030D-6E8A-4147-A177-3AD203B41FA5}">
                      <a16:colId xmlns:a16="http://schemas.microsoft.com/office/drawing/2014/main" xmlns="" val="3600224149"/>
                    </a:ext>
                  </a:extLst>
                </a:gridCol>
                <a:gridCol w="876821">
                  <a:extLst>
                    <a:ext uri="{9D8B030D-6E8A-4147-A177-3AD203B41FA5}">
                      <a16:colId xmlns:a16="http://schemas.microsoft.com/office/drawing/2014/main" xmlns="" val="2113704763"/>
                    </a:ext>
                  </a:extLst>
                </a:gridCol>
                <a:gridCol w="814193">
                  <a:extLst>
                    <a:ext uri="{9D8B030D-6E8A-4147-A177-3AD203B41FA5}">
                      <a16:colId xmlns:a16="http://schemas.microsoft.com/office/drawing/2014/main" xmlns="" val="1954690250"/>
                    </a:ext>
                  </a:extLst>
                </a:gridCol>
                <a:gridCol w="1002083">
                  <a:extLst>
                    <a:ext uri="{9D8B030D-6E8A-4147-A177-3AD203B41FA5}">
                      <a16:colId xmlns:a16="http://schemas.microsoft.com/office/drawing/2014/main" xmlns="" val="3079772394"/>
                    </a:ext>
                  </a:extLst>
                </a:gridCol>
              </a:tblGrid>
              <a:tr h="348163">
                <a:tc gridSpan="7">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1" dirty="0">
                          <a:solidFill>
                            <a:schemeClr val="bg1"/>
                          </a:solidFill>
                          <a:latin typeface="+mn-lt"/>
                        </a:rPr>
                        <a:t>      CSO Linkages for sustainability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l" hangingPunct="0">
                        <a:lnSpc>
                          <a:spcPct val="115000"/>
                        </a:lnSpc>
                        <a:spcBef>
                          <a:spcPts val="0"/>
                        </a:spcBef>
                        <a:spcAft>
                          <a:spcPts val="0"/>
                        </a:spcAft>
                      </a:pPr>
                      <a:endParaRPr lang="en-US"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l" defTabSz="914400" rtl="0" eaLnBrk="1" latinLnBrk="0" hangingPunct="0">
                        <a:lnSpc>
                          <a:spcPct val="115000"/>
                        </a:lnSpc>
                        <a:spcBef>
                          <a:spcPts val="0"/>
                        </a:spcBef>
                        <a:spcAft>
                          <a:spcPts val="0"/>
                        </a:spcAft>
                      </a:pPr>
                      <a:endParaRPr lang="en-US" sz="1200" kern="1400" dirty="0">
                        <a:solidFill>
                          <a:schemeClr val="bg1"/>
                        </a:solidFill>
                        <a:effectLst/>
                        <a:uFill>
                          <a:solidFill>
                            <a:srgbClr val="000000"/>
                          </a:solidFill>
                        </a:uFill>
                        <a:latin typeface="+mn-lt"/>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marL="0" marR="0" algn="l" defTabSz="914400" rtl="0" eaLnBrk="1" latinLnBrk="0" hangingPunct="0">
                        <a:lnSpc>
                          <a:spcPct val="115000"/>
                        </a:lnSpc>
                        <a:spcBef>
                          <a:spcPts val="0"/>
                        </a:spcBef>
                        <a:spcAft>
                          <a:spcPts val="0"/>
                        </a:spcAft>
                      </a:pPr>
                      <a:endParaRPr lang="en-US" sz="1200" kern="1400" dirty="0">
                        <a:solidFill>
                          <a:srgbClr val="000000"/>
                        </a:solidFill>
                        <a:effectLst/>
                        <a:uFill>
                          <a:solidFill>
                            <a:srgbClr val="000000"/>
                          </a:solidFill>
                        </a:uFill>
                        <a:latin typeface="+mn-lt"/>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algn="l"/>
                      <a:endParaRPr lang="en-US" sz="1200" dirty="0">
                        <a:solidFill>
                          <a:srgbClr val="000000"/>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algn="l"/>
                      <a:endParaRPr lang="en-US" sz="1200" dirty="0">
                        <a:solidFill>
                          <a:srgbClr val="000000"/>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tc hMerge="1">
                  <a:txBody>
                    <a:bodyPr/>
                    <a:lstStyle/>
                    <a:p>
                      <a:pPr algn="l"/>
                      <a:endParaRPr lang="en-US" sz="1200" dirty="0">
                        <a:solidFill>
                          <a:srgbClr val="000000"/>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chemeClr val="tx1"/>
                    </a:solidFill>
                  </a:tcPr>
                </a:tc>
                <a:extLst>
                  <a:ext uri="{0D108BD9-81ED-4DB2-BD59-A6C34878D82A}">
                    <a16:rowId xmlns:a16="http://schemas.microsoft.com/office/drawing/2014/main" xmlns="" val="3520296971"/>
                  </a:ext>
                </a:extLst>
              </a:tr>
              <a:tr h="531998">
                <a:tc>
                  <a:txBody>
                    <a:bodyPr/>
                    <a:lstStyle/>
                    <a:p>
                      <a:pPr marL="0" algn="ctr" defTabSz="914400" rtl="0" eaLnBrk="1" fontAlgn="t" latinLnBrk="0" hangingPunct="1"/>
                      <a:r>
                        <a:rPr lang="en-ZA" sz="1200" u="none" strike="noStrike" kern="1200" dirty="0">
                          <a:solidFill>
                            <a:srgbClr val="000000"/>
                          </a:solidFill>
                          <a:effectLst/>
                          <a:latin typeface="+mn-lt"/>
                          <a:ea typeface="+mn-ea"/>
                          <a:cs typeface="+mn-cs"/>
                        </a:rPr>
                        <a:t>KPI-11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algn="l" hangingPunct="0">
                        <a:lnSpc>
                          <a:spcPct val="115000"/>
                        </a:lnSpc>
                        <a:spcBef>
                          <a:spcPts val="0"/>
                        </a:spcBef>
                        <a:spcAft>
                          <a:spcPts val="0"/>
                        </a:spcAft>
                      </a:pPr>
                      <a:r>
                        <a:rPr lang="en-ZA" sz="1200" kern="1400" dirty="0">
                          <a:solidFill>
                            <a:srgbClr val="000000"/>
                          </a:solidFill>
                          <a:effectLst/>
                          <a:latin typeface="+mn-lt"/>
                          <a:ea typeface="Times New Roman" panose="02020603050405020304" pitchFamily="18" charset="0"/>
                          <a:cs typeface="Arial" panose="020B0604020202020204" pitchFamily="34" charset="0"/>
                        </a:rPr>
                        <a:t>Number of CSOs referred to sustainable resource opportunities per year</a:t>
                      </a:r>
                      <a:endParaRPr lang="en-US" sz="1200" kern="14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a:r>
                        <a:rPr lang="en-US" sz="1200" b="1" dirty="0">
                          <a:solidFill>
                            <a:schemeClr val="bg1"/>
                          </a:solidFill>
                        </a:rPr>
                        <a:t>2000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200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800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1400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n-US" sz="1200" kern="1400" dirty="0">
                          <a:solidFill>
                            <a:srgbClr val="000000"/>
                          </a:solidFill>
                          <a:effectLst/>
                          <a:latin typeface="+mn-lt"/>
                          <a:ea typeface="Times New Roman" panose="02020603050405020304" pitchFamily="18" charset="0"/>
                          <a:cs typeface="Times New Roman" panose="02020603050405020304" pitchFamily="18" charset="0"/>
                        </a:rPr>
                        <a:t>2000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3686730106"/>
                  </a:ext>
                </a:extLst>
              </a:tr>
            </a:tbl>
          </a:graphicData>
        </a:graphic>
      </p:graphicFrame>
      <p:sp>
        <p:nvSpPr>
          <p:cNvPr id="7" name="Rectangle 6"/>
          <p:cNvSpPr/>
          <p:nvPr/>
        </p:nvSpPr>
        <p:spPr bwMode="auto">
          <a:xfrm>
            <a:off x="3635896" y="0"/>
            <a:ext cx="3456384"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endParaRPr lang="en-US" sz="1400" dirty="0">
              <a:solidFill>
                <a:srgbClr val="000000"/>
              </a:solidFill>
              <a:latin typeface="+mn-lt"/>
            </a:endParaRPr>
          </a:p>
          <a:p>
            <a:pPr lvl="0"/>
            <a:r>
              <a:rPr lang="en-US" sz="1600" dirty="0">
                <a:solidFill>
                  <a:srgbClr val="000000"/>
                </a:solidFill>
                <a:latin typeface="+mn-lt"/>
              </a:rPr>
              <a:t>Performance Indicators and Targets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charset="0"/>
            </a:endParaRPr>
          </a:p>
        </p:txBody>
      </p:sp>
      <p:sp>
        <p:nvSpPr>
          <p:cNvPr id="8" name="Rectangle 7"/>
          <p:cNvSpPr/>
          <p:nvPr/>
        </p:nvSpPr>
        <p:spPr bwMode="auto">
          <a:xfrm>
            <a:off x="7092280" y="0"/>
            <a:ext cx="2051720" cy="7647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endParaRPr lang="en-US" sz="1600" dirty="0">
              <a:solidFill>
                <a:schemeClr val="bg1"/>
              </a:solidFill>
              <a:latin typeface="+mn-lt"/>
            </a:endParaRPr>
          </a:p>
          <a:p>
            <a:pPr lvl="0"/>
            <a:r>
              <a:rPr lang="en-US" sz="1600" dirty="0">
                <a:solidFill>
                  <a:schemeClr val="bg1"/>
                </a:solidFill>
                <a:latin typeface="+mn-lt"/>
              </a:rPr>
              <a:t>Quarterly Targets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Times" charset="0"/>
            </a:endParaRPr>
          </a:p>
        </p:txBody>
      </p:sp>
      <p:sp>
        <p:nvSpPr>
          <p:cNvPr id="9" name="Rectangle 8"/>
          <p:cNvSpPr/>
          <p:nvPr/>
        </p:nvSpPr>
        <p:spPr bwMode="auto">
          <a:xfrm>
            <a:off x="539552" y="0"/>
            <a:ext cx="3096344"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600" dirty="0">
              <a:solidFill>
                <a:srgbClr val="000000"/>
              </a:solidFill>
              <a:latin typeface="+mn-lt"/>
            </a:endParaRPr>
          </a:p>
          <a:p>
            <a:r>
              <a:rPr lang="en-US" sz="1600" dirty="0">
                <a:solidFill>
                  <a:srgbClr val="000000"/>
                </a:solidFill>
                <a:latin typeface="+mn-lt"/>
              </a:rPr>
              <a:t>Strategic Statement &amp; Objective</a:t>
            </a:r>
          </a:p>
          <a:p>
            <a:endParaRPr lang="en-US" sz="1600" dirty="0">
              <a:solidFill>
                <a:srgbClr val="000000"/>
              </a:solidFill>
              <a:latin typeface="+mn-lt"/>
            </a:endParaRPr>
          </a:p>
        </p:txBody>
      </p:sp>
    </p:spTree>
    <p:extLst>
      <p:ext uri="{BB962C8B-B14F-4D97-AF65-F5344CB8AC3E}">
        <p14:creationId xmlns:p14="http://schemas.microsoft.com/office/powerpoint/2010/main" xmlns="" val="417787949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899592" y="3284984"/>
            <a:ext cx="7438208" cy="50405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dirty="0">
                <a:solidFill>
                  <a:schemeClr val="bg1"/>
                </a:solidFill>
              </a:rPr>
              <a:t>Programme 3 - Research</a:t>
            </a:r>
          </a:p>
        </p:txBody>
      </p:sp>
    </p:spTree>
    <p:extLst>
      <p:ext uri="{BB962C8B-B14F-4D97-AF65-F5344CB8AC3E}">
        <p14:creationId xmlns:p14="http://schemas.microsoft.com/office/powerpoint/2010/main" xmlns="" val="17790390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18</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18470008"/>
              </p:ext>
            </p:extLst>
          </p:nvPr>
        </p:nvGraphicFramePr>
        <p:xfrm>
          <a:off x="0" y="836713"/>
          <a:ext cx="9143999" cy="5426937"/>
        </p:xfrm>
        <a:graphic>
          <a:graphicData uri="http://schemas.openxmlformats.org/drawingml/2006/table">
            <a:tbl>
              <a:tblPr>
                <a:tableStyleId>{5C22544A-7EE6-4342-B048-85BDC9FD1C3A}</a:tableStyleId>
              </a:tblPr>
              <a:tblGrid>
                <a:gridCol w="3203848">
                  <a:extLst>
                    <a:ext uri="{9D8B030D-6E8A-4147-A177-3AD203B41FA5}">
                      <a16:colId xmlns:a16="http://schemas.microsoft.com/office/drawing/2014/main" xmlns="" val="2399758436"/>
                    </a:ext>
                  </a:extLst>
                </a:gridCol>
                <a:gridCol w="1485383">
                  <a:extLst>
                    <a:ext uri="{9D8B030D-6E8A-4147-A177-3AD203B41FA5}">
                      <a16:colId xmlns:a16="http://schemas.microsoft.com/office/drawing/2014/main" xmlns="" val="1935509269"/>
                    </a:ext>
                  </a:extLst>
                </a:gridCol>
                <a:gridCol w="1406770">
                  <a:extLst>
                    <a:ext uri="{9D8B030D-6E8A-4147-A177-3AD203B41FA5}">
                      <a16:colId xmlns:a16="http://schemas.microsoft.com/office/drawing/2014/main" xmlns="" val="453936054"/>
                    </a:ext>
                  </a:extLst>
                </a:gridCol>
                <a:gridCol w="1328615">
                  <a:extLst>
                    <a:ext uri="{9D8B030D-6E8A-4147-A177-3AD203B41FA5}">
                      <a16:colId xmlns:a16="http://schemas.microsoft.com/office/drawing/2014/main" xmlns="" val="1256413036"/>
                    </a:ext>
                  </a:extLst>
                </a:gridCol>
                <a:gridCol w="1719383">
                  <a:extLst>
                    <a:ext uri="{9D8B030D-6E8A-4147-A177-3AD203B41FA5}">
                      <a16:colId xmlns:a16="http://schemas.microsoft.com/office/drawing/2014/main" xmlns="" val="592278547"/>
                    </a:ext>
                  </a:extLst>
                </a:gridCol>
              </a:tblGrid>
              <a:tr h="1840386">
                <a:tc>
                  <a:txBody>
                    <a:bodyPr/>
                    <a:lstStyle/>
                    <a:p>
                      <a:pPr algn="ctr" fontAlgn="ctr"/>
                      <a:r>
                        <a:rPr lang="en-US" sz="1800" b="1" u="none" strike="noStrike" dirty="0">
                          <a:solidFill>
                            <a:srgbClr val="000000"/>
                          </a:solidFill>
                          <a:effectLst/>
                        </a:rPr>
                        <a:t>STRATEGIC STATEMENT</a:t>
                      </a:r>
                      <a:endParaRPr lang="en-US" sz="18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gridSpan="4">
                  <a:txBody>
                    <a:bodyPr/>
                    <a:lstStyle/>
                    <a:p>
                      <a:pPr algn="ctr"/>
                      <a:r>
                        <a:rPr lang="en-GB" sz="1600" b="0" dirty="0">
                          <a:solidFill>
                            <a:srgbClr val="000000"/>
                          </a:solidFill>
                          <a:effectLst/>
                        </a:rPr>
                        <a:t>Increase the number of research and evaluation publications, engagements and debates that inform the formulation of national development policies and programs focusing on poverty eradication initiatives.</a:t>
                      </a:r>
                      <a:endParaRPr lang="en-US" sz="1600" b="0" dirty="0">
                        <a:solidFill>
                          <a:srgbClr val="000000"/>
                        </a:solidFill>
                        <a:effectLs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066442320"/>
                  </a:ext>
                </a:extLst>
              </a:tr>
              <a:tr h="701231">
                <a:tc rowSpan="2">
                  <a:txBody>
                    <a:bodyPr/>
                    <a:lstStyle/>
                    <a:p>
                      <a:pPr algn="ctr" fontAlgn="ctr"/>
                      <a:r>
                        <a:rPr lang="en-US" sz="1600" b="1" u="none" strike="noStrike" dirty="0">
                          <a:solidFill>
                            <a:schemeClr val="bg1"/>
                          </a:solidFill>
                          <a:effectLst/>
                        </a:rPr>
                        <a:t>Strategic Objective</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rowSpan="2">
                  <a:txBody>
                    <a:bodyPr/>
                    <a:lstStyle/>
                    <a:p>
                      <a:pPr algn="ctr" fontAlgn="ctr"/>
                      <a:r>
                        <a:rPr lang="en-US" sz="1600" b="1" u="none" strike="noStrike" dirty="0">
                          <a:solidFill>
                            <a:schemeClr val="bg1"/>
                          </a:solidFill>
                          <a:effectLst/>
                        </a:rPr>
                        <a:t>Estimated performance 2018/19</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gridSpan="3">
                  <a:txBody>
                    <a:bodyPr/>
                    <a:lstStyle/>
                    <a:p>
                      <a:pPr algn="ctr" fontAlgn="ctr"/>
                      <a:r>
                        <a:rPr lang="en-US" sz="1600" b="1" u="none" strike="noStrike" dirty="0">
                          <a:solidFill>
                            <a:schemeClr val="bg1"/>
                          </a:solidFill>
                          <a:effectLst/>
                        </a:rPr>
                        <a:t>Medium-Term Targets</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130044308"/>
                  </a:ext>
                </a:extLst>
              </a:tr>
              <a:tr h="683140">
                <a:tc vMerge="1">
                  <a:txBody>
                    <a:bodyPr/>
                    <a:lstStyle/>
                    <a:p>
                      <a:endParaRPr lang="en-US"/>
                    </a:p>
                  </a:txBody>
                  <a:tcPr/>
                </a:tc>
                <a:tc vMerge="1">
                  <a:txBody>
                    <a:bodyPr/>
                    <a:lstStyle/>
                    <a:p>
                      <a:endParaRPr lang="en-US"/>
                    </a:p>
                  </a:txBody>
                  <a:tcPr/>
                </a:tc>
                <a:tc>
                  <a:txBody>
                    <a:bodyPr/>
                    <a:lstStyle/>
                    <a:p>
                      <a:pPr algn="ctr" fontAlgn="ctr"/>
                      <a:r>
                        <a:rPr lang="en-US" sz="1600" b="1" u="none" strike="noStrike" dirty="0">
                          <a:solidFill>
                            <a:schemeClr val="bg1"/>
                          </a:solidFill>
                          <a:effectLst/>
                        </a:rPr>
                        <a:t>2019/20</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algn="ctr" fontAlgn="ctr"/>
                      <a:r>
                        <a:rPr lang="en-US" sz="1600" b="1" u="none" strike="noStrike" dirty="0">
                          <a:solidFill>
                            <a:schemeClr val="bg1"/>
                          </a:solidFill>
                          <a:effectLst/>
                        </a:rPr>
                        <a:t>2020/21</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algn="ctr" fontAlgn="ctr"/>
                      <a:r>
                        <a:rPr lang="en-US" sz="1600" b="1" u="none" strike="noStrike" dirty="0">
                          <a:solidFill>
                            <a:schemeClr val="bg1"/>
                          </a:solidFill>
                          <a:effectLst/>
                        </a:rPr>
                        <a:t>2021/22</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extLst>
                  <a:ext uri="{0D108BD9-81ED-4DB2-BD59-A6C34878D82A}">
                    <a16:rowId xmlns:a16="http://schemas.microsoft.com/office/drawing/2014/main" xmlns="" val="410697785"/>
                  </a:ext>
                </a:extLst>
              </a:tr>
              <a:tr h="2186931">
                <a:tc>
                  <a:txBody>
                    <a:bodyPr/>
                    <a:lstStyle/>
                    <a:p>
                      <a:pPr algn="ctr" fontAlgn="ctr"/>
                      <a:r>
                        <a:rPr lang="en-ZA" sz="1800" b="0" i="0" u="none" strike="noStrike" dirty="0">
                          <a:solidFill>
                            <a:srgbClr val="000000"/>
                          </a:solidFill>
                          <a:effectLst/>
                          <a:latin typeface="+mn-lt"/>
                        </a:rPr>
                        <a:t>To provide empirical information from research and evaluation studies to inform national development policy formulation, debates and engagements between the CSO, public and private sectors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algn="ctr" defTabSz="914400" rtl="0" eaLnBrk="1" fontAlgn="ctr" latinLnBrk="0" hangingPunct="1">
                        <a:spcAft>
                          <a:spcPts val="0"/>
                        </a:spcAft>
                      </a:pPr>
                      <a:r>
                        <a:rPr lang="en-GB" sz="1800" b="0" i="0" u="none" strike="noStrike" kern="1200" dirty="0">
                          <a:solidFill>
                            <a:srgbClr val="000000"/>
                          </a:solidFill>
                          <a:effectLst/>
                          <a:latin typeface="+mn-lt"/>
                          <a:ea typeface="+mn-ea"/>
                          <a:cs typeface="+mn-cs"/>
                        </a:rPr>
                        <a:t>35 reports</a:t>
                      </a: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algn="ctr" defTabSz="914400" rtl="0" eaLnBrk="1" fontAlgn="ctr" latinLnBrk="0" hangingPunct="1">
                        <a:lnSpc>
                          <a:spcPct val="115000"/>
                        </a:lnSpc>
                        <a:spcAft>
                          <a:spcPts val="0"/>
                        </a:spcAft>
                      </a:pPr>
                      <a:r>
                        <a:rPr lang="en-GB" sz="1800" b="0" i="0" u="none" strike="noStrike" kern="1200">
                          <a:solidFill>
                            <a:srgbClr val="000000"/>
                          </a:solidFill>
                          <a:effectLst/>
                          <a:latin typeface="+mn-lt"/>
                          <a:ea typeface="+mn-ea"/>
                          <a:cs typeface="+mn-cs"/>
                        </a:rPr>
                        <a:t>40 reports </a:t>
                      </a:r>
                      <a:endParaRPr lang="en-ZA" sz="1800" b="0" i="0" u="none" strike="noStrike" kern="120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algn="ctr" defTabSz="914400" rtl="0" eaLnBrk="1" fontAlgn="ctr" latinLnBrk="0" hangingPunct="1">
                        <a:lnSpc>
                          <a:spcPct val="115000"/>
                        </a:lnSpc>
                      </a:pPr>
                      <a:r>
                        <a:rPr lang="en-US" sz="1800" b="0" i="0" u="none" strike="noStrike" kern="1200" dirty="0">
                          <a:solidFill>
                            <a:srgbClr val="000000"/>
                          </a:solidFill>
                          <a:effectLst/>
                          <a:latin typeface="+mn-lt"/>
                          <a:ea typeface="+mn-ea"/>
                          <a:cs typeface="+mn-cs"/>
                        </a:rPr>
                        <a:t>46 </a:t>
                      </a:r>
                      <a:r>
                        <a:rPr lang="en-GB" sz="1800" b="0" i="0" u="none" strike="noStrike" kern="1200" dirty="0">
                          <a:solidFill>
                            <a:srgbClr val="000000"/>
                          </a:solidFill>
                          <a:effectLst/>
                          <a:latin typeface="+mn-lt"/>
                          <a:ea typeface="+mn-ea"/>
                          <a:cs typeface="+mn-cs"/>
                        </a:rPr>
                        <a:t>reports</a:t>
                      </a: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u="none" strike="noStrike" kern="1200" dirty="0">
                        <a:solidFill>
                          <a:srgbClr val="00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rgbClr val="000000"/>
                          </a:solidFill>
                          <a:effectLst/>
                          <a:latin typeface="+mn-lt"/>
                          <a:ea typeface="+mn-ea"/>
                          <a:cs typeface="+mn-cs"/>
                        </a:rPr>
                        <a:t>52 </a:t>
                      </a:r>
                      <a:r>
                        <a:rPr lang="en-GB" sz="1800" b="0" i="0" u="none" strike="noStrike" kern="1200" dirty="0">
                          <a:solidFill>
                            <a:srgbClr val="000000"/>
                          </a:solidFill>
                          <a:effectLst/>
                          <a:latin typeface="+mn-lt"/>
                          <a:ea typeface="+mn-ea"/>
                          <a:cs typeface="+mn-cs"/>
                        </a:rPr>
                        <a:t>reports</a:t>
                      </a:r>
                      <a:endParaRPr lang="en-ZA" sz="1800" b="0" i="0" u="none" strike="noStrike" kern="1200" dirty="0">
                        <a:solidFill>
                          <a:srgbClr val="000000"/>
                        </a:solidFill>
                        <a:effectLst/>
                        <a:latin typeface="+mn-lt"/>
                        <a:ea typeface="+mn-ea"/>
                        <a:cs typeface="+mn-cs"/>
                      </a:endParaRPr>
                    </a:p>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5073795"/>
                  </a:ext>
                </a:extLst>
              </a:tr>
            </a:tbl>
          </a:graphicData>
        </a:graphic>
      </p:graphicFrame>
      <p:sp>
        <p:nvSpPr>
          <p:cNvPr id="6" name="Rectangle 5"/>
          <p:cNvSpPr/>
          <p:nvPr/>
        </p:nvSpPr>
        <p:spPr bwMode="auto">
          <a:xfrm>
            <a:off x="3635896" y="0"/>
            <a:ext cx="3456384"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endParaRPr lang="en-US" sz="1400" dirty="0">
              <a:solidFill>
                <a:srgbClr val="000000"/>
              </a:solidFill>
              <a:latin typeface="+mn-lt"/>
            </a:endParaRPr>
          </a:p>
          <a:p>
            <a:pPr lvl="0"/>
            <a:r>
              <a:rPr lang="en-US" sz="1600" dirty="0">
                <a:solidFill>
                  <a:srgbClr val="000000"/>
                </a:solidFill>
                <a:latin typeface="+mn-lt"/>
              </a:rPr>
              <a:t>Performance Indicators and Targets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charset="0"/>
            </a:endParaRPr>
          </a:p>
        </p:txBody>
      </p:sp>
      <p:sp>
        <p:nvSpPr>
          <p:cNvPr id="8" name="Rectangle 7"/>
          <p:cNvSpPr/>
          <p:nvPr/>
        </p:nvSpPr>
        <p:spPr bwMode="auto">
          <a:xfrm>
            <a:off x="7092280" y="0"/>
            <a:ext cx="2051720"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dirty="0">
              <a:solidFill>
                <a:srgbClr val="000000"/>
              </a:solidFill>
              <a:latin typeface="+mn-lt"/>
            </a:endParaRPr>
          </a:p>
          <a:p>
            <a:r>
              <a:rPr lang="en-US" sz="1600" dirty="0">
                <a:solidFill>
                  <a:srgbClr val="000000"/>
                </a:solidFill>
                <a:latin typeface="+mn-lt"/>
              </a:rPr>
              <a:t>Quarterly Targets</a:t>
            </a:r>
          </a:p>
          <a:p>
            <a:endParaRPr lang="en-US" sz="1400" dirty="0">
              <a:solidFill>
                <a:srgbClr val="000000"/>
              </a:solidFill>
              <a:latin typeface="+mn-lt"/>
            </a:endParaRPr>
          </a:p>
        </p:txBody>
      </p:sp>
      <p:sp>
        <p:nvSpPr>
          <p:cNvPr id="9" name="Rectangle 8"/>
          <p:cNvSpPr/>
          <p:nvPr/>
        </p:nvSpPr>
        <p:spPr bwMode="auto">
          <a:xfrm>
            <a:off x="539552" y="0"/>
            <a:ext cx="3096344" cy="7647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600" dirty="0">
              <a:solidFill>
                <a:schemeClr val="bg1"/>
              </a:solidFill>
              <a:latin typeface="+mn-lt"/>
            </a:endParaRPr>
          </a:p>
          <a:p>
            <a:r>
              <a:rPr lang="en-US" sz="1600" dirty="0">
                <a:solidFill>
                  <a:schemeClr val="bg1"/>
                </a:solidFill>
                <a:latin typeface="+mn-lt"/>
              </a:rPr>
              <a:t>Strategic Statement &amp; Objective</a:t>
            </a:r>
          </a:p>
          <a:p>
            <a:endParaRPr lang="en-US" sz="1600" dirty="0">
              <a:solidFill>
                <a:schemeClr val="bg1"/>
              </a:solidFill>
              <a:latin typeface="+mn-lt"/>
            </a:endParaRPr>
          </a:p>
        </p:txBody>
      </p:sp>
    </p:spTree>
    <p:extLst>
      <p:ext uri="{BB962C8B-B14F-4D97-AF65-F5344CB8AC3E}">
        <p14:creationId xmlns:p14="http://schemas.microsoft.com/office/powerpoint/2010/main" xmlns="" val="62135396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778447558"/>
              </p:ext>
            </p:extLst>
          </p:nvPr>
        </p:nvGraphicFramePr>
        <p:xfrm>
          <a:off x="0" y="836712"/>
          <a:ext cx="9144001" cy="6060693"/>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899592">
                  <a:extLst>
                    <a:ext uri="{9D8B030D-6E8A-4147-A177-3AD203B41FA5}">
                      <a16:colId xmlns:a16="http://schemas.microsoft.com/office/drawing/2014/main" xmlns="" val="4246322984"/>
                    </a:ext>
                  </a:extLst>
                </a:gridCol>
                <a:gridCol w="3268941">
                  <a:extLst>
                    <a:ext uri="{9D8B030D-6E8A-4147-A177-3AD203B41FA5}">
                      <a16:colId xmlns:a16="http://schemas.microsoft.com/office/drawing/2014/main" xmlns="" val="2096127222"/>
                    </a:ext>
                  </a:extLst>
                </a:gridCol>
                <a:gridCol w="1703530">
                  <a:extLst>
                    <a:ext uri="{9D8B030D-6E8A-4147-A177-3AD203B41FA5}">
                      <a16:colId xmlns:a16="http://schemas.microsoft.com/office/drawing/2014/main" xmlns="" val="210110826"/>
                    </a:ext>
                  </a:extLst>
                </a:gridCol>
                <a:gridCol w="1165573">
                  <a:extLst>
                    <a:ext uri="{9D8B030D-6E8A-4147-A177-3AD203B41FA5}">
                      <a16:colId xmlns:a16="http://schemas.microsoft.com/office/drawing/2014/main" xmlns="" val="3969412680"/>
                    </a:ext>
                  </a:extLst>
                </a:gridCol>
                <a:gridCol w="1165573">
                  <a:extLst>
                    <a:ext uri="{9D8B030D-6E8A-4147-A177-3AD203B41FA5}">
                      <a16:colId xmlns:a16="http://schemas.microsoft.com/office/drawing/2014/main" xmlns="" val="2745569229"/>
                    </a:ext>
                  </a:extLst>
                </a:gridCol>
                <a:gridCol w="940792">
                  <a:extLst>
                    <a:ext uri="{9D8B030D-6E8A-4147-A177-3AD203B41FA5}">
                      <a16:colId xmlns:a16="http://schemas.microsoft.com/office/drawing/2014/main" xmlns="" val="2981317909"/>
                    </a:ext>
                  </a:extLst>
                </a:gridCol>
              </a:tblGrid>
              <a:tr h="314379">
                <a:tc rowSpan="2" gridSpan="2">
                  <a:txBody>
                    <a:bodyPr/>
                    <a:lstStyle/>
                    <a:p>
                      <a:pPr algn="ctr" fontAlgn="ctr"/>
                      <a:r>
                        <a:rPr lang="en-US" sz="1600" b="1" u="none" strike="noStrike" dirty="0">
                          <a:solidFill>
                            <a:srgbClr val="000000"/>
                          </a:solidFill>
                          <a:effectLst/>
                        </a:rPr>
                        <a:t>Performance Indicator</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rowSpan="2" hMerge="1">
                  <a:txBody>
                    <a:bodyPr/>
                    <a:lstStyle/>
                    <a:p>
                      <a:pPr algn="ctr" fontAlgn="ctr"/>
                      <a:endParaRPr lang="en-US" sz="1100" b="1" i="0" u="none" strike="noStrike" dirty="0">
                        <a:solidFill>
                          <a:srgbClr val="FFFFFF"/>
                        </a:solidFill>
                        <a:effectLst/>
                        <a:latin typeface="Arial" panose="020B0604020202020204" pitchFamily="34" charset="0"/>
                      </a:endParaRPr>
                    </a:p>
                  </a:txBody>
                  <a:tcPr marL="7620" marR="7620" marT="7620" marB="0" anchor="ctr"/>
                </a:tc>
                <a:tc rowSpan="2">
                  <a:txBody>
                    <a:bodyPr/>
                    <a:lstStyle/>
                    <a:p>
                      <a:pPr algn="ctr" fontAlgn="ctr"/>
                      <a:r>
                        <a:rPr lang="en-US" sz="1600" b="1" u="none" strike="noStrike" dirty="0">
                          <a:solidFill>
                            <a:schemeClr val="bg1"/>
                          </a:solidFill>
                          <a:effectLst/>
                        </a:rPr>
                        <a:t>Estimated performance 2018/19</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gridSpan="3">
                  <a:txBody>
                    <a:bodyPr/>
                    <a:lstStyle/>
                    <a:p>
                      <a:pPr algn="ctr" fontAlgn="ctr"/>
                      <a:r>
                        <a:rPr lang="en-US" sz="1600" b="1" u="none" strike="noStrike" dirty="0">
                          <a:solidFill>
                            <a:schemeClr val="bg1"/>
                          </a:solidFill>
                          <a:effectLst/>
                        </a:rPr>
                        <a:t>Medium-Term Targets</a:t>
                      </a:r>
                      <a:endParaRPr lang="en-US" sz="1600" b="1" i="0" u="none" strike="noStrike" dirty="0">
                        <a:solidFill>
                          <a:schemeClr val="bg1"/>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348567256"/>
                  </a:ext>
                </a:extLst>
              </a:tr>
              <a:tr h="609704">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ctr" fontAlgn="ctr"/>
                      <a:r>
                        <a:rPr lang="en-US" sz="1600" b="1" u="none" strike="noStrike" dirty="0">
                          <a:solidFill>
                            <a:srgbClr val="000000"/>
                          </a:solidFill>
                          <a:effectLst/>
                        </a:rPr>
                        <a:t>2019/20</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rPr>
                        <a:t>2020/21</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rPr>
                        <a:t>2021/22</a:t>
                      </a:r>
                      <a:endParaRPr lang="en-US" sz="1600" b="1" i="0" u="none" strike="noStrike" dirty="0">
                        <a:solidFill>
                          <a:srgbClr val="000000"/>
                        </a:solidFill>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extLst>
                  <a:ext uri="{0D108BD9-81ED-4DB2-BD59-A6C34878D82A}">
                    <a16:rowId xmlns:a16="http://schemas.microsoft.com/office/drawing/2014/main" xmlns="" val="2062975705"/>
                  </a:ext>
                </a:extLst>
              </a:tr>
              <a:tr h="948125">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srgbClr val="000000"/>
                          </a:solidFill>
                          <a:effectLst/>
                          <a:uLnTx/>
                          <a:uFillTx/>
                          <a:latin typeface="Arial"/>
                          <a:ea typeface="+mn-ea"/>
                          <a:cs typeface="+mn-cs"/>
                        </a:rPr>
                        <a:t>KPI-11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l">
                        <a:spcAft>
                          <a:spcPts val="0"/>
                        </a:spcAft>
                      </a:pPr>
                      <a:r>
                        <a:rPr lang="en-GB" sz="1800" b="0" i="0" u="none" strike="noStrike" kern="1200" dirty="0">
                          <a:solidFill>
                            <a:srgbClr val="000000"/>
                          </a:solidFill>
                          <a:effectLst/>
                          <a:latin typeface="+mn-lt"/>
                          <a:ea typeface="+mn-ea"/>
                          <a:cs typeface="+mn-cs"/>
                        </a:rPr>
                        <a:t>Number of research reports</a:t>
                      </a:r>
                      <a:r>
                        <a:rPr lang="en-GB" sz="1800" b="0" i="0" u="none" strike="noStrike" kern="1200" baseline="0" dirty="0">
                          <a:solidFill>
                            <a:srgbClr val="000000"/>
                          </a:solidFill>
                          <a:effectLst/>
                          <a:latin typeface="+mn-lt"/>
                          <a:ea typeface="+mn-ea"/>
                          <a:cs typeface="+mn-cs"/>
                        </a:rPr>
                        <a:t> and</a:t>
                      </a:r>
                      <a:r>
                        <a:rPr lang="en-GB" sz="1800" b="0" i="0" u="none" strike="noStrike" kern="1200" dirty="0">
                          <a:solidFill>
                            <a:srgbClr val="000000"/>
                          </a:solidFill>
                          <a:effectLst/>
                          <a:latin typeface="+mn-lt"/>
                          <a:ea typeface="+mn-ea"/>
                          <a:cs typeface="+mn-cs"/>
                        </a:rPr>
                        <a:t> policy briefs produced per year</a:t>
                      </a: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hangingPunct="0">
                        <a:spcAft>
                          <a:spcPts val="0"/>
                        </a:spcAft>
                      </a:pPr>
                      <a:r>
                        <a:rPr lang="en-GB" sz="1800" b="1" i="0" u="none" strike="noStrike" kern="1200" dirty="0">
                          <a:solidFill>
                            <a:schemeClr val="bg1"/>
                          </a:solidFill>
                          <a:effectLst/>
                          <a:latin typeface="+mn-lt"/>
                          <a:ea typeface="+mn-ea"/>
                          <a:cs typeface="+mn-cs"/>
                        </a:rPr>
                        <a:t>15</a:t>
                      </a:r>
                      <a:endParaRPr lang="en-ZA" sz="1800" b="1" i="0" u="none" strike="noStrike" kern="1200" dirty="0">
                        <a:solidFill>
                          <a:schemeClr val="bg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algn="ctr">
                        <a:lnSpc>
                          <a:spcPct val="115000"/>
                        </a:lnSpc>
                        <a:spcAft>
                          <a:spcPts val="0"/>
                        </a:spcAft>
                      </a:pPr>
                      <a:r>
                        <a:rPr lang="en-GB" sz="1800" b="0" i="0" u="none" strike="noStrike" kern="1200" dirty="0">
                          <a:solidFill>
                            <a:srgbClr val="000000"/>
                          </a:solidFill>
                          <a:effectLst/>
                          <a:latin typeface="+mn-lt"/>
                          <a:ea typeface="+mn-ea"/>
                          <a:cs typeface="+mn-cs"/>
                        </a:rPr>
                        <a:t>16</a:t>
                      </a: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a:lnSpc>
                          <a:spcPct val="115000"/>
                        </a:lnSpc>
                      </a:pPr>
                      <a:r>
                        <a:rPr lang="en-US" sz="1800" b="0" i="0" u="none" strike="noStrike" kern="1200" dirty="0">
                          <a:solidFill>
                            <a:srgbClr val="000000"/>
                          </a:solidFill>
                          <a:effectLst/>
                          <a:latin typeface="+mn-lt"/>
                          <a:ea typeface="+mn-ea"/>
                          <a:cs typeface="+mn-cs"/>
                        </a:rPr>
                        <a:t>18</a:t>
                      </a: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a:r>
                        <a:rPr lang="en-US" dirty="0">
                          <a:solidFill>
                            <a:srgbClr val="000000"/>
                          </a:solidFill>
                        </a:rPr>
                        <a:t>18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3247350273"/>
                  </a:ext>
                </a:extLst>
              </a:tr>
              <a:tr h="1444815">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srgbClr val="000000"/>
                          </a:solidFill>
                          <a:effectLst/>
                          <a:uLnTx/>
                          <a:uFillTx/>
                          <a:latin typeface="Arial"/>
                          <a:ea typeface="+mn-ea"/>
                          <a:cs typeface="+mn-cs"/>
                        </a:rPr>
                        <a:t>KPI-12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l">
                        <a:spcAft>
                          <a:spcPts val="0"/>
                        </a:spcAft>
                      </a:pPr>
                      <a:r>
                        <a:rPr lang="en-ZA" sz="1800" b="0" i="0" u="none" strike="noStrike" kern="1200" dirty="0">
                          <a:solidFill>
                            <a:srgbClr val="000000"/>
                          </a:solidFill>
                          <a:effectLst/>
                          <a:latin typeface="+mn-lt"/>
                          <a:ea typeface="+mn-ea"/>
                          <a:cs typeface="+mn-cs"/>
                        </a:rPr>
                        <a:t>Number of Evaluation reports produced per year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hangingPunct="0">
                        <a:spcAft>
                          <a:spcPts val="0"/>
                        </a:spcAft>
                      </a:pPr>
                      <a:r>
                        <a:rPr lang="en-GB" sz="1800" b="1" i="0" u="none" strike="noStrike" kern="1200" dirty="0">
                          <a:solidFill>
                            <a:schemeClr val="bg1"/>
                          </a:solidFill>
                          <a:effectLst/>
                          <a:latin typeface="+mn-lt"/>
                          <a:ea typeface="+mn-ea"/>
                          <a:cs typeface="+mn-cs"/>
                        </a:rPr>
                        <a:t>8</a:t>
                      </a:r>
                      <a:endParaRPr lang="en-ZA" sz="1800" b="1" i="0" u="none" strike="noStrike" kern="1200" dirty="0">
                        <a:solidFill>
                          <a:schemeClr val="bg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algn="ctr" hangingPunct="0">
                        <a:spcAft>
                          <a:spcPts val="0"/>
                        </a:spcAft>
                      </a:pPr>
                      <a:r>
                        <a:rPr lang="en-ZA" sz="1800" b="0" i="0" u="none" strike="noStrike" kern="1200" dirty="0">
                          <a:solidFill>
                            <a:srgbClr val="000000"/>
                          </a:solidFill>
                          <a:effectLst/>
                          <a:latin typeface="+mn-lt"/>
                          <a:ea typeface="+mn-ea"/>
                          <a:cs typeface="+mn-cs"/>
                        </a:rPr>
                        <a:t>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ctr">
                        <a:spcAft>
                          <a:spcPts val="0"/>
                        </a:spcAft>
                      </a:pPr>
                      <a:r>
                        <a:rPr lang="en-ZA" sz="1800" b="0" i="0" u="none" strike="noStrike" kern="1200" dirty="0">
                          <a:solidFill>
                            <a:srgbClr val="000000"/>
                          </a:solidFill>
                          <a:effectLst/>
                          <a:latin typeface="+mn-lt"/>
                          <a:ea typeface="+mn-ea"/>
                          <a:cs typeface="+mn-cs"/>
                        </a:rPr>
                        <a:t>10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a:r>
                        <a:rPr lang="en-US" dirty="0">
                          <a:solidFill>
                            <a:srgbClr val="000000"/>
                          </a:solidFill>
                        </a:rPr>
                        <a:t>10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498714961"/>
                  </a:ext>
                </a:extLst>
              </a:tr>
              <a:tr h="1371835">
                <a:tc>
                  <a:txBody>
                    <a:bodyPr/>
                    <a:lstStyle/>
                    <a:p>
                      <a:pPr marL="0" algn="ctr" defTabSz="914400" rtl="0" eaLnBrk="1" fontAlgn="t" latinLnBrk="0" hangingPunct="1"/>
                      <a:r>
                        <a:rPr lang="en-ZA" sz="1800" u="none" strike="noStrike" kern="1200" dirty="0">
                          <a:solidFill>
                            <a:srgbClr val="000000"/>
                          </a:solidFill>
                          <a:effectLst/>
                          <a:latin typeface="+mn-lt"/>
                          <a:ea typeface="+mn-ea"/>
                          <a:cs typeface="+mn-cs"/>
                        </a:rPr>
                        <a:t>KPI-13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l">
                        <a:spcAft>
                          <a:spcPts val="0"/>
                        </a:spcAft>
                      </a:pPr>
                      <a:r>
                        <a:rPr lang="en-GB" sz="1800" b="0" i="0" u="none" strike="noStrike" kern="1200" dirty="0">
                          <a:solidFill>
                            <a:srgbClr val="000000"/>
                          </a:solidFill>
                          <a:effectLst/>
                          <a:latin typeface="+mn-lt"/>
                          <a:ea typeface="+mn-ea"/>
                          <a:cs typeface="+mn-cs"/>
                        </a:rPr>
                        <a:t>Number of knowledge management publications produced per year</a:t>
                      </a: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hangingPunct="0">
                        <a:spcAft>
                          <a:spcPts val="0"/>
                        </a:spcAft>
                      </a:pPr>
                      <a:r>
                        <a:rPr lang="en-GB" sz="1800" b="1" i="0" u="none" strike="noStrike" kern="1200" dirty="0">
                          <a:solidFill>
                            <a:schemeClr val="bg1"/>
                          </a:solidFill>
                          <a:effectLst/>
                          <a:latin typeface="+mn-lt"/>
                          <a:ea typeface="+mn-ea"/>
                          <a:cs typeface="+mn-cs"/>
                        </a:rPr>
                        <a:t>12</a:t>
                      </a:r>
                      <a:endParaRPr lang="en-ZA" sz="1800" b="1" i="0" u="none" strike="noStrike" kern="1200" dirty="0">
                        <a:solidFill>
                          <a:schemeClr val="bg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algn="ctr" hangingPunct="0">
                        <a:spcAft>
                          <a:spcPts val="0"/>
                        </a:spcAft>
                      </a:pPr>
                      <a:r>
                        <a:rPr lang="en-GB" sz="1800" b="0" i="0" u="none" strike="noStrike" kern="1200" dirty="0">
                          <a:solidFill>
                            <a:srgbClr val="000000"/>
                          </a:solidFill>
                          <a:effectLst/>
                          <a:latin typeface="+mn-lt"/>
                          <a:ea typeface="+mn-ea"/>
                          <a:cs typeface="+mn-cs"/>
                        </a:rPr>
                        <a:t>15</a:t>
                      </a: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ctr">
                        <a:spcAft>
                          <a:spcPts val="0"/>
                        </a:spcAft>
                      </a:pPr>
                      <a:r>
                        <a:rPr lang="en-US" sz="1800" b="0" i="0" u="none" strike="noStrike" kern="1200" dirty="0">
                          <a:solidFill>
                            <a:srgbClr val="000000"/>
                          </a:solidFill>
                          <a:effectLst/>
                          <a:latin typeface="+mn-lt"/>
                          <a:ea typeface="+mn-ea"/>
                          <a:cs typeface="+mn-cs"/>
                        </a:rPr>
                        <a:t>18</a:t>
                      </a: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a:r>
                        <a:rPr lang="en-US" dirty="0">
                          <a:solidFill>
                            <a:srgbClr val="000000"/>
                          </a:solidFill>
                        </a:rPr>
                        <a:t>20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1556360732"/>
                  </a:ext>
                </a:extLst>
              </a:tr>
              <a:tr h="1371835">
                <a:tc>
                  <a:txBody>
                    <a:bodyPr/>
                    <a:lstStyle/>
                    <a:p>
                      <a:pPr marL="0" algn="ctr" defTabSz="914400" rtl="0" eaLnBrk="1" fontAlgn="t" latinLnBrk="0" hangingPunct="1"/>
                      <a:r>
                        <a:rPr lang="en-ZA" sz="1800" u="none" strike="noStrike" kern="1200" dirty="0">
                          <a:solidFill>
                            <a:srgbClr val="000000"/>
                          </a:solidFill>
                          <a:effectLst/>
                          <a:latin typeface="+mn-lt"/>
                          <a:ea typeface="+mn-ea"/>
                          <a:cs typeface="+mn-cs"/>
                        </a:rPr>
                        <a:t>KPI-14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just" hangingPunct="0">
                        <a:spcAft>
                          <a:spcPts val="0"/>
                        </a:spcAft>
                      </a:pPr>
                      <a:r>
                        <a:rPr lang="en-GB" sz="1800" b="0" i="0" u="none" strike="noStrike" kern="1200" dirty="0">
                          <a:solidFill>
                            <a:srgbClr val="000000"/>
                          </a:solidFill>
                          <a:effectLst/>
                          <a:latin typeface="+mn-lt"/>
                          <a:ea typeface="+mn-ea"/>
                          <a:cs typeface="+mn-cs"/>
                        </a:rPr>
                        <a:t>Number of development policy dialogues and consultation sessions held per year</a:t>
                      </a: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hangingPunct="0">
                        <a:spcAft>
                          <a:spcPts val="0"/>
                        </a:spcAft>
                      </a:pPr>
                      <a:r>
                        <a:rPr lang="en-GB" sz="1800" b="1" i="0" u="none" strike="noStrike" kern="1200" dirty="0">
                          <a:solidFill>
                            <a:schemeClr val="bg1"/>
                          </a:solidFill>
                          <a:effectLst/>
                          <a:latin typeface="+mn-lt"/>
                          <a:ea typeface="+mn-ea"/>
                          <a:cs typeface="+mn-cs"/>
                        </a:rPr>
                        <a:t>10</a:t>
                      </a:r>
                      <a:endParaRPr lang="en-ZA" sz="1800" b="1" i="0" u="none" strike="noStrike" kern="1200" dirty="0">
                        <a:solidFill>
                          <a:schemeClr val="bg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algn="ctr" hangingPunct="0">
                        <a:spcAft>
                          <a:spcPts val="0"/>
                        </a:spcAft>
                      </a:pPr>
                      <a:r>
                        <a:rPr lang="en-GB" sz="1800" b="0" i="0" u="none" strike="noStrike" kern="1200" dirty="0">
                          <a:solidFill>
                            <a:srgbClr val="000000"/>
                          </a:solidFill>
                          <a:effectLst/>
                          <a:latin typeface="+mn-lt"/>
                          <a:ea typeface="+mn-ea"/>
                          <a:cs typeface="+mn-cs"/>
                        </a:rPr>
                        <a:t>12</a:t>
                      </a: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ctr">
                        <a:spcAft>
                          <a:spcPts val="0"/>
                        </a:spcAft>
                      </a:pPr>
                      <a:r>
                        <a:rPr lang="en-US" sz="1800" b="0" i="0" u="none" strike="noStrike" kern="1200" dirty="0">
                          <a:solidFill>
                            <a:srgbClr val="000000"/>
                          </a:solidFill>
                          <a:effectLst/>
                          <a:latin typeface="+mn-lt"/>
                          <a:ea typeface="+mn-ea"/>
                          <a:cs typeface="+mn-cs"/>
                        </a:rPr>
                        <a:t>14</a:t>
                      </a: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a:endParaRPr lang="en-US" dirty="0"/>
                    </a:p>
                    <a:p>
                      <a:pPr algn="ctr"/>
                      <a:r>
                        <a:rPr lang="en-US" dirty="0">
                          <a:solidFill>
                            <a:srgbClr val="000000"/>
                          </a:solidFill>
                        </a:rPr>
                        <a:t>16</a:t>
                      </a:r>
                    </a:p>
                    <a:p>
                      <a:pPr algn="ctr"/>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3730149588"/>
                  </a:ext>
                </a:extLst>
              </a:tr>
            </a:tbl>
          </a:graphicData>
        </a:graphic>
      </p:graphicFrame>
      <p:sp>
        <p:nvSpPr>
          <p:cNvPr id="6" name="Rectangle 5"/>
          <p:cNvSpPr/>
          <p:nvPr/>
        </p:nvSpPr>
        <p:spPr bwMode="auto">
          <a:xfrm>
            <a:off x="3635896" y="0"/>
            <a:ext cx="3456384" cy="7647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600" dirty="0">
              <a:solidFill>
                <a:schemeClr val="bg1"/>
              </a:solidFill>
              <a:latin typeface="+mn-lt"/>
            </a:endParaRPr>
          </a:p>
          <a:p>
            <a:r>
              <a:rPr lang="en-US" sz="1600" dirty="0">
                <a:solidFill>
                  <a:schemeClr val="bg1"/>
                </a:solidFill>
                <a:latin typeface="+mn-lt"/>
              </a:rPr>
              <a:t>Performance Indicators and Targets</a:t>
            </a:r>
          </a:p>
          <a:p>
            <a:endParaRPr lang="en-US" sz="1600" dirty="0">
              <a:solidFill>
                <a:schemeClr val="bg1"/>
              </a:solidFill>
              <a:latin typeface="+mn-lt"/>
            </a:endParaRPr>
          </a:p>
        </p:txBody>
      </p:sp>
      <p:sp>
        <p:nvSpPr>
          <p:cNvPr id="9" name="Rectangle 8"/>
          <p:cNvSpPr/>
          <p:nvPr/>
        </p:nvSpPr>
        <p:spPr bwMode="auto">
          <a:xfrm>
            <a:off x="7092280" y="0"/>
            <a:ext cx="2051720"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600" dirty="0">
              <a:solidFill>
                <a:srgbClr val="000000"/>
              </a:solidFill>
              <a:latin typeface="+mn-lt"/>
            </a:endParaRPr>
          </a:p>
          <a:p>
            <a:r>
              <a:rPr lang="en-US" sz="1600" dirty="0">
                <a:solidFill>
                  <a:srgbClr val="000000"/>
                </a:solidFill>
                <a:latin typeface="+mn-lt"/>
              </a:rPr>
              <a:t>Quarterly Targets</a:t>
            </a:r>
          </a:p>
          <a:p>
            <a:endParaRPr lang="en-US" sz="1600" dirty="0">
              <a:solidFill>
                <a:srgbClr val="000000"/>
              </a:solidFill>
              <a:latin typeface="+mn-lt"/>
            </a:endParaRPr>
          </a:p>
        </p:txBody>
      </p:sp>
      <p:sp>
        <p:nvSpPr>
          <p:cNvPr id="10" name="Rectangle 9"/>
          <p:cNvSpPr/>
          <p:nvPr/>
        </p:nvSpPr>
        <p:spPr bwMode="auto">
          <a:xfrm>
            <a:off x="539552" y="0"/>
            <a:ext cx="3096344"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600" dirty="0">
              <a:solidFill>
                <a:srgbClr val="000000"/>
              </a:solidFill>
              <a:latin typeface="+mn-lt"/>
            </a:endParaRPr>
          </a:p>
          <a:p>
            <a:r>
              <a:rPr lang="en-US" sz="1600" dirty="0">
                <a:solidFill>
                  <a:srgbClr val="000000"/>
                </a:solidFill>
                <a:latin typeface="+mn-lt"/>
              </a:rPr>
              <a:t>Strategic Statement &amp; Objective</a:t>
            </a:r>
          </a:p>
          <a:p>
            <a:endParaRPr lang="en-US" sz="1600" dirty="0">
              <a:solidFill>
                <a:srgbClr val="000000"/>
              </a:solidFill>
              <a:latin typeface="+mn-lt"/>
            </a:endParaRPr>
          </a:p>
        </p:txBody>
      </p:sp>
    </p:spTree>
    <p:extLst>
      <p:ext uri="{BB962C8B-B14F-4D97-AF65-F5344CB8AC3E}">
        <p14:creationId xmlns:p14="http://schemas.microsoft.com/office/powerpoint/2010/main" xmlns="" val="39669858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a:t>
            </a:r>
            <a:endParaRPr lang="en-ZA" b="1" dirty="0"/>
          </a:p>
        </p:txBody>
      </p:sp>
      <p:sp>
        <p:nvSpPr>
          <p:cNvPr id="3" name="Content Placeholder 2"/>
          <p:cNvSpPr>
            <a:spLocks noGrp="1"/>
          </p:cNvSpPr>
          <p:nvPr>
            <p:ph idx="1"/>
          </p:nvPr>
        </p:nvSpPr>
        <p:spPr/>
        <p:txBody>
          <a:bodyPr/>
          <a:lstStyle/>
          <a:p>
            <a:pPr marL="0" indent="0">
              <a:buNone/>
            </a:pPr>
            <a:r>
              <a:rPr lang="en-US" sz="2400" dirty="0"/>
              <a:t>The purpose </a:t>
            </a:r>
            <a:r>
              <a:rPr lang="en-US" sz="2400" dirty="0" smtClean="0"/>
              <a:t>is </a:t>
            </a:r>
            <a:r>
              <a:rPr lang="en-US" sz="2400" dirty="0"/>
              <a:t>to present to the Portfolio Committee on Social Development the NDA’s Annual Performance Plan for the 2019/20 Financial Year</a:t>
            </a:r>
          </a:p>
          <a:p>
            <a:pPr marL="457200" lvl="1" indent="0">
              <a:buNone/>
            </a:pPr>
            <a:endParaRPr lang="en-US" sz="1800"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a:t>
            </a:fld>
            <a:endParaRPr lang="en-US" dirty="0"/>
          </a:p>
        </p:txBody>
      </p:sp>
    </p:spTree>
    <p:extLst>
      <p:ext uri="{BB962C8B-B14F-4D97-AF65-F5344CB8AC3E}">
        <p14:creationId xmlns:p14="http://schemas.microsoft.com/office/powerpoint/2010/main" xmlns="" val="84390086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20</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4222901873"/>
              </p:ext>
            </p:extLst>
          </p:nvPr>
        </p:nvGraphicFramePr>
        <p:xfrm>
          <a:off x="-1" y="839539"/>
          <a:ext cx="9144002" cy="6102917"/>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755577">
                  <a:extLst>
                    <a:ext uri="{9D8B030D-6E8A-4147-A177-3AD203B41FA5}">
                      <a16:colId xmlns:a16="http://schemas.microsoft.com/office/drawing/2014/main" xmlns="" val="3781437690"/>
                    </a:ext>
                  </a:extLst>
                </a:gridCol>
                <a:gridCol w="3456384">
                  <a:extLst>
                    <a:ext uri="{9D8B030D-6E8A-4147-A177-3AD203B41FA5}">
                      <a16:colId xmlns:a16="http://schemas.microsoft.com/office/drawing/2014/main" xmlns="" val="2393066762"/>
                    </a:ext>
                  </a:extLst>
                </a:gridCol>
                <a:gridCol w="1584176">
                  <a:extLst>
                    <a:ext uri="{9D8B030D-6E8A-4147-A177-3AD203B41FA5}">
                      <a16:colId xmlns:a16="http://schemas.microsoft.com/office/drawing/2014/main" xmlns="" val="3661479517"/>
                    </a:ext>
                  </a:extLst>
                </a:gridCol>
                <a:gridCol w="792088">
                  <a:extLst>
                    <a:ext uri="{9D8B030D-6E8A-4147-A177-3AD203B41FA5}">
                      <a16:colId xmlns:a16="http://schemas.microsoft.com/office/drawing/2014/main" xmlns="" val="416442083"/>
                    </a:ext>
                  </a:extLst>
                </a:gridCol>
                <a:gridCol w="936104">
                  <a:extLst>
                    <a:ext uri="{9D8B030D-6E8A-4147-A177-3AD203B41FA5}">
                      <a16:colId xmlns:a16="http://schemas.microsoft.com/office/drawing/2014/main" xmlns="" val="3916030111"/>
                    </a:ext>
                  </a:extLst>
                </a:gridCol>
                <a:gridCol w="864096">
                  <a:extLst>
                    <a:ext uri="{9D8B030D-6E8A-4147-A177-3AD203B41FA5}">
                      <a16:colId xmlns:a16="http://schemas.microsoft.com/office/drawing/2014/main" xmlns="" val="3414114451"/>
                    </a:ext>
                  </a:extLst>
                </a:gridCol>
                <a:gridCol w="755577">
                  <a:extLst>
                    <a:ext uri="{9D8B030D-6E8A-4147-A177-3AD203B41FA5}">
                      <a16:colId xmlns:a16="http://schemas.microsoft.com/office/drawing/2014/main" xmlns="" val="1199010768"/>
                    </a:ext>
                  </a:extLst>
                </a:gridCol>
              </a:tblGrid>
              <a:tr h="274582">
                <a:tc rowSpan="2" gridSpan="2">
                  <a:txBody>
                    <a:bodyPr/>
                    <a:lstStyle/>
                    <a:p>
                      <a:pPr marL="0" algn="ctr" defTabSz="914400" rtl="0" eaLnBrk="1" fontAlgn="ctr" latinLnBrk="0" hangingPunct="1"/>
                      <a:r>
                        <a:rPr lang="en-US" sz="1600" b="1" u="none" strike="noStrike" kern="1200" dirty="0">
                          <a:solidFill>
                            <a:srgbClr val="000000"/>
                          </a:solidFill>
                          <a:effectLst/>
                          <a:latin typeface="+mn-lt"/>
                          <a:ea typeface="+mn-ea"/>
                          <a:cs typeface="+mn-cs"/>
                        </a:rPr>
                        <a:t>Performance Indicator</a:t>
                      </a:r>
                    </a:p>
                  </a:txBody>
                  <a:tcPr marL="7046" marR="7046" marT="7046"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rowSpan="2" hMerge="1">
                  <a:txBody>
                    <a:bodyPr/>
                    <a:lstStyle/>
                    <a:p>
                      <a:pPr algn="ctr" fontAlgn="ctr"/>
                      <a:endParaRPr lang="en-US" sz="1600" b="1" i="0" u="none" strike="noStrike" dirty="0">
                        <a:solidFill>
                          <a:srgbClr val="FFFFFF"/>
                        </a:solidFill>
                        <a:effectLst/>
                        <a:latin typeface="Arial" panose="020B0604020202020204" pitchFamily="34" charset="0"/>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pPr marL="0" algn="ctr" defTabSz="914400" rtl="0" eaLnBrk="1" fontAlgn="ctr" latinLnBrk="0" hangingPunct="1"/>
                      <a:r>
                        <a:rPr lang="en-US" sz="1600" b="1" u="none" strike="noStrike" kern="1200" dirty="0">
                          <a:solidFill>
                            <a:schemeClr val="bg1"/>
                          </a:solidFill>
                          <a:effectLst/>
                          <a:latin typeface="+mn-lt"/>
                          <a:ea typeface="+mn-ea"/>
                          <a:cs typeface="+mn-cs"/>
                        </a:rPr>
                        <a:t>Annual Target 2019/20</a:t>
                      </a: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gridSpan="4">
                  <a:txBody>
                    <a:bodyPr/>
                    <a:lstStyle/>
                    <a:p>
                      <a:pPr algn="ctr" fontAlgn="ctr"/>
                      <a:r>
                        <a:rPr lang="en-US" sz="1600" b="1" u="none" strike="noStrike" dirty="0">
                          <a:solidFill>
                            <a:schemeClr val="bg1"/>
                          </a:solidFill>
                          <a:effectLst/>
                        </a:rPr>
                        <a:t>Quarterly Targets</a:t>
                      </a:r>
                      <a:endParaRPr lang="en-US" sz="1600" b="1" i="0" u="none" strike="noStrike" dirty="0">
                        <a:solidFill>
                          <a:schemeClr val="bg1"/>
                        </a:solidFill>
                        <a:effectLst/>
                        <a:latin typeface="Arial" panose="020B0604020202020204" pitchFamily="34" charset="0"/>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627061764"/>
                  </a:ext>
                </a:extLst>
              </a:tr>
              <a:tr h="527536">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ctr" fontAlgn="ctr"/>
                      <a:r>
                        <a:rPr lang="en-US" sz="1600" b="1" u="none" strike="noStrike" dirty="0">
                          <a:solidFill>
                            <a:srgbClr val="000000"/>
                          </a:solidFill>
                          <a:effectLst/>
                          <a:latin typeface="+mj-lt"/>
                        </a:rPr>
                        <a:t>1</a:t>
                      </a:r>
                      <a:r>
                        <a:rPr lang="en-US" sz="1600" b="1" u="none" strike="noStrike" baseline="30000" dirty="0">
                          <a:solidFill>
                            <a:srgbClr val="000000"/>
                          </a:solidFill>
                          <a:effectLst/>
                          <a:latin typeface="+mj-lt"/>
                        </a:rPr>
                        <a:t>st</a:t>
                      </a:r>
                      <a:endParaRPr lang="en-US" sz="1600" b="1" i="0" u="none" strike="noStrike" dirty="0">
                        <a:solidFill>
                          <a:srgbClr val="000000"/>
                        </a:solidFill>
                        <a:effectLst/>
                        <a:latin typeface="+mj-lt"/>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latin typeface="+mj-lt"/>
                        </a:rPr>
                        <a:t>2</a:t>
                      </a:r>
                      <a:r>
                        <a:rPr lang="en-US" sz="1600" b="1" u="none" strike="noStrike" baseline="30000" dirty="0">
                          <a:solidFill>
                            <a:srgbClr val="000000"/>
                          </a:solidFill>
                          <a:effectLst/>
                          <a:latin typeface="+mj-lt"/>
                        </a:rPr>
                        <a:t>nd</a:t>
                      </a:r>
                      <a:endParaRPr lang="en-US" sz="1600" b="1" i="0" u="none" strike="noStrike" dirty="0">
                        <a:solidFill>
                          <a:srgbClr val="000000"/>
                        </a:solidFill>
                        <a:effectLst/>
                        <a:latin typeface="+mj-lt"/>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latin typeface="+mj-lt"/>
                        </a:rPr>
                        <a:t>3</a:t>
                      </a:r>
                      <a:r>
                        <a:rPr lang="en-US" sz="1600" b="1" u="none" strike="noStrike" baseline="30000" dirty="0">
                          <a:solidFill>
                            <a:srgbClr val="000000"/>
                          </a:solidFill>
                          <a:effectLst/>
                          <a:latin typeface="+mj-lt"/>
                        </a:rPr>
                        <a:t>rd</a:t>
                      </a:r>
                      <a:endParaRPr lang="en-US" sz="1600" b="1" i="0" u="none" strike="noStrike" dirty="0">
                        <a:solidFill>
                          <a:srgbClr val="000000"/>
                        </a:solidFill>
                        <a:effectLst/>
                        <a:latin typeface="+mj-lt"/>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tc>
                  <a:txBody>
                    <a:bodyPr/>
                    <a:lstStyle/>
                    <a:p>
                      <a:pPr algn="ctr" fontAlgn="ctr"/>
                      <a:r>
                        <a:rPr lang="en-US" sz="1600" b="1" u="none" strike="noStrike" dirty="0">
                          <a:solidFill>
                            <a:srgbClr val="000000"/>
                          </a:solidFill>
                          <a:effectLst/>
                          <a:latin typeface="+mj-lt"/>
                        </a:rPr>
                        <a:t>4</a:t>
                      </a:r>
                      <a:r>
                        <a:rPr lang="en-US" sz="1600" b="1" u="none" strike="noStrike" baseline="30000" dirty="0">
                          <a:solidFill>
                            <a:srgbClr val="000000"/>
                          </a:solidFill>
                          <a:effectLst/>
                          <a:latin typeface="+mj-lt"/>
                        </a:rPr>
                        <a:t>th</a:t>
                      </a:r>
                      <a:endParaRPr lang="en-US" sz="1600" b="1" i="0" u="none" strike="noStrike" dirty="0">
                        <a:solidFill>
                          <a:srgbClr val="000000"/>
                        </a:solidFill>
                        <a:effectLst/>
                        <a:latin typeface="+mj-lt"/>
                      </a:endParaRPr>
                    </a:p>
                  </a:txBody>
                  <a:tcPr marL="7046" marR="7046" marT="70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FFC000"/>
                    </a:solidFill>
                  </a:tcPr>
                </a:tc>
                <a:extLst>
                  <a:ext uri="{0D108BD9-81ED-4DB2-BD59-A6C34878D82A}">
                    <a16:rowId xmlns:a16="http://schemas.microsoft.com/office/drawing/2014/main" xmlns="" val="1733219948"/>
                  </a:ext>
                </a:extLst>
              </a:tr>
              <a:tr h="1211279">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srgbClr val="000000"/>
                          </a:solidFill>
                          <a:effectLst/>
                          <a:uLnTx/>
                          <a:uFillTx/>
                          <a:latin typeface="Arial"/>
                          <a:ea typeface="+mn-ea"/>
                          <a:cs typeface="+mn-cs"/>
                        </a:rPr>
                        <a:t>KPI-11</a:t>
                      </a: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algn="l" defTabSz="914400" rtl="0" eaLnBrk="1" latinLnBrk="0" hangingPunct="0">
                        <a:spcAft>
                          <a:spcPts val="0"/>
                        </a:spcAft>
                      </a:pPr>
                      <a:r>
                        <a:rPr lang="en-GB" sz="1800" b="0" i="0" u="none" strike="noStrike" kern="1200" dirty="0">
                          <a:solidFill>
                            <a:srgbClr val="000000"/>
                          </a:solidFill>
                          <a:effectLst/>
                          <a:latin typeface="+mn-lt"/>
                          <a:ea typeface="+mn-ea"/>
                          <a:cs typeface="+mn-cs"/>
                        </a:rPr>
                        <a:t>Number of research reports</a:t>
                      </a:r>
                      <a:r>
                        <a:rPr lang="en-GB" sz="1800" b="0" i="0" u="none" strike="noStrike" kern="1200" baseline="0" dirty="0">
                          <a:solidFill>
                            <a:srgbClr val="000000"/>
                          </a:solidFill>
                          <a:effectLst/>
                          <a:latin typeface="+mn-lt"/>
                          <a:ea typeface="+mn-ea"/>
                          <a:cs typeface="+mn-cs"/>
                        </a:rPr>
                        <a:t> </a:t>
                      </a:r>
                      <a:r>
                        <a:rPr lang="en-GB" sz="1800" b="0" i="0" u="none" strike="noStrike" kern="1200" dirty="0">
                          <a:solidFill>
                            <a:srgbClr val="000000"/>
                          </a:solidFill>
                          <a:effectLst/>
                          <a:latin typeface="+mn-lt"/>
                          <a:ea typeface="+mn-ea"/>
                          <a:cs typeface="+mn-cs"/>
                        </a:rPr>
                        <a:t>and policy briefs produced per year</a:t>
                      </a: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a:lnSpc>
                          <a:spcPct val="115000"/>
                        </a:lnSpc>
                        <a:spcAft>
                          <a:spcPts val="0"/>
                        </a:spcAft>
                      </a:pPr>
                      <a:r>
                        <a:rPr lang="en-GB" sz="1800" b="1" i="0" u="none" strike="noStrike" kern="1200" dirty="0">
                          <a:solidFill>
                            <a:schemeClr val="bg1"/>
                          </a:solidFill>
                          <a:effectLst/>
                          <a:latin typeface="+mn-lt"/>
                          <a:ea typeface="+mn-ea"/>
                          <a:cs typeface="+mn-cs"/>
                        </a:rPr>
                        <a:t>16</a:t>
                      </a:r>
                      <a:endParaRPr lang="en-ZA" sz="1800" b="1" i="0" u="none" strike="noStrike" kern="1200" dirty="0">
                        <a:solidFill>
                          <a:schemeClr val="bg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algn="ctr" defTabSz="914400" rtl="0" eaLnBrk="1" fontAlgn="t" latinLnBrk="0" hangingPunct="0">
                        <a:spcAft>
                          <a:spcPts val="0"/>
                        </a:spcAft>
                      </a:pPr>
                      <a:r>
                        <a:rPr lang="en-ZA" sz="1800" b="0" i="0" u="none" strike="noStrike" kern="1200" dirty="0">
                          <a:solidFill>
                            <a:srgbClr val="000000"/>
                          </a:solidFill>
                          <a:effectLst/>
                          <a:latin typeface="+mn-lt"/>
                          <a:ea typeface="+mn-ea"/>
                          <a:cs typeface="+mn-cs"/>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b"/>
                      <a:r>
                        <a:rPr lang="en-US" sz="1800" b="0" i="0" u="none" strike="noStrike" kern="1200" dirty="0">
                          <a:solidFill>
                            <a:srgbClr val="000000"/>
                          </a:solidFill>
                          <a:effectLst/>
                          <a:latin typeface="+mn-lt"/>
                          <a:ea typeface="+mn-ea"/>
                          <a:cs typeface="+mn-cs"/>
                        </a:rPr>
                        <a:t>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b"/>
                      <a:r>
                        <a:rPr lang="en-US" sz="1800" b="0" i="0" u="none" strike="noStrike" kern="1200" dirty="0">
                          <a:solidFill>
                            <a:srgbClr val="000000"/>
                          </a:solidFill>
                          <a:effectLst/>
                          <a:latin typeface="+mn-lt"/>
                          <a:ea typeface="+mn-ea"/>
                          <a:cs typeface="+mn-cs"/>
                        </a:rPr>
                        <a:t>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b"/>
                      <a:r>
                        <a:rPr lang="en-US" sz="1800" b="0" i="0" u="none" strike="noStrike" kern="1200" dirty="0">
                          <a:solidFill>
                            <a:srgbClr val="000000"/>
                          </a:solidFill>
                          <a:effectLst/>
                          <a:latin typeface="+mn-lt"/>
                          <a:ea typeface="+mn-ea"/>
                          <a:cs typeface="+mn-cs"/>
                        </a:rPr>
                        <a:t>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1877698936"/>
                  </a:ext>
                </a:extLst>
              </a:tr>
              <a:tr h="958602">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srgbClr val="000000"/>
                          </a:solidFill>
                          <a:effectLst/>
                          <a:uLnTx/>
                          <a:uFillTx/>
                          <a:latin typeface="Arial"/>
                          <a:ea typeface="+mn-ea"/>
                          <a:cs typeface="+mn-cs"/>
                        </a:rPr>
                        <a:t>KPI-12</a:t>
                      </a: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mn-lt"/>
                          <a:ea typeface="+mn-ea"/>
                          <a:cs typeface="+mn-cs"/>
                        </a:rPr>
                        <a:t>Number of evaluation reports produced per year</a:t>
                      </a:r>
                      <a:endParaRPr lang="en-ZA" sz="1800" b="0" i="0" u="none" strike="noStrike" kern="1200" dirty="0">
                        <a:solidFill>
                          <a:srgbClr val="000000"/>
                        </a:solidFill>
                        <a:effectLst/>
                        <a:latin typeface="+mn-lt"/>
                        <a:ea typeface="+mn-ea"/>
                        <a:cs typeface="+mn-cs"/>
                      </a:endParaRPr>
                    </a:p>
                    <a:p>
                      <a:pPr marL="0" algn="l" defTabSz="914400" rtl="0" eaLnBrk="1" latinLnBrk="0" hangingPunct="0">
                        <a:spcAft>
                          <a:spcPts val="0"/>
                        </a:spcAft>
                      </a:pP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hangingPunct="0">
                        <a:spcAft>
                          <a:spcPts val="0"/>
                        </a:spcAft>
                      </a:pPr>
                      <a:r>
                        <a:rPr lang="en-ZA" sz="1800" b="1" i="0" u="none" strike="noStrike" kern="1200" dirty="0">
                          <a:solidFill>
                            <a:schemeClr val="bg1"/>
                          </a:solidFill>
                          <a:effectLst/>
                          <a:latin typeface="+mn-lt"/>
                          <a:ea typeface="+mn-ea"/>
                          <a:cs typeface="+mn-cs"/>
                        </a:rPr>
                        <a:t>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algn="ctr" defTabSz="914400" rtl="0" eaLnBrk="1" fontAlgn="t" latinLnBrk="0" hangingPunct="0">
                        <a:spcAft>
                          <a:spcPts val="0"/>
                        </a:spcAft>
                      </a:pPr>
                      <a:r>
                        <a:rPr lang="en-ZA" sz="1800" b="0" i="0" u="none" strike="noStrike" kern="1200" dirty="0">
                          <a:solidFill>
                            <a:srgbClr val="000000"/>
                          </a:solidFill>
                          <a:effectLst/>
                          <a:latin typeface="+mn-lt"/>
                          <a:ea typeface="+mn-ea"/>
                          <a:cs typeface="+mn-cs"/>
                        </a:rPr>
                        <a:t>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b"/>
                      <a:r>
                        <a:rPr lang="en-US" sz="1800" b="0" i="0" u="none" strike="noStrike" kern="1200">
                          <a:solidFill>
                            <a:srgbClr val="000000"/>
                          </a:solidFill>
                          <a:effectLst/>
                          <a:latin typeface="+mn-lt"/>
                          <a:ea typeface="+mn-ea"/>
                          <a:cs typeface="+mn-cs"/>
                        </a:rPr>
                        <a:t>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b"/>
                      <a:r>
                        <a:rPr lang="en-US" sz="1800" b="0" i="0" u="none" strike="noStrike" kern="1200">
                          <a:solidFill>
                            <a:srgbClr val="000000"/>
                          </a:solidFill>
                          <a:effectLst/>
                          <a:latin typeface="+mn-lt"/>
                          <a:ea typeface="+mn-ea"/>
                          <a:cs typeface="+mn-cs"/>
                        </a:rPr>
                        <a:t>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b"/>
                      <a:r>
                        <a:rPr lang="en-US" sz="1800" b="0" i="0" u="none" strike="noStrike" kern="1200" dirty="0">
                          <a:solidFill>
                            <a:srgbClr val="000000"/>
                          </a:solidFill>
                          <a:effectLst/>
                          <a:latin typeface="+mn-lt"/>
                          <a:ea typeface="+mn-ea"/>
                          <a:cs typeface="+mn-cs"/>
                        </a:rPr>
                        <a:t>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1240085143"/>
                  </a:ext>
                </a:extLst>
              </a:tr>
              <a:tr h="1415204">
                <a:tc>
                  <a:txBody>
                    <a:bodyPr/>
                    <a:lstStyle/>
                    <a:p>
                      <a:pPr marL="0" algn="ctr" defTabSz="914400" rtl="0" eaLnBrk="1" fontAlgn="t" latinLnBrk="0" hangingPunct="1"/>
                      <a:r>
                        <a:rPr lang="en-ZA" sz="1800" u="none" strike="noStrike" kern="1200" dirty="0">
                          <a:solidFill>
                            <a:srgbClr val="000000"/>
                          </a:solidFill>
                          <a:effectLst/>
                          <a:latin typeface="+mn-lt"/>
                          <a:ea typeface="+mn-ea"/>
                          <a:cs typeface="+mn-cs"/>
                        </a:rPr>
                        <a:t>KPI-13</a:t>
                      </a: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algn="l" defTabSz="914400" rtl="0" eaLnBrk="1" latinLnBrk="0" hangingPunct="0">
                        <a:spcAft>
                          <a:spcPts val="0"/>
                        </a:spcAft>
                      </a:pPr>
                      <a:r>
                        <a:rPr lang="en-GB" sz="1800" b="0" i="0" u="none" strike="noStrike" kern="1200" dirty="0">
                          <a:solidFill>
                            <a:srgbClr val="000000"/>
                          </a:solidFill>
                          <a:effectLst/>
                          <a:latin typeface="+mn-lt"/>
                          <a:ea typeface="+mn-ea"/>
                          <a:cs typeface="+mn-cs"/>
                        </a:rPr>
                        <a:t>Number of knowledge management publications produced per year</a:t>
                      </a: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hangingPunct="0">
                        <a:spcAft>
                          <a:spcPts val="0"/>
                        </a:spcAft>
                      </a:pPr>
                      <a:r>
                        <a:rPr lang="en-GB" sz="1800" b="1" i="0" u="none" strike="noStrike" kern="1200" dirty="0">
                          <a:solidFill>
                            <a:schemeClr val="bg1"/>
                          </a:solidFill>
                          <a:effectLst/>
                          <a:latin typeface="+mn-lt"/>
                          <a:ea typeface="+mn-ea"/>
                          <a:cs typeface="+mn-cs"/>
                        </a:rPr>
                        <a:t>15</a:t>
                      </a:r>
                      <a:endParaRPr lang="en-ZA" sz="1800" b="1" i="0" u="none" strike="noStrike" kern="1200" dirty="0">
                        <a:solidFill>
                          <a:schemeClr val="bg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algn="ctr" defTabSz="914400" rtl="0" eaLnBrk="1" fontAlgn="t" latinLnBrk="0" hangingPunct="0">
                        <a:spcAft>
                          <a:spcPts val="0"/>
                        </a:spcAft>
                      </a:pPr>
                      <a:r>
                        <a:rPr lang="en-ZA" sz="1800" b="0" i="0" u="none" strike="noStrike" kern="1200" dirty="0">
                          <a:solidFill>
                            <a:srgbClr val="000000"/>
                          </a:solidFill>
                          <a:effectLst/>
                          <a:latin typeface="+mn-lt"/>
                          <a:ea typeface="+mn-ea"/>
                          <a:cs typeface="+mn-cs"/>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b"/>
                      <a:r>
                        <a:rPr lang="en-US" sz="1800" b="0" i="0" u="none" strike="noStrike" kern="1200">
                          <a:solidFill>
                            <a:srgbClr val="000000"/>
                          </a:solidFill>
                          <a:effectLst/>
                          <a:latin typeface="+mn-lt"/>
                          <a:ea typeface="+mn-ea"/>
                          <a:cs typeface="+mn-cs"/>
                        </a:rPr>
                        <a:t>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b"/>
                      <a:r>
                        <a:rPr lang="en-US" sz="1800" b="0" i="0" u="none" strike="noStrike" kern="1200">
                          <a:solidFill>
                            <a:srgbClr val="000000"/>
                          </a:solidFill>
                          <a:effectLst/>
                          <a:latin typeface="+mn-lt"/>
                          <a:ea typeface="+mn-ea"/>
                          <a:cs typeface="+mn-cs"/>
                        </a:rPr>
                        <a:t>11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b"/>
                      <a:r>
                        <a:rPr lang="en-US" sz="1800" b="0" i="0" u="none" strike="noStrike" kern="1200" dirty="0">
                          <a:solidFill>
                            <a:srgbClr val="000000"/>
                          </a:solidFill>
                          <a:effectLst/>
                          <a:latin typeface="+mn-lt"/>
                          <a:ea typeface="+mn-ea"/>
                          <a:cs typeface="+mn-cs"/>
                        </a:rPr>
                        <a:t>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1722800617"/>
                  </a:ext>
                </a:extLst>
              </a:tr>
              <a:tr h="1715714">
                <a:tc>
                  <a:txBody>
                    <a:bodyPr/>
                    <a:lstStyle/>
                    <a:p>
                      <a:pPr marL="0" algn="ctr" defTabSz="914400" rtl="0" eaLnBrk="1" fontAlgn="t" latinLnBrk="0" hangingPunct="1"/>
                      <a:r>
                        <a:rPr lang="en-ZA" sz="1800" u="none" strike="noStrike" kern="1200" dirty="0">
                          <a:solidFill>
                            <a:srgbClr val="000000"/>
                          </a:solidFill>
                          <a:effectLst/>
                          <a:latin typeface="+mn-lt"/>
                          <a:ea typeface="+mn-ea"/>
                          <a:cs typeface="+mn-cs"/>
                        </a:rPr>
                        <a:t>KPI-14</a:t>
                      </a: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marL="0" algn="l" defTabSz="914400" rtl="0" eaLnBrk="1" latinLnBrk="0" hangingPunct="0">
                        <a:spcAft>
                          <a:spcPts val="0"/>
                        </a:spcAft>
                      </a:pPr>
                      <a:r>
                        <a:rPr lang="en-GB" sz="1800" b="0" i="0" u="none" strike="noStrike" kern="1200" dirty="0">
                          <a:solidFill>
                            <a:srgbClr val="000000"/>
                          </a:solidFill>
                          <a:effectLst/>
                          <a:latin typeface="+mn-lt"/>
                          <a:ea typeface="+mn-ea"/>
                          <a:cs typeface="+mn-cs"/>
                        </a:rPr>
                        <a:t>Number of development policy dialogues and consultation sessions held per year</a:t>
                      </a:r>
                      <a:endParaRPr lang="en-ZA" sz="1800" b="0" i="0" u="none" strike="noStrike" kern="1200" dirty="0">
                        <a:solidFill>
                          <a:srgbClr val="000000"/>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hangingPunct="0">
                        <a:spcAft>
                          <a:spcPts val="0"/>
                        </a:spcAft>
                      </a:pPr>
                      <a:r>
                        <a:rPr lang="en-GB" sz="1800" b="1" i="0" u="none" strike="noStrike" kern="1200" dirty="0">
                          <a:solidFill>
                            <a:schemeClr val="bg1"/>
                          </a:solidFill>
                          <a:effectLst/>
                          <a:latin typeface="+mn-lt"/>
                          <a:ea typeface="+mn-ea"/>
                          <a:cs typeface="+mn-cs"/>
                        </a:rPr>
                        <a:t>12</a:t>
                      </a:r>
                      <a:endParaRPr lang="en-ZA" sz="1800" b="1" i="0" u="none" strike="noStrike" kern="1200" dirty="0">
                        <a:solidFill>
                          <a:schemeClr val="bg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solidFill>
                      <a:srgbClr val="92D050"/>
                    </a:solidFill>
                  </a:tcPr>
                </a:tc>
                <a:tc>
                  <a:txBody>
                    <a:bodyPr/>
                    <a:lstStyle/>
                    <a:p>
                      <a:pPr marL="0" algn="ctr" defTabSz="914400" rtl="0" eaLnBrk="1" fontAlgn="t" latinLnBrk="0" hangingPunct="0">
                        <a:spcAft>
                          <a:spcPts val="0"/>
                        </a:spcAft>
                      </a:pPr>
                      <a:r>
                        <a:rPr lang="en-ZA" sz="1800" b="0" i="0" u="none" strike="noStrike" kern="1200" dirty="0">
                          <a:solidFill>
                            <a:srgbClr val="000000"/>
                          </a:solidFill>
                          <a:effectLst/>
                          <a:latin typeface="+mn-lt"/>
                          <a:ea typeface="+mn-ea"/>
                          <a:cs typeface="+mn-cs"/>
                        </a:rPr>
                        <a:t>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b"/>
                      <a:r>
                        <a:rPr lang="en-US" sz="1800" b="0" i="0" u="none" strike="noStrike" kern="1200">
                          <a:solidFill>
                            <a:srgbClr val="000000"/>
                          </a:solidFill>
                          <a:effectLst/>
                          <a:latin typeface="+mn-lt"/>
                          <a:ea typeface="+mn-ea"/>
                          <a:cs typeface="+mn-cs"/>
                        </a:rPr>
                        <a:t>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b"/>
                      <a:r>
                        <a:rPr lang="en-US" sz="1800" b="0" i="0" u="none" strike="noStrike" kern="1200">
                          <a:solidFill>
                            <a:srgbClr val="000000"/>
                          </a:solidFill>
                          <a:effectLst/>
                          <a:latin typeface="+mn-lt"/>
                          <a:ea typeface="+mn-ea"/>
                          <a:cs typeface="+mn-cs"/>
                        </a:rPr>
                        <a:t>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tc>
                  <a:txBody>
                    <a:bodyPr/>
                    <a:lstStyle/>
                    <a:p>
                      <a:pPr algn="ctr" fontAlgn="b"/>
                      <a:r>
                        <a:rPr lang="en-US" sz="1800" b="0" i="0" u="none" strike="noStrike" kern="1200" dirty="0">
                          <a:solidFill>
                            <a:srgbClr val="000000"/>
                          </a:solidFill>
                          <a:effectLst/>
                          <a:latin typeface="+mn-lt"/>
                          <a:ea typeface="+mn-ea"/>
                          <a:cs typeface="+mn-cs"/>
                        </a:rPr>
                        <a:t>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tcPr>
                </a:tc>
                <a:extLst>
                  <a:ext uri="{0D108BD9-81ED-4DB2-BD59-A6C34878D82A}">
                    <a16:rowId xmlns:a16="http://schemas.microsoft.com/office/drawing/2014/main" xmlns="" val="899208255"/>
                  </a:ext>
                </a:extLst>
              </a:tr>
            </a:tbl>
          </a:graphicData>
        </a:graphic>
      </p:graphicFrame>
      <p:sp>
        <p:nvSpPr>
          <p:cNvPr id="13" name="Rectangle 12"/>
          <p:cNvSpPr/>
          <p:nvPr/>
        </p:nvSpPr>
        <p:spPr bwMode="auto">
          <a:xfrm>
            <a:off x="3635896" y="0"/>
            <a:ext cx="3456384"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endParaRPr lang="en-US" sz="1400" dirty="0">
              <a:solidFill>
                <a:srgbClr val="000000"/>
              </a:solidFill>
              <a:latin typeface="+mn-lt"/>
            </a:endParaRPr>
          </a:p>
          <a:p>
            <a:pPr lvl="0"/>
            <a:r>
              <a:rPr lang="en-US" sz="1600" dirty="0">
                <a:solidFill>
                  <a:srgbClr val="000000"/>
                </a:solidFill>
                <a:latin typeface="+mn-lt"/>
              </a:rPr>
              <a:t>Performance Indicators and Targets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charset="0"/>
            </a:endParaRPr>
          </a:p>
        </p:txBody>
      </p:sp>
      <p:sp>
        <p:nvSpPr>
          <p:cNvPr id="14" name="Rectangle 13"/>
          <p:cNvSpPr/>
          <p:nvPr/>
        </p:nvSpPr>
        <p:spPr bwMode="auto">
          <a:xfrm>
            <a:off x="7092280" y="0"/>
            <a:ext cx="2051720" cy="7647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endParaRPr lang="en-US" sz="1600" dirty="0">
              <a:solidFill>
                <a:schemeClr val="bg1"/>
              </a:solidFill>
              <a:latin typeface="+mn-lt"/>
            </a:endParaRPr>
          </a:p>
          <a:p>
            <a:pPr lvl="0"/>
            <a:r>
              <a:rPr lang="en-US" sz="1600" dirty="0">
                <a:solidFill>
                  <a:schemeClr val="bg1"/>
                </a:solidFill>
                <a:latin typeface="+mn-lt"/>
              </a:rPr>
              <a:t>Quarterly Targets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Times" charset="0"/>
            </a:endParaRPr>
          </a:p>
        </p:txBody>
      </p:sp>
      <p:sp>
        <p:nvSpPr>
          <p:cNvPr id="15" name="Rectangle 14"/>
          <p:cNvSpPr/>
          <p:nvPr/>
        </p:nvSpPr>
        <p:spPr bwMode="auto">
          <a:xfrm>
            <a:off x="539552" y="0"/>
            <a:ext cx="3096344" cy="7647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600" dirty="0">
              <a:solidFill>
                <a:srgbClr val="000000"/>
              </a:solidFill>
              <a:latin typeface="+mn-lt"/>
            </a:endParaRPr>
          </a:p>
          <a:p>
            <a:r>
              <a:rPr lang="en-US" sz="1600" dirty="0">
                <a:solidFill>
                  <a:srgbClr val="000000"/>
                </a:solidFill>
                <a:latin typeface="+mn-lt"/>
              </a:rPr>
              <a:t>Strategic Statement &amp; Objective</a:t>
            </a:r>
          </a:p>
          <a:p>
            <a:endParaRPr lang="en-US" sz="1600" dirty="0">
              <a:solidFill>
                <a:srgbClr val="000000"/>
              </a:solidFill>
              <a:latin typeface="+mn-lt"/>
            </a:endParaRPr>
          </a:p>
        </p:txBody>
      </p:sp>
    </p:spTree>
    <p:extLst>
      <p:ext uri="{BB962C8B-B14F-4D97-AF65-F5344CB8AC3E}">
        <p14:creationId xmlns:p14="http://schemas.microsoft.com/office/powerpoint/2010/main" xmlns="" val="377112994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539552" y="3284984"/>
            <a:ext cx="8496944" cy="86409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dirty="0" smtClean="0">
                <a:solidFill>
                  <a:schemeClr val="bg1"/>
                </a:solidFill>
              </a:rPr>
              <a:t>MEDIUM TERM EXPENDITURE FRAMEWORK BUDGET</a:t>
            </a:r>
            <a:endParaRPr lang="en-ZA" dirty="0">
              <a:solidFill>
                <a:schemeClr val="bg1"/>
              </a:solidFill>
            </a:endParaRPr>
          </a:p>
        </p:txBody>
      </p:sp>
    </p:spTree>
    <p:extLst>
      <p:ext uri="{BB962C8B-B14F-4D97-AF65-F5344CB8AC3E}">
        <p14:creationId xmlns:p14="http://schemas.microsoft.com/office/powerpoint/2010/main" xmlns="" val="90737980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424936" cy="836712"/>
          </a:xfrm>
        </p:spPr>
        <p:txBody>
          <a:bodyPr>
            <a:noAutofit/>
          </a:bodyPr>
          <a:lstStyle/>
          <a:p>
            <a:pPr algn="l"/>
            <a:r>
              <a:rPr lang="en-US" b="1" dirty="0" smtClean="0"/>
              <a:t>NDA BUDGET  FOR THE MTEF PERIOD 2019/20 – 2021/22</a:t>
            </a:r>
            <a:endParaRPr lang="en-US" b="1" dirty="0"/>
          </a:p>
        </p:txBody>
      </p:sp>
      <p:sp>
        <p:nvSpPr>
          <p:cNvPr id="3" name="Content Placeholder 2"/>
          <p:cNvSpPr>
            <a:spLocks noGrp="1"/>
          </p:cNvSpPr>
          <p:nvPr>
            <p:ph idx="1"/>
          </p:nvPr>
        </p:nvSpPr>
        <p:spPr>
          <a:xfrm>
            <a:off x="467544" y="1124744"/>
            <a:ext cx="8676456" cy="5256584"/>
          </a:xfrm>
        </p:spPr>
        <p:txBody>
          <a:bodyPr/>
          <a:lstStyle/>
          <a:p>
            <a:pPr marL="0" indent="0">
              <a:buNone/>
            </a:pPr>
            <a:endParaRPr lang="en-US" sz="2200" dirty="0" smtClean="0"/>
          </a:p>
          <a:p>
            <a:endParaRPr lang="en-US" sz="2200" dirty="0" smtClean="0"/>
          </a:p>
          <a:p>
            <a:endParaRPr lang="en-US" sz="2200" dirty="0"/>
          </a:p>
        </p:txBody>
      </p:sp>
      <p:pic>
        <p:nvPicPr>
          <p:cNvPr id="4" name="Picture 3"/>
          <p:cNvPicPr>
            <a:picLocks noChangeAspect="1"/>
          </p:cNvPicPr>
          <p:nvPr/>
        </p:nvPicPr>
        <p:blipFill>
          <a:blip r:embed="rId2" cstate="print"/>
          <a:stretch>
            <a:fillRect/>
          </a:stretch>
        </p:blipFill>
        <p:spPr>
          <a:xfrm>
            <a:off x="323528" y="836711"/>
            <a:ext cx="7596509" cy="6021289"/>
          </a:xfrm>
          <a:prstGeom prst="rect">
            <a:avLst/>
          </a:prstGeom>
        </p:spPr>
      </p:pic>
    </p:spTree>
    <p:extLst>
      <p:ext uri="{BB962C8B-B14F-4D97-AF65-F5344CB8AC3E}">
        <p14:creationId xmlns:p14="http://schemas.microsoft.com/office/powerpoint/2010/main" xmlns="" val="158023232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813303" cy="838200"/>
          </a:xfrm>
        </p:spPr>
        <p:txBody>
          <a:bodyPr/>
          <a:lstStyle/>
          <a:p>
            <a:r>
              <a:rPr lang="en-US" b="1" dirty="0" smtClean="0"/>
              <a:t>NARRATIVE TO  MTEF BUDGET</a:t>
            </a:r>
            <a:endParaRPr lang="en-US" b="1" dirty="0"/>
          </a:p>
        </p:txBody>
      </p:sp>
      <p:sp>
        <p:nvSpPr>
          <p:cNvPr id="3" name="Content Placeholder 2"/>
          <p:cNvSpPr>
            <a:spLocks noGrp="1"/>
          </p:cNvSpPr>
          <p:nvPr>
            <p:ph idx="1"/>
          </p:nvPr>
        </p:nvSpPr>
        <p:spPr>
          <a:xfrm>
            <a:off x="179512" y="838200"/>
            <a:ext cx="8640960" cy="5867400"/>
          </a:xfrm>
        </p:spPr>
        <p:txBody>
          <a:bodyPr/>
          <a:lstStyle/>
          <a:p>
            <a:pPr marL="0" indent="0">
              <a:buNone/>
            </a:pPr>
            <a:r>
              <a:rPr lang="en-GB" b="1" dirty="0" smtClean="0"/>
              <a:t>REVENUE  OVER THE MTEF period 2019/20 – 2021-2022</a:t>
            </a:r>
          </a:p>
          <a:p>
            <a:pPr marL="0" indent="0">
              <a:buNone/>
            </a:pPr>
            <a:endParaRPr lang="en-GB" dirty="0" smtClean="0"/>
          </a:p>
          <a:p>
            <a:pPr>
              <a:buFont typeface="Wingdings" panose="05000000000000000000" pitchFamily="2" charset="2"/>
              <a:buChar char="§"/>
            </a:pPr>
            <a:r>
              <a:rPr lang="en-GB" dirty="0" smtClean="0"/>
              <a:t>The main source of funding , being the allocation from DSD is increasing by an average of 5,3% over the MTEF. </a:t>
            </a:r>
          </a:p>
          <a:p>
            <a:pPr marL="0" indent="0">
              <a:buNone/>
            </a:pPr>
            <a:endParaRPr lang="en-GB" dirty="0"/>
          </a:p>
          <a:p>
            <a:pPr marL="0" indent="0">
              <a:buNone/>
            </a:pPr>
            <a:endParaRPr lang="en-GB" dirty="0"/>
          </a:p>
          <a:p>
            <a:pPr marL="0" indent="0">
              <a:buNone/>
            </a:pPr>
            <a:r>
              <a:rPr lang="en-GB" dirty="0" smtClean="0"/>
              <a:t> </a:t>
            </a:r>
            <a:endParaRPr lang="en-GB" dirty="0"/>
          </a:p>
          <a:p>
            <a:pPr>
              <a:buFont typeface="Wingdings" panose="05000000000000000000" pitchFamily="2" charset="2"/>
              <a:buChar char="§"/>
            </a:pPr>
            <a:endParaRPr lang="en-GB" dirty="0" smtClean="0"/>
          </a:p>
          <a:p>
            <a:pPr>
              <a:buFont typeface="Wingdings" panose="05000000000000000000" pitchFamily="2" charset="2"/>
              <a:buChar char="§"/>
            </a:pPr>
            <a:endParaRPr lang="en-GB" dirty="0"/>
          </a:p>
          <a:p>
            <a:pPr>
              <a:buFont typeface="Wingdings" panose="05000000000000000000" pitchFamily="2" charset="2"/>
              <a:buChar char="§"/>
            </a:pPr>
            <a:endParaRPr lang="en-GB" dirty="0"/>
          </a:p>
          <a:p>
            <a:pPr marL="0" indent="0">
              <a:buNone/>
            </a:pPr>
            <a:endParaRPr lang="en-GB" dirty="0"/>
          </a:p>
          <a:p>
            <a:pPr>
              <a:buFont typeface="Wingdings" panose="05000000000000000000" pitchFamily="2" charset="2"/>
              <a:buChar char="§"/>
            </a:pPr>
            <a:r>
              <a:rPr lang="en-GB" dirty="0" smtClean="0"/>
              <a:t> While the allocation is increasing by the above increases, the  main costs drivers, being employment costs and operating overheads such as rentals for offices and ICT infrastructure costs are increasing at a rate above CPI. </a:t>
            </a:r>
          </a:p>
          <a:p>
            <a:pPr>
              <a:buFont typeface="Wingdings" panose="05000000000000000000" pitchFamily="2" charset="2"/>
              <a:buChar char="§"/>
            </a:pPr>
            <a:endParaRPr lang="en-GB" dirty="0"/>
          </a:p>
          <a:p>
            <a:pPr>
              <a:buFont typeface="Wingdings" panose="05000000000000000000" pitchFamily="2" charset="2"/>
              <a:buChar char="§"/>
            </a:pPr>
            <a:r>
              <a:rPr lang="en-GB" dirty="0" smtClean="0"/>
              <a:t>Employment costs over the period are expected to increase by an average of 6.5% to 7% over the MTEF per wage agreement signed with labour while office rentals increase by an average of 8% per annum. The costs of doing business is increasing at an average of 7.2%. </a:t>
            </a:r>
            <a:endParaRPr lang="en-US" dirty="0"/>
          </a:p>
          <a:p>
            <a:endParaRPr lang="en-US" dirty="0"/>
          </a:p>
          <a:p>
            <a:pPr marL="0" indent="0">
              <a:buNone/>
            </a:pPr>
            <a:r>
              <a:rPr lang="en-GB" dirty="0" smtClean="0"/>
              <a:t> </a:t>
            </a:r>
            <a:endParaRPr lang="en-US" dirty="0"/>
          </a:p>
          <a:p>
            <a:pPr marL="0" indent="0">
              <a:buNone/>
            </a:pPr>
            <a:r>
              <a:rPr lang="en-GB" dirty="0" smtClean="0"/>
              <a:t> </a:t>
            </a:r>
            <a:endParaRPr lang="en-US" dirty="0" smtClean="0"/>
          </a:p>
          <a:p>
            <a:pPr lvl="0">
              <a:buFont typeface="Wingdings" panose="05000000000000000000" pitchFamily="2" charset="2"/>
              <a:buChar char="ü"/>
            </a:pPr>
            <a:endParaRPr lang="en-GB" dirty="0" smtClean="0"/>
          </a:p>
          <a:p>
            <a:pPr lvl="0"/>
            <a:endParaRPr lang="en-US" dirty="0"/>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23</a:t>
            </a:fld>
            <a:endParaRPr lang="en-US" dirty="0"/>
          </a:p>
        </p:txBody>
      </p:sp>
      <p:pic>
        <p:nvPicPr>
          <p:cNvPr id="6" name="Picture 5"/>
          <p:cNvPicPr>
            <a:picLocks noChangeAspect="1"/>
          </p:cNvPicPr>
          <p:nvPr/>
        </p:nvPicPr>
        <p:blipFill>
          <a:blip r:embed="rId2" cstate="print"/>
          <a:stretch>
            <a:fillRect/>
          </a:stretch>
        </p:blipFill>
        <p:spPr>
          <a:xfrm>
            <a:off x="251520" y="2564904"/>
            <a:ext cx="8280920" cy="1530846"/>
          </a:xfrm>
          <a:prstGeom prst="rect">
            <a:avLst/>
          </a:prstGeom>
        </p:spPr>
      </p:pic>
    </p:spTree>
    <p:extLst>
      <p:ext uri="{BB962C8B-B14F-4D97-AF65-F5344CB8AC3E}">
        <p14:creationId xmlns:p14="http://schemas.microsoft.com/office/powerpoint/2010/main" xmlns="" val="426984540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EXPENSES OVER THE MTEF </a:t>
            </a:r>
            <a:r>
              <a:rPr lang="en-GB" b="1" dirty="0" smtClean="0"/>
              <a:t>PERIOD</a:t>
            </a:r>
            <a:endParaRPr lang="en-US" dirty="0"/>
          </a:p>
        </p:txBody>
      </p:sp>
      <p:sp>
        <p:nvSpPr>
          <p:cNvPr id="3" name="Content Placeholder 2"/>
          <p:cNvSpPr>
            <a:spLocks noGrp="1"/>
          </p:cNvSpPr>
          <p:nvPr>
            <p:ph idx="1"/>
          </p:nvPr>
        </p:nvSpPr>
        <p:spPr>
          <a:xfrm>
            <a:off x="179512" y="838200"/>
            <a:ext cx="8640960" cy="5867400"/>
          </a:xfrm>
        </p:spPr>
        <p:txBody>
          <a:bodyPr/>
          <a:lstStyle/>
          <a:p>
            <a:pPr>
              <a:buFont typeface="Wingdings" panose="05000000000000000000" pitchFamily="2" charset="2"/>
              <a:buChar char="q"/>
            </a:pPr>
            <a:endParaRPr lang="en-GB" b="1" dirty="0" smtClean="0"/>
          </a:p>
          <a:p>
            <a:pPr>
              <a:buFont typeface="Wingdings" panose="05000000000000000000" pitchFamily="2" charset="2"/>
              <a:buChar char="q"/>
            </a:pPr>
            <a:endParaRPr lang="en-GB" b="1" dirty="0"/>
          </a:p>
          <a:p>
            <a:pPr>
              <a:buFont typeface="Wingdings" panose="05000000000000000000" pitchFamily="2" charset="2"/>
              <a:buChar char="q"/>
            </a:pPr>
            <a:endParaRPr lang="en-GB" b="1" dirty="0" smtClean="0"/>
          </a:p>
          <a:p>
            <a:pPr>
              <a:buFont typeface="Wingdings" panose="05000000000000000000" pitchFamily="2" charset="2"/>
              <a:buChar char="q"/>
            </a:pPr>
            <a:endParaRPr lang="en-GB" b="1" dirty="0"/>
          </a:p>
          <a:p>
            <a:pPr>
              <a:buFont typeface="Wingdings" panose="05000000000000000000" pitchFamily="2" charset="2"/>
              <a:buChar char="q"/>
            </a:pPr>
            <a:endParaRPr lang="en-GB" b="1" dirty="0" smtClean="0"/>
          </a:p>
          <a:p>
            <a:pPr marL="0" indent="0">
              <a:buNone/>
            </a:pPr>
            <a:endParaRPr lang="en-GB" dirty="0" smtClean="0"/>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24</a:t>
            </a:fld>
            <a:endParaRPr lang="en-US" dirty="0"/>
          </a:p>
        </p:txBody>
      </p:sp>
      <p:pic>
        <p:nvPicPr>
          <p:cNvPr id="7" name="Picture 6"/>
          <p:cNvPicPr>
            <a:picLocks noChangeAspect="1"/>
          </p:cNvPicPr>
          <p:nvPr/>
        </p:nvPicPr>
        <p:blipFill>
          <a:blip r:embed="rId2" cstate="print"/>
          <a:stretch>
            <a:fillRect/>
          </a:stretch>
        </p:blipFill>
        <p:spPr>
          <a:xfrm>
            <a:off x="533400" y="1100137"/>
            <a:ext cx="8077200" cy="4657725"/>
          </a:xfrm>
          <a:prstGeom prst="rect">
            <a:avLst/>
          </a:prstGeom>
        </p:spPr>
      </p:pic>
    </p:spTree>
    <p:extLst>
      <p:ext uri="{BB962C8B-B14F-4D97-AF65-F5344CB8AC3E}">
        <p14:creationId xmlns:p14="http://schemas.microsoft.com/office/powerpoint/2010/main" xmlns="" val="52032965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a:t>
            </a:r>
            <a:endParaRPr lang="en-ZA" b="1" dirty="0"/>
          </a:p>
        </p:txBody>
      </p:sp>
      <p:sp>
        <p:nvSpPr>
          <p:cNvPr id="3" name="Content Placeholder 2"/>
          <p:cNvSpPr>
            <a:spLocks noGrp="1"/>
          </p:cNvSpPr>
          <p:nvPr>
            <p:ph idx="1"/>
          </p:nvPr>
        </p:nvSpPr>
        <p:spPr/>
        <p:txBody>
          <a:bodyPr/>
          <a:lstStyle/>
          <a:p>
            <a:pPr marL="0" indent="0">
              <a:buNone/>
            </a:pPr>
            <a:endParaRPr lang="en-US" sz="2400" dirty="0"/>
          </a:p>
          <a:p>
            <a:pPr marL="0" indent="0">
              <a:buNone/>
            </a:pPr>
            <a:endParaRPr lang="en-US" sz="2400" dirty="0"/>
          </a:p>
          <a:p>
            <a:pPr marL="0" indent="0">
              <a:buNone/>
            </a:pPr>
            <a:r>
              <a:rPr lang="en-US" sz="2400" dirty="0"/>
              <a:t>It is recommended that </a:t>
            </a:r>
            <a:r>
              <a:rPr lang="en-US" sz="2400" dirty="0" smtClean="0"/>
              <a:t>the Portfolio Committee approves the 2019/20 Annual Performance Plan for NDA</a:t>
            </a:r>
            <a:endParaRPr lang="en-ZA" sz="2400"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25</a:t>
            </a:fld>
            <a:endParaRPr lang="en-US" dirty="0"/>
          </a:p>
        </p:txBody>
      </p:sp>
    </p:spTree>
    <p:extLst>
      <p:ext uri="{BB962C8B-B14F-4D97-AF65-F5344CB8AC3E}">
        <p14:creationId xmlns:p14="http://schemas.microsoft.com/office/powerpoint/2010/main" xmlns="" val="399793083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ctrTitle" sz="quarter"/>
          </p:nvPr>
        </p:nvSpPr>
        <p:spPr>
          <a:xfrm>
            <a:off x="762000" y="2709863"/>
            <a:ext cx="7700963" cy="719137"/>
          </a:xfrm>
        </p:spPr>
        <p:txBody>
          <a:bodyPr/>
          <a:lstStyle/>
          <a:p>
            <a:pPr algn="ctr" eaLnBrk="1" hangingPunct="1"/>
            <a:r>
              <a:rPr lang="en-US" altLang="en-US"/>
              <a:t>Thank you</a:t>
            </a:r>
          </a:p>
        </p:txBody>
      </p:sp>
      <p:sp>
        <p:nvSpPr>
          <p:cNvPr id="5" name="TextBox 4"/>
          <p:cNvSpPr txBox="1"/>
          <p:nvPr/>
        </p:nvSpPr>
        <p:spPr>
          <a:xfrm>
            <a:off x="1339850" y="3365500"/>
            <a:ext cx="6480175" cy="646113"/>
          </a:xfrm>
          <a:prstGeom prst="rect">
            <a:avLst/>
          </a:prstGeom>
          <a:noFill/>
        </p:spPr>
        <p:txBody>
          <a:bodyPr>
            <a:spAutoFit/>
          </a:bodyPr>
          <a:lstStyle/>
          <a:p>
            <a:pPr algn="ctr">
              <a:defRPr/>
            </a:pPr>
            <a:r>
              <a:rPr lang="en-ZA" sz="3600" dirty="0">
                <a:solidFill>
                  <a:schemeClr val="bg1"/>
                </a:solidFill>
                <a:latin typeface="+mn-lt"/>
              </a:rPr>
              <a:t>THANK YOU</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3C95217F-B9FC-47D8-BD3C-6DACB2CE37F4}"/>
              </a:ext>
            </a:extLst>
          </p:cNvPr>
          <p:cNvSpPr>
            <a:spLocks noGrp="1"/>
          </p:cNvSpPr>
          <p:nvPr>
            <p:ph type="title"/>
          </p:nvPr>
        </p:nvSpPr>
        <p:spPr>
          <a:xfrm>
            <a:off x="539750" y="0"/>
            <a:ext cx="7885113" cy="838200"/>
          </a:xfrm>
        </p:spPr>
        <p:txBody>
          <a:bodyPr/>
          <a:lstStyle/>
          <a:p>
            <a:r>
              <a:rPr lang="en-US" altLang="en-US" b="1"/>
              <a:t>VISION OF THE NDA</a:t>
            </a:r>
          </a:p>
        </p:txBody>
      </p:sp>
      <p:sp>
        <p:nvSpPr>
          <p:cNvPr id="10243" name="Slide Number Placeholder 4">
            <a:extLst>
              <a:ext uri="{FF2B5EF4-FFF2-40B4-BE49-F238E27FC236}">
                <a16:creationId xmlns:a16="http://schemas.microsoft.com/office/drawing/2014/main" xmlns="" id="{C7EF3FCC-3B22-488C-9013-7802C76553A7}"/>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chemeClr val="accent2"/>
              </a:buClr>
              <a:buSzPct val="95000"/>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3pPr>
            <a:lvl4pPr marL="1600200" indent="-22860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4pPr>
            <a:lvl5pPr marL="2057400" indent="-22860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9pPr>
          </a:lstStyle>
          <a:p>
            <a:pPr>
              <a:spcBef>
                <a:spcPct val="0"/>
              </a:spcBef>
              <a:buClrTx/>
              <a:buSzTx/>
              <a:buFontTx/>
              <a:buNone/>
            </a:pPr>
            <a:fld id="{3A60E4A0-F671-468E-983C-36736F906C20}" type="slidenum">
              <a:rPr lang="en-US" altLang="en-US" sz="1000" smtClean="0"/>
              <a:pPr>
                <a:spcBef>
                  <a:spcPct val="0"/>
                </a:spcBef>
                <a:buClrTx/>
                <a:buSzTx/>
                <a:buFontTx/>
                <a:buNone/>
              </a:pPr>
              <a:t>3</a:t>
            </a:fld>
            <a:endParaRPr lang="en-US" altLang="en-US" sz="1000"/>
          </a:p>
        </p:txBody>
      </p:sp>
      <p:grpSp>
        <p:nvGrpSpPr>
          <p:cNvPr id="10244" name="Group 15">
            <a:extLst>
              <a:ext uri="{FF2B5EF4-FFF2-40B4-BE49-F238E27FC236}">
                <a16:creationId xmlns:a16="http://schemas.microsoft.com/office/drawing/2014/main" xmlns="" id="{4181F584-4716-4A92-A848-1EC6150546AF}"/>
              </a:ext>
            </a:extLst>
          </p:cNvPr>
          <p:cNvGrpSpPr>
            <a:grpSpLocks/>
          </p:cNvGrpSpPr>
          <p:nvPr/>
        </p:nvGrpSpPr>
        <p:grpSpPr bwMode="auto">
          <a:xfrm>
            <a:off x="0" y="835025"/>
            <a:ext cx="9144000" cy="882650"/>
            <a:chOff x="0" y="0"/>
            <a:chExt cx="7700963" cy="1234440"/>
          </a:xfrm>
        </p:grpSpPr>
        <p:sp>
          <p:nvSpPr>
            <p:cNvPr id="17" name="Rectangle 16">
              <a:extLst>
                <a:ext uri="{FF2B5EF4-FFF2-40B4-BE49-F238E27FC236}">
                  <a16:creationId xmlns:a16="http://schemas.microsoft.com/office/drawing/2014/main" xmlns="" id="{23043E6F-52DE-4923-84E3-A69EDE3CCB2D}"/>
                </a:ext>
              </a:extLst>
            </p:cNvPr>
            <p:cNvSpPr/>
            <p:nvPr/>
          </p:nvSpPr>
          <p:spPr>
            <a:xfrm>
              <a:off x="0" y="0"/>
              <a:ext cx="7700963" cy="1234440"/>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18" name="TextBox 17">
              <a:extLst>
                <a:ext uri="{FF2B5EF4-FFF2-40B4-BE49-F238E27FC236}">
                  <a16:creationId xmlns:a16="http://schemas.microsoft.com/office/drawing/2014/main" xmlns="" id="{466AB1C1-1718-412C-9D46-C62D3E3C0057}"/>
                </a:ext>
              </a:extLst>
            </p:cNvPr>
            <p:cNvSpPr txBox="1"/>
            <p:nvPr/>
          </p:nvSpPr>
          <p:spPr>
            <a:xfrm>
              <a:off x="0" y="0"/>
              <a:ext cx="7700963" cy="1234440"/>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224790" tIns="224790" rIns="224790" bIns="224790" spcCol="1270" anchor="ctr"/>
            <a:lstStyle/>
            <a:p>
              <a:pPr algn="ctr" defTabSz="2622550">
                <a:lnSpc>
                  <a:spcPct val="90000"/>
                </a:lnSpc>
                <a:spcAft>
                  <a:spcPct val="35000"/>
                </a:spcAft>
                <a:defRPr/>
              </a:pPr>
              <a:r>
                <a:rPr lang="en-US" sz="3600" dirty="0">
                  <a:solidFill>
                    <a:srgbClr val="FFFF00"/>
                  </a:solidFill>
                </a:rPr>
                <a:t>Vision: </a:t>
              </a:r>
              <a:r>
                <a:rPr lang="en-US" sz="3600" dirty="0"/>
                <a:t>A society free from poverty</a:t>
              </a:r>
            </a:p>
          </p:txBody>
        </p:sp>
      </p:grpSp>
      <p:grpSp>
        <p:nvGrpSpPr>
          <p:cNvPr id="10245" name="Group 18">
            <a:extLst>
              <a:ext uri="{FF2B5EF4-FFF2-40B4-BE49-F238E27FC236}">
                <a16:creationId xmlns:a16="http://schemas.microsoft.com/office/drawing/2014/main" xmlns="" id="{4D1F6E25-F568-4603-9D72-1DA08306317D}"/>
              </a:ext>
            </a:extLst>
          </p:cNvPr>
          <p:cNvGrpSpPr>
            <a:grpSpLocks/>
          </p:cNvGrpSpPr>
          <p:nvPr/>
        </p:nvGrpSpPr>
        <p:grpSpPr bwMode="auto">
          <a:xfrm>
            <a:off x="1588" y="6092825"/>
            <a:ext cx="9132887" cy="765175"/>
            <a:chOff x="0" y="0"/>
            <a:chExt cx="7700963" cy="1234440"/>
          </a:xfrm>
        </p:grpSpPr>
        <p:sp>
          <p:nvSpPr>
            <p:cNvPr id="20" name="Rectangle 19">
              <a:extLst>
                <a:ext uri="{FF2B5EF4-FFF2-40B4-BE49-F238E27FC236}">
                  <a16:creationId xmlns:a16="http://schemas.microsoft.com/office/drawing/2014/main" xmlns="" id="{45842588-0EA0-449C-8432-3110644C79F7}"/>
                </a:ext>
              </a:extLst>
            </p:cNvPr>
            <p:cNvSpPr/>
            <p:nvPr/>
          </p:nvSpPr>
          <p:spPr>
            <a:xfrm>
              <a:off x="0" y="0"/>
              <a:ext cx="7700963" cy="1234440"/>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21" name="TextBox 20">
              <a:extLst>
                <a:ext uri="{FF2B5EF4-FFF2-40B4-BE49-F238E27FC236}">
                  <a16:creationId xmlns:a16="http://schemas.microsoft.com/office/drawing/2014/main" xmlns="" id="{9AB083DC-139A-436D-B58B-152B988257B2}"/>
                </a:ext>
              </a:extLst>
            </p:cNvPr>
            <p:cNvSpPr txBox="1"/>
            <p:nvPr/>
          </p:nvSpPr>
          <p:spPr>
            <a:xfrm>
              <a:off x="0" y="0"/>
              <a:ext cx="7700963" cy="1234440"/>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224790" tIns="224790" rIns="224790" bIns="224790" spcCol="1270" anchor="ctr"/>
            <a:lstStyle/>
            <a:p>
              <a:pPr algn="ctr" defTabSz="2622550">
                <a:lnSpc>
                  <a:spcPct val="90000"/>
                </a:lnSpc>
                <a:spcAft>
                  <a:spcPct val="35000"/>
                </a:spcAft>
                <a:defRPr/>
              </a:pPr>
              <a:r>
                <a:rPr lang="en-US" dirty="0">
                  <a:solidFill>
                    <a:srgbClr val="FFFF00"/>
                  </a:solidFill>
                </a:rPr>
                <a:t>ORGANISATIONAL VALUES</a:t>
              </a:r>
            </a:p>
          </p:txBody>
        </p:sp>
      </p:grpSp>
      <p:grpSp>
        <p:nvGrpSpPr>
          <p:cNvPr id="10246" name="Group 24">
            <a:extLst>
              <a:ext uri="{FF2B5EF4-FFF2-40B4-BE49-F238E27FC236}">
                <a16:creationId xmlns:a16="http://schemas.microsoft.com/office/drawing/2014/main" xmlns="" id="{CE2660D2-CDFE-4797-A287-F73A30CE690A}"/>
              </a:ext>
            </a:extLst>
          </p:cNvPr>
          <p:cNvGrpSpPr>
            <a:grpSpLocks/>
          </p:cNvGrpSpPr>
          <p:nvPr/>
        </p:nvGrpSpPr>
        <p:grpSpPr bwMode="auto">
          <a:xfrm>
            <a:off x="0" y="2708275"/>
            <a:ext cx="9144000" cy="974725"/>
            <a:chOff x="0" y="0"/>
            <a:chExt cx="7700963" cy="1234440"/>
          </a:xfrm>
        </p:grpSpPr>
        <p:sp>
          <p:nvSpPr>
            <p:cNvPr id="26" name="Rectangle 25">
              <a:extLst>
                <a:ext uri="{FF2B5EF4-FFF2-40B4-BE49-F238E27FC236}">
                  <a16:creationId xmlns:a16="http://schemas.microsoft.com/office/drawing/2014/main" xmlns="" id="{D443140F-2474-45EC-AE5A-383C96D16C5D}"/>
                </a:ext>
              </a:extLst>
            </p:cNvPr>
            <p:cNvSpPr/>
            <p:nvPr/>
          </p:nvSpPr>
          <p:spPr>
            <a:xfrm>
              <a:off x="0" y="0"/>
              <a:ext cx="7700963" cy="1234440"/>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27" name="TextBox 26">
              <a:extLst>
                <a:ext uri="{FF2B5EF4-FFF2-40B4-BE49-F238E27FC236}">
                  <a16:creationId xmlns:a16="http://schemas.microsoft.com/office/drawing/2014/main" xmlns="" id="{45B4F498-0571-4D15-AB5C-51C75E7CC1A0}"/>
                </a:ext>
              </a:extLst>
            </p:cNvPr>
            <p:cNvSpPr txBox="1"/>
            <p:nvPr/>
          </p:nvSpPr>
          <p:spPr>
            <a:xfrm>
              <a:off x="0" y="0"/>
              <a:ext cx="7700963" cy="1234440"/>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224790" tIns="224790" rIns="224790" bIns="224790" spcCol="1270" anchor="ctr"/>
            <a:lstStyle/>
            <a:p>
              <a:pPr algn="ctr" defTabSz="2622550">
                <a:lnSpc>
                  <a:spcPct val="90000"/>
                </a:lnSpc>
                <a:spcAft>
                  <a:spcPct val="35000"/>
                </a:spcAft>
                <a:defRPr/>
              </a:pPr>
              <a:r>
                <a:rPr lang="en-US" sz="2000" dirty="0">
                  <a:solidFill>
                    <a:srgbClr val="FFFF00"/>
                  </a:solidFill>
                </a:rPr>
                <a:t>Mission: </a:t>
              </a:r>
              <a:r>
                <a:rPr lang="en-US" sz="2000" dirty="0"/>
                <a:t>Facilitate sustainable development by strengthening CSOs involved in poverty eradication through enhanced capacity building with grant funding and research </a:t>
              </a:r>
            </a:p>
          </p:txBody>
        </p:sp>
      </p:grpSp>
      <p:sp>
        <p:nvSpPr>
          <p:cNvPr id="44" name="Up Arrow 43">
            <a:extLst>
              <a:ext uri="{FF2B5EF4-FFF2-40B4-BE49-F238E27FC236}">
                <a16:creationId xmlns:a16="http://schemas.microsoft.com/office/drawing/2014/main" xmlns="" id="{0C27F3A5-E7D1-46B3-A690-B4839C00596D}"/>
              </a:ext>
            </a:extLst>
          </p:cNvPr>
          <p:cNvSpPr/>
          <p:nvPr/>
        </p:nvSpPr>
        <p:spPr bwMode="auto">
          <a:xfrm>
            <a:off x="0" y="3682184"/>
            <a:ext cx="1224136" cy="2410720"/>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vert270"/>
          <a:lstStyle/>
          <a:p>
            <a:pPr>
              <a:defRPr/>
            </a:pPr>
            <a:r>
              <a:rPr lang="en-US" sz="2200" b="0" dirty="0">
                <a:solidFill>
                  <a:schemeClr val="bg1"/>
                </a:solidFill>
                <a:latin typeface="Times" charset="0"/>
              </a:rPr>
              <a:t>Integrity</a:t>
            </a:r>
          </a:p>
        </p:txBody>
      </p:sp>
      <p:sp>
        <p:nvSpPr>
          <p:cNvPr id="51" name="Up Arrow 50">
            <a:extLst>
              <a:ext uri="{FF2B5EF4-FFF2-40B4-BE49-F238E27FC236}">
                <a16:creationId xmlns:a16="http://schemas.microsoft.com/office/drawing/2014/main" xmlns="" id="{69FCC790-5742-48E2-A01A-C156A14FD04C}"/>
              </a:ext>
            </a:extLst>
          </p:cNvPr>
          <p:cNvSpPr/>
          <p:nvPr/>
        </p:nvSpPr>
        <p:spPr bwMode="auto">
          <a:xfrm>
            <a:off x="1383211" y="3682184"/>
            <a:ext cx="1224136" cy="2410720"/>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vert270"/>
          <a:lstStyle/>
          <a:p>
            <a:pPr>
              <a:defRPr/>
            </a:pPr>
            <a:r>
              <a:rPr lang="en-US" sz="2200" b="0" dirty="0">
                <a:solidFill>
                  <a:schemeClr val="bg1"/>
                </a:solidFill>
                <a:latin typeface="Times" charset="0"/>
              </a:rPr>
              <a:t>Dignity</a:t>
            </a:r>
          </a:p>
        </p:txBody>
      </p:sp>
      <p:sp>
        <p:nvSpPr>
          <p:cNvPr id="52" name="Up Arrow 51">
            <a:extLst>
              <a:ext uri="{FF2B5EF4-FFF2-40B4-BE49-F238E27FC236}">
                <a16:creationId xmlns:a16="http://schemas.microsoft.com/office/drawing/2014/main" xmlns="" id="{EB2698C3-93AB-44B0-8CCB-50584F2C520F}"/>
              </a:ext>
            </a:extLst>
          </p:cNvPr>
          <p:cNvSpPr/>
          <p:nvPr/>
        </p:nvSpPr>
        <p:spPr bwMode="auto">
          <a:xfrm>
            <a:off x="2706167" y="3682184"/>
            <a:ext cx="1224136" cy="2410720"/>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vert270"/>
          <a:lstStyle/>
          <a:p>
            <a:pPr>
              <a:defRPr/>
            </a:pPr>
            <a:r>
              <a:rPr lang="en-US" sz="2200" b="0" dirty="0">
                <a:solidFill>
                  <a:schemeClr val="bg1"/>
                </a:solidFill>
                <a:latin typeface="Times" charset="0"/>
              </a:rPr>
              <a:t>Empowerment</a:t>
            </a:r>
          </a:p>
        </p:txBody>
      </p:sp>
      <p:sp>
        <p:nvSpPr>
          <p:cNvPr id="53" name="Up Arrow 52">
            <a:extLst>
              <a:ext uri="{FF2B5EF4-FFF2-40B4-BE49-F238E27FC236}">
                <a16:creationId xmlns:a16="http://schemas.microsoft.com/office/drawing/2014/main" xmlns="" id="{73B0C0CA-5888-4E0F-A939-947AAAF5AA7B}"/>
              </a:ext>
            </a:extLst>
          </p:cNvPr>
          <p:cNvSpPr/>
          <p:nvPr/>
        </p:nvSpPr>
        <p:spPr bwMode="auto">
          <a:xfrm>
            <a:off x="4006956" y="3682184"/>
            <a:ext cx="1224136" cy="2410720"/>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vert270"/>
          <a:lstStyle/>
          <a:p>
            <a:pPr>
              <a:defRPr/>
            </a:pPr>
            <a:r>
              <a:rPr lang="en-US" sz="2200" b="0" dirty="0">
                <a:solidFill>
                  <a:schemeClr val="bg1"/>
                </a:solidFill>
                <a:latin typeface="Times" charset="0"/>
              </a:rPr>
              <a:t>Accountability</a:t>
            </a:r>
          </a:p>
        </p:txBody>
      </p:sp>
      <p:sp>
        <p:nvSpPr>
          <p:cNvPr id="54" name="Up Arrow 53">
            <a:extLst>
              <a:ext uri="{FF2B5EF4-FFF2-40B4-BE49-F238E27FC236}">
                <a16:creationId xmlns:a16="http://schemas.microsoft.com/office/drawing/2014/main" xmlns="" id="{560DAE5A-A9F9-4B27-B7A3-FE22696217E1}"/>
              </a:ext>
            </a:extLst>
          </p:cNvPr>
          <p:cNvSpPr/>
          <p:nvPr/>
        </p:nvSpPr>
        <p:spPr bwMode="auto">
          <a:xfrm>
            <a:off x="5307745" y="3682184"/>
            <a:ext cx="1224136" cy="2410720"/>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vert270"/>
          <a:lstStyle/>
          <a:p>
            <a:pPr>
              <a:defRPr/>
            </a:pPr>
            <a:r>
              <a:rPr lang="en-US" sz="2200" b="0" dirty="0">
                <a:solidFill>
                  <a:schemeClr val="bg1"/>
                </a:solidFill>
                <a:latin typeface="Times" charset="0"/>
              </a:rPr>
              <a:t>Transparency</a:t>
            </a:r>
          </a:p>
        </p:txBody>
      </p:sp>
      <p:sp>
        <p:nvSpPr>
          <p:cNvPr id="55" name="Up Arrow 54">
            <a:extLst>
              <a:ext uri="{FF2B5EF4-FFF2-40B4-BE49-F238E27FC236}">
                <a16:creationId xmlns:a16="http://schemas.microsoft.com/office/drawing/2014/main" xmlns="" id="{0000A9C3-3B57-4AE5-BF96-B87F225B89A2}"/>
              </a:ext>
            </a:extLst>
          </p:cNvPr>
          <p:cNvSpPr/>
          <p:nvPr/>
        </p:nvSpPr>
        <p:spPr bwMode="auto">
          <a:xfrm>
            <a:off x="6608534" y="3682184"/>
            <a:ext cx="1224136" cy="2410720"/>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vert270"/>
          <a:lstStyle/>
          <a:p>
            <a:pPr>
              <a:defRPr/>
            </a:pPr>
            <a:r>
              <a:rPr lang="en-US" sz="2200" b="0" dirty="0">
                <a:solidFill>
                  <a:schemeClr val="bg1"/>
                </a:solidFill>
                <a:latin typeface="Times" charset="0"/>
              </a:rPr>
              <a:t>Excellence</a:t>
            </a:r>
          </a:p>
        </p:txBody>
      </p:sp>
      <p:sp>
        <p:nvSpPr>
          <p:cNvPr id="56" name="Up Arrow 55">
            <a:extLst>
              <a:ext uri="{FF2B5EF4-FFF2-40B4-BE49-F238E27FC236}">
                <a16:creationId xmlns:a16="http://schemas.microsoft.com/office/drawing/2014/main" xmlns="" id="{90669577-EED6-4541-9D37-D0A4B6C0563C}"/>
              </a:ext>
            </a:extLst>
          </p:cNvPr>
          <p:cNvSpPr/>
          <p:nvPr/>
        </p:nvSpPr>
        <p:spPr bwMode="auto">
          <a:xfrm>
            <a:off x="7909323" y="3682184"/>
            <a:ext cx="1224136" cy="2410720"/>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vert270"/>
          <a:lstStyle/>
          <a:p>
            <a:pPr>
              <a:defRPr/>
            </a:pPr>
            <a:r>
              <a:rPr lang="en-US" sz="2200" b="0" dirty="0">
                <a:solidFill>
                  <a:schemeClr val="bg1"/>
                </a:solidFill>
                <a:latin typeface="Times" charset="0"/>
              </a:rPr>
              <a:t>Partnering</a:t>
            </a:r>
          </a:p>
        </p:txBody>
      </p:sp>
      <p:sp>
        <p:nvSpPr>
          <p:cNvPr id="10254" name="Up Arrow 56">
            <a:extLst>
              <a:ext uri="{FF2B5EF4-FFF2-40B4-BE49-F238E27FC236}">
                <a16:creationId xmlns:a16="http://schemas.microsoft.com/office/drawing/2014/main" xmlns="" id="{DCEAEE45-49C2-497C-81F4-AF35D432169B}"/>
              </a:ext>
            </a:extLst>
          </p:cNvPr>
          <p:cNvSpPr>
            <a:spLocks noChangeArrowheads="1"/>
          </p:cNvSpPr>
          <p:nvPr/>
        </p:nvSpPr>
        <p:spPr bwMode="auto">
          <a:xfrm>
            <a:off x="900113" y="1717675"/>
            <a:ext cx="7848600" cy="990600"/>
          </a:xfrm>
          <a:prstGeom prst="upArrow">
            <a:avLst>
              <a:gd name="adj1" fmla="val 50000"/>
              <a:gd name="adj2" fmla="val 50000"/>
            </a:avLst>
          </a:prstGeom>
          <a:solidFill>
            <a:schemeClr val="tx1"/>
          </a:solidFill>
          <a:ln w="9525" algn="ctr">
            <a:solidFill>
              <a:schemeClr val="tx1"/>
            </a:solidFill>
            <a:round/>
            <a:headEnd/>
            <a:tailEnd/>
          </a:ln>
        </p:spPr>
        <p:txBody>
          <a:bodyPr/>
          <a:lstStyle>
            <a:lvl1pPr>
              <a:spcBef>
                <a:spcPct val="20000"/>
              </a:spcBef>
              <a:buClr>
                <a:schemeClr val="accent2"/>
              </a:buClr>
              <a:buSzPct val="95000"/>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2pPr>
            <a:lvl3pPr marL="1143000" indent="-22860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3pPr>
            <a:lvl4pPr marL="1600200" indent="-22860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4pPr>
            <a:lvl5pPr marL="2057400" indent="-228600">
              <a:spcBef>
                <a:spcPct val="20000"/>
              </a:spcBef>
              <a:buClr>
                <a:schemeClr val="accent2"/>
              </a:buClr>
              <a:buSzPct val="95000"/>
              <a:buFont typeface="Times" panose="02020603050405020304" pitchFamily="18"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95000"/>
              <a:buFont typeface="Times" panose="02020603050405020304" pitchFamily="18" charset="0"/>
              <a:buChar char="•"/>
              <a:defRPr sz="1600">
                <a:solidFill>
                  <a:schemeClr val="tx1"/>
                </a:solidFill>
                <a:latin typeface="Arial" panose="020B0604020202020204" pitchFamily="34" charset="0"/>
              </a:defRPr>
            </a:lvl9pPr>
          </a:lstStyle>
          <a:p>
            <a:pPr>
              <a:spcBef>
                <a:spcPct val="0"/>
              </a:spcBef>
              <a:buClrTx/>
              <a:buSzTx/>
              <a:buFontTx/>
              <a:buNone/>
            </a:pPr>
            <a:endParaRPr lang="en-US" altLang="en-US" sz="2400" b="0">
              <a:latin typeface="Times" panose="02020603050405020304" pitchFamily="18" charset="0"/>
            </a:endParaRPr>
          </a:p>
        </p:txBody>
      </p:sp>
    </p:spTree>
    <p:extLst>
      <p:ext uri="{BB962C8B-B14F-4D97-AF65-F5344CB8AC3E}">
        <p14:creationId xmlns:p14="http://schemas.microsoft.com/office/powerpoint/2010/main" xmlns="" val="45093080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604448" cy="838200"/>
          </a:xfrm>
        </p:spPr>
        <p:txBody>
          <a:bodyPr/>
          <a:lstStyle/>
          <a:p>
            <a:r>
              <a:rPr lang="en-US" dirty="0"/>
              <a:t/>
            </a:r>
            <a:br>
              <a:rPr lang="en-US" dirty="0"/>
            </a:br>
            <a:r>
              <a:rPr lang="en-US" b="1" dirty="0"/>
              <a:t>LEGISLATIVE</a:t>
            </a:r>
            <a:r>
              <a:rPr lang="en-US" dirty="0"/>
              <a:t> </a:t>
            </a:r>
            <a:r>
              <a:rPr lang="en-US" b="1" dirty="0"/>
              <a:t>MANDATE</a:t>
            </a:r>
            <a:r>
              <a:rPr lang="en-US" dirty="0"/>
              <a:t/>
            </a:r>
            <a:br>
              <a:rPr lang="en-US" dirty="0"/>
            </a:br>
            <a:endParaRPr lang="en-US" dirty="0"/>
          </a:p>
        </p:txBody>
      </p:sp>
      <p:graphicFrame>
        <p:nvGraphicFramePr>
          <p:cNvPr id="7" name="Content Placeholder 6"/>
          <p:cNvGraphicFramePr>
            <a:graphicFrameLocks noGrp="1"/>
          </p:cNvGraphicFramePr>
          <p:nvPr>
            <p:ph idx="1"/>
            <p:extLst/>
          </p:nvPr>
        </p:nvGraphicFramePr>
        <p:xfrm>
          <a:off x="539552" y="1326137"/>
          <a:ext cx="8424936" cy="2678927"/>
        </p:xfrm>
        <a:graphic>
          <a:graphicData uri="http://schemas.openxmlformats.org/drawingml/2006/table">
            <a:tbl>
              <a:tblPr firstRow="1" bandRow="1">
                <a:tableStyleId>{5C22544A-7EE6-4342-B048-85BDC9FD1C3A}</a:tableStyleId>
              </a:tblPr>
              <a:tblGrid>
                <a:gridCol w="4212468">
                  <a:extLst>
                    <a:ext uri="{9D8B030D-6E8A-4147-A177-3AD203B41FA5}">
                      <a16:colId xmlns:a16="http://schemas.microsoft.com/office/drawing/2014/main" xmlns="" val="3002794627"/>
                    </a:ext>
                  </a:extLst>
                </a:gridCol>
                <a:gridCol w="4212468">
                  <a:extLst>
                    <a:ext uri="{9D8B030D-6E8A-4147-A177-3AD203B41FA5}">
                      <a16:colId xmlns:a16="http://schemas.microsoft.com/office/drawing/2014/main" xmlns="" val="1893644508"/>
                    </a:ext>
                  </a:extLst>
                </a:gridCol>
              </a:tblGrid>
              <a:tr h="332187">
                <a:tc>
                  <a:txBody>
                    <a:bodyPr/>
                    <a:lstStyle/>
                    <a:p>
                      <a:pPr algn="ctr"/>
                      <a:r>
                        <a:rPr lang="en-US" b="1" dirty="0"/>
                        <a:t>Primary Mandate</a:t>
                      </a:r>
                    </a:p>
                  </a:txBody>
                  <a:tcPr/>
                </a:tc>
                <a:tc>
                  <a:txBody>
                    <a:bodyPr/>
                    <a:lstStyle/>
                    <a:p>
                      <a:pPr algn="ctr"/>
                      <a:r>
                        <a:rPr lang="en-US" b="1" dirty="0"/>
                        <a:t>Secondary Mandate</a:t>
                      </a:r>
                    </a:p>
                  </a:txBody>
                  <a:tcPr/>
                </a:tc>
                <a:extLst>
                  <a:ext uri="{0D108BD9-81ED-4DB2-BD59-A6C34878D82A}">
                    <a16:rowId xmlns:a16="http://schemas.microsoft.com/office/drawing/2014/main" xmlns="" val="61564978"/>
                  </a:ext>
                </a:extLst>
              </a:tr>
              <a:tr h="539804">
                <a:tc>
                  <a:txBody>
                    <a:bodyPr/>
                    <a:lstStyle/>
                    <a:p>
                      <a:r>
                        <a:rPr lang="en-ZA" sz="1100" b="0" kern="1200" dirty="0">
                          <a:solidFill>
                            <a:schemeClr val="accent6">
                              <a:lumMod val="75000"/>
                            </a:schemeClr>
                          </a:solidFill>
                          <a:latin typeface="Arial" pitchFamily="34" charset="0"/>
                          <a:ea typeface="+mn-ea"/>
                          <a:cs typeface="Arial" pitchFamily="34" charset="0"/>
                        </a:rPr>
                        <a:t>To contribute towards the eradication of poverty and its causes by granting funds to civil society organisations for the purpose of:</a:t>
                      </a:r>
                      <a:endParaRPr lang="en-US" sz="1100" b="0" kern="1200" dirty="0">
                        <a:solidFill>
                          <a:schemeClr val="accent6">
                            <a:lumMod val="75000"/>
                          </a:schemeClr>
                        </a:solidFill>
                        <a:latin typeface="Arial" pitchFamily="34" charset="0"/>
                        <a:ea typeface="+mn-ea"/>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0" kern="1200" dirty="0">
                          <a:solidFill>
                            <a:schemeClr val="accent6">
                              <a:lumMod val="75000"/>
                            </a:schemeClr>
                          </a:solidFill>
                          <a:latin typeface="Arial" pitchFamily="34" charset="0"/>
                          <a:ea typeface="+mn-ea"/>
                          <a:cs typeface="Arial" pitchFamily="34" charset="0"/>
                        </a:rPr>
                        <a:t>To promote consultation, dialogue and sharing of development experience between the CSOs and relevance organs of state through:</a:t>
                      </a:r>
                      <a:endParaRPr lang="en-US" sz="1100" b="0" kern="1200" dirty="0">
                        <a:solidFill>
                          <a:schemeClr val="accent6">
                            <a:lumMod val="75000"/>
                          </a:schemeClr>
                        </a:solidFill>
                        <a:latin typeface="Arial" pitchFamily="34" charset="0"/>
                        <a:ea typeface="+mn-ea"/>
                        <a:cs typeface="Arial" pitchFamily="34" charset="0"/>
                      </a:endParaRPr>
                    </a:p>
                  </a:txBody>
                  <a:tcPr/>
                </a:tc>
                <a:extLst>
                  <a:ext uri="{0D108BD9-81ED-4DB2-BD59-A6C34878D82A}">
                    <a16:rowId xmlns:a16="http://schemas.microsoft.com/office/drawing/2014/main" xmlns="" val="2548136916"/>
                  </a:ext>
                </a:extLst>
              </a:tr>
              <a:tr h="334840">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xmlns="" val="993810163"/>
                  </a:ext>
                </a:extLst>
              </a:tr>
              <a:tr h="1383967">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1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100" b="0" dirty="0">
                          <a:solidFill>
                            <a:schemeClr val="accent6">
                              <a:lumMod val="75000"/>
                            </a:schemeClr>
                          </a:solidFill>
                          <a:latin typeface="Arial" pitchFamily="34" charset="0"/>
                          <a:cs typeface="Arial" pitchFamily="34" charset="0"/>
                        </a:rPr>
                        <a:t>Carrying out programmes and projects aimed at meeting development needs of the poor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1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100" b="0" dirty="0">
                          <a:solidFill>
                            <a:schemeClr val="accent6">
                              <a:lumMod val="75000"/>
                            </a:schemeClr>
                          </a:solidFill>
                          <a:latin typeface="Arial" pitchFamily="34" charset="0"/>
                          <a:cs typeface="Arial" pitchFamily="34" charset="0"/>
                        </a:rPr>
                        <a:t>Strengthening the institutional capacity of other civil society organisations involved in direct service provision to the poor communities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1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100" b="0" dirty="0">
                          <a:solidFill>
                            <a:schemeClr val="accent6">
                              <a:lumMod val="75000"/>
                            </a:schemeClr>
                          </a:solidFill>
                          <a:latin typeface="Arial" pitchFamily="34" charset="0"/>
                          <a:cs typeface="Arial" pitchFamily="34" charset="0"/>
                        </a:rPr>
                        <a:t>Debating development policy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1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ZA" sz="1100" b="0" dirty="0">
                        <a:solidFill>
                          <a:schemeClr val="accent6">
                            <a:lumMod val="75000"/>
                          </a:schemeClr>
                        </a:solidFill>
                        <a:latin typeface="Arial" pitchFamily="34" charset="0"/>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ZA" sz="1100" b="0" dirty="0">
                          <a:solidFill>
                            <a:schemeClr val="accent6">
                              <a:lumMod val="75000"/>
                            </a:schemeClr>
                          </a:solidFill>
                          <a:latin typeface="Arial" pitchFamily="34" charset="0"/>
                          <a:cs typeface="Arial" pitchFamily="34" charset="0"/>
                        </a:rPr>
                        <a:t>Undertaking research and publication aimed at proving basis for development policy </a:t>
                      </a:r>
                    </a:p>
                  </a:txBody>
                  <a:tcPr/>
                </a:tc>
                <a:extLst>
                  <a:ext uri="{0D108BD9-81ED-4DB2-BD59-A6C34878D82A}">
                    <a16:rowId xmlns:a16="http://schemas.microsoft.com/office/drawing/2014/main" xmlns="" val="1672408339"/>
                  </a:ext>
                </a:extLst>
              </a:tr>
            </a:tbl>
          </a:graphicData>
        </a:graphic>
      </p:graphicFrame>
      <p:sp>
        <p:nvSpPr>
          <p:cNvPr id="9" name="Down Arrow 8"/>
          <p:cNvSpPr/>
          <p:nvPr/>
        </p:nvSpPr>
        <p:spPr bwMode="auto">
          <a:xfrm>
            <a:off x="971600" y="2265826"/>
            <a:ext cx="2317184" cy="3953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10" name="Down Arrow 9"/>
          <p:cNvSpPr/>
          <p:nvPr/>
        </p:nvSpPr>
        <p:spPr bwMode="auto">
          <a:xfrm>
            <a:off x="5148064" y="2265826"/>
            <a:ext cx="2232249" cy="370688"/>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3" name="Rectangle 2"/>
          <p:cNvSpPr/>
          <p:nvPr/>
        </p:nvSpPr>
        <p:spPr>
          <a:xfrm>
            <a:off x="539552" y="4005064"/>
            <a:ext cx="8424936" cy="2739211"/>
          </a:xfrm>
          <a:prstGeom prst="rect">
            <a:avLst/>
          </a:prstGeom>
        </p:spPr>
        <p:txBody>
          <a:bodyPr wrap="square">
            <a:spAutoFit/>
          </a:bodyPr>
          <a:lstStyle/>
          <a:p>
            <a:pPr marL="0" indent="0" algn="just">
              <a:buNone/>
            </a:pPr>
            <a:r>
              <a:rPr lang="en-ZA" sz="1400" dirty="0"/>
              <a:t>Further, the Agency is required by section 4 of the Act to implement programmes that respond to the following areas of responsibilities: </a:t>
            </a:r>
          </a:p>
          <a:p>
            <a:pPr marL="0" indent="0" algn="just">
              <a:buNone/>
            </a:pPr>
            <a:endParaRPr lang="en-ZA" sz="1400" dirty="0"/>
          </a:p>
          <a:p>
            <a:pPr marL="742950" lvl="1" indent="-285750" algn="just">
              <a:buFont typeface="Wingdings" panose="05000000000000000000" pitchFamily="2" charset="2"/>
              <a:buChar char="v"/>
            </a:pPr>
            <a:r>
              <a:rPr lang="en-ZA" sz="1400" dirty="0"/>
              <a:t>Act as a key conduit for funding from the Government of the Republic, foreign governments and other national and international donors for development work to be carried out by CSOs. </a:t>
            </a:r>
          </a:p>
          <a:p>
            <a:pPr marL="742950" lvl="1" indent="-285750" algn="just">
              <a:buFont typeface="Wingdings" panose="05000000000000000000" pitchFamily="2" charset="2"/>
              <a:buChar char="v"/>
            </a:pPr>
            <a:endParaRPr lang="en-ZA" sz="1400" dirty="0"/>
          </a:p>
          <a:p>
            <a:pPr marL="742950" lvl="1" indent="-285750" algn="just">
              <a:buFont typeface="Wingdings" panose="05000000000000000000" pitchFamily="2" charset="2"/>
              <a:buChar char="v"/>
            </a:pPr>
            <a:r>
              <a:rPr lang="en-ZA" sz="1400" dirty="0"/>
              <a:t>Contribute towards building the capacity of CSOs to enable them to carry out development work effectively. </a:t>
            </a:r>
          </a:p>
          <a:p>
            <a:pPr marL="742950" lvl="1" indent="-285750" algn="just">
              <a:buFont typeface="Wingdings" panose="05000000000000000000" pitchFamily="2" charset="2"/>
              <a:buChar char="v"/>
            </a:pPr>
            <a:endParaRPr lang="en-ZA" sz="1400" dirty="0"/>
          </a:p>
          <a:p>
            <a:pPr marL="742950" lvl="1" indent="-285750" algn="just">
              <a:buFont typeface="Wingdings" panose="05000000000000000000" pitchFamily="2" charset="2"/>
              <a:buChar char="v"/>
            </a:pPr>
            <a:r>
              <a:rPr lang="en-ZA" sz="1400" dirty="0"/>
              <a:t>Create and maintain a database of CSOs, including, but not limited to, the scope and subject matter of their work and their geographical distribution, and share the information in that database with relevant organs of state and other stakeholders.</a:t>
            </a:r>
          </a:p>
        </p:txBody>
      </p:sp>
      <p:sp>
        <p:nvSpPr>
          <p:cNvPr id="11" name="Content Placeholder 2"/>
          <p:cNvSpPr txBox="1">
            <a:spLocks/>
          </p:cNvSpPr>
          <p:nvPr/>
        </p:nvSpPr>
        <p:spPr bwMode="auto">
          <a:xfrm>
            <a:off x="562270" y="829883"/>
            <a:ext cx="8474226" cy="49625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95000"/>
              <a:buFont typeface="Times" charset="0"/>
              <a:buChar char="•"/>
              <a:defRPr>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2pPr>
            <a:lvl3pPr marL="11430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3pPr>
            <a:lvl4pPr marL="16002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4pPr>
            <a:lvl5pPr marL="20574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5pPr>
            <a:lvl6pPr marL="25146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6pPr>
            <a:lvl7pPr marL="29718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7pPr>
            <a:lvl8pPr marL="34290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8pPr>
            <a:lvl9pPr marL="38862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9pPr>
          </a:lstStyle>
          <a:p>
            <a:pPr marL="0" indent="0">
              <a:lnSpc>
                <a:spcPct val="150000"/>
              </a:lnSpc>
              <a:spcBef>
                <a:spcPct val="0"/>
              </a:spcBef>
              <a:buNone/>
            </a:pPr>
            <a:r>
              <a:rPr lang="en-US" sz="1500" kern="0" dirty="0">
                <a:latin typeface="Times" panose="02020603050405020304" pitchFamily="18" charset="0"/>
                <a:cs typeface="Times" panose="02020603050405020304" pitchFamily="18" charset="0"/>
              </a:rPr>
              <a:t>NDA is a Schedule 3A Entity administratively reporting to DSD but operationally attached to all departments </a:t>
            </a:r>
          </a:p>
        </p:txBody>
      </p:sp>
    </p:spTree>
    <p:extLst>
      <p:ext uri="{BB962C8B-B14F-4D97-AF65-F5344CB8AC3E}">
        <p14:creationId xmlns:p14="http://schemas.microsoft.com/office/powerpoint/2010/main" xmlns="" val="3125375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590863" name="Group 15"/>
          <p:cNvGrpSpPr>
            <a:grpSpLocks/>
          </p:cNvGrpSpPr>
          <p:nvPr/>
        </p:nvGrpSpPr>
        <p:grpSpPr bwMode="auto">
          <a:xfrm>
            <a:off x="3491242" y="2204864"/>
            <a:ext cx="2181084" cy="2503588"/>
            <a:chOff x="1536" y="1344"/>
            <a:chExt cx="2352" cy="1824"/>
          </a:xfrm>
        </p:grpSpPr>
        <p:sp>
          <p:nvSpPr>
            <p:cNvPr id="590864" name="AutoShape 16"/>
            <p:cNvSpPr>
              <a:spLocks noChangeArrowheads="1"/>
            </p:cNvSpPr>
            <p:nvPr/>
          </p:nvSpPr>
          <p:spPr bwMode="auto">
            <a:xfrm>
              <a:off x="1536" y="1344"/>
              <a:ext cx="2352" cy="1824"/>
            </a:xfrm>
            <a:prstGeom prst="star24">
              <a:avLst>
                <a:gd name="adj" fmla="val 37500"/>
              </a:avLst>
            </a:prstGeom>
            <a:solidFill>
              <a:schemeClr val="bg1"/>
            </a:solid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90865" name="Text Box 17"/>
            <p:cNvSpPr txBox="1">
              <a:spLocks noChangeArrowheads="1"/>
            </p:cNvSpPr>
            <p:nvPr/>
          </p:nvSpPr>
          <p:spPr bwMode="auto">
            <a:xfrm>
              <a:off x="1952" y="2067"/>
              <a:ext cx="1594" cy="5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1" hangingPunct="1">
                <a:lnSpc>
                  <a:spcPct val="90000"/>
                </a:lnSpc>
                <a:spcBef>
                  <a:spcPct val="50000"/>
                </a:spcBef>
              </a:pPr>
              <a:r>
                <a:rPr lang="en-ZA" altLang="en-US" sz="2000" b="1" dirty="0" smtClean="0">
                  <a:solidFill>
                    <a:srgbClr val="993300"/>
                  </a:solidFill>
                  <a:latin typeface="Arial" panose="020B0604020202020204" pitchFamily="34" charset="0"/>
                  <a:ea typeface="ＭＳ Ｐゴシック" panose="020B0600070205080204" pitchFamily="34" charset="-128"/>
                  <a:cs typeface="Arial" panose="020B0604020202020204" pitchFamily="34" charset="0"/>
                </a:rPr>
                <a:t>NDA</a:t>
              </a:r>
            </a:p>
            <a:p>
              <a:pPr algn="ctr" eaLnBrk="1" hangingPunct="1">
                <a:lnSpc>
                  <a:spcPct val="90000"/>
                </a:lnSpc>
                <a:spcBef>
                  <a:spcPct val="50000"/>
                </a:spcBef>
              </a:pPr>
              <a:r>
                <a:rPr lang="en-ZA" altLang="en-US" sz="2000" b="1" dirty="0" smtClean="0">
                  <a:solidFill>
                    <a:srgbClr val="993300"/>
                  </a:solidFill>
                  <a:latin typeface="Arial" panose="020B0604020202020204" pitchFamily="34" charset="0"/>
                  <a:ea typeface="ＭＳ Ｐゴシック" panose="020B0600070205080204" pitchFamily="34" charset="-128"/>
                  <a:cs typeface="Arial" panose="020B0604020202020204" pitchFamily="34" charset="0"/>
                </a:rPr>
                <a:t>MANDATE</a:t>
              </a:r>
              <a:endParaRPr lang="en-ZA" altLang="en-US" sz="2000" b="1" dirty="0">
                <a:solidFill>
                  <a:srgbClr val="993300"/>
                </a:solidFill>
                <a:latin typeface="Arial" panose="020B0604020202020204" pitchFamily="34" charset="0"/>
                <a:ea typeface="ＭＳ Ｐゴシック" panose="020B0600070205080204" pitchFamily="34" charset="-128"/>
                <a:cs typeface="Arial" panose="020B0604020202020204" pitchFamily="34" charset="0"/>
              </a:endParaRPr>
            </a:p>
          </p:txBody>
        </p:sp>
      </p:grpSp>
      <p:grpSp>
        <p:nvGrpSpPr>
          <p:cNvPr id="590867" name="Group 19"/>
          <p:cNvGrpSpPr>
            <a:grpSpLocks/>
          </p:cNvGrpSpPr>
          <p:nvPr/>
        </p:nvGrpSpPr>
        <p:grpSpPr bwMode="auto">
          <a:xfrm>
            <a:off x="152328" y="1075519"/>
            <a:ext cx="3267543" cy="1921433"/>
            <a:chOff x="1267" y="1023"/>
            <a:chExt cx="2402" cy="715"/>
          </a:xfrm>
        </p:grpSpPr>
        <p:sp>
          <p:nvSpPr>
            <p:cNvPr id="590868" name="Rectangle 20"/>
            <p:cNvSpPr>
              <a:spLocks noChangeArrowheads="1"/>
            </p:cNvSpPr>
            <p:nvPr/>
          </p:nvSpPr>
          <p:spPr bwMode="auto">
            <a:xfrm>
              <a:off x="1267" y="1023"/>
              <a:ext cx="2402" cy="715"/>
            </a:xfrm>
            <a:prstGeom prst="rect">
              <a:avLst/>
            </a:prstGeom>
            <a:gradFill rotWithShape="0">
              <a:gsLst>
                <a:gs pos="0">
                  <a:srgbClr val="FBC98D"/>
                </a:gs>
                <a:gs pos="50000">
                  <a:srgbClr val="FFFF99"/>
                </a:gs>
                <a:gs pos="100000">
                  <a:srgbClr val="FBC98D"/>
                </a:gs>
              </a:gsLst>
              <a:lin ang="5400000" scaled="1"/>
            </a:gradFill>
            <a:ln w="9525">
              <a:miter lim="800000"/>
              <a:headEnd/>
              <a:tailEnd/>
            </a:ln>
            <a:effectLst/>
            <a:scene3d>
              <a:camera prst="legacyPerspectiveBottom"/>
              <a:lightRig rig="legacyFlat3" dir="t"/>
            </a:scene3d>
            <a:sp3d extrusionH="252400" prstMaterial="legacyMatte">
              <a:bevelT w="13500" h="13500" prst="angle"/>
              <a:bevelB w="13500" h="13500" prst="angle"/>
              <a:extrusionClr>
                <a:srgbClr val="FFFF99"/>
              </a:extrusionClr>
              <a:contourClr>
                <a:srgbClr val="FFFF99"/>
              </a:contour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en-US"/>
            </a:p>
          </p:txBody>
        </p:sp>
        <p:sp>
          <p:nvSpPr>
            <p:cNvPr id="590869" name="Rectangle 21"/>
            <p:cNvSpPr>
              <a:spLocks noChangeArrowheads="1"/>
            </p:cNvSpPr>
            <p:nvPr/>
          </p:nvSpPr>
          <p:spPr bwMode="auto">
            <a:xfrm>
              <a:off x="1282" y="1051"/>
              <a:ext cx="2387" cy="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857250" indent="-285750">
                <a:defRPr sz="2400">
                  <a:solidFill>
                    <a:schemeClr val="tx1"/>
                  </a:solidFill>
                  <a:latin typeface="Times New Roman" panose="02020603050405020304" pitchFamily="18" charset="0"/>
                </a:defRPr>
              </a:lvl2pPr>
              <a:lvl3pPr marL="1276350" indent="-228600">
                <a:defRPr sz="2400">
                  <a:solidFill>
                    <a:schemeClr val="tx1"/>
                  </a:solidFill>
                  <a:latin typeface="Times New Roman" panose="02020603050405020304" pitchFamily="18" charset="0"/>
                </a:defRPr>
              </a:lvl3pPr>
              <a:lvl4pPr marL="1695450" indent="-228600">
                <a:defRPr sz="2400">
                  <a:solidFill>
                    <a:schemeClr val="tx1"/>
                  </a:solidFill>
                  <a:latin typeface="Times New Roman" panose="02020603050405020304" pitchFamily="18" charset="0"/>
                </a:defRPr>
              </a:lvl4pPr>
              <a:lvl5pPr marL="2114550" indent="-228600">
                <a:defRPr sz="2400">
                  <a:solidFill>
                    <a:schemeClr val="tx1"/>
                  </a:solidFill>
                  <a:latin typeface="Times New Roman" panose="02020603050405020304" pitchFamily="18" charset="0"/>
                </a:defRPr>
              </a:lvl5pPr>
              <a:lvl6pPr marL="2571750" indent="-228600" eaLnBrk="0" fontAlgn="base" hangingPunct="0">
                <a:spcBef>
                  <a:spcPct val="0"/>
                </a:spcBef>
                <a:spcAft>
                  <a:spcPct val="0"/>
                </a:spcAft>
                <a:defRPr sz="2400">
                  <a:solidFill>
                    <a:schemeClr val="tx1"/>
                  </a:solidFill>
                  <a:latin typeface="Times New Roman" panose="02020603050405020304" pitchFamily="18" charset="0"/>
                </a:defRPr>
              </a:lvl6pPr>
              <a:lvl7pPr marL="3028950" indent="-228600" eaLnBrk="0" fontAlgn="base" hangingPunct="0">
                <a:spcBef>
                  <a:spcPct val="0"/>
                </a:spcBef>
                <a:spcAft>
                  <a:spcPct val="0"/>
                </a:spcAft>
                <a:defRPr sz="2400">
                  <a:solidFill>
                    <a:schemeClr val="tx1"/>
                  </a:solidFill>
                  <a:latin typeface="Times New Roman" panose="02020603050405020304" pitchFamily="18" charset="0"/>
                </a:defRPr>
              </a:lvl7pPr>
              <a:lvl8pPr marL="3486150" indent="-228600" eaLnBrk="0" fontAlgn="base" hangingPunct="0">
                <a:spcBef>
                  <a:spcPct val="0"/>
                </a:spcBef>
                <a:spcAft>
                  <a:spcPct val="0"/>
                </a:spcAft>
                <a:defRPr sz="2400">
                  <a:solidFill>
                    <a:schemeClr val="tx1"/>
                  </a:solidFill>
                  <a:latin typeface="Times New Roman" panose="02020603050405020304" pitchFamily="18" charset="0"/>
                </a:defRPr>
              </a:lvl8pPr>
              <a:lvl9pPr marL="394335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spcBef>
                  <a:spcPct val="20000"/>
                </a:spcBef>
              </a:pPr>
              <a:r>
                <a:rPr lang="en-ZA" altLang="en-US" sz="2000" b="1" dirty="0" smtClean="0">
                  <a:latin typeface="Arial" panose="020B0604020202020204" pitchFamily="34" charset="0"/>
                  <a:ea typeface="ＭＳ Ｐゴシック" panose="020B0600070205080204" pitchFamily="34" charset="-128"/>
                </a:rPr>
                <a:t>Legislative Instruments</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RSA Constitution;</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PFMA;</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NDA Act;</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NPO Act;</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Cooperatives Act;</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White Paper on ECD </a:t>
              </a:r>
              <a:r>
                <a:rPr lang="en-ZA" altLang="en-US" sz="1600" dirty="0">
                  <a:latin typeface="Arial" panose="020B0604020202020204" pitchFamily="34" charset="0"/>
                  <a:ea typeface="ＭＳ Ｐゴシック" panose="020B0600070205080204" pitchFamily="34" charset="-128"/>
                </a:rPr>
                <a:t>e</a:t>
              </a:r>
              <a:r>
                <a:rPr lang="en-ZA" altLang="en-US" sz="1600" dirty="0" smtClean="0">
                  <a:latin typeface="Arial" panose="020B0604020202020204" pitchFamily="34" charset="0"/>
                  <a:ea typeface="ＭＳ Ｐゴシック" panose="020B0600070205080204" pitchFamily="34" charset="-128"/>
                </a:rPr>
                <a:t>tc.</a:t>
              </a:r>
              <a:endParaRPr lang="en-ZA" altLang="en-US" sz="1600" dirty="0">
                <a:latin typeface="Arial" panose="020B0604020202020204" pitchFamily="34" charset="0"/>
                <a:ea typeface="ＭＳ Ｐゴシック" panose="020B0600070205080204" pitchFamily="34" charset="-128"/>
              </a:endParaRPr>
            </a:p>
          </p:txBody>
        </p:sp>
      </p:grpSp>
      <p:sp>
        <p:nvSpPr>
          <p:cNvPr id="26" name="Title 1"/>
          <p:cNvSpPr>
            <a:spLocks noGrp="1"/>
          </p:cNvSpPr>
          <p:nvPr>
            <p:ph type="title"/>
          </p:nvPr>
        </p:nvSpPr>
        <p:spPr>
          <a:xfrm>
            <a:off x="539750" y="0"/>
            <a:ext cx="8604250" cy="838200"/>
          </a:xfrm>
        </p:spPr>
        <p:txBody>
          <a:bodyPr/>
          <a:lstStyle/>
          <a:p>
            <a:r>
              <a:rPr lang="en-US" altLang="en-US" dirty="0" smtClean="0"/>
              <a:t/>
            </a:r>
            <a:br>
              <a:rPr lang="en-US" altLang="en-US" dirty="0" smtClean="0"/>
            </a:br>
            <a:r>
              <a:rPr lang="en-US" altLang="en-US" b="1" dirty="0" smtClean="0"/>
              <a:t>LEGISLATIVE MANDATE</a:t>
            </a:r>
            <a:r>
              <a:rPr lang="en-US" altLang="en-US" dirty="0" smtClean="0"/>
              <a:t/>
            </a:r>
            <a:br>
              <a:rPr lang="en-US" altLang="en-US" dirty="0" smtClean="0"/>
            </a:br>
            <a:endParaRPr lang="en-US" altLang="en-US" dirty="0" smtClean="0"/>
          </a:p>
        </p:txBody>
      </p:sp>
      <p:grpSp>
        <p:nvGrpSpPr>
          <p:cNvPr id="27" name="Group 19"/>
          <p:cNvGrpSpPr>
            <a:grpSpLocks/>
          </p:cNvGrpSpPr>
          <p:nvPr/>
        </p:nvGrpSpPr>
        <p:grpSpPr bwMode="auto">
          <a:xfrm>
            <a:off x="5672326" y="4159978"/>
            <a:ext cx="3406329" cy="2486051"/>
            <a:chOff x="1267" y="1023"/>
            <a:chExt cx="2402" cy="715"/>
          </a:xfrm>
        </p:grpSpPr>
        <p:sp>
          <p:nvSpPr>
            <p:cNvPr id="28" name="Rectangle 20"/>
            <p:cNvSpPr>
              <a:spLocks noChangeArrowheads="1"/>
            </p:cNvSpPr>
            <p:nvPr/>
          </p:nvSpPr>
          <p:spPr bwMode="auto">
            <a:xfrm>
              <a:off x="1267" y="1023"/>
              <a:ext cx="2402" cy="715"/>
            </a:xfrm>
            <a:prstGeom prst="rect">
              <a:avLst/>
            </a:prstGeom>
            <a:gradFill rotWithShape="0">
              <a:gsLst>
                <a:gs pos="0">
                  <a:srgbClr val="FBC98D"/>
                </a:gs>
                <a:gs pos="50000">
                  <a:srgbClr val="FFFF99"/>
                </a:gs>
                <a:gs pos="100000">
                  <a:srgbClr val="FBC98D"/>
                </a:gs>
              </a:gsLst>
              <a:lin ang="5400000" scaled="1"/>
            </a:gradFill>
            <a:ln w="9525">
              <a:miter lim="800000"/>
              <a:headEnd/>
              <a:tailEnd/>
            </a:ln>
            <a:effectLst/>
            <a:scene3d>
              <a:camera prst="legacyPerspectiveBottom"/>
              <a:lightRig rig="legacyFlat3" dir="t"/>
            </a:scene3d>
            <a:sp3d extrusionH="252400" prstMaterial="legacyMatte">
              <a:bevelT w="13500" h="13500" prst="angle"/>
              <a:bevelB w="13500" h="13500" prst="angle"/>
              <a:extrusionClr>
                <a:srgbClr val="FFFF99"/>
              </a:extrusionClr>
              <a:contourClr>
                <a:srgbClr val="FFFF99"/>
              </a:contour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en-US"/>
            </a:p>
          </p:txBody>
        </p:sp>
        <p:sp>
          <p:nvSpPr>
            <p:cNvPr id="29" name="Rectangle 21"/>
            <p:cNvSpPr>
              <a:spLocks noChangeArrowheads="1"/>
            </p:cNvSpPr>
            <p:nvPr/>
          </p:nvSpPr>
          <p:spPr bwMode="auto">
            <a:xfrm>
              <a:off x="1282" y="1051"/>
              <a:ext cx="2387" cy="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857250" indent="-285750">
                <a:defRPr sz="2400">
                  <a:solidFill>
                    <a:schemeClr val="tx1"/>
                  </a:solidFill>
                  <a:latin typeface="Times New Roman" panose="02020603050405020304" pitchFamily="18" charset="0"/>
                </a:defRPr>
              </a:lvl2pPr>
              <a:lvl3pPr marL="1276350" indent="-228600">
                <a:defRPr sz="2400">
                  <a:solidFill>
                    <a:schemeClr val="tx1"/>
                  </a:solidFill>
                  <a:latin typeface="Times New Roman" panose="02020603050405020304" pitchFamily="18" charset="0"/>
                </a:defRPr>
              </a:lvl3pPr>
              <a:lvl4pPr marL="1695450" indent="-228600">
                <a:defRPr sz="2400">
                  <a:solidFill>
                    <a:schemeClr val="tx1"/>
                  </a:solidFill>
                  <a:latin typeface="Times New Roman" panose="02020603050405020304" pitchFamily="18" charset="0"/>
                </a:defRPr>
              </a:lvl4pPr>
              <a:lvl5pPr marL="2114550" indent="-228600">
                <a:defRPr sz="2400">
                  <a:solidFill>
                    <a:schemeClr val="tx1"/>
                  </a:solidFill>
                  <a:latin typeface="Times New Roman" panose="02020603050405020304" pitchFamily="18" charset="0"/>
                </a:defRPr>
              </a:lvl5pPr>
              <a:lvl6pPr marL="2571750" indent="-228600" eaLnBrk="0" fontAlgn="base" hangingPunct="0">
                <a:spcBef>
                  <a:spcPct val="0"/>
                </a:spcBef>
                <a:spcAft>
                  <a:spcPct val="0"/>
                </a:spcAft>
                <a:defRPr sz="2400">
                  <a:solidFill>
                    <a:schemeClr val="tx1"/>
                  </a:solidFill>
                  <a:latin typeface="Times New Roman" panose="02020603050405020304" pitchFamily="18" charset="0"/>
                </a:defRPr>
              </a:lvl6pPr>
              <a:lvl7pPr marL="3028950" indent="-228600" eaLnBrk="0" fontAlgn="base" hangingPunct="0">
                <a:spcBef>
                  <a:spcPct val="0"/>
                </a:spcBef>
                <a:spcAft>
                  <a:spcPct val="0"/>
                </a:spcAft>
                <a:defRPr sz="2400">
                  <a:solidFill>
                    <a:schemeClr val="tx1"/>
                  </a:solidFill>
                  <a:latin typeface="Times New Roman" panose="02020603050405020304" pitchFamily="18" charset="0"/>
                </a:defRPr>
              </a:lvl7pPr>
              <a:lvl8pPr marL="3486150" indent="-228600" eaLnBrk="0" fontAlgn="base" hangingPunct="0">
                <a:spcBef>
                  <a:spcPct val="0"/>
                </a:spcBef>
                <a:spcAft>
                  <a:spcPct val="0"/>
                </a:spcAft>
                <a:defRPr sz="2400">
                  <a:solidFill>
                    <a:schemeClr val="tx1"/>
                  </a:solidFill>
                  <a:latin typeface="Times New Roman" panose="02020603050405020304" pitchFamily="18" charset="0"/>
                </a:defRPr>
              </a:lvl8pPr>
              <a:lvl9pPr marL="394335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spcBef>
                  <a:spcPct val="20000"/>
                </a:spcBef>
              </a:pPr>
              <a:r>
                <a:rPr lang="en-ZA" altLang="en-US" sz="2000" b="1" dirty="0" smtClean="0">
                  <a:latin typeface="Arial" panose="020B0604020202020204" pitchFamily="34" charset="0"/>
                  <a:ea typeface="ＭＳ Ｐゴシック" panose="020B0600070205080204" pitchFamily="34" charset="-128"/>
                </a:rPr>
                <a:t>Policies and Frameworks</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Population Development policy;</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National Integrated ECD Policy;</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National Plan of Action for Children</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Government Wide Monitoring &amp; Evaluation Framework, etc.</a:t>
              </a:r>
            </a:p>
          </p:txBody>
        </p:sp>
      </p:grpSp>
      <p:grpSp>
        <p:nvGrpSpPr>
          <p:cNvPr id="30" name="Group 19"/>
          <p:cNvGrpSpPr>
            <a:grpSpLocks/>
          </p:cNvGrpSpPr>
          <p:nvPr/>
        </p:nvGrpSpPr>
        <p:grpSpPr bwMode="auto">
          <a:xfrm>
            <a:off x="152328" y="4111301"/>
            <a:ext cx="3267543" cy="2486050"/>
            <a:chOff x="1267" y="1023"/>
            <a:chExt cx="2402" cy="715"/>
          </a:xfrm>
        </p:grpSpPr>
        <p:sp>
          <p:nvSpPr>
            <p:cNvPr id="31" name="Rectangle 20"/>
            <p:cNvSpPr>
              <a:spLocks noChangeArrowheads="1"/>
            </p:cNvSpPr>
            <p:nvPr/>
          </p:nvSpPr>
          <p:spPr bwMode="auto">
            <a:xfrm>
              <a:off x="1267" y="1023"/>
              <a:ext cx="2402" cy="715"/>
            </a:xfrm>
            <a:prstGeom prst="rect">
              <a:avLst/>
            </a:prstGeom>
            <a:gradFill rotWithShape="0">
              <a:gsLst>
                <a:gs pos="0">
                  <a:srgbClr val="FBC98D"/>
                </a:gs>
                <a:gs pos="50000">
                  <a:srgbClr val="FFFF99"/>
                </a:gs>
                <a:gs pos="100000">
                  <a:srgbClr val="FBC98D"/>
                </a:gs>
              </a:gsLst>
              <a:lin ang="5400000" scaled="1"/>
            </a:gradFill>
            <a:ln w="9525">
              <a:miter lim="800000"/>
              <a:headEnd/>
              <a:tailEnd/>
            </a:ln>
            <a:effectLst/>
            <a:scene3d>
              <a:camera prst="legacyPerspectiveBottom"/>
              <a:lightRig rig="legacyFlat3" dir="t"/>
            </a:scene3d>
            <a:sp3d extrusionH="252400" prstMaterial="legacyMatte">
              <a:bevelT w="13500" h="13500" prst="angle"/>
              <a:bevelB w="13500" h="13500" prst="angle"/>
              <a:extrusionClr>
                <a:srgbClr val="FFFF99"/>
              </a:extrusionClr>
              <a:contourClr>
                <a:srgbClr val="FFFF99"/>
              </a:contour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en-US"/>
            </a:p>
          </p:txBody>
        </p:sp>
        <p:sp>
          <p:nvSpPr>
            <p:cNvPr id="32" name="Rectangle 21"/>
            <p:cNvSpPr>
              <a:spLocks noChangeArrowheads="1"/>
            </p:cNvSpPr>
            <p:nvPr/>
          </p:nvSpPr>
          <p:spPr bwMode="auto">
            <a:xfrm>
              <a:off x="1282" y="1051"/>
              <a:ext cx="2387" cy="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857250" indent="-285750">
                <a:defRPr sz="2400">
                  <a:solidFill>
                    <a:schemeClr val="tx1"/>
                  </a:solidFill>
                  <a:latin typeface="Times New Roman" panose="02020603050405020304" pitchFamily="18" charset="0"/>
                </a:defRPr>
              </a:lvl2pPr>
              <a:lvl3pPr marL="1276350" indent="-228600">
                <a:defRPr sz="2400">
                  <a:solidFill>
                    <a:schemeClr val="tx1"/>
                  </a:solidFill>
                  <a:latin typeface="Times New Roman" panose="02020603050405020304" pitchFamily="18" charset="0"/>
                </a:defRPr>
              </a:lvl3pPr>
              <a:lvl4pPr marL="1695450" indent="-228600">
                <a:defRPr sz="2400">
                  <a:solidFill>
                    <a:schemeClr val="tx1"/>
                  </a:solidFill>
                  <a:latin typeface="Times New Roman" panose="02020603050405020304" pitchFamily="18" charset="0"/>
                </a:defRPr>
              </a:lvl4pPr>
              <a:lvl5pPr marL="2114550" indent="-228600">
                <a:defRPr sz="2400">
                  <a:solidFill>
                    <a:schemeClr val="tx1"/>
                  </a:solidFill>
                  <a:latin typeface="Times New Roman" panose="02020603050405020304" pitchFamily="18" charset="0"/>
                </a:defRPr>
              </a:lvl5pPr>
              <a:lvl6pPr marL="2571750" indent="-228600" eaLnBrk="0" fontAlgn="base" hangingPunct="0">
                <a:spcBef>
                  <a:spcPct val="0"/>
                </a:spcBef>
                <a:spcAft>
                  <a:spcPct val="0"/>
                </a:spcAft>
                <a:defRPr sz="2400">
                  <a:solidFill>
                    <a:schemeClr val="tx1"/>
                  </a:solidFill>
                  <a:latin typeface="Times New Roman" panose="02020603050405020304" pitchFamily="18" charset="0"/>
                </a:defRPr>
              </a:lvl6pPr>
              <a:lvl7pPr marL="3028950" indent="-228600" eaLnBrk="0" fontAlgn="base" hangingPunct="0">
                <a:spcBef>
                  <a:spcPct val="0"/>
                </a:spcBef>
                <a:spcAft>
                  <a:spcPct val="0"/>
                </a:spcAft>
                <a:defRPr sz="2400">
                  <a:solidFill>
                    <a:schemeClr val="tx1"/>
                  </a:solidFill>
                  <a:latin typeface="Times New Roman" panose="02020603050405020304" pitchFamily="18" charset="0"/>
                </a:defRPr>
              </a:lvl7pPr>
              <a:lvl8pPr marL="3486150" indent="-228600" eaLnBrk="0" fontAlgn="base" hangingPunct="0">
                <a:spcBef>
                  <a:spcPct val="0"/>
                </a:spcBef>
                <a:spcAft>
                  <a:spcPct val="0"/>
                </a:spcAft>
                <a:defRPr sz="2400">
                  <a:solidFill>
                    <a:schemeClr val="tx1"/>
                  </a:solidFill>
                  <a:latin typeface="Times New Roman" panose="02020603050405020304" pitchFamily="18" charset="0"/>
                </a:defRPr>
              </a:lvl8pPr>
              <a:lvl9pPr marL="394335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spcBef>
                  <a:spcPct val="20000"/>
                </a:spcBef>
              </a:pPr>
              <a:r>
                <a:rPr lang="en-ZA" altLang="en-US" sz="2000" b="1" dirty="0">
                  <a:latin typeface="Arial" panose="020B0604020202020204" pitchFamily="34" charset="0"/>
                  <a:ea typeface="ＭＳ Ｐゴシック" panose="020B0600070205080204" pitchFamily="34" charset="-128"/>
                </a:rPr>
                <a:t>Guiding </a:t>
              </a:r>
              <a:r>
                <a:rPr lang="en-ZA" altLang="en-US" sz="2000" b="1" dirty="0" smtClean="0">
                  <a:latin typeface="Arial" panose="020B0604020202020204" pitchFamily="34" charset="0"/>
                  <a:ea typeface="ＭＳ Ｐゴシック" panose="020B0600070205080204" pitchFamily="34" charset="-128"/>
                </a:rPr>
                <a:t>Documents</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NDP;</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MTSF;</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SONA;</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National Budget Speech;</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Minister’s Budget Vote Speech;</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Sector specific strategies, etc. </a:t>
              </a:r>
              <a:endParaRPr lang="en-ZA" altLang="en-US" sz="1600" dirty="0">
                <a:latin typeface="Arial" panose="020B0604020202020204" pitchFamily="34" charset="0"/>
                <a:ea typeface="ＭＳ Ｐゴシック" panose="020B0600070205080204" pitchFamily="34" charset="-128"/>
              </a:endParaRPr>
            </a:p>
          </p:txBody>
        </p:sp>
      </p:grpSp>
      <p:grpSp>
        <p:nvGrpSpPr>
          <p:cNvPr id="33" name="Group 19"/>
          <p:cNvGrpSpPr>
            <a:grpSpLocks/>
          </p:cNvGrpSpPr>
          <p:nvPr/>
        </p:nvGrpSpPr>
        <p:grpSpPr bwMode="auto">
          <a:xfrm>
            <a:off x="5672326" y="1075519"/>
            <a:ext cx="3426536" cy="2065449"/>
            <a:chOff x="1267" y="1023"/>
            <a:chExt cx="2402" cy="715"/>
          </a:xfrm>
        </p:grpSpPr>
        <p:sp>
          <p:nvSpPr>
            <p:cNvPr id="34" name="Rectangle 20"/>
            <p:cNvSpPr>
              <a:spLocks noChangeArrowheads="1"/>
            </p:cNvSpPr>
            <p:nvPr/>
          </p:nvSpPr>
          <p:spPr bwMode="auto">
            <a:xfrm>
              <a:off x="1267" y="1023"/>
              <a:ext cx="2402" cy="715"/>
            </a:xfrm>
            <a:prstGeom prst="rect">
              <a:avLst/>
            </a:prstGeom>
            <a:gradFill rotWithShape="0">
              <a:gsLst>
                <a:gs pos="0">
                  <a:srgbClr val="FBC98D"/>
                </a:gs>
                <a:gs pos="50000">
                  <a:srgbClr val="FFFF99"/>
                </a:gs>
                <a:gs pos="100000">
                  <a:srgbClr val="FBC98D"/>
                </a:gs>
              </a:gsLst>
              <a:lin ang="5400000" scaled="1"/>
            </a:gradFill>
            <a:ln w="9525">
              <a:miter lim="800000"/>
              <a:headEnd/>
              <a:tailEnd/>
            </a:ln>
            <a:effectLst/>
            <a:scene3d>
              <a:camera prst="legacyPerspectiveBottom"/>
              <a:lightRig rig="legacyFlat3" dir="t"/>
            </a:scene3d>
            <a:sp3d extrusionH="252400" prstMaterial="legacyMatte">
              <a:bevelT w="13500" h="13500" prst="angle"/>
              <a:bevelB w="13500" h="13500" prst="angle"/>
              <a:extrusionClr>
                <a:srgbClr val="FFFF99"/>
              </a:extrusionClr>
              <a:contourClr>
                <a:srgbClr val="FFFF99"/>
              </a:contour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en-US"/>
            </a:p>
          </p:txBody>
        </p:sp>
        <p:sp>
          <p:nvSpPr>
            <p:cNvPr id="35" name="Rectangle 21"/>
            <p:cNvSpPr>
              <a:spLocks noChangeArrowheads="1"/>
            </p:cNvSpPr>
            <p:nvPr/>
          </p:nvSpPr>
          <p:spPr bwMode="auto">
            <a:xfrm>
              <a:off x="1267" y="1023"/>
              <a:ext cx="2402" cy="7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857250" indent="-285750">
                <a:defRPr sz="2400">
                  <a:solidFill>
                    <a:schemeClr val="tx1"/>
                  </a:solidFill>
                  <a:latin typeface="Times New Roman" panose="02020603050405020304" pitchFamily="18" charset="0"/>
                </a:defRPr>
              </a:lvl2pPr>
              <a:lvl3pPr marL="1276350" indent="-228600">
                <a:defRPr sz="2400">
                  <a:solidFill>
                    <a:schemeClr val="tx1"/>
                  </a:solidFill>
                  <a:latin typeface="Times New Roman" panose="02020603050405020304" pitchFamily="18" charset="0"/>
                </a:defRPr>
              </a:lvl3pPr>
              <a:lvl4pPr marL="1695450" indent="-228600">
                <a:defRPr sz="2400">
                  <a:solidFill>
                    <a:schemeClr val="tx1"/>
                  </a:solidFill>
                  <a:latin typeface="Times New Roman" panose="02020603050405020304" pitchFamily="18" charset="0"/>
                </a:defRPr>
              </a:lvl4pPr>
              <a:lvl5pPr marL="2114550" indent="-228600">
                <a:defRPr sz="2400">
                  <a:solidFill>
                    <a:schemeClr val="tx1"/>
                  </a:solidFill>
                  <a:latin typeface="Times New Roman" panose="02020603050405020304" pitchFamily="18" charset="0"/>
                </a:defRPr>
              </a:lvl5pPr>
              <a:lvl6pPr marL="2571750" indent="-228600" eaLnBrk="0" fontAlgn="base" hangingPunct="0">
                <a:spcBef>
                  <a:spcPct val="0"/>
                </a:spcBef>
                <a:spcAft>
                  <a:spcPct val="0"/>
                </a:spcAft>
                <a:defRPr sz="2400">
                  <a:solidFill>
                    <a:schemeClr val="tx1"/>
                  </a:solidFill>
                  <a:latin typeface="Times New Roman" panose="02020603050405020304" pitchFamily="18" charset="0"/>
                </a:defRPr>
              </a:lvl6pPr>
              <a:lvl7pPr marL="3028950" indent="-228600" eaLnBrk="0" fontAlgn="base" hangingPunct="0">
                <a:spcBef>
                  <a:spcPct val="0"/>
                </a:spcBef>
                <a:spcAft>
                  <a:spcPct val="0"/>
                </a:spcAft>
                <a:defRPr sz="2400">
                  <a:solidFill>
                    <a:schemeClr val="tx1"/>
                  </a:solidFill>
                  <a:latin typeface="Times New Roman" panose="02020603050405020304" pitchFamily="18" charset="0"/>
                </a:defRPr>
              </a:lvl7pPr>
              <a:lvl8pPr marL="3486150" indent="-228600" eaLnBrk="0" fontAlgn="base" hangingPunct="0">
                <a:spcBef>
                  <a:spcPct val="0"/>
                </a:spcBef>
                <a:spcAft>
                  <a:spcPct val="0"/>
                </a:spcAft>
                <a:defRPr sz="2400">
                  <a:solidFill>
                    <a:schemeClr val="tx1"/>
                  </a:solidFill>
                  <a:latin typeface="Times New Roman" panose="02020603050405020304" pitchFamily="18" charset="0"/>
                </a:defRPr>
              </a:lvl8pPr>
              <a:lvl9pPr marL="394335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spcBef>
                  <a:spcPct val="20000"/>
                </a:spcBef>
              </a:pPr>
              <a:r>
                <a:rPr lang="en-ZA" altLang="en-US" sz="2000" b="1" dirty="0" smtClean="0">
                  <a:latin typeface="Arial" panose="020B0604020202020204" pitchFamily="34" charset="0"/>
                  <a:ea typeface="ＭＳ Ｐゴシック" panose="020B0600070205080204" pitchFamily="34" charset="-128"/>
                </a:rPr>
                <a:t>International Instruments</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Sustainable Development Goals;</a:t>
              </a:r>
            </a:p>
            <a:p>
              <a:pPr marL="285750" indent="-285750" eaLnBrk="1" hangingPunct="1">
                <a:lnSpc>
                  <a:spcPct val="85000"/>
                </a:lnSpc>
                <a:spcBef>
                  <a:spcPct val="20000"/>
                </a:spcBef>
                <a:buFont typeface="Arial" panose="020B0604020202020204" pitchFamily="34" charset="0"/>
                <a:buChar char="•"/>
              </a:pPr>
              <a:r>
                <a:rPr lang="en-US" altLang="en-US" sz="1600" dirty="0" smtClean="0">
                  <a:latin typeface="Arial" panose="020B0604020202020204" pitchFamily="34" charset="0"/>
                  <a:ea typeface="ＭＳ Ｐゴシック" panose="020B0600070205080204" pitchFamily="34" charset="-128"/>
                </a:rPr>
                <a:t>Agenda 2063</a:t>
              </a:r>
              <a:endParaRPr lang="en-ZA" altLang="en-US" sz="1600" dirty="0" smtClean="0">
                <a:latin typeface="Arial" panose="020B0604020202020204" pitchFamily="34" charset="0"/>
                <a:ea typeface="ＭＳ Ｐゴシック" panose="020B0600070205080204" pitchFamily="34" charset="-128"/>
              </a:endParaRP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Multilateral agreements;</a:t>
              </a:r>
            </a:p>
            <a:p>
              <a:pPr marL="285750" indent="-285750" eaLnBrk="1" hangingPunct="1">
                <a:lnSpc>
                  <a:spcPct val="85000"/>
                </a:lnSpc>
                <a:spcBef>
                  <a:spcPct val="20000"/>
                </a:spcBef>
                <a:buFont typeface="Arial" panose="020B0604020202020204" pitchFamily="34" charset="0"/>
                <a:buChar char="•"/>
              </a:pPr>
              <a:r>
                <a:rPr lang="en-ZA" altLang="en-US" sz="1600" dirty="0">
                  <a:latin typeface="Arial" panose="020B0604020202020204" pitchFamily="34" charset="0"/>
                  <a:ea typeface="ＭＳ Ｐゴシック" panose="020B0600070205080204" pitchFamily="34" charset="-128"/>
                </a:rPr>
                <a:t>Bilateral agreements;</a:t>
              </a:r>
            </a:p>
            <a:p>
              <a:pPr marL="285750" indent="-285750" eaLnBrk="1" hangingPunct="1">
                <a:lnSpc>
                  <a:spcPct val="85000"/>
                </a:lnSpc>
                <a:spcBef>
                  <a:spcPct val="20000"/>
                </a:spcBef>
                <a:buFont typeface="Arial" panose="020B0604020202020204" pitchFamily="34" charset="0"/>
                <a:buChar char="•"/>
              </a:pPr>
              <a:r>
                <a:rPr lang="en-ZA" altLang="en-US" sz="1600" dirty="0" smtClean="0">
                  <a:latin typeface="Arial" panose="020B0604020202020204" pitchFamily="34" charset="0"/>
                  <a:ea typeface="ＭＳ Ｐゴシック" panose="020B0600070205080204" pitchFamily="34" charset="-128"/>
                </a:rPr>
                <a:t>Memoranda of Understanding, etc.</a:t>
              </a:r>
            </a:p>
          </p:txBody>
        </p:sp>
      </p:grpSp>
    </p:spTree>
    <p:extLst>
      <p:ext uri="{BB962C8B-B14F-4D97-AF65-F5344CB8AC3E}">
        <p14:creationId xmlns:p14="http://schemas.microsoft.com/office/powerpoint/2010/main" xmlns="" val="79169465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INTEGRATION AND ALIGNMENT</a:t>
            </a:r>
            <a:endParaRPr lang="en-ZA"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6</a:t>
            </a:fld>
            <a:endParaRPr lang="en-US" dirty="0"/>
          </a:p>
        </p:txBody>
      </p:sp>
      <p:graphicFrame>
        <p:nvGraphicFramePr>
          <p:cNvPr id="6" name="Table 5"/>
          <p:cNvGraphicFramePr>
            <a:graphicFrameLocks noGrp="1"/>
          </p:cNvGraphicFramePr>
          <p:nvPr>
            <p:extLst/>
          </p:nvPr>
        </p:nvGraphicFramePr>
        <p:xfrm>
          <a:off x="-2" y="838201"/>
          <a:ext cx="9144003" cy="5422494"/>
        </p:xfrm>
        <a:graphic>
          <a:graphicData uri="http://schemas.openxmlformats.org/drawingml/2006/table">
            <a:tbl>
              <a:tblPr firstRow="1" firstCol="1" bandRow="1">
                <a:tableStyleId>{5C22544A-7EE6-4342-B048-85BDC9FD1C3A}</a:tableStyleId>
              </a:tblPr>
              <a:tblGrid>
                <a:gridCol w="629476">
                  <a:extLst>
                    <a:ext uri="{9D8B030D-6E8A-4147-A177-3AD203B41FA5}">
                      <a16:colId xmlns:a16="http://schemas.microsoft.com/office/drawing/2014/main" xmlns="" val="1350869128"/>
                    </a:ext>
                  </a:extLst>
                </a:gridCol>
                <a:gridCol w="3704923">
                  <a:extLst>
                    <a:ext uri="{9D8B030D-6E8A-4147-A177-3AD203B41FA5}">
                      <a16:colId xmlns:a16="http://schemas.microsoft.com/office/drawing/2014/main" xmlns="" val="260658810"/>
                    </a:ext>
                  </a:extLst>
                </a:gridCol>
                <a:gridCol w="4809604">
                  <a:extLst>
                    <a:ext uri="{9D8B030D-6E8A-4147-A177-3AD203B41FA5}">
                      <a16:colId xmlns:a16="http://schemas.microsoft.com/office/drawing/2014/main" xmlns="" val="403751349"/>
                    </a:ext>
                  </a:extLst>
                </a:gridCol>
              </a:tblGrid>
              <a:tr h="430559">
                <a:tc>
                  <a:txBody>
                    <a:bodyPr/>
                    <a:lstStyle/>
                    <a:p>
                      <a:pPr marL="0" marR="0" algn="l">
                        <a:lnSpc>
                          <a:spcPct val="107000"/>
                        </a:lnSpc>
                        <a:spcBef>
                          <a:spcPts val="0"/>
                        </a:spcBef>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369" marR="44369" marT="0" marB="0"/>
                </a:tc>
                <a:tc>
                  <a:txBody>
                    <a:bodyPr/>
                    <a:lstStyle/>
                    <a:p>
                      <a:pPr marL="0" marR="0" algn="l">
                        <a:lnSpc>
                          <a:spcPct val="107000"/>
                        </a:lnSpc>
                        <a:spcBef>
                          <a:spcPts val="0"/>
                        </a:spcBef>
                        <a:spcAft>
                          <a:spcPts val="0"/>
                        </a:spcAft>
                      </a:pPr>
                      <a:r>
                        <a:rPr lang="en-GB" sz="1200" dirty="0" smtClean="0">
                          <a:effectLst/>
                        </a:rPr>
                        <a:t>MTSF OUTCOME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369" marR="44369" marT="0" marB="0"/>
                </a:tc>
                <a:tc>
                  <a:txBody>
                    <a:bodyPr/>
                    <a:lstStyle/>
                    <a:p>
                      <a:pPr marL="0" marR="0" algn="l">
                        <a:lnSpc>
                          <a:spcPct val="107000"/>
                        </a:lnSpc>
                        <a:spcBef>
                          <a:spcPts val="0"/>
                        </a:spcBef>
                        <a:spcAft>
                          <a:spcPts val="0"/>
                        </a:spcAft>
                      </a:pPr>
                      <a:r>
                        <a:rPr lang="en-GB" sz="1200" dirty="0" smtClean="0">
                          <a:effectLst/>
                        </a:rPr>
                        <a:t>SECTORAL INTEGRATION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369" marR="44369" marT="0" marB="0"/>
                </a:tc>
                <a:extLst>
                  <a:ext uri="{0D108BD9-81ED-4DB2-BD59-A6C34878D82A}">
                    <a16:rowId xmlns:a16="http://schemas.microsoft.com/office/drawing/2014/main" xmlns="" val="581985063"/>
                  </a:ext>
                </a:extLst>
              </a:tr>
              <a:tr h="1137908">
                <a:tc>
                  <a:txBody>
                    <a:bodyPr/>
                    <a:lstStyle/>
                    <a:p>
                      <a:pPr marL="0" marR="0" algn="ctr">
                        <a:lnSpc>
                          <a:spcPct val="107000"/>
                        </a:lnSpc>
                        <a:spcBef>
                          <a:spcPts val="0"/>
                        </a:spcBef>
                        <a:spcAft>
                          <a:spcPts val="0"/>
                        </a:spcAft>
                      </a:pPr>
                      <a:r>
                        <a:rPr lang="en-GB" sz="1200" dirty="0">
                          <a:effectLst/>
                          <a:latin typeface="+mn-lt"/>
                        </a:rPr>
                        <a:t> </a:t>
                      </a:r>
                      <a:endParaRPr lang="en-GB" sz="1200" dirty="0" smtClean="0">
                        <a:effectLst/>
                        <a:latin typeface="+mn-lt"/>
                      </a:endParaRPr>
                    </a:p>
                    <a:p>
                      <a:pPr marL="0" marR="0" algn="ctr">
                        <a:lnSpc>
                          <a:spcPct val="107000"/>
                        </a:lnSpc>
                        <a:spcBef>
                          <a:spcPts val="0"/>
                        </a:spcBef>
                        <a:spcAft>
                          <a:spcPts val="0"/>
                        </a:spcAft>
                      </a:pPr>
                      <a:endParaRPr lang="en-GB" sz="1200" dirty="0" smtClean="0">
                        <a:effectLst/>
                        <a:latin typeface="+mn-lt"/>
                      </a:endParaRPr>
                    </a:p>
                    <a:p>
                      <a:pPr marL="0" marR="0" algn="ctr">
                        <a:lnSpc>
                          <a:spcPct val="107000"/>
                        </a:lnSpc>
                        <a:spcBef>
                          <a:spcPts val="0"/>
                        </a:spcBef>
                        <a:spcAft>
                          <a:spcPts val="0"/>
                        </a:spcAft>
                      </a:pPr>
                      <a:r>
                        <a:rPr lang="en-GB" sz="1200" dirty="0" smtClean="0">
                          <a:effectLst/>
                          <a:latin typeface="+mn-lt"/>
                        </a:rPr>
                        <a:t>1</a:t>
                      </a:r>
                      <a:endParaRPr lang="en-US" sz="1200" dirty="0">
                        <a:effectLst/>
                        <a:latin typeface="+mn-lt"/>
                        <a:ea typeface="Calibri" panose="020F0502020204030204" pitchFamily="34" charset="0"/>
                        <a:cs typeface="Times New Roman" panose="02020603050405020304" pitchFamily="18" charset="0"/>
                      </a:endParaRPr>
                    </a:p>
                  </a:txBody>
                  <a:tcPr marL="44369" marR="44369"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endParaRPr lang="en-ZA" sz="1200" b="1" dirty="0" smtClean="0">
                        <a:effectLst/>
                      </a:endParaRPr>
                    </a:p>
                    <a:p>
                      <a:pPr marL="0" marR="0" indent="0" algn="l" defTabSz="914400" rtl="0" eaLnBrk="1" fontAlgn="auto" latinLnBrk="0" hangingPunct="1">
                        <a:lnSpc>
                          <a:spcPct val="107000"/>
                        </a:lnSpc>
                        <a:spcBef>
                          <a:spcPts val="0"/>
                        </a:spcBef>
                        <a:spcAft>
                          <a:spcPts val="0"/>
                        </a:spcAft>
                        <a:buClrTx/>
                        <a:buSzTx/>
                        <a:buFontTx/>
                        <a:buNone/>
                        <a:tabLst/>
                        <a:defRPr/>
                      </a:pPr>
                      <a:endParaRPr lang="en-ZA" sz="1200" b="1" dirty="0" smtClean="0">
                        <a:effectLst/>
                      </a:endParaRPr>
                    </a:p>
                    <a:p>
                      <a:pPr marL="0" marR="0" indent="0" algn="l" defTabSz="914400" rtl="0" eaLnBrk="1" fontAlgn="auto" latinLnBrk="0" hangingPunct="1">
                        <a:lnSpc>
                          <a:spcPct val="107000"/>
                        </a:lnSpc>
                        <a:spcBef>
                          <a:spcPts val="0"/>
                        </a:spcBef>
                        <a:spcAft>
                          <a:spcPts val="0"/>
                        </a:spcAft>
                        <a:buClrTx/>
                        <a:buSzTx/>
                        <a:buFontTx/>
                        <a:buNone/>
                        <a:tabLst/>
                        <a:defRPr/>
                      </a:pPr>
                      <a:r>
                        <a:rPr lang="en-ZA" sz="1200" b="1" dirty="0" smtClean="0">
                          <a:effectLst/>
                        </a:rPr>
                        <a:t>JOB CREATION </a:t>
                      </a:r>
                      <a:r>
                        <a:rPr lang="en-ZA" sz="1200" b="1" baseline="0" dirty="0" smtClean="0">
                          <a:effectLst/>
                        </a:rPr>
                        <a:t> AND ECONOMIC GROWTH</a:t>
                      </a:r>
                      <a:endParaRPr lang="en-US" sz="12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369" marR="44369" marT="0" marB="0"/>
                </a:tc>
                <a:tc>
                  <a:txBody>
                    <a:bodyPr/>
                    <a:lstStyle/>
                    <a:p>
                      <a:pPr marL="0" marR="0" lvl="0" indent="0">
                        <a:lnSpc>
                          <a:spcPct val="107000"/>
                        </a:lnSpc>
                        <a:spcBef>
                          <a:spcPts val="0"/>
                        </a:spcBef>
                        <a:spcAft>
                          <a:spcPts val="0"/>
                        </a:spcAft>
                        <a:buFont typeface="Symbol" panose="05050102010706020507" pitchFamily="18" charset="2"/>
                        <a:buNone/>
                      </a:pPr>
                      <a:r>
                        <a:rPr lang="en-GB" sz="1200" dirty="0">
                          <a:effectLst/>
                        </a:rPr>
                        <a:t>SASSA SRD Programme referrals of cooperatives &amp; income generation CSOs</a:t>
                      </a:r>
                      <a:endParaRPr lang="en-US" sz="1200" dirty="0">
                        <a:effectLst/>
                      </a:endParaRPr>
                    </a:p>
                    <a:p>
                      <a:pPr marL="0" marR="0" lvl="0" indent="0">
                        <a:lnSpc>
                          <a:spcPct val="107000"/>
                        </a:lnSpc>
                        <a:spcBef>
                          <a:spcPts val="0"/>
                        </a:spcBef>
                        <a:spcAft>
                          <a:spcPts val="0"/>
                        </a:spcAft>
                        <a:buFont typeface="Symbol" panose="05050102010706020507" pitchFamily="18" charset="2"/>
                        <a:buNone/>
                      </a:pPr>
                      <a:endParaRPr lang="en-GB" sz="1200" dirty="0" smtClean="0">
                        <a:effectLst/>
                      </a:endParaRPr>
                    </a:p>
                    <a:p>
                      <a:pPr marL="0" marR="0" lvl="0" indent="0">
                        <a:lnSpc>
                          <a:spcPct val="107000"/>
                        </a:lnSpc>
                        <a:spcBef>
                          <a:spcPts val="0"/>
                        </a:spcBef>
                        <a:spcAft>
                          <a:spcPts val="0"/>
                        </a:spcAft>
                        <a:buFont typeface="Symbol" panose="05050102010706020507" pitchFamily="18" charset="2"/>
                        <a:buNone/>
                      </a:pPr>
                      <a:r>
                        <a:rPr lang="en-GB" sz="1200" dirty="0" smtClean="0">
                          <a:effectLst/>
                        </a:rPr>
                        <a:t>DSD </a:t>
                      </a:r>
                      <a:r>
                        <a:rPr lang="en-GB" sz="1200" dirty="0">
                          <a:effectLst/>
                        </a:rPr>
                        <a:t>(CNDC</a:t>
                      </a:r>
                      <a:r>
                        <a:rPr lang="en-GB" sz="1200" dirty="0" smtClean="0">
                          <a:effectLst/>
                        </a:rPr>
                        <a:t>) programme </a:t>
                      </a:r>
                      <a:r>
                        <a:rPr lang="en-GB" sz="1200" dirty="0">
                          <a:effectLst/>
                        </a:rPr>
                        <a:t>referrals of cooperatives and agricultural income generation CSOs to supply vegetables to </a:t>
                      </a:r>
                      <a:r>
                        <a:rPr lang="en-GB" sz="1200" dirty="0" smtClean="0">
                          <a:effectLst/>
                        </a:rPr>
                        <a:t>the </a:t>
                      </a:r>
                      <a:r>
                        <a:rPr lang="en-GB" sz="1200" dirty="0">
                          <a:effectLst/>
                        </a:rPr>
                        <a:t>market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369" marR="44369" marT="0" marB="0"/>
                </a:tc>
                <a:extLst>
                  <a:ext uri="{0D108BD9-81ED-4DB2-BD59-A6C34878D82A}">
                    <a16:rowId xmlns:a16="http://schemas.microsoft.com/office/drawing/2014/main" xmlns="" val="4150034760"/>
                  </a:ext>
                </a:extLst>
              </a:tr>
              <a:tr h="479336">
                <a:tc>
                  <a:txBody>
                    <a:bodyPr/>
                    <a:lstStyle/>
                    <a:p>
                      <a:pPr marL="0" marR="0" algn="ctr">
                        <a:lnSpc>
                          <a:spcPct val="107000"/>
                        </a:lnSpc>
                        <a:spcBef>
                          <a:spcPts val="0"/>
                        </a:spcBef>
                        <a:spcAft>
                          <a:spcPts val="0"/>
                        </a:spcAft>
                      </a:pPr>
                      <a:r>
                        <a:rPr lang="en-GB" sz="1200" dirty="0">
                          <a:effectLst/>
                          <a:latin typeface="+mn-lt"/>
                        </a:rPr>
                        <a:t> </a:t>
                      </a:r>
                      <a:endParaRPr lang="en-GB" sz="1200" dirty="0" smtClean="0">
                        <a:effectLst/>
                        <a:latin typeface="+mn-lt"/>
                      </a:endParaRPr>
                    </a:p>
                    <a:p>
                      <a:pPr marL="0" marR="0" algn="ctr">
                        <a:lnSpc>
                          <a:spcPct val="107000"/>
                        </a:lnSpc>
                        <a:spcBef>
                          <a:spcPts val="0"/>
                        </a:spcBef>
                        <a:spcAft>
                          <a:spcPts val="0"/>
                        </a:spcAft>
                      </a:pPr>
                      <a:r>
                        <a:rPr lang="en-GB" sz="1200" dirty="0" smtClean="0">
                          <a:effectLst/>
                          <a:latin typeface="+mn-lt"/>
                        </a:rPr>
                        <a:t>2</a:t>
                      </a:r>
                      <a:endParaRPr lang="en-US" sz="1200" dirty="0">
                        <a:effectLst/>
                        <a:latin typeface="+mn-lt"/>
                        <a:ea typeface="Calibri" panose="020F0502020204030204" pitchFamily="34" charset="0"/>
                        <a:cs typeface="Times New Roman" panose="02020603050405020304" pitchFamily="18" charset="0"/>
                      </a:endParaRPr>
                    </a:p>
                  </a:txBody>
                  <a:tcPr marL="44369" marR="44369" marT="0" marB="0"/>
                </a:tc>
                <a:tc>
                  <a:txBody>
                    <a:bodyPr/>
                    <a:lstStyle/>
                    <a:p>
                      <a:pPr marL="0" marR="0">
                        <a:lnSpc>
                          <a:spcPct val="107000"/>
                        </a:lnSpc>
                        <a:spcBef>
                          <a:spcPts val="0"/>
                        </a:spcBef>
                        <a:spcAft>
                          <a:spcPts val="0"/>
                        </a:spcAft>
                      </a:pPr>
                      <a:endParaRPr lang="en-GB" sz="1200" b="1" dirty="0" smtClean="0">
                        <a:effectLst/>
                      </a:endParaRPr>
                    </a:p>
                    <a:p>
                      <a:pPr marL="0" marR="0">
                        <a:lnSpc>
                          <a:spcPct val="107000"/>
                        </a:lnSpc>
                        <a:spcBef>
                          <a:spcPts val="0"/>
                        </a:spcBef>
                        <a:spcAft>
                          <a:spcPts val="0"/>
                        </a:spcAft>
                      </a:pPr>
                      <a:r>
                        <a:rPr lang="en-GB" sz="1200" b="1" dirty="0" smtClean="0">
                          <a:effectLst/>
                        </a:rPr>
                        <a:t>YOUTH</a:t>
                      </a:r>
                      <a:r>
                        <a:rPr lang="en-GB" sz="1200" b="1" baseline="0" dirty="0" smtClean="0">
                          <a:effectLst/>
                        </a:rPr>
                        <a:t> DEVELOPMENT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369" marR="44369" marT="0" marB="0"/>
                </a:tc>
                <a:tc>
                  <a:txBody>
                    <a:bodyPr/>
                    <a:lstStyle/>
                    <a:p>
                      <a:pPr marL="0" marR="0" lvl="0" indent="0">
                        <a:lnSpc>
                          <a:spcPct val="107000"/>
                        </a:lnSpc>
                        <a:spcBef>
                          <a:spcPts val="0"/>
                        </a:spcBef>
                        <a:spcAft>
                          <a:spcPts val="0"/>
                        </a:spcAft>
                        <a:buFont typeface="Symbol" panose="05050102010706020507" pitchFamily="18" charset="2"/>
                        <a:buNone/>
                      </a:pPr>
                      <a:r>
                        <a:rPr lang="en-GB" sz="1200" dirty="0">
                          <a:effectLst/>
                        </a:rPr>
                        <a:t>DSD (Community Dev, NPOs directorate, Welfare, Disability branches) </a:t>
                      </a:r>
                      <a:endParaRPr lang="en-GB" sz="1200" dirty="0" smtClean="0">
                        <a:effectLst/>
                      </a:endParaRPr>
                    </a:p>
                    <a:p>
                      <a:pPr marL="0" marR="0" lvl="0" indent="0">
                        <a:lnSpc>
                          <a:spcPct val="107000"/>
                        </a:lnSpc>
                        <a:spcBef>
                          <a:spcPts val="0"/>
                        </a:spcBef>
                        <a:spcAft>
                          <a:spcPts val="0"/>
                        </a:spcAft>
                        <a:buFont typeface="Symbol" panose="05050102010706020507" pitchFamily="18" charset="2"/>
                        <a:buNone/>
                      </a:pPr>
                      <a:endParaRPr lang="en-GB" sz="1200" dirty="0" smtClean="0">
                        <a:effectLst/>
                      </a:endParaRPr>
                    </a:p>
                  </a:txBody>
                  <a:tcPr marL="44369" marR="44369" marT="0" marB="0"/>
                </a:tc>
                <a:extLst>
                  <a:ext uri="{0D108BD9-81ED-4DB2-BD59-A6C34878D82A}">
                    <a16:rowId xmlns:a16="http://schemas.microsoft.com/office/drawing/2014/main" xmlns="" val="1303432958"/>
                  </a:ext>
                </a:extLst>
              </a:tr>
              <a:tr h="680891">
                <a:tc>
                  <a:txBody>
                    <a:bodyPr/>
                    <a:lstStyle/>
                    <a:p>
                      <a:pPr algn="ctr"/>
                      <a:endParaRPr lang="en-US" sz="1200" dirty="0" smtClean="0">
                        <a:latin typeface="+mn-lt"/>
                      </a:endParaRPr>
                    </a:p>
                    <a:p>
                      <a:pPr algn="ctr"/>
                      <a:r>
                        <a:rPr lang="en-US" sz="1200" dirty="0" smtClean="0">
                          <a:latin typeface="+mn-lt"/>
                        </a:rPr>
                        <a:t>3</a:t>
                      </a:r>
                      <a:endParaRPr lang="en-US" sz="1200" dirty="0">
                        <a:latin typeface="+mn-lt"/>
                      </a:endParaRPr>
                    </a:p>
                  </a:txBody>
                  <a:tcPr marL="44369" marR="44369"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endParaRPr lang="en-ZA" sz="1200" b="1" dirty="0" smtClean="0">
                        <a:effectLst/>
                      </a:endParaRPr>
                    </a:p>
                    <a:p>
                      <a:pPr marL="0" marR="0" indent="0" algn="l" defTabSz="914400" rtl="0" eaLnBrk="1" fontAlgn="auto" latinLnBrk="0" hangingPunct="1">
                        <a:lnSpc>
                          <a:spcPct val="107000"/>
                        </a:lnSpc>
                        <a:spcBef>
                          <a:spcPts val="0"/>
                        </a:spcBef>
                        <a:spcAft>
                          <a:spcPts val="0"/>
                        </a:spcAft>
                        <a:buClrTx/>
                        <a:buSzTx/>
                        <a:buFontTx/>
                        <a:buNone/>
                        <a:tabLst/>
                        <a:defRPr/>
                      </a:pPr>
                      <a:r>
                        <a:rPr lang="en-ZA" sz="1200" b="1" dirty="0" smtClean="0">
                          <a:effectLst/>
                        </a:rPr>
                        <a:t>WOMEN PARTICIPATION</a:t>
                      </a:r>
                      <a:endParaRPr lang="en-US" sz="12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369" marR="44369" marT="0" marB="0"/>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200" dirty="0" smtClean="0">
                          <a:effectLst/>
                        </a:rPr>
                        <a:t>DSD (Community Dev, NPOs directorate, Welfare, Disability branches) on reporting on youth owned CSOs supported by NDA</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endParaRPr lang="en-GB" sz="1200" dirty="0" smtClean="0">
                        <a:effectLst/>
                      </a:endParaRPr>
                    </a:p>
                  </a:txBody>
                  <a:tcPr marL="44369" marR="44369" marT="0" marB="0"/>
                </a:tc>
                <a:extLst>
                  <a:ext uri="{0D108BD9-81ED-4DB2-BD59-A6C34878D82A}">
                    <a16:rowId xmlns:a16="http://schemas.microsoft.com/office/drawing/2014/main" xmlns="" val="3548120665"/>
                  </a:ext>
                </a:extLst>
              </a:tr>
              <a:tr h="862005">
                <a:tc>
                  <a:txBody>
                    <a:bodyPr/>
                    <a:lstStyle/>
                    <a:p>
                      <a:pPr marL="0" marR="0" algn="ctr">
                        <a:lnSpc>
                          <a:spcPct val="107000"/>
                        </a:lnSpc>
                        <a:spcBef>
                          <a:spcPts val="0"/>
                        </a:spcBef>
                        <a:spcAft>
                          <a:spcPts val="0"/>
                        </a:spcAft>
                      </a:pPr>
                      <a:endParaRPr lang="en-US" sz="1200" dirty="0" smtClean="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4</a:t>
                      </a:r>
                      <a:endParaRPr lang="en-US" sz="1200" dirty="0">
                        <a:effectLst/>
                        <a:latin typeface="+mn-lt"/>
                        <a:ea typeface="Calibri" panose="020F0502020204030204" pitchFamily="34" charset="0"/>
                        <a:cs typeface="Times New Roman" panose="02020603050405020304" pitchFamily="18" charset="0"/>
                      </a:endParaRPr>
                    </a:p>
                  </a:txBody>
                  <a:tcPr marL="44369" marR="44369" marT="0" marB="0"/>
                </a:tc>
                <a:tc>
                  <a:txBody>
                    <a:bodyPr/>
                    <a:lstStyle/>
                    <a:p>
                      <a:pPr marL="0" marR="0">
                        <a:lnSpc>
                          <a:spcPct val="107000"/>
                        </a:lnSpc>
                        <a:spcBef>
                          <a:spcPts val="0"/>
                        </a:spcBef>
                        <a:spcAft>
                          <a:spcPts val="0"/>
                        </a:spcAft>
                      </a:pPr>
                      <a:endParaRPr lang="en-ZA" sz="1200" b="1" dirty="0" smtClean="0">
                        <a:effectLst/>
                      </a:endParaRPr>
                    </a:p>
                    <a:p>
                      <a:pPr marL="0" marR="0">
                        <a:lnSpc>
                          <a:spcPct val="107000"/>
                        </a:lnSpc>
                        <a:spcBef>
                          <a:spcPts val="0"/>
                        </a:spcBef>
                        <a:spcAft>
                          <a:spcPts val="0"/>
                        </a:spcAft>
                      </a:pPr>
                      <a:r>
                        <a:rPr lang="en-ZA" sz="1200" b="1" dirty="0" smtClean="0">
                          <a:effectLst/>
                        </a:rPr>
                        <a:t>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369" marR="44369" marT="0" marB="0"/>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200" dirty="0" smtClean="0">
                          <a:effectLst/>
                        </a:rPr>
                        <a:t>DSD ( Welfare, Disability branches) on ECDs and children benefitting from NDA support</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endParaRPr lang="en-GB" sz="1200" dirty="0" smtClean="0">
                        <a:effectLst/>
                      </a:endParaRPr>
                    </a:p>
                  </a:txBody>
                  <a:tcPr marL="44369" marR="44369" marT="0" marB="0"/>
                </a:tc>
                <a:extLst>
                  <a:ext uri="{0D108BD9-81ED-4DB2-BD59-A6C34878D82A}">
                    <a16:rowId xmlns:a16="http://schemas.microsoft.com/office/drawing/2014/main" xmlns="" val="2119177964"/>
                  </a:ext>
                </a:extLst>
              </a:tr>
              <a:tr h="862005">
                <a:tc>
                  <a:txBody>
                    <a:bodyPr/>
                    <a:lstStyle/>
                    <a:p>
                      <a:pPr marL="0" marR="0" algn="ctr">
                        <a:lnSpc>
                          <a:spcPct val="107000"/>
                        </a:lnSpc>
                        <a:spcBef>
                          <a:spcPts val="0"/>
                        </a:spcBef>
                        <a:spcAft>
                          <a:spcPts val="0"/>
                        </a:spcAft>
                      </a:pPr>
                      <a:endParaRPr lang="en-US" sz="1200" dirty="0" smtClean="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5</a:t>
                      </a:r>
                      <a:endParaRPr lang="en-US" sz="1200" dirty="0">
                        <a:effectLst/>
                        <a:latin typeface="+mn-lt"/>
                        <a:ea typeface="Calibri" panose="020F0502020204030204" pitchFamily="34" charset="0"/>
                        <a:cs typeface="Times New Roman" panose="02020603050405020304" pitchFamily="18" charset="0"/>
                      </a:endParaRPr>
                    </a:p>
                  </a:txBody>
                  <a:tcPr marL="44369" marR="44369" marT="0" marB="0"/>
                </a:tc>
                <a:tc>
                  <a:txBody>
                    <a:bodyPr/>
                    <a:lstStyle/>
                    <a:p>
                      <a:pPr marL="0" marR="0">
                        <a:lnSpc>
                          <a:spcPct val="107000"/>
                        </a:lnSpc>
                        <a:spcBef>
                          <a:spcPts val="0"/>
                        </a:spcBef>
                        <a:spcAft>
                          <a:spcPts val="0"/>
                        </a:spcAft>
                      </a:pPr>
                      <a:endParaRPr lang="en-US" sz="1200" b="1" kern="1200" dirty="0" smtClean="0">
                        <a:solidFill>
                          <a:schemeClr val="dk1"/>
                        </a:solidFill>
                        <a:effectLst/>
                        <a:latin typeface="+mn-lt"/>
                        <a:ea typeface="+mn-ea"/>
                        <a:cs typeface="+mn-cs"/>
                      </a:endParaRPr>
                    </a:p>
                    <a:p>
                      <a:pPr marL="0" marR="0">
                        <a:lnSpc>
                          <a:spcPct val="107000"/>
                        </a:lnSpc>
                        <a:spcBef>
                          <a:spcPts val="0"/>
                        </a:spcBef>
                        <a:spcAft>
                          <a:spcPts val="0"/>
                        </a:spcAft>
                      </a:pPr>
                      <a:r>
                        <a:rPr lang="en-US" sz="1200" b="1" kern="1200" dirty="0" smtClean="0">
                          <a:solidFill>
                            <a:schemeClr val="dk1"/>
                          </a:solidFill>
                          <a:effectLst/>
                          <a:latin typeface="+mn-lt"/>
                          <a:ea typeface="+mn-ea"/>
                          <a:cs typeface="+mn-cs"/>
                        </a:rPr>
                        <a:t>HEALTH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369" marR="44369" marT="0" marB="0"/>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200" dirty="0" smtClean="0"/>
                        <a:t>DSD Food Security Unit</a:t>
                      </a:r>
                    </a:p>
                    <a:p>
                      <a:pPr marL="0" marR="0" lvl="0" indent="0">
                        <a:lnSpc>
                          <a:spcPct val="107000"/>
                        </a:lnSpc>
                        <a:spcBef>
                          <a:spcPts val="0"/>
                        </a:spcBef>
                        <a:spcAft>
                          <a:spcPts val="0"/>
                        </a:spcAft>
                        <a:buFont typeface="Symbol" panose="05050102010706020507" pitchFamily="18" charset="2"/>
                        <a:buNone/>
                      </a:pPr>
                      <a:endParaRPr lang="en-GB" sz="1200" dirty="0" smtClean="0">
                        <a:effectLst/>
                      </a:endParaRPr>
                    </a:p>
                  </a:txBody>
                  <a:tcPr marL="44369" marR="44369" marT="0" marB="0"/>
                </a:tc>
                <a:extLst>
                  <a:ext uri="{0D108BD9-81ED-4DB2-BD59-A6C34878D82A}">
                    <a16:rowId xmlns:a16="http://schemas.microsoft.com/office/drawing/2014/main" xmlns="" val="1847129955"/>
                  </a:ext>
                </a:extLst>
              </a:tr>
              <a:tr h="862005">
                <a:tc>
                  <a:txBody>
                    <a:bodyPr/>
                    <a:lstStyle/>
                    <a:p>
                      <a:pPr marL="0" marR="0" algn="ctr">
                        <a:lnSpc>
                          <a:spcPct val="107000"/>
                        </a:lnSpc>
                        <a:spcBef>
                          <a:spcPts val="0"/>
                        </a:spcBef>
                        <a:spcAft>
                          <a:spcPts val="0"/>
                        </a:spcAft>
                      </a:pPr>
                      <a:endParaRPr lang="en-US" sz="1200" dirty="0" smtClean="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6</a:t>
                      </a:r>
                      <a:endParaRPr lang="en-US" sz="1200" dirty="0">
                        <a:effectLst/>
                        <a:latin typeface="+mn-lt"/>
                        <a:ea typeface="Calibri" panose="020F0502020204030204" pitchFamily="34" charset="0"/>
                        <a:cs typeface="Times New Roman" panose="02020603050405020304" pitchFamily="18" charset="0"/>
                      </a:endParaRPr>
                    </a:p>
                  </a:txBody>
                  <a:tcPr marL="44369" marR="44369" marT="0" marB="0"/>
                </a:tc>
                <a:tc>
                  <a:txBody>
                    <a:bodyPr/>
                    <a:lstStyle/>
                    <a:p>
                      <a:pPr marL="0" marR="0">
                        <a:lnSpc>
                          <a:spcPct val="107000"/>
                        </a:lnSpc>
                        <a:spcBef>
                          <a:spcPts val="0"/>
                        </a:spcBef>
                        <a:spcAft>
                          <a:spcPts val="0"/>
                        </a:spcAft>
                      </a:pPr>
                      <a:endParaRPr lang="en-GB" sz="1200" b="1" dirty="0" smtClean="0">
                        <a:effectLst/>
                      </a:endParaRPr>
                    </a:p>
                    <a:p>
                      <a:pPr marL="0" marR="0">
                        <a:lnSpc>
                          <a:spcPct val="107000"/>
                        </a:lnSpc>
                        <a:spcBef>
                          <a:spcPts val="0"/>
                        </a:spcBef>
                        <a:spcAft>
                          <a:spcPts val="0"/>
                        </a:spcAft>
                      </a:pPr>
                      <a:r>
                        <a:rPr lang="en-GB" sz="1200" b="1" dirty="0" smtClean="0">
                          <a:effectLst/>
                        </a:rPr>
                        <a:t>INTERNATIONAL WORK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369" marR="44369" marT="0" marB="0"/>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200" dirty="0" smtClean="0">
                          <a:effectLst/>
                        </a:rPr>
                        <a:t>DSD international relations Unit – Implementation of</a:t>
                      </a:r>
                      <a:r>
                        <a:rPr lang="en-GB" sz="1200" baseline="0" dirty="0" smtClean="0">
                          <a:effectLst/>
                        </a:rPr>
                        <a:t> bilateral and Multilateral Agreements and other international instruments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endParaRPr lang="en-GB" sz="1200" dirty="0" smtClean="0">
                        <a:effectLst/>
                      </a:endParaRPr>
                    </a:p>
                  </a:txBody>
                  <a:tcPr marL="44369" marR="44369" marT="0" marB="0"/>
                </a:tc>
                <a:extLst>
                  <a:ext uri="{0D108BD9-81ED-4DB2-BD59-A6C34878D82A}">
                    <a16:rowId xmlns:a16="http://schemas.microsoft.com/office/drawing/2014/main" xmlns="" val="60290740"/>
                  </a:ext>
                </a:extLst>
              </a:tr>
            </a:tbl>
          </a:graphicData>
        </a:graphic>
      </p:graphicFrame>
    </p:spTree>
    <p:extLst>
      <p:ext uri="{BB962C8B-B14F-4D97-AF65-F5344CB8AC3E}">
        <p14:creationId xmlns:p14="http://schemas.microsoft.com/office/powerpoint/2010/main" xmlns="" val="104649507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073412" cy="540864"/>
          </a:xfrm>
        </p:spPr>
        <p:txBody>
          <a:bodyPr>
            <a:normAutofit/>
          </a:bodyPr>
          <a:lstStyle/>
          <a:p>
            <a:r>
              <a:rPr lang="en-ZA" b="1" dirty="0"/>
              <a:t>ORGANISATIONAL STRUCTURE</a:t>
            </a:r>
          </a:p>
        </p:txBody>
      </p:sp>
      <p:sp>
        <p:nvSpPr>
          <p:cNvPr id="3" name="Slide Number Placeholder 2"/>
          <p:cNvSpPr>
            <a:spLocks noGrp="1"/>
          </p:cNvSpPr>
          <p:nvPr>
            <p:ph type="sldNum" sz="quarter" idx="12"/>
          </p:nvPr>
        </p:nvSpPr>
        <p:spPr/>
        <p:txBody>
          <a:bodyPr/>
          <a:lstStyle/>
          <a:p>
            <a:fld id="{8A5AB4B1-9846-40F7-9295-94DE7BFEE3BB}" type="slidenum">
              <a:rPr lang="en-ZA" smtClean="0"/>
              <a:pPr/>
              <a:t>7</a:t>
            </a:fld>
            <a:endParaRPr lang="en-ZA" dirty="0"/>
          </a:p>
        </p:txBody>
      </p:sp>
      <p:sp>
        <p:nvSpPr>
          <p:cNvPr id="4" name="TextBox 3"/>
          <p:cNvSpPr txBox="1"/>
          <p:nvPr/>
        </p:nvSpPr>
        <p:spPr>
          <a:xfrm>
            <a:off x="450927" y="5785967"/>
            <a:ext cx="2326412" cy="774315"/>
          </a:xfrm>
          <a:prstGeom prst="rect">
            <a:avLst/>
          </a:prstGeom>
          <a:solidFill>
            <a:schemeClr val="accent1">
              <a:lumMod val="40000"/>
              <a:lumOff val="60000"/>
            </a:schemeClr>
          </a:solidFill>
        </p:spPr>
        <p:txBody>
          <a:bodyPr wrap="square" rtlCol="0">
            <a:spAutoFit/>
          </a:bodyPr>
          <a:lstStyle/>
          <a:p>
            <a:r>
              <a:rPr lang="en-ZA" sz="1108" dirty="0"/>
              <a:t>Dotted Line= </a:t>
            </a:r>
          </a:p>
          <a:p>
            <a:r>
              <a:rPr lang="en-ZA" sz="1108" dirty="0"/>
              <a:t>*Operationally Report to Board</a:t>
            </a:r>
          </a:p>
          <a:p>
            <a:endParaRPr lang="en-ZA" sz="1108" dirty="0"/>
          </a:p>
          <a:p>
            <a:r>
              <a:rPr lang="en-ZA" sz="1108" dirty="0"/>
              <a:t>*Administratively Report to CEO</a:t>
            </a:r>
          </a:p>
        </p:txBody>
      </p:sp>
      <p:grpSp>
        <p:nvGrpSpPr>
          <p:cNvPr id="6" name="Group 4"/>
          <p:cNvGrpSpPr>
            <a:grpSpLocks noChangeAspect="1"/>
          </p:cNvGrpSpPr>
          <p:nvPr/>
        </p:nvGrpSpPr>
        <p:grpSpPr bwMode="auto">
          <a:xfrm>
            <a:off x="352425" y="908720"/>
            <a:ext cx="8439150" cy="5312693"/>
            <a:chOff x="222" y="851"/>
            <a:chExt cx="5316" cy="3068"/>
          </a:xfrm>
        </p:grpSpPr>
        <p:sp>
          <p:nvSpPr>
            <p:cNvPr id="7" name="AutoShape 3"/>
            <p:cNvSpPr>
              <a:spLocks noChangeAspect="1" noChangeArrowheads="1" noTextEdit="1"/>
            </p:cNvSpPr>
            <p:nvPr/>
          </p:nvSpPr>
          <p:spPr bwMode="auto">
            <a:xfrm>
              <a:off x="222" y="851"/>
              <a:ext cx="5316" cy="3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grpSp>
          <p:nvGrpSpPr>
            <p:cNvPr id="8" name="Group 205"/>
            <p:cNvGrpSpPr>
              <a:grpSpLocks/>
            </p:cNvGrpSpPr>
            <p:nvPr/>
          </p:nvGrpSpPr>
          <p:grpSpPr bwMode="auto">
            <a:xfrm>
              <a:off x="1638" y="854"/>
              <a:ext cx="2546" cy="1831"/>
              <a:chOff x="1638" y="854"/>
              <a:chExt cx="2546" cy="1831"/>
            </a:xfrm>
          </p:grpSpPr>
          <p:pic>
            <p:nvPicPr>
              <p:cNvPr id="5125"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41" y="857"/>
                <a:ext cx="1487"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6"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41" y="857"/>
                <a:ext cx="1487"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421" name="Rectangle 7"/>
              <p:cNvSpPr>
                <a:spLocks noChangeArrowheads="1"/>
              </p:cNvSpPr>
              <p:nvPr/>
            </p:nvSpPr>
            <p:spPr bwMode="auto">
              <a:xfrm>
                <a:off x="2132" y="854"/>
                <a:ext cx="1478"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2" name="Rectangle 8"/>
              <p:cNvSpPr>
                <a:spLocks noChangeArrowheads="1"/>
              </p:cNvSpPr>
              <p:nvPr/>
            </p:nvSpPr>
            <p:spPr bwMode="auto">
              <a:xfrm>
                <a:off x="2132" y="872"/>
                <a:ext cx="1478"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3" name="Rectangle 9"/>
              <p:cNvSpPr>
                <a:spLocks noChangeArrowheads="1"/>
              </p:cNvSpPr>
              <p:nvPr/>
            </p:nvSpPr>
            <p:spPr bwMode="auto">
              <a:xfrm>
                <a:off x="2132" y="878"/>
                <a:ext cx="1478"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4" name="Rectangle 10"/>
              <p:cNvSpPr>
                <a:spLocks noChangeArrowheads="1"/>
              </p:cNvSpPr>
              <p:nvPr/>
            </p:nvSpPr>
            <p:spPr bwMode="auto">
              <a:xfrm>
                <a:off x="2132" y="890"/>
                <a:ext cx="1478"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5" name="Rectangle 11"/>
              <p:cNvSpPr>
                <a:spLocks noChangeArrowheads="1"/>
              </p:cNvSpPr>
              <p:nvPr/>
            </p:nvSpPr>
            <p:spPr bwMode="auto">
              <a:xfrm>
                <a:off x="2132" y="899"/>
                <a:ext cx="1478"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6" name="Rectangle 12"/>
              <p:cNvSpPr>
                <a:spLocks noChangeArrowheads="1"/>
              </p:cNvSpPr>
              <p:nvPr/>
            </p:nvSpPr>
            <p:spPr bwMode="auto">
              <a:xfrm>
                <a:off x="2132" y="902"/>
                <a:ext cx="1478" cy="10"/>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7" name="Rectangle 13"/>
              <p:cNvSpPr>
                <a:spLocks noChangeArrowheads="1"/>
              </p:cNvSpPr>
              <p:nvPr/>
            </p:nvSpPr>
            <p:spPr bwMode="auto">
              <a:xfrm>
                <a:off x="2132" y="912"/>
                <a:ext cx="1478"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8" name="Rectangle 14"/>
              <p:cNvSpPr>
                <a:spLocks noChangeArrowheads="1"/>
              </p:cNvSpPr>
              <p:nvPr/>
            </p:nvSpPr>
            <p:spPr bwMode="auto">
              <a:xfrm>
                <a:off x="2132" y="915"/>
                <a:ext cx="1478"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9" name="Rectangle 15"/>
              <p:cNvSpPr>
                <a:spLocks noChangeArrowheads="1"/>
              </p:cNvSpPr>
              <p:nvPr/>
            </p:nvSpPr>
            <p:spPr bwMode="auto">
              <a:xfrm>
                <a:off x="2132" y="921"/>
                <a:ext cx="1478"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0" name="Rectangle 16"/>
              <p:cNvSpPr>
                <a:spLocks noChangeArrowheads="1"/>
              </p:cNvSpPr>
              <p:nvPr/>
            </p:nvSpPr>
            <p:spPr bwMode="auto">
              <a:xfrm>
                <a:off x="2132" y="927"/>
                <a:ext cx="1478"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1" name="Rectangle 17"/>
              <p:cNvSpPr>
                <a:spLocks noChangeArrowheads="1"/>
              </p:cNvSpPr>
              <p:nvPr/>
            </p:nvSpPr>
            <p:spPr bwMode="auto">
              <a:xfrm>
                <a:off x="2132" y="933"/>
                <a:ext cx="1478"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2" name="Rectangle 18"/>
              <p:cNvSpPr>
                <a:spLocks noChangeArrowheads="1"/>
              </p:cNvSpPr>
              <p:nvPr/>
            </p:nvSpPr>
            <p:spPr bwMode="auto">
              <a:xfrm>
                <a:off x="2132" y="936"/>
                <a:ext cx="1478" cy="6"/>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3" name="Rectangle 19"/>
              <p:cNvSpPr>
                <a:spLocks noChangeArrowheads="1"/>
              </p:cNvSpPr>
              <p:nvPr/>
            </p:nvSpPr>
            <p:spPr bwMode="auto">
              <a:xfrm>
                <a:off x="2132" y="942"/>
                <a:ext cx="1478" cy="3"/>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4" name="Rectangle 20"/>
              <p:cNvSpPr>
                <a:spLocks noChangeArrowheads="1"/>
              </p:cNvSpPr>
              <p:nvPr/>
            </p:nvSpPr>
            <p:spPr bwMode="auto">
              <a:xfrm>
                <a:off x="2132" y="945"/>
                <a:ext cx="1478"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5" name="Rectangle 21"/>
              <p:cNvSpPr>
                <a:spLocks noChangeArrowheads="1"/>
              </p:cNvSpPr>
              <p:nvPr/>
            </p:nvSpPr>
            <p:spPr bwMode="auto">
              <a:xfrm>
                <a:off x="2132" y="948"/>
                <a:ext cx="1478"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6" name="Rectangle 22"/>
              <p:cNvSpPr>
                <a:spLocks noChangeArrowheads="1"/>
              </p:cNvSpPr>
              <p:nvPr/>
            </p:nvSpPr>
            <p:spPr bwMode="auto">
              <a:xfrm>
                <a:off x="2132" y="951"/>
                <a:ext cx="1478"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7" name="Rectangle 23"/>
              <p:cNvSpPr>
                <a:spLocks noChangeArrowheads="1"/>
              </p:cNvSpPr>
              <p:nvPr/>
            </p:nvSpPr>
            <p:spPr bwMode="auto">
              <a:xfrm>
                <a:off x="2132" y="954"/>
                <a:ext cx="1478"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8" name="Rectangle 24"/>
              <p:cNvSpPr>
                <a:spLocks noChangeArrowheads="1"/>
              </p:cNvSpPr>
              <p:nvPr/>
            </p:nvSpPr>
            <p:spPr bwMode="auto">
              <a:xfrm>
                <a:off x="2132" y="957"/>
                <a:ext cx="1478"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39" name="Rectangle 25"/>
              <p:cNvSpPr>
                <a:spLocks noChangeArrowheads="1"/>
              </p:cNvSpPr>
              <p:nvPr/>
            </p:nvSpPr>
            <p:spPr bwMode="auto">
              <a:xfrm>
                <a:off x="2132" y="963"/>
                <a:ext cx="1478"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0" name="Rectangle 26"/>
              <p:cNvSpPr>
                <a:spLocks noChangeArrowheads="1"/>
              </p:cNvSpPr>
              <p:nvPr/>
            </p:nvSpPr>
            <p:spPr bwMode="auto">
              <a:xfrm>
                <a:off x="2132" y="969"/>
                <a:ext cx="1478"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1" name="Rectangle 27"/>
              <p:cNvSpPr>
                <a:spLocks noChangeArrowheads="1"/>
              </p:cNvSpPr>
              <p:nvPr/>
            </p:nvSpPr>
            <p:spPr bwMode="auto">
              <a:xfrm>
                <a:off x="2132" y="972"/>
                <a:ext cx="1478"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2" name="Rectangle 28"/>
              <p:cNvSpPr>
                <a:spLocks noChangeArrowheads="1"/>
              </p:cNvSpPr>
              <p:nvPr/>
            </p:nvSpPr>
            <p:spPr bwMode="auto">
              <a:xfrm>
                <a:off x="2132" y="975"/>
                <a:ext cx="1478"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3" name="Rectangle 29"/>
              <p:cNvSpPr>
                <a:spLocks noChangeArrowheads="1"/>
              </p:cNvSpPr>
              <p:nvPr/>
            </p:nvSpPr>
            <p:spPr bwMode="auto">
              <a:xfrm>
                <a:off x="2132" y="981"/>
                <a:ext cx="1478"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4" name="Rectangle 30"/>
              <p:cNvSpPr>
                <a:spLocks noChangeArrowheads="1"/>
              </p:cNvSpPr>
              <p:nvPr/>
            </p:nvSpPr>
            <p:spPr bwMode="auto">
              <a:xfrm>
                <a:off x="2132" y="987"/>
                <a:ext cx="1478"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7" name="Rectangle 31"/>
              <p:cNvSpPr>
                <a:spLocks noChangeArrowheads="1"/>
              </p:cNvSpPr>
              <p:nvPr/>
            </p:nvSpPr>
            <p:spPr bwMode="auto">
              <a:xfrm>
                <a:off x="2132" y="993"/>
                <a:ext cx="1478"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8" name="Rectangle 32"/>
              <p:cNvSpPr>
                <a:spLocks noChangeArrowheads="1"/>
              </p:cNvSpPr>
              <p:nvPr/>
            </p:nvSpPr>
            <p:spPr bwMode="auto">
              <a:xfrm>
                <a:off x="2132" y="999"/>
                <a:ext cx="1478"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29" name="Rectangle 33"/>
              <p:cNvSpPr>
                <a:spLocks noChangeArrowheads="1"/>
              </p:cNvSpPr>
              <p:nvPr/>
            </p:nvSpPr>
            <p:spPr bwMode="auto">
              <a:xfrm>
                <a:off x="2132" y="1002"/>
                <a:ext cx="1478"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0" name="Rectangle 34"/>
              <p:cNvSpPr>
                <a:spLocks noChangeArrowheads="1"/>
              </p:cNvSpPr>
              <p:nvPr/>
            </p:nvSpPr>
            <p:spPr bwMode="auto">
              <a:xfrm>
                <a:off x="2132" y="1005"/>
                <a:ext cx="1478"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1" name="Rectangle 35"/>
              <p:cNvSpPr>
                <a:spLocks noChangeArrowheads="1"/>
              </p:cNvSpPr>
              <p:nvPr/>
            </p:nvSpPr>
            <p:spPr bwMode="auto">
              <a:xfrm>
                <a:off x="2132" y="1008"/>
                <a:ext cx="1478" cy="9"/>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2" name="Rectangle 36"/>
              <p:cNvSpPr>
                <a:spLocks noChangeArrowheads="1"/>
              </p:cNvSpPr>
              <p:nvPr/>
            </p:nvSpPr>
            <p:spPr bwMode="auto">
              <a:xfrm>
                <a:off x="2132" y="1017"/>
                <a:ext cx="1478" cy="13"/>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3" name="Rectangle 37"/>
              <p:cNvSpPr>
                <a:spLocks noChangeArrowheads="1"/>
              </p:cNvSpPr>
              <p:nvPr/>
            </p:nvSpPr>
            <p:spPr bwMode="auto">
              <a:xfrm>
                <a:off x="2132" y="1030"/>
                <a:ext cx="1478"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4" name="Rectangle 38"/>
              <p:cNvSpPr>
                <a:spLocks noChangeArrowheads="1"/>
              </p:cNvSpPr>
              <p:nvPr/>
            </p:nvSpPr>
            <p:spPr bwMode="auto">
              <a:xfrm>
                <a:off x="2132" y="1033"/>
                <a:ext cx="1478"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5" name="Rectangle 39"/>
              <p:cNvSpPr>
                <a:spLocks noChangeArrowheads="1"/>
              </p:cNvSpPr>
              <p:nvPr/>
            </p:nvSpPr>
            <p:spPr bwMode="auto">
              <a:xfrm>
                <a:off x="2132" y="1039"/>
                <a:ext cx="1478"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6" name="Rectangle 40"/>
              <p:cNvSpPr>
                <a:spLocks noChangeArrowheads="1"/>
              </p:cNvSpPr>
              <p:nvPr/>
            </p:nvSpPr>
            <p:spPr bwMode="auto">
              <a:xfrm>
                <a:off x="2132" y="1048"/>
                <a:ext cx="1478" cy="15"/>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37" name="Rectangle 41"/>
              <p:cNvSpPr>
                <a:spLocks noChangeArrowheads="1"/>
              </p:cNvSpPr>
              <p:nvPr/>
            </p:nvSpPr>
            <p:spPr bwMode="auto">
              <a:xfrm>
                <a:off x="2136" y="856"/>
                <a:ext cx="1476"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138" name="Rectangle 42"/>
              <p:cNvSpPr>
                <a:spLocks noChangeArrowheads="1"/>
              </p:cNvSpPr>
              <p:nvPr/>
            </p:nvSpPr>
            <p:spPr bwMode="auto">
              <a:xfrm>
                <a:off x="2147" y="863"/>
                <a:ext cx="1454" cy="191"/>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139" name="Rectangle 43"/>
              <p:cNvSpPr>
                <a:spLocks noChangeArrowheads="1"/>
              </p:cNvSpPr>
              <p:nvPr/>
            </p:nvSpPr>
            <p:spPr bwMode="auto">
              <a:xfrm>
                <a:off x="2207" y="899"/>
                <a:ext cx="1632"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MINISTER FOR SOCIAL DEVELOPMENT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40" name="Rectangle 44"/>
              <p:cNvSpPr>
                <a:spLocks noChangeArrowheads="1"/>
              </p:cNvSpPr>
              <p:nvPr/>
            </p:nvSpPr>
            <p:spPr bwMode="auto">
              <a:xfrm>
                <a:off x="2876" y="959"/>
                <a:ext cx="4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5165" name="Picture 4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54" y="1132"/>
                <a:ext cx="86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66" name="Picture 4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454" y="1132"/>
                <a:ext cx="861"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41" name="Rectangle 47"/>
              <p:cNvSpPr>
                <a:spLocks noChangeArrowheads="1"/>
              </p:cNvSpPr>
              <p:nvPr/>
            </p:nvSpPr>
            <p:spPr bwMode="auto">
              <a:xfrm>
                <a:off x="2445" y="1129"/>
                <a:ext cx="852" cy="12"/>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2" name="Rectangle 48"/>
              <p:cNvSpPr>
                <a:spLocks noChangeArrowheads="1"/>
              </p:cNvSpPr>
              <p:nvPr/>
            </p:nvSpPr>
            <p:spPr bwMode="auto">
              <a:xfrm>
                <a:off x="2445" y="1141"/>
                <a:ext cx="852" cy="4"/>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3" name="Rectangle 49"/>
              <p:cNvSpPr>
                <a:spLocks noChangeArrowheads="1"/>
              </p:cNvSpPr>
              <p:nvPr/>
            </p:nvSpPr>
            <p:spPr bwMode="auto">
              <a:xfrm>
                <a:off x="2445" y="1145"/>
                <a:ext cx="852" cy="9"/>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4" name="Rectangle 50"/>
              <p:cNvSpPr>
                <a:spLocks noChangeArrowheads="1"/>
              </p:cNvSpPr>
              <p:nvPr/>
            </p:nvSpPr>
            <p:spPr bwMode="auto">
              <a:xfrm>
                <a:off x="2445" y="1154"/>
                <a:ext cx="852" cy="6"/>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5" name="Rectangle 51"/>
              <p:cNvSpPr>
                <a:spLocks noChangeArrowheads="1"/>
              </p:cNvSpPr>
              <p:nvPr/>
            </p:nvSpPr>
            <p:spPr bwMode="auto">
              <a:xfrm>
                <a:off x="2445" y="1160"/>
                <a:ext cx="852"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6" name="Rectangle 52"/>
              <p:cNvSpPr>
                <a:spLocks noChangeArrowheads="1"/>
              </p:cNvSpPr>
              <p:nvPr/>
            </p:nvSpPr>
            <p:spPr bwMode="auto">
              <a:xfrm>
                <a:off x="2445" y="1169"/>
                <a:ext cx="852" cy="3"/>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7" name="Rectangle 53"/>
              <p:cNvSpPr>
                <a:spLocks noChangeArrowheads="1"/>
              </p:cNvSpPr>
              <p:nvPr/>
            </p:nvSpPr>
            <p:spPr bwMode="auto">
              <a:xfrm>
                <a:off x="2445" y="1172"/>
                <a:ext cx="852"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8" name="Rectangle 54"/>
              <p:cNvSpPr>
                <a:spLocks noChangeArrowheads="1"/>
              </p:cNvSpPr>
              <p:nvPr/>
            </p:nvSpPr>
            <p:spPr bwMode="auto">
              <a:xfrm>
                <a:off x="2445" y="1178"/>
                <a:ext cx="852" cy="3"/>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49" name="Rectangle 55"/>
              <p:cNvSpPr>
                <a:spLocks noChangeArrowheads="1"/>
              </p:cNvSpPr>
              <p:nvPr/>
            </p:nvSpPr>
            <p:spPr bwMode="auto">
              <a:xfrm>
                <a:off x="2445" y="1181"/>
                <a:ext cx="852"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0" name="Rectangle 56"/>
              <p:cNvSpPr>
                <a:spLocks noChangeArrowheads="1"/>
              </p:cNvSpPr>
              <p:nvPr/>
            </p:nvSpPr>
            <p:spPr bwMode="auto">
              <a:xfrm>
                <a:off x="2445" y="1184"/>
                <a:ext cx="852"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1" name="Rectangle 57"/>
              <p:cNvSpPr>
                <a:spLocks noChangeArrowheads="1"/>
              </p:cNvSpPr>
              <p:nvPr/>
            </p:nvSpPr>
            <p:spPr bwMode="auto">
              <a:xfrm>
                <a:off x="2445" y="1187"/>
                <a:ext cx="852" cy="3"/>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2" name="Rectangle 58"/>
              <p:cNvSpPr>
                <a:spLocks noChangeArrowheads="1"/>
              </p:cNvSpPr>
              <p:nvPr/>
            </p:nvSpPr>
            <p:spPr bwMode="auto">
              <a:xfrm>
                <a:off x="2445" y="1190"/>
                <a:ext cx="852"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3" name="Rectangle 59"/>
              <p:cNvSpPr>
                <a:spLocks noChangeArrowheads="1"/>
              </p:cNvSpPr>
              <p:nvPr/>
            </p:nvSpPr>
            <p:spPr bwMode="auto">
              <a:xfrm>
                <a:off x="2445" y="1193"/>
                <a:ext cx="852"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4" name="Rectangle 60"/>
              <p:cNvSpPr>
                <a:spLocks noChangeArrowheads="1"/>
              </p:cNvSpPr>
              <p:nvPr/>
            </p:nvSpPr>
            <p:spPr bwMode="auto">
              <a:xfrm>
                <a:off x="2445" y="1196"/>
                <a:ext cx="852"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5" name="Rectangle 61"/>
              <p:cNvSpPr>
                <a:spLocks noChangeArrowheads="1"/>
              </p:cNvSpPr>
              <p:nvPr/>
            </p:nvSpPr>
            <p:spPr bwMode="auto">
              <a:xfrm>
                <a:off x="2445" y="1199"/>
                <a:ext cx="852" cy="3"/>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6" name="Rectangle 62"/>
              <p:cNvSpPr>
                <a:spLocks noChangeArrowheads="1"/>
              </p:cNvSpPr>
              <p:nvPr/>
            </p:nvSpPr>
            <p:spPr bwMode="auto">
              <a:xfrm>
                <a:off x="2445" y="1202"/>
                <a:ext cx="852"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7" name="Rectangle 63"/>
              <p:cNvSpPr>
                <a:spLocks noChangeArrowheads="1"/>
              </p:cNvSpPr>
              <p:nvPr/>
            </p:nvSpPr>
            <p:spPr bwMode="auto">
              <a:xfrm>
                <a:off x="2445" y="1205"/>
                <a:ext cx="852"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8" name="Rectangle 64"/>
              <p:cNvSpPr>
                <a:spLocks noChangeArrowheads="1"/>
              </p:cNvSpPr>
              <p:nvPr/>
            </p:nvSpPr>
            <p:spPr bwMode="auto">
              <a:xfrm>
                <a:off x="2445" y="1208"/>
                <a:ext cx="852"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59" name="Rectangle 65"/>
              <p:cNvSpPr>
                <a:spLocks noChangeArrowheads="1"/>
              </p:cNvSpPr>
              <p:nvPr/>
            </p:nvSpPr>
            <p:spPr bwMode="auto">
              <a:xfrm>
                <a:off x="2445" y="1214"/>
                <a:ext cx="852" cy="3"/>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0" name="Rectangle 66"/>
              <p:cNvSpPr>
                <a:spLocks noChangeArrowheads="1"/>
              </p:cNvSpPr>
              <p:nvPr/>
            </p:nvSpPr>
            <p:spPr bwMode="auto">
              <a:xfrm>
                <a:off x="2445" y="1217"/>
                <a:ext cx="852" cy="3"/>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1" name="Rectangle 67"/>
              <p:cNvSpPr>
                <a:spLocks noChangeArrowheads="1"/>
              </p:cNvSpPr>
              <p:nvPr/>
            </p:nvSpPr>
            <p:spPr bwMode="auto">
              <a:xfrm>
                <a:off x="2445" y="1220"/>
                <a:ext cx="852" cy="3"/>
              </a:xfrm>
              <a:prstGeom prst="rect">
                <a:avLst/>
              </a:prstGeom>
              <a:solidFill>
                <a:srgbClr val="B3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2" name="Rectangle 68"/>
              <p:cNvSpPr>
                <a:spLocks noChangeArrowheads="1"/>
              </p:cNvSpPr>
              <p:nvPr/>
            </p:nvSpPr>
            <p:spPr bwMode="auto">
              <a:xfrm>
                <a:off x="2445" y="1223"/>
                <a:ext cx="852" cy="3"/>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3" name="Rectangle 69"/>
              <p:cNvSpPr>
                <a:spLocks noChangeArrowheads="1"/>
              </p:cNvSpPr>
              <p:nvPr/>
            </p:nvSpPr>
            <p:spPr bwMode="auto">
              <a:xfrm>
                <a:off x="2445" y="1226"/>
                <a:ext cx="852"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4" name="Rectangle 70"/>
              <p:cNvSpPr>
                <a:spLocks noChangeArrowheads="1"/>
              </p:cNvSpPr>
              <p:nvPr/>
            </p:nvSpPr>
            <p:spPr bwMode="auto">
              <a:xfrm>
                <a:off x="2445" y="1229"/>
                <a:ext cx="852"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7" name="Rectangle 71"/>
              <p:cNvSpPr>
                <a:spLocks noChangeArrowheads="1"/>
              </p:cNvSpPr>
              <p:nvPr/>
            </p:nvSpPr>
            <p:spPr bwMode="auto">
              <a:xfrm>
                <a:off x="2445" y="1232"/>
                <a:ext cx="852" cy="6"/>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8" name="Rectangle 72"/>
              <p:cNvSpPr>
                <a:spLocks noChangeArrowheads="1"/>
              </p:cNvSpPr>
              <p:nvPr/>
            </p:nvSpPr>
            <p:spPr bwMode="auto">
              <a:xfrm>
                <a:off x="2445" y="1238"/>
                <a:ext cx="852" cy="6"/>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69" name="Rectangle 73"/>
              <p:cNvSpPr>
                <a:spLocks noChangeArrowheads="1"/>
              </p:cNvSpPr>
              <p:nvPr/>
            </p:nvSpPr>
            <p:spPr bwMode="auto">
              <a:xfrm>
                <a:off x="2445" y="1244"/>
                <a:ext cx="852"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70" name="Rectangle 74"/>
              <p:cNvSpPr>
                <a:spLocks noChangeArrowheads="1"/>
              </p:cNvSpPr>
              <p:nvPr/>
            </p:nvSpPr>
            <p:spPr bwMode="auto">
              <a:xfrm>
                <a:off x="2445" y="1247"/>
                <a:ext cx="852"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71" name="Rectangle 75"/>
              <p:cNvSpPr>
                <a:spLocks noChangeArrowheads="1"/>
              </p:cNvSpPr>
              <p:nvPr/>
            </p:nvSpPr>
            <p:spPr bwMode="auto">
              <a:xfrm>
                <a:off x="2445" y="1253"/>
                <a:ext cx="852" cy="3"/>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72" name="Rectangle 76"/>
              <p:cNvSpPr>
                <a:spLocks noChangeArrowheads="1"/>
              </p:cNvSpPr>
              <p:nvPr/>
            </p:nvSpPr>
            <p:spPr bwMode="auto">
              <a:xfrm>
                <a:off x="2445" y="1256"/>
                <a:ext cx="852" cy="13"/>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73" name="Rectangle 77"/>
              <p:cNvSpPr>
                <a:spLocks noChangeArrowheads="1"/>
              </p:cNvSpPr>
              <p:nvPr/>
            </p:nvSpPr>
            <p:spPr bwMode="auto">
              <a:xfrm>
                <a:off x="2449" y="1130"/>
                <a:ext cx="850" cy="137"/>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174" name="Rectangle 78"/>
              <p:cNvSpPr>
                <a:spLocks noChangeArrowheads="1"/>
              </p:cNvSpPr>
              <p:nvPr/>
            </p:nvSpPr>
            <p:spPr bwMode="auto">
              <a:xfrm>
                <a:off x="2459" y="1137"/>
                <a:ext cx="830" cy="123"/>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175" name="Rectangle 79"/>
              <p:cNvSpPr>
                <a:spLocks noChangeArrowheads="1"/>
              </p:cNvSpPr>
              <p:nvPr/>
            </p:nvSpPr>
            <p:spPr bwMode="auto">
              <a:xfrm>
                <a:off x="2666" y="1141"/>
                <a:ext cx="450"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NDA BOARD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76" name="Rectangle 80"/>
              <p:cNvSpPr>
                <a:spLocks noChangeArrowheads="1"/>
              </p:cNvSpPr>
              <p:nvPr/>
            </p:nvSpPr>
            <p:spPr bwMode="auto">
              <a:xfrm>
                <a:off x="2876" y="1199"/>
                <a:ext cx="4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77" name="Line 81"/>
              <p:cNvSpPr>
                <a:spLocks noChangeShapeType="1"/>
              </p:cNvSpPr>
              <p:nvPr/>
            </p:nvSpPr>
            <p:spPr bwMode="auto">
              <a:xfrm>
                <a:off x="2874" y="1062"/>
                <a:ext cx="0" cy="68"/>
              </a:xfrm>
              <a:prstGeom prst="line">
                <a:avLst/>
              </a:prstGeom>
              <a:noFill/>
              <a:ln w="9525" cap="rnd">
                <a:solidFill>
                  <a:srgbClr val="40404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202" name="Picture 8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154" y="1338"/>
                <a:ext cx="1461"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203" name="Picture 83"/>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154" y="1338"/>
                <a:ext cx="1461"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78" name="Rectangle 84"/>
              <p:cNvSpPr>
                <a:spLocks noChangeArrowheads="1"/>
              </p:cNvSpPr>
              <p:nvPr/>
            </p:nvSpPr>
            <p:spPr bwMode="auto">
              <a:xfrm>
                <a:off x="2146" y="1335"/>
                <a:ext cx="1451"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79" name="Rectangle 85"/>
              <p:cNvSpPr>
                <a:spLocks noChangeArrowheads="1"/>
              </p:cNvSpPr>
              <p:nvPr/>
            </p:nvSpPr>
            <p:spPr bwMode="auto">
              <a:xfrm>
                <a:off x="2146" y="1353"/>
                <a:ext cx="1451"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0" name="Rectangle 86"/>
              <p:cNvSpPr>
                <a:spLocks noChangeArrowheads="1"/>
              </p:cNvSpPr>
              <p:nvPr/>
            </p:nvSpPr>
            <p:spPr bwMode="auto">
              <a:xfrm>
                <a:off x="2146" y="1356"/>
                <a:ext cx="1451"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1" name="Rectangle 87"/>
              <p:cNvSpPr>
                <a:spLocks noChangeArrowheads="1"/>
              </p:cNvSpPr>
              <p:nvPr/>
            </p:nvSpPr>
            <p:spPr bwMode="auto">
              <a:xfrm>
                <a:off x="2146" y="1371"/>
                <a:ext cx="1451" cy="10"/>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2" name="Rectangle 88"/>
              <p:cNvSpPr>
                <a:spLocks noChangeArrowheads="1"/>
              </p:cNvSpPr>
              <p:nvPr/>
            </p:nvSpPr>
            <p:spPr bwMode="auto">
              <a:xfrm>
                <a:off x="2146" y="1381"/>
                <a:ext cx="1451"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3" name="Rectangle 89"/>
              <p:cNvSpPr>
                <a:spLocks noChangeArrowheads="1"/>
              </p:cNvSpPr>
              <p:nvPr/>
            </p:nvSpPr>
            <p:spPr bwMode="auto">
              <a:xfrm>
                <a:off x="2146" y="1384"/>
                <a:ext cx="1451"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4" name="Rectangle 90"/>
              <p:cNvSpPr>
                <a:spLocks noChangeArrowheads="1"/>
              </p:cNvSpPr>
              <p:nvPr/>
            </p:nvSpPr>
            <p:spPr bwMode="auto">
              <a:xfrm>
                <a:off x="2146" y="1393"/>
                <a:ext cx="1451"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5" name="Rectangle 91"/>
              <p:cNvSpPr>
                <a:spLocks noChangeArrowheads="1"/>
              </p:cNvSpPr>
              <p:nvPr/>
            </p:nvSpPr>
            <p:spPr bwMode="auto">
              <a:xfrm>
                <a:off x="2146" y="1396"/>
                <a:ext cx="1451"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6" name="Rectangle 92"/>
              <p:cNvSpPr>
                <a:spLocks noChangeArrowheads="1"/>
              </p:cNvSpPr>
              <p:nvPr/>
            </p:nvSpPr>
            <p:spPr bwMode="auto">
              <a:xfrm>
                <a:off x="2146" y="1402"/>
                <a:ext cx="1451"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7" name="Rectangle 93"/>
              <p:cNvSpPr>
                <a:spLocks noChangeArrowheads="1"/>
              </p:cNvSpPr>
              <p:nvPr/>
            </p:nvSpPr>
            <p:spPr bwMode="auto">
              <a:xfrm>
                <a:off x="2146" y="1408"/>
                <a:ext cx="1451"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8" name="Rectangle 94"/>
              <p:cNvSpPr>
                <a:spLocks noChangeArrowheads="1"/>
              </p:cNvSpPr>
              <p:nvPr/>
            </p:nvSpPr>
            <p:spPr bwMode="auto">
              <a:xfrm>
                <a:off x="2146" y="1414"/>
                <a:ext cx="1451"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89" name="Rectangle 95"/>
              <p:cNvSpPr>
                <a:spLocks noChangeArrowheads="1"/>
              </p:cNvSpPr>
              <p:nvPr/>
            </p:nvSpPr>
            <p:spPr bwMode="auto">
              <a:xfrm>
                <a:off x="2146" y="1417"/>
                <a:ext cx="1451"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0" name="Rectangle 96"/>
              <p:cNvSpPr>
                <a:spLocks noChangeArrowheads="1"/>
              </p:cNvSpPr>
              <p:nvPr/>
            </p:nvSpPr>
            <p:spPr bwMode="auto">
              <a:xfrm>
                <a:off x="2146" y="1420"/>
                <a:ext cx="1451"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1" name="Rectangle 97"/>
              <p:cNvSpPr>
                <a:spLocks noChangeArrowheads="1"/>
              </p:cNvSpPr>
              <p:nvPr/>
            </p:nvSpPr>
            <p:spPr bwMode="auto">
              <a:xfrm>
                <a:off x="2146" y="1426"/>
                <a:ext cx="1451"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2" name="Rectangle 98"/>
              <p:cNvSpPr>
                <a:spLocks noChangeArrowheads="1"/>
              </p:cNvSpPr>
              <p:nvPr/>
            </p:nvSpPr>
            <p:spPr bwMode="auto">
              <a:xfrm>
                <a:off x="2146" y="1432"/>
                <a:ext cx="1451"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3" name="Rectangle 99"/>
              <p:cNvSpPr>
                <a:spLocks noChangeArrowheads="1"/>
              </p:cNvSpPr>
              <p:nvPr/>
            </p:nvSpPr>
            <p:spPr bwMode="auto">
              <a:xfrm>
                <a:off x="2146" y="1435"/>
                <a:ext cx="1451"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4" name="Rectangle 100"/>
              <p:cNvSpPr>
                <a:spLocks noChangeArrowheads="1"/>
              </p:cNvSpPr>
              <p:nvPr/>
            </p:nvSpPr>
            <p:spPr bwMode="auto">
              <a:xfrm>
                <a:off x="2146" y="1438"/>
                <a:ext cx="1451"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5" name="Rectangle 101"/>
              <p:cNvSpPr>
                <a:spLocks noChangeArrowheads="1"/>
              </p:cNvSpPr>
              <p:nvPr/>
            </p:nvSpPr>
            <p:spPr bwMode="auto">
              <a:xfrm>
                <a:off x="2146" y="1444"/>
                <a:ext cx="1451"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6" name="Rectangle 102"/>
              <p:cNvSpPr>
                <a:spLocks noChangeArrowheads="1"/>
              </p:cNvSpPr>
              <p:nvPr/>
            </p:nvSpPr>
            <p:spPr bwMode="auto">
              <a:xfrm>
                <a:off x="2146" y="1447"/>
                <a:ext cx="1451"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7" name="Rectangle 103"/>
              <p:cNvSpPr>
                <a:spLocks noChangeArrowheads="1"/>
              </p:cNvSpPr>
              <p:nvPr/>
            </p:nvSpPr>
            <p:spPr bwMode="auto">
              <a:xfrm>
                <a:off x="2146" y="1450"/>
                <a:ext cx="1451"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8" name="Rectangle 104"/>
              <p:cNvSpPr>
                <a:spLocks noChangeArrowheads="1"/>
              </p:cNvSpPr>
              <p:nvPr/>
            </p:nvSpPr>
            <p:spPr bwMode="auto">
              <a:xfrm>
                <a:off x="2146" y="1453"/>
                <a:ext cx="1451" cy="9"/>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99" name="Rectangle 105"/>
              <p:cNvSpPr>
                <a:spLocks noChangeArrowheads="1"/>
              </p:cNvSpPr>
              <p:nvPr/>
            </p:nvSpPr>
            <p:spPr bwMode="auto">
              <a:xfrm>
                <a:off x="2146" y="1462"/>
                <a:ext cx="1451"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0" name="Rectangle 106"/>
              <p:cNvSpPr>
                <a:spLocks noChangeArrowheads="1"/>
              </p:cNvSpPr>
              <p:nvPr/>
            </p:nvSpPr>
            <p:spPr bwMode="auto">
              <a:xfrm>
                <a:off x="2146" y="1468"/>
                <a:ext cx="1451"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1" name="Rectangle 107"/>
              <p:cNvSpPr>
                <a:spLocks noChangeArrowheads="1"/>
              </p:cNvSpPr>
              <p:nvPr/>
            </p:nvSpPr>
            <p:spPr bwMode="auto">
              <a:xfrm>
                <a:off x="2146" y="1474"/>
                <a:ext cx="1451"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4" name="Rectangle 108"/>
              <p:cNvSpPr>
                <a:spLocks noChangeArrowheads="1"/>
              </p:cNvSpPr>
              <p:nvPr/>
            </p:nvSpPr>
            <p:spPr bwMode="auto">
              <a:xfrm>
                <a:off x="2146" y="1480"/>
                <a:ext cx="1451"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5" name="Rectangle 109"/>
              <p:cNvSpPr>
                <a:spLocks noChangeArrowheads="1"/>
              </p:cNvSpPr>
              <p:nvPr/>
            </p:nvSpPr>
            <p:spPr bwMode="auto">
              <a:xfrm>
                <a:off x="2146" y="1483"/>
                <a:ext cx="1451"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6" name="Rectangle 110"/>
              <p:cNvSpPr>
                <a:spLocks noChangeArrowheads="1"/>
              </p:cNvSpPr>
              <p:nvPr/>
            </p:nvSpPr>
            <p:spPr bwMode="auto">
              <a:xfrm>
                <a:off x="2146" y="1486"/>
                <a:ext cx="1451"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7" name="Rectangle 111"/>
              <p:cNvSpPr>
                <a:spLocks noChangeArrowheads="1"/>
              </p:cNvSpPr>
              <p:nvPr/>
            </p:nvSpPr>
            <p:spPr bwMode="auto">
              <a:xfrm>
                <a:off x="2146" y="1489"/>
                <a:ext cx="1451" cy="10"/>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8" name="Rectangle 112"/>
              <p:cNvSpPr>
                <a:spLocks noChangeArrowheads="1"/>
              </p:cNvSpPr>
              <p:nvPr/>
            </p:nvSpPr>
            <p:spPr bwMode="auto">
              <a:xfrm>
                <a:off x="2146" y="1499"/>
                <a:ext cx="1451"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09" name="Rectangle 113"/>
              <p:cNvSpPr>
                <a:spLocks noChangeArrowheads="1"/>
              </p:cNvSpPr>
              <p:nvPr/>
            </p:nvSpPr>
            <p:spPr bwMode="auto">
              <a:xfrm>
                <a:off x="2146" y="1511"/>
                <a:ext cx="1451"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10" name="Rectangle 114"/>
              <p:cNvSpPr>
                <a:spLocks noChangeArrowheads="1"/>
              </p:cNvSpPr>
              <p:nvPr/>
            </p:nvSpPr>
            <p:spPr bwMode="auto">
              <a:xfrm>
                <a:off x="2146" y="1514"/>
                <a:ext cx="1451"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11" name="Rectangle 115"/>
              <p:cNvSpPr>
                <a:spLocks noChangeArrowheads="1"/>
              </p:cNvSpPr>
              <p:nvPr/>
            </p:nvSpPr>
            <p:spPr bwMode="auto">
              <a:xfrm>
                <a:off x="2146" y="1520"/>
                <a:ext cx="1451"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12" name="Rectangle 116"/>
              <p:cNvSpPr>
                <a:spLocks noChangeArrowheads="1"/>
              </p:cNvSpPr>
              <p:nvPr/>
            </p:nvSpPr>
            <p:spPr bwMode="auto">
              <a:xfrm>
                <a:off x="2146" y="1526"/>
                <a:ext cx="1451"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13" name="Rectangle 117"/>
              <p:cNvSpPr>
                <a:spLocks noChangeArrowheads="1"/>
              </p:cNvSpPr>
              <p:nvPr/>
            </p:nvSpPr>
            <p:spPr bwMode="auto">
              <a:xfrm>
                <a:off x="2149" y="1336"/>
                <a:ext cx="1450"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214" name="Rectangle 118"/>
              <p:cNvSpPr>
                <a:spLocks noChangeArrowheads="1"/>
              </p:cNvSpPr>
              <p:nvPr/>
            </p:nvSpPr>
            <p:spPr bwMode="auto">
              <a:xfrm>
                <a:off x="2159" y="1343"/>
                <a:ext cx="1430" cy="191"/>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215" name="Rectangle 119"/>
              <p:cNvSpPr>
                <a:spLocks noChangeArrowheads="1"/>
              </p:cNvSpPr>
              <p:nvPr/>
            </p:nvSpPr>
            <p:spPr bwMode="auto">
              <a:xfrm>
                <a:off x="2395" y="1381"/>
                <a:ext cx="98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CHIEF EXECUTIVE OFFICER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16" name="Rectangle 120"/>
              <p:cNvSpPr>
                <a:spLocks noChangeArrowheads="1"/>
              </p:cNvSpPr>
              <p:nvPr/>
            </p:nvSpPr>
            <p:spPr bwMode="auto">
              <a:xfrm>
                <a:off x="2876" y="1439"/>
                <a:ext cx="4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5241" name="Picture 121"/>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647" y="2470"/>
                <a:ext cx="1200"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242" name="Picture 122"/>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647" y="2470"/>
                <a:ext cx="1200"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217" name="Rectangle 123"/>
              <p:cNvSpPr>
                <a:spLocks noChangeArrowheads="1"/>
              </p:cNvSpPr>
              <p:nvPr/>
            </p:nvSpPr>
            <p:spPr bwMode="auto">
              <a:xfrm>
                <a:off x="1638" y="2467"/>
                <a:ext cx="1191"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18" name="Rectangle 124"/>
              <p:cNvSpPr>
                <a:spLocks noChangeArrowheads="1"/>
              </p:cNvSpPr>
              <p:nvPr/>
            </p:nvSpPr>
            <p:spPr bwMode="auto">
              <a:xfrm>
                <a:off x="1638" y="2485"/>
                <a:ext cx="1191"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19" name="Rectangle 125"/>
              <p:cNvSpPr>
                <a:spLocks noChangeArrowheads="1"/>
              </p:cNvSpPr>
              <p:nvPr/>
            </p:nvSpPr>
            <p:spPr bwMode="auto">
              <a:xfrm>
                <a:off x="1638" y="2488"/>
                <a:ext cx="1191"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0" name="Rectangle 126"/>
              <p:cNvSpPr>
                <a:spLocks noChangeArrowheads="1"/>
              </p:cNvSpPr>
              <p:nvPr/>
            </p:nvSpPr>
            <p:spPr bwMode="auto">
              <a:xfrm>
                <a:off x="1638" y="2503"/>
                <a:ext cx="1191"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1" name="Rectangle 127"/>
              <p:cNvSpPr>
                <a:spLocks noChangeArrowheads="1"/>
              </p:cNvSpPr>
              <p:nvPr/>
            </p:nvSpPr>
            <p:spPr bwMode="auto">
              <a:xfrm>
                <a:off x="1638" y="2512"/>
                <a:ext cx="1191"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2" name="Rectangle 128"/>
              <p:cNvSpPr>
                <a:spLocks noChangeArrowheads="1"/>
              </p:cNvSpPr>
              <p:nvPr/>
            </p:nvSpPr>
            <p:spPr bwMode="auto">
              <a:xfrm>
                <a:off x="1638" y="2515"/>
                <a:ext cx="1191"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3" name="Rectangle 129"/>
              <p:cNvSpPr>
                <a:spLocks noChangeArrowheads="1"/>
              </p:cNvSpPr>
              <p:nvPr/>
            </p:nvSpPr>
            <p:spPr bwMode="auto">
              <a:xfrm>
                <a:off x="1638" y="2524"/>
                <a:ext cx="1191"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4" name="Rectangle 130"/>
              <p:cNvSpPr>
                <a:spLocks noChangeArrowheads="1"/>
              </p:cNvSpPr>
              <p:nvPr/>
            </p:nvSpPr>
            <p:spPr bwMode="auto">
              <a:xfrm>
                <a:off x="1638" y="2527"/>
                <a:ext cx="1191"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5" name="Rectangle 131"/>
              <p:cNvSpPr>
                <a:spLocks noChangeArrowheads="1"/>
              </p:cNvSpPr>
              <p:nvPr/>
            </p:nvSpPr>
            <p:spPr bwMode="auto">
              <a:xfrm>
                <a:off x="1638" y="2533"/>
                <a:ext cx="1191"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6" name="Rectangle 132"/>
              <p:cNvSpPr>
                <a:spLocks noChangeArrowheads="1"/>
              </p:cNvSpPr>
              <p:nvPr/>
            </p:nvSpPr>
            <p:spPr bwMode="auto">
              <a:xfrm>
                <a:off x="1638" y="2539"/>
                <a:ext cx="1191"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7" name="Rectangle 133"/>
              <p:cNvSpPr>
                <a:spLocks noChangeArrowheads="1"/>
              </p:cNvSpPr>
              <p:nvPr/>
            </p:nvSpPr>
            <p:spPr bwMode="auto">
              <a:xfrm>
                <a:off x="1638" y="2545"/>
                <a:ext cx="1191"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8" name="Rectangle 134"/>
              <p:cNvSpPr>
                <a:spLocks noChangeArrowheads="1"/>
              </p:cNvSpPr>
              <p:nvPr/>
            </p:nvSpPr>
            <p:spPr bwMode="auto">
              <a:xfrm>
                <a:off x="1638" y="2548"/>
                <a:ext cx="1191"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29" name="Rectangle 135"/>
              <p:cNvSpPr>
                <a:spLocks noChangeArrowheads="1"/>
              </p:cNvSpPr>
              <p:nvPr/>
            </p:nvSpPr>
            <p:spPr bwMode="auto">
              <a:xfrm>
                <a:off x="1638" y="2551"/>
                <a:ext cx="1191" cy="7"/>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0" name="Rectangle 136"/>
              <p:cNvSpPr>
                <a:spLocks noChangeArrowheads="1"/>
              </p:cNvSpPr>
              <p:nvPr/>
            </p:nvSpPr>
            <p:spPr bwMode="auto">
              <a:xfrm>
                <a:off x="1638" y="2558"/>
                <a:ext cx="1191"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1" name="Rectangle 137"/>
              <p:cNvSpPr>
                <a:spLocks noChangeArrowheads="1"/>
              </p:cNvSpPr>
              <p:nvPr/>
            </p:nvSpPr>
            <p:spPr bwMode="auto">
              <a:xfrm>
                <a:off x="1638" y="2561"/>
                <a:ext cx="1191"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2" name="Rectangle 138"/>
              <p:cNvSpPr>
                <a:spLocks noChangeArrowheads="1"/>
              </p:cNvSpPr>
              <p:nvPr/>
            </p:nvSpPr>
            <p:spPr bwMode="auto">
              <a:xfrm>
                <a:off x="1638" y="2564"/>
                <a:ext cx="1191"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3" name="Rectangle 139"/>
              <p:cNvSpPr>
                <a:spLocks noChangeArrowheads="1"/>
              </p:cNvSpPr>
              <p:nvPr/>
            </p:nvSpPr>
            <p:spPr bwMode="auto">
              <a:xfrm>
                <a:off x="1638" y="2567"/>
                <a:ext cx="1191"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4" name="Rectangle 140"/>
              <p:cNvSpPr>
                <a:spLocks noChangeArrowheads="1"/>
              </p:cNvSpPr>
              <p:nvPr/>
            </p:nvSpPr>
            <p:spPr bwMode="auto">
              <a:xfrm>
                <a:off x="1638" y="2570"/>
                <a:ext cx="1191"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5" name="Rectangle 141"/>
              <p:cNvSpPr>
                <a:spLocks noChangeArrowheads="1"/>
              </p:cNvSpPr>
              <p:nvPr/>
            </p:nvSpPr>
            <p:spPr bwMode="auto">
              <a:xfrm>
                <a:off x="1638" y="2576"/>
                <a:ext cx="1191"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6" name="Rectangle 142"/>
              <p:cNvSpPr>
                <a:spLocks noChangeArrowheads="1"/>
              </p:cNvSpPr>
              <p:nvPr/>
            </p:nvSpPr>
            <p:spPr bwMode="auto">
              <a:xfrm>
                <a:off x="1638" y="2579"/>
                <a:ext cx="1191"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7" name="Rectangle 143"/>
              <p:cNvSpPr>
                <a:spLocks noChangeArrowheads="1"/>
              </p:cNvSpPr>
              <p:nvPr/>
            </p:nvSpPr>
            <p:spPr bwMode="auto">
              <a:xfrm>
                <a:off x="1638" y="2582"/>
                <a:ext cx="1191"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8" name="Rectangle 144"/>
              <p:cNvSpPr>
                <a:spLocks noChangeArrowheads="1"/>
              </p:cNvSpPr>
              <p:nvPr/>
            </p:nvSpPr>
            <p:spPr bwMode="auto">
              <a:xfrm>
                <a:off x="1638" y="2585"/>
                <a:ext cx="1191"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39" name="Rectangle 145"/>
              <p:cNvSpPr>
                <a:spLocks noChangeArrowheads="1"/>
              </p:cNvSpPr>
              <p:nvPr/>
            </p:nvSpPr>
            <p:spPr bwMode="auto">
              <a:xfrm>
                <a:off x="1638" y="2588"/>
                <a:ext cx="1191"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40" name="Rectangle 146"/>
              <p:cNvSpPr>
                <a:spLocks noChangeArrowheads="1"/>
              </p:cNvSpPr>
              <p:nvPr/>
            </p:nvSpPr>
            <p:spPr bwMode="auto">
              <a:xfrm>
                <a:off x="1638" y="2594"/>
                <a:ext cx="1191"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43" name="Rectangle 147"/>
              <p:cNvSpPr>
                <a:spLocks noChangeArrowheads="1"/>
              </p:cNvSpPr>
              <p:nvPr/>
            </p:nvSpPr>
            <p:spPr bwMode="auto">
              <a:xfrm>
                <a:off x="1638" y="2600"/>
                <a:ext cx="1191"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44" name="Rectangle 148"/>
              <p:cNvSpPr>
                <a:spLocks noChangeArrowheads="1"/>
              </p:cNvSpPr>
              <p:nvPr/>
            </p:nvSpPr>
            <p:spPr bwMode="auto">
              <a:xfrm>
                <a:off x="1638" y="2606"/>
                <a:ext cx="1191"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45" name="Rectangle 149"/>
              <p:cNvSpPr>
                <a:spLocks noChangeArrowheads="1"/>
              </p:cNvSpPr>
              <p:nvPr/>
            </p:nvSpPr>
            <p:spPr bwMode="auto">
              <a:xfrm>
                <a:off x="1638" y="2612"/>
                <a:ext cx="1191"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46" name="Rectangle 150"/>
              <p:cNvSpPr>
                <a:spLocks noChangeArrowheads="1"/>
              </p:cNvSpPr>
              <p:nvPr/>
            </p:nvSpPr>
            <p:spPr bwMode="auto">
              <a:xfrm>
                <a:off x="1638" y="2615"/>
                <a:ext cx="1191"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47" name="Rectangle 151"/>
              <p:cNvSpPr>
                <a:spLocks noChangeArrowheads="1"/>
              </p:cNvSpPr>
              <p:nvPr/>
            </p:nvSpPr>
            <p:spPr bwMode="auto">
              <a:xfrm>
                <a:off x="1638" y="2618"/>
                <a:ext cx="1191"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40" name="Rectangle 152"/>
              <p:cNvSpPr>
                <a:spLocks noChangeArrowheads="1"/>
              </p:cNvSpPr>
              <p:nvPr/>
            </p:nvSpPr>
            <p:spPr bwMode="auto">
              <a:xfrm>
                <a:off x="1638" y="2621"/>
                <a:ext cx="1191" cy="9"/>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41" name="Rectangle 153"/>
              <p:cNvSpPr>
                <a:spLocks noChangeArrowheads="1"/>
              </p:cNvSpPr>
              <p:nvPr/>
            </p:nvSpPr>
            <p:spPr bwMode="auto">
              <a:xfrm>
                <a:off x="1638" y="2630"/>
                <a:ext cx="1191"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42" name="Rectangle 154"/>
              <p:cNvSpPr>
                <a:spLocks noChangeArrowheads="1"/>
              </p:cNvSpPr>
              <p:nvPr/>
            </p:nvSpPr>
            <p:spPr bwMode="auto">
              <a:xfrm>
                <a:off x="1638" y="2642"/>
                <a:ext cx="1191"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43" name="Rectangle 155"/>
              <p:cNvSpPr>
                <a:spLocks noChangeArrowheads="1"/>
              </p:cNvSpPr>
              <p:nvPr/>
            </p:nvSpPr>
            <p:spPr bwMode="auto">
              <a:xfrm>
                <a:off x="1638" y="2645"/>
                <a:ext cx="1191"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44" name="Rectangle 156"/>
              <p:cNvSpPr>
                <a:spLocks noChangeArrowheads="1"/>
              </p:cNvSpPr>
              <p:nvPr/>
            </p:nvSpPr>
            <p:spPr bwMode="auto">
              <a:xfrm>
                <a:off x="1638" y="2651"/>
                <a:ext cx="1191"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45" name="Rectangle 157"/>
              <p:cNvSpPr>
                <a:spLocks noChangeArrowheads="1"/>
              </p:cNvSpPr>
              <p:nvPr/>
            </p:nvSpPr>
            <p:spPr bwMode="auto">
              <a:xfrm>
                <a:off x="1638" y="2660"/>
                <a:ext cx="1191" cy="16"/>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46" name="Rectangle 158"/>
              <p:cNvSpPr>
                <a:spLocks noChangeArrowheads="1"/>
              </p:cNvSpPr>
              <p:nvPr/>
            </p:nvSpPr>
            <p:spPr bwMode="auto">
              <a:xfrm>
                <a:off x="1642" y="2468"/>
                <a:ext cx="1188"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447" name="Rectangle 159"/>
              <p:cNvSpPr>
                <a:spLocks noChangeArrowheads="1"/>
              </p:cNvSpPr>
              <p:nvPr/>
            </p:nvSpPr>
            <p:spPr bwMode="auto">
              <a:xfrm>
                <a:off x="1653" y="2475"/>
                <a:ext cx="1166" cy="192"/>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448" name="Rectangle 160"/>
              <p:cNvSpPr>
                <a:spLocks noChangeArrowheads="1"/>
              </p:cNvSpPr>
              <p:nvPr/>
            </p:nvSpPr>
            <p:spPr bwMode="auto">
              <a:xfrm>
                <a:off x="1895" y="2513"/>
                <a:ext cx="732"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CORE OPERATIONS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49" name="Rectangle 161"/>
              <p:cNvSpPr>
                <a:spLocks noChangeArrowheads="1"/>
              </p:cNvSpPr>
              <p:nvPr/>
            </p:nvSpPr>
            <p:spPr bwMode="auto">
              <a:xfrm>
                <a:off x="2238" y="2571"/>
                <a:ext cx="49"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50" name="Freeform 162"/>
              <p:cNvSpPr>
                <a:spLocks/>
              </p:cNvSpPr>
              <p:nvPr/>
            </p:nvSpPr>
            <p:spPr bwMode="auto">
              <a:xfrm>
                <a:off x="2236" y="1542"/>
                <a:ext cx="638" cy="926"/>
              </a:xfrm>
              <a:custGeom>
                <a:avLst/>
                <a:gdLst>
                  <a:gd name="T0" fmla="*/ 638 w 638"/>
                  <a:gd name="T1" fmla="*/ 0 h 926"/>
                  <a:gd name="T2" fmla="*/ 638 w 638"/>
                  <a:gd name="T3" fmla="*/ 892 h 926"/>
                  <a:gd name="T4" fmla="*/ 0 w 638"/>
                  <a:gd name="T5" fmla="*/ 892 h 926"/>
                  <a:gd name="T6" fmla="*/ 0 w 638"/>
                  <a:gd name="T7" fmla="*/ 926 h 926"/>
                </a:gdLst>
                <a:ahLst/>
                <a:cxnLst>
                  <a:cxn ang="0">
                    <a:pos x="T0" y="T1"/>
                  </a:cxn>
                  <a:cxn ang="0">
                    <a:pos x="T2" y="T3"/>
                  </a:cxn>
                  <a:cxn ang="0">
                    <a:pos x="T4" y="T5"/>
                  </a:cxn>
                  <a:cxn ang="0">
                    <a:pos x="T6" y="T7"/>
                  </a:cxn>
                </a:cxnLst>
                <a:rect l="0" t="0" r="r" b="b"/>
                <a:pathLst>
                  <a:path w="638" h="926">
                    <a:moveTo>
                      <a:pt x="638" y="0"/>
                    </a:moveTo>
                    <a:lnTo>
                      <a:pt x="638" y="892"/>
                    </a:lnTo>
                    <a:lnTo>
                      <a:pt x="0" y="892"/>
                    </a:lnTo>
                    <a:lnTo>
                      <a:pt x="0" y="926"/>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283" name="Picture 163"/>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2935" y="2470"/>
                <a:ext cx="1249"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284" name="Picture 164"/>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2935" y="2470"/>
                <a:ext cx="1249"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451" name="Rectangle 165"/>
              <p:cNvSpPr>
                <a:spLocks noChangeArrowheads="1"/>
              </p:cNvSpPr>
              <p:nvPr/>
            </p:nvSpPr>
            <p:spPr bwMode="auto">
              <a:xfrm>
                <a:off x="2926" y="2467"/>
                <a:ext cx="1240"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2" name="Rectangle 166"/>
              <p:cNvSpPr>
                <a:spLocks noChangeArrowheads="1"/>
              </p:cNvSpPr>
              <p:nvPr/>
            </p:nvSpPr>
            <p:spPr bwMode="auto">
              <a:xfrm>
                <a:off x="2926" y="2485"/>
                <a:ext cx="1240"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3" name="Rectangle 167"/>
              <p:cNvSpPr>
                <a:spLocks noChangeArrowheads="1"/>
              </p:cNvSpPr>
              <p:nvPr/>
            </p:nvSpPr>
            <p:spPr bwMode="auto">
              <a:xfrm>
                <a:off x="2926" y="2488"/>
                <a:ext cx="1240"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4" name="Rectangle 168"/>
              <p:cNvSpPr>
                <a:spLocks noChangeArrowheads="1"/>
              </p:cNvSpPr>
              <p:nvPr/>
            </p:nvSpPr>
            <p:spPr bwMode="auto">
              <a:xfrm>
                <a:off x="2926" y="2503"/>
                <a:ext cx="1240"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5" name="Rectangle 169"/>
              <p:cNvSpPr>
                <a:spLocks noChangeArrowheads="1"/>
              </p:cNvSpPr>
              <p:nvPr/>
            </p:nvSpPr>
            <p:spPr bwMode="auto">
              <a:xfrm>
                <a:off x="2926" y="2512"/>
                <a:ext cx="1240"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6" name="Rectangle 170"/>
              <p:cNvSpPr>
                <a:spLocks noChangeArrowheads="1"/>
              </p:cNvSpPr>
              <p:nvPr/>
            </p:nvSpPr>
            <p:spPr bwMode="auto">
              <a:xfrm>
                <a:off x="2926" y="2515"/>
                <a:ext cx="1240"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7" name="Rectangle 171"/>
              <p:cNvSpPr>
                <a:spLocks noChangeArrowheads="1"/>
              </p:cNvSpPr>
              <p:nvPr/>
            </p:nvSpPr>
            <p:spPr bwMode="auto">
              <a:xfrm>
                <a:off x="2926" y="2524"/>
                <a:ext cx="1240"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8" name="Rectangle 172"/>
              <p:cNvSpPr>
                <a:spLocks noChangeArrowheads="1"/>
              </p:cNvSpPr>
              <p:nvPr/>
            </p:nvSpPr>
            <p:spPr bwMode="auto">
              <a:xfrm>
                <a:off x="2926" y="2527"/>
                <a:ext cx="1240"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59" name="Rectangle 173"/>
              <p:cNvSpPr>
                <a:spLocks noChangeArrowheads="1"/>
              </p:cNvSpPr>
              <p:nvPr/>
            </p:nvSpPr>
            <p:spPr bwMode="auto">
              <a:xfrm>
                <a:off x="2926" y="2533"/>
                <a:ext cx="1240"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0" name="Rectangle 174"/>
              <p:cNvSpPr>
                <a:spLocks noChangeArrowheads="1"/>
              </p:cNvSpPr>
              <p:nvPr/>
            </p:nvSpPr>
            <p:spPr bwMode="auto">
              <a:xfrm>
                <a:off x="2926" y="2539"/>
                <a:ext cx="1240"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3" name="Rectangle 175"/>
              <p:cNvSpPr>
                <a:spLocks noChangeArrowheads="1"/>
              </p:cNvSpPr>
              <p:nvPr/>
            </p:nvSpPr>
            <p:spPr bwMode="auto">
              <a:xfrm>
                <a:off x="2926" y="2545"/>
                <a:ext cx="1240"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4" name="Rectangle 176"/>
              <p:cNvSpPr>
                <a:spLocks noChangeArrowheads="1"/>
              </p:cNvSpPr>
              <p:nvPr/>
            </p:nvSpPr>
            <p:spPr bwMode="auto">
              <a:xfrm>
                <a:off x="2926" y="2548"/>
                <a:ext cx="1240"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5" name="Rectangle 177"/>
              <p:cNvSpPr>
                <a:spLocks noChangeArrowheads="1"/>
              </p:cNvSpPr>
              <p:nvPr/>
            </p:nvSpPr>
            <p:spPr bwMode="auto">
              <a:xfrm>
                <a:off x="2926" y="2551"/>
                <a:ext cx="1240" cy="7"/>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6" name="Rectangle 178"/>
              <p:cNvSpPr>
                <a:spLocks noChangeArrowheads="1"/>
              </p:cNvSpPr>
              <p:nvPr/>
            </p:nvSpPr>
            <p:spPr bwMode="auto">
              <a:xfrm>
                <a:off x="2926" y="2558"/>
                <a:ext cx="1240"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7" name="Rectangle 179"/>
              <p:cNvSpPr>
                <a:spLocks noChangeArrowheads="1"/>
              </p:cNvSpPr>
              <p:nvPr/>
            </p:nvSpPr>
            <p:spPr bwMode="auto">
              <a:xfrm>
                <a:off x="2926" y="2561"/>
                <a:ext cx="1240"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8" name="Rectangle 180"/>
              <p:cNvSpPr>
                <a:spLocks noChangeArrowheads="1"/>
              </p:cNvSpPr>
              <p:nvPr/>
            </p:nvSpPr>
            <p:spPr bwMode="auto">
              <a:xfrm>
                <a:off x="2926" y="2564"/>
                <a:ext cx="1240"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69" name="Rectangle 181"/>
              <p:cNvSpPr>
                <a:spLocks noChangeArrowheads="1"/>
              </p:cNvSpPr>
              <p:nvPr/>
            </p:nvSpPr>
            <p:spPr bwMode="auto">
              <a:xfrm>
                <a:off x="2926" y="2567"/>
                <a:ext cx="1240"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0" name="Rectangle 182"/>
              <p:cNvSpPr>
                <a:spLocks noChangeArrowheads="1"/>
              </p:cNvSpPr>
              <p:nvPr/>
            </p:nvSpPr>
            <p:spPr bwMode="auto">
              <a:xfrm>
                <a:off x="2926" y="2570"/>
                <a:ext cx="1240"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1" name="Rectangle 183"/>
              <p:cNvSpPr>
                <a:spLocks noChangeArrowheads="1"/>
              </p:cNvSpPr>
              <p:nvPr/>
            </p:nvSpPr>
            <p:spPr bwMode="auto">
              <a:xfrm>
                <a:off x="2926" y="2576"/>
                <a:ext cx="1240"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2" name="Rectangle 184"/>
              <p:cNvSpPr>
                <a:spLocks noChangeArrowheads="1"/>
              </p:cNvSpPr>
              <p:nvPr/>
            </p:nvSpPr>
            <p:spPr bwMode="auto">
              <a:xfrm>
                <a:off x="2926" y="2579"/>
                <a:ext cx="1240"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3" name="Rectangle 185"/>
              <p:cNvSpPr>
                <a:spLocks noChangeArrowheads="1"/>
              </p:cNvSpPr>
              <p:nvPr/>
            </p:nvSpPr>
            <p:spPr bwMode="auto">
              <a:xfrm>
                <a:off x="2926" y="2582"/>
                <a:ext cx="1240"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4" name="Rectangle 186"/>
              <p:cNvSpPr>
                <a:spLocks noChangeArrowheads="1"/>
              </p:cNvSpPr>
              <p:nvPr/>
            </p:nvSpPr>
            <p:spPr bwMode="auto">
              <a:xfrm>
                <a:off x="2926" y="2585"/>
                <a:ext cx="1240"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5" name="Rectangle 187"/>
              <p:cNvSpPr>
                <a:spLocks noChangeArrowheads="1"/>
              </p:cNvSpPr>
              <p:nvPr/>
            </p:nvSpPr>
            <p:spPr bwMode="auto">
              <a:xfrm>
                <a:off x="2926" y="2588"/>
                <a:ext cx="1240"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6" name="Rectangle 188"/>
              <p:cNvSpPr>
                <a:spLocks noChangeArrowheads="1"/>
              </p:cNvSpPr>
              <p:nvPr/>
            </p:nvSpPr>
            <p:spPr bwMode="auto">
              <a:xfrm>
                <a:off x="2926" y="2594"/>
                <a:ext cx="1240"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7" name="Rectangle 189"/>
              <p:cNvSpPr>
                <a:spLocks noChangeArrowheads="1"/>
              </p:cNvSpPr>
              <p:nvPr/>
            </p:nvSpPr>
            <p:spPr bwMode="auto">
              <a:xfrm>
                <a:off x="2926" y="2600"/>
                <a:ext cx="1240"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8" name="Rectangle 190"/>
              <p:cNvSpPr>
                <a:spLocks noChangeArrowheads="1"/>
              </p:cNvSpPr>
              <p:nvPr/>
            </p:nvSpPr>
            <p:spPr bwMode="auto">
              <a:xfrm>
                <a:off x="2926" y="2606"/>
                <a:ext cx="1240"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79" name="Rectangle 191"/>
              <p:cNvSpPr>
                <a:spLocks noChangeArrowheads="1"/>
              </p:cNvSpPr>
              <p:nvPr/>
            </p:nvSpPr>
            <p:spPr bwMode="auto">
              <a:xfrm>
                <a:off x="2926" y="2612"/>
                <a:ext cx="1240"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0" name="Rectangle 192"/>
              <p:cNvSpPr>
                <a:spLocks noChangeArrowheads="1"/>
              </p:cNvSpPr>
              <p:nvPr/>
            </p:nvSpPr>
            <p:spPr bwMode="auto">
              <a:xfrm>
                <a:off x="2926" y="2615"/>
                <a:ext cx="1240"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1" name="Rectangle 193"/>
              <p:cNvSpPr>
                <a:spLocks noChangeArrowheads="1"/>
              </p:cNvSpPr>
              <p:nvPr/>
            </p:nvSpPr>
            <p:spPr bwMode="auto">
              <a:xfrm>
                <a:off x="2926" y="2618"/>
                <a:ext cx="1240"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2" name="Rectangle 194"/>
              <p:cNvSpPr>
                <a:spLocks noChangeArrowheads="1"/>
              </p:cNvSpPr>
              <p:nvPr/>
            </p:nvSpPr>
            <p:spPr bwMode="auto">
              <a:xfrm>
                <a:off x="2926" y="2621"/>
                <a:ext cx="1240" cy="9"/>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3" name="Rectangle 195"/>
              <p:cNvSpPr>
                <a:spLocks noChangeArrowheads="1"/>
              </p:cNvSpPr>
              <p:nvPr/>
            </p:nvSpPr>
            <p:spPr bwMode="auto">
              <a:xfrm>
                <a:off x="2926" y="2630"/>
                <a:ext cx="1240"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4" name="Rectangle 196"/>
              <p:cNvSpPr>
                <a:spLocks noChangeArrowheads="1"/>
              </p:cNvSpPr>
              <p:nvPr/>
            </p:nvSpPr>
            <p:spPr bwMode="auto">
              <a:xfrm>
                <a:off x="2926" y="2642"/>
                <a:ext cx="1240"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5" name="Rectangle 197"/>
              <p:cNvSpPr>
                <a:spLocks noChangeArrowheads="1"/>
              </p:cNvSpPr>
              <p:nvPr/>
            </p:nvSpPr>
            <p:spPr bwMode="auto">
              <a:xfrm>
                <a:off x="2926" y="2645"/>
                <a:ext cx="1240"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6" name="Rectangle 198"/>
              <p:cNvSpPr>
                <a:spLocks noChangeArrowheads="1"/>
              </p:cNvSpPr>
              <p:nvPr/>
            </p:nvSpPr>
            <p:spPr bwMode="auto">
              <a:xfrm>
                <a:off x="2926" y="2651"/>
                <a:ext cx="1240"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7" name="Rectangle 199"/>
              <p:cNvSpPr>
                <a:spLocks noChangeArrowheads="1"/>
              </p:cNvSpPr>
              <p:nvPr/>
            </p:nvSpPr>
            <p:spPr bwMode="auto">
              <a:xfrm>
                <a:off x="2926" y="2660"/>
                <a:ext cx="1240" cy="16"/>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88" name="Rectangle 200"/>
              <p:cNvSpPr>
                <a:spLocks noChangeArrowheads="1"/>
              </p:cNvSpPr>
              <p:nvPr/>
            </p:nvSpPr>
            <p:spPr bwMode="auto">
              <a:xfrm>
                <a:off x="2930" y="2468"/>
                <a:ext cx="1238"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489" name="Rectangle 201"/>
              <p:cNvSpPr>
                <a:spLocks noChangeArrowheads="1"/>
              </p:cNvSpPr>
              <p:nvPr/>
            </p:nvSpPr>
            <p:spPr bwMode="auto">
              <a:xfrm>
                <a:off x="2941" y="2475"/>
                <a:ext cx="1216" cy="192"/>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490" name="Rectangle 202"/>
              <p:cNvSpPr>
                <a:spLocks noChangeArrowheads="1"/>
              </p:cNvSpPr>
              <p:nvPr/>
            </p:nvSpPr>
            <p:spPr bwMode="auto">
              <a:xfrm>
                <a:off x="3403" y="2500"/>
                <a:ext cx="384" cy="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FINANCE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91" name="Rectangle 203"/>
              <p:cNvSpPr>
                <a:spLocks noChangeArrowheads="1"/>
              </p:cNvSpPr>
              <p:nvPr/>
            </p:nvSpPr>
            <p:spPr bwMode="auto">
              <a:xfrm>
                <a:off x="3551" y="2568"/>
                <a:ext cx="71" cy="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92" name="Freeform 204"/>
              <p:cNvSpPr>
                <a:spLocks/>
              </p:cNvSpPr>
              <p:nvPr/>
            </p:nvSpPr>
            <p:spPr bwMode="auto">
              <a:xfrm>
                <a:off x="2874" y="1542"/>
                <a:ext cx="675" cy="926"/>
              </a:xfrm>
              <a:custGeom>
                <a:avLst/>
                <a:gdLst>
                  <a:gd name="T0" fmla="*/ 0 w 675"/>
                  <a:gd name="T1" fmla="*/ 0 h 926"/>
                  <a:gd name="T2" fmla="*/ 0 w 675"/>
                  <a:gd name="T3" fmla="*/ 892 h 926"/>
                  <a:gd name="T4" fmla="*/ 675 w 675"/>
                  <a:gd name="T5" fmla="*/ 892 h 926"/>
                  <a:gd name="T6" fmla="*/ 675 w 675"/>
                  <a:gd name="T7" fmla="*/ 926 h 926"/>
                </a:gdLst>
                <a:ahLst/>
                <a:cxnLst>
                  <a:cxn ang="0">
                    <a:pos x="T0" y="T1"/>
                  </a:cxn>
                  <a:cxn ang="0">
                    <a:pos x="T2" y="T3"/>
                  </a:cxn>
                  <a:cxn ang="0">
                    <a:pos x="T4" y="T5"/>
                  </a:cxn>
                  <a:cxn ang="0">
                    <a:pos x="T6" y="T7"/>
                  </a:cxn>
                </a:cxnLst>
                <a:rect l="0" t="0" r="r" b="b"/>
                <a:pathLst>
                  <a:path w="675" h="926">
                    <a:moveTo>
                      <a:pt x="0" y="0"/>
                    </a:moveTo>
                    <a:lnTo>
                      <a:pt x="0" y="892"/>
                    </a:lnTo>
                    <a:lnTo>
                      <a:pt x="675" y="892"/>
                    </a:lnTo>
                    <a:lnTo>
                      <a:pt x="675" y="926"/>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grpSp>
        <p:grpSp>
          <p:nvGrpSpPr>
            <p:cNvPr id="9" name="Group 406"/>
            <p:cNvGrpSpPr>
              <a:grpSpLocks/>
            </p:cNvGrpSpPr>
            <p:nvPr/>
          </p:nvGrpSpPr>
          <p:grpSpPr bwMode="auto">
            <a:xfrm>
              <a:off x="226" y="1542"/>
              <a:ext cx="5246" cy="2044"/>
              <a:chOff x="226" y="1542"/>
              <a:chExt cx="5246" cy="2044"/>
            </a:xfrm>
          </p:grpSpPr>
          <p:pic>
            <p:nvPicPr>
              <p:cNvPr id="5326" name="Picture 206"/>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231" y="2470"/>
                <a:ext cx="1350"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327" name="Picture 207"/>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231" y="2470"/>
                <a:ext cx="1350"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668" name="Rectangle 208"/>
              <p:cNvSpPr>
                <a:spLocks noChangeArrowheads="1"/>
              </p:cNvSpPr>
              <p:nvPr/>
            </p:nvSpPr>
            <p:spPr bwMode="auto">
              <a:xfrm>
                <a:off x="226" y="2467"/>
                <a:ext cx="1315"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69" name="Rectangle 209"/>
              <p:cNvSpPr>
                <a:spLocks noChangeArrowheads="1"/>
              </p:cNvSpPr>
              <p:nvPr/>
            </p:nvSpPr>
            <p:spPr bwMode="auto">
              <a:xfrm>
                <a:off x="226" y="2485"/>
                <a:ext cx="1315"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0" name="Rectangle 210"/>
              <p:cNvSpPr>
                <a:spLocks noChangeArrowheads="1"/>
              </p:cNvSpPr>
              <p:nvPr/>
            </p:nvSpPr>
            <p:spPr bwMode="auto">
              <a:xfrm>
                <a:off x="226" y="2488"/>
                <a:ext cx="1315"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1" name="Rectangle 211"/>
              <p:cNvSpPr>
                <a:spLocks noChangeArrowheads="1"/>
              </p:cNvSpPr>
              <p:nvPr/>
            </p:nvSpPr>
            <p:spPr bwMode="auto">
              <a:xfrm>
                <a:off x="226" y="2503"/>
                <a:ext cx="1315"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2" name="Rectangle 212"/>
              <p:cNvSpPr>
                <a:spLocks noChangeArrowheads="1"/>
              </p:cNvSpPr>
              <p:nvPr/>
            </p:nvSpPr>
            <p:spPr bwMode="auto">
              <a:xfrm>
                <a:off x="226" y="2512"/>
                <a:ext cx="1315"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3" name="Rectangle 213"/>
              <p:cNvSpPr>
                <a:spLocks noChangeArrowheads="1"/>
              </p:cNvSpPr>
              <p:nvPr/>
            </p:nvSpPr>
            <p:spPr bwMode="auto">
              <a:xfrm>
                <a:off x="226" y="2515"/>
                <a:ext cx="1315"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4" name="Rectangle 214"/>
              <p:cNvSpPr>
                <a:spLocks noChangeArrowheads="1"/>
              </p:cNvSpPr>
              <p:nvPr/>
            </p:nvSpPr>
            <p:spPr bwMode="auto">
              <a:xfrm>
                <a:off x="226" y="2524"/>
                <a:ext cx="1315"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5" name="Rectangle 215"/>
              <p:cNvSpPr>
                <a:spLocks noChangeArrowheads="1"/>
              </p:cNvSpPr>
              <p:nvPr/>
            </p:nvSpPr>
            <p:spPr bwMode="auto">
              <a:xfrm>
                <a:off x="226" y="2527"/>
                <a:ext cx="1315"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6" name="Rectangle 216"/>
              <p:cNvSpPr>
                <a:spLocks noChangeArrowheads="1"/>
              </p:cNvSpPr>
              <p:nvPr/>
            </p:nvSpPr>
            <p:spPr bwMode="auto">
              <a:xfrm>
                <a:off x="226" y="2533"/>
                <a:ext cx="1315"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7" name="Rectangle 217"/>
              <p:cNvSpPr>
                <a:spLocks noChangeArrowheads="1"/>
              </p:cNvSpPr>
              <p:nvPr/>
            </p:nvSpPr>
            <p:spPr bwMode="auto">
              <a:xfrm>
                <a:off x="226" y="2539"/>
                <a:ext cx="1315"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8" name="Rectangle 218"/>
              <p:cNvSpPr>
                <a:spLocks noChangeArrowheads="1"/>
              </p:cNvSpPr>
              <p:nvPr/>
            </p:nvSpPr>
            <p:spPr bwMode="auto">
              <a:xfrm>
                <a:off x="226" y="2545"/>
                <a:ext cx="1315"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79" name="Rectangle 219"/>
              <p:cNvSpPr>
                <a:spLocks noChangeArrowheads="1"/>
              </p:cNvSpPr>
              <p:nvPr/>
            </p:nvSpPr>
            <p:spPr bwMode="auto">
              <a:xfrm>
                <a:off x="226" y="2548"/>
                <a:ext cx="1315"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0" name="Rectangle 220"/>
              <p:cNvSpPr>
                <a:spLocks noChangeArrowheads="1"/>
              </p:cNvSpPr>
              <p:nvPr/>
            </p:nvSpPr>
            <p:spPr bwMode="auto">
              <a:xfrm>
                <a:off x="226" y="2551"/>
                <a:ext cx="1315" cy="7"/>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1" name="Rectangle 221"/>
              <p:cNvSpPr>
                <a:spLocks noChangeArrowheads="1"/>
              </p:cNvSpPr>
              <p:nvPr/>
            </p:nvSpPr>
            <p:spPr bwMode="auto">
              <a:xfrm>
                <a:off x="226" y="2558"/>
                <a:ext cx="1315"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2" name="Rectangle 222"/>
              <p:cNvSpPr>
                <a:spLocks noChangeArrowheads="1"/>
              </p:cNvSpPr>
              <p:nvPr/>
            </p:nvSpPr>
            <p:spPr bwMode="auto">
              <a:xfrm>
                <a:off x="226" y="2561"/>
                <a:ext cx="1315"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5" name="Rectangle 223"/>
              <p:cNvSpPr>
                <a:spLocks noChangeArrowheads="1"/>
              </p:cNvSpPr>
              <p:nvPr/>
            </p:nvSpPr>
            <p:spPr bwMode="auto">
              <a:xfrm>
                <a:off x="226" y="2564"/>
                <a:ext cx="1315"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6" name="Rectangle 224"/>
              <p:cNvSpPr>
                <a:spLocks noChangeArrowheads="1"/>
              </p:cNvSpPr>
              <p:nvPr/>
            </p:nvSpPr>
            <p:spPr bwMode="auto">
              <a:xfrm>
                <a:off x="226" y="2567"/>
                <a:ext cx="1315"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7" name="Rectangle 225"/>
              <p:cNvSpPr>
                <a:spLocks noChangeArrowheads="1"/>
              </p:cNvSpPr>
              <p:nvPr/>
            </p:nvSpPr>
            <p:spPr bwMode="auto">
              <a:xfrm>
                <a:off x="226" y="2570"/>
                <a:ext cx="1315"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8" name="Rectangle 226"/>
              <p:cNvSpPr>
                <a:spLocks noChangeArrowheads="1"/>
              </p:cNvSpPr>
              <p:nvPr/>
            </p:nvSpPr>
            <p:spPr bwMode="auto">
              <a:xfrm>
                <a:off x="226" y="2576"/>
                <a:ext cx="1315"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89" name="Rectangle 227"/>
              <p:cNvSpPr>
                <a:spLocks noChangeArrowheads="1"/>
              </p:cNvSpPr>
              <p:nvPr/>
            </p:nvSpPr>
            <p:spPr bwMode="auto">
              <a:xfrm>
                <a:off x="226" y="2579"/>
                <a:ext cx="1315"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0" name="Rectangle 228"/>
              <p:cNvSpPr>
                <a:spLocks noChangeArrowheads="1"/>
              </p:cNvSpPr>
              <p:nvPr/>
            </p:nvSpPr>
            <p:spPr bwMode="auto">
              <a:xfrm>
                <a:off x="226" y="2582"/>
                <a:ext cx="1315"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1" name="Rectangle 229"/>
              <p:cNvSpPr>
                <a:spLocks noChangeArrowheads="1"/>
              </p:cNvSpPr>
              <p:nvPr/>
            </p:nvSpPr>
            <p:spPr bwMode="auto">
              <a:xfrm>
                <a:off x="226" y="2585"/>
                <a:ext cx="1315"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2" name="Rectangle 230"/>
              <p:cNvSpPr>
                <a:spLocks noChangeArrowheads="1"/>
              </p:cNvSpPr>
              <p:nvPr/>
            </p:nvSpPr>
            <p:spPr bwMode="auto">
              <a:xfrm>
                <a:off x="226" y="2588"/>
                <a:ext cx="1315"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3" name="Rectangle 231"/>
              <p:cNvSpPr>
                <a:spLocks noChangeArrowheads="1"/>
              </p:cNvSpPr>
              <p:nvPr/>
            </p:nvSpPr>
            <p:spPr bwMode="auto">
              <a:xfrm>
                <a:off x="226" y="2594"/>
                <a:ext cx="1315"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4" name="Rectangle 232"/>
              <p:cNvSpPr>
                <a:spLocks noChangeArrowheads="1"/>
              </p:cNvSpPr>
              <p:nvPr/>
            </p:nvSpPr>
            <p:spPr bwMode="auto">
              <a:xfrm>
                <a:off x="226" y="2600"/>
                <a:ext cx="1315"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5" name="Rectangle 233"/>
              <p:cNvSpPr>
                <a:spLocks noChangeArrowheads="1"/>
              </p:cNvSpPr>
              <p:nvPr/>
            </p:nvSpPr>
            <p:spPr bwMode="auto">
              <a:xfrm>
                <a:off x="226" y="2606"/>
                <a:ext cx="1315"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6" name="Rectangle 234"/>
              <p:cNvSpPr>
                <a:spLocks noChangeArrowheads="1"/>
              </p:cNvSpPr>
              <p:nvPr/>
            </p:nvSpPr>
            <p:spPr bwMode="auto">
              <a:xfrm>
                <a:off x="226" y="2612"/>
                <a:ext cx="1315"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7" name="Rectangle 235"/>
              <p:cNvSpPr>
                <a:spLocks noChangeArrowheads="1"/>
              </p:cNvSpPr>
              <p:nvPr/>
            </p:nvSpPr>
            <p:spPr bwMode="auto">
              <a:xfrm>
                <a:off x="226" y="2615"/>
                <a:ext cx="1315"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8" name="Rectangle 236"/>
              <p:cNvSpPr>
                <a:spLocks noChangeArrowheads="1"/>
              </p:cNvSpPr>
              <p:nvPr/>
            </p:nvSpPr>
            <p:spPr bwMode="auto">
              <a:xfrm>
                <a:off x="226" y="2618"/>
                <a:ext cx="1315"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99" name="Rectangle 237"/>
              <p:cNvSpPr>
                <a:spLocks noChangeArrowheads="1"/>
              </p:cNvSpPr>
              <p:nvPr/>
            </p:nvSpPr>
            <p:spPr bwMode="auto">
              <a:xfrm>
                <a:off x="226" y="2621"/>
                <a:ext cx="1315" cy="9"/>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00" name="Rectangle 238"/>
              <p:cNvSpPr>
                <a:spLocks noChangeArrowheads="1"/>
              </p:cNvSpPr>
              <p:nvPr/>
            </p:nvSpPr>
            <p:spPr bwMode="auto">
              <a:xfrm>
                <a:off x="226" y="2630"/>
                <a:ext cx="1315"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01" name="Rectangle 239"/>
              <p:cNvSpPr>
                <a:spLocks noChangeArrowheads="1"/>
              </p:cNvSpPr>
              <p:nvPr/>
            </p:nvSpPr>
            <p:spPr bwMode="auto">
              <a:xfrm>
                <a:off x="226" y="2642"/>
                <a:ext cx="1315"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02" name="Rectangle 240"/>
              <p:cNvSpPr>
                <a:spLocks noChangeArrowheads="1"/>
              </p:cNvSpPr>
              <p:nvPr/>
            </p:nvSpPr>
            <p:spPr bwMode="auto">
              <a:xfrm>
                <a:off x="226" y="2645"/>
                <a:ext cx="1315"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03" name="Rectangle 241"/>
              <p:cNvSpPr>
                <a:spLocks noChangeArrowheads="1"/>
              </p:cNvSpPr>
              <p:nvPr/>
            </p:nvSpPr>
            <p:spPr bwMode="auto">
              <a:xfrm>
                <a:off x="226" y="2651"/>
                <a:ext cx="1315"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04" name="Rectangle 242"/>
              <p:cNvSpPr>
                <a:spLocks noChangeArrowheads="1"/>
              </p:cNvSpPr>
              <p:nvPr/>
            </p:nvSpPr>
            <p:spPr bwMode="auto">
              <a:xfrm>
                <a:off x="226" y="2660"/>
                <a:ext cx="1315" cy="16"/>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05" name="Rectangle 243"/>
              <p:cNvSpPr>
                <a:spLocks noChangeArrowheads="1"/>
              </p:cNvSpPr>
              <p:nvPr/>
            </p:nvSpPr>
            <p:spPr bwMode="auto">
              <a:xfrm>
                <a:off x="229" y="2468"/>
                <a:ext cx="1313"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706" name="Rectangle 244"/>
              <p:cNvSpPr>
                <a:spLocks noChangeArrowheads="1"/>
              </p:cNvSpPr>
              <p:nvPr/>
            </p:nvSpPr>
            <p:spPr bwMode="auto">
              <a:xfrm>
                <a:off x="239" y="2475"/>
                <a:ext cx="1292" cy="192"/>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707" name="Rectangle 245"/>
              <p:cNvSpPr>
                <a:spLocks noChangeArrowheads="1"/>
              </p:cNvSpPr>
              <p:nvPr/>
            </p:nvSpPr>
            <p:spPr bwMode="auto">
              <a:xfrm>
                <a:off x="264" y="2484"/>
                <a:ext cx="560"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DEVELOPMENT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08" name="Rectangle 246"/>
              <p:cNvSpPr>
                <a:spLocks noChangeArrowheads="1"/>
              </p:cNvSpPr>
              <p:nvPr/>
            </p:nvSpPr>
            <p:spPr bwMode="auto">
              <a:xfrm>
                <a:off x="797" y="2484"/>
                <a:ext cx="71"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09" name="Rectangle 247"/>
              <p:cNvSpPr>
                <a:spLocks noChangeArrowheads="1"/>
              </p:cNvSpPr>
              <p:nvPr/>
            </p:nvSpPr>
            <p:spPr bwMode="auto">
              <a:xfrm>
                <a:off x="837" y="2484"/>
                <a:ext cx="71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MANAGEMENT AND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10" name="Rectangle 248"/>
              <p:cNvSpPr>
                <a:spLocks noChangeArrowheads="1"/>
              </p:cNvSpPr>
              <p:nvPr/>
            </p:nvSpPr>
            <p:spPr bwMode="auto">
              <a:xfrm>
                <a:off x="691" y="2542"/>
                <a:ext cx="424"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RESEARCH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11" name="Rectangle 249"/>
              <p:cNvSpPr>
                <a:spLocks noChangeArrowheads="1"/>
              </p:cNvSpPr>
              <p:nvPr/>
            </p:nvSpPr>
            <p:spPr bwMode="auto">
              <a:xfrm>
                <a:off x="888" y="2600"/>
                <a:ext cx="48"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12" name="Freeform 250"/>
              <p:cNvSpPr>
                <a:spLocks/>
              </p:cNvSpPr>
              <p:nvPr/>
            </p:nvSpPr>
            <p:spPr bwMode="auto">
              <a:xfrm>
                <a:off x="885" y="1542"/>
                <a:ext cx="1989" cy="926"/>
              </a:xfrm>
              <a:custGeom>
                <a:avLst/>
                <a:gdLst>
                  <a:gd name="T0" fmla="*/ 1989 w 1989"/>
                  <a:gd name="T1" fmla="*/ 0 h 926"/>
                  <a:gd name="T2" fmla="*/ 1989 w 1989"/>
                  <a:gd name="T3" fmla="*/ 892 h 926"/>
                  <a:gd name="T4" fmla="*/ 0 w 1989"/>
                  <a:gd name="T5" fmla="*/ 892 h 926"/>
                  <a:gd name="T6" fmla="*/ 0 w 1989"/>
                  <a:gd name="T7" fmla="*/ 926 h 926"/>
                </a:gdLst>
                <a:ahLst/>
                <a:cxnLst>
                  <a:cxn ang="0">
                    <a:pos x="T0" y="T1"/>
                  </a:cxn>
                  <a:cxn ang="0">
                    <a:pos x="T2" y="T3"/>
                  </a:cxn>
                  <a:cxn ang="0">
                    <a:pos x="T4" y="T5"/>
                  </a:cxn>
                  <a:cxn ang="0">
                    <a:pos x="T6" y="T7"/>
                  </a:cxn>
                </a:cxnLst>
                <a:rect l="0" t="0" r="r" b="b"/>
                <a:pathLst>
                  <a:path w="1989" h="926">
                    <a:moveTo>
                      <a:pt x="1989" y="0"/>
                    </a:moveTo>
                    <a:lnTo>
                      <a:pt x="1989" y="892"/>
                    </a:lnTo>
                    <a:lnTo>
                      <a:pt x="0" y="892"/>
                    </a:lnTo>
                    <a:lnTo>
                      <a:pt x="0" y="926"/>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371" name="Picture 251"/>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4272" y="2470"/>
                <a:ext cx="1200"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372" name="Picture 252"/>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4272" y="2470"/>
                <a:ext cx="1200"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713" name="Rectangle 253"/>
              <p:cNvSpPr>
                <a:spLocks noChangeArrowheads="1"/>
              </p:cNvSpPr>
              <p:nvPr/>
            </p:nvSpPr>
            <p:spPr bwMode="auto">
              <a:xfrm>
                <a:off x="4267" y="2467"/>
                <a:ext cx="1192"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14" name="Rectangle 254"/>
              <p:cNvSpPr>
                <a:spLocks noChangeArrowheads="1"/>
              </p:cNvSpPr>
              <p:nvPr/>
            </p:nvSpPr>
            <p:spPr bwMode="auto">
              <a:xfrm>
                <a:off x="4267" y="2485"/>
                <a:ext cx="1192"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15" name="Rectangle 255"/>
              <p:cNvSpPr>
                <a:spLocks noChangeArrowheads="1"/>
              </p:cNvSpPr>
              <p:nvPr/>
            </p:nvSpPr>
            <p:spPr bwMode="auto">
              <a:xfrm>
                <a:off x="4267" y="2488"/>
                <a:ext cx="1192"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16" name="Rectangle 256"/>
              <p:cNvSpPr>
                <a:spLocks noChangeArrowheads="1"/>
              </p:cNvSpPr>
              <p:nvPr/>
            </p:nvSpPr>
            <p:spPr bwMode="auto">
              <a:xfrm>
                <a:off x="4267" y="2503"/>
                <a:ext cx="1192"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17" name="Rectangle 257"/>
              <p:cNvSpPr>
                <a:spLocks noChangeArrowheads="1"/>
              </p:cNvSpPr>
              <p:nvPr/>
            </p:nvSpPr>
            <p:spPr bwMode="auto">
              <a:xfrm>
                <a:off x="4267" y="2512"/>
                <a:ext cx="1192"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18" name="Rectangle 258"/>
              <p:cNvSpPr>
                <a:spLocks noChangeArrowheads="1"/>
              </p:cNvSpPr>
              <p:nvPr/>
            </p:nvSpPr>
            <p:spPr bwMode="auto">
              <a:xfrm>
                <a:off x="4267" y="2515"/>
                <a:ext cx="1192"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19" name="Rectangle 259"/>
              <p:cNvSpPr>
                <a:spLocks noChangeArrowheads="1"/>
              </p:cNvSpPr>
              <p:nvPr/>
            </p:nvSpPr>
            <p:spPr bwMode="auto">
              <a:xfrm>
                <a:off x="4267" y="2524"/>
                <a:ext cx="1192"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0" name="Rectangle 260"/>
              <p:cNvSpPr>
                <a:spLocks noChangeArrowheads="1"/>
              </p:cNvSpPr>
              <p:nvPr/>
            </p:nvSpPr>
            <p:spPr bwMode="auto">
              <a:xfrm>
                <a:off x="4267" y="2527"/>
                <a:ext cx="1192"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1" name="Rectangle 261"/>
              <p:cNvSpPr>
                <a:spLocks noChangeArrowheads="1"/>
              </p:cNvSpPr>
              <p:nvPr/>
            </p:nvSpPr>
            <p:spPr bwMode="auto">
              <a:xfrm>
                <a:off x="4267" y="2533"/>
                <a:ext cx="1192"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2" name="Rectangle 262"/>
              <p:cNvSpPr>
                <a:spLocks noChangeArrowheads="1"/>
              </p:cNvSpPr>
              <p:nvPr/>
            </p:nvSpPr>
            <p:spPr bwMode="auto">
              <a:xfrm>
                <a:off x="4267" y="2539"/>
                <a:ext cx="1192"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3" name="Rectangle 263"/>
              <p:cNvSpPr>
                <a:spLocks noChangeArrowheads="1"/>
              </p:cNvSpPr>
              <p:nvPr/>
            </p:nvSpPr>
            <p:spPr bwMode="auto">
              <a:xfrm>
                <a:off x="4267" y="2545"/>
                <a:ext cx="1192"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4" name="Rectangle 264"/>
              <p:cNvSpPr>
                <a:spLocks noChangeArrowheads="1"/>
              </p:cNvSpPr>
              <p:nvPr/>
            </p:nvSpPr>
            <p:spPr bwMode="auto">
              <a:xfrm>
                <a:off x="4267" y="2548"/>
                <a:ext cx="1192"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7" name="Rectangle 265"/>
              <p:cNvSpPr>
                <a:spLocks noChangeArrowheads="1"/>
              </p:cNvSpPr>
              <p:nvPr/>
            </p:nvSpPr>
            <p:spPr bwMode="auto">
              <a:xfrm>
                <a:off x="4267" y="2551"/>
                <a:ext cx="1192" cy="7"/>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8" name="Rectangle 266"/>
              <p:cNvSpPr>
                <a:spLocks noChangeArrowheads="1"/>
              </p:cNvSpPr>
              <p:nvPr/>
            </p:nvSpPr>
            <p:spPr bwMode="auto">
              <a:xfrm>
                <a:off x="4267" y="2558"/>
                <a:ext cx="1192"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29" name="Rectangle 267"/>
              <p:cNvSpPr>
                <a:spLocks noChangeArrowheads="1"/>
              </p:cNvSpPr>
              <p:nvPr/>
            </p:nvSpPr>
            <p:spPr bwMode="auto">
              <a:xfrm>
                <a:off x="4267" y="2561"/>
                <a:ext cx="1192"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0" name="Rectangle 268"/>
              <p:cNvSpPr>
                <a:spLocks noChangeArrowheads="1"/>
              </p:cNvSpPr>
              <p:nvPr/>
            </p:nvSpPr>
            <p:spPr bwMode="auto">
              <a:xfrm>
                <a:off x="4267" y="2564"/>
                <a:ext cx="1192"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1" name="Rectangle 269"/>
              <p:cNvSpPr>
                <a:spLocks noChangeArrowheads="1"/>
              </p:cNvSpPr>
              <p:nvPr/>
            </p:nvSpPr>
            <p:spPr bwMode="auto">
              <a:xfrm>
                <a:off x="4267" y="2567"/>
                <a:ext cx="1192"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2" name="Rectangle 270"/>
              <p:cNvSpPr>
                <a:spLocks noChangeArrowheads="1"/>
              </p:cNvSpPr>
              <p:nvPr/>
            </p:nvSpPr>
            <p:spPr bwMode="auto">
              <a:xfrm>
                <a:off x="4267" y="2570"/>
                <a:ext cx="1192"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3" name="Rectangle 271"/>
              <p:cNvSpPr>
                <a:spLocks noChangeArrowheads="1"/>
              </p:cNvSpPr>
              <p:nvPr/>
            </p:nvSpPr>
            <p:spPr bwMode="auto">
              <a:xfrm>
                <a:off x="4267" y="2576"/>
                <a:ext cx="1192"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4" name="Rectangle 272"/>
              <p:cNvSpPr>
                <a:spLocks noChangeArrowheads="1"/>
              </p:cNvSpPr>
              <p:nvPr/>
            </p:nvSpPr>
            <p:spPr bwMode="auto">
              <a:xfrm>
                <a:off x="4267" y="2579"/>
                <a:ext cx="1192"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5" name="Rectangle 273"/>
              <p:cNvSpPr>
                <a:spLocks noChangeArrowheads="1"/>
              </p:cNvSpPr>
              <p:nvPr/>
            </p:nvSpPr>
            <p:spPr bwMode="auto">
              <a:xfrm>
                <a:off x="4267" y="2582"/>
                <a:ext cx="1192"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6" name="Rectangle 274"/>
              <p:cNvSpPr>
                <a:spLocks noChangeArrowheads="1"/>
              </p:cNvSpPr>
              <p:nvPr/>
            </p:nvSpPr>
            <p:spPr bwMode="auto">
              <a:xfrm>
                <a:off x="4267" y="2585"/>
                <a:ext cx="1192"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7" name="Rectangle 275"/>
              <p:cNvSpPr>
                <a:spLocks noChangeArrowheads="1"/>
              </p:cNvSpPr>
              <p:nvPr/>
            </p:nvSpPr>
            <p:spPr bwMode="auto">
              <a:xfrm>
                <a:off x="4267" y="2588"/>
                <a:ext cx="1192"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8" name="Rectangle 276"/>
              <p:cNvSpPr>
                <a:spLocks noChangeArrowheads="1"/>
              </p:cNvSpPr>
              <p:nvPr/>
            </p:nvSpPr>
            <p:spPr bwMode="auto">
              <a:xfrm>
                <a:off x="4267" y="2594"/>
                <a:ext cx="1192"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39" name="Rectangle 277"/>
              <p:cNvSpPr>
                <a:spLocks noChangeArrowheads="1"/>
              </p:cNvSpPr>
              <p:nvPr/>
            </p:nvSpPr>
            <p:spPr bwMode="auto">
              <a:xfrm>
                <a:off x="4267" y="2600"/>
                <a:ext cx="1192"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0" name="Rectangle 278"/>
              <p:cNvSpPr>
                <a:spLocks noChangeArrowheads="1"/>
              </p:cNvSpPr>
              <p:nvPr/>
            </p:nvSpPr>
            <p:spPr bwMode="auto">
              <a:xfrm>
                <a:off x="4267" y="2606"/>
                <a:ext cx="1192"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1" name="Rectangle 279"/>
              <p:cNvSpPr>
                <a:spLocks noChangeArrowheads="1"/>
              </p:cNvSpPr>
              <p:nvPr/>
            </p:nvSpPr>
            <p:spPr bwMode="auto">
              <a:xfrm>
                <a:off x="4267" y="2612"/>
                <a:ext cx="1192"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2" name="Rectangle 280"/>
              <p:cNvSpPr>
                <a:spLocks noChangeArrowheads="1"/>
              </p:cNvSpPr>
              <p:nvPr/>
            </p:nvSpPr>
            <p:spPr bwMode="auto">
              <a:xfrm>
                <a:off x="4267" y="2615"/>
                <a:ext cx="1192"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3" name="Rectangle 281"/>
              <p:cNvSpPr>
                <a:spLocks noChangeArrowheads="1"/>
              </p:cNvSpPr>
              <p:nvPr/>
            </p:nvSpPr>
            <p:spPr bwMode="auto">
              <a:xfrm>
                <a:off x="4267" y="2618"/>
                <a:ext cx="1192"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4" name="Rectangle 282"/>
              <p:cNvSpPr>
                <a:spLocks noChangeArrowheads="1"/>
              </p:cNvSpPr>
              <p:nvPr/>
            </p:nvSpPr>
            <p:spPr bwMode="auto">
              <a:xfrm>
                <a:off x="4267" y="2621"/>
                <a:ext cx="1192" cy="9"/>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5" name="Rectangle 283"/>
              <p:cNvSpPr>
                <a:spLocks noChangeArrowheads="1"/>
              </p:cNvSpPr>
              <p:nvPr/>
            </p:nvSpPr>
            <p:spPr bwMode="auto">
              <a:xfrm>
                <a:off x="4267" y="2630"/>
                <a:ext cx="1192"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6" name="Rectangle 284"/>
              <p:cNvSpPr>
                <a:spLocks noChangeArrowheads="1"/>
              </p:cNvSpPr>
              <p:nvPr/>
            </p:nvSpPr>
            <p:spPr bwMode="auto">
              <a:xfrm>
                <a:off x="4267" y="2642"/>
                <a:ext cx="1192"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7" name="Rectangle 285"/>
              <p:cNvSpPr>
                <a:spLocks noChangeArrowheads="1"/>
              </p:cNvSpPr>
              <p:nvPr/>
            </p:nvSpPr>
            <p:spPr bwMode="auto">
              <a:xfrm>
                <a:off x="4267" y="2645"/>
                <a:ext cx="1192"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8" name="Rectangle 286"/>
              <p:cNvSpPr>
                <a:spLocks noChangeArrowheads="1"/>
              </p:cNvSpPr>
              <p:nvPr/>
            </p:nvSpPr>
            <p:spPr bwMode="auto">
              <a:xfrm>
                <a:off x="4267" y="2651"/>
                <a:ext cx="1192"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49" name="Rectangle 287"/>
              <p:cNvSpPr>
                <a:spLocks noChangeArrowheads="1"/>
              </p:cNvSpPr>
              <p:nvPr/>
            </p:nvSpPr>
            <p:spPr bwMode="auto">
              <a:xfrm>
                <a:off x="4267" y="2660"/>
                <a:ext cx="1192" cy="16"/>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50" name="Rectangle 288"/>
              <p:cNvSpPr>
                <a:spLocks noChangeArrowheads="1"/>
              </p:cNvSpPr>
              <p:nvPr/>
            </p:nvSpPr>
            <p:spPr bwMode="auto">
              <a:xfrm>
                <a:off x="4268" y="2468"/>
                <a:ext cx="1188"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751" name="Rectangle 289"/>
              <p:cNvSpPr>
                <a:spLocks noChangeArrowheads="1"/>
              </p:cNvSpPr>
              <p:nvPr/>
            </p:nvSpPr>
            <p:spPr bwMode="auto">
              <a:xfrm>
                <a:off x="4279" y="2475"/>
                <a:ext cx="1167" cy="192"/>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752" name="Rectangle 290"/>
              <p:cNvSpPr>
                <a:spLocks noChangeArrowheads="1"/>
              </p:cNvSpPr>
              <p:nvPr/>
            </p:nvSpPr>
            <p:spPr bwMode="auto">
              <a:xfrm>
                <a:off x="4460" y="2484"/>
                <a:ext cx="856"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CORPORATE SUPPORT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53" name="Rectangle 291"/>
              <p:cNvSpPr>
                <a:spLocks noChangeArrowheads="1"/>
              </p:cNvSpPr>
              <p:nvPr/>
            </p:nvSpPr>
            <p:spPr bwMode="auto">
              <a:xfrm>
                <a:off x="4686" y="2542"/>
                <a:ext cx="388"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SERVICES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54" name="Rectangle 292"/>
              <p:cNvSpPr>
                <a:spLocks noChangeArrowheads="1"/>
              </p:cNvSpPr>
              <p:nvPr/>
            </p:nvSpPr>
            <p:spPr bwMode="auto">
              <a:xfrm>
                <a:off x="4864" y="2600"/>
                <a:ext cx="49"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55" name="Freeform 293"/>
              <p:cNvSpPr>
                <a:spLocks/>
              </p:cNvSpPr>
              <p:nvPr/>
            </p:nvSpPr>
            <p:spPr bwMode="auto">
              <a:xfrm>
                <a:off x="2874" y="1542"/>
                <a:ext cx="1988" cy="926"/>
              </a:xfrm>
              <a:custGeom>
                <a:avLst/>
                <a:gdLst>
                  <a:gd name="T0" fmla="*/ 0 w 1988"/>
                  <a:gd name="T1" fmla="*/ 0 h 926"/>
                  <a:gd name="T2" fmla="*/ 0 w 1988"/>
                  <a:gd name="T3" fmla="*/ 892 h 926"/>
                  <a:gd name="T4" fmla="*/ 1988 w 1988"/>
                  <a:gd name="T5" fmla="*/ 892 h 926"/>
                  <a:gd name="T6" fmla="*/ 1988 w 1988"/>
                  <a:gd name="T7" fmla="*/ 926 h 926"/>
                </a:gdLst>
                <a:ahLst/>
                <a:cxnLst>
                  <a:cxn ang="0">
                    <a:pos x="T0" y="T1"/>
                  </a:cxn>
                  <a:cxn ang="0">
                    <a:pos x="T2" y="T3"/>
                  </a:cxn>
                  <a:cxn ang="0">
                    <a:pos x="T4" y="T5"/>
                  </a:cxn>
                  <a:cxn ang="0">
                    <a:pos x="T6" y="T7"/>
                  </a:cxn>
                </a:cxnLst>
                <a:rect l="0" t="0" r="r" b="b"/>
                <a:pathLst>
                  <a:path w="1988" h="926">
                    <a:moveTo>
                      <a:pt x="0" y="0"/>
                    </a:moveTo>
                    <a:lnTo>
                      <a:pt x="0" y="892"/>
                    </a:lnTo>
                    <a:lnTo>
                      <a:pt x="1988" y="892"/>
                    </a:lnTo>
                    <a:lnTo>
                      <a:pt x="1988" y="926"/>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414" name="Picture 294"/>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531" y="2739"/>
                <a:ext cx="962"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415" name="Picture 295"/>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531" y="2739"/>
                <a:ext cx="962"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756" name="Rectangle 296"/>
              <p:cNvSpPr>
                <a:spLocks noChangeArrowheads="1"/>
              </p:cNvSpPr>
              <p:nvPr/>
            </p:nvSpPr>
            <p:spPr bwMode="auto">
              <a:xfrm>
                <a:off x="526" y="2742"/>
                <a:ext cx="945" cy="21"/>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57" name="Rectangle 297"/>
              <p:cNvSpPr>
                <a:spLocks noChangeArrowheads="1"/>
              </p:cNvSpPr>
              <p:nvPr/>
            </p:nvSpPr>
            <p:spPr bwMode="auto">
              <a:xfrm>
                <a:off x="526" y="2763"/>
                <a:ext cx="945"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58" name="Rectangle 298"/>
              <p:cNvSpPr>
                <a:spLocks noChangeArrowheads="1"/>
              </p:cNvSpPr>
              <p:nvPr/>
            </p:nvSpPr>
            <p:spPr bwMode="auto">
              <a:xfrm>
                <a:off x="526" y="2766"/>
                <a:ext cx="945"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59" name="Rectangle 299"/>
              <p:cNvSpPr>
                <a:spLocks noChangeArrowheads="1"/>
              </p:cNvSpPr>
              <p:nvPr/>
            </p:nvSpPr>
            <p:spPr bwMode="auto">
              <a:xfrm>
                <a:off x="526" y="2781"/>
                <a:ext cx="945" cy="13"/>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2" name="Rectangle 300"/>
              <p:cNvSpPr>
                <a:spLocks noChangeArrowheads="1"/>
              </p:cNvSpPr>
              <p:nvPr/>
            </p:nvSpPr>
            <p:spPr bwMode="auto">
              <a:xfrm>
                <a:off x="526" y="2794"/>
                <a:ext cx="945"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3" name="Rectangle 301"/>
              <p:cNvSpPr>
                <a:spLocks noChangeArrowheads="1"/>
              </p:cNvSpPr>
              <p:nvPr/>
            </p:nvSpPr>
            <p:spPr bwMode="auto">
              <a:xfrm>
                <a:off x="526" y="2797"/>
                <a:ext cx="945"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4" name="Rectangle 302"/>
              <p:cNvSpPr>
                <a:spLocks noChangeArrowheads="1"/>
              </p:cNvSpPr>
              <p:nvPr/>
            </p:nvSpPr>
            <p:spPr bwMode="auto">
              <a:xfrm>
                <a:off x="526" y="2809"/>
                <a:ext cx="945"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5" name="Rectangle 303"/>
              <p:cNvSpPr>
                <a:spLocks noChangeArrowheads="1"/>
              </p:cNvSpPr>
              <p:nvPr/>
            </p:nvSpPr>
            <p:spPr bwMode="auto">
              <a:xfrm>
                <a:off x="526" y="2812"/>
                <a:ext cx="945"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6" name="Rectangle 304"/>
              <p:cNvSpPr>
                <a:spLocks noChangeArrowheads="1"/>
              </p:cNvSpPr>
              <p:nvPr/>
            </p:nvSpPr>
            <p:spPr bwMode="auto">
              <a:xfrm>
                <a:off x="526" y="2818"/>
                <a:ext cx="945"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7" name="Rectangle 305"/>
              <p:cNvSpPr>
                <a:spLocks noChangeArrowheads="1"/>
              </p:cNvSpPr>
              <p:nvPr/>
            </p:nvSpPr>
            <p:spPr bwMode="auto">
              <a:xfrm>
                <a:off x="526" y="2827"/>
                <a:ext cx="945"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8" name="Rectangle 306"/>
              <p:cNvSpPr>
                <a:spLocks noChangeArrowheads="1"/>
              </p:cNvSpPr>
              <p:nvPr/>
            </p:nvSpPr>
            <p:spPr bwMode="auto">
              <a:xfrm>
                <a:off x="526" y="2833"/>
                <a:ext cx="945"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19" name="Rectangle 307"/>
              <p:cNvSpPr>
                <a:spLocks noChangeArrowheads="1"/>
              </p:cNvSpPr>
              <p:nvPr/>
            </p:nvSpPr>
            <p:spPr bwMode="auto">
              <a:xfrm>
                <a:off x="526" y="2836"/>
                <a:ext cx="945"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0" name="Rectangle 308"/>
              <p:cNvSpPr>
                <a:spLocks noChangeArrowheads="1"/>
              </p:cNvSpPr>
              <p:nvPr/>
            </p:nvSpPr>
            <p:spPr bwMode="auto">
              <a:xfrm>
                <a:off x="526" y="2839"/>
                <a:ext cx="945"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1" name="Rectangle 309"/>
              <p:cNvSpPr>
                <a:spLocks noChangeArrowheads="1"/>
              </p:cNvSpPr>
              <p:nvPr/>
            </p:nvSpPr>
            <p:spPr bwMode="auto">
              <a:xfrm>
                <a:off x="526" y="2842"/>
                <a:ext cx="945"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2" name="Rectangle 310"/>
              <p:cNvSpPr>
                <a:spLocks noChangeArrowheads="1"/>
              </p:cNvSpPr>
              <p:nvPr/>
            </p:nvSpPr>
            <p:spPr bwMode="auto">
              <a:xfrm>
                <a:off x="526" y="2848"/>
                <a:ext cx="945"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3" name="Rectangle 311"/>
              <p:cNvSpPr>
                <a:spLocks noChangeArrowheads="1"/>
              </p:cNvSpPr>
              <p:nvPr/>
            </p:nvSpPr>
            <p:spPr bwMode="auto">
              <a:xfrm>
                <a:off x="526" y="2854"/>
                <a:ext cx="945" cy="6"/>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4" name="Rectangle 312"/>
              <p:cNvSpPr>
                <a:spLocks noChangeArrowheads="1"/>
              </p:cNvSpPr>
              <p:nvPr/>
            </p:nvSpPr>
            <p:spPr bwMode="auto">
              <a:xfrm>
                <a:off x="526" y="2860"/>
                <a:ext cx="945"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5" name="Rectangle 313"/>
              <p:cNvSpPr>
                <a:spLocks noChangeArrowheads="1"/>
              </p:cNvSpPr>
              <p:nvPr/>
            </p:nvSpPr>
            <p:spPr bwMode="auto">
              <a:xfrm>
                <a:off x="526" y="2863"/>
                <a:ext cx="945"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8" name="Rectangle 314"/>
              <p:cNvSpPr>
                <a:spLocks noChangeArrowheads="1"/>
              </p:cNvSpPr>
              <p:nvPr/>
            </p:nvSpPr>
            <p:spPr bwMode="auto">
              <a:xfrm>
                <a:off x="526" y="2869"/>
                <a:ext cx="945"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29" name="Rectangle 315"/>
              <p:cNvSpPr>
                <a:spLocks noChangeArrowheads="1"/>
              </p:cNvSpPr>
              <p:nvPr/>
            </p:nvSpPr>
            <p:spPr bwMode="auto">
              <a:xfrm>
                <a:off x="526" y="2872"/>
                <a:ext cx="945"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0" name="Rectangle 316"/>
              <p:cNvSpPr>
                <a:spLocks noChangeArrowheads="1"/>
              </p:cNvSpPr>
              <p:nvPr/>
            </p:nvSpPr>
            <p:spPr bwMode="auto">
              <a:xfrm>
                <a:off x="526" y="2875"/>
                <a:ext cx="945"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1" name="Rectangle 317"/>
              <p:cNvSpPr>
                <a:spLocks noChangeArrowheads="1"/>
              </p:cNvSpPr>
              <p:nvPr/>
            </p:nvSpPr>
            <p:spPr bwMode="auto">
              <a:xfrm>
                <a:off x="526" y="2878"/>
                <a:ext cx="945"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2" name="Rectangle 318"/>
              <p:cNvSpPr>
                <a:spLocks noChangeArrowheads="1"/>
              </p:cNvSpPr>
              <p:nvPr/>
            </p:nvSpPr>
            <p:spPr bwMode="auto">
              <a:xfrm>
                <a:off x="526" y="2881"/>
                <a:ext cx="945"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3" name="Rectangle 319"/>
              <p:cNvSpPr>
                <a:spLocks noChangeArrowheads="1"/>
              </p:cNvSpPr>
              <p:nvPr/>
            </p:nvSpPr>
            <p:spPr bwMode="auto">
              <a:xfrm>
                <a:off x="526" y="2887"/>
                <a:ext cx="945"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4" name="Rectangle 320"/>
              <p:cNvSpPr>
                <a:spLocks noChangeArrowheads="1"/>
              </p:cNvSpPr>
              <p:nvPr/>
            </p:nvSpPr>
            <p:spPr bwMode="auto">
              <a:xfrm>
                <a:off x="526" y="2890"/>
                <a:ext cx="945"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5" name="Rectangle 321"/>
              <p:cNvSpPr>
                <a:spLocks noChangeArrowheads="1"/>
              </p:cNvSpPr>
              <p:nvPr/>
            </p:nvSpPr>
            <p:spPr bwMode="auto">
              <a:xfrm>
                <a:off x="526" y="2896"/>
                <a:ext cx="945"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6" name="Rectangle 322"/>
              <p:cNvSpPr>
                <a:spLocks noChangeArrowheads="1"/>
              </p:cNvSpPr>
              <p:nvPr/>
            </p:nvSpPr>
            <p:spPr bwMode="auto">
              <a:xfrm>
                <a:off x="526" y="2902"/>
                <a:ext cx="945" cy="10"/>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7" name="Rectangle 323"/>
              <p:cNvSpPr>
                <a:spLocks noChangeArrowheads="1"/>
              </p:cNvSpPr>
              <p:nvPr/>
            </p:nvSpPr>
            <p:spPr bwMode="auto">
              <a:xfrm>
                <a:off x="526" y="2912"/>
                <a:ext cx="945"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8" name="Rectangle 324"/>
              <p:cNvSpPr>
                <a:spLocks noChangeArrowheads="1"/>
              </p:cNvSpPr>
              <p:nvPr/>
            </p:nvSpPr>
            <p:spPr bwMode="auto">
              <a:xfrm>
                <a:off x="526" y="2915"/>
                <a:ext cx="945"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39" name="Rectangle 325"/>
              <p:cNvSpPr>
                <a:spLocks noChangeArrowheads="1"/>
              </p:cNvSpPr>
              <p:nvPr/>
            </p:nvSpPr>
            <p:spPr bwMode="auto">
              <a:xfrm>
                <a:off x="526" y="2918"/>
                <a:ext cx="945"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40" name="Rectangle 326"/>
              <p:cNvSpPr>
                <a:spLocks noChangeArrowheads="1"/>
              </p:cNvSpPr>
              <p:nvPr/>
            </p:nvSpPr>
            <p:spPr bwMode="auto">
              <a:xfrm>
                <a:off x="526" y="2921"/>
                <a:ext cx="945"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41" name="Rectangle 327"/>
              <p:cNvSpPr>
                <a:spLocks noChangeArrowheads="1"/>
              </p:cNvSpPr>
              <p:nvPr/>
            </p:nvSpPr>
            <p:spPr bwMode="auto">
              <a:xfrm>
                <a:off x="526" y="2933"/>
                <a:ext cx="945"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42" name="Rectangle 328"/>
              <p:cNvSpPr>
                <a:spLocks noChangeArrowheads="1"/>
              </p:cNvSpPr>
              <p:nvPr/>
            </p:nvSpPr>
            <p:spPr bwMode="auto">
              <a:xfrm>
                <a:off x="526" y="2945"/>
                <a:ext cx="945"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43" name="Rectangle 329"/>
              <p:cNvSpPr>
                <a:spLocks noChangeArrowheads="1"/>
              </p:cNvSpPr>
              <p:nvPr/>
            </p:nvSpPr>
            <p:spPr bwMode="auto">
              <a:xfrm>
                <a:off x="526" y="2948"/>
                <a:ext cx="945" cy="9"/>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44" name="Rectangle 330"/>
              <p:cNvSpPr>
                <a:spLocks noChangeArrowheads="1"/>
              </p:cNvSpPr>
              <p:nvPr/>
            </p:nvSpPr>
            <p:spPr bwMode="auto">
              <a:xfrm>
                <a:off x="526" y="2957"/>
                <a:ext cx="945"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45" name="Rectangle 331"/>
              <p:cNvSpPr>
                <a:spLocks noChangeArrowheads="1"/>
              </p:cNvSpPr>
              <p:nvPr/>
            </p:nvSpPr>
            <p:spPr bwMode="auto">
              <a:xfrm>
                <a:off x="526" y="2966"/>
                <a:ext cx="945"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46" name="Rectangle 332"/>
              <p:cNvSpPr>
                <a:spLocks noChangeArrowheads="1"/>
              </p:cNvSpPr>
              <p:nvPr/>
            </p:nvSpPr>
            <p:spPr bwMode="auto">
              <a:xfrm>
                <a:off x="529" y="2742"/>
                <a:ext cx="944" cy="241"/>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347" name="Rectangle 333"/>
              <p:cNvSpPr>
                <a:spLocks noChangeArrowheads="1"/>
              </p:cNvSpPr>
              <p:nvPr/>
            </p:nvSpPr>
            <p:spPr bwMode="auto">
              <a:xfrm>
                <a:off x="540" y="2750"/>
                <a:ext cx="923" cy="225"/>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348" name="Rectangle 334"/>
              <p:cNvSpPr>
                <a:spLocks noChangeArrowheads="1"/>
              </p:cNvSpPr>
              <p:nvPr/>
            </p:nvSpPr>
            <p:spPr bwMode="auto">
              <a:xfrm>
                <a:off x="736" y="2745"/>
                <a:ext cx="698"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DEVELOPMENT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49" name="Rectangle 335"/>
              <p:cNvSpPr>
                <a:spLocks noChangeArrowheads="1"/>
              </p:cNvSpPr>
              <p:nvPr/>
            </p:nvSpPr>
            <p:spPr bwMode="auto">
              <a:xfrm>
                <a:off x="817" y="2805"/>
                <a:ext cx="53"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50" name="Rectangle 336"/>
              <p:cNvSpPr>
                <a:spLocks noChangeArrowheads="1"/>
              </p:cNvSpPr>
              <p:nvPr/>
            </p:nvSpPr>
            <p:spPr bwMode="auto">
              <a:xfrm>
                <a:off x="840" y="2805"/>
                <a:ext cx="39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PRODUCT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51" name="Rectangle 337"/>
              <p:cNvSpPr>
                <a:spLocks noChangeArrowheads="1"/>
              </p:cNvSpPr>
              <p:nvPr/>
            </p:nvSpPr>
            <p:spPr bwMode="auto">
              <a:xfrm>
                <a:off x="725" y="2863"/>
                <a:ext cx="560"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DEVELOPMENT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52" name="Rectangle 338"/>
              <p:cNvSpPr>
                <a:spLocks noChangeArrowheads="1"/>
              </p:cNvSpPr>
              <p:nvPr/>
            </p:nvSpPr>
            <p:spPr bwMode="auto">
              <a:xfrm>
                <a:off x="1258" y="2863"/>
                <a:ext cx="75"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53" name="Rectangle 339"/>
              <p:cNvSpPr>
                <a:spLocks noChangeArrowheads="1"/>
              </p:cNvSpPr>
              <p:nvPr/>
            </p:nvSpPr>
            <p:spPr bwMode="auto">
              <a:xfrm>
                <a:off x="1003" y="2921"/>
                <a:ext cx="4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54" name="Freeform 340"/>
              <p:cNvSpPr>
                <a:spLocks/>
              </p:cNvSpPr>
              <p:nvPr/>
            </p:nvSpPr>
            <p:spPr bwMode="auto">
              <a:xfrm>
                <a:off x="498" y="2674"/>
                <a:ext cx="387" cy="189"/>
              </a:xfrm>
              <a:custGeom>
                <a:avLst/>
                <a:gdLst>
                  <a:gd name="T0" fmla="*/ 387 w 387"/>
                  <a:gd name="T1" fmla="*/ 0 h 189"/>
                  <a:gd name="T2" fmla="*/ 387 w 387"/>
                  <a:gd name="T3" fmla="*/ 21 h 189"/>
                  <a:gd name="T4" fmla="*/ 0 w 387"/>
                  <a:gd name="T5" fmla="*/ 21 h 189"/>
                  <a:gd name="T6" fmla="*/ 0 w 387"/>
                  <a:gd name="T7" fmla="*/ 189 h 189"/>
                  <a:gd name="T8" fmla="*/ 31 w 387"/>
                  <a:gd name="T9" fmla="*/ 189 h 189"/>
                </a:gdLst>
                <a:ahLst/>
                <a:cxnLst>
                  <a:cxn ang="0">
                    <a:pos x="T0" y="T1"/>
                  </a:cxn>
                  <a:cxn ang="0">
                    <a:pos x="T2" y="T3"/>
                  </a:cxn>
                  <a:cxn ang="0">
                    <a:pos x="T4" y="T5"/>
                  </a:cxn>
                  <a:cxn ang="0">
                    <a:pos x="T6" y="T7"/>
                  </a:cxn>
                  <a:cxn ang="0">
                    <a:pos x="T8" y="T9"/>
                  </a:cxn>
                </a:cxnLst>
                <a:rect l="0" t="0" r="r" b="b"/>
                <a:pathLst>
                  <a:path w="387" h="189">
                    <a:moveTo>
                      <a:pt x="387" y="0"/>
                    </a:moveTo>
                    <a:lnTo>
                      <a:pt x="387" y="21"/>
                    </a:lnTo>
                    <a:lnTo>
                      <a:pt x="0" y="21"/>
                    </a:lnTo>
                    <a:lnTo>
                      <a:pt x="0" y="189"/>
                    </a:lnTo>
                    <a:lnTo>
                      <a:pt x="31" y="189"/>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461" name="Picture 341"/>
              <p:cNvPicPr>
                <a:picLocks noChangeAspect="1" noChangeArrowheads="1"/>
              </p:cNvPicPr>
              <p:nvPr/>
            </p:nvPicPr>
            <p:blipFill>
              <a:blip r:embed="rId18" cstate="print">
                <a:extLst>
                  <a:ext uri="{28A0092B-C50C-407E-A947-70E740481C1C}">
                    <a14:useLocalDpi xmlns:a14="http://schemas.microsoft.com/office/drawing/2010/main" xmlns="" val="0"/>
                  </a:ext>
                </a:extLst>
              </a:blip>
              <a:srcRect/>
              <a:stretch>
                <a:fillRect/>
              </a:stretch>
            </p:blipFill>
            <p:spPr bwMode="auto">
              <a:xfrm>
                <a:off x="531" y="3020"/>
                <a:ext cx="962"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462" name="Picture 342"/>
              <p:cNvPicPr>
                <a:picLocks noChangeAspect="1" noChangeArrowheads="1"/>
              </p:cNvPicPr>
              <p:nvPr/>
            </p:nvPicPr>
            <p:blipFill>
              <a:blip r:embed="rId19" cstate="print">
                <a:extLst>
                  <a:ext uri="{28A0092B-C50C-407E-A947-70E740481C1C}">
                    <a14:useLocalDpi xmlns:a14="http://schemas.microsoft.com/office/drawing/2010/main" xmlns="" val="0"/>
                  </a:ext>
                </a:extLst>
              </a:blip>
              <a:srcRect/>
              <a:stretch>
                <a:fillRect/>
              </a:stretch>
            </p:blipFill>
            <p:spPr bwMode="auto">
              <a:xfrm>
                <a:off x="531" y="3020"/>
                <a:ext cx="962"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355" name="Rectangle 343"/>
              <p:cNvSpPr>
                <a:spLocks noChangeArrowheads="1"/>
              </p:cNvSpPr>
              <p:nvPr/>
            </p:nvSpPr>
            <p:spPr bwMode="auto">
              <a:xfrm>
                <a:off x="526" y="3014"/>
                <a:ext cx="945" cy="22"/>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56" name="Rectangle 344"/>
              <p:cNvSpPr>
                <a:spLocks noChangeArrowheads="1"/>
              </p:cNvSpPr>
              <p:nvPr/>
            </p:nvSpPr>
            <p:spPr bwMode="auto">
              <a:xfrm>
                <a:off x="526" y="3036"/>
                <a:ext cx="945"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57" name="Rectangle 345"/>
              <p:cNvSpPr>
                <a:spLocks noChangeArrowheads="1"/>
              </p:cNvSpPr>
              <p:nvPr/>
            </p:nvSpPr>
            <p:spPr bwMode="auto">
              <a:xfrm>
                <a:off x="526" y="3039"/>
                <a:ext cx="945"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58" name="Rectangle 346"/>
              <p:cNvSpPr>
                <a:spLocks noChangeArrowheads="1"/>
              </p:cNvSpPr>
              <p:nvPr/>
            </p:nvSpPr>
            <p:spPr bwMode="auto">
              <a:xfrm>
                <a:off x="526" y="3051"/>
                <a:ext cx="945"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59" name="Rectangle 347"/>
              <p:cNvSpPr>
                <a:spLocks noChangeArrowheads="1"/>
              </p:cNvSpPr>
              <p:nvPr/>
            </p:nvSpPr>
            <p:spPr bwMode="auto">
              <a:xfrm>
                <a:off x="526" y="3060"/>
                <a:ext cx="945"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0" name="Rectangle 348"/>
              <p:cNvSpPr>
                <a:spLocks noChangeArrowheads="1"/>
              </p:cNvSpPr>
              <p:nvPr/>
            </p:nvSpPr>
            <p:spPr bwMode="auto">
              <a:xfrm>
                <a:off x="526" y="3063"/>
                <a:ext cx="945"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1" name="Rectangle 349"/>
              <p:cNvSpPr>
                <a:spLocks noChangeArrowheads="1"/>
              </p:cNvSpPr>
              <p:nvPr/>
            </p:nvSpPr>
            <p:spPr bwMode="auto">
              <a:xfrm>
                <a:off x="526" y="3075"/>
                <a:ext cx="945"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2" name="Rectangle 350"/>
              <p:cNvSpPr>
                <a:spLocks noChangeArrowheads="1"/>
              </p:cNvSpPr>
              <p:nvPr/>
            </p:nvSpPr>
            <p:spPr bwMode="auto">
              <a:xfrm>
                <a:off x="526" y="3078"/>
                <a:ext cx="945" cy="3"/>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3" name="Rectangle 351"/>
              <p:cNvSpPr>
                <a:spLocks noChangeArrowheads="1"/>
              </p:cNvSpPr>
              <p:nvPr/>
            </p:nvSpPr>
            <p:spPr bwMode="auto">
              <a:xfrm>
                <a:off x="526" y="3081"/>
                <a:ext cx="945"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4" name="Rectangle 352"/>
              <p:cNvSpPr>
                <a:spLocks noChangeArrowheads="1"/>
              </p:cNvSpPr>
              <p:nvPr/>
            </p:nvSpPr>
            <p:spPr bwMode="auto">
              <a:xfrm>
                <a:off x="526" y="3090"/>
                <a:ext cx="945"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5" name="Rectangle 353"/>
              <p:cNvSpPr>
                <a:spLocks noChangeArrowheads="1"/>
              </p:cNvSpPr>
              <p:nvPr/>
            </p:nvSpPr>
            <p:spPr bwMode="auto">
              <a:xfrm>
                <a:off x="526" y="3096"/>
                <a:ext cx="945"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6" name="Rectangle 354"/>
              <p:cNvSpPr>
                <a:spLocks noChangeArrowheads="1"/>
              </p:cNvSpPr>
              <p:nvPr/>
            </p:nvSpPr>
            <p:spPr bwMode="auto">
              <a:xfrm>
                <a:off x="526" y="3099"/>
                <a:ext cx="945"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7" name="Rectangle 355"/>
              <p:cNvSpPr>
                <a:spLocks noChangeArrowheads="1"/>
              </p:cNvSpPr>
              <p:nvPr/>
            </p:nvSpPr>
            <p:spPr bwMode="auto">
              <a:xfrm>
                <a:off x="526" y="3102"/>
                <a:ext cx="945"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8" name="Rectangle 356"/>
              <p:cNvSpPr>
                <a:spLocks noChangeArrowheads="1"/>
              </p:cNvSpPr>
              <p:nvPr/>
            </p:nvSpPr>
            <p:spPr bwMode="auto">
              <a:xfrm>
                <a:off x="526" y="3108"/>
                <a:ext cx="945"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69" name="Rectangle 357"/>
              <p:cNvSpPr>
                <a:spLocks noChangeArrowheads="1"/>
              </p:cNvSpPr>
              <p:nvPr/>
            </p:nvSpPr>
            <p:spPr bwMode="auto">
              <a:xfrm>
                <a:off x="526" y="3114"/>
                <a:ext cx="945"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0" name="Rectangle 358"/>
              <p:cNvSpPr>
                <a:spLocks noChangeArrowheads="1"/>
              </p:cNvSpPr>
              <p:nvPr/>
            </p:nvSpPr>
            <p:spPr bwMode="auto">
              <a:xfrm>
                <a:off x="526" y="3117"/>
                <a:ext cx="945"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3" name="Rectangle 359"/>
              <p:cNvSpPr>
                <a:spLocks noChangeArrowheads="1"/>
              </p:cNvSpPr>
              <p:nvPr/>
            </p:nvSpPr>
            <p:spPr bwMode="auto">
              <a:xfrm>
                <a:off x="526" y="3120"/>
                <a:ext cx="945" cy="3"/>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4" name="Rectangle 360"/>
              <p:cNvSpPr>
                <a:spLocks noChangeArrowheads="1"/>
              </p:cNvSpPr>
              <p:nvPr/>
            </p:nvSpPr>
            <p:spPr bwMode="auto">
              <a:xfrm>
                <a:off x="526" y="3123"/>
                <a:ext cx="945" cy="3"/>
              </a:xfrm>
              <a:prstGeom prst="rect">
                <a:avLst/>
              </a:prstGeom>
              <a:solidFill>
                <a:srgbClr val="B7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5" name="Rectangle 361"/>
              <p:cNvSpPr>
                <a:spLocks noChangeArrowheads="1"/>
              </p:cNvSpPr>
              <p:nvPr/>
            </p:nvSpPr>
            <p:spPr bwMode="auto">
              <a:xfrm>
                <a:off x="526" y="3126"/>
                <a:ext cx="945"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6" name="Rectangle 362"/>
              <p:cNvSpPr>
                <a:spLocks noChangeArrowheads="1"/>
              </p:cNvSpPr>
              <p:nvPr/>
            </p:nvSpPr>
            <p:spPr bwMode="auto">
              <a:xfrm>
                <a:off x="526" y="3129"/>
                <a:ext cx="945"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7" name="Rectangle 363"/>
              <p:cNvSpPr>
                <a:spLocks noChangeArrowheads="1"/>
              </p:cNvSpPr>
              <p:nvPr/>
            </p:nvSpPr>
            <p:spPr bwMode="auto">
              <a:xfrm>
                <a:off x="526" y="3132"/>
                <a:ext cx="945"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8" name="Rectangle 364"/>
              <p:cNvSpPr>
                <a:spLocks noChangeArrowheads="1"/>
              </p:cNvSpPr>
              <p:nvPr/>
            </p:nvSpPr>
            <p:spPr bwMode="auto">
              <a:xfrm>
                <a:off x="526" y="3135"/>
                <a:ext cx="945"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79" name="Rectangle 365"/>
              <p:cNvSpPr>
                <a:spLocks noChangeArrowheads="1"/>
              </p:cNvSpPr>
              <p:nvPr/>
            </p:nvSpPr>
            <p:spPr bwMode="auto">
              <a:xfrm>
                <a:off x="526" y="3141"/>
                <a:ext cx="945" cy="4"/>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0" name="Rectangle 366"/>
              <p:cNvSpPr>
                <a:spLocks noChangeArrowheads="1"/>
              </p:cNvSpPr>
              <p:nvPr/>
            </p:nvSpPr>
            <p:spPr bwMode="auto">
              <a:xfrm>
                <a:off x="526" y="3145"/>
                <a:ext cx="945" cy="3"/>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1" name="Rectangle 367"/>
              <p:cNvSpPr>
                <a:spLocks noChangeArrowheads="1"/>
              </p:cNvSpPr>
              <p:nvPr/>
            </p:nvSpPr>
            <p:spPr bwMode="auto">
              <a:xfrm>
                <a:off x="526" y="3148"/>
                <a:ext cx="945"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2" name="Rectangle 368"/>
              <p:cNvSpPr>
                <a:spLocks noChangeArrowheads="1"/>
              </p:cNvSpPr>
              <p:nvPr/>
            </p:nvSpPr>
            <p:spPr bwMode="auto">
              <a:xfrm>
                <a:off x="526" y="3154"/>
                <a:ext cx="945"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3" name="Rectangle 369"/>
              <p:cNvSpPr>
                <a:spLocks noChangeArrowheads="1"/>
              </p:cNvSpPr>
              <p:nvPr/>
            </p:nvSpPr>
            <p:spPr bwMode="auto">
              <a:xfrm>
                <a:off x="526" y="3163"/>
                <a:ext cx="945"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4" name="Rectangle 370"/>
              <p:cNvSpPr>
                <a:spLocks noChangeArrowheads="1"/>
              </p:cNvSpPr>
              <p:nvPr/>
            </p:nvSpPr>
            <p:spPr bwMode="auto">
              <a:xfrm>
                <a:off x="526" y="3166"/>
                <a:ext cx="945"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5" name="Rectangle 371"/>
              <p:cNvSpPr>
                <a:spLocks noChangeArrowheads="1"/>
              </p:cNvSpPr>
              <p:nvPr/>
            </p:nvSpPr>
            <p:spPr bwMode="auto">
              <a:xfrm>
                <a:off x="526" y="3169"/>
                <a:ext cx="945" cy="9"/>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6" name="Rectangle 372"/>
              <p:cNvSpPr>
                <a:spLocks noChangeArrowheads="1"/>
              </p:cNvSpPr>
              <p:nvPr/>
            </p:nvSpPr>
            <p:spPr bwMode="auto">
              <a:xfrm>
                <a:off x="526" y="3178"/>
                <a:ext cx="945" cy="3"/>
              </a:xfrm>
              <a:prstGeom prst="rect">
                <a:avLst/>
              </a:prstGeom>
              <a:solidFill>
                <a:srgbClr val="B0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7" name="Rectangle 373"/>
              <p:cNvSpPr>
                <a:spLocks noChangeArrowheads="1"/>
              </p:cNvSpPr>
              <p:nvPr/>
            </p:nvSpPr>
            <p:spPr bwMode="auto">
              <a:xfrm>
                <a:off x="526" y="3181"/>
                <a:ext cx="945" cy="9"/>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8" name="Rectangle 374"/>
              <p:cNvSpPr>
                <a:spLocks noChangeArrowheads="1"/>
              </p:cNvSpPr>
              <p:nvPr/>
            </p:nvSpPr>
            <p:spPr bwMode="auto">
              <a:xfrm>
                <a:off x="526" y="3190"/>
                <a:ext cx="945"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89" name="Rectangle 375"/>
              <p:cNvSpPr>
                <a:spLocks noChangeArrowheads="1"/>
              </p:cNvSpPr>
              <p:nvPr/>
            </p:nvSpPr>
            <p:spPr bwMode="auto">
              <a:xfrm>
                <a:off x="526" y="3193"/>
                <a:ext cx="945" cy="9"/>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90" name="Rectangle 376"/>
              <p:cNvSpPr>
                <a:spLocks noChangeArrowheads="1"/>
              </p:cNvSpPr>
              <p:nvPr/>
            </p:nvSpPr>
            <p:spPr bwMode="auto">
              <a:xfrm>
                <a:off x="526" y="3202"/>
                <a:ext cx="945"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91" name="Rectangle 377"/>
              <p:cNvSpPr>
                <a:spLocks noChangeArrowheads="1"/>
              </p:cNvSpPr>
              <p:nvPr/>
            </p:nvSpPr>
            <p:spPr bwMode="auto">
              <a:xfrm>
                <a:off x="526" y="3208"/>
                <a:ext cx="945" cy="12"/>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92" name="Rectangle 378"/>
              <p:cNvSpPr>
                <a:spLocks noChangeArrowheads="1"/>
              </p:cNvSpPr>
              <p:nvPr/>
            </p:nvSpPr>
            <p:spPr bwMode="auto">
              <a:xfrm>
                <a:off x="529" y="3017"/>
                <a:ext cx="944"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393" name="Rectangle 379"/>
              <p:cNvSpPr>
                <a:spLocks noChangeArrowheads="1"/>
              </p:cNvSpPr>
              <p:nvPr/>
            </p:nvSpPr>
            <p:spPr bwMode="auto">
              <a:xfrm>
                <a:off x="540" y="3024"/>
                <a:ext cx="923" cy="192"/>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394" name="Rectangle 380"/>
              <p:cNvSpPr>
                <a:spLocks noChangeArrowheads="1"/>
              </p:cNvSpPr>
              <p:nvPr/>
            </p:nvSpPr>
            <p:spPr bwMode="auto">
              <a:xfrm>
                <a:off x="807" y="3062"/>
                <a:ext cx="424"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RESEARCH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95" name="Rectangle 381"/>
              <p:cNvSpPr>
                <a:spLocks noChangeArrowheads="1"/>
              </p:cNvSpPr>
              <p:nvPr/>
            </p:nvSpPr>
            <p:spPr bwMode="auto">
              <a:xfrm>
                <a:off x="1003" y="3120"/>
                <a:ext cx="4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96" name="Freeform 382"/>
              <p:cNvSpPr>
                <a:spLocks/>
              </p:cNvSpPr>
              <p:nvPr/>
            </p:nvSpPr>
            <p:spPr bwMode="auto">
              <a:xfrm>
                <a:off x="498" y="2674"/>
                <a:ext cx="387" cy="446"/>
              </a:xfrm>
              <a:custGeom>
                <a:avLst/>
                <a:gdLst>
                  <a:gd name="T0" fmla="*/ 387 w 387"/>
                  <a:gd name="T1" fmla="*/ 0 h 446"/>
                  <a:gd name="T2" fmla="*/ 387 w 387"/>
                  <a:gd name="T3" fmla="*/ 21 h 446"/>
                  <a:gd name="T4" fmla="*/ 0 w 387"/>
                  <a:gd name="T5" fmla="*/ 21 h 446"/>
                  <a:gd name="T6" fmla="*/ 0 w 387"/>
                  <a:gd name="T7" fmla="*/ 446 h 446"/>
                  <a:gd name="T8" fmla="*/ 31 w 387"/>
                  <a:gd name="T9" fmla="*/ 446 h 446"/>
                </a:gdLst>
                <a:ahLst/>
                <a:cxnLst>
                  <a:cxn ang="0">
                    <a:pos x="T0" y="T1"/>
                  </a:cxn>
                  <a:cxn ang="0">
                    <a:pos x="T2" y="T3"/>
                  </a:cxn>
                  <a:cxn ang="0">
                    <a:pos x="T4" y="T5"/>
                  </a:cxn>
                  <a:cxn ang="0">
                    <a:pos x="T6" y="T7"/>
                  </a:cxn>
                  <a:cxn ang="0">
                    <a:pos x="T8" y="T9"/>
                  </a:cxn>
                </a:cxnLst>
                <a:rect l="0" t="0" r="r" b="b"/>
                <a:pathLst>
                  <a:path w="387" h="446">
                    <a:moveTo>
                      <a:pt x="387" y="0"/>
                    </a:moveTo>
                    <a:lnTo>
                      <a:pt x="387" y="21"/>
                    </a:lnTo>
                    <a:lnTo>
                      <a:pt x="0" y="21"/>
                    </a:lnTo>
                    <a:lnTo>
                      <a:pt x="0" y="446"/>
                    </a:lnTo>
                    <a:lnTo>
                      <a:pt x="31" y="446"/>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503" name="Picture 383"/>
              <p:cNvPicPr>
                <a:picLocks noChangeAspect="1" noChangeArrowheads="1"/>
              </p:cNvPicPr>
              <p:nvPr/>
            </p:nvPicPr>
            <p:blipFill>
              <a:blip r:embed="rId20" cstate="print">
                <a:extLst>
                  <a:ext uri="{28A0092B-C50C-407E-A947-70E740481C1C}">
                    <a14:useLocalDpi xmlns:a14="http://schemas.microsoft.com/office/drawing/2010/main" xmlns="" val="0"/>
                  </a:ext>
                </a:extLst>
              </a:blip>
              <a:srcRect/>
              <a:stretch>
                <a:fillRect/>
              </a:stretch>
            </p:blipFill>
            <p:spPr bwMode="auto">
              <a:xfrm>
                <a:off x="531" y="3259"/>
                <a:ext cx="962"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397" name="Picture 384"/>
              <p:cNvPicPr>
                <a:picLocks noChangeAspect="1" noChangeArrowheads="1"/>
              </p:cNvPicPr>
              <p:nvPr/>
            </p:nvPicPr>
            <p:blipFill>
              <a:blip r:embed="rId21" cstate="print">
                <a:extLst>
                  <a:ext uri="{28A0092B-C50C-407E-A947-70E740481C1C}">
                    <a14:useLocalDpi xmlns:a14="http://schemas.microsoft.com/office/drawing/2010/main" xmlns="" val="0"/>
                  </a:ext>
                </a:extLst>
              </a:blip>
              <a:srcRect/>
              <a:stretch>
                <a:fillRect/>
              </a:stretch>
            </p:blipFill>
            <p:spPr bwMode="auto">
              <a:xfrm>
                <a:off x="531" y="3259"/>
                <a:ext cx="962"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398" name="Rectangle 385"/>
              <p:cNvSpPr>
                <a:spLocks noChangeArrowheads="1"/>
              </p:cNvSpPr>
              <p:nvPr/>
            </p:nvSpPr>
            <p:spPr bwMode="auto">
              <a:xfrm>
                <a:off x="526" y="3256"/>
                <a:ext cx="945" cy="2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99" name="Rectangle 386"/>
              <p:cNvSpPr>
                <a:spLocks noChangeArrowheads="1"/>
              </p:cNvSpPr>
              <p:nvPr/>
            </p:nvSpPr>
            <p:spPr bwMode="auto">
              <a:xfrm>
                <a:off x="526" y="3284"/>
                <a:ext cx="945"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0" name="Rectangle 387"/>
              <p:cNvSpPr>
                <a:spLocks noChangeArrowheads="1"/>
              </p:cNvSpPr>
              <p:nvPr/>
            </p:nvSpPr>
            <p:spPr bwMode="auto">
              <a:xfrm>
                <a:off x="526" y="3290"/>
                <a:ext cx="945" cy="18"/>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1" name="Rectangle 388"/>
              <p:cNvSpPr>
                <a:spLocks noChangeArrowheads="1"/>
              </p:cNvSpPr>
              <p:nvPr/>
            </p:nvSpPr>
            <p:spPr bwMode="auto">
              <a:xfrm>
                <a:off x="526" y="3308"/>
                <a:ext cx="945" cy="15"/>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2" name="Rectangle 389"/>
              <p:cNvSpPr>
                <a:spLocks noChangeArrowheads="1"/>
              </p:cNvSpPr>
              <p:nvPr/>
            </p:nvSpPr>
            <p:spPr bwMode="auto">
              <a:xfrm>
                <a:off x="526" y="3323"/>
                <a:ext cx="945"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3" name="Rectangle 390"/>
              <p:cNvSpPr>
                <a:spLocks noChangeArrowheads="1"/>
              </p:cNvSpPr>
              <p:nvPr/>
            </p:nvSpPr>
            <p:spPr bwMode="auto">
              <a:xfrm>
                <a:off x="526" y="3326"/>
                <a:ext cx="945" cy="15"/>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4" name="Rectangle 391"/>
              <p:cNvSpPr>
                <a:spLocks noChangeArrowheads="1"/>
              </p:cNvSpPr>
              <p:nvPr/>
            </p:nvSpPr>
            <p:spPr bwMode="auto">
              <a:xfrm>
                <a:off x="526" y="3341"/>
                <a:ext cx="945"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5" name="Rectangle 392"/>
              <p:cNvSpPr>
                <a:spLocks noChangeArrowheads="1"/>
              </p:cNvSpPr>
              <p:nvPr/>
            </p:nvSpPr>
            <p:spPr bwMode="auto">
              <a:xfrm>
                <a:off x="526" y="3344"/>
                <a:ext cx="945"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6" name="Rectangle 393"/>
              <p:cNvSpPr>
                <a:spLocks noChangeArrowheads="1"/>
              </p:cNvSpPr>
              <p:nvPr/>
            </p:nvSpPr>
            <p:spPr bwMode="auto">
              <a:xfrm>
                <a:off x="526" y="3347"/>
                <a:ext cx="945"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7" name="Rectangle 394"/>
              <p:cNvSpPr>
                <a:spLocks noChangeArrowheads="1"/>
              </p:cNvSpPr>
              <p:nvPr/>
            </p:nvSpPr>
            <p:spPr bwMode="auto">
              <a:xfrm>
                <a:off x="526" y="3353"/>
                <a:ext cx="945" cy="12"/>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8" name="Rectangle 395"/>
              <p:cNvSpPr>
                <a:spLocks noChangeArrowheads="1"/>
              </p:cNvSpPr>
              <p:nvPr/>
            </p:nvSpPr>
            <p:spPr bwMode="auto">
              <a:xfrm>
                <a:off x="526" y="3365"/>
                <a:ext cx="945"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09" name="Rectangle 396"/>
              <p:cNvSpPr>
                <a:spLocks noChangeArrowheads="1"/>
              </p:cNvSpPr>
              <p:nvPr/>
            </p:nvSpPr>
            <p:spPr bwMode="auto">
              <a:xfrm>
                <a:off x="526" y="3374"/>
                <a:ext cx="945" cy="7"/>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0" name="Rectangle 397"/>
              <p:cNvSpPr>
                <a:spLocks noChangeArrowheads="1"/>
              </p:cNvSpPr>
              <p:nvPr/>
            </p:nvSpPr>
            <p:spPr bwMode="auto">
              <a:xfrm>
                <a:off x="526" y="3381"/>
                <a:ext cx="945"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1" name="Rectangle 398"/>
              <p:cNvSpPr>
                <a:spLocks noChangeArrowheads="1"/>
              </p:cNvSpPr>
              <p:nvPr/>
            </p:nvSpPr>
            <p:spPr bwMode="auto">
              <a:xfrm>
                <a:off x="526" y="3384"/>
                <a:ext cx="945" cy="9"/>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2" name="Rectangle 399"/>
              <p:cNvSpPr>
                <a:spLocks noChangeArrowheads="1"/>
              </p:cNvSpPr>
              <p:nvPr/>
            </p:nvSpPr>
            <p:spPr bwMode="auto">
              <a:xfrm>
                <a:off x="526" y="3393"/>
                <a:ext cx="945" cy="9"/>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3" name="Rectangle 400"/>
              <p:cNvSpPr>
                <a:spLocks noChangeArrowheads="1"/>
              </p:cNvSpPr>
              <p:nvPr/>
            </p:nvSpPr>
            <p:spPr bwMode="auto">
              <a:xfrm>
                <a:off x="526" y="3402"/>
                <a:ext cx="945" cy="6"/>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6" name="Rectangle 401"/>
              <p:cNvSpPr>
                <a:spLocks noChangeArrowheads="1"/>
              </p:cNvSpPr>
              <p:nvPr/>
            </p:nvSpPr>
            <p:spPr bwMode="auto">
              <a:xfrm>
                <a:off x="526" y="3408"/>
                <a:ext cx="945"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7" name="Rectangle 402"/>
              <p:cNvSpPr>
                <a:spLocks noChangeArrowheads="1"/>
              </p:cNvSpPr>
              <p:nvPr/>
            </p:nvSpPr>
            <p:spPr bwMode="auto">
              <a:xfrm>
                <a:off x="526" y="3411"/>
                <a:ext cx="945"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8" name="Rectangle 403"/>
              <p:cNvSpPr>
                <a:spLocks noChangeArrowheads="1"/>
              </p:cNvSpPr>
              <p:nvPr/>
            </p:nvSpPr>
            <p:spPr bwMode="auto">
              <a:xfrm>
                <a:off x="526" y="3417"/>
                <a:ext cx="945" cy="3"/>
              </a:xfrm>
              <a:prstGeom prst="rect">
                <a:avLst/>
              </a:prstGeom>
              <a:solidFill>
                <a:srgbClr val="B7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19" name="Rectangle 404"/>
              <p:cNvSpPr>
                <a:spLocks noChangeArrowheads="1"/>
              </p:cNvSpPr>
              <p:nvPr/>
            </p:nvSpPr>
            <p:spPr bwMode="auto">
              <a:xfrm>
                <a:off x="526" y="3420"/>
                <a:ext cx="945"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20" name="Rectangle 405"/>
              <p:cNvSpPr>
                <a:spLocks noChangeArrowheads="1"/>
              </p:cNvSpPr>
              <p:nvPr/>
            </p:nvSpPr>
            <p:spPr bwMode="auto">
              <a:xfrm>
                <a:off x="526" y="3426"/>
                <a:ext cx="945"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grpSp>
        <p:grpSp>
          <p:nvGrpSpPr>
            <p:cNvPr id="10" name="Group 607"/>
            <p:cNvGrpSpPr>
              <a:grpSpLocks/>
            </p:cNvGrpSpPr>
            <p:nvPr/>
          </p:nvGrpSpPr>
          <p:grpSpPr bwMode="auto">
            <a:xfrm>
              <a:off x="498" y="2674"/>
              <a:ext cx="5044" cy="892"/>
              <a:chOff x="498" y="2674"/>
              <a:chExt cx="5044" cy="892"/>
            </a:xfrm>
          </p:grpSpPr>
          <p:sp>
            <p:nvSpPr>
              <p:cNvPr id="5854" name="Rectangle 407"/>
              <p:cNvSpPr>
                <a:spLocks noChangeArrowheads="1"/>
              </p:cNvSpPr>
              <p:nvPr/>
            </p:nvSpPr>
            <p:spPr bwMode="auto">
              <a:xfrm>
                <a:off x="526" y="3432"/>
                <a:ext cx="945"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57" name="Rectangle 408"/>
              <p:cNvSpPr>
                <a:spLocks noChangeArrowheads="1"/>
              </p:cNvSpPr>
              <p:nvPr/>
            </p:nvSpPr>
            <p:spPr bwMode="auto">
              <a:xfrm>
                <a:off x="526" y="3435"/>
                <a:ext cx="945" cy="9"/>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58" name="Rectangle 409"/>
              <p:cNvSpPr>
                <a:spLocks noChangeArrowheads="1"/>
              </p:cNvSpPr>
              <p:nvPr/>
            </p:nvSpPr>
            <p:spPr bwMode="auto">
              <a:xfrm>
                <a:off x="526" y="3444"/>
                <a:ext cx="945"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59" name="Rectangle 410"/>
              <p:cNvSpPr>
                <a:spLocks noChangeArrowheads="1"/>
              </p:cNvSpPr>
              <p:nvPr/>
            </p:nvSpPr>
            <p:spPr bwMode="auto">
              <a:xfrm>
                <a:off x="526" y="3447"/>
                <a:ext cx="945"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0" name="Rectangle 411"/>
              <p:cNvSpPr>
                <a:spLocks noChangeArrowheads="1"/>
              </p:cNvSpPr>
              <p:nvPr/>
            </p:nvSpPr>
            <p:spPr bwMode="auto">
              <a:xfrm>
                <a:off x="526" y="3453"/>
                <a:ext cx="945" cy="9"/>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1" name="Rectangle 412"/>
              <p:cNvSpPr>
                <a:spLocks noChangeArrowheads="1"/>
              </p:cNvSpPr>
              <p:nvPr/>
            </p:nvSpPr>
            <p:spPr bwMode="auto">
              <a:xfrm>
                <a:off x="526" y="3462"/>
                <a:ext cx="945" cy="3"/>
              </a:xfrm>
              <a:prstGeom prst="rect">
                <a:avLst/>
              </a:prstGeom>
              <a:solidFill>
                <a:srgbClr val="B3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2" name="Rectangle 413"/>
              <p:cNvSpPr>
                <a:spLocks noChangeArrowheads="1"/>
              </p:cNvSpPr>
              <p:nvPr/>
            </p:nvSpPr>
            <p:spPr bwMode="auto">
              <a:xfrm>
                <a:off x="526" y="3465"/>
                <a:ext cx="945"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3" name="Rectangle 414"/>
              <p:cNvSpPr>
                <a:spLocks noChangeArrowheads="1"/>
              </p:cNvSpPr>
              <p:nvPr/>
            </p:nvSpPr>
            <p:spPr bwMode="auto">
              <a:xfrm>
                <a:off x="526" y="3474"/>
                <a:ext cx="945"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4" name="Rectangle 415"/>
              <p:cNvSpPr>
                <a:spLocks noChangeArrowheads="1"/>
              </p:cNvSpPr>
              <p:nvPr/>
            </p:nvSpPr>
            <p:spPr bwMode="auto">
              <a:xfrm>
                <a:off x="526" y="3477"/>
                <a:ext cx="945"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5" name="Rectangle 416"/>
              <p:cNvSpPr>
                <a:spLocks noChangeArrowheads="1"/>
              </p:cNvSpPr>
              <p:nvPr/>
            </p:nvSpPr>
            <p:spPr bwMode="auto">
              <a:xfrm>
                <a:off x="526" y="3480"/>
                <a:ext cx="945" cy="6"/>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6" name="Rectangle 417"/>
              <p:cNvSpPr>
                <a:spLocks noChangeArrowheads="1"/>
              </p:cNvSpPr>
              <p:nvPr/>
            </p:nvSpPr>
            <p:spPr bwMode="auto">
              <a:xfrm>
                <a:off x="526" y="3486"/>
                <a:ext cx="945" cy="16"/>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7" name="Rectangle 418"/>
              <p:cNvSpPr>
                <a:spLocks noChangeArrowheads="1"/>
              </p:cNvSpPr>
              <p:nvPr/>
            </p:nvSpPr>
            <p:spPr bwMode="auto">
              <a:xfrm>
                <a:off x="526" y="3502"/>
                <a:ext cx="945" cy="15"/>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8" name="Rectangle 419"/>
              <p:cNvSpPr>
                <a:spLocks noChangeArrowheads="1"/>
              </p:cNvSpPr>
              <p:nvPr/>
            </p:nvSpPr>
            <p:spPr bwMode="auto">
              <a:xfrm>
                <a:off x="526" y="3517"/>
                <a:ext cx="945"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69" name="Rectangle 420"/>
              <p:cNvSpPr>
                <a:spLocks noChangeArrowheads="1"/>
              </p:cNvSpPr>
              <p:nvPr/>
            </p:nvSpPr>
            <p:spPr bwMode="auto">
              <a:xfrm>
                <a:off x="526" y="3523"/>
                <a:ext cx="945" cy="12"/>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70" name="Rectangle 421"/>
              <p:cNvSpPr>
                <a:spLocks noChangeArrowheads="1"/>
              </p:cNvSpPr>
              <p:nvPr/>
            </p:nvSpPr>
            <p:spPr bwMode="auto">
              <a:xfrm>
                <a:off x="526" y="3535"/>
                <a:ext cx="945"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71" name="Rectangle 422"/>
              <p:cNvSpPr>
                <a:spLocks noChangeArrowheads="1"/>
              </p:cNvSpPr>
              <p:nvPr/>
            </p:nvSpPr>
            <p:spPr bwMode="auto">
              <a:xfrm>
                <a:off x="526" y="3544"/>
                <a:ext cx="945" cy="21"/>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72" name="Rectangle 423"/>
              <p:cNvSpPr>
                <a:spLocks noChangeArrowheads="1"/>
              </p:cNvSpPr>
              <p:nvPr/>
            </p:nvSpPr>
            <p:spPr bwMode="auto">
              <a:xfrm>
                <a:off x="529" y="3257"/>
                <a:ext cx="944" cy="309"/>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873" name="Rectangle 424"/>
              <p:cNvSpPr>
                <a:spLocks noChangeArrowheads="1"/>
              </p:cNvSpPr>
              <p:nvPr/>
            </p:nvSpPr>
            <p:spPr bwMode="auto">
              <a:xfrm>
                <a:off x="540" y="3264"/>
                <a:ext cx="923" cy="295"/>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874" name="Rectangle 425"/>
              <p:cNvSpPr>
                <a:spLocks noChangeArrowheads="1"/>
              </p:cNvSpPr>
              <p:nvPr/>
            </p:nvSpPr>
            <p:spPr bwMode="auto">
              <a:xfrm>
                <a:off x="764" y="3265"/>
                <a:ext cx="582"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MONITORING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75" name="Rectangle 426"/>
              <p:cNvSpPr>
                <a:spLocks noChangeArrowheads="1"/>
              </p:cNvSpPr>
              <p:nvPr/>
            </p:nvSpPr>
            <p:spPr bwMode="auto">
              <a:xfrm>
                <a:off x="1223" y="3265"/>
                <a:ext cx="79"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76" name="Rectangle 427"/>
              <p:cNvSpPr>
                <a:spLocks noChangeArrowheads="1"/>
              </p:cNvSpPr>
              <p:nvPr/>
            </p:nvSpPr>
            <p:spPr bwMode="auto">
              <a:xfrm>
                <a:off x="770" y="3323"/>
                <a:ext cx="569"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EVALUATION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77" name="Rectangle 428"/>
              <p:cNvSpPr>
                <a:spLocks noChangeArrowheads="1"/>
              </p:cNvSpPr>
              <p:nvPr/>
            </p:nvSpPr>
            <p:spPr bwMode="auto">
              <a:xfrm>
                <a:off x="1217" y="3323"/>
                <a:ext cx="79"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78" name="Rectangle 429"/>
              <p:cNvSpPr>
                <a:spLocks noChangeArrowheads="1"/>
              </p:cNvSpPr>
              <p:nvPr/>
            </p:nvSpPr>
            <p:spPr bwMode="auto">
              <a:xfrm>
                <a:off x="709" y="3381"/>
                <a:ext cx="763"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REPORTING AND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79" name="Rectangle 430"/>
              <p:cNvSpPr>
                <a:spLocks noChangeArrowheads="1"/>
              </p:cNvSpPr>
              <p:nvPr/>
            </p:nvSpPr>
            <p:spPr bwMode="auto">
              <a:xfrm>
                <a:off x="823" y="3441"/>
                <a:ext cx="38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LEARNING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80" name="Rectangle 431"/>
              <p:cNvSpPr>
                <a:spLocks noChangeArrowheads="1"/>
              </p:cNvSpPr>
              <p:nvPr/>
            </p:nvSpPr>
            <p:spPr bwMode="auto">
              <a:xfrm>
                <a:off x="1003" y="3499"/>
                <a:ext cx="4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81" name="Freeform 432"/>
              <p:cNvSpPr>
                <a:spLocks/>
              </p:cNvSpPr>
              <p:nvPr/>
            </p:nvSpPr>
            <p:spPr bwMode="auto">
              <a:xfrm>
                <a:off x="498" y="2674"/>
                <a:ext cx="387" cy="738"/>
              </a:xfrm>
              <a:custGeom>
                <a:avLst/>
                <a:gdLst>
                  <a:gd name="T0" fmla="*/ 387 w 387"/>
                  <a:gd name="T1" fmla="*/ 0 h 738"/>
                  <a:gd name="T2" fmla="*/ 387 w 387"/>
                  <a:gd name="T3" fmla="*/ 21 h 738"/>
                  <a:gd name="T4" fmla="*/ 0 w 387"/>
                  <a:gd name="T5" fmla="*/ 21 h 738"/>
                  <a:gd name="T6" fmla="*/ 0 w 387"/>
                  <a:gd name="T7" fmla="*/ 738 h 738"/>
                  <a:gd name="T8" fmla="*/ 31 w 387"/>
                  <a:gd name="T9" fmla="*/ 738 h 738"/>
                </a:gdLst>
                <a:ahLst/>
                <a:cxnLst>
                  <a:cxn ang="0">
                    <a:pos x="T0" y="T1"/>
                  </a:cxn>
                  <a:cxn ang="0">
                    <a:pos x="T2" y="T3"/>
                  </a:cxn>
                  <a:cxn ang="0">
                    <a:pos x="T4" y="T5"/>
                  </a:cxn>
                  <a:cxn ang="0">
                    <a:pos x="T6" y="T7"/>
                  </a:cxn>
                  <a:cxn ang="0">
                    <a:pos x="T8" y="T9"/>
                  </a:cxn>
                </a:cxnLst>
                <a:rect l="0" t="0" r="r" b="b"/>
                <a:pathLst>
                  <a:path w="387" h="738">
                    <a:moveTo>
                      <a:pt x="387" y="0"/>
                    </a:moveTo>
                    <a:lnTo>
                      <a:pt x="387" y="21"/>
                    </a:lnTo>
                    <a:lnTo>
                      <a:pt x="0" y="21"/>
                    </a:lnTo>
                    <a:lnTo>
                      <a:pt x="0" y="738"/>
                    </a:lnTo>
                    <a:lnTo>
                      <a:pt x="31" y="738"/>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553" name="Picture 433"/>
              <p:cNvPicPr>
                <a:picLocks noChangeAspect="1" noChangeArrowheads="1"/>
              </p:cNvPicPr>
              <p:nvPr/>
            </p:nvPicPr>
            <p:blipFill>
              <a:blip r:embed="rId22" cstate="print">
                <a:extLst>
                  <a:ext uri="{28A0092B-C50C-407E-A947-70E740481C1C}">
                    <a14:useLocalDpi xmlns:a14="http://schemas.microsoft.com/office/drawing/2010/main" xmlns="" val="0"/>
                  </a:ext>
                </a:extLst>
              </a:blip>
              <a:srcRect/>
              <a:stretch>
                <a:fillRect/>
              </a:stretch>
            </p:blipFill>
            <p:spPr bwMode="auto">
              <a:xfrm>
                <a:off x="1894" y="2742"/>
                <a:ext cx="1019" cy="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554" name="Picture 434"/>
              <p:cNvPicPr>
                <a:picLocks noChangeAspect="1" noChangeArrowheads="1"/>
              </p:cNvPicPr>
              <p:nvPr/>
            </p:nvPicPr>
            <p:blipFill>
              <a:blip r:embed="rId23" cstate="print">
                <a:extLst>
                  <a:ext uri="{28A0092B-C50C-407E-A947-70E740481C1C}">
                    <a14:useLocalDpi xmlns:a14="http://schemas.microsoft.com/office/drawing/2010/main" xmlns="" val="0"/>
                  </a:ext>
                </a:extLst>
              </a:blip>
              <a:srcRect/>
              <a:stretch>
                <a:fillRect/>
              </a:stretch>
            </p:blipFill>
            <p:spPr bwMode="auto">
              <a:xfrm>
                <a:off x="1894" y="2742"/>
                <a:ext cx="1019" cy="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882" name="Rectangle 435"/>
              <p:cNvSpPr>
                <a:spLocks noChangeArrowheads="1"/>
              </p:cNvSpPr>
              <p:nvPr/>
            </p:nvSpPr>
            <p:spPr bwMode="auto">
              <a:xfrm>
                <a:off x="1890" y="2742"/>
                <a:ext cx="983" cy="27"/>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83" name="Rectangle 436"/>
              <p:cNvSpPr>
                <a:spLocks noChangeArrowheads="1"/>
              </p:cNvSpPr>
              <p:nvPr/>
            </p:nvSpPr>
            <p:spPr bwMode="auto">
              <a:xfrm>
                <a:off x="1890" y="2769"/>
                <a:ext cx="983"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84" name="Rectangle 437"/>
              <p:cNvSpPr>
                <a:spLocks noChangeArrowheads="1"/>
              </p:cNvSpPr>
              <p:nvPr/>
            </p:nvSpPr>
            <p:spPr bwMode="auto">
              <a:xfrm>
                <a:off x="1890" y="2775"/>
                <a:ext cx="983" cy="19"/>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85" name="Rectangle 438"/>
              <p:cNvSpPr>
                <a:spLocks noChangeArrowheads="1"/>
              </p:cNvSpPr>
              <p:nvPr/>
            </p:nvSpPr>
            <p:spPr bwMode="auto">
              <a:xfrm>
                <a:off x="1890" y="2794"/>
                <a:ext cx="983" cy="15"/>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86" name="Rectangle 439"/>
              <p:cNvSpPr>
                <a:spLocks noChangeArrowheads="1"/>
              </p:cNvSpPr>
              <p:nvPr/>
            </p:nvSpPr>
            <p:spPr bwMode="auto">
              <a:xfrm>
                <a:off x="1890" y="2809"/>
                <a:ext cx="983"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87" name="Rectangle 440"/>
              <p:cNvSpPr>
                <a:spLocks noChangeArrowheads="1"/>
              </p:cNvSpPr>
              <p:nvPr/>
            </p:nvSpPr>
            <p:spPr bwMode="auto">
              <a:xfrm>
                <a:off x="1890" y="2812"/>
                <a:ext cx="983" cy="15"/>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04" name="Rectangle 441"/>
              <p:cNvSpPr>
                <a:spLocks noChangeArrowheads="1"/>
              </p:cNvSpPr>
              <p:nvPr/>
            </p:nvSpPr>
            <p:spPr bwMode="auto">
              <a:xfrm>
                <a:off x="1890" y="2827"/>
                <a:ext cx="983"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05" name="Rectangle 442"/>
              <p:cNvSpPr>
                <a:spLocks noChangeArrowheads="1"/>
              </p:cNvSpPr>
              <p:nvPr/>
            </p:nvSpPr>
            <p:spPr bwMode="auto">
              <a:xfrm>
                <a:off x="1890" y="2830"/>
                <a:ext cx="983"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06" name="Rectangle 443"/>
              <p:cNvSpPr>
                <a:spLocks noChangeArrowheads="1"/>
              </p:cNvSpPr>
              <p:nvPr/>
            </p:nvSpPr>
            <p:spPr bwMode="auto">
              <a:xfrm>
                <a:off x="1890" y="2833"/>
                <a:ext cx="983"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07" name="Rectangle 444"/>
              <p:cNvSpPr>
                <a:spLocks noChangeArrowheads="1"/>
              </p:cNvSpPr>
              <p:nvPr/>
            </p:nvSpPr>
            <p:spPr bwMode="auto">
              <a:xfrm>
                <a:off x="1890" y="2839"/>
                <a:ext cx="983" cy="12"/>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08" name="Rectangle 445"/>
              <p:cNvSpPr>
                <a:spLocks noChangeArrowheads="1"/>
              </p:cNvSpPr>
              <p:nvPr/>
            </p:nvSpPr>
            <p:spPr bwMode="auto">
              <a:xfrm>
                <a:off x="1890" y="2851"/>
                <a:ext cx="983"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09" name="Rectangle 446"/>
              <p:cNvSpPr>
                <a:spLocks noChangeArrowheads="1"/>
              </p:cNvSpPr>
              <p:nvPr/>
            </p:nvSpPr>
            <p:spPr bwMode="auto">
              <a:xfrm>
                <a:off x="1890" y="2860"/>
                <a:ext cx="983" cy="6"/>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0" name="Rectangle 447"/>
              <p:cNvSpPr>
                <a:spLocks noChangeArrowheads="1"/>
              </p:cNvSpPr>
              <p:nvPr/>
            </p:nvSpPr>
            <p:spPr bwMode="auto">
              <a:xfrm>
                <a:off x="1890" y="2866"/>
                <a:ext cx="983"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1" name="Rectangle 448"/>
              <p:cNvSpPr>
                <a:spLocks noChangeArrowheads="1"/>
              </p:cNvSpPr>
              <p:nvPr/>
            </p:nvSpPr>
            <p:spPr bwMode="auto">
              <a:xfrm>
                <a:off x="1890" y="2869"/>
                <a:ext cx="983" cy="9"/>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2" name="Rectangle 449"/>
              <p:cNvSpPr>
                <a:spLocks noChangeArrowheads="1"/>
              </p:cNvSpPr>
              <p:nvPr/>
            </p:nvSpPr>
            <p:spPr bwMode="auto">
              <a:xfrm>
                <a:off x="1890" y="2878"/>
                <a:ext cx="983" cy="9"/>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3" name="Rectangle 450"/>
              <p:cNvSpPr>
                <a:spLocks noChangeArrowheads="1"/>
              </p:cNvSpPr>
              <p:nvPr/>
            </p:nvSpPr>
            <p:spPr bwMode="auto">
              <a:xfrm>
                <a:off x="1890" y="2887"/>
                <a:ext cx="983" cy="6"/>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4" name="Rectangle 451"/>
              <p:cNvSpPr>
                <a:spLocks noChangeArrowheads="1"/>
              </p:cNvSpPr>
              <p:nvPr/>
            </p:nvSpPr>
            <p:spPr bwMode="auto">
              <a:xfrm>
                <a:off x="1890" y="2893"/>
                <a:ext cx="983"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5" name="Rectangle 452"/>
              <p:cNvSpPr>
                <a:spLocks noChangeArrowheads="1"/>
              </p:cNvSpPr>
              <p:nvPr/>
            </p:nvSpPr>
            <p:spPr bwMode="auto">
              <a:xfrm>
                <a:off x="1890" y="2896"/>
                <a:ext cx="983"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6" name="Rectangle 453"/>
              <p:cNvSpPr>
                <a:spLocks noChangeArrowheads="1"/>
              </p:cNvSpPr>
              <p:nvPr/>
            </p:nvSpPr>
            <p:spPr bwMode="auto">
              <a:xfrm>
                <a:off x="1890" y="2902"/>
                <a:ext cx="983" cy="3"/>
              </a:xfrm>
              <a:prstGeom prst="rect">
                <a:avLst/>
              </a:prstGeom>
              <a:solidFill>
                <a:srgbClr val="B7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7" name="Rectangle 454"/>
              <p:cNvSpPr>
                <a:spLocks noChangeArrowheads="1"/>
              </p:cNvSpPr>
              <p:nvPr/>
            </p:nvSpPr>
            <p:spPr bwMode="auto">
              <a:xfrm>
                <a:off x="1890" y="2905"/>
                <a:ext cx="983" cy="7"/>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8" name="Rectangle 455"/>
              <p:cNvSpPr>
                <a:spLocks noChangeArrowheads="1"/>
              </p:cNvSpPr>
              <p:nvPr/>
            </p:nvSpPr>
            <p:spPr bwMode="auto">
              <a:xfrm>
                <a:off x="1890" y="2912"/>
                <a:ext cx="983"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19" name="Rectangle 456"/>
              <p:cNvSpPr>
                <a:spLocks noChangeArrowheads="1"/>
              </p:cNvSpPr>
              <p:nvPr/>
            </p:nvSpPr>
            <p:spPr bwMode="auto">
              <a:xfrm>
                <a:off x="1890" y="2918"/>
                <a:ext cx="983"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0" name="Rectangle 457"/>
              <p:cNvSpPr>
                <a:spLocks noChangeArrowheads="1"/>
              </p:cNvSpPr>
              <p:nvPr/>
            </p:nvSpPr>
            <p:spPr bwMode="auto">
              <a:xfrm>
                <a:off x="1890" y="2921"/>
                <a:ext cx="983" cy="9"/>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1" name="Rectangle 458"/>
              <p:cNvSpPr>
                <a:spLocks noChangeArrowheads="1"/>
              </p:cNvSpPr>
              <p:nvPr/>
            </p:nvSpPr>
            <p:spPr bwMode="auto">
              <a:xfrm>
                <a:off x="1890" y="2930"/>
                <a:ext cx="983"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2" name="Rectangle 459"/>
              <p:cNvSpPr>
                <a:spLocks noChangeArrowheads="1"/>
              </p:cNvSpPr>
              <p:nvPr/>
            </p:nvSpPr>
            <p:spPr bwMode="auto">
              <a:xfrm>
                <a:off x="1890" y="2933"/>
                <a:ext cx="983"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3" name="Rectangle 460"/>
              <p:cNvSpPr>
                <a:spLocks noChangeArrowheads="1"/>
              </p:cNvSpPr>
              <p:nvPr/>
            </p:nvSpPr>
            <p:spPr bwMode="auto">
              <a:xfrm>
                <a:off x="1890" y="2939"/>
                <a:ext cx="983" cy="9"/>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4" name="Rectangle 461"/>
              <p:cNvSpPr>
                <a:spLocks noChangeArrowheads="1"/>
              </p:cNvSpPr>
              <p:nvPr/>
            </p:nvSpPr>
            <p:spPr bwMode="auto">
              <a:xfrm>
                <a:off x="1890" y="2948"/>
                <a:ext cx="983" cy="12"/>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5" name="Rectangle 462"/>
              <p:cNvSpPr>
                <a:spLocks noChangeArrowheads="1"/>
              </p:cNvSpPr>
              <p:nvPr/>
            </p:nvSpPr>
            <p:spPr bwMode="auto">
              <a:xfrm>
                <a:off x="1890" y="2960"/>
                <a:ext cx="983"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6" name="Rectangle 463"/>
              <p:cNvSpPr>
                <a:spLocks noChangeArrowheads="1"/>
              </p:cNvSpPr>
              <p:nvPr/>
            </p:nvSpPr>
            <p:spPr bwMode="auto">
              <a:xfrm>
                <a:off x="1890" y="2963"/>
                <a:ext cx="983"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7" name="Rectangle 464"/>
              <p:cNvSpPr>
                <a:spLocks noChangeArrowheads="1"/>
              </p:cNvSpPr>
              <p:nvPr/>
            </p:nvSpPr>
            <p:spPr bwMode="auto">
              <a:xfrm>
                <a:off x="1890" y="2966"/>
                <a:ext cx="983" cy="6"/>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8" name="Rectangle 465"/>
              <p:cNvSpPr>
                <a:spLocks noChangeArrowheads="1"/>
              </p:cNvSpPr>
              <p:nvPr/>
            </p:nvSpPr>
            <p:spPr bwMode="auto">
              <a:xfrm>
                <a:off x="1890" y="2972"/>
                <a:ext cx="983"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29" name="Rectangle 466"/>
              <p:cNvSpPr>
                <a:spLocks noChangeArrowheads="1"/>
              </p:cNvSpPr>
              <p:nvPr/>
            </p:nvSpPr>
            <p:spPr bwMode="auto">
              <a:xfrm>
                <a:off x="1890" y="2984"/>
                <a:ext cx="983" cy="3"/>
              </a:xfrm>
              <a:prstGeom prst="rect">
                <a:avLst/>
              </a:prstGeom>
              <a:solidFill>
                <a:srgbClr val="B0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30" name="Rectangle 467"/>
              <p:cNvSpPr>
                <a:spLocks noChangeArrowheads="1"/>
              </p:cNvSpPr>
              <p:nvPr/>
            </p:nvSpPr>
            <p:spPr bwMode="auto">
              <a:xfrm>
                <a:off x="1890" y="2987"/>
                <a:ext cx="983" cy="15"/>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31" name="Rectangle 468"/>
              <p:cNvSpPr>
                <a:spLocks noChangeArrowheads="1"/>
              </p:cNvSpPr>
              <p:nvPr/>
            </p:nvSpPr>
            <p:spPr bwMode="auto">
              <a:xfrm>
                <a:off x="1890" y="3002"/>
                <a:ext cx="983"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32" name="Rectangle 469"/>
              <p:cNvSpPr>
                <a:spLocks noChangeArrowheads="1"/>
              </p:cNvSpPr>
              <p:nvPr/>
            </p:nvSpPr>
            <p:spPr bwMode="auto">
              <a:xfrm>
                <a:off x="1890" y="3008"/>
                <a:ext cx="983" cy="12"/>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33" name="Rectangle 470"/>
              <p:cNvSpPr>
                <a:spLocks noChangeArrowheads="1"/>
              </p:cNvSpPr>
              <p:nvPr/>
            </p:nvSpPr>
            <p:spPr bwMode="auto">
              <a:xfrm>
                <a:off x="1890" y="3020"/>
                <a:ext cx="983" cy="10"/>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34" name="Rectangle 471"/>
              <p:cNvSpPr>
                <a:spLocks noChangeArrowheads="1"/>
              </p:cNvSpPr>
              <p:nvPr/>
            </p:nvSpPr>
            <p:spPr bwMode="auto">
              <a:xfrm>
                <a:off x="1890" y="3030"/>
                <a:ext cx="983" cy="24"/>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35" name="Rectangle 472"/>
              <p:cNvSpPr>
                <a:spLocks noChangeArrowheads="1"/>
              </p:cNvSpPr>
              <p:nvPr/>
            </p:nvSpPr>
            <p:spPr bwMode="auto">
              <a:xfrm>
                <a:off x="1892" y="2742"/>
                <a:ext cx="982" cy="309"/>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536" name="Rectangle 473"/>
              <p:cNvSpPr>
                <a:spLocks noChangeArrowheads="1"/>
              </p:cNvSpPr>
              <p:nvPr/>
            </p:nvSpPr>
            <p:spPr bwMode="auto">
              <a:xfrm>
                <a:off x="1903" y="2750"/>
                <a:ext cx="960" cy="294"/>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537" name="Rectangle 474"/>
              <p:cNvSpPr>
                <a:spLocks noChangeArrowheads="1"/>
              </p:cNvSpPr>
              <p:nvPr/>
            </p:nvSpPr>
            <p:spPr bwMode="auto">
              <a:xfrm>
                <a:off x="2081" y="2752"/>
                <a:ext cx="61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GRANT FUNDING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38" name="Rectangle 475"/>
              <p:cNvSpPr>
                <a:spLocks noChangeArrowheads="1"/>
              </p:cNvSpPr>
              <p:nvPr/>
            </p:nvSpPr>
            <p:spPr bwMode="auto">
              <a:xfrm>
                <a:off x="2669" y="2752"/>
                <a:ext cx="71"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39" name="Rectangle 476"/>
              <p:cNvSpPr>
                <a:spLocks noChangeArrowheads="1"/>
              </p:cNvSpPr>
              <p:nvPr/>
            </p:nvSpPr>
            <p:spPr bwMode="auto">
              <a:xfrm>
                <a:off x="1924" y="2810"/>
                <a:ext cx="966"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RESOURCE MOBILISATION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40" name="Rectangle 477"/>
              <p:cNvSpPr>
                <a:spLocks noChangeArrowheads="1"/>
              </p:cNvSpPr>
              <p:nvPr/>
            </p:nvSpPr>
            <p:spPr bwMode="auto">
              <a:xfrm>
                <a:off x="2038" y="2868"/>
                <a:ext cx="741"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AND CSO CAPACITY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41" name="Rectangle 478"/>
              <p:cNvSpPr>
                <a:spLocks noChangeArrowheads="1"/>
              </p:cNvSpPr>
              <p:nvPr/>
            </p:nvSpPr>
            <p:spPr bwMode="auto">
              <a:xfrm>
                <a:off x="2218" y="2926"/>
                <a:ext cx="380"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BUILDING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42" name="Rectangle 479"/>
              <p:cNvSpPr>
                <a:spLocks noChangeArrowheads="1"/>
              </p:cNvSpPr>
              <p:nvPr/>
            </p:nvSpPr>
            <p:spPr bwMode="auto">
              <a:xfrm>
                <a:off x="2385" y="2984"/>
                <a:ext cx="57"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43" name="Freeform 480"/>
              <p:cNvSpPr>
                <a:spLocks/>
              </p:cNvSpPr>
              <p:nvPr/>
            </p:nvSpPr>
            <p:spPr bwMode="auto">
              <a:xfrm>
                <a:off x="1870" y="2674"/>
                <a:ext cx="366" cy="223"/>
              </a:xfrm>
              <a:custGeom>
                <a:avLst/>
                <a:gdLst>
                  <a:gd name="T0" fmla="*/ 366 w 366"/>
                  <a:gd name="T1" fmla="*/ 0 h 223"/>
                  <a:gd name="T2" fmla="*/ 366 w 366"/>
                  <a:gd name="T3" fmla="*/ 21 h 223"/>
                  <a:gd name="T4" fmla="*/ 0 w 366"/>
                  <a:gd name="T5" fmla="*/ 21 h 223"/>
                  <a:gd name="T6" fmla="*/ 0 w 366"/>
                  <a:gd name="T7" fmla="*/ 223 h 223"/>
                  <a:gd name="T8" fmla="*/ 22 w 366"/>
                  <a:gd name="T9" fmla="*/ 223 h 223"/>
                </a:gdLst>
                <a:ahLst/>
                <a:cxnLst>
                  <a:cxn ang="0">
                    <a:pos x="T0" y="T1"/>
                  </a:cxn>
                  <a:cxn ang="0">
                    <a:pos x="T2" y="T3"/>
                  </a:cxn>
                  <a:cxn ang="0">
                    <a:pos x="T4" y="T5"/>
                  </a:cxn>
                  <a:cxn ang="0">
                    <a:pos x="T6" y="T7"/>
                  </a:cxn>
                  <a:cxn ang="0">
                    <a:pos x="T8" y="T9"/>
                  </a:cxn>
                </a:cxnLst>
                <a:rect l="0" t="0" r="r" b="b"/>
                <a:pathLst>
                  <a:path w="366" h="223">
                    <a:moveTo>
                      <a:pt x="366" y="0"/>
                    </a:moveTo>
                    <a:lnTo>
                      <a:pt x="366" y="21"/>
                    </a:lnTo>
                    <a:lnTo>
                      <a:pt x="0" y="21"/>
                    </a:lnTo>
                    <a:lnTo>
                      <a:pt x="0" y="223"/>
                    </a:lnTo>
                    <a:lnTo>
                      <a:pt x="22" y="223"/>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601" name="Picture 481"/>
              <p:cNvPicPr>
                <a:picLocks noChangeAspect="1" noChangeArrowheads="1"/>
              </p:cNvPicPr>
              <p:nvPr/>
            </p:nvPicPr>
            <p:blipFill>
              <a:blip r:embed="rId24" cstate="print">
                <a:extLst>
                  <a:ext uri="{28A0092B-C50C-407E-A947-70E740481C1C}">
                    <a14:useLocalDpi xmlns:a14="http://schemas.microsoft.com/office/drawing/2010/main" xmlns="" val="0"/>
                  </a:ext>
                </a:extLst>
              </a:blip>
              <a:srcRect/>
              <a:stretch>
                <a:fillRect/>
              </a:stretch>
            </p:blipFill>
            <p:spPr bwMode="auto">
              <a:xfrm>
                <a:off x="1894" y="3087"/>
                <a:ext cx="997"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602" name="Picture 482"/>
              <p:cNvPicPr>
                <a:picLocks noChangeAspect="1" noChangeArrowheads="1"/>
              </p:cNvPicPr>
              <p:nvPr/>
            </p:nvPicPr>
            <p:blipFill>
              <a:blip r:embed="rId25" cstate="print">
                <a:extLst>
                  <a:ext uri="{28A0092B-C50C-407E-A947-70E740481C1C}">
                    <a14:useLocalDpi xmlns:a14="http://schemas.microsoft.com/office/drawing/2010/main" xmlns="" val="0"/>
                  </a:ext>
                </a:extLst>
              </a:blip>
              <a:srcRect/>
              <a:stretch>
                <a:fillRect/>
              </a:stretch>
            </p:blipFill>
            <p:spPr bwMode="auto">
              <a:xfrm>
                <a:off x="1894" y="3087"/>
                <a:ext cx="997"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544" name="Rectangle 483"/>
              <p:cNvSpPr>
                <a:spLocks noChangeArrowheads="1"/>
              </p:cNvSpPr>
              <p:nvPr/>
            </p:nvSpPr>
            <p:spPr bwMode="auto">
              <a:xfrm>
                <a:off x="1890" y="3084"/>
                <a:ext cx="983" cy="21"/>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45" name="Rectangle 484"/>
              <p:cNvSpPr>
                <a:spLocks noChangeArrowheads="1"/>
              </p:cNvSpPr>
              <p:nvPr/>
            </p:nvSpPr>
            <p:spPr bwMode="auto">
              <a:xfrm>
                <a:off x="1890" y="3105"/>
                <a:ext cx="983"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46" name="Rectangle 485"/>
              <p:cNvSpPr>
                <a:spLocks noChangeArrowheads="1"/>
              </p:cNvSpPr>
              <p:nvPr/>
            </p:nvSpPr>
            <p:spPr bwMode="auto">
              <a:xfrm>
                <a:off x="1890" y="3111"/>
                <a:ext cx="983"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47" name="Rectangle 486"/>
              <p:cNvSpPr>
                <a:spLocks noChangeArrowheads="1"/>
              </p:cNvSpPr>
              <p:nvPr/>
            </p:nvSpPr>
            <p:spPr bwMode="auto">
              <a:xfrm>
                <a:off x="1890" y="3126"/>
                <a:ext cx="983"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48" name="Rectangle 487"/>
              <p:cNvSpPr>
                <a:spLocks noChangeArrowheads="1"/>
              </p:cNvSpPr>
              <p:nvPr/>
            </p:nvSpPr>
            <p:spPr bwMode="auto">
              <a:xfrm>
                <a:off x="1890" y="3135"/>
                <a:ext cx="983"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49" name="Rectangle 488"/>
              <p:cNvSpPr>
                <a:spLocks noChangeArrowheads="1"/>
              </p:cNvSpPr>
              <p:nvPr/>
            </p:nvSpPr>
            <p:spPr bwMode="auto">
              <a:xfrm>
                <a:off x="1890" y="3138"/>
                <a:ext cx="983" cy="13"/>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0" name="Rectangle 489"/>
              <p:cNvSpPr>
                <a:spLocks noChangeArrowheads="1"/>
              </p:cNvSpPr>
              <p:nvPr/>
            </p:nvSpPr>
            <p:spPr bwMode="auto">
              <a:xfrm>
                <a:off x="1890" y="3151"/>
                <a:ext cx="983"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1" name="Rectangle 490"/>
              <p:cNvSpPr>
                <a:spLocks noChangeArrowheads="1"/>
              </p:cNvSpPr>
              <p:nvPr/>
            </p:nvSpPr>
            <p:spPr bwMode="auto">
              <a:xfrm>
                <a:off x="1890" y="3154"/>
                <a:ext cx="983"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2" name="Rectangle 491"/>
              <p:cNvSpPr>
                <a:spLocks noChangeArrowheads="1"/>
              </p:cNvSpPr>
              <p:nvPr/>
            </p:nvSpPr>
            <p:spPr bwMode="auto">
              <a:xfrm>
                <a:off x="1890" y="3157"/>
                <a:ext cx="983" cy="3"/>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5" name="Rectangle 492"/>
              <p:cNvSpPr>
                <a:spLocks noChangeArrowheads="1"/>
              </p:cNvSpPr>
              <p:nvPr/>
            </p:nvSpPr>
            <p:spPr bwMode="auto">
              <a:xfrm>
                <a:off x="1890" y="3160"/>
                <a:ext cx="983"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6" name="Rectangle 493"/>
              <p:cNvSpPr>
                <a:spLocks noChangeArrowheads="1"/>
              </p:cNvSpPr>
              <p:nvPr/>
            </p:nvSpPr>
            <p:spPr bwMode="auto">
              <a:xfrm>
                <a:off x="1890" y="3169"/>
                <a:ext cx="983"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7" name="Rectangle 494"/>
              <p:cNvSpPr>
                <a:spLocks noChangeArrowheads="1"/>
              </p:cNvSpPr>
              <p:nvPr/>
            </p:nvSpPr>
            <p:spPr bwMode="auto">
              <a:xfrm>
                <a:off x="1890" y="3178"/>
                <a:ext cx="983"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8" name="Rectangle 495"/>
              <p:cNvSpPr>
                <a:spLocks noChangeArrowheads="1"/>
              </p:cNvSpPr>
              <p:nvPr/>
            </p:nvSpPr>
            <p:spPr bwMode="auto">
              <a:xfrm>
                <a:off x="1890" y="3181"/>
                <a:ext cx="983"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59" name="Rectangle 496"/>
              <p:cNvSpPr>
                <a:spLocks noChangeArrowheads="1"/>
              </p:cNvSpPr>
              <p:nvPr/>
            </p:nvSpPr>
            <p:spPr bwMode="auto">
              <a:xfrm>
                <a:off x="1890" y="3184"/>
                <a:ext cx="983"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0" name="Rectangle 497"/>
              <p:cNvSpPr>
                <a:spLocks noChangeArrowheads="1"/>
              </p:cNvSpPr>
              <p:nvPr/>
            </p:nvSpPr>
            <p:spPr bwMode="auto">
              <a:xfrm>
                <a:off x="1890" y="3190"/>
                <a:ext cx="983"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1" name="Rectangle 498"/>
              <p:cNvSpPr>
                <a:spLocks noChangeArrowheads="1"/>
              </p:cNvSpPr>
              <p:nvPr/>
            </p:nvSpPr>
            <p:spPr bwMode="auto">
              <a:xfrm>
                <a:off x="1890" y="3193"/>
                <a:ext cx="983"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2" name="Rectangle 499"/>
              <p:cNvSpPr>
                <a:spLocks noChangeArrowheads="1"/>
              </p:cNvSpPr>
              <p:nvPr/>
            </p:nvSpPr>
            <p:spPr bwMode="auto">
              <a:xfrm>
                <a:off x="1890" y="3199"/>
                <a:ext cx="983"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3" name="Rectangle 500"/>
              <p:cNvSpPr>
                <a:spLocks noChangeArrowheads="1"/>
              </p:cNvSpPr>
              <p:nvPr/>
            </p:nvSpPr>
            <p:spPr bwMode="auto">
              <a:xfrm>
                <a:off x="1890" y="3202"/>
                <a:ext cx="983"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4" name="Rectangle 501"/>
              <p:cNvSpPr>
                <a:spLocks noChangeArrowheads="1"/>
              </p:cNvSpPr>
              <p:nvPr/>
            </p:nvSpPr>
            <p:spPr bwMode="auto">
              <a:xfrm>
                <a:off x="1890" y="3205"/>
                <a:ext cx="983"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5" name="Rectangle 502"/>
              <p:cNvSpPr>
                <a:spLocks noChangeArrowheads="1"/>
              </p:cNvSpPr>
              <p:nvPr/>
            </p:nvSpPr>
            <p:spPr bwMode="auto">
              <a:xfrm>
                <a:off x="1890" y="3211"/>
                <a:ext cx="983"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6" name="Rectangle 503"/>
              <p:cNvSpPr>
                <a:spLocks noChangeArrowheads="1"/>
              </p:cNvSpPr>
              <p:nvPr/>
            </p:nvSpPr>
            <p:spPr bwMode="auto">
              <a:xfrm>
                <a:off x="1890" y="3217"/>
                <a:ext cx="983"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7" name="Rectangle 504"/>
              <p:cNvSpPr>
                <a:spLocks noChangeArrowheads="1"/>
              </p:cNvSpPr>
              <p:nvPr/>
            </p:nvSpPr>
            <p:spPr bwMode="auto">
              <a:xfrm>
                <a:off x="1890" y="3223"/>
                <a:ext cx="983" cy="9"/>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8" name="Rectangle 505"/>
              <p:cNvSpPr>
                <a:spLocks noChangeArrowheads="1"/>
              </p:cNvSpPr>
              <p:nvPr/>
            </p:nvSpPr>
            <p:spPr bwMode="auto">
              <a:xfrm>
                <a:off x="1890" y="3232"/>
                <a:ext cx="983"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69" name="Rectangle 506"/>
              <p:cNvSpPr>
                <a:spLocks noChangeArrowheads="1"/>
              </p:cNvSpPr>
              <p:nvPr/>
            </p:nvSpPr>
            <p:spPr bwMode="auto">
              <a:xfrm>
                <a:off x="1890" y="3238"/>
                <a:ext cx="983"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0" name="Rectangle 507"/>
              <p:cNvSpPr>
                <a:spLocks noChangeArrowheads="1"/>
              </p:cNvSpPr>
              <p:nvPr/>
            </p:nvSpPr>
            <p:spPr bwMode="auto">
              <a:xfrm>
                <a:off x="1890" y="3244"/>
                <a:ext cx="983" cy="3"/>
              </a:xfrm>
              <a:prstGeom prst="rect">
                <a:avLst/>
              </a:prstGeom>
              <a:solidFill>
                <a:srgbClr val="B3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1" name="Rectangle 508"/>
              <p:cNvSpPr>
                <a:spLocks noChangeArrowheads="1"/>
              </p:cNvSpPr>
              <p:nvPr/>
            </p:nvSpPr>
            <p:spPr bwMode="auto">
              <a:xfrm>
                <a:off x="1890" y="3247"/>
                <a:ext cx="983"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2" name="Rectangle 509"/>
              <p:cNvSpPr>
                <a:spLocks noChangeArrowheads="1"/>
              </p:cNvSpPr>
              <p:nvPr/>
            </p:nvSpPr>
            <p:spPr bwMode="auto">
              <a:xfrm>
                <a:off x="1890" y="3253"/>
                <a:ext cx="983"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3" name="Rectangle 510"/>
              <p:cNvSpPr>
                <a:spLocks noChangeArrowheads="1"/>
              </p:cNvSpPr>
              <p:nvPr/>
            </p:nvSpPr>
            <p:spPr bwMode="auto">
              <a:xfrm>
                <a:off x="1890" y="3256"/>
                <a:ext cx="983"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4" name="Rectangle 511"/>
              <p:cNvSpPr>
                <a:spLocks noChangeArrowheads="1"/>
              </p:cNvSpPr>
              <p:nvPr/>
            </p:nvSpPr>
            <p:spPr bwMode="auto">
              <a:xfrm>
                <a:off x="1890" y="3259"/>
                <a:ext cx="983" cy="4"/>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5" name="Rectangle 512"/>
              <p:cNvSpPr>
                <a:spLocks noChangeArrowheads="1"/>
              </p:cNvSpPr>
              <p:nvPr/>
            </p:nvSpPr>
            <p:spPr bwMode="auto">
              <a:xfrm>
                <a:off x="1890" y="3263"/>
                <a:ext cx="983"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6" name="Rectangle 513"/>
              <p:cNvSpPr>
                <a:spLocks noChangeArrowheads="1"/>
              </p:cNvSpPr>
              <p:nvPr/>
            </p:nvSpPr>
            <p:spPr bwMode="auto">
              <a:xfrm>
                <a:off x="1890" y="3275"/>
                <a:ext cx="983"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7" name="Rectangle 514"/>
              <p:cNvSpPr>
                <a:spLocks noChangeArrowheads="1"/>
              </p:cNvSpPr>
              <p:nvPr/>
            </p:nvSpPr>
            <p:spPr bwMode="auto">
              <a:xfrm>
                <a:off x="1890" y="3287"/>
                <a:ext cx="983"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8" name="Rectangle 515"/>
              <p:cNvSpPr>
                <a:spLocks noChangeArrowheads="1"/>
              </p:cNvSpPr>
              <p:nvPr/>
            </p:nvSpPr>
            <p:spPr bwMode="auto">
              <a:xfrm>
                <a:off x="1890" y="3293"/>
                <a:ext cx="983" cy="9"/>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79" name="Rectangle 516"/>
              <p:cNvSpPr>
                <a:spLocks noChangeArrowheads="1"/>
              </p:cNvSpPr>
              <p:nvPr/>
            </p:nvSpPr>
            <p:spPr bwMode="auto">
              <a:xfrm>
                <a:off x="1890" y="3302"/>
                <a:ext cx="983"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80" name="Rectangle 517"/>
              <p:cNvSpPr>
                <a:spLocks noChangeArrowheads="1"/>
              </p:cNvSpPr>
              <p:nvPr/>
            </p:nvSpPr>
            <p:spPr bwMode="auto">
              <a:xfrm>
                <a:off x="1890" y="3308"/>
                <a:ext cx="983"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81" name="Rectangle 518"/>
              <p:cNvSpPr>
                <a:spLocks noChangeArrowheads="1"/>
              </p:cNvSpPr>
              <p:nvPr/>
            </p:nvSpPr>
            <p:spPr bwMode="auto">
              <a:xfrm>
                <a:off x="1892" y="3086"/>
                <a:ext cx="982" cy="240"/>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582" name="Rectangle 519"/>
              <p:cNvSpPr>
                <a:spLocks noChangeArrowheads="1"/>
              </p:cNvSpPr>
              <p:nvPr/>
            </p:nvSpPr>
            <p:spPr bwMode="auto">
              <a:xfrm>
                <a:off x="1903" y="3093"/>
                <a:ext cx="960" cy="225"/>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583" name="Rectangle 520"/>
              <p:cNvSpPr>
                <a:spLocks noChangeArrowheads="1"/>
              </p:cNvSpPr>
              <p:nvPr/>
            </p:nvSpPr>
            <p:spPr bwMode="auto">
              <a:xfrm>
                <a:off x="2154" y="3119"/>
                <a:ext cx="511"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OPERATIONS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84" name="Rectangle 521"/>
              <p:cNvSpPr>
                <a:spLocks noChangeArrowheads="1"/>
              </p:cNvSpPr>
              <p:nvPr/>
            </p:nvSpPr>
            <p:spPr bwMode="auto">
              <a:xfrm>
                <a:off x="2132" y="3177"/>
                <a:ext cx="534"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MANAGEMENT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85" name="Rectangle 522"/>
              <p:cNvSpPr>
                <a:spLocks noChangeArrowheads="1"/>
              </p:cNvSpPr>
              <p:nvPr/>
            </p:nvSpPr>
            <p:spPr bwMode="auto">
              <a:xfrm>
                <a:off x="2385" y="3235"/>
                <a:ext cx="4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86" name="Freeform 523"/>
              <p:cNvSpPr>
                <a:spLocks/>
              </p:cNvSpPr>
              <p:nvPr/>
            </p:nvSpPr>
            <p:spPr bwMode="auto">
              <a:xfrm>
                <a:off x="1870" y="2674"/>
                <a:ext cx="366" cy="532"/>
              </a:xfrm>
              <a:custGeom>
                <a:avLst/>
                <a:gdLst>
                  <a:gd name="T0" fmla="*/ 366 w 366"/>
                  <a:gd name="T1" fmla="*/ 0 h 532"/>
                  <a:gd name="T2" fmla="*/ 366 w 366"/>
                  <a:gd name="T3" fmla="*/ 21 h 532"/>
                  <a:gd name="T4" fmla="*/ 0 w 366"/>
                  <a:gd name="T5" fmla="*/ 21 h 532"/>
                  <a:gd name="T6" fmla="*/ 0 w 366"/>
                  <a:gd name="T7" fmla="*/ 532 h 532"/>
                  <a:gd name="T8" fmla="*/ 22 w 366"/>
                  <a:gd name="T9" fmla="*/ 532 h 532"/>
                </a:gdLst>
                <a:ahLst/>
                <a:cxnLst>
                  <a:cxn ang="0">
                    <a:pos x="T0" y="T1"/>
                  </a:cxn>
                  <a:cxn ang="0">
                    <a:pos x="T2" y="T3"/>
                  </a:cxn>
                  <a:cxn ang="0">
                    <a:pos x="T4" y="T5"/>
                  </a:cxn>
                  <a:cxn ang="0">
                    <a:pos x="T6" y="T7"/>
                  </a:cxn>
                  <a:cxn ang="0">
                    <a:pos x="T8" y="T9"/>
                  </a:cxn>
                </a:cxnLst>
                <a:rect l="0" t="0" r="r" b="b"/>
                <a:pathLst>
                  <a:path w="366" h="532">
                    <a:moveTo>
                      <a:pt x="366" y="0"/>
                    </a:moveTo>
                    <a:lnTo>
                      <a:pt x="366" y="21"/>
                    </a:lnTo>
                    <a:lnTo>
                      <a:pt x="0" y="21"/>
                    </a:lnTo>
                    <a:lnTo>
                      <a:pt x="0" y="532"/>
                    </a:lnTo>
                    <a:lnTo>
                      <a:pt x="22" y="532"/>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644" name="Picture 524"/>
              <p:cNvPicPr>
                <a:picLocks noChangeAspect="1" noChangeArrowheads="1"/>
              </p:cNvPicPr>
              <p:nvPr/>
            </p:nvPicPr>
            <p:blipFill>
              <a:blip r:embed="rId26" cstate="print">
                <a:extLst>
                  <a:ext uri="{28A0092B-C50C-407E-A947-70E740481C1C}">
                    <a14:useLocalDpi xmlns:a14="http://schemas.microsoft.com/office/drawing/2010/main" xmlns="" val="0"/>
                  </a:ext>
                </a:extLst>
              </a:blip>
              <a:srcRect/>
              <a:stretch>
                <a:fillRect/>
              </a:stretch>
            </p:blipFill>
            <p:spPr bwMode="auto">
              <a:xfrm>
                <a:off x="3226" y="2745"/>
                <a:ext cx="975"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645" name="Picture 525"/>
              <p:cNvPicPr>
                <a:picLocks noChangeAspect="1" noChangeArrowheads="1"/>
              </p:cNvPicPr>
              <p:nvPr/>
            </p:nvPicPr>
            <p:blipFill>
              <a:blip r:embed="rId27" cstate="print">
                <a:extLst>
                  <a:ext uri="{28A0092B-C50C-407E-A947-70E740481C1C}">
                    <a14:useLocalDpi xmlns:a14="http://schemas.microsoft.com/office/drawing/2010/main" xmlns="" val="0"/>
                  </a:ext>
                </a:extLst>
              </a:blip>
              <a:srcRect/>
              <a:stretch>
                <a:fillRect/>
              </a:stretch>
            </p:blipFill>
            <p:spPr bwMode="auto">
              <a:xfrm>
                <a:off x="3226" y="2745"/>
                <a:ext cx="975"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587" name="Rectangle 526"/>
              <p:cNvSpPr>
                <a:spLocks noChangeArrowheads="1"/>
              </p:cNvSpPr>
              <p:nvPr/>
            </p:nvSpPr>
            <p:spPr bwMode="auto">
              <a:xfrm>
                <a:off x="3226" y="2742"/>
                <a:ext cx="944"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88" name="Rectangle 527"/>
              <p:cNvSpPr>
                <a:spLocks noChangeArrowheads="1"/>
              </p:cNvSpPr>
              <p:nvPr/>
            </p:nvSpPr>
            <p:spPr bwMode="auto">
              <a:xfrm>
                <a:off x="3226" y="2760"/>
                <a:ext cx="944"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89" name="Rectangle 528"/>
              <p:cNvSpPr>
                <a:spLocks noChangeArrowheads="1"/>
              </p:cNvSpPr>
              <p:nvPr/>
            </p:nvSpPr>
            <p:spPr bwMode="auto">
              <a:xfrm>
                <a:off x="3226" y="2763"/>
                <a:ext cx="944"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0" name="Rectangle 529"/>
              <p:cNvSpPr>
                <a:spLocks noChangeArrowheads="1"/>
              </p:cNvSpPr>
              <p:nvPr/>
            </p:nvSpPr>
            <p:spPr bwMode="auto">
              <a:xfrm>
                <a:off x="3226" y="2775"/>
                <a:ext cx="944" cy="12"/>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1" name="Rectangle 530"/>
              <p:cNvSpPr>
                <a:spLocks noChangeArrowheads="1"/>
              </p:cNvSpPr>
              <p:nvPr/>
            </p:nvSpPr>
            <p:spPr bwMode="auto">
              <a:xfrm>
                <a:off x="3226" y="2787"/>
                <a:ext cx="944" cy="13"/>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2" name="Rectangle 531"/>
              <p:cNvSpPr>
                <a:spLocks noChangeArrowheads="1"/>
              </p:cNvSpPr>
              <p:nvPr/>
            </p:nvSpPr>
            <p:spPr bwMode="auto">
              <a:xfrm>
                <a:off x="3226" y="2800"/>
                <a:ext cx="944"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3" name="Rectangle 532"/>
              <p:cNvSpPr>
                <a:spLocks noChangeArrowheads="1"/>
              </p:cNvSpPr>
              <p:nvPr/>
            </p:nvSpPr>
            <p:spPr bwMode="auto">
              <a:xfrm>
                <a:off x="3226" y="2803"/>
                <a:ext cx="944"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4" name="Rectangle 533"/>
              <p:cNvSpPr>
                <a:spLocks noChangeArrowheads="1"/>
              </p:cNvSpPr>
              <p:nvPr/>
            </p:nvSpPr>
            <p:spPr bwMode="auto">
              <a:xfrm>
                <a:off x="3226" y="2809"/>
                <a:ext cx="944"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5" name="Rectangle 534"/>
              <p:cNvSpPr>
                <a:spLocks noChangeArrowheads="1"/>
              </p:cNvSpPr>
              <p:nvPr/>
            </p:nvSpPr>
            <p:spPr bwMode="auto">
              <a:xfrm>
                <a:off x="3226" y="2815"/>
                <a:ext cx="944"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6" name="Rectangle 535"/>
              <p:cNvSpPr>
                <a:spLocks noChangeArrowheads="1"/>
              </p:cNvSpPr>
              <p:nvPr/>
            </p:nvSpPr>
            <p:spPr bwMode="auto">
              <a:xfrm>
                <a:off x="3226" y="2821"/>
                <a:ext cx="944"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7" name="Rectangle 536"/>
              <p:cNvSpPr>
                <a:spLocks noChangeArrowheads="1"/>
              </p:cNvSpPr>
              <p:nvPr/>
            </p:nvSpPr>
            <p:spPr bwMode="auto">
              <a:xfrm>
                <a:off x="3226" y="2824"/>
                <a:ext cx="944"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8" name="Rectangle 537"/>
              <p:cNvSpPr>
                <a:spLocks noChangeArrowheads="1"/>
              </p:cNvSpPr>
              <p:nvPr/>
            </p:nvSpPr>
            <p:spPr bwMode="auto">
              <a:xfrm>
                <a:off x="3226" y="2827"/>
                <a:ext cx="944"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99" name="Rectangle 538"/>
              <p:cNvSpPr>
                <a:spLocks noChangeArrowheads="1"/>
              </p:cNvSpPr>
              <p:nvPr/>
            </p:nvSpPr>
            <p:spPr bwMode="auto">
              <a:xfrm>
                <a:off x="3226" y="2833"/>
                <a:ext cx="944"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0" name="Rectangle 539"/>
              <p:cNvSpPr>
                <a:spLocks noChangeArrowheads="1"/>
              </p:cNvSpPr>
              <p:nvPr/>
            </p:nvSpPr>
            <p:spPr bwMode="auto">
              <a:xfrm>
                <a:off x="3226" y="2839"/>
                <a:ext cx="944"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3" name="Rectangle 540"/>
              <p:cNvSpPr>
                <a:spLocks noChangeArrowheads="1"/>
              </p:cNvSpPr>
              <p:nvPr/>
            </p:nvSpPr>
            <p:spPr bwMode="auto">
              <a:xfrm>
                <a:off x="3226" y="2842"/>
                <a:ext cx="944"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4" name="Rectangle 541"/>
              <p:cNvSpPr>
                <a:spLocks noChangeArrowheads="1"/>
              </p:cNvSpPr>
              <p:nvPr/>
            </p:nvSpPr>
            <p:spPr bwMode="auto">
              <a:xfrm>
                <a:off x="3226" y="2845"/>
                <a:ext cx="944"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5" name="Rectangle 542"/>
              <p:cNvSpPr>
                <a:spLocks noChangeArrowheads="1"/>
              </p:cNvSpPr>
              <p:nvPr/>
            </p:nvSpPr>
            <p:spPr bwMode="auto">
              <a:xfrm>
                <a:off x="3226" y="2851"/>
                <a:ext cx="944"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6" name="Rectangle 543"/>
              <p:cNvSpPr>
                <a:spLocks noChangeArrowheads="1"/>
              </p:cNvSpPr>
              <p:nvPr/>
            </p:nvSpPr>
            <p:spPr bwMode="auto">
              <a:xfrm>
                <a:off x="3226" y="2854"/>
                <a:ext cx="944"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7" name="Rectangle 544"/>
              <p:cNvSpPr>
                <a:spLocks noChangeArrowheads="1"/>
              </p:cNvSpPr>
              <p:nvPr/>
            </p:nvSpPr>
            <p:spPr bwMode="auto">
              <a:xfrm>
                <a:off x="3226" y="2860"/>
                <a:ext cx="944"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8" name="Rectangle 545"/>
              <p:cNvSpPr>
                <a:spLocks noChangeArrowheads="1"/>
              </p:cNvSpPr>
              <p:nvPr/>
            </p:nvSpPr>
            <p:spPr bwMode="auto">
              <a:xfrm>
                <a:off x="3226" y="2866"/>
                <a:ext cx="944"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09" name="Rectangle 546"/>
              <p:cNvSpPr>
                <a:spLocks noChangeArrowheads="1"/>
              </p:cNvSpPr>
              <p:nvPr/>
            </p:nvSpPr>
            <p:spPr bwMode="auto">
              <a:xfrm>
                <a:off x="3226" y="2869"/>
                <a:ext cx="944"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0" name="Rectangle 547"/>
              <p:cNvSpPr>
                <a:spLocks noChangeArrowheads="1"/>
              </p:cNvSpPr>
              <p:nvPr/>
            </p:nvSpPr>
            <p:spPr bwMode="auto">
              <a:xfrm>
                <a:off x="3226" y="2875"/>
                <a:ext cx="944" cy="3"/>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1" name="Rectangle 548"/>
              <p:cNvSpPr>
                <a:spLocks noChangeArrowheads="1"/>
              </p:cNvSpPr>
              <p:nvPr/>
            </p:nvSpPr>
            <p:spPr bwMode="auto">
              <a:xfrm>
                <a:off x="3226" y="2878"/>
                <a:ext cx="944" cy="3"/>
              </a:xfrm>
              <a:prstGeom prst="rect">
                <a:avLst/>
              </a:prstGeom>
              <a:solidFill>
                <a:srgbClr val="B3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2" name="Rectangle 549"/>
              <p:cNvSpPr>
                <a:spLocks noChangeArrowheads="1"/>
              </p:cNvSpPr>
              <p:nvPr/>
            </p:nvSpPr>
            <p:spPr bwMode="auto">
              <a:xfrm>
                <a:off x="3226" y="2881"/>
                <a:ext cx="944"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3" name="Rectangle 550"/>
              <p:cNvSpPr>
                <a:spLocks noChangeArrowheads="1"/>
              </p:cNvSpPr>
              <p:nvPr/>
            </p:nvSpPr>
            <p:spPr bwMode="auto">
              <a:xfrm>
                <a:off x="3226" y="2887"/>
                <a:ext cx="944"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4" name="Rectangle 551"/>
              <p:cNvSpPr>
                <a:spLocks noChangeArrowheads="1"/>
              </p:cNvSpPr>
              <p:nvPr/>
            </p:nvSpPr>
            <p:spPr bwMode="auto">
              <a:xfrm>
                <a:off x="3226" y="2890"/>
                <a:ext cx="944"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5" name="Rectangle 552"/>
              <p:cNvSpPr>
                <a:spLocks noChangeArrowheads="1"/>
              </p:cNvSpPr>
              <p:nvPr/>
            </p:nvSpPr>
            <p:spPr bwMode="auto">
              <a:xfrm>
                <a:off x="3226" y="2893"/>
                <a:ext cx="944"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6" name="Rectangle 553"/>
              <p:cNvSpPr>
                <a:spLocks noChangeArrowheads="1"/>
              </p:cNvSpPr>
              <p:nvPr/>
            </p:nvSpPr>
            <p:spPr bwMode="auto">
              <a:xfrm>
                <a:off x="3226" y="2905"/>
                <a:ext cx="944" cy="10"/>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7" name="Rectangle 554"/>
              <p:cNvSpPr>
                <a:spLocks noChangeArrowheads="1"/>
              </p:cNvSpPr>
              <p:nvPr/>
            </p:nvSpPr>
            <p:spPr bwMode="auto">
              <a:xfrm>
                <a:off x="3226" y="2915"/>
                <a:ext cx="944"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8" name="Rectangle 555"/>
              <p:cNvSpPr>
                <a:spLocks noChangeArrowheads="1"/>
              </p:cNvSpPr>
              <p:nvPr/>
            </p:nvSpPr>
            <p:spPr bwMode="auto">
              <a:xfrm>
                <a:off x="3226" y="2921"/>
                <a:ext cx="944"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19" name="Rectangle 556"/>
              <p:cNvSpPr>
                <a:spLocks noChangeArrowheads="1"/>
              </p:cNvSpPr>
              <p:nvPr/>
            </p:nvSpPr>
            <p:spPr bwMode="auto">
              <a:xfrm>
                <a:off x="3226" y="2927"/>
                <a:ext cx="944"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20" name="Rectangle 557"/>
              <p:cNvSpPr>
                <a:spLocks noChangeArrowheads="1"/>
              </p:cNvSpPr>
              <p:nvPr/>
            </p:nvSpPr>
            <p:spPr bwMode="auto">
              <a:xfrm>
                <a:off x="3226" y="2933"/>
                <a:ext cx="944"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21" name="Rectangle 558"/>
              <p:cNvSpPr>
                <a:spLocks noChangeArrowheads="1"/>
              </p:cNvSpPr>
              <p:nvPr/>
            </p:nvSpPr>
            <p:spPr bwMode="auto">
              <a:xfrm>
                <a:off x="3230" y="2742"/>
                <a:ext cx="944"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622" name="Rectangle 559"/>
              <p:cNvSpPr>
                <a:spLocks noChangeArrowheads="1"/>
              </p:cNvSpPr>
              <p:nvPr/>
            </p:nvSpPr>
            <p:spPr bwMode="auto">
              <a:xfrm>
                <a:off x="3241" y="2750"/>
                <a:ext cx="923" cy="191"/>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623" name="Rectangle 560"/>
              <p:cNvSpPr>
                <a:spLocks noChangeArrowheads="1"/>
              </p:cNvSpPr>
              <p:nvPr/>
            </p:nvSpPr>
            <p:spPr bwMode="auto">
              <a:xfrm>
                <a:off x="3257" y="2786"/>
                <a:ext cx="1103"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FINANCIAL MANAGEMENT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24" name="Rectangle 561"/>
              <p:cNvSpPr>
                <a:spLocks noChangeArrowheads="1"/>
              </p:cNvSpPr>
              <p:nvPr/>
            </p:nvSpPr>
            <p:spPr bwMode="auto">
              <a:xfrm>
                <a:off x="3704" y="2844"/>
                <a:ext cx="58"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25" name="Freeform 562"/>
              <p:cNvSpPr>
                <a:spLocks/>
              </p:cNvSpPr>
              <p:nvPr/>
            </p:nvSpPr>
            <p:spPr bwMode="auto">
              <a:xfrm>
                <a:off x="3199" y="2674"/>
                <a:ext cx="350" cy="172"/>
              </a:xfrm>
              <a:custGeom>
                <a:avLst/>
                <a:gdLst>
                  <a:gd name="T0" fmla="*/ 350 w 350"/>
                  <a:gd name="T1" fmla="*/ 0 h 172"/>
                  <a:gd name="T2" fmla="*/ 350 w 350"/>
                  <a:gd name="T3" fmla="*/ 21 h 172"/>
                  <a:gd name="T4" fmla="*/ 0 w 350"/>
                  <a:gd name="T5" fmla="*/ 21 h 172"/>
                  <a:gd name="T6" fmla="*/ 0 w 350"/>
                  <a:gd name="T7" fmla="*/ 172 h 172"/>
                  <a:gd name="T8" fmla="*/ 31 w 350"/>
                  <a:gd name="T9" fmla="*/ 172 h 172"/>
                </a:gdLst>
                <a:ahLst/>
                <a:cxnLst>
                  <a:cxn ang="0">
                    <a:pos x="T0" y="T1"/>
                  </a:cxn>
                  <a:cxn ang="0">
                    <a:pos x="T2" y="T3"/>
                  </a:cxn>
                  <a:cxn ang="0">
                    <a:pos x="T4" y="T5"/>
                  </a:cxn>
                  <a:cxn ang="0">
                    <a:pos x="T6" y="T7"/>
                  </a:cxn>
                  <a:cxn ang="0">
                    <a:pos x="T8" y="T9"/>
                  </a:cxn>
                </a:cxnLst>
                <a:rect l="0" t="0" r="r" b="b"/>
                <a:pathLst>
                  <a:path w="350" h="172">
                    <a:moveTo>
                      <a:pt x="350" y="0"/>
                    </a:moveTo>
                    <a:lnTo>
                      <a:pt x="350" y="21"/>
                    </a:lnTo>
                    <a:lnTo>
                      <a:pt x="0" y="21"/>
                    </a:lnTo>
                    <a:lnTo>
                      <a:pt x="0" y="172"/>
                    </a:lnTo>
                    <a:lnTo>
                      <a:pt x="31" y="172"/>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683" name="Picture 563"/>
              <p:cNvPicPr>
                <a:picLocks noChangeAspect="1" noChangeArrowheads="1"/>
              </p:cNvPicPr>
              <p:nvPr/>
            </p:nvPicPr>
            <p:blipFill>
              <a:blip r:embed="rId28" cstate="print">
                <a:extLst>
                  <a:ext uri="{28A0092B-C50C-407E-A947-70E740481C1C}">
                    <a14:useLocalDpi xmlns:a14="http://schemas.microsoft.com/office/drawing/2010/main" xmlns="" val="0"/>
                  </a:ext>
                </a:extLst>
              </a:blip>
              <a:srcRect/>
              <a:stretch>
                <a:fillRect/>
              </a:stretch>
            </p:blipFill>
            <p:spPr bwMode="auto">
              <a:xfrm>
                <a:off x="3235" y="2984"/>
                <a:ext cx="957"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684" name="Picture 564"/>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a:fillRect/>
              </a:stretch>
            </p:blipFill>
            <p:spPr bwMode="auto">
              <a:xfrm>
                <a:off x="3235" y="2984"/>
                <a:ext cx="957"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626" name="Rectangle 565"/>
              <p:cNvSpPr>
                <a:spLocks noChangeArrowheads="1"/>
              </p:cNvSpPr>
              <p:nvPr/>
            </p:nvSpPr>
            <p:spPr bwMode="auto">
              <a:xfrm>
                <a:off x="3226" y="2981"/>
                <a:ext cx="944"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27" name="Rectangle 566"/>
              <p:cNvSpPr>
                <a:spLocks noChangeArrowheads="1"/>
              </p:cNvSpPr>
              <p:nvPr/>
            </p:nvSpPr>
            <p:spPr bwMode="auto">
              <a:xfrm>
                <a:off x="3226" y="2999"/>
                <a:ext cx="944"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28" name="Rectangle 567"/>
              <p:cNvSpPr>
                <a:spLocks noChangeArrowheads="1"/>
              </p:cNvSpPr>
              <p:nvPr/>
            </p:nvSpPr>
            <p:spPr bwMode="auto">
              <a:xfrm>
                <a:off x="3226" y="3005"/>
                <a:ext cx="944"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29" name="Rectangle 568"/>
              <p:cNvSpPr>
                <a:spLocks noChangeArrowheads="1"/>
              </p:cNvSpPr>
              <p:nvPr/>
            </p:nvSpPr>
            <p:spPr bwMode="auto">
              <a:xfrm>
                <a:off x="3226" y="3017"/>
                <a:ext cx="944" cy="10"/>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0" name="Rectangle 569"/>
              <p:cNvSpPr>
                <a:spLocks noChangeArrowheads="1"/>
              </p:cNvSpPr>
              <p:nvPr/>
            </p:nvSpPr>
            <p:spPr bwMode="auto">
              <a:xfrm>
                <a:off x="3226" y="3027"/>
                <a:ext cx="944"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1" name="Rectangle 570"/>
              <p:cNvSpPr>
                <a:spLocks noChangeArrowheads="1"/>
              </p:cNvSpPr>
              <p:nvPr/>
            </p:nvSpPr>
            <p:spPr bwMode="auto">
              <a:xfrm>
                <a:off x="3226" y="3030"/>
                <a:ext cx="944"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2" name="Rectangle 571"/>
              <p:cNvSpPr>
                <a:spLocks noChangeArrowheads="1"/>
              </p:cNvSpPr>
              <p:nvPr/>
            </p:nvSpPr>
            <p:spPr bwMode="auto">
              <a:xfrm>
                <a:off x="3226" y="3039"/>
                <a:ext cx="944"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3" name="Rectangle 572"/>
              <p:cNvSpPr>
                <a:spLocks noChangeArrowheads="1"/>
              </p:cNvSpPr>
              <p:nvPr/>
            </p:nvSpPr>
            <p:spPr bwMode="auto">
              <a:xfrm>
                <a:off x="3226" y="3042"/>
                <a:ext cx="944"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4" name="Rectangle 573"/>
              <p:cNvSpPr>
                <a:spLocks noChangeArrowheads="1"/>
              </p:cNvSpPr>
              <p:nvPr/>
            </p:nvSpPr>
            <p:spPr bwMode="auto">
              <a:xfrm>
                <a:off x="3226" y="3048"/>
                <a:ext cx="944"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5" name="Rectangle 574"/>
              <p:cNvSpPr>
                <a:spLocks noChangeArrowheads="1"/>
              </p:cNvSpPr>
              <p:nvPr/>
            </p:nvSpPr>
            <p:spPr bwMode="auto">
              <a:xfrm>
                <a:off x="3226" y="3054"/>
                <a:ext cx="944"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6" name="Rectangle 575"/>
              <p:cNvSpPr>
                <a:spLocks noChangeArrowheads="1"/>
              </p:cNvSpPr>
              <p:nvPr/>
            </p:nvSpPr>
            <p:spPr bwMode="auto">
              <a:xfrm>
                <a:off x="3226" y="3060"/>
                <a:ext cx="944"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7" name="Rectangle 576"/>
              <p:cNvSpPr>
                <a:spLocks noChangeArrowheads="1"/>
              </p:cNvSpPr>
              <p:nvPr/>
            </p:nvSpPr>
            <p:spPr bwMode="auto">
              <a:xfrm>
                <a:off x="3226" y="3063"/>
                <a:ext cx="944" cy="6"/>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8" name="Rectangle 577"/>
              <p:cNvSpPr>
                <a:spLocks noChangeArrowheads="1"/>
              </p:cNvSpPr>
              <p:nvPr/>
            </p:nvSpPr>
            <p:spPr bwMode="auto">
              <a:xfrm>
                <a:off x="3226" y="3069"/>
                <a:ext cx="944" cy="3"/>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39" name="Rectangle 578"/>
              <p:cNvSpPr>
                <a:spLocks noChangeArrowheads="1"/>
              </p:cNvSpPr>
              <p:nvPr/>
            </p:nvSpPr>
            <p:spPr bwMode="auto">
              <a:xfrm>
                <a:off x="3226" y="3072"/>
                <a:ext cx="944"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0" name="Rectangle 579"/>
              <p:cNvSpPr>
                <a:spLocks noChangeArrowheads="1"/>
              </p:cNvSpPr>
              <p:nvPr/>
            </p:nvSpPr>
            <p:spPr bwMode="auto">
              <a:xfrm>
                <a:off x="3226" y="3075"/>
                <a:ext cx="944"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1" name="Rectangle 580"/>
              <p:cNvSpPr>
                <a:spLocks noChangeArrowheads="1"/>
              </p:cNvSpPr>
              <p:nvPr/>
            </p:nvSpPr>
            <p:spPr bwMode="auto">
              <a:xfrm>
                <a:off x="3226" y="3078"/>
                <a:ext cx="944"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2" name="Rectangle 581"/>
              <p:cNvSpPr>
                <a:spLocks noChangeArrowheads="1"/>
              </p:cNvSpPr>
              <p:nvPr/>
            </p:nvSpPr>
            <p:spPr bwMode="auto">
              <a:xfrm>
                <a:off x="3226" y="3081"/>
                <a:ext cx="944"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3" name="Rectangle 582"/>
              <p:cNvSpPr>
                <a:spLocks noChangeArrowheads="1"/>
              </p:cNvSpPr>
              <p:nvPr/>
            </p:nvSpPr>
            <p:spPr bwMode="auto">
              <a:xfrm>
                <a:off x="3226" y="3084"/>
                <a:ext cx="944"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6" name="Rectangle 583"/>
              <p:cNvSpPr>
                <a:spLocks noChangeArrowheads="1"/>
              </p:cNvSpPr>
              <p:nvPr/>
            </p:nvSpPr>
            <p:spPr bwMode="auto">
              <a:xfrm>
                <a:off x="3226" y="3090"/>
                <a:ext cx="944"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7" name="Rectangle 584"/>
              <p:cNvSpPr>
                <a:spLocks noChangeArrowheads="1"/>
              </p:cNvSpPr>
              <p:nvPr/>
            </p:nvSpPr>
            <p:spPr bwMode="auto">
              <a:xfrm>
                <a:off x="3226" y="3096"/>
                <a:ext cx="944"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8" name="Rectangle 585"/>
              <p:cNvSpPr>
                <a:spLocks noChangeArrowheads="1"/>
              </p:cNvSpPr>
              <p:nvPr/>
            </p:nvSpPr>
            <p:spPr bwMode="auto">
              <a:xfrm>
                <a:off x="3226" y="3099"/>
                <a:ext cx="944"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49" name="Rectangle 586"/>
              <p:cNvSpPr>
                <a:spLocks noChangeArrowheads="1"/>
              </p:cNvSpPr>
              <p:nvPr/>
            </p:nvSpPr>
            <p:spPr bwMode="auto">
              <a:xfrm>
                <a:off x="3226" y="3102"/>
                <a:ext cx="944"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0" name="Rectangle 587"/>
              <p:cNvSpPr>
                <a:spLocks noChangeArrowheads="1"/>
              </p:cNvSpPr>
              <p:nvPr/>
            </p:nvSpPr>
            <p:spPr bwMode="auto">
              <a:xfrm>
                <a:off x="3226" y="3108"/>
                <a:ext cx="944"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1" name="Rectangle 588"/>
              <p:cNvSpPr>
                <a:spLocks noChangeArrowheads="1"/>
              </p:cNvSpPr>
              <p:nvPr/>
            </p:nvSpPr>
            <p:spPr bwMode="auto">
              <a:xfrm>
                <a:off x="3226" y="3114"/>
                <a:ext cx="944"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2" name="Rectangle 589"/>
              <p:cNvSpPr>
                <a:spLocks noChangeArrowheads="1"/>
              </p:cNvSpPr>
              <p:nvPr/>
            </p:nvSpPr>
            <p:spPr bwMode="auto">
              <a:xfrm>
                <a:off x="3226" y="3120"/>
                <a:ext cx="944"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3" name="Rectangle 590"/>
              <p:cNvSpPr>
                <a:spLocks noChangeArrowheads="1"/>
              </p:cNvSpPr>
              <p:nvPr/>
            </p:nvSpPr>
            <p:spPr bwMode="auto">
              <a:xfrm>
                <a:off x="3226" y="3126"/>
                <a:ext cx="944"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4" name="Rectangle 591"/>
              <p:cNvSpPr>
                <a:spLocks noChangeArrowheads="1"/>
              </p:cNvSpPr>
              <p:nvPr/>
            </p:nvSpPr>
            <p:spPr bwMode="auto">
              <a:xfrm>
                <a:off x="3226" y="3129"/>
                <a:ext cx="944"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5" name="Rectangle 592"/>
              <p:cNvSpPr>
                <a:spLocks noChangeArrowheads="1"/>
              </p:cNvSpPr>
              <p:nvPr/>
            </p:nvSpPr>
            <p:spPr bwMode="auto">
              <a:xfrm>
                <a:off x="3226" y="3132"/>
                <a:ext cx="944"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6" name="Rectangle 593"/>
              <p:cNvSpPr>
                <a:spLocks noChangeArrowheads="1"/>
              </p:cNvSpPr>
              <p:nvPr/>
            </p:nvSpPr>
            <p:spPr bwMode="auto">
              <a:xfrm>
                <a:off x="3226" y="3135"/>
                <a:ext cx="944" cy="10"/>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7" name="Rectangle 594"/>
              <p:cNvSpPr>
                <a:spLocks noChangeArrowheads="1"/>
              </p:cNvSpPr>
              <p:nvPr/>
            </p:nvSpPr>
            <p:spPr bwMode="auto">
              <a:xfrm>
                <a:off x="3226" y="3145"/>
                <a:ext cx="944"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8" name="Rectangle 595"/>
              <p:cNvSpPr>
                <a:spLocks noChangeArrowheads="1"/>
              </p:cNvSpPr>
              <p:nvPr/>
            </p:nvSpPr>
            <p:spPr bwMode="auto">
              <a:xfrm>
                <a:off x="3226" y="3157"/>
                <a:ext cx="944"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59" name="Rectangle 596"/>
              <p:cNvSpPr>
                <a:spLocks noChangeArrowheads="1"/>
              </p:cNvSpPr>
              <p:nvPr/>
            </p:nvSpPr>
            <p:spPr bwMode="auto">
              <a:xfrm>
                <a:off x="3226" y="3160"/>
                <a:ext cx="944"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60" name="Rectangle 597"/>
              <p:cNvSpPr>
                <a:spLocks noChangeArrowheads="1"/>
              </p:cNvSpPr>
              <p:nvPr/>
            </p:nvSpPr>
            <p:spPr bwMode="auto">
              <a:xfrm>
                <a:off x="3226" y="3166"/>
                <a:ext cx="944"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61" name="Rectangle 598"/>
              <p:cNvSpPr>
                <a:spLocks noChangeArrowheads="1"/>
              </p:cNvSpPr>
              <p:nvPr/>
            </p:nvSpPr>
            <p:spPr bwMode="auto">
              <a:xfrm>
                <a:off x="3226" y="3175"/>
                <a:ext cx="944" cy="15"/>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62" name="Rectangle 599"/>
              <p:cNvSpPr>
                <a:spLocks noChangeArrowheads="1"/>
              </p:cNvSpPr>
              <p:nvPr/>
            </p:nvSpPr>
            <p:spPr bwMode="auto">
              <a:xfrm>
                <a:off x="3230" y="2983"/>
                <a:ext cx="944"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663" name="Rectangle 600"/>
              <p:cNvSpPr>
                <a:spLocks noChangeArrowheads="1"/>
              </p:cNvSpPr>
              <p:nvPr/>
            </p:nvSpPr>
            <p:spPr bwMode="auto">
              <a:xfrm>
                <a:off x="3241" y="2990"/>
                <a:ext cx="923" cy="191"/>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664" name="Rectangle 601"/>
              <p:cNvSpPr>
                <a:spLocks noChangeArrowheads="1"/>
              </p:cNvSpPr>
              <p:nvPr/>
            </p:nvSpPr>
            <p:spPr bwMode="auto">
              <a:xfrm>
                <a:off x="3445" y="2997"/>
                <a:ext cx="675"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SUPPLY CHAIN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65" name="Rectangle 602"/>
              <p:cNvSpPr>
                <a:spLocks noChangeArrowheads="1"/>
              </p:cNvSpPr>
              <p:nvPr/>
            </p:nvSpPr>
            <p:spPr bwMode="auto">
              <a:xfrm>
                <a:off x="3451" y="3057"/>
                <a:ext cx="534"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MANAGEMENT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66" name="Rectangle 603"/>
              <p:cNvSpPr>
                <a:spLocks noChangeArrowheads="1"/>
              </p:cNvSpPr>
              <p:nvPr/>
            </p:nvSpPr>
            <p:spPr bwMode="auto">
              <a:xfrm>
                <a:off x="3704" y="3115"/>
                <a:ext cx="4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67" name="Freeform 604"/>
              <p:cNvSpPr>
                <a:spLocks/>
              </p:cNvSpPr>
              <p:nvPr/>
            </p:nvSpPr>
            <p:spPr bwMode="auto">
              <a:xfrm>
                <a:off x="3199" y="2674"/>
                <a:ext cx="350" cy="412"/>
              </a:xfrm>
              <a:custGeom>
                <a:avLst/>
                <a:gdLst>
                  <a:gd name="T0" fmla="*/ 350 w 350"/>
                  <a:gd name="T1" fmla="*/ 0 h 412"/>
                  <a:gd name="T2" fmla="*/ 350 w 350"/>
                  <a:gd name="T3" fmla="*/ 21 h 412"/>
                  <a:gd name="T4" fmla="*/ 0 w 350"/>
                  <a:gd name="T5" fmla="*/ 21 h 412"/>
                  <a:gd name="T6" fmla="*/ 0 w 350"/>
                  <a:gd name="T7" fmla="*/ 412 h 412"/>
                  <a:gd name="T8" fmla="*/ 31 w 350"/>
                  <a:gd name="T9" fmla="*/ 412 h 412"/>
                </a:gdLst>
                <a:ahLst/>
                <a:cxnLst>
                  <a:cxn ang="0">
                    <a:pos x="T0" y="T1"/>
                  </a:cxn>
                  <a:cxn ang="0">
                    <a:pos x="T2" y="T3"/>
                  </a:cxn>
                  <a:cxn ang="0">
                    <a:pos x="T4" y="T5"/>
                  </a:cxn>
                  <a:cxn ang="0">
                    <a:pos x="T6" y="T7"/>
                  </a:cxn>
                  <a:cxn ang="0">
                    <a:pos x="T8" y="T9"/>
                  </a:cxn>
                </a:cxnLst>
                <a:rect l="0" t="0" r="r" b="b"/>
                <a:pathLst>
                  <a:path w="350" h="412">
                    <a:moveTo>
                      <a:pt x="350" y="0"/>
                    </a:moveTo>
                    <a:lnTo>
                      <a:pt x="350" y="21"/>
                    </a:lnTo>
                    <a:lnTo>
                      <a:pt x="0" y="21"/>
                    </a:lnTo>
                    <a:lnTo>
                      <a:pt x="0" y="412"/>
                    </a:lnTo>
                    <a:lnTo>
                      <a:pt x="31" y="412"/>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725" name="Picture 605"/>
              <p:cNvPicPr>
                <a:picLocks noChangeAspect="1" noChangeArrowheads="1"/>
              </p:cNvPicPr>
              <p:nvPr/>
            </p:nvPicPr>
            <p:blipFill>
              <a:blip r:embed="rId30" cstate="print">
                <a:extLst>
                  <a:ext uri="{28A0092B-C50C-407E-A947-70E740481C1C}">
                    <a14:useLocalDpi xmlns:a14="http://schemas.microsoft.com/office/drawing/2010/main" xmlns="" val="0"/>
                  </a:ext>
                </a:extLst>
              </a:blip>
              <a:srcRect/>
              <a:stretch>
                <a:fillRect/>
              </a:stretch>
            </p:blipFill>
            <p:spPr bwMode="auto">
              <a:xfrm>
                <a:off x="4523" y="2745"/>
                <a:ext cx="1019"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726" name="Picture 606"/>
              <p:cNvPicPr>
                <a:picLocks noChangeAspect="1" noChangeArrowheads="1"/>
              </p:cNvPicPr>
              <p:nvPr/>
            </p:nvPicPr>
            <p:blipFill>
              <a:blip r:embed="rId31" cstate="print">
                <a:extLst>
                  <a:ext uri="{28A0092B-C50C-407E-A947-70E740481C1C}">
                    <a14:useLocalDpi xmlns:a14="http://schemas.microsoft.com/office/drawing/2010/main" xmlns="" val="0"/>
                  </a:ext>
                </a:extLst>
              </a:blip>
              <a:srcRect/>
              <a:stretch>
                <a:fillRect/>
              </a:stretch>
            </p:blipFill>
            <p:spPr bwMode="auto">
              <a:xfrm>
                <a:off x="4523" y="2745"/>
                <a:ext cx="1019"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1" name="Group 808"/>
            <p:cNvGrpSpPr>
              <a:grpSpLocks/>
            </p:cNvGrpSpPr>
            <p:nvPr/>
          </p:nvGrpSpPr>
          <p:grpSpPr bwMode="auto">
            <a:xfrm>
              <a:off x="2922" y="1574"/>
              <a:ext cx="2734" cy="2176"/>
              <a:chOff x="2922" y="1574"/>
              <a:chExt cx="2734" cy="2176"/>
            </a:xfrm>
          </p:grpSpPr>
          <p:sp>
            <p:nvSpPr>
              <p:cNvPr id="6036" name="Rectangle 608"/>
              <p:cNvSpPr>
                <a:spLocks noChangeArrowheads="1"/>
              </p:cNvSpPr>
              <p:nvPr/>
            </p:nvSpPr>
            <p:spPr bwMode="auto">
              <a:xfrm>
                <a:off x="4515" y="2742"/>
                <a:ext cx="1010"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7" name="Rectangle 609"/>
              <p:cNvSpPr>
                <a:spLocks noChangeArrowheads="1"/>
              </p:cNvSpPr>
              <p:nvPr/>
            </p:nvSpPr>
            <p:spPr bwMode="auto">
              <a:xfrm>
                <a:off x="4515" y="2760"/>
                <a:ext cx="1010"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8" name="Rectangle 610"/>
              <p:cNvSpPr>
                <a:spLocks noChangeArrowheads="1"/>
              </p:cNvSpPr>
              <p:nvPr/>
            </p:nvSpPr>
            <p:spPr bwMode="auto">
              <a:xfrm>
                <a:off x="4515" y="2763"/>
                <a:ext cx="1010"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9" name="Rectangle 611"/>
              <p:cNvSpPr>
                <a:spLocks noChangeArrowheads="1"/>
              </p:cNvSpPr>
              <p:nvPr/>
            </p:nvSpPr>
            <p:spPr bwMode="auto">
              <a:xfrm>
                <a:off x="4515" y="2775"/>
                <a:ext cx="1010" cy="12"/>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0" name="Rectangle 612"/>
              <p:cNvSpPr>
                <a:spLocks noChangeArrowheads="1"/>
              </p:cNvSpPr>
              <p:nvPr/>
            </p:nvSpPr>
            <p:spPr bwMode="auto">
              <a:xfrm>
                <a:off x="4515" y="2787"/>
                <a:ext cx="1010" cy="13"/>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1" name="Rectangle 613"/>
              <p:cNvSpPr>
                <a:spLocks noChangeArrowheads="1"/>
              </p:cNvSpPr>
              <p:nvPr/>
            </p:nvSpPr>
            <p:spPr bwMode="auto">
              <a:xfrm>
                <a:off x="4515" y="2800"/>
                <a:ext cx="1010"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2" name="Rectangle 614"/>
              <p:cNvSpPr>
                <a:spLocks noChangeArrowheads="1"/>
              </p:cNvSpPr>
              <p:nvPr/>
            </p:nvSpPr>
            <p:spPr bwMode="auto">
              <a:xfrm>
                <a:off x="4515" y="2803"/>
                <a:ext cx="1010"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3" name="Rectangle 615"/>
              <p:cNvSpPr>
                <a:spLocks noChangeArrowheads="1"/>
              </p:cNvSpPr>
              <p:nvPr/>
            </p:nvSpPr>
            <p:spPr bwMode="auto">
              <a:xfrm>
                <a:off x="4515" y="2809"/>
                <a:ext cx="1010"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4" name="Rectangle 616"/>
              <p:cNvSpPr>
                <a:spLocks noChangeArrowheads="1"/>
              </p:cNvSpPr>
              <p:nvPr/>
            </p:nvSpPr>
            <p:spPr bwMode="auto">
              <a:xfrm>
                <a:off x="4515" y="2815"/>
                <a:ext cx="1010"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5" name="Rectangle 617"/>
              <p:cNvSpPr>
                <a:spLocks noChangeArrowheads="1"/>
              </p:cNvSpPr>
              <p:nvPr/>
            </p:nvSpPr>
            <p:spPr bwMode="auto">
              <a:xfrm>
                <a:off x="4515" y="2821"/>
                <a:ext cx="1010"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6" name="Rectangle 618"/>
              <p:cNvSpPr>
                <a:spLocks noChangeArrowheads="1"/>
              </p:cNvSpPr>
              <p:nvPr/>
            </p:nvSpPr>
            <p:spPr bwMode="auto">
              <a:xfrm>
                <a:off x="4515" y="2824"/>
                <a:ext cx="1010"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7" name="Rectangle 619"/>
              <p:cNvSpPr>
                <a:spLocks noChangeArrowheads="1"/>
              </p:cNvSpPr>
              <p:nvPr/>
            </p:nvSpPr>
            <p:spPr bwMode="auto">
              <a:xfrm>
                <a:off x="4515" y="2827"/>
                <a:ext cx="1010"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8" name="Rectangle 620"/>
              <p:cNvSpPr>
                <a:spLocks noChangeArrowheads="1"/>
              </p:cNvSpPr>
              <p:nvPr/>
            </p:nvSpPr>
            <p:spPr bwMode="auto">
              <a:xfrm>
                <a:off x="4515" y="2833"/>
                <a:ext cx="1010"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49" name="Rectangle 621"/>
              <p:cNvSpPr>
                <a:spLocks noChangeArrowheads="1"/>
              </p:cNvSpPr>
              <p:nvPr/>
            </p:nvSpPr>
            <p:spPr bwMode="auto">
              <a:xfrm>
                <a:off x="4515" y="2839"/>
                <a:ext cx="1010"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0" name="Rectangle 622"/>
              <p:cNvSpPr>
                <a:spLocks noChangeArrowheads="1"/>
              </p:cNvSpPr>
              <p:nvPr/>
            </p:nvSpPr>
            <p:spPr bwMode="auto">
              <a:xfrm>
                <a:off x="4515" y="2842"/>
                <a:ext cx="1010"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1" name="Rectangle 623"/>
              <p:cNvSpPr>
                <a:spLocks noChangeArrowheads="1"/>
              </p:cNvSpPr>
              <p:nvPr/>
            </p:nvSpPr>
            <p:spPr bwMode="auto">
              <a:xfrm>
                <a:off x="4515" y="2845"/>
                <a:ext cx="1010"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2" name="Rectangle 624"/>
              <p:cNvSpPr>
                <a:spLocks noChangeArrowheads="1"/>
              </p:cNvSpPr>
              <p:nvPr/>
            </p:nvSpPr>
            <p:spPr bwMode="auto">
              <a:xfrm>
                <a:off x="4515" y="2851"/>
                <a:ext cx="1010"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3" name="Rectangle 625"/>
              <p:cNvSpPr>
                <a:spLocks noChangeArrowheads="1"/>
              </p:cNvSpPr>
              <p:nvPr/>
            </p:nvSpPr>
            <p:spPr bwMode="auto">
              <a:xfrm>
                <a:off x="4515" y="2854"/>
                <a:ext cx="1010"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4" name="Rectangle 626"/>
              <p:cNvSpPr>
                <a:spLocks noChangeArrowheads="1"/>
              </p:cNvSpPr>
              <p:nvPr/>
            </p:nvSpPr>
            <p:spPr bwMode="auto">
              <a:xfrm>
                <a:off x="4515" y="2860"/>
                <a:ext cx="1010"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5" name="Rectangle 627"/>
              <p:cNvSpPr>
                <a:spLocks noChangeArrowheads="1"/>
              </p:cNvSpPr>
              <p:nvPr/>
            </p:nvSpPr>
            <p:spPr bwMode="auto">
              <a:xfrm>
                <a:off x="4515" y="2866"/>
                <a:ext cx="1010"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6" name="Rectangle 628"/>
              <p:cNvSpPr>
                <a:spLocks noChangeArrowheads="1"/>
              </p:cNvSpPr>
              <p:nvPr/>
            </p:nvSpPr>
            <p:spPr bwMode="auto">
              <a:xfrm>
                <a:off x="4515" y="2869"/>
                <a:ext cx="1010"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7" name="Rectangle 629"/>
              <p:cNvSpPr>
                <a:spLocks noChangeArrowheads="1"/>
              </p:cNvSpPr>
              <p:nvPr/>
            </p:nvSpPr>
            <p:spPr bwMode="auto">
              <a:xfrm>
                <a:off x="4515" y="2875"/>
                <a:ext cx="1010" cy="3"/>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8" name="Rectangle 630"/>
              <p:cNvSpPr>
                <a:spLocks noChangeArrowheads="1"/>
              </p:cNvSpPr>
              <p:nvPr/>
            </p:nvSpPr>
            <p:spPr bwMode="auto">
              <a:xfrm>
                <a:off x="4515" y="2878"/>
                <a:ext cx="1010" cy="3"/>
              </a:xfrm>
              <a:prstGeom prst="rect">
                <a:avLst/>
              </a:prstGeom>
              <a:solidFill>
                <a:srgbClr val="B3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59" name="Rectangle 631"/>
              <p:cNvSpPr>
                <a:spLocks noChangeArrowheads="1"/>
              </p:cNvSpPr>
              <p:nvPr/>
            </p:nvSpPr>
            <p:spPr bwMode="auto">
              <a:xfrm>
                <a:off x="4515" y="2881"/>
                <a:ext cx="1010"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0" name="Rectangle 632"/>
              <p:cNvSpPr>
                <a:spLocks noChangeArrowheads="1"/>
              </p:cNvSpPr>
              <p:nvPr/>
            </p:nvSpPr>
            <p:spPr bwMode="auto">
              <a:xfrm>
                <a:off x="4515" y="2887"/>
                <a:ext cx="1010"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1" name="Rectangle 633"/>
              <p:cNvSpPr>
                <a:spLocks noChangeArrowheads="1"/>
              </p:cNvSpPr>
              <p:nvPr/>
            </p:nvSpPr>
            <p:spPr bwMode="auto">
              <a:xfrm>
                <a:off x="4515" y="2890"/>
                <a:ext cx="1010"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2" name="Rectangle 634"/>
              <p:cNvSpPr>
                <a:spLocks noChangeArrowheads="1"/>
              </p:cNvSpPr>
              <p:nvPr/>
            </p:nvSpPr>
            <p:spPr bwMode="auto">
              <a:xfrm>
                <a:off x="4515" y="2893"/>
                <a:ext cx="1010"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3" name="Rectangle 635"/>
              <p:cNvSpPr>
                <a:spLocks noChangeArrowheads="1"/>
              </p:cNvSpPr>
              <p:nvPr/>
            </p:nvSpPr>
            <p:spPr bwMode="auto">
              <a:xfrm>
                <a:off x="4515" y="2905"/>
                <a:ext cx="1010" cy="10"/>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4" name="Rectangle 636"/>
              <p:cNvSpPr>
                <a:spLocks noChangeArrowheads="1"/>
              </p:cNvSpPr>
              <p:nvPr/>
            </p:nvSpPr>
            <p:spPr bwMode="auto">
              <a:xfrm>
                <a:off x="4515" y="2915"/>
                <a:ext cx="1010"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5" name="Rectangle 637"/>
              <p:cNvSpPr>
                <a:spLocks noChangeArrowheads="1"/>
              </p:cNvSpPr>
              <p:nvPr/>
            </p:nvSpPr>
            <p:spPr bwMode="auto">
              <a:xfrm>
                <a:off x="4515" y="2921"/>
                <a:ext cx="1010"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6" name="Rectangle 638"/>
              <p:cNvSpPr>
                <a:spLocks noChangeArrowheads="1"/>
              </p:cNvSpPr>
              <p:nvPr/>
            </p:nvSpPr>
            <p:spPr bwMode="auto">
              <a:xfrm>
                <a:off x="4515" y="2927"/>
                <a:ext cx="1010"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69" name="Rectangle 639"/>
              <p:cNvSpPr>
                <a:spLocks noChangeArrowheads="1"/>
              </p:cNvSpPr>
              <p:nvPr/>
            </p:nvSpPr>
            <p:spPr bwMode="auto">
              <a:xfrm>
                <a:off x="4515" y="2933"/>
                <a:ext cx="1010"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70" name="Rectangle 640"/>
              <p:cNvSpPr>
                <a:spLocks noChangeArrowheads="1"/>
              </p:cNvSpPr>
              <p:nvPr/>
            </p:nvSpPr>
            <p:spPr bwMode="auto">
              <a:xfrm>
                <a:off x="4518" y="2742"/>
                <a:ext cx="1007"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071" name="Rectangle 641"/>
              <p:cNvSpPr>
                <a:spLocks noChangeArrowheads="1"/>
              </p:cNvSpPr>
              <p:nvPr/>
            </p:nvSpPr>
            <p:spPr bwMode="auto">
              <a:xfrm>
                <a:off x="4529" y="2750"/>
                <a:ext cx="985" cy="191"/>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072" name="Rectangle 642"/>
              <p:cNvSpPr>
                <a:spLocks noChangeArrowheads="1"/>
              </p:cNvSpPr>
              <p:nvPr/>
            </p:nvSpPr>
            <p:spPr bwMode="auto">
              <a:xfrm>
                <a:off x="4610" y="2757"/>
                <a:ext cx="1046"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COMMUNICATIONS AND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73" name="Rectangle 643"/>
              <p:cNvSpPr>
                <a:spLocks noChangeArrowheads="1"/>
              </p:cNvSpPr>
              <p:nvPr/>
            </p:nvSpPr>
            <p:spPr bwMode="auto">
              <a:xfrm>
                <a:off x="4814" y="2815"/>
                <a:ext cx="560"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MARKETING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74" name="Rectangle 644"/>
              <p:cNvSpPr>
                <a:spLocks noChangeArrowheads="1"/>
              </p:cNvSpPr>
              <p:nvPr/>
            </p:nvSpPr>
            <p:spPr bwMode="auto">
              <a:xfrm>
                <a:off x="5024" y="2875"/>
                <a:ext cx="4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75" name="Freeform 645"/>
              <p:cNvSpPr>
                <a:spLocks/>
              </p:cNvSpPr>
              <p:nvPr/>
            </p:nvSpPr>
            <p:spPr bwMode="auto">
              <a:xfrm>
                <a:off x="4487" y="2674"/>
                <a:ext cx="375" cy="172"/>
              </a:xfrm>
              <a:custGeom>
                <a:avLst/>
                <a:gdLst>
                  <a:gd name="T0" fmla="*/ 375 w 375"/>
                  <a:gd name="T1" fmla="*/ 0 h 172"/>
                  <a:gd name="T2" fmla="*/ 375 w 375"/>
                  <a:gd name="T3" fmla="*/ 21 h 172"/>
                  <a:gd name="T4" fmla="*/ 0 w 375"/>
                  <a:gd name="T5" fmla="*/ 21 h 172"/>
                  <a:gd name="T6" fmla="*/ 0 w 375"/>
                  <a:gd name="T7" fmla="*/ 172 h 172"/>
                  <a:gd name="T8" fmla="*/ 31 w 375"/>
                  <a:gd name="T9" fmla="*/ 172 h 172"/>
                </a:gdLst>
                <a:ahLst/>
                <a:cxnLst>
                  <a:cxn ang="0">
                    <a:pos x="T0" y="T1"/>
                  </a:cxn>
                  <a:cxn ang="0">
                    <a:pos x="T2" y="T3"/>
                  </a:cxn>
                  <a:cxn ang="0">
                    <a:pos x="T4" y="T5"/>
                  </a:cxn>
                  <a:cxn ang="0">
                    <a:pos x="T6" y="T7"/>
                  </a:cxn>
                  <a:cxn ang="0">
                    <a:pos x="T8" y="T9"/>
                  </a:cxn>
                </a:cxnLst>
                <a:rect l="0" t="0" r="r" b="b"/>
                <a:pathLst>
                  <a:path w="375" h="172">
                    <a:moveTo>
                      <a:pt x="375" y="0"/>
                    </a:moveTo>
                    <a:lnTo>
                      <a:pt x="375" y="21"/>
                    </a:lnTo>
                    <a:lnTo>
                      <a:pt x="0" y="21"/>
                    </a:lnTo>
                    <a:lnTo>
                      <a:pt x="0" y="172"/>
                    </a:lnTo>
                    <a:lnTo>
                      <a:pt x="31" y="172"/>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766" name="Picture 646"/>
              <p:cNvPicPr>
                <a:picLocks noChangeAspect="1" noChangeArrowheads="1"/>
              </p:cNvPicPr>
              <p:nvPr/>
            </p:nvPicPr>
            <p:blipFill>
              <a:blip r:embed="rId32" cstate="print">
                <a:extLst>
                  <a:ext uri="{28A0092B-C50C-407E-A947-70E740481C1C}">
                    <a14:useLocalDpi xmlns:a14="http://schemas.microsoft.com/office/drawing/2010/main" xmlns="" val="0"/>
                  </a:ext>
                </a:extLst>
              </a:blip>
              <a:srcRect/>
              <a:stretch>
                <a:fillRect/>
              </a:stretch>
            </p:blipFill>
            <p:spPr bwMode="auto">
              <a:xfrm>
                <a:off x="4523" y="2978"/>
                <a:ext cx="1019" cy="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767" name="Picture 647"/>
              <p:cNvPicPr>
                <a:picLocks noChangeAspect="1" noChangeArrowheads="1"/>
              </p:cNvPicPr>
              <p:nvPr/>
            </p:nvPicPr>
            <p:blipFill>
              <a:blip r:embed="rId33" cstate="print">
                <a:extLst>
                  <a:ext uri="{28A0092B-C50C-407E-A947-70E740481C1C}">
                    <a14:useLocalDpi xmlns:a14="http://schemas.microsoft.com/office/drawing/2010/main" xmlns="" val="0"/>
                  </a:ext>
                </a:extLst>
              </a:blip>
              <a:srcRect/>
              <a:stretch>
                <a:fillRect/>
              </a:stretch>
            </p:blipFill>
            <p:spPr bwMode="auto">
              <a:xfrm>
                <a:off x="4523" y="2978"/>
                <a:ext cx="1019" cy="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076" name="Rectangle 648"/>
              <p:cNvSpPr>
                <a:spLocks noChangeArrowheads="1"/>
              </p:cNvSpPr>
              <p:nvPr/>
            </p:nvSpPr>
            <p:spPr bwMode="auto">
              <a:xfrm>
                <a:off x="4515" y="2981"/>
                <a:ext cx="1010" cy="21"/>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77" name="Rectangle 649"/>
              <p:cNvSpPr>
                <a:spLocks noChangeArrowheads="1"/>
              </p:cNvSpPr>
              <p:nvPr/>
            </p:nvSpPr>
            <p:spPr bwMode="auto">
              <a:xfrm>
                <a:off x="4515" y="3002"/>
                <a:ext cx="1010"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78" name="Rectangle 650"/>
              <p:cNvSpPr>
                <a:spLocks noChangeArrowheads="1"/>
              </p:cNvSpPr>
              <p:nvPr/>
            </p:nvSpPr>
            <p:spPr bwMode="auto">
              <a:xfrm>
                <a:off x="4515" y="3008"/>
                <a:ext cx="1010"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79" name="Rectangle 651"/>
              <p:cNvSpPr>
                <a:spLocks noChangeArrowheads="1"/>
              </p:cNvSpPr>
              <p:nvPr/>
            </p:nvSpPr>
            <p:spPr bwMode="auto">
              <a:xfrm>
                <a:off x="4515" y="3023"/>
                <a:ext cx="1010" cy="10"/>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0" name="Rectangle 652"/>
              <p:cNvSpPr>
                <a:spLocks noChangeArrowheads="1"/>
              </p:cNvSpPr>
              <p:nvPr/>
            </p:nvSpPr>
            <p:spPr bwMode="auto">
              <a:xfrm>
                <a:off x="4515" y="3033"/>
                <a:ext cx="1010"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1" name="Rectangle 653"/>
              <p:cNvSpPr>
                <a:spLocks noChangeArrowheads="1"/>
              </p:cNvSpPr>
              <p:nvPr/>
            </p:nvSpPr>
            <p:spPr bwMode="auto">
              <a:xfrm>
                <a:off x="4515" y="3036"/>
                <a:ext cx="1010"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2" name="Rectangle 654"/>
              <p:cNvSpPr>
                <a:spLocks noChangeArrowheads="1"/>
              </p:cNvSpPr>
              <p:nvPr/>
            </p:nvSpPr>
            <p:spPr bwMode="auto">
              <a:xfrm>
                <a:off x="4515" y="3048"/>
                <a:ext cx="1010"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3" name="Rectangle 655"/>
              <p:cNvSpPr>
                <a:spLocks noChangeArrowheads="1"/>
              </p:cNvSpPr>
              <p:nvPr/>
            </p:nvSpPr>
            <p:spPr bwMode="auto">
              <a:xfrm>
                <a:off x="4515" y="3051"/>
                <a:ext cx="1010"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4" name="Rectangle 656"/>
              <p:cNvSpPr>
                <a:spLocks noChangeArrowheads="1"/>
              </p:cNvSpPr>
              <p:nvPr/>
            </p:nvSpPr>
            <p:spPr bwMode="auto">
              <a:xfrm>
                <a:off x="4515" y="3054"/>
                <a:ext cx="1010" cy="3"/>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5" name="Rectangle 657"/>
              <p:cNvSpPr>
                <a:spLocks noChangeArrowheads="1"/>
              </p:cNvSpPr>
              <p:nvPr/>
            </p:nvSpPr>
            <p:spPr bwMode="auto">
              <a:xfrm>
                <a:off x="4515" y="3057"/>
                <a:ext cx="1010"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6" name="Rectangle 658"/>
              <p:cNvSpPr>
                <a:spLocks noChangeArrowheads="1"/>
              </p:cNvSpPr>
              <p:nvPr/>
            </p:nvSpPr>
            <p:spPr bwMode="auto">
              <a:xfrm>
                <a:off x="4515" y="3066"/>
                <a:ext cx="1010"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7" name="Rectangle 659"/>
              <p:cNvSpPr>
                <a:spLocks noChangeArrowheads="1"/>
              </p:cNvSpPr>
              <p:nvPr/>
            </p:nvSpPr>
            <p:spPr bwMode="auto">
              <a:xfrm>
                <a:off x="4515" y="3075"/>
                <a:ext cx="1010"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8" name="Rectangle 660"/>
              <p:cNvSpPr>
                <a:spLocks noChangeArrowheads="1"/>
              </p:cNvSpPr>
              <p:nvPr/>
            </p:nvSpPr>
            <p:spPr bwMode="auto">
              <a:xfrm>
                <a:off x="4515" y="3078"/>
                <a:ext cx="1010"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89" name="Rectangle 661"/>
              <p:cNvSpPr>
                <a:spLocks noChangeArrowheads="1"/>
              </p:cNvSpPr>
              <p:nvPr/>
            </p:nvSpPr>
            <p:spPr bwMode="auto">
              <a:xfrm>
                <a:off x="4515" y="3081"/>
                <a:ext cx="1010"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0" name="Rectangle 662"/>
              <p:cNvSpPr>
                <a:spLocks noChangeArrowheads="1"/>
              </p:cNvSpPr>
              <p:nvPr/>
            </p:nvSpPr>
            <p:spPr bwMode="auto">
              <a:xfrm>
                <a:off x="4515" y="3087"/>
                <a:ext cx="1010"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1" name="Rectangle 663"/>
              <p:cNvSpPr>
                <a:spLocks noChangeArrowheads="1"/>
              </p:cNvSpPr>
              <p:nvPr/>
            </p:nvSpPr>
            <p:spPr bwMode="auto">
              <a:xfrm>
                <a:off x="4515" y="3090"/>
                <a:ext cx="1010"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2" name="Rectangle 664"/>
              <p:cNvSpPr>
                <a:spLocks noChangeArrowheads="1"/>
              </p:cNvSpPr>
              <p:nvPr/>
            </p:nvSpPr>
            <p:spPr bwMode="auto">
              <a:xfrm>
                <a:off x="4515" y="3096"/>
                <a:ext cx="1010"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3" name="Rectangle 665"/>
              <p:cNvSpPr>
                <a:spLocks noChangeArrowheads="1"/>
              </p:cNvSpPr>
              <p:nvPr/>
            </p:nvSpPr>
            <p:spPr bwMode="auto">
              <a:xfrm>
                <a:off x="4515" y="3099"/>
                <a:ext cx="1010"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4" name="Rectangle 666"/>
              <p:cNvSpPr>
                <a:spLocks noChangeArrowheads="1"/>
              </p:cNvSpPr>
              <p:nvPr/>
            </p:nvSpPr>
            <p:spPr bwMode="auto">
              <a:xfrm>
                <a:off x="4515" y="3102"/>
                <a:ext cx="1010"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5" name="Rectangle 667"/>
              <p:cNvSpPr>
                <a:spLocks noChangeArrowheads="1"/>
              </p:cNvSpPr>
              <p:nvPr/>
            </p:nvSpPr>
            <p:spPr bwMode="auto">
              <a:xfrm>
                <a:off x="4515" y="3108"/>
                <a:ext cx="1010"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6" name="Rectangle 668"/>
              <p:cNvSpPr>
                <a:spLocks noChangeArrowheads="1"/>
              </p:cNvSpPr>
              <p:nvPr/>
            </p:nvSpPr>
            <p:spPr bwMode="auto">
              <a:xfrm>
                <a:off x="4515" y="3114"/>
                <a:ext cx="1010"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7" name="Rectangle 669"/>
              <p:cNvSpPr>
                <a:spLocks noChangeArrowheads="1"/>
              </p:cNvSpPr>
              <p:nvPr/>
            </p:nvSpPr>
            <p:spPr bwMode="auto">
              <a:xfrm>
                <a:off x="4515" y="3120"/>
                <a:ext cx="1010" cy="9"/>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8" name="Rectangle 670"/>
              <p:cNvSpPr>
                <a:spLocks noChangeArrowheads="1"/>
              </p:cNvSpPr>
              <p:nvPr/>
            </p:nvSpPr>
            <p:spPr bwMode="auto">
              <a:xfrm>
                <a:off x="4515" y="3129"/>
                <a:ext cx="1010"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99" name="Rectangle 671"/>
              <p:cNvSpPr>
                <a:spLocks noChangeArrowheads="1"/>
              </p:cNvSpPr>
              <p:nvPr/>
            </p:nvSpPr>
            <p:spPr bwMode="auto">
              <a:xfrm>
                <a:off x="4515" y="3135"/>
                <a:ext cx="1010"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0" name="Rectangle 672"/>
              <p:cNvSpPr>
                <a:spLocks noChangeArrowheads="1"/>
              </p:cNvSpPr>
              <p:nvPr/>
            </p:nvSpPr>
            <p:spPr bwMode="auto">
              <a:xfrm>
                <a:off x="4515" y="3141"/>
                <a:ext cx="1010" cy="4"/>
              </a:xfrm>
              <a:prstGeom prst="rect">
                <a:avLst/>
              </a:prstGeom>
              <a:solidFill>
                <a:srgbClr val="B3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1" name="Rectangle 673"/>
              <p:cNvSpPr>
                <a:spLocks noChangeArrowheads="1"/>
              </p:cNvSpPr>
              <p:nvPr/>
            </p:nvSpPr>
            <p:spPr bwMode="auto">
              <a:xfrm>
                <a:off x="4515" y="3145"/>
                <a:ext cx="1010"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2" name="Rectangle 674"/>
              <p:cNvSpPr>
                <a:spLocks noChangeArrowheads="1"/>
              </p:cNvSpPr>
              <p:nvPr/>
            </p:nvSpPr>
            <p:spPr bwMode="auto">
              <a:xfrm>
                <a:off x="4515" y="3151"/>
                <a:ext cx="1010"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3" name="Rectangle 675"/>
              <p:cNvSpPr>
                <a:spLocks noChangeArrowheads="1"/>
              </p:cNvSpPr>
              <p:nvPr/>
            </p:nvSpPr>
            <p:spPr bwMode="auto">
              <a:xfrm>
                <a:off x="4515" y="3154"/>
                <a:ext cx="1010"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4" name="Rectangle 676"/>
              <p:cNvSpPr>
                <a:spLocks noChangeArrowheads="1"/>
              </p:cNvSpPr>
              <p:nvPr/>
            </p:nvSpPr>
            <p:spPr bwMode="auto">
              <a:xfrm>
                <a:off x="4515" y="3157"/>
                <a:ext cx="1010"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5" name="Rectangle 677"/>
              <p:cNvSpPr>
                <a:spLocks noChangeArrowheads="1"/>
              </p:cNvSpPr>
              <p:nvPr/>
            </p:nvSpPr>
            <p:spPr bwMode="auto">
              <a:xfrm>
                <a:off x="4515" y="3160"/>
                <a:ext cx="1010"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6" name="Rectangle 678"/>
              <p:cNvSpPr>
                <a:spLocks noChangeArrowheads="1"/>
              </p:cNvSpPr>
              <p:nvPr/>
            </p:nvSpPr>
            <p:spPr bwMode="auto">
              <a:xfrm>
                <a:off x="4515" y="3172"/>
                <a:ext cx="1010"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07" name="Rectangle 679"/>
              <p:cNvSpPr>
                <a:spLocks noChangeArrowheads="1"/>
              </p:cNvSpPr>
              <p:nvPr/>
            </p:nvSpPr>
            <p:spPr bwMode="auto">
              <a:xfrm>
                <a:off x="4515" y="3184"/>
                <a:ext cx="1010"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10" name="Rectangle 680"/>
              <p:cNvSpPr>
                <a:spLocks noChangeArrowheads="1"/>
              </p:cNvSpPr>
              <p:nvPr/>
            </p:nvSpPr>
            <p:spPr bwMode="auto">
              <a:xfrm>
                <a:off x="4515" y="3190"/>
                <a:ext cx="1010" cy="9"/>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11" name="Rectangle 681"/>
              <p:cNvSpPr>
                <a:spLocks noChangeArrowheads="1"/>
              </p:cNvSpPr>
              <p:nvPr/>
            </p:nvSpPr>
            <p:spPr bwMode="auto">
              <a:xfrm>
                <a:off x="4515" y="3199"/>
                <a:ext cx="1010"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12" name="Rectangle 682"/>
              <p:cNvSpPr>
                <a:spLocks noChangeArrowheads="1"/>
              </p:cNvSpPr>
              <p:nvPr/>
            </p:nvSpPr>
            <p:spPr bwMode="auto">
              <a:xfrm>
                <a:off x="4515" y="3205"/>
                <a:ext cx="1010"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13" name="Rectangle 683"/>
              <p:cNvSpPr>
                <a:spLocks noChangeArrowheads="1"/>
              </p:cNvSpPr>
              <p:nvPr/>
            </p:nvSpPr>
            <p:spPr bwMode="auto">
              <a:xfrm>
                <a:off x="4518" y="2983"/>
                <a:ext cx="1007" cy="240"/>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114" name="Rectangle 684"/>
              <p:cNvSpPr>
                <a:spLocks noChangeArrowheads="1"/>
              </p:cNvSpPr>
              <p:nvPr/>
            </p:nvSpPr>
            <p:spPr bwMode="auto">
              <a:xfrm>
                <a:off x="4529" y="2990"/>
                <a:ext cx="985" cy="22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115" name="Rectangle 685"/>
              <p:cNvSpPr>
                <a:spLocks noChangeArrowheads="1"/>
              </p:cNvSpPr>
              <p:nvPr/>
            </p:nvSpPr>
            <p:spPr bwMode="auto">
              <a:xfrm>
                <a:off x="4777" y="2987"/>
                <a:ext cx="53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INFORMATION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16" name="Rectangle 686"/>
              <p:cNvSpPr>
                <a:spLocks noChangeArrowheads="1"/>
              </p:cNvSpPr>
              <p:nvPr/>
            </p:nvSpPr>
            <p:spPr bwMode="auto">
              <a:xfrm>
                <a:off x="4634" y="3045"/>
                <a:ext cx="825"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COMMUNICATION AND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17" name="Rectangle 687"/>
              <p:cNvSpPr>
                <a:spLocks noChangeArrowheads="1"/>
              </p:cNvSpPr>
              <p:nvPr/>
            </p:nvSpPr>
            <p:spPr bwMode="auto">
              <a:xfrm>
                <a:off x="4777" y="3103"/>
                <a:ext cx="542"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TECHNOLOGY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18" name="Rectangle 688"/>
              <p:cNvSpPr>
                <a:spLocks noChangeArrowheads="1"/>
              </p:cNvSpPr>
              <p:nvPr/>
            </p:nvSpPr>
            <p:spPr bwMode="auto">
              <a:xfrm>
                <a:off x="5024" y="3161"/>
                <a:ext cx="4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19" name="Freeform 689"/>
              <p:cNvSpPr>
                <a:spLocks/>
              </p:cNvSpPr>
              <p:nvPr/>
            </p:nvSpPr>
            <p:spPr bwMode="auto">
              <a:xfrm>
                <a:off x="4487" y="2674"/>
                <a:ext cx="375" cy="429"/>
              </a:xfrm>
              <a:custGeom>
                <a:avLst/>
                <a:gdLst>
                  <a:gd name="T0" fmla="*/ 375 w 375"/>
                  <a:gd name="T1" fmla="*/ 0 h 429"/>
                  <a:gd name="T2" fmla="*/ 375 w 375"/>
                  <a:gd name="T3" fmla="*/ 21 h 429"/>
                  <a:gd name="T4" fmla="*/ 0 w 375"/>
                  <a:gd name="T5" fmla="*/ 21 h 429"/>
                  <a:gd name="T6" fmla="*/ 0 w 375"/>
                  <a:gd name="T7" fmla="*/ 429 h 429"/>
                  <a:gd name="T8" fmla="*/ 31 w 375"/>
                  <a:gd name="T9" fmla="*/ 429 h 429"/>
                </a:gdLst>
                <a:ahLst/>
                <a:cxnLst>
                  <a:cxn ang="0">
                    <a:pos x="T0" y="T1"/>
                  </a:cxn>
                  <a:cxn ang="0">
                    <a:pos x="T2" y="T3"/>
                  </a:cxn>
                  <a:cxn ang="0">
                    <a:pos x="T4" y="T5"/>
                  </a:cxn>
                  <a:cxn ang="0">
                    <a:pos x="T6" y="T7"/>
                  </a:cxn>
                  <a:cxn ang="0">
                    <a:pos x="T8" y="T9"/>
                  </a:cxn>
                </a:cxnLst>
                <a:rect l="0" t="0" r="r" b="b"/>
                <a:pathLst>
                  <a:path w="375" h="429">
                    <a:moveTo>
                      <a:pt x="375" y="0"/>
                    </a:moveTo>
                    <a:lnTo>
                      <a:pt x="375" y="21"/>
                    </a:lnTo>
                    <a:lnTo>
                      <a:pt x="0" y="21"/>
                    </a:lnTo>
                    <a:lnTo>
                      <a:pt x="0" y="429"/>
                    </a:lnTo>
                    <a:lnTo>
                      <a:pt x="31" y="429"/>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810" name="Picture 690"/>
              <p:cNvPicPr>
                <a:picLocks noChangeAspect="1" noChangeArrowheads="1"/>
              </p:cNvPicPr>
              <p:nvPr/>
            </p:nvPicPr>
            <p:blipFill>
              <a:blip r:embed="rId34" cstate="print">
                <a:extLst>
                  <a:ext uri="{28A0092B-C50C-407E-A947-70E740481C1C}">
                    <a14:useLocalDpi xmlns:a14="http://schemas.microsoft.com/office/drawing/2010/main" xmlns="" val="0"/>
                  </a:ext>
                </a:extLst>
              </a:blip>
              <a:srcRect/>
              <a:stretch>
                <a:fillRect/>
              </a:stretch>
            </p:blipFill>
            <p:spPr bwMode="auto">
              <a:xfrm>
                <a:off x="4523" y="3259"/>
                <a:ext cx="1019" cy="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811" name="Picture 691"/>
              <p:cNvPicPr>
                <a:picLocks noChangeAspect="1" noChangeArrowheads="1"/>
              </p:cNvPicPr>
              <p:nvPr/>
            </p:nvPicPr>
            <p:blipFill>
              <a:blip r:embed="rId35" cstate="print">
                <a:extLst>
                  <a:ext uri="{28A0092B-C50C-407E-A947-70E740481C1C}">
                    <a14:useLocalDpi xmlns:a14="http://schemas.microsoft.com/office/drawing/2010/main" xmlns="" val="0"/>
                  </a:ext>
                </a:extLst>
              </a:blip>
              <a:srcRect/>
              <a:stretch>
                <a:fillRect/>
              </a:stretch>
            </p:blipFill>
            <p:spPr bwMode="auto">
              <a:xfrm>
                <a:off x="4523" y="3259"/>
                <a:ext cx="1019" cy="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20" name="Rectangle 692"/>
              <p:cNvSpPr>
                <a:spLocks noChangeArrowheads="1"/>
              </p:cNvSpPr>
              <p:nvPr/>
            </p:nvSpPr>
            <p:spPr bwMode="auto">
              <a:xfrm>
                <a:off x="4515" y="3256"/>
                <a:ext cx="1010" cy="22"/>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1" name="Rectangle 693"/>
              <p:cNvSpPr>
                <a:spLocks noChangeArrowheads="1"/>
              </p:cNvSpPr>
              <p:nvPr/>
            </p:nvSpPr>
            <p:spPr bwMode="auto">
              <a:xfrm>
                <a:off x="4515" y="3278"/>
                <a:ext cx="1010"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2" name="Rectangle 694"/>
              <p:cNvSpPr>
                <a:spLocks noChangeArrowheads="1"/>
              </p:cNvSpPr>
              <p:nvPr/>
            </p:nvSpPr>
            <p:spPr bwMode="auto">
              <a:xfrm>
                <a:off x="4515" y="3281"/>
                <a:ext cx="1010"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3" name="Rectangle 695"/>
              <p:cNvSpPr>
                <a:spLocks noChangeArrowheads="1"/>
              </p:cNvSpPr>
              <p:nvPr/>
            </p:nvSpPr>
            <p:spPr bwMode="auto">
              <a:xfrm>
                <a:off x="4515" y="3296"/>
                <a:ext cx="1010" cy="12"/>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4" name="Rectangle 696"/>
              <p:cNvSpPr>
                <a:spLocks noChangeArrowheads="1"/>
              </p:cNvSpPr>
              <p:nvPr/>
            </p:nvSpPr>
            <p:spPr bwMode="auto">
              <a:xfrm>
                <a:off x="4515" y="3308"/>
                <a:ext cx="1010"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5" name="Rectangle 697"/>
              <p:cNvSpPr>
                <a:spLocks noChangeArrowheads="1"/>
              </p:cNvSpPr>
              <p:nvPr/>
            </p:nvSpPr>
            <p:spPr bwMode="auto">
              <a:xfrm>
                <a:off x="4515" y="3311"/>
                <a:ext cx="1010"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6" name="Rectangle 698"/>
              <p:cNvSpPr>
                <a:spLocks noChangeArrowheads="1"/>
              </p:cNvSpPr>
              <p:nvPr/>
            </p:nvSpPr>
            <p:spPr bwMode="auto">
              <a:xfrm>
                <a:off x="4515" y="3323"/>
                <a:ext cx="1010"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7" name="Rectangle 699"/>
              <p:cNvSpPr>
                <a:spLocks noChangeArrowheads="1"/>
              </p:cNvSpPr>
              <p:nvPr/>
            </p:nvSpPr>
            <p:spPr bwMode="auto">
              <a:xfrm>
                <a:off x="4515" y="3326"/>
                <a:ext cx="1010"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8" name="Rectangle 700"/>
              <p:cNvSpPr>
                <a:spLocks noChangeArrowheads="1"/>
              </p:cNvSpPr>
              <p:nvPr/>
            </p:nvSpPr>
            <p:spPr bwMode="auto">
              <a:xfrm>
                <a:off x="4515" y="3332"/>
                <a:ext cx="1010"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29" name="Rectangle 701"/>
              <p:cNvSpPr>
                <a:spLocks noChangeArrowheads="1"/>
              </p:cNvSpPr>
              <p:nvPr/>
            </p:nvSpPr>
            <p:spPr bwMode="auto">
              <a:xfrm>
                <a:off x="4515" y="3341"/>
                <a:ext cx="1010"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0" name="Rectangle 702"/>
              <p:cNvSpPr>
                <a:spLocks noChangeArrowheads="1"/>
              </p:cNvSpPr>
              <p:nvPr/>
            </p:nvSpPr>
            <p:spPr bwMode="auto">
              <a:xfrm>
                <a:off x="4515" y="3347"/>
                <a:ext cx="1010"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1" name="Rectangle 703"/>
              <p:cNvSpPr>
                <a:spLocks noChangeArrowheads="1"/>
              </p:cNvSpPr>
              <p:nvPr/>
            </p:nvSpPr>
            <p:spPr bwMode="auto">
              <a:xfrm>
                <a:off x="4515" y="3350"/>
                <a:ext cx="1010"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2" name="Rectangle 704"/>
              <p:cNvSpPr>
                <a:spLocks noChangeArrowheads="1"/>
              </p:cNvSpPr>
              <p:nvPr/>
            </p:nvSpPr>
            <p:spPr bwMode="auto">
              <a:xfrm>
                <a:off x="4515" y="3353"/>
                <a:ext cx="1010"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3" name="Rectangle 705"/>
              <p:cNvSpPr>
                <a:spLocks noChangeArrowheads="1"/>
              </p:cNvSpPr>
              <p:nvPr/>
            </p:nvSpPr>
            <p:spPr bwMode="auto">
              <a:xfrm>
                <a:off x="4515" y="3356"/>
                <a:ext cx="1010"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4" name="Rectangle 706"/>
              <p:cNvSpPr>
                <a:spLocks noChangeArrowheads="1"/>
              </p:cNvSpPr>
              <p:nvPr/>
            </p:nvSpPr>
            <p:spPr bwMode="auto">
              <a:xfrm>
                <a:off x="4515" y="3362"/>
                <a:ext cx="1010"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5" name="Rectangle 707"/>
              <p:cNvSpPr>
                <a:spLocks noChangeArrowheads="1"/>
              </p:cNvSpPr>
              <p:nvPr/>
            </p:nvSpPr>
            <p:spPr bwMode="auto">
              <a:xfrm>
                <a:off x="4515" y="3368"/>
                <a:ext cx="1010"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6" name="Rectangle 708"/>
              <p:cNvSpPr>
                <a:spLocks noChangeArrowheads="1"/>
              </p:cNvSpPr>
              <p:nvPr/>
            </p:nvSpPr>
            <p:spPr bwMode="auto">
              <a:xfrm>
                <a:off x="4515" y="3371"/>
                <a:ext cx="1010"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7" name="Rectangle 709"/>
              <p:cNvSpPr>
                <a:spLocks noChangeArrowheads="1"/>
              </p:cNvSpPr>
              <p:nvPr/>
            </p:nvSpPr>
            <p:spPr bwMode="auto">
              <a:xfrm>
                <a:off x="4515" y="3374"/>
                <a:ext cx="1010"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8" name="Rectangle 710"/>
              <p:cNvSpPr>
                <a:spLocks noChangeArrowheads="1"/>
              </p:cNvSpPr>
              <p:nvPr/>
            </p:nvSpPr>
            <p:spPr bwMode="auto">
              <a:xfrm>
                <a:off x="4515" y="3377"/>
                <a:ext cx="1010" cy="7"/>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39" name="Rectangle 711"/>
              <p:cNvSpPr>
                <a:spLocks noChangeArrowheads="1"/>
              </p:cNvSpPr>
              <p:nvPr/>
            </p:nvSpPr>
            <p:spPr bwMode="auto">
              <a:xfrm>
                <a:off x="4515" y="3384"/>
                <a:ext cx="1010"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0" name="Rectangle 712"/>
              <p:cNvSpPr>
                <a:spLocks noChangeArrowheads="1"/>
              </p:cNvSpPr>
              <p:nvPr/>
            </p:nvSpPr>
            <p:spPr bwMode="auto">
              <a:xfrm>
                <a:off x="4515" y="3387"/>
                <a:ext cx="1010"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1" name="Rectangle 713"/>
              <p:cNvSpPr>
                <a:spLocks noChangeArrowheads="1"/>
              </p:cNvSpPr>
              <p:nvPr/>
            </p:nvSpPr>
            <p:spPr bwMode="auto">
              <a:xfrm>
                <a:off x="4515" y="3390"/>
                <a:ext cx="1010"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2" name="Rectangle 714"/>
              <p:cNvSpPr>
                <a:spLocks noChangeArrowheads="1"/>
              </p:cNvSpPr>
              <p:nvPr/>
            </p:nvSpPr>
            <p:spPr bwMode="auto">
              <a:xfrm>
                <a:off x="4515" y="3393"/>
                <a:ext cx="1010"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3" name="Rectangle 715"/>
              <p:cNvSpPr>
                <a:spLocks noChangeArrowheads="1"/>
              </p:cNvSpPr>
              <p:nvPr/>
            </p:nvSpPr>
            <p:spPr bwMode="auto">
              <a:xfrm>
                <a:off x="4515" y="3396"/>
                <a:ext cx="1010"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0" name="Rectangle 716"/>
              <p:cNvSpPr>
                <a:spLocks noChangeArrowheads="1"/>
              </p:cNvSpPr>
              <p:nvPr/>
            </p:nvSpPr>
            <p:spPr bwMode="auto">
              <a:xfrm>
                <a:off x="4515" y="3402"/>
                <a:ext cx="1010"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1" name="Rectangle 717"/>
              <p:cNvSpPr>
                <a:spLocks noChangeArrowheads="1"/>
              </p:cNvSpPr>
              <p:nvPr/>
            </p:nvSpPr>
            <p:spPr bwMode="auto">
              <a:xfrm>
                <a:off x="4515" y="3405"/>
                <a:ext cx="1010"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2" name="Rectangle 718"/>
              <p:cNvSpPr>
                <a:spLocks noChangeArrowheads="1"/>
              </p:cNvSpPr>
              <p:nvPr/>
            </p:nvSpPr>
            <p:spPr bwMode="auto">
              <a:xfrm>
                <a:off x="4515" y="3411"/>
                <a:ext cx="1010"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3" name="Rectangle 719"/>
              <p:cNvSpPr>
                <a:spLocks noChangeArrowheads="1"/>
              </p:cNvSpPr>
              <p:nvPr/>
            </p:nvSpPr>
            <p:spPr bwMode="auto">
              <a:xfrm>
                <a:off x="4515" y="3417"/>
                <a:ext cx="1010"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4" name="Rectangle 720"/>
              <p:cNvSpPr>
                <a:spLocks noChangeArrowheads="1"/>
              </p:cNvSpPr>
              <p:nvPr/>
            </p:nvSpPr>
            <p:spPr bwMode="auto">
              <a:xfrm>
                <a:off x="4515" y="3426"/>
                <a:ext cx="1010"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5" name="Rectangle 721"/>
              <p:cNvSpPr>
                <a:spLocks noChangeArrowheads="1"/>
              </p:cNvSpPr>
              <p:nvPr/>
            </p:nvSpPr>
            <p:spPr bwMode="auto">
              <a:xfrm>
                <a:off x="4515" y="3429"/>
                <a:ext cx="1010"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8" name="Rectangle 722"/>
              <p:cNvSpPr>
                <a:spLocks noChangeArrowheads="1"/>
              </p:cNvSpPr>
              <p:nvPr/>
            </p:nvSpPr>
            <p:spPr bwMode="auto">
              <a:xfrm>
                <a:off x="4515" y="3432"/>
                <a:ext cx="1010"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69" name="Rectangle 723"/>
              <p:cNvSpPr>
                <a:spLocks noChangeArrowheads="1"/>
              </p:cNvSpPr>
              <p:nvPr/>
            </p:nvSpPr>
            <p:spPr bwMode="auto">
              <a:xfrm>
                <a:off x="4515" y="3435"/>
                <a:ext cx="1010"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70" name="Rectangle 724"/>
              <p:cNvSpPr>
                <a:spLocks noChangeArrowheads="1"/>
              </p:cNvSpPr>
              <p:nvPr/>
            </p:nvSpPr>
            <p:spPr bwMode="auto">
              <a:xfrm>
                <a:off x="4515" y="3447"/>
                <a:ext cx="1010"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71" name="Rectangle 725"/>
              <p:cNvSpPr>
                <a:spLocks noChangeArrowheads="1"/>
              </p:cNvSpPr>
              <p:nvPr/>
            </p:nvSpPr>
            <p:spPr bwMode="auto">
              <a:xfrm>
                <a:off x="4515" y="3459"/>
                <a:ext cx="1010"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72" name="Rectangle 726"/>
              <p:cNvSpPr>
                <a:spLocks noChangeArrowheads="1"/>
              </p:cNvSpPr>
              <p:nvPr/>
            </p:nvSpPr>
            <p:spPr bwMode="auto">
              <a:xfrm>
                <a:off x="4515" y="3465"/>
                <a:ext cx="1010"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73" name="Rectangle 727"/>
              <p:cNvSpPr>
                <a:spLocks noChangeArrowheads="1"/>
              </p:cNvSpPr>
              <p:nvPr/>
            </p:nvSpPr>
            <p:spPr bwMode="auto">
              <a:xfrm>
                <a:off x="4515" y="3471"/>
                <a:ext cx="1010"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74" name="Rectangle 728"/>
              <p:cNvSpPr>
                <a:spLocks noChangeArrowheads="1"/>
              </p:cNvSpPr>
              <p:nvPr/>
            </p:nvSpPr>
            <p:spPr bwMode="auto">
              <a:xfrm>
                <a:off x="4515" y="3480"/>
                <a:ext cx="1010" cy="19"/>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75" name="Rectangle 729"/>
              <p:cNvSpPr>
                <a:spLocks noChangeArrowheads="1"/>
              </p:cNvSpPr>
              <p:nvPr/>
            </p:nvSpPr>
            <p:spPr bwMode="auto">
              <a:xfrm>
                <a:off x="4518" y="3257"/>
                <a:ext cx="1007" cy="240"/>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776" name="Rectangle 730"/>
              <p:cNvSpPr>
                <a:spLocks noChangeArrowheads="1"/>
              </p:cNvSpPr>
              <p:nvPr/>
            </p:nvSpPr>
            <p:spPr bwMode="auto">
              <a:xfrm>
                <a:off x="4529" y="3264"/>
                <a:ext cx="985" cy="22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777" name="Rectangle 731"/>
              <p:cNvSpPr>
                <a:spLocks noChangeArrowheads="1"/>
              </p:cNvSpPr>
              <p:nvPr/>
            </p:nvSpPr>
            <p:spPr bwMode="auto">
              <a:xfrm>
                <a:off x="4737" y="3290"/>
                <a:ext cx="742"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HUMAN CAPITAL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78" name="Rectangle 732"/>
              <p:cNvSpPr>
                <a:spLocks noChangeArrowheads="1"/>
              </p:cNvSpPr>
              <p:nvPr/>
            </p:nvSpPr>
            <p:spPr bwMode="auto">
              <a:xfrm>
                <a:off x="4771" y="3347"/>
                <a:ext cx="639"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MANAGEMENT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79" name="Rectangle 733"/>
              <p:cNvSpPr>
                <a:spLocks noChangeArrowheads="1"/>
              </p:cNvSpPr>
              <p:nvPr/>
            </p:nvSpPr>
            <p:spPr bwMode="auto">
              <a:xfrm>
                <a:off x="5024" y="3405"/>
                <a:ext cx="57"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80" name="Freeform 734"/>
              <p:cNvSpPr>
                <a:spLocks/>
              </p:cNvSpPr>
              <p:nvPr/>
            </p:nvSpPr>
            <p:spPr bwMode="auto">
              <a:xfrm>
                <a:off x="4487" y="2674"/>
                <a:ext cx="375" cy="703"/>
              </a:xfrm>
              <a:custGeom>
                <a:avLst/>
                <a:gdLst>
                  <a:gd name="T0" fmla="*/ 375 w 375"/>
                  <a:gd name="T1" fmla="*/ 0 h 703"/>
                  <a:gd name="T2" fmla="*/ 375 w 375"/>
                  <a:gd name="T3" fmla="*/ 21 h 703"/>
                  <a:gd name="T4" fmla="*/ 0 w 375"/>
                  <a:gd name="T5" fmla="*/ 21 h 703"/>
                  <a:gd name="T6" fmla="*/ 0 w 375"/>
                  <a:gd name="T7" fmla="*/ 703 h 703"/>
                  <a:gd name="T8" fmla="*/ 31 w 375"/>
                  <a:gd name="T9" fmla="*/ 703 h 703"/>
                </a:gdLst>
                <a:ahLst/>
                <a:cxnLst>
                  <a:cxn ang="0">
                    <a:pos x="T0" y="T1"/>
                  </a:cxn>
                  <a:cxn ang="0">
                    <a:pos x="T2" y="T3"/>
                  </a:cxn>
                  <a:cxn ang="0">
                    <a:pos x="T4" y="T5"/>
                  </a:cxn>
                  <a:cxn ang="0">
                    <a:pos x="T6" y="T7"/>
                  </a:cxn>
                  <a:cxn ang="0">
                    <a:pos x="T8" y="T9"/>
                  </a:cxn>
                </a:cxnLst>
                <a:rect l="0" t="0" r="r" b="b"/>
                <a:pathLst>
                  <a:path w="375" h="703">
                    <a:moveTo>
                      <a:pt x="375" y="0"/>
                    </a:moveTo>
                    <a:lnTo>
                      <a:pt x="375" y="21"/>
                    </a:lnTo>
                    <a:lnTo>
                      <a:pt x="0" y="21"/>
                    </a:lnTo>
                    <a:lnTo>
                      <a:pt x="0" y="703"/>
                    </a:lnTo>
                    <a:lnTo>
                      <a:pt x="31" y="703"/>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855" name="Picture 735"/>
              <p:cNvPicPr>
                <a:picLocks noChangeAspect="1" noChangeArrowheads="1"/>
              </p:cNvPicPr>
              <p:nvPr/>
            </p:nvPicPr>
            <p:blipFill>
              <a:blip r:embed="rId36" cstate="print">
                <a:extLst>
                  <a:ext uri="{28A0092B-C50C-407E-A947-70E740481C1C}">
                    <a14:useLocalDpi xmlns:a14="http://schemas.microsoft.com/office/drawing/2010/main" xmlns="" val="0"/>
                  </a:ext>
                </a:extLst>
              </a:blip>
              <a:srcRect/>
              <a:stretch>
                <a:fillRect/>
              </a:stretch>
            </p:blipFill>
            <p:spPr bwMode="auto">
              <a:xfrm>
                <a:off x="4523" y="3535"/>
                <a:ext cx="1019"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856" name="Picture 736"/>
              <p:cNvPicPr>
                <a:picLocks noChangeAspect="1" noChangeArrowheads="1"/>
              </p:cNvPicPr>
              <p:nvPr/>
            </p:nvPicPr>
            <p:blipFill>
              <a:blip r:embed="rId37" cstate="print">
                <a:extLst>
                  <a:ext uri="{28A0092B-C50C-407E-A947-70E740481C1C}">
                    <a14:useLocalDpi xmlns:a14="http://schemas.microsoft.com/office/drawing/2010/main" xmlns="" val="0"/>
                  </a:ext>
                </a:extLst>
              </a:blip>
              <a:srcRect/>
              <a:stretch>
                <a:fillRect/>
              </a:stretch>
            </p:blipFill>
            <p:spPr bwMode="auto">
              <a:xfrm>
                <a:off x="4523" y="3535"/>
                <a:ext cx="1019"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781" name="Rectangle 737"/>
              <p:cNvSpPr>
                <a:spLocks noChangeArrowheads="1"/>
              </p:cNvSpPr>
              <p:nvPr/>
            </p:nvSpPr>
            <p:spPr bwMode="auto">
              <a:xfrm>
                <a:off x="4515" y="3529"/>
                <a:ext cx="1010" cy="21"/>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2" name="Rectangle 738"/>
              <p:cNvSpPr>
                <a:spLocks noChangeArrowheads="1"/>
              </p:cNvSpPr>
              <p:nvPr/>
            </p:nvSpPr>
            <p:spPr bwMode="auto">
              <a:xfrm>
                <a:off x="4515" y="3550"/>
                <a:ext cx="1010"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3" name="Rectangle 739"/>
              <p:cNvSpPr>
                <a:spLocks noChangeArrowheads="1"/>
              </p:cNvSpPr>
              <p:nvPr/>
            </p:nvSpPr>
            <p:spPr bwMode="auto">
              <a:xfrm>
                <a:off x="4515" y="3553"/>
                <a:ext cx="1010"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4" name="Rectangle 740"/>
              <p:cNvSpPr>
                <a:spLocks noChangeArrowheads="1"/>
              </p:cNvSpPr>
              <p:nvPr/>
            </p:nvSpPr>
            <p:spPr bwMode="auto">
              <a:xfrm>
                <a:off x="4515" y="3565"/>
                <a:ext cx="1010" cy="9"/>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5" name="Rectangle 741"/>
              <p:cNvSpPr>
                <a:spLocks noChangeArrowheads="1"/>
              </p:cNvSpPr>
              <p:nvPr/>
            </p:nvSpPr>
            <p:spPr bwMode="auto">
              <a:xfrm>
                <a:off x="4515" y="3574"/>
                <a:ext cx="1010"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6" name="Rectangle 742"/>
              <p:cNvSpPr>
                <a:spLocks noChangeArrowheads="1"/>
              </p:cNvSpPr>
              <p:nvPr/>
            </p:nvSpPr>
            <p:spPr bwMode="auto">
              <a:xfrm>
                <a:off x="4515" y="3577"/>
                <a:ext cx="1010"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7" name="Rectangle 743"/>
              <p:cNvSpPr>
                <a:spLocks noChangeArrowheads="1"/>
              </p:cNvSpPr>
              <p:nvPr/>
            </p:nvSpPr>
            <p:spPr bwMode="auto">
              <a:xfrm>
                <a:off x="4515" y="3589"/>
                <a:ext cx="1010"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8" name="Rectangle 744"/>
              <p:cNvSpPr>
                <a:spLocks noChangeArrowheads="1"/>
              </p:cNvSpPr>
              <p:nvPr/>
            </p:nvSpPr>
            <p:spPr bwMode="auto">
              <a:xfrm>
                <a:off x="4515" y="3592"/>
                <a:ext cx="1010" cy="3"/>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89" name="Rectangle 745"/>
              <p:cNvSpPr>
                <a:spLocks noChangeArrowheads="1"/>
              </p:cNvSpPr>
              <p:nvPr/>
            </p:nvSpPr>
            <p:spPr bwMode="auto">
              <a:xfrm>
                <a:off x="4515" y="3595"/>
                <a:ext cx="1010"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0" name="Rectangle 746"/>
              <p:cNvSpPr>
                <a:spLocks noChangeArrowheads="1"/>
              </p:cNvSpPr>
              <p:nvPr/>
            </p:nvSpPr>
            <p:spPr bwMode="auto">
              <a:xfrm>
                <a:off x="4515" y="3604"/>
                <a:ext cx="1010"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1" name="Rectangle 747"/>
              <p:cNvSpPr>
                <a:spLocks noChangeArrowheads="1"/>
              </p:cNvSpPr>
              <p:nvPr/>
            </p:nvSpPr>
            <p:spPr bwMode="auto">
              <a:xfrm>
                <a:off x="4515" y="3610"/>
                <a:ext cx="1010"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2" name="Rectangle 748"/>
              <p:cNvSpPr>
                <a:spLocks noChangeArrowheads="1"/>
              </p:cNvSpPr>
              <p:nvPr/>
            </p:nvSpPr>
            <p:spPr bwMode="auto">
              <a:xfrm>
                <a:off x="4515" y="3613"/>
                <a:ext cx="1010" cy="4"/>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3" name="Rectangle 749"/>
              <p:cNvSpPr>
                <a:spLocks noChangeArrowheads="1"/>
              </p:cNvSpPr>
              <p:nvPr/>
            </p:nvSpPr>
            <p:spPr bwMode="auto">
              <a:xfrm>
                <a:off x="4515" y="3617"/>
                <a:ext cx="1010"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4" name="Rectangle 750"/>
              <p:cNvSpPr>
                <a:spLocks noChangeArrowheads="1"/>
              </p:cNvSpPr>
              <p:nvPr/>
            </p:nvSpPr>
            <p:spPr bwMode="auto">
              <a:xfrm>
                <a:off x="4515" y="3623"/>
                <a:ext cx="1010"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5" name="Rectangle 751"/>
              <p:cNvSpPr>
                <a:spLocks noChangeArrowheads="1"/>
              </p:cNvSpPr>
              <p:nvPr/>
            </p:nvSpPr>
            <p:spPr bwMode="auto">
              <a:xfrm>
                <a:off x="4515" y="3629"/>
                <a:ext cx="1010"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6" name="Rectangle 752"/>
              <p:cNvSpPr>
                <a:spLocks noChangeArrowheads="1"/>
              </p:cNvSpPr>
              <p:nvPr/>
            </p:nvSpPr>
            <p:spPr bwMode="auto">
              <a:xfrm>
                <a:off x="4515" y="3632"/>
                <a:ext cx="1010"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7" name="Rectangle 753"/>
              <p:cNvSpPr>
                <a:spLocks noChangeArrowheads="1"/>
              </p:cNvSpPr>
              <p:nvPr/>
            </p:nvSpPr>
            <p:spPr bwMode="auto">
              <a:xfrm>
                <a:off x="4515" y="3635"/>
                <a:ext cx="1010" cy="3"/>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8" name="Rectangle 754"/>
              <p:cNvSpPr>
                <a:spLocks noChangeArrowheads="1"/>
              </p:cNvSpPr>
              <p:nvPr/>
            </p:nvSpPr>
            <p:spPr bwMode="auto">
              <a:xfrm>
                <a:off x="4515" y="3638"/>
                <a:ext cx="1010" cy="3"/>
              </a:xfrm>
              <a:prstGeom prst="rect">
                <a:avLst/>
              </a:prstGeom>
              <a:solidFill>
                <a:srgbClr val="B7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99" name="Rectangle 755"/>
              <p:cNvSpPr>
                <a:spLocks noChangeArrowheads="1"/>
              </p:cNvSpPr>
              <p:nvPr/>
            </p:nvSpPr>
            <p:spPr bwMode="auto">
              <a:xfrm>
                <a:off x="4515" y="3641"/>
                <a:ext cx="1010"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0" name="Rectangle 756"/>
              <p:cNvSpPr>
                <a:spLocks noChangeArrowheads="1"/>
              </p:cNvSpPr>
              <p:nvPr/>
            </p:nvSpPr>
            <p:spPr bwMode="auto">
              <a:xfrm>
                <a:off x="4515" y="3644"/>
                <a:ext cx="1010"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1" name="Rectangle 757"/>
              <p:cNvSpPr>
                <a:spLocks noChangeArrowheads="1"/>
              </p:cNvSpPr>
              <p:nvPr/>
            </p:nvSpPr>
            <p:spPr bwMode="auto">
              <a:xfrm>
                <a:off x="4515" y="3650"/>
                <a:ext cx="1010"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2" name="Rectangle 758"/>
              <p:cNvSpPr>
                <a:spLocks noChangeArrowheads="1"/>
              </p:cNvSpPr>
              <p:nvPr/>
            </p:nvSpPr>
            <p:spPr bwMode="auto">
              <a:xfrm>
                <a:off x="4515" y="3656"/>
                <a:ext cx="1010"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3" name="Rectangle 759"/>
              <p:cNvSpPr>
                <a:spLocks noChangeArrowheads="1"/>
              </p:cNvSpPr>
              <p:nvPr/>
            </p:nvSpPr>
            <p:spPr bwMode="auto">
              <a:xfrm>
                <a:off x="4515" y="3659"/>
                <a:ext cx="1010" cy="3"/>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4" name="Rectangle 760"/>
              <p:cNvSpPr>
                <a:spLocks noChangeArrowheads="1"/>
              </p:cNvSpPr>
              <p:nvPr/>
            </p:nvSpPr>
            <p:spPr bwMode="auto">
              <a:xfrm>
                <a:off x="4515" y="3662"/>
                <a:ext cx="1010"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5" name="Rectangle 761"/>
              <p:cNvSpPr>
                <a:spLocks noChangeArrowheads="1"/>
              </p:cNvSpPr>
              <p:nvPr/>
            </p:nvSpPr>
            <p:spPr bwMode="auto">
              <a:xfrm>
                <a:off x="4515" y="3668"/>
                <a:ext cx="1010"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6" name="Rectangle 762"/>
              <p:cNvSpPr>
                <a:spLocks noChangeArrowheads="1"/>
              </p:cNvSpPr>
              <p:nvPr/>
            </p:nvSpPr>
            <p:spPr bwMode="auto">
              <a:xfrm>
                <a:off x="4515" y="3677"/>
                <a:ext cx="1010"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7" name="Rectangle 763"/>
              <p:cNvSpPr>
                <a:spLocks noChangeArrowheads="1"/>
              </p:cNvSpPr>
              <p:nvPr/>
            </p:nvSpPr>
            <p:spPr bwMode="auto">
              <a:xfrm>
                <a:off x="4515" y="3680"/>
                <a:ext cx="1010"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8" name="Rectangle 764"/>
              <p:cNvSpPr>
                <a:spLocks noChangeArrowheads="1"/>
              </p:cNvSpPr>
              <p:nvPr/>
            </p:nvSpPr>
            <p:spPr bwMode="auto">
              <a:xfrm>
                <a:off x="4515" y="3683"/>
                <a:ext cx="1010" cy="9"/>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09" name="Rectangle 765"/>
              <p:cNvSpPr>
                <a:spLocks noChangeArrowheads="1"/>
              </p:cNvSpPr>
              <p:nvPr/>
            </p:nvSpPr>
            <p:spPr bwMode="auto">
              <a:xfrm>
                <a:off x="4515" y="3692"/>
                <a:ext cx="1010" cy="3"/>
              </a:xfrm>
              <a:prstGeom prst="rect">
                <a:avLst/>
              </a:prstGeom>
              <a:solidFill>
                <a:srgbClr val="B0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12" name="Rectangle 766"/>
              <p:cNvSpPr>
                <a:spLocks noChangeArrowheads="1"/>
              </p:cNvSpPr>
              <p:nvPr/>
            </p:nvSpPr>
            <p:spPr bwMode="auto">
              <a:xfrm>
                <a:off x="4515" y="3695"/>
                <a:ext cx="1010" cy="9"/>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13" name="Rectangle 767"/>
              <p:cNvSpPr>
                <a:spLocks noChangeArrowheads="1"/>
              </p:cNvSpPr>
              <p:nvPr/>
            </p:nvSpPr>
            <p:spPr bwMode="auto">
              <a:xfrm>
                <a:off x="4515" y="3704"/>
                <a:ext cx="1010"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14" name="Rectangle 768"/>
              <p:cNvSpPr>
                <a:spLocks noChangeArrowheads="1"/>
              </p:cNvSpPr>
              <p:nvPr/>
            </p:nvSpPr>
            <p:spPr bwMode="auto">
              <a:xfrm>
                <a:off x="4515" y="3710"/>
                <a:ext cx="1010"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15" name="Rectangle 769"/>
              <p:cNvSpPr>
                <a:spLocks noChangeArrowheads="1"/>
              </p:cNvSpPr>
              <p:nvPr/>
            </p:nvSpPr>
            <p:spPr bwMode="auto">
              <a:xfrm>
                <a:off x="4515" y="3716"/>
                <a:ext cx="1010"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16" name="Rectangle 770"/>
              <p:cNvSpPr>
                <a:spLocks noChangeArrowheads="1"/>
              </p:cNvSpPr>
              <p:nvPr/>
            </p:nvSpPr>
            <p:spPr bwMode="auto">
              <a:xfrm>
                <a:off x="4515" y="3722"/>
                <a:ext cx="1010" cy="16"/>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17" name="Rectangle 771"/>
              <p:cNvSpPr>
                <a:spLocks noChangeArrowheads="1"/>
              </p:cNvSpPr>
              <p:nvPr/>
            </p:nvSpPr>
            <p:spPr bwMode="auto">
              <a:xfrm>
                <a:off x="4518" y="3532"/>
                <a:ext cx="1007"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818" name="Rectangle 772"/>
              <p:cNvSpPr>
                <a:spLocks noChangeArrowheads="1"/>
              </p:cNvSpPr>
              <p:nvPr/>
            </p:nvSpPr>
            <p:spPr bwMode="auto">
              <a:xfrm>
                <a:off x="4529" y="3539"/>
                <a:ext cx="985" cy="191"/>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819" name="Rectangle 773"/>
              <p:cNvSpPr>
                <a:spLocks noChangeArrowheads="1"/>
              </p:cNvSpPr>
              <p:nvPr/>
            </p:nvSpPr>
            <p:spPr bwMode="auto">
              <a:xfrm>
                <a:off x="4637" y="3575"/>
                <a:ext cx="493"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SUPPORT SERVICES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20" name="Rectangle 774"/>
              <p:cNvSpPr>
                <a:spLocks noChangeArrowheads="1"/>
              </p:cNvSpPr>
              <p:nvPr/>
            </p:nvSpPr>
            <p:spPr bwMode="auto">
              <a:xfrm>
                <a:off x="5024" y="3635"/>
                <a:ext cx="4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21" name="Freeform 775"/>
              <p:cNvSpPr>
                <a:spLocks/>
              </p:cNvSpPr>
              <p:nvPr/>
            </p:nvSpPr>
            <p:spPr bwMode="auto">
              <a:xfrm>
                <a:off x="4487" y="2674"/>
                <a:ext cx="375" cy="960"/>
              </a:xfrm>
              <a:custGeom>
                <a:avLst/>
                <a:gdLst>
                  <a:gd name="T0" fmla="*/ 375 w 375"/>
                  <a:gd name="T1" fmla="*/ 0 h 960"/>
                  <a:gd name="T2" fmla="*/ 375 w 375"/>
                  <a:gd name="T3" fmla="*/ 21 h 960"/>
                  <a:gd name="T4" fmla="*/ 0 w 375"/>
                  <a:gd name="T5" fmla="*/ 21 h 960"/>
                  <a:gd name="T6" fmla="*/ 0 w 375"/>
                  <a:gd name="T7" fmla="*/ 960 h 960"/>
                  <a:gd name="T8" fmla="*/ 31 w 375"/>
                  <a:gd name="T9" fmla="*/ 960 h 960"/>
                </a:gdLst>
                <a:ahLst/>
                <a:cxnLst>
                  <a:cxn ang="0">
                    <a:pos x="T0" y="T1"/>
                  </a:cxn>
                  <a:cxn ang="0">
                    <a:pos x="T2" y="T3"/>
                  </a:cxn>
                  <a:cxn ang="0">
                    <a:pos x="T4" y="T5"/>
                  </a:cxn>
                  <a:cxn ang="0">
                    <a:pos x="T6" y="T7"/>
                  </a:cxn>
                  <a:cxn ang="0">
                    <a:pos x="T8" y="T9"/>
                  </a:cxn>
                </a:cxnLst>
                <a:rect l="0" t="0" r="r" b="b"/>
                <a:pathLst>
                  <a:path w="375" h="960">
                    <a:moveTo>
                      <a:pt x="375" y="0"/>
                    </a:moveTo>
                    <a:lnTo>
                      <a:pt x="375" y="21"/>
                    </a:lnTo>
                    <a:lnTo>
                      <a:pt x="0" y="21"/>
                    </a:lnTo>
                    <a:lnTo>
                      <a:pt x="0" y="960"/>
                    </a:lnTo>
                    <a:lnTo>
                      <a:pt x="31" y="960"/>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822" name="Picture 776"/>
              <p:cNvPicPr>
                <a:picLocks noChangeAspect="1" noChangeArrowheads="1"/>
              </p:cNvPicPr>
              <p:nvPr/>
            </p:nvPicPr>
            <p:blipFill>
              <a:blip r:embed="rId38" cstate="print">
                <a:extLst>
                  <a:ext uri="{28A0092B-C50C-407E-A947-70E740481C1C}">
                    <a14:useLocalDpi xmlns:a14="http://schemas.microsoft.com/office/drawing/2010/main" xmlns="" val="0"/>
                  </a:ext>
                </a:extLst>
              </a:blip>
              <a:srcRect/>
              <a:stretch>
                <a:fillRect/>
              </a:stretch>
            </p:blipFill>
            <p:spPr bwMode="auto">
              <a:xfrm>
                <a:off x="2926" y="1580"/>
                <a:ext cx="1117"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823" name="Picture 777"/>
              <p:cNvPicPr>
                <a:picLocks noChangeAspect="1" noChangeArrowheads="1"/>
              </p:cNvPicPr>
              <p:nvPr/>
            </p:nvPicPr>
            <p:blipFill>
              <a:blip r:embed="rId39" cstate="print">
                <a:extLst>
                  <a:ext uri="{28A0092B-C50C-407E-A947-70E740481C1C}">
                    <a14:useLocalDpi xmlns:a14="http://schemas.microsoft.com/office/drawing/2010/main" xmlns="" val="0"/>
                  </a:ext>
                </a:extLst>
              </a:blip>
              <a:srcRect/>
              <a:stretch>
                <a:fillRect/>
              </a:stretch>
            </p:blipFill>
            <p:spPr bwMode="auto">
              <a:xfrm>
                <a:off x="2926" y="1580"/>
                <a:ext cx="1117"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824" name="Rectangle 778"/>
              <p:cNvSpPr>
                <a:spLocks noChangeArrowheads="1"/>
              </p:cNvSpPr>
              <p:nvPr/>
            </p:nvSpPr>
            <p:spPr bwMode="auto">
              <a:xfrm>
                <a:off x="2922" y="1574"/>
                <a:ext cx="1103" cy="21"/>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25" name="Rectangle 779"/>
              <p:cNvSpPr>
                <a:spLocks noChangeArrowheads="1"/>
              </p:cNvSpPr>
              <p:nvPr/>
            </p:nvSpPr>
            <p:spPr bwMode="auto">
              <a:xfrm>
                <a:off x="2922" y="1595"/>
                <a:ext cx="1103"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26" name="Rectangle 780"/>
              <p:cNvSpPr>
                <a:spLocks noChangeArrowheads="1"/>
              </p:cNvSpPr>
              <p:nvPr/>
            </p:nvSpPr>
            <p:spPr bwMode="auto">
              <a:xfrm>
                <a:off x="2922" y="1601"/>
                <a:ext cx="1103" cy="16"/>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27" name="Rectangle 781"/>
              <p:cNvSpPr>
                <a:spLocks noChangeArrowheads="1"/>
              </p:cNvSpPr>
              <p:nvPr/>
            </p:nvSpPr>
            <p:spPr bwMode="auto">
              <a:xfrm>
                <a:off x="2922" y="1617"/>
                <a:ext cx="1103" cy="12"/>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28" name="Rectangle 782"/>
              <p:cNvSpPr>
                <a:spLocks noChangeArrowheads="1"/>
              </p:cNvSpPr>
              <p:nvPr/>
            </p:nvSpPr>
            <p:spPr bwMode="auto">
              <a:xfrm>
                <a:off x="2922" y="1629"/>
                <a:ext cx="1103"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29" name="Rectangle 783"/>
              <p:cNvSpPr>
                <a:spLocks noChangeArrowheads="1"/>
              </p:cNvSpPr>
              <p:nvPr/>
            </p:nvSpPr>
            <p:spPr bwMode="auto">
              <a:xfrm>
                <a:off x="2922" y="1641"/>
                <a:ext cx="1103"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0" name="Rectangle 784"/>
              <p:cNvSpPr>
                <a:spLocks noChangeArrowheads="1"/>
              </p:cNvSpPr>
              <p:nvPr/>
            </p:nvSpPr>
            <p:spPr bwMode="auto">
              <a:xfrm>
                <a:off x="2922" y="1644"/>
                <a:ext cx="1103"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1" name="Rectangle 785"/>
              <p:cNvSpPr>
                <a:spLocks noChangeArrowheads="1"/>
              </p:cNvSpPr>
              <p:nvPr/>
            </p:nvSpPr>
            <p:spPr bwMode="auto">
              <a:xfrm>
                <a:off x="2922" y="1647"/>
                <a:ext cx="1103"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2" name="Rectangle 786"/>
              <p:cNvSpPr>
                <a:spLocks noChangeArrowheads="1"/>
              </p:cNvSpPr>
              <p:nvPr/>
            </p:nvSpPr>
            <p:spPr bwMode="auto">
              <a:xfrm>
                <a:off x="2922" y="1653"/>
                <a:ext cx="1103"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3" name="Rectangle 787"/>
              <p:cNvSpPr>
                <a:spLocks noChangeArrowheads="1"/>
              </p:cNvSpPr>
              <p:nvPr/>
            </p:nvSpPr>
            <p:spPr bwMode="auto">
              <a:xfrm>
                <a:off x="2922" y="1659"/>
                <a:ext cx="1103"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4" name="Rectangle 788"/>
              <p:cNvSpPr>
                <a:spLocks noChangeArrowheads="1"/>
              </p:cNvSpPr>
              <p:nvPr/>
            </p:nvSpPr>
            <p:spPr bwMode="auto">
              <a:xfrm>
                <a:off x="2922" y="1668"/>
                <a:ext cx="1103"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5" name="Rectangle 789"/>
              <p:cNvSpPr>
                <a:spLocks noChangeArrowheads="1"/>
              </p:cNvSpPr>
              <p:nvPr/>
            </p:nvSpPr>
            <p:spPr bwMode="auto">
              <a:xfrm>
                <a:off x="2922" y="1671"/>
                <a:ext cx="1103"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6" name="Rectangle 790"/>
              <p:cNvSpPr>
                <a:spLocks noChangeArrowheads="1"/>
              </p:cNvSpPr>
              <p:nvPr/>
            </p:nvSpPr>
            <p:spPr bwMode="auto">
              <a:xfrm>
                <a:off x="2922" y="1674"/>
                <a:ext cx="1103"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7" name="Rectangle 791"/>
              <p:cNvSpPr>
                <a:spLocks noChangeArrowheads="1"/>
              </p:cNvSpPr>
              <p:nvPr/>
            </p:nvSpPr>
            <p:spPr bwMode="auto">
              <a:xfrm>
                <a:off x="2922" y="1680"/>
                <a:ext cx="1103"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8" name="Rectangle 792"/>
              <p:cNvSpPr>
                <a:spLocks noChangeArrowheads="1"/>
              </p:cNvSpPr>
              <p:nvPr/>
            </p:nvSpPr>
            <p:spPr bwMode="auto">
              <a:xfrm>
                <a:off x="2922" y="1683"/>
                <a:ext cx="1103"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39" name="Rectangle 793"/>
              <p:cNvSpPr>
                <a:spLocks noChangeArrowheads="1"/>
              </p:cNvSpPr>
              <p:nvPr/>
            </p:nvSpPr>
            <p:spPr bwMode="auto">
              <a:xfrm>
                <a:off x="2922" y="1689"/>
                <a:ext cx="1103"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0" name="Rectangle 794"/>
              <p:cNvSpPr>
                <a:spLocks noChangeArrowheads="1"/>
              </p:cNvSpPr>
              <p:nvPr/>
            </p:nvSpPr>
            <p:spPr bwMode="auto">
              <a:xfrm>
                <a:off x="2922" y="1692"/>
                <a:ext cx="1103"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1" name="Rectangle 795"/>
              <p:cNvSpPr>
                <a:spLocks noChangeArrowheads="1"/>
              </p:cNvSpPr>
              <p:nvPr/>
            </p:nvSpPr>
            <p:spPr bwMode="auto">
              <a:xfrm>
                <a:off x="2922" y="1695"/>
                <a:ext cx="1103"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2" name="Rectangle 796"/>
              <p:cNvSpPr>
                <a:spLocks noChangeArrowheads="1"/>
              </p:cNvSpPr>
              <p:nvPr/>
            </p:nvSpPr>
            <p:spPr bwMode="auto">
              <a:xfrm>
                <a:off x="2922" y="1701"/>
                <a:ext cx="1103"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3" name="Rectangle 797"/>
              <p:cNvSpPr>
                <a:spLocks noChangeArrowheads="1"/>
              </p:cNvSpPr>
              <p:nvPr/>
            </p:nvSpPr>
            <p:spPr bwMode="auto">
              <a:xfrm>
                <a:off x="2922" y="1707"/>
                <a:ext cx="1103"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4" name="Rectangle 798"/>
              <p:cNvSpPr>
                <a:spLocks noChangeArrowheads="1"/>
              </p:cNvSpPr>
              <p:nvPr/>
            </p:nvSpPr>
            <p:spPr bwMode="auto">
              <a:xfrm>
                <a:off x="2922" y="1713"/>
                <a:ext cx="1103" cy="9"/>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5" name="Rectangle 799"/>
              <p:cNvSpPr>
                <a:spLocks noChangeArrowheads="1"/>
              </p:cNvSpPr>
              <p:nvPr/>
            </p:nvSpPr>
            <p:spPr bwMode="auto">
              <a:xfrm>
                <a:off x="2922" y="1722"/>
                <a:ext cx="1103"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6" name="Rectangle 800"/>
              <p:cNvSpPr>
                <a:spLocks noChangeArrowheads="1"/>
              </p:cNvSpPr>
              <p:nvPr/>
            </p:nvSpPr>
            <p:spPr bwMode="auto">
              <a:xfrm>
                <a:off x="2922" y="1728"/>
                <a:ext cx="1103" cy="7"/>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7" name="Rectangle 801"/>
              <p:cNvSpPr>
                <a:spLocks noChangeArrowheads="1"/>
              </p:cNvSpPr>
              <p:nvPr/>
            </p:nvSpPr>
            <p:spPr bwMode="auto">
              <a:xfrm>
                <a:off x="2922" y="1735"/>
                <a:ext cx="1103" cy="3"/>
              </a:xfrm>
              <a:prstGeom prst="rect">
                <a:avLst/>
              </a:prstGeom>
              <a:solidFill>
                <a:srgbClr val="B3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8" name="Rectangle 802"/>
              <p:cNvSpPr>
                <a:spLocks noChangeArrowheads="1"/>
              </p:cNvSpPr>
              <p:nvPr/>
            </p:nvSpPr>
            <p:spPr bwMode="auto">
              <a:xfrm>
                <a:off x="2922" y="1738"/>
                <a:ext cx="1103"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49" name="Rectangle 803"/>
              <p:cNvSpPr>
                <a:spLocks noChangeArrowheads="1"/>
              </p:cNvSpPr>
              <p:nvPr/>
            </p:nvSpPr>
            <p:spPr bwMode="auto">
              <a:xfrm>
                <a:off x="2922" y="1744"/>
                <a:ext cx="1103"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50" name="Rectangle 804"/>
              <p:cNvSpPr>
                <a:spLocks noChangeArrowheads="1"/>
              </p:cNvSpPr>
              <p:nvPr/>
            </p:nvSpPr>
            <p:spPr bwMode="auto">
              <a:xfrm>
                <a:off x="2922" y="1747"/>
                <a:ext cx="1103"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51" name="Rectangle 805"/>
              <p:cNvSpPr>
                <a:spLocks noChangeArrowheads="1"/>
              </p:cNvSpPr>
              <p:nvPr/>
            </p:nvSpPr>
            <p:spPr bwMode="auto">
              <a:xfrm>
                <a:off x="2922" y="1750"/>
                <a:ext cx="1103"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52" name="Rectangle 806"/>
              <p:cNvSpPr>
                <a:spLocks noChangeArrowheads="1"/>
              </p:cNvSpPr>
              <p:nvPr/>
            </p:nvSpPr>
            <p:spPr bwMode="auto">
              <a:xfrm>
                <a:off x="2922" y="1753"/>
                <a:ext cx="1103"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53" name="Rectangle 807"/>
              <p:cNvSpPr>
                <a:spLocks noChangeArrowheads="1"/>
              </p:cNvSpPr>
              <p:nvPr/>
            </p:nvSpPr>
            <p:spPr bwMode="auto">
              <a:xfrm>
                <a:off x="2922" y="1765"/>
                <a:ext cx="1103"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grpSp>
        <p:grpSp>
          <p:nvGrpSpPr>
            <p:cNvPr id="12" name="Group 1009"/>
            <p:cNvGrpSpPr>
              <a:grpSpLocks/>
            </p:cNvGrpSpPr>
            <p:nvPr/>
          </p:nvGrpSpPr>
          <p:grpSpPr bwMode="auto">
            <a:xfrm>
              <a:off x="1708" y="1197"/>
              <a:ext cx="2435" cy="2416"/>
              <a:chOff x="1708" y="1197"/>
              <a:chExt cx="2435" cy="2416"/>
            </a:xfrm>
          </p:grpSpPr>
          <p:sp>
            <p:nvSpPr>
              <p:cNvPr id="6160" name="Rectangle 809"/>
              <p:cNvSpPr>
                <a:spLocks noChangeArrowheads="1"/>
              </p:cNvSpPr>
              <p:nvPr/>
            </p:nvSpPr>
            <p:spPr bwMode="auto">
              <a:xfrm>
                <a:off x="2922" y="1777"/>
                <a:ext cx="1103"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61" name="Rectangle 810"/>
              <p:cNvSpPr>
                <a:spLocks noChangeArrowheads="1"/>
              </p:cNvSpPr>
              <p:nvPr/>
            </p:nvSpPr>
            <p:spPr bwMode="auto">
              <a:xfrm>
                <a:off x="2922" y="1783"/>
                <a:ext cx="1103" cy="9"/>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62" name="Rectangle 811"/>
              <p:cNvSpPr>
                <a:spLocks noChangeArrowheads="1"/>
              </p:cNvSpPr>
              <p:nvPr/>
            </p:nvSpPr>
            <p:spPr bwMode="auto">
              <a:xfrm>
                <a:off x="2922" y="1792"/>
                <a:ext cx="1103"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63" name="Rectangle 812"/>
              <p:cNvSpPr>
                <a:spLocks noChangeArrowheads="1"/>
              </p:cNvSpPr>
              <p:nvPr/>
            </p:nvSpPr>
            <p:spPr bwMode="auto">
              <a:xfrm>
                <a:off x="2922" y="1798"/>
                <a:ext cx="1103"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64" name="Rectangle 813"/>
              <p:cNvSpPr>
                <a:spLocks noChangeArrowheads="1"/>
              </p:cNvSpPr>
              <p:nvPr/>
            </p:nvSpPr>
            <p:spPr bwMode="auto">
              <a:xfrm>
                <a:off x="2924" y="1576"/>
                <a:ext cx="1100" cy="240"/>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165" name="Rectangle 814"/>
              <p:cNvSpPr>
                <a:spLocks noChangeArrowheads="1"/>
              </p:cNvSpPr>
              <p:nvPr/>
            </p:nvSpPr>
            <p:spPr bwMode="auto">
              <a:xfrm>
                <a:off x="3072" y="1638"/>
                <a:ext cx="1002"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COMPANY SECRETARY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66" name="Rectangle 815"/>
              <p:cNvSpPr>
                <a:spLocks noChangeArrowheads="1"/>
              </p:cNvSpPr>
              <p:nvPr/>
            </p:nvSpPr>
            <p:spPr bwMode="auto">
              <a:xfrm>
                <a:off x="3476" y="1695"/>
                <a:ext cx="58"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67" name="Freeform 816"/>
              <p:cNvSpPr>
                <a:spLocks/>
              </p:cNvSpPr>
              <p:nvPr/>
            </p:nvSpPr>
            <p:spPr bwMode="auto">
              <a:xfrm>
                <a:off x="2874" y="1542"/>
                <a:ext cx="50" cy="154"/>
              </a:xfrm>
              <a:custGeom>
                <a:avLst/>
                <a:gdLst>
                  <a:gd name="T0" fmla="*/ 0 w 50"/>
                  <a:gd name="T1" fmla="*/ 0 h 154"/>
                  <a:gd name="T2" fmla="*/ 0 w 50"/>
                  <a:gd name="T3" fmla="*/ 154 h 154"/>
                  <a:gd name="T4" fmla="*/ 50 w 50"/>
                  <a:gd name="T5" fmla="*/ 154 h 154"/>
                </a:gdLst>
                <a:ahLst/>
                <a:cxnLst>
                  <a:cxn ang="0">
                    <a:pos x="T0" y="T1"/>
                  </a:cxn>
                  <a:cxn ang="0">
                    <a:pos x="T2" y="T3"/>
                  </a:cxn>
                  <a:cxn ang="0">
                    <a:pos x="T4" y="T5"/>
                  </a:cxn>
                </a:cxnLst>
                <a:rect l="0" t="0" r="r" b="b"/>
                <a:pathLst>
                  <a:path w="50" h="154">
                    <a:moveTo>
                      <a:pt x="0" y="0"/>
                    </a:moveTo>
                    <a:lnTo>
                      <a:pt x="0" y="154"/>
                    </a:lnTo>
                    <a:lnTo>
                      <a:pt x="50" y="154"/>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937" name="Picture 817"/>
              <p:cNvPicPr>
                <a:picLocks noChangeAspect="1" noChangeArrowheads="1"/>
              </p:cNvPicPr>
              <p:nvPr/>
            </p:nvPicPr>
            <p:blipFill>
              <a:blip r:embed="rId40" cstate="print">
                <a:extLst>
                  <a:ext uri="{28A0092B-C50C-407E-A947-70E740481C1C}">
                    <a14:useLocalDpi xmlns:a14="http://schemas.microsoft.com/office/drawing/2010/main" xmlns="" val="0"/>
                  </a:ext>
                </a:extLst>
              </a:blip>
              <a:srcRect/>
              <a:stretch>
                <a:fillRect/>
              </a:stretch>
            </p:blipFill>
            <p:spPr bwMode="auto">
              <a:xfrm>
                <a:off x="1779" y="1580"/>
                <a:ext cx="1064"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938" name="Picture 818"/>
              <p:cNvPicPr>
                <a:picLocks noChangeAspect="1" noChangeArrowheads="1"/>
              </p:cNvPicPr>
              <p:nvPr/>
            </p:nvPicPr>
            <p:blipFill>
              <a:blip r:embed="rId41" cstate="print">
                <a:extLst>
                  <a:ext uri="{28A0092B-C50C-407E-A947-70E740481C1C}">
                    <a14:useLocalDpi xmlns:a14="http://schemas.microsoft.com/office/drawing/2010/main" xmlns="" val="0"/>
                  </a:ext>
                </a:extLst>
              </a:blip>
              <a:srcRect/>
              <a:stretch>
                <a:fillRect/>
              </a:stretch>
            </p:blipFill>
            <p:spPr bwMode="auto">
              <a:xfrm>
                <a:off x="1779" y="1580"/>
                <a:ext cx="1064"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68" name="Rectangle 819"/>
              <p:cNvSpPr>
                <a:spLocks noChangeArrowheads="1"/>
              </p:cNvSpPr>
              <p:nvPr/>
            </p:nvSpPr>
            <p:spPr bwMode="auto">
              <a:xfrm>
                <a:off x="1771" y="1574"/>
                <a:ext cx="1054"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69" name="Rectangle 820"/>
              <p:cNvSpPr>
                <a:spLocks noChangeArrowheads="1"/>
              </p:cNvSpPr>
              <p:nvPr/>
            </p:nvSpPr>
            <p:spPr bwMode="auto">
              <a:xfrm>
                <a:off x="1771" y="1592"/>
                <a:ext cx="1054"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0" name="Rectangle 821"/>
              <p:cNvSpPr>
                <a:spLocks noChangeArrowheads="1"/>
              </p:cNvSpPr>
              <p:nvPr/>
            </p:nvSpPr>
            <p:spPr bwMode="auto">
              <a:xfrm>
                <a:off x="1771" y="1598"/>
                <a:ext cx="1054"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1" name="Rectangle 822"/>
              <p:cNvSpPr>
                <a:spLocks noChangeArrowheads="1"/>
              </p:cNvSpPr>
              <p:nvPr/>
            </p:nvSpPr>
            <p:spPr bwMode="auto">
              <a:xfrm>
                <a:off x="1771" y="1610"/>
                <a:ext cx="1054" cy="10"/>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2" name="Rectangle 823"/>
              <p:cNvSpPr>
                <a:spLocks noChangeArrowheads="1"/>
              </p:cNvSpPr>
              <p:nvPr/>
            </p:nvSpPr>
            <p:spPr bwMode="auto">
              <a:xfrm>
                <a:off x="1771" y="1620"/>
                <a:ext cx="1054"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3" name="Rectangle 824"/>
              <p:cNvSpPr>
                <a:spLocks noChangeArrowheads="1"/>
              </p:cNvSpPr>
              <p:nvPr/>
            </p:nvSpPr>
            <p:spPr bwMode="auto">
              <a:xfrm>
                <a:off x="1771" y="1623"/>
                <a:ext cx="1054"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4" name="Rectangle 825"/>
              <p:cNvSpPr>
                <a:spLocks noChangeArrowheads="1"/>
              </p:cNvSpPr>
              <p:nvPr/>
            </p:nvSpPr>
            <p:spPr bwMode="auto">
              <a:xfrm>
                <a:off x="1771" y="1632"/>
                <a:ext cx="1054"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5" name="Rectangle 826"/>
              <p:cNvSpPr>
                <a:spLocks noChangeArrowheads="1"/>
              </p:cNvSpPr>
              <p:nvPr/>
            </p:nvSpPr>
            <p:spPr bwMode="auto">
              <a:xfrm>
                <a:off x="1771" y="1635"/>
                <a:ext cx="1054"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6" name="Rectangle 827"/>
              <p:cNvSpPr>
                <a:spLocks noChangeArrowheads="1"/>
              </p:cNvSpPr>
              <p:nvPr/>
            </p:nvSpPr>
            <p:spPr bwMode="auto">
              <a:xfrm>
                <a:off x="1771" y="1641"/>
                <a:ext cx="1054"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7" name="Rectangle 828"/>
              <p:cNvSpPr>
                <a:spLocks noChangeArrowheads="1"/>
              </p:cNvSpPr>
              <p:nvPr/>
            </p:nvSpPr>
            <p:spPr bwMode="auto">
              <a:xfrm>
                <a:off x="1771" y="1647"/>
                <a:ext cx="1054"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8" name="Rectangle 829"/>
              <p:cNvSpPr>
                <a:spLocks noChangeArrowheads="1"/>
              </p:cNvSpPr>
              <p:nvPr/>
            </p:nvSpPr>
            <p:spPr bwMode="auto">
              <a:xfrm>
                <a:off x="1771" y="1656"/>
                <a:ext cx="1054"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79" name="Rectangle 830"/>
              <p:cNvSpPr>
                <a:spLocks noChangeArrowheads="1"/>
              </p:cNvSpPr>
              <p:nvPr/>
            </p:nvSpPr>
            <p:spPr bwMode="auto">
              <a:xfrm>
                <a:off x="1771" y="1659"/>
                <a:ext cx="1054"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0" name="Rectangle 831"/>
              <p:cNvSpPr>
                <a:spLocks noChangeArrowheads="1"/>
              </p:cNvSpPr>
              <p:nvPr/>
            </p:nvSpPr>
            <p:spPr bwMode="auto">
              <a:xfrm>
                <a:off x="1771" y="1662"/>
                <a:ext cx="1054"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1" name="Rectangle 832"/>
              <p:cNvSpPr>
                <a:spLocks noChangeArrowheads="1"/>
              </p:cNvSpPr>
              <p:nvPr/>
            </p:nvSpPr>
            <p:spPr bwMode="auto">
              <a:xfrm>
                <a:off x="1771" y="1668"/>
                <a:ext cx="1054"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2" name="Rectangle 833"/>
              <p:cNvSpPr>
                <a:spLocks noChangeArrowheads="1"/>
              </p:cNvSpPr>
              <p:nvPr/>
            </p:nvSpPr>
            <p:spPr bwMode="auto">
              <a:xfrm>
                <a:off x="1771" y="1671"/>
                <a:ext cx="1054"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3" name="Rectangle 834"/>
              <p:cNvSpPr>
                <a:spLocks noChangeArrowheads="1"/>
              </p:cNvSpPr>
              <p:nvPr/>
            </p:nvSpPr>
            <p:spPr bwMode="auto">
              <a:xfrm>
                <a:off x="1771" y="1674"/>
                <a:ext cx="1054"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4" name="Rectangle 835"/>
              <p:cNvSpPr>
                <a:spLocks noChangeArrowheads="1"/>
              </p:cNvSpPr>
              <p:nvPr/>
            </p:nvSpPr>
            <p:spPr bwMode="auto">
              <a:xfrm>
                <a:off x="1771" y="1677"/>
                <a:ext cx="1054"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5" name="Rectangle 836"/>
              <p:cNvSpPr>
                <a:spLocks noChangeArrowheads="1"/>
              </p:cNvSpPr>
              <p:nvPr/>
            </p:nvSpPr>
            <p:spPr bwMode="auto">
              <a:xfrm>
                <a:off x="1771" y="1683"/>
                <a:ext cx="1054"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6" name="Rectangle 837"/>
              <p:cNvSpPr>
                <a:spLocks noChangeArrowheads="1"/>
              </p:cNvSpPr>
              <p:nvPr/>
            </p:nvSpPr>
            <p:spPr bwMode="auto">
              <a:xfrm>
                <a:off x="1771" y="1689"/>
                <a:ext cx="1054"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7" name="Rectangle 838"/>
              <p:cNvSpPr>
                <a:spLocks noChangeArrowheads="1"/>
              </p:cNvSpPr>
              <p:nvPr/>
            </p:nvSpPr>
            <p:spPr bwMode="auto">
              <a:xfrm>
                <a:off x="1771" y="1692"/>
                <a:ext cx="1054"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8" name="Rectangle 839"/>
              <p:cNvSpPr>
                <a:spLocks noChangeArrowheads="1"/>
              </p:cNvSpPr>
              <p:nvPr/>
            </p:nvSpPr>
            <p:spPr bwMode="auto">
              <a:xfrm>
                <a:off x="1771" y="1695"/>
                <a:ext cx="1054"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89" name="Rectangle 840"/>
              <p:cNvSpPr>
                <a:spLocks noChangeArrowheads="1"/>
              </p:cNvSpPr>
              <p:nvPr/>
            </p:nvSpPr>
            <p:spPr bwMode="auto">
              <a:xfrm>
                <a:off x="1771" y="1701"/>
                <a:ext cx="1054"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0" name="Rectangle 841"/>
              <p:cNvSpPr>
                <a:spLocks noChangeArrowheads="1"/>
              </p:cNvSpPr>
              <p:nvPr/>
            </p:nvSpPr>
            <p:spPr bwMode="auto">
              <a:xfrm>
                <a:off x="1771" y="1707"/>
                <a:ext cx="1054"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1" name="Rectangle 842"/>
              <p:cNvSpPr>
                <a:spLocks noChangeArrowheads="1"/>
              </p:cNvSpPr>
              <p:nvPr/>
            </p:nvSpPr>
            <p:spPr bwMode="auto">
              <a:xfrm>
                <a:off x="1771" y="1713"/>
                <a:ext cx="1054"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2" name="Rectangle 843"/>
              <p:cNvSpPr>
                <a:spLocks noChangeArrowheads="1"/>
              </p:cNvSpPr>
              <p:nvPr/>
            </p:nvSpPr>
            <p:spPr bwMode="auto">
              <a:xfrm>
                <a:off x="1771" y="1719"/>
                <a:ext cx="1054"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3" name="Rectangle 844"/>
              <p:cNvSpPr>
                <a:spLocks noChangeArrowheads="1"/>
              </p:cNvSpPr>
              <p:nvPr/>
            </p:nvSpPr>
            <p:spPr bwMode="auto">
              <a:xfrm>
                <a:off x="1771" y="1722"/>
                <a:ext cx="1054"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4" name="Rectangle 845"/>
              <p:cNvSpPr>
                <a:spLocks noChangeArrowheads="1"/>
              </p:cNvSpPr>
              <p:nvPr/>
            </p:nvSpPr>
            <p:spPr bwMode="auto">
              <a:xfrm>
                <a:off x="1771" y="1725"/>
                <a:ext cx="1054"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5" name="Rectangle 846"/>
              <p:cNvSpPr>
                <a:spLocks noChangeArrowheads="1"/>
              </p:cNvSpPr>
              <p:nvPr/>
            </p:nvSpPr>
            <p:spPr bwMode="auto">
              <a:xfrm>
                <a:off x="1771" y="1728"/>
                <a:ext cx="1054" cy="10"/>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6" name="Rectangle 847"/>
              <p:cNvSpPr>
                <a:spLocks noChangeArrowheads="1"/>
              </p:cNvSpPr>
              <p:nvPr/>
            </p:nvSpPr>
            <p:spPr bwMode="auto">
              <a:xfrm>
                <a:off x="1771" y="1738"/>
                <a:ext cx="1054"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7" name="Rectangle 848"/>
              <p:cNvSpPr>
                <a:spLocks noChangeArrowheads="1"/>
              </p:cNvSpPr>
              <p:nvPr/>
            </p:nvSpPr>
            <p:spPr bwMode="auto">
              <a:xfrm>
                <a:off x="1771" y="1750"/>
                <a:ext cx="1054"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8" name="Rectangle 849"/>
              <p:cNvSpPr>
                <a:spLocks noChangeArrowheads="1"/>
              </p:cNvSpPr>
              <p:nvPr/>
            </p:nvSpPr>
            <p:spPr bwMode="auto">
              <a:xfrm>
                <a:off x="1771" y="1753"/>
                <a:ext cx="1054" cy="9"/>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99" name="Rectangle 850"/>
              <p:cNvSpPr>
                <a:spLocks noChangeArrowheads="1"/>
              </p:cNvSpPr>
              <p:nvPr/>
            </p:nvSpPr>
            <p:spPr bwMode="auto">
              <a:xfrm>
                <a:off x="1771" y="1762"/>
                <a:ext cx="1054"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200" name="Rectangle 851"/>
              <p:cNvSpPr>
                <a:spLocks noChangeArrowheads="1"/>
              </p:cNvSpPr>
              <p:nvPr/>
            </p:nvSpPr>
            <p:spPr bwMode="auto">
              <a:xfrm>
                <a:off x="1771" y="1768"/>
                <a:ext cx="1054" cy="15"/>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201" name="Rectangle 852"/>
              <p:cNvSpPr>
                <a:spLocks noChangeArrowheads="1"/>
              </p:cNvSpPr>
              <p:nvPr/>
            </p:nvSpPr>
            <p:spPr bwMode="auto">
              <a:xfrm>
                <a:off x="1773" y="1576"/>
                <a:ext cx="1051"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202" name="Rectangle 853"/>
              <p:cNvSpPr>
                <a:spLocks noChangeArrowheads="1"/>
              </p:cNvSpPr>
              <p:nvPr/>
            </p:nvSpPr>
            <p:spPr bwMode="auto">
              <a:xfrm>
                <a:off x="2010" y="1621"/>
                <a:ext cx="60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INTERNAL AUDIT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03" name="Rectangle 854"/>
              <p:cNvSpPr>
                <a:spLocks noChangeArrowheads="1"/>
              </p:cNvSpPr>
              <p:nvPr/>
            </p:nvSpPr>
            <p:spPr bwMode="auto">
              <a:xfrm>
                <a:off x="2301" y="1679"/>
                <a:ext cx="48"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04" name="Freeform 855"/>
              <p:cNvSpPr>
                <a:spLocks/>
              </p:cNvSpPr>
              <p:nvPr/>
            </p:nvSpPr>
            <p:spPr bwMode="auto">
              <a:xfrm>
                <a:off x="2824" y="1542"/>
                <a:ext cx="50" cy="137"/>
              </a:xfrm>
              <a:custGeom>
                <a:avLst/>
                <a:gdLst>
                  <a:gd name="T0" fmla="*/ 50 w 50"/>
                  <a:gd name="T1" fmla="*/ 0 h 137"/>
                  <a:gd name="T2" fmla="*/ 50 w 50"/>
                  <a:gd name="T3" fmla="*/ 137 h 137"/>
                  <a:gd name="T4" fmla="*/ 0 w 50"/>
                  <a:gd name="T5" fmla="*/ 137 h 137"/>
                </a:gdLst>
                <a:ahLst/>
                <a:cxnLst>
                  <a:cxn ang="0">
                    <a:pos x="T0" y="T1"/>
                  </a:cxn>
                  <a:cxn ang="0">
                    <a:pos x="T2" y="T3"/>
                  </a:cxn>
                  <a:cxn ang="0">
                    <a:pos x="T4" y="T5"/>
                  </a:cxn>
                </a:cxnLst>
                <a:rect l="0" t="0" r="r" b="b"/>
                <a:pathLst>
                  <a:path w="50" h="137">
                    <a:moveTo>
                      <a:pt x="50" y="0"/>
                    </a:moveTo>
                    <a:lnTo>
                      <a:pt x="50" y="137"/>
                    </a:lnTo>
                    <a:lnTo>
                      <a:pt x="0" y="137"/>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5976" name="Picture 856"/>
              <p:cNvPicPr>
                <a:picLocks noChangeAspect="1" noChangeArrowheads="1"/>
              </p:cNvPicPr>
              <p:nvPr/>
            </p:nvPicPr>
            <p:blipFill>
              <a:blip r:embed="rId42" cstate="print">
                <a:extLst>
                  <a:ext uri="{28A0092B-C50C-407E-A947-70E740481C1C}">
                    <a14:useLocalDpi xmlns:a14="http://schemas.microsoft.com/office/drawing/2010/main" xmlns="" val="0"/>
                  </a:ext>
                </a:extLst>
              </a:blip>
              <a:srcRect/>
              <a:stretch>
                <a:fillRect/>
              </a:stretch>
            </p:blipFill>
            <p:spPr bwMode="auto">
              <a:xfrm>
                <a:off x="2926" y="1853"/>
                <a:ext cx="1134"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977" name="Picture 857"/>
              <p:cNvPicPr>
                <a:picLocks noChangeAspect="1" noChangeArrowheads="1"/>
              </p:cNvPicPr>
              <p:nvPr/>
            </p:nvPicPr>
            <p:blipFill>
              <a:blip r:embed="rId43" cstate="print">
                <a:extLst>
                  <a:ext uri="{28A0092B-C50C-407E-A947-70E740481C1C}">
                    <a14:useLocalDpi xmlns:a14="http://schemas.microsoft.com/office/drawing/2010/main" xmlns="" val="0"/>
                  </a:ext>
                </a:extLst>
              </a:blip>
              <a:srcRect/>
              <a:stretch>
                <a:fillRect/>
              </a:stretch>
            </p:blipFill>
            <p:spPr bwMode="auto">
              <a:xfrm>
                <a:off x="2926" y="1853"/>
                <a:ext cx="1134"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205" name="Rectangle 858"/>
              <p:cNvSpPr>
                <a:spLocks noChangeArrowheads="1"/>
              </p:cNvSpPr>
              <p:nvPr/>
            </p:nvSpPr>
            <p:spPr bwMode="auto">
              <a:xfrm>
                <a:off x="2922" y="1850"/>
                <a:ext cx="1103" cy="24"/>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206" name="Rectangle 859"/>
              <p:cNvSpPr>
                <a:spLocks noChangeArrowheads="1"/>
              </p:cNvSpPr>
              <p:nvPr/>
            </p:nvSpPr>
            <p:spPr bwMode="auto">
              <a:xfrm>
                <a:off x="2922" y="1874"/>
                <a:ext cx="1103"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207" name="Rectangle 860"/>
              <p:cNvSpPr>
                <a:spLocks noChangeArrowheads="1"/>
              </p:cNvSpPr>
              <p:nvPr/>
            </p:nvSpPr>
            <p:spPr bwMode="auto">
              <a:xfrm>
                <a:off x="2922" y="1880"/>
                <a:ext cx="1103"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88" name="Rectangle 861"/>
              <p:cNvSpPr>
                <a:spLocks noChangeArrowheads="1"/>
              </p:cNvSpPr>
              <p:nvPr/>
            </p:nvSpPr>
            <p:spPr bwMode="auto">
              <a:xfrm>
                <a:off x="2922" y="1895"/>
                <a:ext cx="1103" cy="15"/>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89" name="Rectangle 862"/>
              <p:cNvSpPr>
                <a:spLocks noChangeArrowheads="1"/>
              </p:cNvSpPr>
              <p:nvPr/>
            </p:nvSpPr>
            <p:spPr bwMode="auto">
              <a:xfrm>
                <a:off x="2922" y="1910"/>
                <a:ext cx="1103"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0" name="Rectangle 863"/>
              <p:cNvSpPr>
                <a:spLocks noChangeArrowheads="1"/>
              </p:cNvSpPr>
              <p:nvPr/>
            </p:nvSpPr>
            <p:spPr bwMode="auto">
              <a:xfrm>
                <a:off x="2922" y="1913"/>
                <a:ext cx="1103"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1" name="Rectangle 864"/>
              <p:cNvSpPr>
                <a:spLocks noChangeArrowheads="1"/>
              </p:cNvSpPr>
              <p:nvPr/>
            </p:nvSpPr>
            <p:spPr bwMode="auto">
              <a:xfrm>
                <a:off x="2922" y="1925"/>
                <a:ext cx="1103"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2" name="Rectangle 865"/>
              <p:cNvSpPr>
                <a:spLocks noChangeArrowheads="1"/>
              </p:cNvSpPr>
              <p:nvPr/>
            </p:nvSpPr>
            <p:spPr bwMode="auto">
              <a:xfrm>
                <a:off x="2922" y="1928"/>
                <a:ext cx="1103" cy="3"/>
              </a:xfrm>
              <a:prstGeom prst="rect">
                <a:avLst/>
              </a:prstGeom>
              <a:solidFill>
                <a:srgbClr val="BFD5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3" name="Rectangle 866"/>
              <p:cNvSpPr>
                <a:spLocks noChangeArrowheads="1"/>
              </p:cNvSpPr>
              <p:nvPr/>
            </p:nvSpPr>
            <p:spPr bwMode="auto">
              <a:xfrm>
                <a:off x="2922" y="1931"/>
                <a:ext cx="1103"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4" name="Rectangle 867"/>
              <p:cNvSpPr>
                <a:spLocks noChangeArrowheads="1"/>
              </p:cNvSpPr>
              <p:nvPr/>
            </p:nvSpPr>
            <p:spPr bwMode="auto">
              <a:xfrm>
                <a:off x="2922" y="1937"/>
                <a:ext cx="1103"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5" name="Rectangle 868"/>
              <p:cNvSpPr>
                <a:spLocks noChangeArrowheads="1"/>
              </p:cNvSpPr>
              <p:nvPr/>
            </p:nvSpPr>
            <p:spPr bwMode="auto">
              <a:xfrm>
                <a:off x="2922" y="1946"/>
                <a:ext cx="1103"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6" name="Rectangle 869"/>
              <p:cNvSpPr>
                <a:spLocks noChangeArrowheads="1"/>
              </p:cNvSpPr>
              <p:nvPr/>
            </p:nvSpPr>
            <p:spPr bwMode="auto">
              <a:xfrm>
                <a:off x="2922" y="1955"/>
                <a:ext cx="1103"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7" name="Rectangle 870"/>
              <p:cNvSpPr>
                <a:spLocks noChangeArrowheads="1"/>
              </p:cNvSpPr>
              <p:nvPr/>
            </p:nvSpPr>
            <p:spPr bwMode="auto">
              <a:xfrm>
                <a:off x="2922" y="1958"/>
                <a:ext cx="1103" cy="6"/>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8" name="Rectangle 871"/>
              <p:cNvSpPr>
                <a:spLocks noChangeArrowheads="1"/>
              </p:cNvSpPr>
              <p:nvPr/>
            </p:nvSpPr>
            <p:spPr bwMode="auto">
              <a:xfrm>
                <a:off x="2922" y="1964"/>
                <a:ext cx="1103" cy="7"/>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99" name="Rectangle 872"/>
              <p:cNvSpPr>
                <a:spLocks noChangeArrowheads="1"/>
              </p:cNvSpPr>
              <p:nvPr/>
            </p:nvSpPr>
            <p:spPr bwMode="auto">
              <a:xfrm>
                <a:off x="2922" y="1971"/>
                <a:ext cx="1103"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0" name="Rectangle 873"/>
              <p:cNvSpPr>
                <a:spLocks noChangeArrowheads="1"/>
              </p:cNvSpPr>
              <p:nvPr/>
            </p:nvSpPr>
            <p:spPr bwMode="auto">
              <a:xfrm>
                <a:off x="2922" y="1974"/>
                <a:ext cx="1103"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1" name="Rectangle 874"/>
              <p:cNvSpPr>
                <a:spLocks noChangeArrowheads="1"/>
              </p:cNvSpPr>
              <p:nvPr/>
            </p:nvSpPr>
            <p:spPr bwMode="auto">
              <a:xfrm>
                <a:off x="2922" y="1980"/>
                <a:ext cx="1103"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2" name="Rectangle 875"/>
              <p:cNvSpPr>
                <a:spLocks noChangeArrowheads="1"/>
              </p:cNvSpPr>
              <p:nvPr/>
            </p:nvSpPr>
            <p:spPr bwMode="auto">
              <a:xfrm>
                <a:off x="2922" y="1983"/>
                <a:ext cx="1103"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3" name="Rectangle 876"/>
              <p:cNvSpPr>
                <a:spLocks noChangeArrowheads="1"/>
              </p:cNvSpPr>
              <p:nvPr/>
            </p:nvSpPr>
            <p:spPr bwMode="auto">
              <a:xfrm>
                <a:off x="2922" y="1986"/>
                <a:ext cx="1103" cy="9"/>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4" name="Rectangle 877"/>
              <p:cNvSpPr>
                <a:spLocks noChangeArrowheads="1"/>
              </p:cNvSpPr>
              <p:nvPr/>
            </p:nvSpPr>
            <p:spPr bwMode="auto">
              <a:xfrm>
                <a:off x="2922" y="1995"/>
                <a:ext cx="1103"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5" name="Rectangle 878"/>
              <p:cNvSpPr>
                <a:spLocks noChangeArrowheads="1"/>
              </p:cNvSpPr>
              <p:nvPr/>
            </p:nvSpPr>
            <p:spPr bwMode="auto">
              <a:xfrm>
                <a:off x="2922" y="2001"/>
                <a:ext cx="1103" cy="6"/>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6" name="Rectangle 879"/>
              <p:cNvSpPr>
                <a:spLocks noChangeArrowheads="1"/>
              </p:cNvSpPr>
              <p:nvPr/>
            </p:nvSpPr>
            <p:spPr bwMode="auto">
              <a:xfrm>
                <a:off x="2922" y="2007"/>
                <a:ext cx="1103"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7" name="Rectangle 880"/>
              <p:cNvSpPr>
                <a:spLocks noChangeArrowheads="1"/>
              </p:cNvSpPr>
              <p:nvPr/>
            </p:nvSpPr>
            <p:spPr bwMode="auto">
              <a:xfrm>
                <a:off x="2922" y="2010"/>
                <a:ext cx="1103"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8" name="Rectangle 881"/>
              <p:cNvSpPr>
                <a:spLocks noChangeArrowheads="1"/>
              </p:cNvSpPr>
              <p:nvPr/>
            </p:nvSpPr>
            <p:spPr bwMode="auto">
              <a:xfrm>
                <a:off x="2922" y="2016"/>
                <a:ext cx="1103"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09" name="Rectangle 882"/>
              <p:cNvSpPr>
                <a:spLocks noChangeArrowheads="1"/>
              </p:cNvSpPr>
              <p:nvPr/>
            </p:nvSpPr>
            <p:spPr bwMode="auto">
              <a:xfrm>
                <a:off x="2922" y="2019"/>
                <a:ext cx="1103"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0" name="Rectangle 883"/>
              <p:cNvSpPr>
                <a:spLocks noChangeArrowheads="1"/>
              </p:cNvSpPr>
              <p:nvPr/>
            </p:nvSpPr>
            <p:spPr bwMode="auto">
              <a:xfrm>
                <a:off x="2922" y="2025"/>
                <a:ext cx="1103" cy="9"/>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1" name="Rectangle 884"/>
              <p:cNvSpPr>
                <a:spLocks noChangeArrowheads="1"/>
              </p:cNvSpPr>
              <p:nvPr/>
            </p:nvSpPr>
            <p:spPr bwMode="auto">
              <a:xfrm>
                <a:off x="2922" y="2034"/>
                <a:ext cx="1103"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2" name="Rectangle 885"/>
              <p:cNvSpPr>
                <a:spLocks noChangeArrowheads="1"/>
              </p:cNvSpPr>
              <p:nvPr/>
            </p:nvSpPr>
            <p:spPr bwMode="auto">
              <a:xfrm>
                <a:off x="2922" y="2043"/>
                <a:ext cx="1103"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3" name="Rectangle 886"/>
              <p:cNvSpPr>
                <a:spLocks noChangeArrowheads="1"/>
              </p:cNvSpPr>
              <p:nvPr/>
            </p:nvSpPr>
            <p:spPr bwMode="auto">
              <a:xfrm>
                <a:off x="2922" y="2046"/>
                <a:ext cx="1103"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4" name="Rectangle 887"/>
              <p:cNvSpPr>
                <a:spLocks noChangeArrowheads="1"/>
              </p:cNvSpPr>
              <p:nvPr/>
            </p:nvSpPr>
            <p:spPr bwMode="auto">
              <a:xfrm>
                <a:off x="2922" y="2049"/>
                <a:ext cx="1103"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5" name="Rectangle 888"/>
              <p:cNvSpPr>
                <a:spLocks noChangeArrowheads="1"/>
              </p:cNvSpPr>
              <p:nvPr/>
            </p:nvSpPr>
            <p:spPr bwMode="auto">
              <a:xfrm>
                <a:off x="2922" y="2052"/>
                <a:ext cx="1103" cy="15"/>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6" name="Rectangle 889"/>
              <p:cNvSpPr>
                <a:spLocks noChangeArrowheads="1"/>
              </p:cNvSpPr>
              <p:nvPr/>
            </p:nvSpPr>
            <p:spPr bwMode="auto">
              <a:xfrm>
                <a:off x="2922" y="2067"/>
                <a:ext cx="1103" cy="15"/>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7" name="Rectangle 890"/>
              <p:cNvSpPr>
                <a:spLocks noChangeArrowheads="1"/>
              </p:cNvSpPr>
              <p:nvPr/>
            </p:nvSpPr>
            <p:spPr bwMode="auto">
              <a:xfrm>
                <a:off x="2922" y="2082"/>
                <a:ext cx="1103" cy="4"/>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8" name="Rectangle 891"/>
              <p:cNvSpPr>
                <a:spLocks noChangeArrowheads="1"/>
              </p:cNvSpPr>
              <p:nvPr/>
            </p:nvSpPr>
            <p:spPr bwMode="auto">
              <a:xfrm>
                <a:off x="2922" y="2086"/>
                <a:ext cx="1103" cy="12"/>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19" name="Rectangle 892"/>
              <p:cNvSpPr>
                <a:spLocks noChangeArrowheads="1"/>
              </p:cNvSpPr>
              <p:nvPr/>
            </p:nvSpPr>
            <p:spPr bwMode="auto">
              <a:xfrm>
                <a:off x="2922" y="2098"/>
                <a:ext cx="1103"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20" name="Rectangle 893"/>
              <p:cNvSpPr>
                <a:spLocks noChangeArrowheads="1"/>
              </p:cNvSpPr>
              <p:nvPr/>
            </p:nvSpPr>
            <p:spPr bwMode="auto">
              <a:xfrm>
                <a:off x="2922" y="2104"/>
                <a:ext cx="1103" cy="21"/>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21" name="Rectangle 894"/>
              <p:cNvSpPr>
                <a:spLocks noChangeArrowheads="1"/>
              </p:cNvSpPr>
              <p:nvPr/>
            </p:nvSpPr>
            <p:spPr bwMode="auto">
              <a:xfrm>
                <a:off x="2924" y="1851"/>
                <a:ext cx="1100" cy="274"/>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922" name="Rectangle 895"/>
              <p:cNvSpPr>
                <a:spLocks noChangeArrowheads="1"/>
              </p:cNvSpPr>
              <p:nvPr/>
            </p:nvSpPr>
            <p:spPr bwMode="auto">
              <a:xfrm>
                <a:off x="2958" y="1872"/>
                <a:ext cx="1042"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CORPORATE PERFORMANCE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23" name="Rectangle 896"/>
              <p:cNvSpPr>
                <a:spLocks noChangeArrowheads="1"/>
              </p:cNvSpPr>
              <p:nvPr/>
            </p:nvSpPr>
            <p:spPr bwMode="auto">
              <a:xfrm>
                <a:off x="3974" y="1872"/>
                <a:ext cx="71"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24" name="Rectangle 897"/>
              <p:cNvSpPr>
                <a:spLocks noChangeArrowheads="1"/>
              </p:cNvSpPr>
              <p:nvPr/>
            </p:nvSpPr>
            <p:spPr bwMode="auto">
              <a:xfrm>
                <a:off x="2962" y="1930"/>
                <a:ext cx="38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PLANNING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25" name="Rectangle 898"/>
              <p:cNvSpPr>
                <a:spLocks noChangeArrowheads="1"/>
              </p:cNvSpPr>
              <p:nvPr/>
            </p:nvSpPr>
            <p:spPr bwMode="auto">
              <a:xfrm>
                <a:off x="3323" y="1930"/>
                <a:ext cx="71"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26" name="Rectangle 899"/>
              <p:cNvSpPr>
                <a:spLocks noChangeArrowheads="1"/>
              </p:cNvSpPr>
              <p:nvPr/>
            </p:nvSpPr>
            <p:spPr bwMode="auto">
              <a:xfrm>
                <a:off x="3362" y="1930"/>
                <a:ext cx="671"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MONITORING AND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27" name="Rectangle 900"/>
              <p:cNvSpPr>
                <a:spLocks noChangeArrowheads="1"/>
              </p:cNvSpPr>
              <p:nvPr/>
            </p:nvSpPr>
            <p:spPr bwMode="auto">
              <a:xfrm>
                <a:off x="3266" y="1988"/>
                <a:ext cx="450"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REPORTING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28" name="Rectangle 901"/>
              <p:cNvSpPr>
                <a:spLocks noChangeArrowheads="1"/>
              </p:cNvSpPr>
              <p:nvPr/>
            </p:nvSpPr>
            <p:spPr bwMode="auto">
              <a:xfrm>
                <a:off x="3476" y="2046"/>
                <a:ext cx="4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29" name="Freeform 902"/>
              <p:cNvSpPr>
                <a:spLocks/>
              </p:cNvSpPr>
              <p:nvPr/>
            </p:nvSpPr>
            <p:spPr bwMode="auto">
              <a:xfrm>
                <a:off x="2874" y="1542"/>
                <a:ext cx="50" cy="446"/>
              </a:xfrm>
              <a:custGeom>
                <a:avLst/>
                <a:gdLst>
                  <a:gd name="T0" fmla="*/ 0 w 50"/>
                  <a:gd name="T1" fmla="*/ 0 h 446"/>
                  <a:gd name="T2" fmla="*/ 0 w 50"/>
                  <a:gd name="T3" fmla="*/ 446 h 446"/>
                  <a:gd name="T4" fmla="*/ 50 w 50"/>
                  <a:gd name="T5" fmla="*/ 446 h 446"/>
                </a:gdLst>
                <a:ahLst/>
                <a:cxnLst>
                  <a:cxn ang="0">
                    <a:pos x="T0" y="T1"/>
                  </a:cxn>
                  <a:cxn ang="0">
                    <a:pos x="T2" y="T3"/>
                  </a:cxn>
                  <a:cxn ang="0">
                    <a:pos x="T4" y="T5"/>
                  </a:cxn>
                </a:cxnLst>
                <a:rect l="0" t="0" r="r" b="b"/>
                <a:pathLst>
                  <a:path w="50" h="446">
                    <a:moveTo>
                      <a:pt x="0" y="0"/>
                    </a:moveTo>
                    <a:lnTo>
                      <a:pt x="0" y="446"/>
                    </a:lnTo>
                    <a:lnTo>
                      <a:pt x="50" y="446"/>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6023" name="Picture 903"/>
              <p:cNvPicPr>
                <a:picLocks noChangeAspect="1" noChangeArrowheads="1"/>
              </p:cNvPicPr>
              <p:nvPr/>
            </p:nvPicPr>
            <p:blipFill>
              <a:blip r:embed="rId44" cstate="print">
                <a:extLst>
                  <a:ext uri="{28A0092B-C50C-407E-A947-70E740481C1C}">
                    <a14:useLocalDpi xmlns:a14="http://schemas.microsoft.com/office/drawing/2010/main" xmlns="" val="0"/>
                  </a:ext>
                </a:extLst>
              </a:blip>
              <a:srcRect/>
              <a:stretch>
                <a:fillRect/>
              </a:stretch>
            </p:blipFill>
            <p:spPr bwMode="auto">
              <a:xfrm>
                <a:off x="1779" y="1853"/>
                <a:ext cx="1064"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024" name="Picture 904"/>
              <p:cNvPicPr>
                <a:picLocks noChangeAspect="1" noChangeArrowheads="1"/>
              </p:cNvPicPr>
              <p:nvPr/>
            </p:nvPicPr>
            <p:blipFill>
              <a:blip r:embed="rId45" cstate="print">
                <a:extLst>
                  <a:ext uri="{28A0092B-C50C-407E-A947-70E740481C1C}">
                    <a14:useLocalDpi xmlns:a14="http://schemas.microsoft.com/office/drawing/2010/main" xmlns="" val="0"/>
                  </a:ext>
                </a:extLst>
              </a:blip>
              <a:srcRect/>
              <a:stretch>
                <a:fillRect/>
              </a:stretch>
            </p:blipFill>
            <p:spPr bwMode="auto">
              <a:xfrm>
                <a:off x="1779" y="1853"/>
                <a:ext cx="1064"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930" name="Rectangle 905"/>
              <p:cNvSpPr>
                <a:spLocks noChangeArrowheads="1"/>
              </p:cNvSpPr>
              <p:nvPr/>
            </p:nvSpPr>
            <p:spPr bwMode="auto">
              <a:xfrm>
                <a:off x="1771" y="1850"/>
                <a:ext cx="1054" cy="21"/>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31" name="Rectangle 906"/>
              <p:cNvSpPr>
                <a:spLocks noChangeArrowheads="1"/>
              </p:cNvSpPr>
              <p:nvPr/>
            </p:nvSpPr>
            <p:spPr bwMode="auto">
              <a:xfrm>
                <a:off x="1771" y="1871"/>
                <a:ext cx="1054" cy="6"/>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32" name="Rectangle 907"/>
              <p:cNvSpPr>
                <a:spLocks noChangeArrowheads="1"/>
              </p:cNvSpPr>
              <p:nvPr/>
            </p:nvSpPr>
            <p:spPr bwMode="auto">
              <a:xfrm>
                <a:off x="1771" y="1877"/>
                <a:ext cx="1054" cy="12"/>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33" name="Rectangle 908"/>
              <p:cNvSpPr>
                <a:spLocks noChangeArrowheads="1"/>
              </p:cNvSpPr>
              <p:nvPr/>
            </p:nvSpPr>
            <p:spPr bwMode="auto">
              <a:xfrm>
                <a:off x="1771" y="1889"/>
                <a:ext cx="1054" cy="12"/>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34" name="Rectangle 909"/>
              <p:cNvSpPr>
                <a:spLocks noChangeArrowheads="1"/>
              </p:cNvSpPr>
              <p:nvPr/>
            </p:nvSpPr>
            <p:spPr bwMode="auto">
              <a:xfrm>
                <a:off x="1771" y="1901"/>
                <a:ext cx="1054"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35" name="Rectangle 910"/>
              <p:cNvSpPr>
                <a:spLocks noChangeArrowheads="1"/>
              </p:cNvSpPr>
              <p:nvPr/>
            </p:nvSpPr>
            <p:spPr bwMode="auto">
              <a:xfrm>
                <a:off x="1771" y="1904"/>
                <a:ext cx="1054"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36" name="Rectangle 911"/>
              <p:cNvSpPr>
                <a:spLocks noChangeArrowheads="1"/>
              </p:cNvSpPr>
              <p:nvPr/>
            </p:nvSpPr>
            <p:spPr bwMode="auto">
              <a:xfrm>
                <a:off x="1771" y="1916"/>
                <a:ext cx="1054"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39" name="Rectangle 912"/>
              <p:cNvSpPr>
                <a:spLocks noChangeArrowheads="1"/>
              </p:cNvSpPr>
              <p:nvPr/>
            </p:nvSpPr>
            <p:spPr bwMode="auto">
              <a:xfrm>
                <a:off x="1771" y="1919"/>
                <a:ext cx="1054"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0" name="Rectangle 913"/>
              <p:cNvSpPr>
                <a:spLocks noChangeArrowheads="1"/>
              </p:cNvSpPr>
              <p:nvPr/>
            </p:nvSpPr>
            <p:spPr bwMode="auto">
              <a:xfrm>
                <a:off x="1771" y="1925"/>
                <a:ext cx="1054"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1" name="Rectangle 914"/>
              <p:cNvSpPr>
                <a:spLocks noChangeArrowheads="1"/>
              </p:cNvSpPr>
              <p:nvPr/>
            </p:nvSpPr>
            <p:spPr bwMode="auto">
              <a:xfrm>
                <a:off x="1771" y="1934"/>
                <a:ext cx="1054" cy="9"/>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2" name="Rectangle 915"/>
              <p:cNvSpPr>
                <a:spLocks noChangeArrowheads="1"/>
              </p:cNvSpPr>
              <p:nvPr/>
            </p:nvSpPr>
            <p:spPr bwMode="auto">
              <a:xfrm>
                <a:off x="1771" y="1943"/>
                <a:ext cx="1054"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3" name="Rectangle 916"/>
              <p:cNvSpPr>
                <a:spLocks noChangeArrowheads="1"/>
              </p:cNvSpPr>
              <p:nvPr/>
            </p:nvSpPr>
            <p:spPr bwMode="auto">
              <a:xfrm>
                <a:off x="1771" y="1946"/>
                <a:ext cx="1054"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4" name="Rectangle 917"/>
              <p:cNvSpPr>
                <a:spLocks noChangeArrowheads="1"/>
              </p:cNvSpPr>
              <p:nvPr/>
            </p:nvSpPr>
            <p:spPr bwMode="auto">
              <a:xfrm>
                <a:off x="1771" y="1949"/>
                <a:ext cx="1054"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5" name="Rectangle 918"/>
              <p:cNvSpPr>
                <a:spLocks noChangeArrowheads="1"/>
              </p:cNvSpPr>
              <p:nvPr/>
            </p:nvSpPr>
            <p:spPr bwMode="auto">
              <a:xfrm>
                <a:off x="1771" y="1955"/>
                <a:ext cx="1054"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6" name="Rectangle 919"/>
              <p:cNvSpPr>
                <a:spLocks noChangeArrowheads="1"/>
              </p:cNvSpPr>
              <p:nvPr/>
            </p:nvSpPr>
            <p:spPr bwMode="auto">
              <a:xfrm>
                <a:off x="1771" y="1958"/>
                <a:ext cx="1054"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7" name="Rectangle 920"/>
              <p:cNvSpPr>
                <a:spLocks noChangeArrowheads="1"/>
              </p:cNvSpPr>
              <p:nvPr/>
            </p:nvSpPr>
            <p:spPr bwMode="auto">
              <a:xfrm>
                <a:off x="1771" y="1961"/>
                <a:ext cx="1054"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8" name="Rectangle 921"/>
              <p:cNvSpPr>
                <a:spLocks noChangeArrowheads="1"/>
              </p:cNvSpPr>
              <p:nvPr/>
            </p:nvSpPr>
            <p:spPr bwMode="auto">
              <a:xfrm>
                <a:off x="1771" y="1964"/>
                <a:ext cx="1054" cy="4"/>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49" name="Rectangle 922"/>
              <p:cNvSpPr>
                <a:spLocks noChangeArrowheads="1"/>
              </p:cNvSpPr>
              <p:nvPr/>
            </p:nvSpPr>
            <p:spPr bwMode="auto">
              <a:xfrm>
                <a:off x="1771" y="1968"/>
                <a:ext cx="1054"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0" name="Rectangle 923"/>
              <p:cNvSpPr>
                <a:spLocks noChangeArrowheads="1"/>
              </p:cNvSpPr>
              <p:nvPr/>
            </p:nvSpPr>
            <p:spPr bwMode="auto">
              <a:xfrm>
                <a:off x="1771" y="1971"/>
                <a:ext cx="1054"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1" name="Rectangle 924"/>
              <p:cNvSpPr>
                <a:spLocks noChangeArrowheads="1"/>
              </p:cNvSpPr>
              <p:nvPr/>
            </p:nvSpPr>
            <p:spPr bwMode="auto">
              <a:xfrm>
                <a:off x="1771" y="1977"/>
                <a:ext cx="1054"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2" name="Rectangle 925"/>
              <p:cNvSpPr>
                <a:spLocks noChangeArrowheads="1"/>
              </p:cNvSpPr>
              <p:nvPr/>
            </p:nvSpPr>
            <p:spPr bwMode="auto">
              <a:xfrm>
                <a:off x="1771" y="1983"/>
                <a:ext cx="1054"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3" name="Rectangle 926"/>
              <p:cNvSpPr>
                <a:spLocks noChangeArrowheads="1"/>
              </p:cNvSpPr>
              <p:nvPr/>
            </p:nvSpPr>
            <p:spPr bwMode="auto">
              <a:xfrm>
                <a:off x="1771" y="1986"/>
                <a:ext cx="1054"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4" name="Rectangle 927"/>
              <p:cNvSpPr>
                <a:spLocks noChangeArrowheads="1"/>
              </p:cNvSpPr>
              <p:nvPr/>
            </p:nvSpPr>
            <p:spPr bwMode="auto">
              <a:xfrm>
                <a:off x="1771" y="1989"/>
                <a:ext cx="1054" cy="9"/>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5" name="Rectangle 928"/>
              <p:cNvSpPr>
                <a:spLocks noChangeArrowheads="1"/>
              </p:cNvSpPr>
              <p:nvPr/>
            </p:nvSpPr>
            <p:spPr bwMode="auto">
              <a:xfrm>
                <a:off x="1771" y="1998"/>
                <a:ext cx="1054"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6" name="Rectangle 929"/>
              <p:cNvSpPr>
                <a:spLocks noChangeArrowheads="1"/>
              </p:cNvSpPr>
              <p:nvPr/>
            </p:nvSpPr>
            <p:spPr bwMode="auto">
              <a:xfrm>
                <a:off x="1771" y="2004"/>
                <a:ext cx="1054"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7" name="Rectangle 930"/>
              <p:cNvSpPr>
                <a:spLocks noChangeArrowheads="1"/>
              </p:cNvSpPr>
              <p:nvPr/>
            </p:nvSpPr>
            <p:spPr bwMode="auto">
              <a:xfrm>
                <a:off x="1771" y="2010"/>
                <a:ext cx="1054"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8" name="Rectangle 931"/>
              <p:cNvSpPr>
                <a:spLocks noChangeArrowheads="1"/>
              </p:cNvSpPr>
              <p:nvPr/>
            </p:nvSpPr>
            <p:spPr bwMode="auto">
              <a:xfrm>
                <a:off x="1771" y="2019"/>
                <a:ext cx="1054"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59" name="Rectangle 932"/>
              <p:cNvSpPr>
                <a:spLocks noChangeArrowheads="1"/>
              </p:cNvSpPr>
              <p:nvPr/>
            </p:nvSpPr>
            <p:spPr bwMode="auto">
              <a:xfrm>
                <a:off x="1771" y="2022"/>
                <a:ext cx="1054"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0" name="Rectangle 933"/>
              <p:cNvSpPr>
                <a:spLocks noChangeArrowheads="1"/>
              </p:cNvSpPr>
              <p:nvPr/>
            </p:nvSpPr>
            <p:spPr bwMode="auto">
              <a:xfrm>
                <a:off x="1771" y="2025"/>
                <a:ext cx="1054"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1" name="Rectangle 934"/>
              <p:cNvSpPr>
                <a:spLocks noChangeArrowheads="1"/>
              </p:cNvSpPr>
              <p:nvPr/>
            </p:nvSpPr>
            <p:spPr bwMode="auto">
              <a:xfrm>
                <a:off x="1771" y="2028"/>
                <a:ext cx="1054"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2" name="Rectangle 935"/>
              <p:cNvSpPr>
                <a:spLocks noChangeArrowheads="1"/>
              </p:cNvSpPr>
              <p:nvPr/>
            </p:nvSpPr>
            <p:spPr bwMode="auto">
              <a:xfrm>
                <a:off x="1771" y="2040"/>
                <a:ext cx="1054"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3" name="Rectangle 936"/>
              <p:cNvSpPr>
                <a:spLocks noChangeArrowheads="1"/>
              </p:cNvSpPr>
              <p:nvPr/>
            </p:nvSpPr>
            <p:spPr bwMode="auto">
              <a:xfrm>
                <a:off x="1771" y="2052"/>
                <a:ext cx="1054"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4" name="Rectangle 937"/>
              <p:cNvSpPr>
                <a:spLocks noChangeArrowheads="1"/>
              </p:cNvSpPr>
              <p:nvPr/>
            </p:nvSpPr>
            <p:spPr bwMode="auto">
              <a:xfrm>
                <a:off x="1771" y="2058"/>
                <a:ext cx="1054"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5" name="Rectangle 938"/>
              <p:cNvSpPr>
                <a:spLocks noChangeArrowheads="1"/>
              </p:cNvSpPr>
              <p:nvPr/>
            </p:nvSpPr>
            <p:spPr bwMode="auto">
              <a:xfrm>
                <a:off x="1771" y="2064"/>
                <a:ext cx="1054"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6" name="Rectangle 939"/>
              <p:cNvSpPr>
                <a:spLocks noChangeArrowheads="1"/>
              </p:cNvSpPr>
              <p:nvPr/>
            </p:nvSpPr>
            <p:spPr bwMode="auto">
              <a:xfrm>
                <a:off x="1771" y="2073"/>
                <a:ext cx="1054" cy="19"/>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67" name="Rectangle 940"/>
              <p:cNvSpPr>
                <a:spLocks noChangeArrowheads="1"/>
              </p:cNvSpPr>
              <p:nvPr/>
            </p:nvSpPr>
            <p:spPr bwMode="auto">
              <a:xfrm>
                <a:off x="1773" y="1851"/>
                <a:ext cx="1051" cy="240"/>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968" name="Rectangle 941"/>
              <p:cNvSpPr>
                <a:spLocks noChangeArrowheads="1"/>
              </p:cNvSpPr>
              <p:nvPr/>
            </p:nvSpPr>
            <p:spPr bwMode="auto">
              <a:xfrm>
                <a:off x="2010" y="1882"/>
                <a:ext cx="750"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LEGAL AND RISK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69" name="Rectangle 942"/>
              <p:cNvSpPr>
                <a:spLocks noChangeArrowheads="1"/>
              </p:cNvSpPr>
              <p:nvPr/>
            </p:nvSpPr>
            <p:spPr bwMode="auto">
              <a:xfrm>
                <a:off x="2048" y="1942"/>
                <a:ext cx="534"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MANAGEMENT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70" name="Rectangle 943"/>
              <p:cNvSpPr>
                <a:spLocks noChangeArrowheads="1"/>
              </p:cNvSpPr>
              <p:nvPr/>
            </p:nvSpPr>
            <p:spPr bwMode="auto">
              <a:xfrm>
                <a:off x="2301" y="2000"/>
                <a:ext cx="48"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71" name="Freeform 944"/>
              <p:cNvSpPr>
                <a:spLocks/>
              </p:cNvSpPr>
              <p:nvPr/>
            </p:nvSpPr>
            <p:spPr bwMode="auto">
              <a:xfrm>
                <a:off x="2824" y="1542"/>
                <a:ext cx="50" cy="429"/>
              </a:xfrm>
              <a:custGeom>
                <a:avLst/>
                <a:gdLst>
                  <a:gd name="T0" fmla="*/ 50 w 50"/>
                  <a:gd name="T1" fmla="*/ 0 h 429"/>
                  <a:gd name="T2" fmla="*/ 50 w 50"/>
                  <a:gd name="T3" fmla="*/ 429 h 429"/>
                  <a:gd name="T4" fmla="*/ 0 w 50"/>
                  <a:gd name="T5" fmla="*/ 429 h 429"/>
                </a:gdLst>
                <a:ahLst/>
                <a:cxnLst>
                  <a:cxn ang="0">
                    <a:pos x="T0" y="T1"/>
                  </a:cxn>
                  <a:cxn ang="0">
                    <a:pos x="T2" y="T3"/>
                  </a:cxn>
                  <a:cxn ang="0">
                    <a:pos x="T4" y="T5"/>
                  </a:cxn>
                </a:cxnLst>
                <a:rect l="0" t="0" r="r" b="b"/>
                <a:pathLst>
                  <a:path w="50" h="429">
                    <a:moveTo>
                      <a:pt x="50" y="0"/>
                    </a:moveTo>
                    <a:lnTo>
                      <a:pt x="50" y="429"/>
                    </a:lnTo>
                    <a:lnTo>
                      <a:pt x="0" y="429"/>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972" name="Freeform 945"/>
              <p:cNvSpPr>
                <a:spLocks noEditPoints="1"/>
              </p:cNvSpPr>
              <p:nvPr/>
            </p:nvSpPr>
            <p:spPr bwMode="auto">
              <a:xfrm>
                <a:off x="1708" y="1197"/>
                <a:ext cx="744" cy="484"/>
              </a:xfrm>
              <a:custGeom>
                <a:avLst/>
                <a:gdLst>
                  <a:gd name="T0" fmla="*/ 2526 w 2697"/>
                  <a:gd name="T1" fmla="*/ 11 h 2561"/>
                  <a:gd name="T2" fmla="*/ 2697 w 2697"/>
                  <a:gd name="T3" fmla="*/ 11 h 2561"/>
                  <a:gd name="T4" fmla="*/ 2281 w 2697"/>
                  <a:gd name="T5" fmla="*/ 21 h 2561"/>
                  <a:gd name="T6" fmla="*/ 2430 w 2697"/>
                  <a:gd name="T7" fmla="*/ 0 h 2561"/>
                  <a:gd name="T8" fmla="*/ 2174 w 2697"/>
                  <a:gd name="T9" fmla="*/ 21 h 2561"/>
                  <a:gd name="T10" fmla="*/ 2025 w 2697"/>
                  <a:gd name="T11" fmla="*/ 0 h 2561"/>
                  <a:gd name="T12" fmla="*/ 2174 w 2697"/>
                  <a:gd name="T13" fmla="*/ 21 h 2561"/>
                  <a:gd name="T14" fmla="*/ 1758 w 2697"/>
                  <a:gd name="T15" fmla="*/ 11 h 2561"/>
                  <a:gd name="T16" fmla="*/ 1929 w 2697"/>
                  <a:gd name="T17" fmla="*/ 11 h 2561"/>
                  <a:gd name="T18" fmla="*/ 1513 w 2697"/>
                  <a:gd name="T19" fmla="*/ 21 h 2561"/>
                  <a:gd name="T20" fmla="*/ 1662 w 2697"/>
                  <a:gd name="T21" fmla="*/ 0 h 2561"/>
                  <a:gd name="T22" fmla="*/ 1406 w 2697"/>
                  <a:gd name="T23" fmla="*/ 21 h 2561"/>
                  <a:gd name="T24" fmla="*/ 1257 w 2697"/>
                  <a:gd name="T25" fmla="*/ 0 h 2561"/>
                  <a:gd name="T26" fmla="*/ 1406 w 2697"/>
                  <a:gd name="T27" fmla="*/ 21 h 2561"/>
                  <a:gd name="T28" fmla="*/ 990 w 2697"/>
                  <a:gd name="T29" fmla="*/ 11 h 2561"/>
                  <a:gd name="T30" fmla="*/ 1161 w 2697"/>
                  <a:gd name="T31" fmla="*/ 11 h 2561"/>
                  <a:gd name="T32" fmla="*/ 745 w 2697"/>
                  <a:gd name="T33" fmla="*/ 21 h 2561"/>
                  <a:gd name="T34" fmla="*/ 894 w 2697"/>
                  <a:gd name="T35" fmla="*/ 0 h 2561"/>
                  <a:gd name="T36" fmla="*/ 638 w 2697"/>
                  <a:gd name="T37" fmla="*/ 21 h 2561"/>
                  <a:gd name="T38" fmla="*/ 489 w 2697"/>
                  <a:gd name="T39" fmla="*/ 0 h 2561"/>
                  <a:gd name="T40" fmla="*/ 638 w 2697"/>
                  <a:gd name="T41" fmla="*/ 21 h 2561"/>
                  <a:gd name="T42" fmla="*/ 222 w 2697"/>
                  <a:gd name="T43" fmla="*/ 11 h 2561"/>
                  <a:gd name="T44" fmla="*/ 393 w 2697"/>
                  <a:gd name="T45" fmla="*/ 11 h 2561"/>
                  <a:gd name="T46" fmla="*/ 11 w 2697"/>
                  <a:gd name="T47" fmla="*/ 21 h 2561"/>
                  <a:gd name="T48" fmla="*/ 11 w 2697"/>
                  <a:gd name="T49" fmla="*/ 55 h 2561"/>
                  <a:gd name="T50" fmla="*/ 11 w 2697"/>
                  <a:gd name="T51" fmla="*/ 0 h 2561"/>
                  <a:gd name="T52" fmla="*/ 126 w 2697"/>
                  <a:gd name="T53" fmla="*/ 21 h 2561"/>
                  <a:gd name="T54" fmla="*/ 11 w 2697"/>
                  <a:gd name="T55" fmla="*/ 311 h 2561"/>
                  <a:gd name="T56" fmla="*/ 11 w 2697"/>
                  <a:gd name="T57" fmla="*/ 140 h 2561"/>
                  <a:gd name="T58" fmla="*/ 21 w 2697"/>
                  <a:gd name="T59" fmla="*/ 556 h 2561"/>
                  <a:gd name="T60" fmla="*/ 0 w 2697"/>
                  <a:gd name="T61" fmla="*/ 407 h 2561"/>
                  <a:gd name="T62" fmla="*/ 21 w 2697"/>
                  <a:gd name="T63" fmla="*/ 663 h 2561"/>
                  <a:gd name="T64" fmla="*/ 0 w 2697"/>
                  <a:gd name="T65" fmla="*/ 812 h 2561"/>
                  <a:gd name="T66" fmla="*/ 21 w 2697"/>
                  <a:gd name="T67" fmla="*/ 663 h 2561"/>
                  <a:gd name="T68" fmla="*/ 11 w 2697"/>
                  <a:gd name="T69" fmla="*/ 1079 h 2561"/>
                  <a:gd name="T70" fmla="*/ 11 w 2697"/>
                  <a:gd name="T71" fmla="*/ 908 h 2561"/>
                  <a:gd name="T72" fmla="*/ 21 w 2697"/>
                  <a:gd name="T73" fmla="*/ 1324 h 2561"/>
                  <a:gd name="T74" fmla="*/ 0 w 2697"/>
                  <a:gd name="T75" fmla="*/ 1175 h 2561"/>
                  <a:gd name="T76" fmla="*/ 21 w 2697"/>
                  <a:gd name="T77" fmla="*/ 1431 h 2561"/>
                  <a:gd name="T78" fmla="*/ 0 w 2697"/>
                  <a:gd name="T79" fmla="*/ 1580 h 2561"/>
                  <a:gd name="T80" fmla="*/ 21 w 2697"/>
                  <a:gd name="T81" fmla="*/ 1431 h 2561"/>
                  <a:gd name="T82" fmla="*/ 11 w 2697"/>
                  <a:gd name="T83" fmla="*/ 1847 h 2561"/>
                  <a:gd name="T84" fmla="*/ 11 w 2697"/>
                  <a:gd name="T85" fmla="*/ 1676 h 2561"/>
                  <a:gd name="T86" fmla="*/ 21 w 2697"/>
                  <a:gd name="T87" fmla="*/ 2092 h 2561"/>
                  <a:gd name="T88" fmla="*/ 0 w 2697"/>
                  <a:gd name="T89" fmla="*/ 1943 h 2561"/>
                  <a:gd name="T90" fmla="*/ 21 w 2697"/>
                  <a:gd name="T91" fmla="*/ 2199 h 2561"/>
                  <a:gd name="T92" fmla="*/ 0 w 2697"/>
                  <a:gd name="T93" fmla="*/ 2348 h 2561"/>
                  <a:gd name="T94" fmla="*/ 21 w 2697"/>
                  <a:gd name="T95" fmla="*/ 2199 h 2561"/>
                  <a:gd name="T96" fmla="*/ 11 w 2697"/>
                  <a:gd name="T97" fmla="*/ 2540 h 2561"/>
                  <a:gd name="T98" fmla="*/ 64 w 2697"/>
                  <a:gd name="T99" fmla="*/ 2561 h 2561"/>
                  <a:gd name="T100" fmla="*/ 0 w 2697"/>
                  <a:gd name="T101" fmla="*/ 2455 h 2561"/>
                  <a:gd name="T102" fmla="*/ 171 w 2697"/>
                  <a:gd name="T103" fmla="*/ 2540 h 2561"/>
                  <a:gd name="T104" fmla="*/ 237 w 2697"/>
                  <a:gd name="T105" fmla="*/ 2561 h 2561"/>
                  <a:gd name="T106" fmla="*/ 171 w 2697"/>
                  <a:gd name="T107" fmla="*/ 2540 h 2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97" h="2561">
                    <a:moveTo>
                      <a:pt x="2686" y="21"/>
                    </a:moveTo>
                    <a:lnTo>
                      <a:pt x="2537" y="21"/>
                    </a:lnTo>
                    <a:cubicBezTo>
                      <a:pt x="2531" y="21"/>
                      <a:pt x="2526" y="17"/>
                      <a:pt x="2526" y="11"/>
                    </a:cubicBezTo>
                    <a:cubicBezTo>
                      <a:pt x="2526" y="5"/>
                      <a:pt x="2531" y="0"/>
                      <a:pt x="2537" y="0"/>
                    </a:cubicBezTo>
                    <a:lnTo>
                      <a:pt x="2686" y="0"/>
                    </a:lnTo>
                    <a:cubicBezTo>
                      <a:pt x="2692" y="0"/>
                      <a:pt x="2697" y="5"/>
                      <a:pt x="2697" y="11"/>
                    </a:cubicBezTo>
                    <a:cubicBezTo>
                      <a:pt x="2697" y="17"/>
                      <a:pt x="2692" y="21"/>
                      <a:pt x="2686" y="21"/>
                    </a:cubicBezTo>
                    <a:close/>
                    <a:moveTo>
                      <a:pt x="2430" y="21"/>
                    </a:moveTo>
                    <a:lnTo>
                      <a:pt x="2281" y="21"/>
                    </a:lnTo>
                    <a:cubicBezTo>
                      <a:pt x="2275" y="21"/>
                      <a:pt x="2270" y="17"/>
                      <a:pt x="2270" y="11"/>
                    </a:cubicBezTo>
                    <a:cubicBezTo>
                      <a:pt x="2270" y="5"/>
                      <a:pt x="2275" y="0"/>
                      <a:pt x="2281" y="0"/>
                    </a:cubicBezTo>
                    <a:lnTo>
                      <a:pt x="2430" y="0"/>
                    </a:lnTo>
                    <a:cubicBezTo>
                      <a:pt x="2436" y="0"/>
                      <a:pt x="2441" y="5"/>
                      <a:pt x="2441" y="11"/>
                    </a:cubicBezTo>
                    <a:cubicBezTo>
                      <a:pt x="2441" y="17"/>
                      <a:pt x="2436" y="21"/>
                      <a:pt x="2430" y="21"/>
                    </a:cubicBezTo>
                    <a:close/>
                    <a:moveTo>
                      <a:pt x="2174" y="21"/>
                    </a:moveTo>
                    <a:lnTo>
                      <a:pt x="2025" y="21"/>
                    </a:lnTo>
                    <a:cubicBezTo>
                      <a:pt x="2019" y="21"/>
                      <a:pt x="2014" y="17"/>
                      <a:pt x="2014" y="11"/>
                    </a:cubicBezTo>
                    <a:cubicBezTo>
                      <a:pt x="2014" y="5"/>
                      <a:pt x="2019" y="0"/>
                      <a:pt x="2025" y="0"/>
                    </a:cubicBezTo>
                    <a:lnTo>
                      <a:pt x="2174" y="0"/>
                    </a:lnTo>
                    <a:cubicBezTo>
                      <a:pt x="2180" y="0"/>
                      <a:pt x="2185" y="5"/>
                      <a:pt x="2185" y="11"/>
                    </a:cubicBezTo>
                    <a:cubicBezTo>
                      <a:pt x="2185" y="17"/>
                      <a:pt x="2180" y="21"/>
                      <a:pt x="2174" y="21"/>
                    </a:cubicBezTo>
                    <a:close/>
                    <a:moveTo>
                      <a:pt x="1918" y="21"/>
                    </a:moveTo>
                    <a:lnTo>
                      <a:pt x="1769" y="21"/>
                    </a:lnTo>
                    <a:cubicBezTo>
                      <a:pt x="1763" y="21"/>
                      <a:pt x="1758" y="17"/>
                      <a:pt x="1758" y="11"/>
                    </a:cubicBezTo>
                    <a:cubicBezTo>
                      <a:pt x="1758" y="5"/>
                      <a:pt x="1763" y="0"/>
                      <a:pt x="1769" y="0"/>
                    </a:cubicBezTo>
                    <a:lnTo>
                      <a:pt x="1918" y="0"/>
                    </a:lnTo>
                    <a:cubicBezTo>
                      <a:pt x="1924" y="0"/>
                      <a:pt x="1929" y="5"/>
                      <a:pt x="1929" y="11"/>
                    </a:cubicBezTo>
                    <a:cubicBezTo>
                      <a:pt x="1929" y="17"/>
                      <a:pt x="1924" y="21"/>
                      <a:pt x="1918" y="21"/>
                    </a:cubicBezTo>
                    <a:close/>
                    <a:moveTo>
                      <a:pt x="1662" y="21"/>
                    </a:moveTo>
                    <a:lnTo>
                      <a:pt x="1513" y="21"/>
                    </a:lnTo>
                    <a:cubicBezTo>
                      <a:pt x="1507" y="21"/>
                      <a:pt x="1502" y="17"/>
                      <a:pt x="1502" y="11"/>
                    </a:cubicBezTo>
                    <a:cubicBezTo>
                      <a:pt x="1502" y="5"/>
                      <a:pt x="1507" y="0"/>
                      <a:pt x="1513" y="0"/>
                    </a:cubicBezTo>
                    <a:lnTo>
                      <a:pt x="1662" y="0"/>
                    </a:lnTo>
                    <a:cubicBezTo>
                      <a:pt x="1668" y="0"/>
                      <a:pt x="1673" y="5"/>
                      <a:pt x="1673" y="11"/>
                    </a:cubicBezTo>
                    <a:cubicBezTo>
                      <a:pt x="1673" y="17"/>
                      <a:pt x="1668" y="21"/>
                      <a:pt x="1662" y="21"/>
                    </a:cubicBezTo>
                    <a:close/>
                    <a:moveTo>
                      <a:pt x="1406" y="21"/>
                    </a:moveTo>
                    <a:lnTo>
                      <a:pt x="1257" y="21"/>
                    </a:lnTo>
                    <a:cubicBezTo>
                      <a:pt x="1251" y="21"/>
                      <a:pt x="1246" y="17"/>
                      <a:pt x="1246" y="11"/>
                    </a:cubicBezTo>
                    <a:cubicBezTo>
                      <a:pt x="1246" y="5"/>
                      <a:pt x="1251" y="0"/>
                      <a:pt x="1257" y="0"/>
                    </a:cubicBezTo>
                    <a:lnTo>
                      <a:pt x="1406" y="0"/>
                    </a:lnTo>
                    <a:cubicBezTo>
                      <a:pt x="1412" y="0"/>
                      <a:pt x="1417" y="5"/>
                      <a:pt x="1417" y="11"/>
                    </a:cubicBezTo>
                    <a:cubicBezTo>
                      <a:pt x="1417" y="17"/>
                      <a:pt x="1412" y="21"/>
                      <a:pt x="1406" y="21"/>
                    </a:cubicBezTo>
                    <a:close/>
                    <a:moveTo>
                      <a:pt x="1150" y="21"/>
                    </a:moveTo>
                    <a:lnTo>
                      <a:pt x="1001" y="21"/>
                    </a:lnTo>
                    <a:cubicBezTo>
                      <a:pt x="995" y="21"/>
                      <a:pt x="990" y="17"/>
                      <a:pt x="990" y="11"/>
                    </a:cubicBezTo>
                    <a:cubicBezTo>
                      <a:pt x="990" y="5"/>
                      <a:pt x="995" y="0"/>
                      <a:pt x="1001" y="0"/>
                    </a:cubicBezTo>
                    <a:lnTo>
                      <a:pt x="1150" y="0"/>
                    </a:lnTo>
                    <a:cubicBezTo>
                      <a:pt x="1156" y="0"/>
                      <a:pt x="1161" y="5"/>
                      <a:pt x="1161" y="11"/>
                    </a:cubicBezTo>
                    <a:cubicBezTo>
                      <a:pt x="1161" y="17"/>
                      <a:pt x="1156" y="21"/>
                      <a:pt x="1150" y="21"/>
                    </a:cubicBezTo>
                    <a:close/>
                    <a:moveTo>
                      <a:pt x="894" y="21"/>
                    </a:moveTo>
                    <a:lnTo>
                      <a:pt x="745" y="21"/>
                    </a:lnTo>
                    <a:cubicBezTo>
                      <a:pt x="739" y="21"/>
                      <a:pt x="734" y="17"/>
                      <a:pt x="734" y="11"/>
                    </a:cubicBezTo>
                    <a:cubicBezTo>
                      <a:pt x="734" y="5"/>
                      <a:pt x="739" y="0"/>
                      <a:pt x="745" y="0"/>
                    </a:cubicBezTo>
                    <a:lnTo>
                      <a:pt x="894" y="0"/>
                    </a:lnTo>
                    <a:cubicBezTo>
                      <a:pt x="900" y="0"/>
                      <a:pt x="905" y="5"/>
                      <a:pt x="905" y="11"/>
                    </a:cubicBezTo>
                    <a:cubicBezTo>
                      <a:pt x="905" y="17"/>
                      <a:pt x="900" y="21"/>
                      <a:pt x="894" y="21"/>
                    </a:cubicBezTo>
                    <a:close/>
                    <a:moveTo>
                      <a:pt x="638" y="21"/>
                    </a:moveTo>
                    <a:lnTo>
                      <a:pt x="489" y="21"/>
                    </a:lnTo>
                    <a:cubicBezTo>
                      <a:pt x="483" y="21"/>
                      <a:pt x="478" y="17"/>
                      <a:pt x="478" y="11"/>
                    </a:cubicBezTo>
                    <a:cubicBezTo>
                      <a:pt x="478" y="5"/>
                      <a:pt x="483" y="0"/>
                      <a:pt x="489" y="0"/>
                    </a:cubicBezTo>
                    <a:lnTo>
                      <a:pt x="638" y="0"/>
                    </a:lnTo>
                    <a:cubicBezTo>
                      <a:pt x="644" y="0"/>
                      <a:pt x="649" y="5"/>
                      <a:pt x="649" y="11"/>
                    </a:cubicBezTo>
                    <a:cubicBezTo>
                      <a:pt x="649" y="17"/>
                      <a:pt x="644" y="21"/>
                      <a:pt x="638" y="21"/>
                    </a:cubicBezTo>
                    <a:close/>
                    <a:moveTo>
                      <a:pt x="382" y="21"/>
                    </a:moveTo>
                    <a:lnTo>
                      <a:pt x="233" y="21"/>
                    </a:lnTo>
                    <a:cubicBezTo>
                      <a:pt x="227" y="21"/>
                      <a:pt x="222" y="17"/>
                      <a:pt x="222" y="11"/>
                    </a:cubicBezTo>
                    <a:cubicBezTo>
                      <a:pt x="222" y="5"/>
                      <a:pt x="227" y="0"/>
                      <a:pt x="233" y="0"/>
                    </a:cubicBezTo>
                    <a:lnTo>
                      <a:pt x="382" y="0"/>
                    </a:lnTo>
                    <a:cubicBezTo>
                      <a:pt x="388" y="0"/>
                      <a:pt x="393" y="5"/>
                      <a:pt x="393" y="11"/>
                    </a:cubicBezTo>
                    <a:cubicBezTo>
                      <a:pt x="393" y="17"/>
                      <a:pt x="388" y="21"/>
                      <a:pt x="382" y="21"/>
                    </a:cubicBezTo>
                    <a:close/>
                    <a:moveTo>
                      <a:pt x="126" y="21"/>
                    </a:moveTo>
                    <a:lnTo>
                      <a:pt x="11" y="21"/>
                    </a:lnTo>
                    <a:lnTo>
                      <a:pt x="21" y="11"/>
                    </a:lnTo>
                    <a:lnTo>
                      <a:pt x="21" y="44"/>
                    </a:lnTo>
                    <a:cubicBezTo>
                      <a:pt x="21" y="50"/>
                      <a:pt x="16" y="55"/>
                      <a:pt x="11" y="55"/>
                    </a:cubicBezTo>
                    <a:cubicBezTo>
                      <a:pt x="5" y="55"/>
                      <a:pt x="0" y="50"/>
                      <a:pt x="0" y="44"/>
                    </a:cubicBezTo>
                    <a:lnTo>
                      <a:pt x="0" y="11"/>
                    </a:lnTo>
                    <a:cubicBezTo>
                      <a:pt x="0" y="5"/>
                      <a:pt x="5" y="0"/>
                      <a:pt x="11" y="0"/>
                    </a:cubicBezTo>
                    <a:lnTo>
                      <a:pt x="126" y="0"/>
                    </a:lnTo>
                    <a:cubicBezTo>
                      <a:pt x="132" y="0"/>
                      <a:pt x="137" y="5"/>
                      <a:pt x="137" y="11"/>
                    </a:cubicBezTo>
                    <a:cubicBezTo>
                      <a:pt x="137" y="17"/>
                      <a:pt x="132" y="21"/>
                      <a:pt x="126" y="21"/>
                    </a:cubicBezTo>
                    <a:close/>
                    <a:moveTo>
                      <a:pt x="21" y="151"/>
                    </a:moveTo>
                    <a:lnTo>
                      <a:pt x="21" y="300"/>
                    </a:lnTo>
                    <a:cubicBezTo>
                      <a:pt x="21" y="306"/>
                      <a:pt x="16" y="311"/>
                      <a:pt x="11" y="311"/>
                    </a:cubicBezTo>
                    <a:cubicBezTo>
                      <a:pt x="5" y="311"/>
                      <a:pt x="0" y="306"/>
                      <a:pt x="0" y="300"/>
                    </a:cubicBezTo>
                    <a:lnTo>
                      <a:pt x="0" y="151"/>
                    </a:lnTo>
                    <a:cubicBezTo>
                      <a:pt x="0" y="145"/>
                      <a:pt x="5" y="140"/>
                      <a:pt x="11" y="140"/>
                    </a:cubicBezTo>
                    <a:cubicBezTo>
                      <a:pt x="16" y="140"/>
                      <a:pt x="21" y="145"/>
                      <a:pt x="21" y="151"/>
                    </a:cubicBezTo>
                    <a:close/>
                    <a:moveTo>
                      <a:pt x="21" y="407"/>
                    </a:moveTo>
                    <a:lnTo>
                      <a:pt x="21" y="556"/>
                    </a:lnTo>
                    <a:cubicBezTo>
                      <a:pt x="21" y="562"/>
                      <a:pt x="16" y="567"/>
                      <a:pt x="11" y="567"/>
                    </a:cubicBezTo>
                    <a:cubicBezTo>
                      <a:pt x="5" y="567"/>
                      <a:pt x="0" y="562"/>
                      <a:pt x="0" y="556"/>
                    </a:cubicBezTo>
                    <a:lnTo>
                      <a:pt x="0" y="407"/>
                    </a:lnTo>
                    <a:cubicBezTo>
                      <a:pt x="0" y="401"/>
                      <a:pt x="5" y="396"/>
                      <a:pt x="11" y="396"/>
                    </a:cubicBezTo>
                    <a:cubicBezTo>
                      <a:pt x="16" y="396"/>
                      <a:pt x="21" y="401"/>
                      <a:pt x="21" y="407"/>
                    </a:cubicBezTo>
                    <a:close/>
                    <a:moveTo>
                      <a:pt x="21" y="663"/>
                    </a:moveTo>
                    <a:lnTo>
                      <a:pt x="21" y="812"/>
                    </a:lnTo>
                    <a:cubicBezTo>
                      <a:pt x="21" y="818"/>
                      <a:pt x="16" y="823"/>
                      <a:pt x="11" y="823"/>
                    </a:cubicBezTo>
                    <a:cubicBezTo>
                      <a:pt x="5" y="823"/>
                      <a:pt x="0" y="818"/>
                      <a:pt x="0" y="812"/>
                    </a:cubicBezTo>
                    <a:lnTo>
                      <a:pt x="0" y="663"/>
                    </a:lnTo>
                    <a:cubicBezTo>
                      <a:pt x="0" y="657"/>
                      <a:pt x="5" y="652"/>
                      <a:pt x="11" y="652"/>
                    </a:cubicBezTo>
                    <a:cubicBezTo>
                      <a:pt x="16" y="652"/>
                      <a:pt x="21" y="657"/>
                      <a:pt x="21" y="663"/>
                    </a:cubicBezTo>
                    <a:close/>
                    <a:moveTo>
                      <a:pt x="21" y="919"/>
                    </a:moveTo>
                    <a:lnTo>
                      <a:pt x="21" y="1068"/>
                    </a:lnTo>
                    <a:cubicBezTo>
                      <a:pt x="21" y="1074"/>
                      <a:pt x="16" y="1079"/>
                      <a:pt x="11" y="1079"/>
                    </a:cubicBezTo>
                    <a:cubicBezTo>
                      <a:pt x="5" y="1079"/>
                      <a:pt x="0" y="1074"/>
                      <a:pt x="0" y="1068"/>
                    </a:cubicBezTo>
                    <a:lnTo>
                      <a:pt x="0" y="919"/>
                    </a:lnTo>
                    <a:cubicBezTo>
                      <a:pt x="0" y="913"/>
                      <a:pt x="5" y="908"/>
                      <a:pt x="11" y="908"/>
                    </a:cubicBezTo>
                    <a:cubicBezTo>
                      <a:pt x="16" y="908"/>
                      <a:pt x="21" y="913"/>
                      <a:pt x="21" y="919"/>
                    </a:cubicBezTo>
                    <a:close/>
                    <a:moveTo>
                      <a:pt x="21" y="1175"/>
                    </a:moveTo>
                    <a:lnTo>
                      <a:pt x="21" y="1324"/>
                    </a:lnTo>
                    <a:cubicBezTo>
                      <a:pt x="21" y="1330"/>
                      <a:pt x="16" y="1335"/>
                      <a:pt x="11" y="1335"/>
                    </a:cubicBezTo>
                    <a:cubicBezTo>
                      <a:pt x="5" y="1335"/>
                      <a:pt x="0" y="1330"/>
                      <a:pt x="0" y="1324"/>
                    </a:cubicBezTo>
                    <a:lnTo>
                      <a:pt x="0" y="1175"/>
                    </a:lnTo>
                    <a:cubicBezTo>
                      <a:pt x="0" y="1169"/>
                      <a:pt x="5" y="1164"/>
                      <a:pt x="11" y="1164"/>
                    </a:cubicBezTo>
                    <a:cubicBezTo>
                      <a:pt x="16" y="1164"/>
                      <a:pt x="21" y="1169"/>
                      <a:pt x="21" y="1175"/>
                    </a:cubicBezTo>
                    <a:close/>
                    <a:moveTo>
                      <a:pt x="21" y="1431"/>
                    </a:moveTo>
                    <a:lnTo>
                      <a:pt x="21" y="1580"/>
                    </a:lnTo>
                    <a:cubicBezTo>
                      <a:pt x="21" y="1586"/>
                      <a:pt x="16" y="1591"/>
                      <a:pt x="11" y="1591"/>
                    </a:cubicBezTo>
                    <a:cubicBezTo>
                      <a:pt x="5" y="1591"/>
                      <a:pt x="0" y="1586"/>
                      <a:pt x="0" y="1580"/>
                    </a:cubicBezTo>
                    <a:lnTo>
                      <a:pt x="0" y="1431"/>
                    </a:lnTo>
                    <a:cubicBezTo>
                      <a:pt x="0" y="1425"/>
                      <a:pt x="5" y="1420"/>
                      <a:pt x="11" y="1420"/>
                    </a:cubicBezTo>
                    <a:cubicBezTo>
                      <a:pt x="16" y="1420"/>
                      <a:pt x="21" y="1425"/>
                      <a:pt x="21" y="1431"/>
                    </a:cubicBezTo>
                    <a:close/>
                    <a:moveTo>
                      <a:pt x="21" y="1687"/>
                    </a:moveTo>
                    <a:lnTo>
                      <a:pt x="21" y="1836"/>
                    </a:lnTo>
                    <a:cubicBezTo>
                      <a:pt x="21" y="1842"/>
                      <a:pt x="16" y="1847"/>
                      <a:pt x="11" y="1847"/>
                    </a:cubicBezTo>
                    <a:cubicBezTo>
                      <a:pt x="5" y="1847"/>
                      <a:pt x="0" y="1842"/>
                      <a:pt x="0" y="1836"/>
                    </a:cubicBezTo>
                    <a:lnTo>
                      <a:pt x="0" y="1687"/>
                    </a:lnTo>
                    <a:cubicBezTo>
                      <a:pt x="0" y="1681"/>
                      <a:pt x="5" y="1676"/>
                      <a:pt x="11" y="1676"/>
                    </a:cubicBezTo>
                    <a:cubicBezTo>
                      <a:pt x="16" y="1676"/>
                      <a:pt x="21" y="1681"/>
                      <a:pt x="21" y="1687"/>
                    </a:cubicBezTo>
                    <a:close/>
                    <a:moveTo>
                      <a:pt x="21" y="1943"/>
                    </a:moveTo>
                    <a:lnTo>
                      <a:pt x="21" y="2092"/>
                    </a:lnTo>
                    <a:cubicBezTo>
                      <a:pt x="21" y="2098"/>
                      <a:pt x="16" y="2103"/>
                      <a:pt x="11" y="2103"/>
                    </a:cubicBezTo>
                    <a:cubicBezTo>
                      <a:pt x="5" y="2103"/>
                      <a:pt x="0" y="2098"/>
                      <a:pt x="0" y="2092"/>
                    </a:cubicBezTo>
                    <a:lnTo>
                      <a:pt x="0" y="1943"/>
                    </a:lnTo>
                    <a:cubicBezTo>
                      <a:pt x="0" y="1937"/>
                      <a:pt x="5" y="1932"/>
                      <a:pt x="11" y="1932"/>
                    </a:cubicBezTo>
                    <a:cubicBezTo>
                      <a:pt x="16" y="1932"/>
                      <a:pt x="21" y="1937"/>
                      <a:pt x="21" y="1943"/>
                    </a:cubicBezTo>
                    <a:close/>
                    <a:moveTo>
                      <a:pt x="21" y="2199"/>
                    </a:moveTo>
                    <a:lnTo>
                      <a:pt x="21" y="2348"/>
                    </a:lnTo>
                    <a:cubicBezTo>
                      <a:pt x="21" y="2354"/>
                      <a:pt x="16" y="2359"/>
                      <a:pt x="11" y="2359"/>
                    </a:cubicBezTo>
                    <a:cubicBezTo>
                      <a:pt x="5" y="2359"/>
                      <a:pt x="0" y="2354"/>
                      <a:pt x="0" y="2348"/>
                    </a:cubicBezTo>
                    <a:lnTo>
                      <a:pt x="0" y="2199"/>
                    </a:lnTo>
                    <a:cubicBezTo>
                      <a:pt x="0" y="2193"/>
                      <a:pt x="5" y="2188"/>
                      <a:pt x="11" y="2188"/>
                    </a:cubicBezTo>
                    <a:cubicBezTo>
                      <a:pt x="16" y="2188"/>
                      <a:pt x="21" y="2193"/>
                      <a:pt x="21" y="2199"/>
                    </a:cubicBezTo>
                    <a:close/>
                    <a:moveTo>
                      <a:pt x="21" y="2455"/>
                    </a:moveTo>
                    <a:lnTo>
                      <a:pt x="21" y="2550"/>
                    </a:lnTo>
                    <a:lnTo>
                      <a:pt x="11" y="2540"/>
                    </a:lnTo>
                    <a:lnTo>
                      <a:pt x="64" y="2540"/>
                    </a:lnTo>
                    <a:cubicBezTo>
                      <a:pt x="70" y="2540"/>
                      <a:pt x="75" y="2545"/>
                      <a:pt x="75" y="2550"/>
                    </a:cubicBezTo>
                    <a:cubicBezTo>
                      <a:pt x="75" y="2556"/>
                      <a:pt x="70" y="2561"/>
                      <a:pt x="64" y="2561"/>
                    </a:cubicBezTo>
                    <a:lnTo>
                      <a:pt x="11" y="2561"/>
                    </a:lnTo>
                    <a:cubicBezTo>
                      <a:pt x="5" y="2561"/>
                      <a:pt x="0" y="2556"/>
                      <a:pt x="0" y="2550"/>
                    </a:cubicBezTo>
                    <a:lnTo>
                      <a:pt x="0" y="2455"/>
                    </a:lnTo>
                    <a:cubicBezTo>
                      <a:pt x="0" y="2449"/>
                      <a:pt x="5" y="2444"/>
                      <a:pt x="11" y="2444"/>
                    </a:cubicBezTo>
                    <a:cubicBezTo>
                      <a:pt x="16" y="2444"/>
                      <a:pt x="21" y="2449"/>
                      <a:pt x="21" y="2455"/>
                    </a:cubicBezTo>
                    <a:close/>
                    <a:moveTo>
                      <a:pt x="171" y="2540"/>
                    </a:moveTo>
                    <a:lnTo>
                      <a:pt x="237" y="2540"/>
                    </a:lnTo>
                    <a:cubicBezTo>
                      <a:pt x="243" y="2540"/>
                      <a:pt x="248" y="2545"/>
                      <a:pt x="248" y="2550"/>
                    </a:cubicBezTo>
                    <a:cubicBezTo>
                      <a:pt x="248" y="2556"/>
                      <a:pt x="243" y="2561"/>
                      <a:pt x="237" y="2561"/>
                    </a:cubicBezTo>
                    <a:lnTo>
                      <a:pt x="171" y="2561"/>
                    </a:lnTo>
                    <a:cubicBezTo>
                      <a:pt x="165" y="2561"/>
                      <a:pt x="160" y="2556"/>
                      <a:pt x="160" y="2550"/>
                    </a:cubicBezTo>
                    <a:cubicBezTo>
                      <a:pt x="160" y="2545"/>
                      <a:pt x="165" y="2540"/>
                      <a:pt x="171" y="2540"/>
                    </a:cubicBezTo>
                    <a:close/>
                  </a:path>
                </a:pathLst>
              </a:custGeom>
              <a:solidFill>
                <a:srgbClr val="404040"/>
              </a:solidFill>
              <a:ln w="0" cap="flat">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5973" name="Freeform 946"/>
              <p:cNvSpPr>
                <a:spLocks noEditPoints="1"/>
              </p:cNvSpPr>
              <p:nvPr/>
            </p:nvSpPr>
            <p:spPr bwMode="auto">
              <a:xfrm>
                <a:off x="3296" y="1197"/>
                <a:ext cx="794" cy="501"/>
              </a:xfrm>
              <a:custGeom>
                <a:avLst/>
                <a:gdLst>
                  <a:gd name="T0" fmla="*/ 171 w 2878"/>
                  <a:gd name="T1" fmla="*/ 11 h 2652"/>
                  <a:gd name="T2" fmla="*/ 0 w 2878"/>
                  <a:gd name="T3" fmla="*/ 11 h 2652"/>
                  <a:gd name="T4" fmla="*/ 416 w 2878"/>
                  <a:gd name="T5" fmla="*/ 0 h 2652"/>
                  <a:gd name="T6" fmla="*/ 267 w 2878"/>
                  <a:gd name="T7" fmla="*/ 21 h 2652"/>
                  <a:gd name="T8" fmla="*/ 523 w 2878"/>
                  <a:gd name="T9" fmla="*/ 0 h 2652"/>
                  <a:gd name="T10" fmla="*/ 672 w 2878"/>
                  <a:gd name="T11" fmla="*/ 21 h 2652"/>
                  <a:gd name="T12" fmla="*/ 523 w 2878"/>
                  <a:gd name="T13" fmla="*/ 0 h 2652"/>
                  <a:gd name="T14" fmla="*/ 939 w 2878"/>
                  <a:gd name="T15" fmla="*/ 11 h 2652"/>
                  <a:gd name="T16" fmla="*/ 768 w 2878"/>
                  <a:gd name="T17" fmla="*/ 11 h 2652"/>
                  <a:gd name="T18" fmla="*/ 1184 w 2878"/>
                  <a:gd name="T19" fmla="*/ 0 h 2652"/>
                  <a:gd name="T20" fmla="*/ 1035 w 2878"/>
                  <a:gd name="T21" fmla="*/ 21 h 2652"/>
                  <a:gd name="T22" fmla="*/ 1291 w 2878"/>
                  <a:gd name="T23" fmla="*/ 0 h 2652"/>
                  <a:gd name="T24" fmla="*/ 1440 w 2878"/>
                  <a:gd name="T25" fmla="*/ 21 h 2652"/>
                  <a:gd name="T26" fmla="*/ 1291 w 2878"/>
                  <a:gd name="T27" fmla="*/ 0 h 2652"/>
                  <a:gd name="T28" fmla="*/ 1707 w 2878"/>
                  <a:gd name="T29" fmla="*/ 11 h 2652"/>
                  <a:gd name="T30" fmla="*/ 1536 w 2878"/>
                  <a:gd name="T31" fmla="*/ 11 h 2652"/>
                  <a:gd name="T32" fmla="*/ 1952 w 2878"/>
                  <a:gd name="T33" fmla="*/ 0 h 2652"/>
                  <a:gd name="T34" fmla="*/ 1803 w 2878"/>
                  <a:gd name="T35" fmla="*/ 21 h 2652"/>
                  <a:gd name="T36" fmla="*/ 2059 w 2878"/>
                  <a:gd name="T37" fmla="*/ 0 h 2652"/>
                  <a:gd name="T38" fmla="*/ 2208 w 2878"/>
                  <a:gd name="T39" fmla="*/ 21 h 2652"/>
                  <a:gd name="T40" fmla="*/ 2059 w 2878"/>
                  <a:gd name="T41" fmla="*/ 0 h 2652"/>
                  <a:gd name="T42" fmla="*/ 2475 w 2878"/>
                  <a:gd name="T43" fmla="*/ 11 h 2652"/>
                  <a:gd name="T44" fmla="*/ 2304 w 2878"/>
                  <a:gd name="T45" fmla="*/ 11 h 2652"/>
                  <a:gd name="T46" fmla="*/ 2720 w 2878"/>
                  <a:gd name="T47" fmla="*/ 0 h 2652"/>
                  <a:gd name="T48" fmla="*/ 2571 w 2878"/>
                  <a:gd name="T49" fmla="*/ 21 h 2652"/>
                  <a:gd name="T50" fmla="*/ 2827 w 2878"/>
                  <a:gd name="T51" fmla="*/ 0 h 2652"/>
                  <a:gd name="T52" fmla="*/ 2878 w 2878"/>
                  <a:gd name="T53" fmla="*/ 119 h 2652"/>
                  <a:gd name="T54" fmla="*/ 2857 w 2878"/>
                  <a:gd name="T55" fmla="*/ 11 h 2652"/>
                  <a:gd name="T56" fmla="*/ 2816 w 2878"/>
                  <a:gd name="T57" fmla="*/ 11 h 2652"/>
                  <a:gd name="T58" fmla="*/ 2878 w 2878"/>
                  <a:gd name="T59" fmla="*/ 375 h 2652"/>
                  <a:gd name="T60" fmla="*/ 2857 w 2878"/>
                  <a:gd name="T61" fmla="*/ 225 h 2652"/>
                  <a:gd name="T62" fmla="*/ 2878 w 2878"/>
                  <a:gd name="T63" fmla="*/ 481 h 2652"/>
                  <a:gd name="T64" fmla="*/ 2857 w 2878"/>
                  <a:gd name="T65" fmla="*/ 631 h 2652"/>
                  <a:gd name="T66" fmla="*/ 2878 w 2878"/>
                  <a:gd name="T67" fmla="*/ 481 h 2652"/>
                  <a:gd name="T68" fmla="*/ 2868 w 2878"/>
                  <a:gd name="T69" fmla="*/ 897 h 2652"/>
                  <a:gd name="T70" fmla="*/ 2868 w 2878"/>
                  <a:gd name="T71" fmla="*/ 727 h 2652"/>
                  <a:gd name="T72" fmla="*/ 2878 w 2878"/>
                  <a:gd name="T73" fmla="*/ 1143 h 2652"/>
                  <a:gd name="T74" fmla="*/ 2857 w 2878"/>
                  <a:gd name="T75" fmla="*/ 993 h 2652"/>
                  <a:gd name="T76" fmla="*/ 2878 w 2878"/>
                  <a:gd name="T77" fmla="*/ 1249 h 2652"/>
                  <a:gd name="T78" fmla="*/ 2857 w 2878"/>
                  <a:gd name="T79" fmla="*/ 1399 h 2652"/>
                  <a:gd name="T80" fmla="*/ 2878 w 2878"/>
                  <a:gd name="T81" fmla="*/ 1249 h 2652"/>
                  <a:gd name="T82" fmla="*/ 2868 w 2878"/>
                  <a:gd name="T83" fmla="*/ 1665 h 2652"/>
                  <a:gd name="T84" fmla="*/ 2868 w 2878"/>
                  <a:gd name="T85" fmla="*/ 1495 h 2652"/>
                  <a:gd name="T86" fmla="*/ 2878 w 2878"/>
                  <a:gd name="T87" fmla="*/ 1911 h 2652"/>
                  <a:gd name="T88" fmla="*/ 2857 w 2878"/>
                  <a:gd name="T89" fmla="*/ 1761 h 2652"/>
                  <a:gd name="T90" fmla="*/ 2878 w 2878"/>
                  <a:gd name="T91" fmla="*/ 2017 h 2652"/>
                  <a:gd name="T92" fmla="*/ 2857 w 2878"/>
                  <a:gd name="T93" fmla="*/ 2167 h 2652"/>
                  <a:gd name="T94" fmla="*/ 2878 w 2878"/>
                  <a:gd name="T95" fmla="*/ 2017 h 2652"/>
                  <a:gd name="T96" fmla="*/ 2868 w 2878"/>
                  <a:gd name="T97" fmla="*/ 2433 h 2652"/>
                  <a:gd name="T98" fmla="*/ 2868 w 2878"/>
                  <a:gd name="T99" fmla="*/ 2263 h 2652"/>
                  <a:gd name="T100" fmla="*/ 2878 w 2878"/>
                  <a:gd name="T101" fmla="*/ 2641 h 2652"/>
                  <a:gd name="T102" fmla="*/ 2820 w 2878"/>
                  <a:gd name="T103" fmla="*/ 2641 h 2652"/>
                  <a:gd name="T104" fmla="*/ 2857 w 2878"/>
                  <a:gd name="T105" fmla="*/ 2641 h 2652"/>
                  <a:gd name="T106" fmla="*/ 2878 w 2878"/>
                  <a:gd name="T107" fmla="*/ 2529 h 2652"/>
                  <a:gd name="T108" fmla="*/ 2630 w 2878"/>
                  <a:gd name="T109" fmla="*/ 2641 h 2652"/>
                  <a:gd name="T110" fmla="*/ 2734 w 2878"/>
                  <a:gd name="T111" fmla="*/ 2641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78" h="2652">
                    <a:moveTo>
                      <a:pt x="11" y="0"/>
                    </a:moveTo>
                    <a:lnTo>
                      <a:pt x="160" y="0"/>
                    </a:lnTo>
                    <a:cubicBezTo>
                      <a:pt x="166" y="0"/>
                      <a:pt x="171" y="5"/>
                      <a:pt x="171" y="11"/>
                    </a:cubicBezTo>
                    <a:cubicBezTo>
                      <a:pt x="171" y="17"/>
                      <a:pt x="166" y="21"/>
                      <a:pt x="160" y="21"/>
                    </a:cubicBezTo>
                    <a:lnTo>
                      <a:pt x="11" y="21"/>
                    </a:lnTo>
                    <a:cubicBezTo>
                      <a:pt x="5" y="21"/>
                      <a:pt x="0" y="17"/>
                      <a:pt x="0" y="11"/>
                    </a:cubicBezTo>
                    <a:cubicBezTo>
                      <a:pt x="0" y="5"/>
                      <a:pt x="5" y="0"/>
                      <a:pt x="11" y="0"/>
                    </a:cubicBezTo>
                    <a:close/>
                    <a:moveTo>
                      <a:pt x="267" y="0"/>
                    </a:moveTo>
                    <a:lnTo>
                      <a:pt x="416" y="0"/>
                    </a:lnTo>
                    <a:cubicBezTo>
                      <a:pt x="422" y="0"/>
                      <a:pt x="427" y="5"/>
                      <a:pt x="427" y="11"/>
                    </a:cubicBezTo>
                    <a:cubicBezTo>
                      <a:pt x="427" y="17"/>
                      <a:pt x="422" y="21"/>
                      <a:pt x="416" y="21"/>
                    </a:cubicBezTo>
                    <a:lnTo>
                      <a:pt x="267" y="21"/>
                    </a:lnTo>
                    <a:cubicBezTo>
                      <a:pt x="261" y="21"/>
                      <a:pt x="256" y="17"/>
                      <a:pt x="256" y="11"/>
                    </a:cubicBezTo>
                    <a:cubicBezTo>
                      <a:pt x="256" y="5"/>
                      <a:pt x="261" y="0"/>
                      <a:pt x="267" y="0"/>
                    </a:cubicBezTo>
                    <a:close/>
                    <a:moveTo>
                      <a:pt x="523" y="0"/>
                    </a:moveTo>
                    <a:lnTo>
                      <a:pt x="672" y="0"/>
                    </a:lnTo>
                    <a:cubicBezTo>
                      <a:pt x="678" y="0"/>
                      <a:pt x="683" y="5"/>
                      <a:pt x="683" y="11"/>
                    </a:cubicBezTo>
                    <a:cubicBezTo>
                      <a:pt x="683" y="17"/>
                      <a:pt x="678" y="21"/>
                      <a:pt x="672" y="21"/>
                    </a:cubicBezTo>
                    <a:lnTo>
                      <a:pt x="523" y="21"/>
                    </a:lnTo>
                    <a:cubicBezTo>
                      <a:pt x="517" y="21"/>
                      <a:pt x="512" y="17"/>
                      <a:pt x="512" y="11"/>
                    </a:cubicBezTo>
                    <a:cubicBezTo>
                      <a:pt x="512" y="5"/>
                      <a:pt x="517" y="0"/>
                      <a:pt x="523" y="0"/>
                    </a:cubicBezTo>
                    <a:close/>
                    <a:moveTo>
                      <a:pt x="779" y="0"/>
                    </a:moveTo>
                    <a:lnTo>
                      <a:pt x="928" y="0"/>
                    </a:lnTo>
                    <a:cubicBezTo>
                      <a:pt x="934" y="0"/>
                      <a:pt x="939" y="5"/>
                      <a:pt x="939" y="11"/>
                    </a:cubicBezTo>
                    <a:cubicBezTo>
                      <a:pt x="939" y="17"/>
                      <a:pt x="934" y="21"/>
                      <a:pt x="928" y="21"/>
                    </a:cubicBezTo>
                    <a:lnTo>
                      <a:pt x="779" y="21"/>
                    </a:lnTo>
                    <a:cubicBezTo>
                      <a:pt x="773" y="21"/>
                      <a:pt x="768" y="17"/>
                      <a:pt x="768" y="11"/>
                    </a:cubicBezTo>
                    <a:cubicBezTo>
                      <a:pt x="768" y="5"/>
                      <a:pt x="773" y="0"/>
                      <a:pt x="779" y="0"/>
                    </a:cubicBezTo>
                    <a:close/>
                    <a:moveTo>
                      <a:pt x="1035" y="0"/>
                    </a:moveTo>
                    <a:lnTo>
                      <a:pt x="1184" y="0"/>
                    </a:lnTo>
                    <a:cubicBezTo>
                      <a:pt x="1190" y="0"/>
                      <a:pt x="1195" y="5"/>
                      <a:pt x="1195" y="11"/>
                    </a:cubicBezTo>
                    <a:cubicBezTo>
                      <a:pt x="1195" y="17"/>
                      <a:pt x="1190" y="21"/>
                      <a:pt x="1184" y="21"/>
                    </a:cubicBezTo>
                    <a:lnTo>
                      <a:pt x="1035" y="21"/>
                    </a:lnTo>
                    <a:cubicBezTo>
                      <a:pt x="1029" y="21"/>
                      <a:pt x="1024" y="17"/>
                      <a:pt x="1024" y="11"/>
                    </a:cubicBezTo>
                    <a:cubicBezTo>
                      <a:pt x="1024" y="5"/>
                      <a:pt x="1029" y="0"/>
                      <a:pt x="1035" y="0"/>
                    </a:cubicBezTo>
                    <a:close/>
                    <a:moveTo>
                      <a:pt x="1291" y="0"/>
                    </a:moveTo>
                    <a:lnTo>
                      <a:pt x="1440" y="0"/>
                    </a:lnTo>
                    <a:cubicBezTo>
                      <a:pt x="1446" y="0"/>
                      <a:pt x="1451" y="5"/>
                      <a:pt x="1451" y="11"/>
                    </a:cubicBezTo>
                    <a:cubicBezTo>
                      <a:pt x="1451" y="17"/>
                      <a:pt x="1446" y="21"/>
                      <a:pt x="1440" y="21"/>
                    </a:cubicBezTo>
                    <a:lnTo>
                      <a:pt x="1291" y="21"/>
                    </a:lnTo>
                    <a:cubicBezTo>
                      <a:pt x="1285" y="21"/>
                      <a:pt x="1280" y="17"/>
                      <a:pt x="1280" y="11"/>
                    </a:cubicBezTo>
                    <a:cubicBezTo>
                      <a:pt x="1280" y="5"/>
                      <a:pt x="1285" y="0"/>
                      <a:pt x="1291" y="0"/>
                    </a:cubicBezTo>
                    <a:close/>
                    <a:moveTo>
                      <a:pt x="1547" y="0"/>
                    </a:moveTo>
                    <a:lnTo>
                      <a:pt x="1696" y="0"/>
                    </a:lnTo>
                    <a:cubicBezTo>
                      <a:pt x="1702" y="0"/>
                      <a:pt x="1707" y="5"/>
                      <a:pt x="1707" y="11"/>
                    </a:cubicBezTo>
                    <a:cubicBezTo>
                      <a:pt x="1707" y="17"/>
                      <a:pt x="1702" y="21"/>
                      <a:pt x="1696" y="21"/>
                    </a:cubicBezTo>
                    <a:lnTo>
                      <a:pt x="1547" y="21"/>
                    </a:lnTo>
                    <a:cubicBezTo>
                      <a:pt x="1541" y="21"/>
                      <a:pt x="1536" y="17"/>
                      <a:pt x="1536" y="11"/>
                    </a:cubicBezTo>
                    <a:cubicBezTo>
                      <a:pt x="1536" y="5"/>
                      <a:pt x="1541" y="0"/>
                      <a:pt x="1547" y="0"/>
                    </a:cubicBezTo>
                    <a:close/>
                    <a:moveTo>
                      <a:pt x="1803" y="0"/>
                    </a:moveTo>
                    <a:lnTo>
                      <a:pt x="1952" y="0"/>
                    </a:lnTo>
                    <a:cubicBezTo>
                      <a:pt x="1958" y="0"/>
                      <a:pt x="1963" y="5"/>
                      <a:pt x="1963" y="11"/>
                    </a:cubicBezTo>
                    <a:cubicBezTo>
                      <a:pt x="1963" y="17"/>
                      <a:pt x="1958" y="21"/>
                      <a:pt x="1952" y="21"/>
                    </a:cubicBezTo>
                    <a:lnTo>
                      <a:pt x="1803" y="21"/>
                    </a:lnTo>
                    <a:cubicBezTo>
                      <a:pt x="1797" y="21"/>
                      <a:pt x="1792" y="17"/>
                      <a:pt x="1792" y="11"/>
                    </a:cubicBezTo>
                    <a:cubicBezTo>
                      <a:pt x="1792" y="5"/>
                      <a:pt x="1797" y="0"/>
                      <a:pt x="1803" y="0"/>
                    </a:cubicBezTo>
                    <a:close/>
                    <a:moveTo>
                      <a:pt x="2059" y="0"/>
                    </a:moveTo>
                    <a:lnTo>
                      <a:pt x="2208" y="0"/>
                    </a:lnTo>
                    <a:cubicBezTo>
                      <a:pt x="2214" y="0"/>
                      <a:pt x="2219" y="5"/>
                      <a:pt x="2219" y="11"/>
                    </a:cubicBezTo>
                    <a:cubicBezTo>
                      <a:pt x="2219" y="17"/>
                      <a:pt x="2214" y="21"/>
                      <a:pt x="2208" y="21"/>
                    </a:cubicBezTo>
                    <a:lnTo>
                      <a:pt x="2059" y="21"/>
                    </a:lnTo>
                    <a:cubicBezTo>
                      <a:pt x="2053" y="21"/>
                      <a:pt x="2048" y="17"/>
                      <a:pt x="2048" y="11"/>
                    </a:cubicBezTo>
                    <a:cubicBezTo>
                      <a:pt x="2048" y="5"/>
                      <a:pt x="2053" y="0"/>
                      <a:pt x="2059" y="0"/>
                    </a:cubicBezTo>
                    <a:close/>
                    <a:moveTo>
                      <a:pt x="2315" y="0"/>
                    </a:moveTo>
                    <a:lnTo>
                      <a:pt x="2464" y="0"/>
                    </a:lnTo>
                    <a:cubicBezTo>
                      <a:pt x="2470" y="0"/>
                      <a:pt x="2475" y="5"/>
                      <a:pt x="2475" y="11"/>
                    </a:cubicBezTo>
                    <a:cubicBezTo>
                      <a:pt x="2475" y="17"/>
                      <a:pt x="2470" y="21"/>
                      <a:pt x="2464" y="21"/>
                    </a:cubicBezTo>
                    <a:lnTo>
                      <a:pt x="2315" y="21"/>
                    </a:lnTo>
                    <a:cubicBezTo>
                      <a:pt x="2309" y="21"/>
                      <a:pt x="2304" y="17"/>
                      <a:pt x="2304" y="11"/>
                    </a:cubicBezTo>
                    <a:cubicBezTo>
                      <a:pt x="2304" y="5"/>
                      <a:pt x="2309" y="0"/>
                      <a:pt x="2315" y="0"/>
                    </a:cubicBezTo>
                    <a:close/>
                    <a:moveTo>
                      <a:pt x="2571" y="0"/>
                    </a:moveTo>
                    <a:lnTo>
                      <a:pt x="2720" y="0"/>
                    </a:lnTo>
                    <a:cubicBezTo>
                      <a:pt x="2726" y="0"/>
                      <a:pt x="2731" y="5"/>
                      <a:pt x="2731" y="11"/>
                    </a:cubicBezTo>
                    <a:cubicBezTo>
                      <a:pt x="2731" y="17"/>
                      <a:pt x="2726" y="21"/>
                      <a:pt x="2720" y="21"/>
                    </a:cubicBezTo>
                    <a:lnTo>
                      <a:pt x="2571" y="21"/>
                    </a:lnTo>
                    <a:cubicBezTo>
                      <a:pt x="2565" y="21"/>
                      <a:pt x="2560" y="17"/>
                      <a:pt x="2560" y="11"/>
                    </a:cubicBezTo>
                    <a:cubicBezTo>
                      <a:pt x="2560" y="5"/>
                      <a:pt x="2565" y="0"/>
                      <a:pt x="2571" y="0"/>
                    </a:cubicBezTo>
                    <a:close/>
                    <a:moveTo>
                      <a:pt x="2827" y="0"/>
                    </a:moveTo>
                    <a:lnTo>
                      <a:pt x="2868" y="0"/>
                    </a:lnTo>
                    <a:cubicBezTo>
                      <a:pt x="2874" y="0"/>
                      <a:pt x="2878" y="5"/>
                      <a:pt x="2878" y="11"/>
                    </a:cubicBezTo>
                    <a:lnTo>
                      <a:pt x="2878" y="119"/>
                    </a:lnTo>
                    <a:cubicBezTo>
                      <a:pt x="2878" y="125"/>
                      <a:pt x="2874" y="129"/>
                      <a:pt x="2868" y="129"/>
                    </a:cubicBezTo>
                    <a:cubicBezTo>
                      <a:pt x="2862" y="129"/>
                      <a:pt x="2857" y="125"/>
                      <a:pt x="2857" y="119"/>
                    </a:cubicBezTo>
                    <a:lnTo>
                      <a:pt x="2857" y="11"/>
                    </a:lnTo>
                    <a:lnTo>
                      <a:pt x="2868" y="21"/>
                    </a:lnTo>
                    <a:lnTo>
                      <a:pt x="2827" y="21"/>
                    </a:lnTo>
                    <a:cubicBezTo>
                      <a:pt x="2821" y="21"/>
                      <a:pt x="2816" y="17"/>
                      <a:pt x="2816" y="11"/>
                    </a:cubicBezTo>
                    <a:cubicBezTo>
                      <a:pt x="2816" y="5"/>
                      <a:pt x="2821" y="0"/>
                      <a:pt x="2827" y="0"/>
                    </a:cubicBezTo>
                    <a:close/>
                    <a:moveTo>
                      <a:pt x="2878" y="225"/>
                    </a:moveTo>
                    <a:lnTo>
                      <a:pt x="2878" y="375"/>
                    </a:lnTo>
                    <a:cubicBezTo>
                      <a:pt x="2878" y="381"/>
                      <a:pt x="2874" y="385"/>
                      <a:pt x="2868" y="385"/>
                    </a:cubicBezTo>
                    <a:cubicBezTo>
                      <a:pt x="2862" y="385"/>
                      <a:pt x="2857" y="381"/>
                      <a:pt x="2857" y="375"/>
                    </a:cubicBezTo>
                    <a:lnTo>
                      <a:pt x="2857" y="225"/>
                    </a:lnTo>
                    <a:cubicBezTo>
                      <a:pt x="2857" y="219"/>
                      <a:pt x="2862" y="215"/>
                      <a:pt x="2868" y="215"/>
                    </a:cubicBezTo>
                    <a:cubicBezTo>
                      <a:pt x="2874" y="215"/>
                      <a:pt x="2878" y="219"/>
                      <a:pt x="2878" y="225"/>
                    </a:cubicBezTo>
                    <a:close/>
                    <a:moveTo>
                      <a:pt x="2878" y="481"/>
                    </a:moveTo>
                    <a:lnTo>
                      <a:pt x="2878" y="631"/>
                    </a:lnTo>
                    <a:cubicBezTo>
                      <a:pt x="2878" y="637"/>
                      <a:pt x="2874" y="641"/>
                      <a:pt x="2868" y="641"/>
                    </a:cubicBezTo>
                    <a:cubicBezTo>
                      <a:pt x="2862" y="641"/>
                      <a:pt x="2857" y="637"/>
                      <a:pt x="2857" y="631"/>
                    </a:cubicBezTo>
                    <a:lnTo>
                      <a:pt x="2857" y="481"/>
                    </a:lnTo>
                    <a:cubicBezTo>
                      <a:pt x="2857" y="475"/>
                      <a:pt x="2862" y="471"/>
                      <a:pt x="2868" y="471"/>
                    </a:cubicBezTo>
                    <a:cubicBezTo>
                      <a:pt x="2874" y="471"/>
                      <a:pt x="2878" y="475"/>
                      <a:pt x="2878" y="481"/>
                    </a:cubicBezTo>
                    <a:close/>
                    <a:moveTo>
                      <a:pt x="2878" y="737"/>
                    </a:moveTo>
                    <a:lnTo>
                      <a:pt x="2878" y="887"/>
                    </a:lnTo>
                    <a:cubicBezTo>
                      <a:pt x="2878" y="893"/>
                      <a:pt x="2874" y="897"/>
                      <a:pt x="2868" y="897"/>
                    </a:cubicBezTo>
                    <a:cubicBezTo>
                      <a:pt x="2862" y="897"/>
                      <a:pt x="2857" y="893"/>
                      <a:pt x="2857" y="887"/>
                    </a:cubicBezTo>
                    <a:lnTo>
                      <a:pt x="2857" y="737"/>
                    </a:lnTo>
                    <a:cubicBezTo>
                      <a:pt x="2857" y="731"/>
                      <a:pt x="2862" y="727"/>
                      <a:pt x="2868" y="727"/>
                    </a:cubicBezTo>
                    <a:cubicBezTo>
                      <a:pt x="2874" y="727"/>
                      <a:pt x="2878" y="731"/>
                      <a:pt x="2878" y="737"/>
                    </a:cubicBezTo>
                    <a:close/>
                    <a:moveTo>
                      <a:pt x="2878" y="993"/>
                    </a:moveTo>
                    <a:lnTo>
                      <a:pt x="2878" y="1143"/>
                    </a:lnTo>
                    <a:cubicBezTo>
                      <a:pt x="2878" y="1149"/>
                      <a:pt x="2874" y="1153"/>
                      <a:pt x="2868" y="1153"/>
                    </a:cubicBezTo>
                    <a:cubicBezTo>
                      <a:pt x="2862" y="1153"/>
                      <a:pt x="2857" y="1149"/>
                      <a:pt x="2857" y="1143"/>
                    </a:cubicBezTo>
                    <a:lnTo>
                      <a:pt x="2857" y="993"/>
                    </a:lnTo>
                    <a:cubicBezTo>
                      <a:pt x="2857" y="987"/>
                      <a:pt x="2862" y="983"/>
                      <a:pt x="2868" y="983"/>
                    </a:cubicBezTo>
                    <a:cubicBezTo>
                      <a:pt x="2874" y="983"/>
                      <a:pt x="2878" y="987"/>
                      <a:pt x="2878" y="993"/>
                    </a:cubicBezTo>
                    <a:close/>
                    <a:moveTo>
                      <a:pt x="2878" y="1249"/>
                    </a:moveTo>
                    <a:lnTo>
                      <a:pt x="2878" y="1399"/>
                    </a:lnTo>
                    <a:cubicBezTo>
                      <a:pt x="2878" y="1405"/>
                      <a:pt x="2874" y="1409"/>
                      <a:pt x="2868" y="1409"/>
                    </a:cubicBezTo>
                    <a:cubicBezTo>
                      <a:pt x="2862" y="1409"/>
                      <a:pt x="2857" y="1405"/>
                      <a:pt x="2857" y="1399"/>
                    </a:cubicBezTo>
                    <a:lnTo>
                      <a:pt x="2857" y="1249"/>
                    </a:lnTo>
                    <a:cubicBezTo>
                      <a:pt x="2857" y="1243"/>
                      <a:pt x="2862" y="1239"/>
                      <a:pt x="2868" y="1239"/>
                    </a:cubicBezTo>
                    <a:cubicBezTo>
                      <a:pt x="2874" y="1239"/>
                      <a:pt x="2878" y="1243"/>
                      <a:pt x="2878" y="1249"/>
                    </a:cubicBezTo>
                    <a:close/>
                    <a:moveTo>
                      <a:pt x="2878" y="1505"/>
                    </a:moveTo>
                    <a:lnTo>
                      <a:pt x="2878" y="1655"/>
                    </a:lnTo>
                    <a:cubicBezTo>
                      <a:pt x="2878" y="1661"/>
                      <a:pt x="2874" y="1665"/>
                      <a:pt x="2868" y="1665"/>
                    </a:cubicBezTo>
                    <a:cubicBezTo>
                      <a:pt x="2862" y="1665"/>
                      <a:pt x="2857" y="1661"/>
                      <a:pt x="2857" y="1655"/>
                    </a:cubicBezTo>
                    <a:lnTo>
                      <a:pt x="2857" y="1505"/>
                    </a:lnTo>
                    <a:cubicBezTo>
                      <a:pt x="2857" y="1499"/>
                      <a:pt x="2862" y="1495"/>
                      <a:pt x="2868" y="1495"/>
                    </a:cubicBezTo>
                    <a:cubicBezTo>
                      <a:pt x="2874" y="1495"/>
                      <a:pt x="2878" y="1499"/>
                      <a:pt x="2878" y="1505"/>
                    </a:cubicBezTo>
                    <a:close/>
                    <a:moveTo>
                      <a:pt x="2878" y="1761"/>
                    </a:moveTo>
                    <a:lnTo>
                      <a:pt x="2878" y="1911"/>
                    </a:lnTo>
                    <a:cubicBezTo>
                      <a:pt x="2878" y="1917"/>
                      <a:pt x="2874" y="1921"/>
                      <a:pt x="2868" y="1921"/>
                    </a:cubicBezTo>
                    <a:cubicBezTo>
                      <a:pt x="2862" y="1921"/>
                      <a:pt x="2857" y="1917"/>
                      <a:pt x="2857" y="1911"/>
                    </a:cubicBezTo>
                    <a:lnTo>
                      <a:pt x="2857" y="1761"/>
                    </a:lnTo>
                    <a:cubicBezTo>
                      <a:pt x="2857" y="1755"/>
                      <a:pt x="2862" y="1751"/>
                      <a:pt x="2868" y="1751"/>
                    </a:cubicBezTo>
                    <a:cubicBezTo>
                      <a:pt x="2874" y="1751"/>
                      <a:pt x="2878" y="1755"/>
                      <a:pt x="2878" y="1761"/>
                    </a:cubicBezTo>
                    <a:close/>
                    <a:moveTo>
                      <a:pt x="2878" y="2017"/>
                    </a:moveTo>
                    <a:lnTo>
                      <a:pt x="2878" y="2167"/>
                    </a:lnTo>
                    <a:cubicBezTo>
                      <a:pt x="2878" y="2173"/>
                      <a:pt x="2874" y="2177"/>
                      <a:pt x="2868" y="2177"/>
                    </a:cubicBezTo>
                    <a:cubicBezTo>
                      <a:pt x="2862" y="2177"/>
                      <a:pt x="2857" y="2173"/>
                      <a:pt x="2857" y="2167"/>
                    </a:cubicBezTo>
                    <a:lnTo>
                      <a:pt x="2857" y="2017"/>
                    </a:lnTo>
                    <a:cubicBezTo>
                      <a:pt x="2857" y="2011"/>
                      <a:pt x="2862" y="2007"/>
                      <a:pt x="2868" y="2007"/>
                    </a:cubicBezTo>
                    <a:cubicBezTo>
                      <a:pt x="2874" y="2007"/>
                      <a:pt x="2878" y="2011"/>
                      <a:pt x="2878" y="2017"/>
                    </a:cubicBezTo>
                    <a:close/>
                    <a:moveTo>
                      <a:pt x="2878" y="2273"/>
                    </a:moveTo>
                    <a:lnTo>
                      <a:pt x="2878" y="2423"/>
                    </a:lnTo>
                    <a:cubicBezTo>
                      <a:pt x="2878" y="2429"/>
                      <a:pt x="2874" y="2433"/>
                      <a:pt x="2868" y="2433"/>
                    </a:cubicBezTo>
                    <a:cubicBezTo>
                      <a:pt x="2862" y="2433"/>
                      <a:pt x="2857" y="2429"/>
                      <a:pt x="2857" y="2423"/>
                    </a:cubicBezTo>
                    <a:lnTo>
                      <a:pt x="2857" y="2273"/>
                    </a:lnTo>
                    <a:cubicBezTo>
                      <a:pt x="2857" y="2267"/>
                      <a:pt x="2862" y="2263"/>
                      <a:pt x="2868" y="2263"/>
                    </a:cubicBezTo>
                    <a:cubicBezTo>
                      <a:pt x="2874" y="2263"/>
                      <a:pt x="2878" y="2267"/>
                      <a:pt x="2878" y="2273"/>
                    </a:cubicBezTo>
                    <a:close/>
                    <a:moveTo>
                      <a:pt x="2878" y="2529"/>
                    </a:moveTo>
                    <a:lnTo>
                      <a:pt x="2878" y="2641"/>
                    </a:lnTo>
                    <a:cubicBezTo>
                      <a:pt x="2878" y="2647"/>
                      <a:pt x="2874" y="2652"/>
                      <a:pt x="2868" y="2652"/>
                    </a:cubicBezTo>
                    <a:lnTo>
                      <a:pt x="2830" y="2652"/>
                    </a:lnTo>
                    <a:cubicBezTo>
                      <a:pt x="2824" y="2652"/>
                      <a:pt x="2820" y="2647"/>
                      <a:pt x="2820" y="2641"/>
                    </a:cubicBezTo>
                    <a:cubicBezTo>
                      <a:pt x="2820" y="2635"/>
                      <a:pt x="2824" y="2631"/>
                      <a:pt x="2830" y="2631"/>
                    </a:cubicBezTo>
                    <a:lnTo>
                      <a:pt x="2868" y="2631"/>
                    </a:lnTo>
                    <a:lnTo>
                      <a:pt x="2857" y="2641"/>
                    </a:lnTo>
                    <a:lnTo>
                      <a:pt x="2857" y="2529"/>
                    </a:lnTo>
                    <a:cubicBezTo>
                      <a:pt x="2857" y="2523"/>
                      <a:pt x="2862" y="2519"/>
                      <a:pt x="2868" y="2519"/>
                    </a:cubicBezTo>
                    <a:cubicBezTo>
                      <a:pt x="2874" y="2519"/>
                      <a:pt x="2878" y="2523"/>
                      <a:pt x="2878" y="2529"/>
                    </a:cubicBezTo>
                    <a:close/>
                    <a:moveTo>
                      <a:pt x="2724" y="2652"/>
                    </a:moveTo>
                    <a:lnTo>
                      <a:pt x="2641" y="2652"/>
                    </a:lnTo>
                    <a:cubicBezTo>
                      <a:pt x="2635" y="2652"/>
                      <a:pt x="2630" y="2647"/>
                      <a:pt x="2630" y="2641"/>
                    </a:cubicBezTo>
                    <a:cubicBezTo>
                      <a:pt x="2630" y="2635"/>
                      <a:pt x="2635" y="2631"/>
                      <a:pt x="2641" y="2631"/>
                    </a:cubicBezTo>
                    <a:lnTo>
                      <a:pt x="2724" y="2631"/>
                    </a:lnTo>
                    <a:cubicBezTo>
                      <a:pt x="2730" y="2631"/>
                      <a:pt x="2734" y="2635"/>
                      <a:pt x="2734" y="2641"/>
                    </a:cubicBezTo>
                    <a:cubicBezTo>
                      <a:pt x="2734" y="2647"/>
                      <a:pt x="2730" y="2652"/>
                      <a:pt x="2724" y="2652"/>
                    </a:cubicBezTo>
                    <a:close/>
                  </a:path>
                </a:pathLst>
              </a:custGeom>
              <a:solidFill>
                <a:srgbClr val="404040"/>
              </a:solidFill>
              <a:ln w="0" cap="flat">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pic>
            <p:nvPicPr>
              <p:cNvPr id="6067" name="Picture 947"/>
              <p:cNvPicPr>
                <a:picLocks noChangeAspect="1" noChangeArrowheads="1"/>
              </p:cNvPicPr>
              <p:nvPr/>
            </p:nvPicPr>
            <p:blipFill>
              <a:blip r:embed="rId46" cstate="print">
                <a:extLst>
                  <a:ext uri="{28A0092B-C50C-407E-A947-70E740481C1C}">
                    <a14:useLocalDpi xmlns:a14="http://schemas.microsoft.com/office/drawing/2010/main" xmlns="" val="0"/>
                  </a:ext>
                </a:extLst>
              </a:blip>
              <a:srcRect/>
              <a:stretch>
                <a:fillRect/>
              </a:stretch>
            </p:blipFill>
            <p:spPr bwMode="auto">
              <a:xfrm>
                <a:off x="2926" y="2161"/>
                <a:ext cx="1064"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068" name="Picture 948"/>
              <p:cNvPicPr>
                <a:picLocks noChangeAspect="1" noChangeArrowheads="1"/>
              </p:cNvPicPr>
              <p:nvPr/>
            </p:nvPicPr>
            <p:blipFill>
              <a:blip r:embed="rId47" cstate="print">
                <a:extLst>
                  <a:ext uri="{28A0092B-C50C-407E-A947-70E740481C1C}">
                    <a14:useLocalDpi xmlns:a14="http://schemas.microsoft.com/office/drawing/2010/main" xmlns="" val="0"/>
                  </a:ext>
                </a:extLst>
              </a:blip>
              <a:srcRect/>
              <a:stretch>
                <a:fillRect/>
              </a:stretch>
            </p:blipFill>
            <p:spPr bwMode="auto">
              <a:xfrm>
                <a:off x="2926" y="2161"/>
                <a:ext cx="1064"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974" name="Rectangle 949"/>
              <p:cNvSpPr>
                <a:spLocks noChangeArrowheads="1"/>
              </p:cNvSpPr>
              <p:nvPr/>
            </p:nvSpPr>
            <p:spPr bwMode="auto">
              <a:xfrm>
                <a:off x="2922" y="2158"/>
                <a:ext cx="1054" cy="18"/>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75" name="Rectangle 950"/>
              <p:cNvSpPr>
                <a:spLocks noChangeArrowheads="1"/>
              </p:cNvSpPr>
              <p:nvPr/>
            </p:nvSpPr>
            <p:spPr bwMode="auto">
              <a:xfrm>
                <a:off x="2922" y="2176"/>
                <a:ext cx="1054"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78" name="Rectangle 951"/>
              <p:cNvSpPr>
                <a:spLocks noChangeArrowheads="1"/>
              </p:cNvSpPr>
              <p:nvPr/>
            </p:nvSpPr>
            <p:spPr bwMode="auto">
              <a:xfrm>
                <a:off x="2922" y="2179"/>
                <a:ext cx="1054"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79" name="Rectangle 952"/>
              <p:cNvSpPr>
                <a:spLocks noChangeArrowheads="1"/>
              </p:cNvSpPr>
              <p:nvPr/>
            </p:nvSpPr>
            <p:spPr bwMode="auto">
              <a:xfrm>
                <a:off x="2922" y="2194"/>
                <a:ext cx="1054" cy="10"/>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0" name="Rectangle 953"/>
              <p:cNvSpPr>
                <a:spLocks noChangeArrowheads="1"/>
              </p:cNvSpPr>
              <p:nvPr/>
            </p:nvSpPr>
            <p:spPr bwMode="auto">
              <a:xfrm>
                <a:off x="2922" y="2204"/>
                <a:ext cx="1054"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1" name="Rectangle 954"/>
              <p:cNvSpPr>
                <a:spLocks noChangeArrowheads="1"/>
              </p:cNvSpPr>
              <p:nvPr/>
            </p:nvSpPr>
            <p:spPr bwMode="auto">
              <a:xfrm>
                <a:off x="2922" y="2207"/>
                <a:ext cx="1054" cy="9"/>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2" name="Rectangle 955"/>
              <p:cNvSpPr>
                <a:spLocks noChangeArrowheads="1"/>
              </p:cNvSpPr>
              <p:nvPr/>
            </p:nvSpPr>
            <p:spPr bwMode="auto">
              <a:xfrm>
                <a:off x="2922" y="2216"/>
                <a:ext cx="1054"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3" name="Rectangle 956"/>
              <p:cNvSpPr>
                <a:spLocks noChangeArrowheads="1"/>
              </p:cNvSpPr>
              <p:nvPr/>
            </p:nvSpPr>
            <p:spPr bwMode="auto">
              <a:xfrm>
                <a:off x="2922" y="2219"/>
                <a:ext cx="1054"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4" name="Rectangle 957"/>
              <p:cNvSpPr>
                <a:spLocks noChangeArrowheads="1"/>
              </p:cNvSpPr>
              <p:nvPr/>
            </p:nvSpPr>
            <p:spPr bwMode="auto">
              <a:xfrm>
                <a:off x="2922" y="2225"/>
                <a:ext cx="1054" cy="6"/>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5" name="Rectangle 958"/>
              <p:cNvSpPr>
                <a:spLocks noChangeArrowheads="1"/>
              </p:cNvSpPr>
              <p:nvPr/>
            </p:nvSpPr>
            <p:spPr bwMode="auto">
              <a:xfrm>
                <a:off x="2922" y="2231"/>
                <a:ext cx="1054"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6" name="Rectangle 959"/>
              <p:cNvSpPr>
                <a:spLocks noChangeArrowheads="1"/>
              </p:cNvSpPr>
              <p:nvPr/>
            </p:nvSpPr>
            <p:spPr bwMode="auto">
              <a:xfrm>
                <a:off x="2922" y="2237"/>
                <a:ext cx="1054"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7" name="Rectangle 960"/>
              <p:cNvSpPr>
                <a:spLocks noChangeArrowheads="1"/>
              </p:cNvSpPr>
              <p:nvPr/>
            </p:nvSpPr>
            <p:spPr bwMode="auto">
              <a:xfrm>
                <a:off x="2922" y="2240"/>
                <a:ext cx="1054"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8" name="Rectangle 961"/>
              <p:cNvSpPr>
                <a:spLocks noChangeArrowheads="1"/>
              </p:cNvSpPr>
              <p:nvPr/>
            </p:nvSpPr>
            <p:spPr bwMode="auto">
              <a:xfrm>
                <a:off x="2922" y="2243"/>
                <a:ext cx="1054"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89" name="Rectangle 962"/>
              <p:cNvSpPr>
                <a:spLocks noChangeArrowheads="1"/>
              </p:cNvSpPr>
              <p:nvPr/>
            </p:nvSpPr>
            <p:spPr bwMode="auto">
              <a:xfrm>
                <a:off x="2922" y="2249"/>
                <a:ext cx="1054" cy="3"/>
              </a:xfrm>
              <a:prstGeom prst="rect">
                <a:avLst/>
              </a:prstGeom>
              <a:solidFill>
                <a:srgbClr val="BA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0" name="Rectangle 963"/>
              <p:cNvSpPr>
                <a:spLocks noChangeArrowheads="1"/>
              </p:cNvSpPr>
              <p:nvPr/>
            </p:nvSpPr>
            <p:spPr bwMode="auto">
              <a:xfrm>
                <a:off x="2922" y="2252"/>
                <a:ext cx="1054" cy="3"/>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1" name="Rectangle 964"/>
              <p:cNvSpPr>
                <a:spLocks noChangeArrowheads="1"/>
              </p:cNvSpPr>
              <p:nvPr/>
            </p:nvSpPr>
            <p:spPr bwMode="auto">
              <a:xfrm>
                <a:off x="2922" y="2255"/>
                <a:ext cx="1054"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2" name="Rectangle 965"/>
              <p:cNvSpPr>
                <a:spLocks noChangeArrowheads="1"/>
              </p:cNvSpPr>
              <p:nvPr/>
            </p:nvSpPr>
            <p:spPr bwMode="auto">
              <a:xfrm>
                <a:off x="2922" y="2258"/>
                <a:ext cx="1054"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3" name="Rectangle 966"/>
              <p:cNvSpPr>
                <a:spLocks noChangeArrowheads="1"/>
              </p:cNvSpPr>
              <p:nvPr/>
            </p:nvSpPr>
            <p:spPr bwMode="auto">
              <a:xfrm>
                <a:off x="2922" y="2261"/>
                <a:ext cx="1054"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4" name="Rectangle 967"/>
              <p:cNvSpPr>
                <a:spLocks noChangeArrowheads="1"/>
              </p:cNvSpPr>
              <p:nvPr/>
            </p:nvSpPr>
            <p:spPr bwMode="auto">
              <a:xfrm>
                <a:off x="2922" y="2267"/>
                <a:ext cx="1054"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5" name="Rectangle 968"/>
              <p:cNvSpPr>
                <a:spLocks noChangeArrowheads="1"/>
              </p:cNvSpPr>
              <p:nvPr/>
            </p:nvSpPr>
            <p:spPr bwMode="auto">
              <a:xfrm>
                <a:off x="2922" y="2270"/>
                <a:ext cx="1054"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6" name="Rectangle 969"/>
              <p:cNvSpPr>
                <a:spLocks noChangeArrowheads="1"/>
              </p:cNvSpPr>
              <p:nvPr/>
            </p:nvSpPr>
            <p:spPr bwMode="auto">
              <a:xfrm>
                <a:off x="2922" y="2273"/>
                <a:ext cx="1054"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7" name="Rectangle 970"/>
              <p:cNvSpPr>
                <a:spLocks noChangeArrowheads="1"/>
              </p:cNvSpPr>
              <p:nvPr/>
            </p:nvSpPr>
            <p:spPr bwMode="auto">
              <a:xfrm>
                <a:off x="2922" y="2276"/>
                <a:ext cx="1054"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8" name="Rectangle 971"/>
              <p:cNvSpPr>
                <a:spLocks noChangeArrowheads="1"/>
              </p:cNvSpPr>
              <p:nvPr/>
            </p:nvSpPr>
            <p:spPr bwMode="auto">
              <a:xfrm>
                <a:off x="2922" y="2279"/>
                <a:ext cx="1054"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99" name="Rectangle 972"/>
              <p:cNvSpPr>
                <a:spLocks noChangeArrowheads="1"/>
              </p:cNvSpPr>
              <p:nvPr/>
            </p:nvSpPr>
            <p:spPr bwMode="auto">
              <a:xfrm>
                <a:off x="2922" y="2285"/>
                <a:ext cx="1054"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0" name="Rectangle 973"/>
              <p:cNvSpPr>
                <a:spLocks noChangeArrowheads="1"/>
              </p:cNvSpPr>
              <p:nvPr/>
            </p:nvSpPr>
            <p:spPr bwMode="auto">
              <a:xfrm>
                <a:off x="2922" y="2291"/>
                <a:ext cx="1054"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1" name="Rectangle 974"/>
              <p:cNvSpPr>
                <a:spLocks noChangeArrowheads="1"/>
              </p:cNvSpPr>
              <p:nvPr/>
            </p:nvSpPr>
            <p:spPr bwMode="auto">
              <a:xfrm>
                <a:off x="2922" y="2297"/>
                <a:ext cx="1054" cy="6"/>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2" name="Rectangle 975"/>
              <p:cNvSpPr>
                <a:spLocks noChangeArrowheads="1"/>
              </p:cNvSpPr>
              <p:nvPr/>
            </p:nvSpPr>
            <p:spPr bwMode="auto">
              <a:xfrm>
                <a:off x="2922" y="2303"/>
                <a:ext cx="1054"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3" name="Rectangle 976"/>
              <p:cNvSpPr>
                <a:spLocks noChangeArrowheads="1"/>
              </p:cNvSpPr>
              <p:nvPr/>
            </p:nvSpPr>
            <p:spPr bwMode="auto">
              <a:xfrm>
                <a:off x="2922" y="2306"/>
                <a:ext cx="1054"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4" name="Rectangle 977"/>
              <p:cNvSpPr>
                <a:spLocks noChangeArrowheads="1"/>
              </p:cNvSpPr>
              <p:nvPr/>
            </p:nvSpPr>
            <p:spPr bwMode="auto">
              <a:xfrm>
                <a:off x="2922" y="2309"/>
                <a:ext cx="1054"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5" name="Rectangle 978"/>
              <p:cNvSpPr>
                <a:spLocks noChangeArrowheads="1"/>
              </p:cNvSpPr>
              <p:nvPr/>
            </p:nvSpPr>
            <p:spPr bwMode="auto">
              <a:xfrm>
                <a:off x="2922" y="2312"/>
                <a:ext cx="1054" cy="10"/>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6" name="Rectangle 979"/>
              <p:cNvSpPr>
                <a:spLocks noChangeArrowheads="1"/>
              </p:cNvSpPr>
              <p:nvPr/>
            </p:nvSpPr>
            <p:spPr bwMode="auto">
              <a:xfrm>
                <a:off x="2922" y="2322"/>
                <a:ext cx="1054"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7" name="Rectangle 980"/>
              <p:cNvSpPr>
                <a:spLocks noChangeArrowheads="1"/>
              </p:cNvSpPr>
              <p:nvPr/>
            </p:nvSpPr>
            <p:spPr bwMode="auto">
              <a:xfrm>
                <a:off x="2922" y="2334"/>
                <a:ext cx="1054" cy="3"/>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8" name="Rectangle 981"/>
              <p:cNvSpPr>
                <a:spLocks noChangeArrowheads="1"/>
              </p:cNvSpPr>
              <p:nvPr/>
            </p:nvSpPr>
            <p:spPr bwMode="auto">
              <a:xfrm>
                <a:off x="2922" y="2337"/>
                <a:ext cx="1054"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09" name="Rectangle 982"/>
              <p:cNvSpPr>
                <a:spLocks noChangeArrowheads="1"/>
              </p:cNvSpPr>
              <p:nvPr/>
            </p:nvSpPr>
            <p:spPr bwMode="auto">
              <a:xfrm>
                <a:off x="2922" y="2343"/>
                <a:ext cx="1054" cy="6"/>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10" name="Rectangle 983"/>
              <p:cNvSpPr>
                <a:spLocks noChangeArrowheads="1"/>
              </p:cNvSpPr>
              <p:nvPr/>
            </p:nvSpPr>
            <p:spPr bwMode="auto">
              <a:xfrm>
                <a:off x="2922" y="2349"/>
                <a:ext cx="1054"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11" name="Rectangle 984"/>
              <p:cNvSpPr>
                <a:spLocks noChangeArrowheads="1"/>
              </p:cNvSpPr>
              <p:nvPr/>
            </p:nvSpPr>
            <p:spPr bwMode="auto">
              <a:xfrm>
                <a:off x="2924" y="2159"/>
                <a:ext cx="1050" cy="20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012" name="Rectangle 985"/>
              <p:cNvSpPr>
                <a:spLocks noChangeArrowheads="1"/>
              </p:cNvSpPr>
              <p:nvPr/>
            </p:nvSpPr>
            <p:spPr bwMode="auto">
              <a:xfrm>
                <a:off x="2978" y="2203"/>
                <a:ext cx="1165"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STAKEHOLDER RELATIONS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13" name="Rectangle 986"/>
              <p:cNvSpPr>
                <a:spLocks noChangeArrowheads="1"/>
              </p:cNvSpPr>
              <p:nvPr/>
            </p:nvSpPr>
            <p:spPr bwMode="auto">
              <a:xfrm>
                <a:off x="3451" y="2261"/>
                <a:ext cx="58"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14" name="Freeform 987"/>
              <p:cNvSpPr>
                <a:spLocks/>
              </p:cNvSpPr>
              <p:nvPr/>
            </p:nvSpPr>
            <p:spPr bwMode="auto">
              <a:xfrm>
                <a:off x="2874" y="1542"/>
                <a:ext cx="50" cy="720"/>
              </a:xfrm>
              <a:custGeom>
                <a:avLst/>
                <a:gdLst>
                  <a:gd name="T0" fmla="*/ 0 w 50"/>
                  <a:gd name="T1" fmla="*/ 0 h 720"/>
                  <a:gd name="T2" fmla="*/ 0 w 50"/>
                  <a:gd name="T3" fmla="*/ 720 h 720"/>
                  <a:gd name="T4" fmla="*/ 50 w 50"/>
                  <a:gd name="T5" fmla="*/ 720 h 720"/>
                </a:gdLst>
                <a:ahLst/>
                <a:cxnLst>
                  <a:cxn ang="0">
                    <a:pos x="T0" y="T1"/>
                  </a:cxn>
                  <a:cxn ang="0">
                    <a:pos x="T2" y="T3"/>
                  </a:cxn>
                  <a:cxn ang="0">
                    <a:pos x="T4" y="T5"/>
                  </a:cxn>
                </a:cxnLst>
                <a:rect l="0" t="0" r="r" b="b"/>
                <a:pathLst>
                  <a:path w="50" h="720">
                    <a:moveTo>
                      <a:pt x="0" y="0"/>
                    </a:moveTo>
                    <a:lnTo>
                      <a:pt x="0" y="720"/>
                    </a:lnTo>
                    <a:lnTo>
                      <a:pt x="50" y="720"/>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6108" name="Picture 988"/>
              <p:cNvPicPr>
                <a:picLocks noChangeAspect="1" noChangeArrowheads="1"/>
              </p:cNvPicPr>
              <p:nvPr/>
            </p:nvPicPr>
            <p:blipFill>
              <a:blip r:embed="rId48" cstate="print">
                <a:extLst>
                  <a:ext uri="{28A0092B-C50C-407E-A947-70E740481C1C}">
                    <a14:useLocalDpi xmlns:a14="http://schemas.microsoft.com/office/drawing/2010/main" xmlns="" val="0"/>
                  </a:ext>
                </a:extLst>
              </a:blip>
              <a:srcRect/>
              <a:stretch>
                <a:fillRect/>
              </a:stretch>
            </p:blipFill>
            <p:spPr bwMode="auto">
              <a:xfrm>
                <a:off x="1907" y="3362"/>
                <a:ext cx="993"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09" name="Picture 989"/>
              <p:cNvPicPr>
                <a:picLocks noChangeAspect="1" noChangeArrowheads="1"/>
              </p:cNvPicPr>
              <p:nvPr/>
            </p:nvPicPr>
            <p:blipFill>
              <a:blip r:embed="rId49" cstate="print">
                <a:extLst>
                  <a:ext uri="{28A0092B-C50C-407E-A947-70E740481C1C}">
                    <a14:useLocalDpi xmlns:a14="http://schemas.microsoft.com/office/drawing/2010/main" xmlns="" val="0"/>
                  </a:ext>
                </a:extLst>
              </a:blip>
              <a:srcRect/>
              <a:stretch>
                <a:fillRect/>
              </a:stretch>
            </p:blipFill>
            <p:spPr bwMode="auto">
              <a:xfrm>
                <a:off x="1907" y="3362"/>
                <a:ext cx="993"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015" name="Rectangle 990"/>
              <p:cNvSpPr>
                <a:spLocks noChangeArrowheads="1"/>
              </p:cNvSpPr>
              <p:nvPr/>
            </p:nvSpPr>
            <p:spPr bwMode="auto">
              <a:xfrm>
                <a:off x="1898" y="3359"/>
                <a:ext cx="984" cy="22"/>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16" name="Rectangle 991"/>
              <p:cNvSpPr>
                <a:spLocks noChangeArrowheads="1"/>
              </p:cNvSpPr>
              <p:nvPr/>
            </p:nvSpPr>
            <p:spPr bwMode="auto">
              <a:xfrm>
                <a:off x="1898" y="3381"/>
                <a:ext cx="984"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17" name="Rectangle 992"/>
              <p:cNvSpPr>
                <a:spLocks noChangeArrowheads="1"/>
              </p:cNvSpPr>
              <p:nvPr/>
            </p:nvSpPr>
            <p:spPr bwMode="auto">
              <a:xfrm>
                <a:off x="1898" y="3384"/>
                <a:ext cx="984"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18" name="Rectangle 993"/>
              <p:cNvSpPr>
                <a:spLocks noChangeArrowheads="1"/>
              </p:cNvSpPr>
              <p:nvPr/>
            </p:nvSpPr>
            <p:spPr bwMode="auto">
              <a:xfrm>
                <a:off x="1898" y="3399"/>
                <a:ext cx="984" cy="12"/>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19" name="Rectangle 994"/>
              <p:cNvSpPr>
                <a:spLocks noChangeArrowheads="1"/>
              </p:cNvSpPr>
              <p:nvPr/>
            </p:nvSpPr>
            <p:spPr bwMode="auto">
              <a:xfrm>
                <a:off x="1898" y="3411"/>
                <a:ext cx="984"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0" name="Rectangle 995"/>
              <p:cNvSpPr>
                <a:spLocks noChangeArrowheads="1"/>
              </p:cNvSpPr>
              <p:nvPr/>
            </p:nvSpPr>
            <p:spPr bwMode="auto">
              <a:xfrm>
                <a:off x="1898" y="3414"/>
                <a:ext cx="984" cy="12"/>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1" name="Rectangle 996"/>
              <p:cNvSpPr>
                <a:spLocks noChangeArrowheads="1"/>
              </p:cNvSpPr>
              <p:nvPr/>
            </p:nvSpPr>
            <p:spPr bwMode="auto">
              <a:xfrm>
                <a:off x="1898" y="3426"/>
                <a:ext cx="984"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2" name="Rectangle 997"/>
              <p:cNvSpPr>
                <a:spLocks noChangeArrowheads="1"/>
              </p:cNvSpPr>
              <p:nvPr/>
            </p:nvSpPr>
            <p:spPr bwMode="auto">
              <a:xfrm>
                <a:off x="1898" y="3429"/>
                <a:ext cx="984"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5" name="Rectangle 998"/>
              <p:cNvSpPr>
                <a:spLocks noChangeArrowheads="1"/>
              </p:cNvSpPr>
              <p:nvPr/>
            </p:nvSpPr>
            <p:spPr bwMode="auto">
              <a:xfrm>
                <a:off x="1898" y="3435"/>
                <a:ext cx="984"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6" name="Rectangle 999"/>
              <p:cNvSpPr>
                <a:spLocks noChangeArrowheads="1"/>
              </p:cNvSpPr>
              <p:nvPr/>
            </p:nvSpPr>
            <p:spPr bwMode="auto">
              <a:xfrm>
                <a:off x="1898" y="3444"/>
                <a:ext cx="984"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7" name="Rectangle 1000"/>
              <p:cNvSpPr>
                <a:spLocks noChangeArrowheads="1"/>
              </p:cNvSpPr>
              <p:nvPr/>
            </p:nvSpPr>
            <p:spPr bwMode="auto">
              <a:xfrm>
                <a:off x="1898" y="3450"/>
                <a:ext cx="984"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8" name="Rectangle 1001"/>
              <p:cNvSpPr>
                <a:spLocks noChangeArrowheads="1"/>
              </p:cNvSpPr>
              <p:nvPr/>
            </p:nvSpPr>
            <p:spPr bwMode="auto">
              <a:xfrm>
                <a:off x="1898" y="3453"/>
                <a:ext cx="984"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29" name="Rectangle 1002"/>
              <p:cNvSpPr>
                <a:spLocks noChangeArrowheads="1"/>
              </p:cNvSpPr>
              <p:nvPr/>
            </p:nvSpPr>
            <p:spPr bwMode="auto">
              <a:xfrm>
                <a:off x="1898" y="3456"/>
                <a:ext cx="984"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0" name="Rectangle 1003"/>
              <p:cNvSpPr>
                <a:spLocks noChangeArrowheads="1"/>
              </p:cNvSpPr>
              <p:nvPr/>
            </p:nvSpPr>
            <p:spPr bwMode="auto">
              <a:xfrm>
                <a:off x="1898" y="3459"/>
                <a:ext cx="984"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1" name="Rectangle 1004"/>
              <p:cNvSpPr>
                <a:spLocks noChangeArrowheads="1"/>
              </p:cNvSpPr>
              <p:nvPr/>
            </p:nvSpPr>
            <p:spPr bwMode="auto">
              <a:xfrm>
                <a:off x="1898" y="3465"/>
                <a:ext cx="984"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2" name="Rectangle 1005"/>
              <p:cNvSpPr>
                <a:spLocks noChangeArrowheads="1"/>
              </p:cNvSpPr>
              <p:nvPr/>
            </p:nvSpPr>
            <p:spPr bwMode="auto">
              <a:xfrm>
                <a:off x="1898" y="3471"/>
                <a:ext cx="984"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3" name="Rectangle 1006"/>
              <p:cNvSpPr>
                <a:spLocks noChangeArrowheads="1"/>
              </p:cNvSpPr>
              <p:nvPr/>
            </p:nvSpPr>
            <p:spPr bwMode="auto">
              <a:xfrm>
                <a:off x="1898" y="3474"/>
                <a:ext cx="984"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4" name="Rectangle 1007"/>
              <p:cNvSpPr>
                <a:spLocks noChangeArrowheads="1"/>
              </p:cNvSpPr>
              <p:nvPr/>
            </p:nvSpPr>
            <p:spPr bwMode="auto">
              <a:xfrm>
                <a:off x="1898" y="3477"/>
                <a:ext cx="984"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35" name="Rectangle 1008"/>
              <p:cNvSpPr>
                <a:spLocks noChangeArrowheads="1"/>
              </p:cNvSpPr>
              <p:nvPr/>
            </p:nvSpPr>
            <p:spPr bwMode="auto">
              <a:xfrm>
                <a:off x="1898" y="3480"/>
                <a:ext cx="984"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grpSp>
        <p:sp>
          <p:nvSpPr>
            <p:cNvPr id="13" name="Rectangle 1010"/>
            <p:cNvSpPr>
              <a:spLocks noChangeArrowheads="1"/>
            </p:cNvSpPr>
            <p:nvPr/>
          </p:nvSpPr>
          <p:spPr bwMode="auto">
            <a:xfrm>
              <a:off x="1898" y="3486"/>
              <a:ext cx="984" cy="3"/>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4" name="Rectangle 1011"/>
            <p:cNvSpPr>
              <a:spLocks noChangeArrowheads="1"/>
            </p:cNvSpPr>
            <p:nvPr/>
          </p:nvSpPr>
          <p:spPr bwMode="auto">
            <a:xfrm>
              <a:off x="1898" y="3489"/>
              <a:ext cx="984" cy="3"/>
            </a:xfrm>
            <a:prstGeom prst="rect">
              <a:avLst/>
            </a:prstGeom>
            <a:solidFill>
              <a:srgbClr val="B7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5" name="Rectangle 1012"/>
            <p:cNvSpPr>
              <a:spLocks noChangeArrowheads="1"/>
            </p:cNvSpPr>
            <p:nvPr/>
          </p:nvSpPr>
          <p:spPr bwMode="auto">
            <a:xfrm>
              <a:off x="1898" y="3492"/>
              <a:ext cx="984"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6" name="Rectangle 1013"/>
            <p:cNvSpPr>
              <a:spLocks noChangeArrowheads="1"/>
            </p:cNvSpPr>
            <p:nvPr/>
          </p:nvSpPr>
          <p:spPr bwMode="auto">
            <a:xfrm>
              <a:off x="1898" y="3495"/>
              <a:ext cx="984" cy="4"/>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7" name="Rectangle 1014"/>
            <p:cNvSpPr>
              <a:spLocks noChangeArrowheads="1"/>
            </p:cNvSpPr>
            <p:nvPr/>
          </p:nvSpPr>
          <p:spPr bwMode="auto">
            <a:xfrm>
              <a:off x="1898" y="3499"/>
              <a:ext cx="984"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8" name="Rectangle 1015"/>
            <p:cNvSpPr>
              <a:spLocks noChangeArrowheads="1"/>
            </p:cNvSpPr>
            <p:nvPr/>
          </p:nvSpPr>
          <p:spPr bwMode="auto">
            <a:xfrm>
              <a:off x="1898" y="3505"/>
              <a:ext cx="984"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9" name="Rectangle 1016"/>
            <p:cNvSpPr>
              <a:spLocks noChangeArrowheads="1"/>
            </p:cNvSpPr>
            <p:nvPr/>
          </p:nvSpPr>
          <p:spPr bwMode="auto">
            <a:xfrm>
              <a:off x="1898" y="3508"/>
              <a:ext cx="984"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0" name="Rectangle 1017"/>
            <p:cNvSpPr>
              <a:spLocks noChangeArrowheads="1"/>
            </p:cNvSpPr>
            <p:nvPr/>
          </p:nvSpPr>
          <p:spPr bwMode="auto">
            <a:xfrm>
              <a:off x="1898" y="3514"/>
              <a:ext cx="984"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1" name="Rectangle 1018"/>
            <p:cNvSpPr>
              <a:spLocks noChangeArrowheads="1"/>
            </p:cNvSpPr>
            <p:nvPr/>
          </p:nvSpPr>
          <p:spPr bwMode="auto">
            <a:xfrm>
              <a:off x="1898" y="3520"/>
              <a:ext cx="984"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2" name="Rectangle 1019"/>
            <p:cNvSpPr>
              <a:spLocks noChangeArrowheads="1"/>
            </p:cNvSpPr>
            <p:nvPr/>
          </p:nvSpPr>
          <p:spPr bwMode="auto">
            <a:xfrm>
              <a:off x="1898" y="3529"/>
              <a:ext cx="984"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3" name="Rectangle 1020"/>
            <p:cNvSpPr>
              <a:spLocks noChangeArrowheads="1"/>
            </p:cNvSpPr>
            <p:nvPr/>
          </p:nvSpPr>
          <p:spPr bwMode="auto">
            <a:xfrm>
              <a:off x="1898" y="3532"/>
              <a:ext cx="984"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4" name="Rectangle 1021"/>
            <p:cNvSpPr>
              <a:spLocks noChangeArrowheads="1"/>
            </p:cNvSpPr>
            <p:nvPr/>
          </p:nvSpPr>
          <p:spPr bwMode="auto">
            <a:xfrm>
              <a:off x="1898" y="3535"/>
              <a:ext cx="984"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5" name="Rectangle 1022"/>
            <p:cNvSpPr>
              <a:spLocks noChangeArrowheads="1"/>
            </p:cNvSpPr>
            <p:nvPr/>
          </p:nvSpPr>
          <p:spPr bwMode="auto">
            <a:xfrm>
              <a:off x="1898" y="3538"/>
              <a:ext cx="984" cy="12"/>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6" name="Rectangle 1023"/>
            <p:cNvSpPr>
              <a:spLocks noChangeArrowheads="1"/>
            </p:cNvSpPr>
            <p:nvPr/>
          </p:nvSpPr>
          <p:spPr bwMode="auto">
            <a:xfrm>
              <a:off x="1898" y="3550"/>
              <a:ext cx="984"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7" name="Rectangle 1024"/>
            <p:cNvSpPr>
              <a:spLocks noChangeArrowheads="1"/>
            </p:cNvSpPr>
            <p:nvPr/>
          </p:nvSpPr>
          <p:spPr bwMode="auto">
            <a:xfrm>
              <a:off x="1898" y="3562"/>
              <a:ext cx="984"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8" name="Rectangle 1025"/>
            <p:cNvSpPr>
              <a:spLocks noChangeArrowheads="1"/>
            </p:cNvSpPr>
            <p:nvPr/>
          </p:nvSpPr>
          <p:spPr bwMode="auto">
            <a:xfrm>
              <a:off x="1898" y="3568"/>
              <a:ext cx="984"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9" name="Rectangle 1026"/>
            <p:cNvSpPr>
              <a:spLocks noChangeArrowheads="1"/>
            </p:cNvSpPr>
            <p:nvPr/>
          </p:nvSpPr>
          <p:spPr bwMode="auto">
            <a:xfrm>
              <a:off x="1898" y="3574"/>
              <a:ext cx="984"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30" name="Rectangle 1027"/>
            <p:cNvSpPr>
              <a:spLocks noChangeArrowheads="1"/>
            </p:cNvSpPr>
            <p:nvPr/>
          </p:nvSpPr>
          <p:spPr bwMode="auto">
            <a:xfrm>
              <a:off x="1898" y="3583"/>
              <a:ext cx="984"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31" name="Rectangle 1028"/>
            <p:cNvSpPr>
              <a:spLocks noChangeArrowheads="1"/>
            </p:cNvSpPr>
            <p:nvPr/>
          </p:nvSpPr>
          <p:spPr bwMode="auto">
            <a:xfrm>
              <a:off x="1901" y="3360"/>
              <a:ext cx="982" cy="240"/>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32" name="Rectangle 1029"/>
            <p:cNvSpPr>
              <a:spLocks noChangeArrowheads="1"/>
            </p:cNvSpPr>
            <p:nvPr/>
          </p:nvSpPr>
          <p:spPr bwMode="auto">
            <a:xfrm>
              <a:off x="1912" y="3367"/>
              <a:ext cx="961" cy="226"/>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33" name="Rectangle 1030"/>
            <p:cNvSpPr>
              <a:spLocks noChangeArrowheads="1"/>
            </p:cNvSpPr>
            <p:nvPr/>
          </p:nvSpPr>
          <p:spPr bwMode="auto">
            <a:xfrm>
              <a:off x="2157" y="3422"/>
              <a:ext cx="71"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1031"/>
            <p:cNvSpPr>
              <a:spLocks noChangeArrowheads="1"/>
            </p:cNvSpPr>
            <p:nvPr/>
          </p:nvSpPr>
          <p:spPr bwMode="auto">
            <a:xfrm>
              <a:off x="2196" y="3422"/>
              <a:ext cx="464" cy="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X PROVINCE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1032"/>
            <p:cNvSpPr>
              <a:spLocks noChangeArrowheads="1"/>
            </p:cNvSpPr>
            <p:nvPr/>
          </p:nvSpPr>
          <p:spPr bwMode="auto">
            <a:xfrm>
              <a:off x="2394" y="3479"/>
              <a:ext cx="58" cy="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Freeform 1033"/>
            <p:cNvSpPr>
              <a:spLocks/>
            </p:cNvSpPr>
            <p:nvPr/>
          </p:nvSpPr>
          <p:spPr bwMode="auto">
            <a:xfrm>
              <a:off x="1870" y="2674"/>
              <a:ext cx="366" cy="806"/>
            </a:xfrm>
            <a:custGeom>
              <a:avLst/>
              <a:gdLst>
                <a:gd name="T0" fmla="*/ 366 w 366"/>
                <a:gd name="T1" fmla="*/ 0 h 806"/>
                <a:gd name="T2" fmla="*/ 366 w 366"/>
                <a:gd name="T3" fmla="*/ 21 h 806"/>
                <a:gd name="T4" fmla="*/ 0 w 366"/>
                <a:gd name="T5" fmla="*/ 21 h 806"/>
                <a:gd name="T6" fmla="*/ 0 w 366"/>
                <a:gd name="T7" fmla="*/ 806 h 806"/>
                <a:gd name="T8" fmla="*/ 31 w 366"/>
                <a:gd name="T9" fmla="*/ 806 h 806"/>
              </a:gdLst>
              <a:ahLst/>
              <a:cxnLst>
                <a:cxn ang="0">
                  <a:pos x="T0" y="T1"/>
                </a:cxn>
                <a:cxn ang="0">
                  <a:pos x="T2" y="T3"/>
                </a:cxn>
                <a:cxn ang="0">
                  <a:pos x="T4" y="T5"/>
                </a:cxn>
                <a:cxn ang="0">
                  <a:pos x="T6" y="T7"/>
                </a:cxn>
                <a:cxn ang="0">
                  <a:pos x="T8" y="T9"/>
                </a:cxn>
              </a:cxnLst>
              <a:rect l="0" t="0" r="r" b="b"/>
              <a:pathLst>
                <a:path w="366" h="806">
                  <a:moveTo>
                    <a:pt x="366" y="0"/>
                  </a:moveTo>
                  <a:lnTo>
                    <a:pt x="366" y="21"/>
                  </a:lnTo>
                  <a:lnTo>
                    <a:pt x="0" y="21"/>
                  </a:lnTo>
                  <a:lnTo>
                    <a:pt x="0" y="806"/>
                  </a:lnTo>
                  <a:lnTo>
                    <a:pt x="31" y="806"/>
                  </a:lnTo>
                </a:path>
              </a:pathLst>
            </a:custGeom>
            <a:noFill/>
            <a:ln w="9525"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6154" name="Picture 1034"/>
            <p:cNvPicPr>
              <a:picLocks noChangeAspect="1" noChangeArrowheads="1"/>
            </p:cNvPicPr>
            <p:nvPr/>
          </p:nvPicPr>
          <p:blipFill>
            <a:blip r:embed="rId50" cstate="print">
              <a:extLst>
                <a:ext uri="{28A0092B-C50C-407E-A947-70E740481C1C}">
                  <a14:useLocalDpi xmlns:a14="http://schemas.microsoft.com/office/drawing/2010/main" xmlns="" val="0"/>
                </a:ext>
              </a:extLst>
            </a:blip>
            <a:srcRect/>
            <a:stretch>
              <a:fillRect/>
            </a:stretch>
          </p:blipFill>
          <p:spPr bwMode="auto">
            <a:xfrm>
              <a:off x="1894" y="3671"/>
              <a:ext cx="1015"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55" name="Picture 1035"/>
            <p:cNvPicPr>
              <a:picLocks noChangeAspect="1" noChangeArrowheads="1"/>
            </p:cNvPicPr>
            <p:nvPr/>
          </p:nvPicPr>
          <p:blipFill>
            <a:blip r:embed="rId51" cstate="print">
              <a:extLst>
                <a:ext uri="{28A0092B-C50C-407E-A947-70E740481C1C}">
                  <a14:useLocalDpi xmlns:a14="http://schemas.microsoft.com/office/drawing/2010/main" xmlns="" val="0"/>
                </a:ext>
              </a:extLst>
            </a:blip>
            <a:srcRect/>
            <a:stretch>
              <a:fillRect/>
            </a:stretch>
          </p:blipFill>
          <p:spPr bwMode="auto">
            <a:xfrm>
              <a:off x="1894" y="3671"/>
              <a:ext cx="1015"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7" name="Rectangle 1036"/>
            <p:cNvSpPr>
              <a:spLocks noChangeArrowheads="1"/>
            </p:cNvSpPr>
            <p:nvPr/>
          </p:nvSpPr>
          <p:spPr bwMode="auto">
            <a:xfrm>
              <a:off x="1890" y="3668"/>
              <a:ext cx="1001" cy="21"/>
            </a:xfrm>
            <a:prstGeom prst="rect">
              <a:avLst/>
            </a:prstGeom>
            <a:solidFill>
              <a:srgbClr val="C3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38" name="Rectangle 1037"/>
            <p:cNvSpPr>
              <a:spLocks noChangeArrowheads="1"/>
            </p:cNvSpPr>
            <p:nvPr/>
          </p:nvSpPr>
          <p:spPr bwMode="auto">
            <a:xfrm>
              <a:off x="1890" y="3689"/>
              <a:ext cx="1001" cy="3"/>
            </a:xfrm>
            <a:prstGeom prst="rect">
              <a:avLst/>
            </a:prstGeom>
            <a:solidFill>
              <a:srgbClr val="C2D7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39" name="Rectangle 1038"/>
            <p:cNvSpPr>
              <a:spLocks noChangeArrowheads="1"/>
            </p:cNvSpPr>
            <p:nvPr/>
          </p:nvSpPr>
          <p:spPr bwMode="auto">
            <a:xfrm>
              <a:off x="1890" y="3692"/>
              <a:ext cx="1001" cy="15"/>
            </a:xfrm>
            <a:prstGeom prst="rect">
              <a:avLst/>
            </a:prstGeom>
            <a:solidFill>
              <a:srgbClr val="C2D6E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0" name="Rectangle 1039"/>
            <p:cNvSpPr>
              <a:spLocks noChangeArrowheads="1"/>
            </p:cNvSpPr>
            <p:nvPr/>
          </p:nvSpPr>
          <p:spPr bwMode="auto">
            <a:xfrm>
              <a:off x="1890" y="3707"/>
              <a:ext cx="1001" cy="12"/>
            </a:xfrm>
            <a:prstGeom prst="rect">
              <a:avLst/>
            </a:prstGeom>
            <a:solidFill>
              <a:srgbClr val="C1D6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1" name="Rectangle 1040"/>
            <p:cNvSpPr>
              <a:spLocks noChangeArrowheads="1"/>
            </p:cNvSpPr>
            <p:nvPr/>
          </p:nvSpPr>
          <p:spPr bwMode="auto">
            <a:xfrm>
              <a:off x="1890" y="3719"/>
              <a:ext cx="1001" cy="3"/>
            </a:xfrm>
            <a:prstGeom prst="rect">
              <a:avLst/>
            </a:prstGeom>
            <a:solidFill>
              <a:srgbClr val="C1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2" name="Rectangle 1041"/>
            <p:cNvSpPr>
              <a:spLocks noChangeArrowheads="1"/>
            </p:cNvSpPr>
            <p:nvPr/>
          </p:nvSpPr>
          <p:spPr bwMode="auto">
            <a:xfrm>
              <a:off x="1890" y="3722"/>
              <a:ext cx="1001" cy="13"/>
            </a:xfrm>
            <a:prstGeom prst="rect">
              <a:avLst/>
            </a:prstGeom>
            <a:solidFill>
              <a:srgbClr val="C0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3" name="Rectangle 1042"/>
            <p:cNvSpPr>
              <a:spLocks noChangeArrowheads="1"/>
            </p:cNvSpPr>
            <p:nvPr/>
          </p:nvSpPr>
          <p:spPr bwMode="auto">
            <a:xfrm>
              <a:off x="1890" y="3735"/>
              <a:ext cx="1001" cy="3"/>
            </a:xfrm>
            <a:prstGeom prst="rect">
              <a:avLst/>
            </a:prstGeom>
            <a:solidFill>
              <a:srgbClr val="BFD5E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4" name="Rectangle 1043"/>
            <p:cNvSpPr>
              <a:spLocks noChangeArrowheads="1"/>
            </p:cNvSpPr>
            <p:nvPr/>
          </p:nvSpPr>
          <p:spPr bwMode="auto">
            <a:xfrm>
              <a:off x="1890" y="3738"/>
              <a:ext cx="1001" cy="6"/>
            </a:xfrm>
            <a:prstGeom prst="rect">
              <a:avLst/>
            </a:prstGeom>
            <a:solidFill>
              <a:srgbClr val="BF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5" name="Rectangle 1044"/>
            <p:cNvSpPr>
              <a:spLocks noChangeArrowheads="1"/>
            </p:cNvSpPr>
            <p:nvPr/>
          </p:nvSpPr>
          <p:spPr bwMode="auto">
            <a:xfrm>
              <a:off x="1890" y="3744"/>
              <a:ext cx="1001" cy="9"/>
            </a:xfrm>
            <a:prstGeom prst="rect">
              <a:avLst/>
            </a:prstGeom>
            <a:solidFill>
              <a:srgbClr val="BED4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6" name="Rectangle 1045"/>
            <p:cNvSpPr>
              <a:spLocks noChangeArrowheads="1"/>
            </p:cNvSpPr>
            <p:nvPr/>
          </p:nvSpPr>
          <p:spPr bwMode="auto">
            <a:xfrm>
              <a:off x="1890" y="3753"/>
              <a:ext cx="1001" cy="6"/>
            </a:xfrm>
            <a:prstGeom prst="rect">
              <a:avLst/>
            </a:prstGeom>
            <a:solidFill>
              <a:srgbClr val="BD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7" name="Rectangle 1046"/>
            <p:cNvSpPr>
              <a:spLocks noChangeArrowheads="1"/>
            </p:cNvSpPr>
            <p:nvPr/>
          </p:nvSpPr>
          <p:spPr bwMode="auto">
            <a:xfrm>
              <a:off x="1890" y="3759"/>
              <a:ext cx="1001" cy="3"/>
            </a:xfrm>
            <a:prstGeom prst="rect">
              <a:avLst/>
            </a:prstGeom>
            <a:solidFill>
              <a:srgbClr val="BCD3E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8" name="Rectangle 1047"/>
            <p:cNvSpPr>
              <a:spLocks noChangeArrowheads="1"/>
            </p:cNvSpPr>
            <p:nvPr/>
          </p:nvSpPr>
          <p:spPr bwMode="auto">
            <a:xfrm>
              <a:off x="1890" y="3762"/>
              <a:ext cx="1001" cy="3"/>
            </a:xfrm>
            <a:prstGeom prst="rect">
              <a:avLst/>
            </a:prstGeom>
            <a:solidFill>
              <a:srgbClr val="BCD3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49" name="Rectangle 1048"/>
            <p:cNvSpPr>
              <a:spLocks noChangeArrowheads="1"/>
            </p:cNvSpPr>
            <p:nvPr/>
          </p:nvSpPr>
          <p:spPr bwMode="auto">
            <a:xfrm>
              <a:off x="1890" y="3765"/>
              <a:ext cx="1001" cy="3"/>
            </a:xfrm>
            <a:prstGeom prst="rect">
              <a:avLst/>
            </a:prstGeom>
            <a:solidFill>
              <a:srgbClr val="BC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0" name="Rectangle 1049"/>
            <p:cNvSpPr>
              <a:spLocks noChangeArrowheads="1"/>
            </p:cNvSpPr>
            <p:nvPr/>
          </p:nvSpPr>
          <p:spPr bwMode="auto">
            <a:xfrm>
              <a:off x="1890" y="3768"/>
              <a:ext cx="1001" cy="6"/>
            </a:xfrm>
            <a:prstGeom prst="rect">
              <a:avLst/>
            </a:prstGeom>
            <a:solidFill>
              <a:srgbClr val="BBD2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 name="Rectangle 1050"/>
            <p:cNvSpPr>
              <a:spLocks noChangeArrowheads="1"/>
            </p:cNvSpPr>
            <p:nvPr/>
          </p:nvSpPr>
          <p:spPr bwMode="auto">
            <a:xfrm>
              <a:off x="1890" y="3774"/>
              <a:ext cx="1001" cy="6"/>
            </a:xfrm>
            <a:prstGeom prst="rect">
              <a:avLst/>
            </a:prstGeom>
            <a:solidFill>
              <a:srgbClr val="BAD1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 name="Rectangle 1051"/>
            <p:cNvSpPr>
              <a:spLocks noChangeArrowheads="1"/>
            </p:cNvSpPr>
            <p:nvPr/>
          </p:nvSpPr>
          <p:spPr bwMode="auto">
            <a:xfrm>
              <a:off x="1890" y="3780"/>
              <a:ext cx="1001" cy="3"/>
            </a:xfrm>
            <a:prstGeom prst="rect">
              <a:avLst/>
            </a:prstGeom>
            <a:solidFill>
              <a:srgbClr val="BA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 name="Rectangle 1052"/>
            <p:cNvSpPr>
              <a:spLocks noChangeArrowheads="1"/>
            </p:cNvSpPr>
            <p:nvPr/>
          </p:nvSpPr>
          <p:spPr bwMode="auto">
            <a:xfrm>
              <a:off x="1890" y="3783"/>
              <a:ext cx="1001" cy="3"/>
            </a:xfrm>
            <a:prstGeom prst="rect">
              <a:avLst/>
            </a:prstGeom>
            <a:solidFill>
              <a:srgbClr val="B9D1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 name="Rectangle 1053"/>
            <p:cNvSpPr>
              <a:spLocks noChangeArrowheads="1"/>
            </p:cNvSpPr>
            <p:nvPr/>
          </p:nvSpPr>
          <p:spPr bwMode="auto">
            <a:xfrm>
              <a:off x="1890" y="3786"/>
              <a:ext cx="1001" cy="3"/>
            </a:xfrm>
            <a:prstGeom prst="rect">
              <a:avLst/>
            </a:prstGeom>
            <a:solidFill>
              <a:srgbClr val="B9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 name="Rectangle 1054"/>
            <p:cNvSpPr>
              <a:spLocks noChangeArrowheads="1"/>
            </p:cNvSpPr>
            <p:nvPr/>
          </p:nvSpPr>
          <p:spPr bwMode="auto">
            <a:xfrm>
              <a:off x="1890" y="3789"/>
              <a:ext cx="1001" cy="6"/>
            </a:xfrm>
            <a:prstGeom prst="rect">
              <a:avLst/>
            </a:prstGeom>
            <a:solidFill>
              <a:srgbClr val="B8D0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 name="Rectangle 1055"/>
            <p:cNvSpPr>
              <a:spLocks noChangeArrowheads="1"/>
            </p:cNvSpPr>
            <p:nvPr/>
          </p:nvSpPr>
          <p:spPr bwMode="auto">
            <a:xfrm>
              <a:off x="1890" y="3795"/>
              <a:ext cx="1001" cy="6"/>
            </a:xfrm>
            <a:prstGeom prst="rect">
              <a:avLst/>
            </a:prstGeom>
            <a:solidFill>
              <a:srgbClr val="B7CF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 name="Rectangle 1056"/>
            <p:cNvSpPr>
              <a:spLocks noChangeArrowheads="1"/>
            </p:cNvSpPr>
            <p:nvPr/>
          </p:nvSpPr>
          <p:spPr bwMode="auto">
            <a:xfrm>
              <a:off x="1890" y="3801"/>
              <a:ext cx="1001" cy="3"/>
            </a:xfrm>
            <a:prstGeom prst="rect">
              <a:avLst/>
            </a:prstGeom>
            <a:solidFill>
              <a:srgbClr val="B6CF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 name="Rectangle 1057"/>
            <p:cNvSpPr>
              <a:spLocks noChangeArrowheads="1"/>
            </p:cNvSpPr>
            <p:nvPr/>
          </p:nvSpPr>
          <p:spPr bwMode="auto">
            <a:xfrm>
              <a:off x="1890" y="3804"/>
              <a:ext cx="1001" cy="3"/>
            </a:xfrm>
            <a:prstGeom prst="rect">
              <a:avLst/>
            </a:prstGeom>
            <a:solidFill>
              <a:srgbClr val="B6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 name="Rectangle 1058"/>
            <p:cNvSpPr>
              <a:spLocks noChangeArrowheads="1"/>
            </p:cNvSpPr>
            <p:nvPr/>
          </p:nvSpPr>
          <p:spPr bwMode="auto">
            <a:xfrm>
              <a:off x="1890" y="3807"/>
              <a:ext cx="1001" cy="6"/>
            </a:xfrm>
            <a:prstGeom prst="rect">
              <a:avLst/>
            </a:prstGeom>
            <a:solidFill>
              <a:srgbClr val="B5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 name="Rectangle 1059"/>
            <p:cNvSpPr>
              <a:spLocks noChangeArrowheads="1"/>
            </p:cNvSpPr>
            <p:nvPr/>
          </p:nvSpPr>
          <p:spPr bwMode="auto">
            <a:xfrm>
              <a:off x="1890" y="3813"/>
              <a:ext cx="1001" cy="3"/>
            </a:xfrm>
            <a:prstGeom prst="rect">
              <a:avLst/>
            </a:prstGeom>
            <a:solidFill>
              <a:srgbClr val="B4CEE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 name="Rectangle 1060"/>
            <p:cNvSpPr>
              <a:spLocks noChangeArrowheads="1"/>
            </p:cNvSpPr>
            <p:nvPr/>
          </p:nvSpPr>
          <p:spPr bwMode="auto">
            <a:xfrm>
              <a:off x="1890" y="3816"/>
              <a:ext cx="1001" cy="6"/>
            </a:xfrm>
            <a:prstGeom prst="rect">
              <a:avLst/>
            </a:prstGeom>
            <a:solidFill>
              <a:srgbClr val="B4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2" name="Rectangle 1061"/>
            <p:cNvSpPr>
              <a:spLocks noChangeArrowheads="1"/>
            </p:cNvSpPr>
            <p:nvPr/>
          </p:nvSpPr>
          <p:spPr bwMode="auto">
            <a:xfrm>
              <a:off x="1890" y="3822"/>
              <a:ext cx="1001" cy="6"/>
            </a:xfrm>
            <a:prstGeom prst="rect">
              <a:avLst/>
            </a:prstGeom>
            <a:solidFill>
              <a:srgbClr val="B3CD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3" name="Rectangle 1062"/>
            <p:cNvSpPr>
              <a:spLocks noChangeArrowheads="1"/>
            </p:cNvSpPr>
            <p:nvPr/>
          </p:nvSpPr>
          <p:spPr bwMode="auto">
            <a:xfrm>
              <a:off x="1890" y="3828"/>
              <a:ext cx="1001" cy="9"/>
            </a:xfrm>
            <a:prstGeom prst="rect">
              <a:avLst/>
            </a:prstGeom>
            <a:solidFill>
              <a:srgbClr val="B2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4" name="Rectangle 1063"/>
            <p:cNvSpPr>
              <a:spLocks noChangeArrowheads="1"/>
            </p:cNvSpPr>
            <p:nvPr/>
          </p:nvSpPr>
          <p:spPr bwMode="auto">
            <a:xfrm>
              <a:off x="1890" y="3837"/>
              <a:ext cx="1001" cy="3"/>
            </a:xfrm>
            <a:prstGeom prst="rect">
              <a:avLst/>
            </a:prstGeom>
            <a:solidFill>
              <a:srgbClr val="B1CCE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5" name="Rectangle 1064"/>
            <p:cNvSpPr>
              <a:spLocks noChangeArrowheads="1"/>
            </p:cNvSpPr>
            <p:nvPr/>
          </p:nvSpPr>
          <p:spPr bwMode="auto">
            <a:xfrm>
              <a:off x="1890" y="3840"/>
              <a:ext cx="1001" cy="3"/>
            </a:xfrm>
            <a:prstGeom prst="rect">
              <a:avLst/>
            </a:prstGeom>
            <a:solidFill>
              <a:srgbClr val="B1CC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6" name="Rectangle 1065"/>
            <p:cNvSpPr>
              <a:spLocks noChangeArrowheads="1"/>
            </p:cNvSpPr>
            <p:nvPr/>
          </p:nvSpPr>
          <p:spPr bwMode="auto">
            <a:xfrm>
              <a:off x="1890" y="3843"/>
              <a:ext cx="1001" cy="3"/>
            </a:xfrm>
            <a:prstGeom prst="rect">
              <a:avLst/>
            </a:prstGeom>
            <a:solidFill>
              <a:srgbClr val="B1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7" name="Rectangle 1066"/>
            <p:cNvSpPr>
              <a:spLocks noChangeArrowheads="1"/>
            </p:cNvSpPr>
            <p:nvPr/>
          </p:nvSpPr>
          <p:spPr bwMode="auto">
            <a:xfrm>
              <a:off x="1890" y="3846"/>
              <a:ext cx="1001" cy="13"/>
            </a:xfrm>
            <a:prstGeom prst="rect">
              <a:avLst/>
            </a:prstGeom>
            <a:solidFill>
              <a:srgbClr val="B0CB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8" name="Rectangle 1067"/>
            <p:cNvSpPr>
              <a:spLocks noChangeArrowheads="1"/>
            </p:cNvSpPr>
            <p:nvPr/>
          </p:nvSpPr>
          <p:spPr bwMode="auto">
            <a:xfrm>
              <a:off x="1890" y="3859"/>
              <a:ext cx="1001" cy="12"/>
            </a:xfrm>
            <a:prstGeom prst="rect">
              <a:avLst/>
            </a:prstGeom>
            <a:solidFill>
              <a:srgbClr val="AF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49" name="Rectangle 1068"/>
            <p:cNvSpPr>
              <a:spLocks noChangeArrowheads="1"/>
            </p:cNvSpPr>
            <p:nvPr/>
          </p:nvSpPr>
          <p:spPr bwMode="auto">
            <a:xfrm>
              <a:off x="1890" y="3871"/>
              <a:ext cx="1001" cy="6"/>
            </a:xfrm>
            <a:prstGeom prst="rect">
              <a:avLst/>
            </a:prstGeom>
            <a:solidFill>
              <a:srgbClr val="AECAE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50" name="Rectangle 1069"/>
            <p:cNvSpPr>
              <a:spLocks noChangeArrowheads="1"/>
            </p:cNvSpPr>
            <p:nvPr/>
          </p:nvSpPr>
          <p:spPr bwMode="auto">
            <a:xfrm>
              <a:off x="1890" y="3877"/>
              <a:ext cx="1001" cy="6"/>
            </a:xfrm>
            <a:prstGeom prst="rect">
              <a:avLst/>
            </a:prstGeom>
            <a:solidFill>
              <a:srgbClr val="AECA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51" name="Rectangle 1070"/>
            <p:cNvSpPr>
              <a:spLocks noChangeArrowheads="1"/>
            </p:cNvSpPr>
            <p:nvPr/>
          </p:nvSpPr>
          <p:spPr bwMode="auto">
            <a:xfrm>
              <a:off x="1890" y="3883"/>
              <a:ext cx="1001" cy="9"/>
            </a:xfrm>
            <a:prstGeom prst="rect">
              <a:avLst/>
            </a:prstGeom>
            <a:solidFill>
              <a:srgbClr val="AE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52" name="Rectangle 1071"/>
            <p:cNvSpPr>
              <a:spLocks noChangeArrowheads="1"/>
            </p:cNvSpPr>
            <p:nvPr/>
          </p:nvSpPr>
          <p:spPr bwMode="auto">
            <a:xfrm>
              <a:off x="1890" y="3892"/>
              <a:ext cx="1001" cy="18"/>
            </a:xfrm>
            <a:prstGeom prst="rect">
              <a:avLst/>
            </a:prstGeom>
            <a:solidFill>
              <a:srgbClr val="ADC9E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53" name="Rectangle 1072"/>
            <p:cNvSpPr>
              <a:spLocks noChangeArrowheads="1"/>
            </p:cNvSpPr>
            <p:nvPr/>
          </p:nvSpPr>
          <p:spPr bwMode="auto">
            <a:xfrm>
              <a:off x="1892" y="3669"/>
              <a:ext cx="1000" cy="240"/>
            </a:xfrm>
            <a:prstGeom prst="rect">
              <a:avLst/>
            </a:prstGeom>
            <a:noFill/>
            <a:ln w="6350" cap="rnd">
              <a:solidFill>
                <a:srgbClr val="40404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156" name="Rectangle 1073"/>
            <p:cNvSpPr>
              <a:spLocks noChangeArrowheads="1"/>
            </p:cNvSpPr>
            <p:nvPr/>
          </p:nvSpPr>
          <p:spPr bwMode="auto">
            <a:xfrm>
              <a:off x="2179" y="3731"/>
              <a:ext cx="70"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57" name="Rectangle 1074"/>
            <p:cNvSpPr>
              <a:spLocks noChangeArrowheads="1"/>
            </p:cNvSpPr>
            <p:nvPr/>
          </p:nvSpPr>
          <p:spPr bwMode="auto">
            <a:xfrm>
              <a:off x="2218" y="3731"/>
              <a:ext cx="41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X DISTRICT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58" name="Rectangle 1075"/>
            <p:cNvSpPr>
              <a:spLocks noChangeArrowheads="1"/>
            </p:cNvSpPr>
            <p:nvPr/>
          </p:nvSpPr>
          <p:spPr bwMode="auto">
            <a:xfrm>
              <a:off x="2394" y="3789"/>
              <a:ext cx="49" cy="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59" name="Line 1076"/>
            <p:cNvSpPr>
              <a:spLocks noChangeShapeType="1"/>
            </p:cNvSpPr>
            <p:nvPr/>
          </p:nvSpPr>
          <p:spPr bwMode="auto">
            <a:xfrm>
              <a:off x="2392" y="3600"/>
              <a:ext cx="0" cy="69"/>
            </a:xfrm>
            <a:prstGeom prst="line">
              <a:avLst/>
            </a:prstGeom>
            <a:noFill/>
            <a:ln w="9525" cap="rnd">
              <a:solidFill>
                <a:srgbClr val="40404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a:p>
          </p:txBody>
        </p:sp>
      </p:grpSp>
    </p:spTree>
    <p:extLst>
      <p:ext uri="{BB962C8B-B14F-4D97-AF65-F5344CB8AC3E}">
        <p14:creationId xmlns:p14="http://schemas.microsoft.com/office/powerpoint/2010/main" xmlns="" val="299423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NDA CSO DEVELOPMENT MODEL</a:t>
            </a: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8</a:t>
            </a:fld>
            <a:endParaRPr lang="en-US" dirty="0"/>
          </a:p>
        </p:txBody>
      </p:sp>
      <p:graphicFrame>
        <p:nvGraphicFramePr>
          <p:cNvPr id="6" name="Object 5"/>
          <p:cNvGraphicFramePr>
            <a:graphicFrameLocks noChangeAspect="1"/>
          </p:cNvGraphicFramePr>
          <p:nvPr>
            <p:extLst/>
          </p:nvPr>
        </p:nvGraphicFramePr>
        <p:xfrm>
          <a:off x="1" y="838200"/>
          <a:ext cx="9144000" cy="5543128"/>
        </p:xfrm>
        <a:graphic>
          <a:graphicData uri="http://schemas.openxmlformats.org/presentationml/2006/ole">
            <p:oleObj spid="_x0000_s1047" r:id="rId3" imgW="6226726" imgH="3310735" progId="">
              <p:embed/>
            </p:oleObj>
          </a:graphicData>
        </a:graphic>
      </p:graphicFrame>
    </p:spTree>
    <p:extLst>
      <p:ext uri="{BB962C8B-B14F-4D97-AF65-F5344CB8AC3E}">
        <p14:creationId xmlns:p14="http://schemas.microsoft.com/office/powerpoint/2010/main" xmlns="" val="337947581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780407" y="3003567"/>
            <a:ext cx="7438208" cy="50405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dirty="0">
                <a:solidFill>
                  <a:schemeClr val="bg1"/>
                </a:solidFill>
              </a:rPr>
              <a:t>Programme 1 - Governance and Administration</a:t>
            </a:r>
          </a:p>
        </p:txBody>
      </p:sp>
    </p:spTree>
    <p:extLst>
      <p:ext uri="{BB962C8B-B14F-4D97-AF65-F5344CB8AC3E}">
        <p14:creationId xmlns:p14="http://schemas.microsoft.com/office/powerpoint/2010/main" xmlns="" val="2381543242"/>
      </p:ext>
    </p:extLst>
  </p:cSld>
  <p:clrMapOvr>
    <a:masterClrMapping/>
  </p:clrMapOvr>
  <p:transition/>
</p:sld>
</file>

<file path=ppt/theme/theme1.xml><?xml version="1.0" encoding="utf-8"?>
<a:theme xmlns:a="http://schemas.openxmlformats.org/drawingml/2006/main" name="Azure">
  <a:themeElements>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MONTHLY REPORTING June 17 OCEO EXCO Presentation</Template>
  <TotalTime>15019</TotalTime>
  <Words>1858</Words>
  <Application>Microsoft Office PowerPoint</Application>
  <PresentationFormat>On-screen Show (4:3)</PresentationFormat>
  <Paragraphs>605</Paragraphs>
  <Slides>26</Slides>
  <Notes>16</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26</vt:i4>
      </vt:variant>
    </vt:vector>
  </HeadingPairs>
  <TitlesOfParts>
    <vt:vector size="27" baseType="lpstr">
      <vt:lpstr>Azure</vt:lpstr>
      <vt:lpstr>                  ANNUAL performance PLAN (2019/20)  Portfolio Committee on social development </vt:lpstr>
      <vt:lpstr>PURPOSE</vt:lpstr>
      <vt:lpstr>VISION OF THE NDA</vt:lpstr>
      <vt:lpstr> LEGISLATIVE MANDATE </vt:lpstr>
      <vt:lpstr> LEGISLATIVE MANDATE </vt:lpstr>
      <vt:lpstr>INTEGRATION AND ALIGNMENT</vt:lpstr>
      <vt:lpstr>ORGANISATIONAL STRUCTURE</vt:lpstr>
      <vt:lpstr>NDA CSO DEVELOPMENT MODEL</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NDA BUDGET  FOR THE MTEF PERIOD 2019/20 – 2021/22</vt:lpstr>
      <vt:lpstr>NARRATIVE TO  MTEF BUDGET</vt:lpstr>
      <vt:lpstr>EXPENSES OVER THE MTEF PERIOD</vt:lpstr>
      <vt:lpstr>RECOMMENDATION</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THE CEO - PERFORMANCE PLANNING, MONITORING AND REPORTING   APRIL MONTHLY REPORT (2017/2018 13 JUNE 2017</dc:title>
  <dc:creator>Zweli Mngadi</dc:creator>
  <cp:lastModifiedBy>PUMZA</cp:lastModifiedBy>
  <cp:revision>858</cp:revision>
  <cp:lastPrinted>2018-02-07T12:52:03Z</cp:lastPrinted>
  <dcterms:created xsi:type="dcterms:W3CDTF">2017-07-04T09:02:51Z</dcterms:created>
  <dcterms:modified xsi:type="dcterms:W3CDTF">2019-07-09T09:41:41Z</dcterms:modified>
</cp:coreProperties>
</file>