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7" r:id="rId3"/>
  </p:sldMasterIdLst>
  <p:notesMasterIdLst>
    <p:notesMasterId r:id="rId55"/>
  </p:notesMasterIdLst>
  <p:handoutMasterIdLst>
    <p:handoutMasterId r:id="rId56"/>
  </p:handoutMasterIdLst>
  <p:sldIdLst>
    <p:sldId id="1003" r:id="rId4"/>
    <p:sldId id="506" r:id="rId5"/>
    <p:sldId id="1100" r:id="rId6"/>
    <p:sldId id="323" r:id="rId7"/>
    <p:sldId id="1101" r:id="rId8"/>
    <p:sldId id="1056" r:id="rId9"/>
    <p:sldId id="1057" r:id="rId10"/>
    <p:sldId id="421" r:id="rId11"/>
    <p:sldId id="270" r:id="rId12"/>
    <p:sldId id="1006" r:id="rId13"/>
    <p:sldId id="1086" r:id="rId14"/>
    <p:sldId id="984" r:id="rId15"/>
    <p:sldId id="985" r:id="rId16"/>
    <p:sldId id="1094" r:id="rId17"/>
    <p:sldId id="290" r:id="rId18"/>
    <p:sldId id="1095" r:id="rId19"/>
    <p:sldId id="999" r:id="rId20"/>
    <p:sldId id="1087" r:id="rId21"/>
    <p:sldId id="1007" r:id="rId22"/>
    <p:sldId id="1088" r:id="rId23"/>
    <p:sldId id="1047" r:id="rId24"/>
    <p:sldId id="1089" r:id="rId25"/>
    <p:sldId id="1025" r:id="rId26"/>
    <p:sldId id="1027" r:id="rId27"/>
    <p:sldId id="287" r:id="rId28"/>
    <p:sldId id="1090" r:id="rId29"/>
    <p:sldId id="1039" r:id="rId30"/>
    <p:sldId id="292" r:id="rId31"/>
    <p:sldId id="1033" r:id="rId32"/>
    <p:sldId id="1115" r:id="rId33"/>
    <p:sldId id="1116" r:id="rId34"/>
    <p:sldId id="1117" r:id="rId35"/>
    <p:sldId id="1118" r:id="rId36"/>
    <p:sldId id="1119" r:id="rId37"/>
    <p:sldId id="1120" r:id="rId38"/>
    <p:sldId id="1125" r:id="rId39"/>
    <p:sldId id="1106" r:id="rId40"/>
    <p:sldId id="1107" r:id="rId41"/>
    <p:sldId id="1108" r:id="rId42"/>
    <p:sldId id="1109" r:id="rId43"/>
    <p:sldId id="1110" r:id="rId44"/>
    <p:sldId id="1123" r:id="rId45"/>
    <p:sldId id="1124" r:id="rId46"/>
    <p:sldId id="1126" r:id="rId47"/>
    <p:sldId id="1127" r:id="rId48"/>
    <p:sldId id="1128" r:id="rId49"/>
    <p:sldId id="1022" r:id="rId50"/>
    <p:sldId id="1031" r:id="rId51"/>
    <p:sldId id="1034" r:id="rId52"/>
    <p:sldId id="1093" r:id="rId53"/>
    <p:sldId id="312" r:id="rId5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CF"/>
    <a:srgbClr val="FDEFE9"/>
    <a:srgbClr val="DBCFCA"/>
    <a:srgbClr val="FE9C9E"/>
    <a:srgbClr val="FF6666"/>
    <a:srgbClr val="FFFF00"/>
    <a:srgbClr val="92D050"/>
    <a:srgbClr val="FFFF80"/>
    <a:srgbClr val="FFFFFF"/>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93255" autoAdjust="0"/>
  </p:normalViewPr>
  <p:slideViewPr>
    <p:cSldViewPr snapToGrid="0">
      <p:cViewPr varScale="1">
        <p:scale>
          <a:sx n="62" d="100"/>
          <a:sy n="62" d="100"/>
        </p:scale>
        <p:origin x="1676" y="52"/>
      </p:cViewPr>
      <p:guideLst>
        <p:guide orient="horz" pos="2160"/>
        <p:guide pos="2880"/>
      </p:guideLst>
    </p:cSldViewPr>
  </p:slideViewPr>
  <p:outlineViewPr>
    <p:cViewPr>
      <p:scale>
        <a:sx n="33" d="100"/>
        <a:sy n="33" d="100"/>
      </p:scale>
      <p:origin x="0" y="-7492"/>
    </p:cViewPr>
  </p:outlineViewPr>
  <p:notesTextViewPr>
    <p:cViewPr>
      <p:scale>
        <a:sx n="1" d="1"/>
        <a:sy n="1" d="1"/>
      </p:scale>
      <p:origin x="0" y="0"/>
    </p:cViewPr>
  </p:notesTextViewPr>
  <p:sorterViewPr>
    <p:cViewPr>
      <p:scale>
        <a:sx n="100" d="100"/>
        <a:sy n="100" d="100"/>
      </p:scale>
      <p:origin x="0" y="-5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400" b="1" dirty="0"/>
              <a:t>Station Managers - Gender</a:t>
            </a:r>
            <a:r>
              <a:rPr lang="en-US" sz="2400" b="1" baseline="0" dirty="0"/>
              <a:t> split</a:t>
            </a:r>
            <a:endParaRPr lang="en-US" sz="2400" b="1" dirty="0"/>
          </a:p>
        </c:rich>
      </c:tx>
      <c:layout>
        <c:manualLayout>
          <c:xMode val="edge"/>
          <c:yMode val="edge"/>
          <c:x val="0.29439616136927599"/>
          <c:y val="4.91520978543368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5C-4E24-A69C-982FADFA67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5C-4E24-A69C-982FADFA675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Female station managers</c:v>
                </c:pt>
                <c:pt idx="1">
                  <c:v>Male station managers</c:v>
                </c:pt>
              </c:strCache>
            </c:strRef>
          </c:cat>
          <c:val>
            <c:numRef>
              <c:f>Sheet1!$B$1:$B$2</c:f>
              <c:numCache>
                <c:formatCode>General</c:formatCode>
                <c:ptCount val="2"/>
                <c:pt idx="0">
                  <c:v>27</c:v>
                </c:pt>
                <c:pt idx="1">
                  <c:v>97</c:v>
                </c:pt>
              </c:numCache>
            </c:numRef>
          </c:val>
          <c:extLst>
            <c:ext xmlns:c16="http://schemas.microsoft.com/office/drawing/2014/chart" uri="{C3380CC4-5D6E-409C-BE32-E72D297353CC}">
              <c16:uniqueId val="{00000004-985C-4E24-A69C-982FADFA675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Location of projects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dirty="0"/>
              <a:t>Location of projects</a:t>
            </a:r>
          </a:p>
        </c:rich>
      </c:tx>
      <c:layout>
        <c:manualLayout>
          <c:xMode val="edge"/>
          <c:yMode val="edge"/>
          <c:x val="0.33083551999376898"/>
          <c:y val="5.169444774335420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5D-41F2-86DB-DF086584D9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5D-41F2-86DB-DF086584D9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5D-41F2-86DB-DF086584D9FB}"/>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Sheet1!$A$1:$A$3</c:f>
              <c:strCache>
                <c:ptCount val="3"/>
                <c:pt idx="0">
                  <c:v>Urban</c:v>
                </c:pt>
                <c:pt idx="1">
                  <c:v>Semi-urban</c:v>
                </c:pt>
                <c:pt idx="2">
                  <c:v>Rural</c:v>
                </c:pt>
              </c:strCache>
            </c:strRef>
          </c:cat>
          <c:val>
            <c:numRef>
              <c:f>Sheet1!$B$1:$B$3</c:f>
              <c:numCache>
                <c:formatCode>General</c:formatCode>
                <c:ptCount val="3"/>
                <c:pt idx="0">
                  <c:v>16</c:v>
                </c:pt>
                <c:pt idx="1">
                  <c:v>54</c:v>
                </c:pt>
                <c:pt idx="2">
                  <c:v>54</c:v>
                </c:pt>
              </c:numCache>
            </c:numRef>
          </c:val>
          <c:extLst>
            <c:ext xmlns:c16="http://schemas.microsoft.com/office/drawing/2014/chart" uri="{C3380CC4-5D6E-409C-BE32-E72D297353CC}">
              <c16:uniqueId val="{00000006-C05D-41F2-86DB-DF086584D9F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7.6518253313215906E-2"/>
          <c:y val="3.4637075355080801E-2"/>
          <c:w val="0.77783280148004097"/>
          <c:h val="0.83786951233548401"/>
        </c:manualLayout>
      </c:layout>
      <c:barChart>
        <c:barDir val="col"/>
        <c:grouping val="clustered"/>
        <c:varyColors val="0"/>
        <c:ser>
          <c:idx val="0"/>
          <c:order val="0"/>
          <c:tx>
            <c:strRef>
              <c:f>Sheet1!$B$1</c:f>
              <c:strCache>
                <c:ptCount val="1"/>
                <c:pt idx="0">
                  <c:v>Funded</c:v>
                </c:pt>
              </c:strCache>
            </c:strRef>
          </c:tx>
          <c:spPr>
            <a:solidFill>
              <a:srgbClr val="FF0000"/>
            </a:solidFill>
          </c:spPr>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1-DE34-4ED4-882D-2FF3CCFBE1C2}"/>
              </c:ext>
            </c:extLst>
          </c:dPt>
          <c:dPt>
            <c:idx val="3"/>
            <c:invertIfNegative val="0"/>
            <c:bubble3D val="0"/>
            <c:spPr>
              <a:solidFill>
                <a:schemeClr val="accent3">
                  <a:lumMod val="75000"/>
                </a:schemeClr>
              </a:solidFill>
            </c:spPr>
            <c:extLst>
              <c:ext xmlns:c16="http://schemas.microsoft.com/office/drawing/2014/chart" uri="{C3380CC4-5D6E-409C-BE32-E72D297353CC}">
                <c16:uniqueId val="{00000003-DE34-4ED4-882D-2FF3CCFBE1C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6"/>
                <c:pt idx="0">
                  <c:v>FS</c:v>
                </c:pt>
                <c:pt idx="1">
                  <c:v>KZN</c:v>
                </c:pt>
                <c:pt idx="2">
                  <c:v>EC</c:v>
                </c:pt>
                <c:pt idx="3">
                  <c:v>LIM</c:v>
                </c:pt>
                <c:pt idx="4">
                  <c:v>GP</c:v>
                </c:pt>
                <c:pt idx="5">
                  <c:v>WC</c:v>
                </c:pt>
              </c:strCache>
            </c:strRef>
          </c:cat>
          <c:val>
            <c:numRef>
              <c:f>Sheet1!$B$2:$B$10</c:f>
              <c:numCache>
                <c:formatCode>0</c:formatCode>
                <c:ptCount val="9"/>
                <c:pt idx="0">
                  <c:v>1</c:v>
                </c:pt>
                <c:pt idx="1">
                  <c:v>1</c:v>
                </c:pt>
                <c:pt idx="2">
                  <c:v>1</c:v>
                </c:pt>
                <c:pt idx="3">
                  <c:v>1</c:v>
                </c:pt>
                <c:pt idx="4">
                  <c:v>1</c:v>
                </c:pt>
                <c:pt idx="5">
                  <c:v>1</c:v>
                </c:pt>
              </c:numCache>
            </c:numRef>
          </c:val>
          <c:extLst>
            <c:ext xmlns:c16="http://schemas.microsoft.com/office/drawing/2014/chart" uri="{C3380CC4-5D6E-409C-BE32-E72D297353CC}">
              <c16:uniqueId val="{00000000-FAA5-49DB-8BD3-6CA64BF93FD8}"/>
            </c:ext>
          </c:extLst>
        </c:ser>
        <c:ser>
          <c:idx val="1"/>
          <c:order val="1"/>
          <c:tx>
            <c:strRef>
              <c:f>Sheet1!$C$1</c:f>
              <c:strCache>
                <c:ptCount val="1"/>
                <c:pt idx="0">
                  <c:v>Column1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6"/>
                <c:pt idx="0">
                  <c:v>FS</c:v>
                </c:pt>
                <c:pt idx="1">
                  <c:v>KZN</c:v>
                </c:pt>
                <c:pt idx="2">
                  <c:v>EC</c:v>
                </c:pt>
                <c:pt idx="3">
                  <c:v>LIM</c:v>
                </c:pt>
                <c:pt idx="4">
                  <c:v>GP</c:v>
                </c:pt>
                <c:pt idx="5">
                  <c:v>WC</c:v>
                </c:pt>
              </c:strCache>
            </c:strRef>
          </c:cat>
          <c:val>
            <c:numRef>
              <c:f>Sheet1!$C$2:$C$10</c:f>
              <c:numCache>
                <c:formatCode>General</c:formatCode>
                <c:ptCount val="9"/>
              </c:numCache>
            </c:numRef>
          </c:val>
          <c:extLst>
            <c:ext xmlns:c16="http://schemas.microsoft.com/office/drawing/2014/chart" uri="{C3380CC4-5D6E-409C-BE32-E72D297353CC}">
              <c16:uniqueId val="{00000001-FAA5-49DB-8BD3-6CA64BF93FD8}"/>
            </c:ext>
          </c:extLst>
        </c:ser>
        <c:dLbls>
          <c:showLegendKey val="0"/>
          <c:showVal val="0"/>
          <c:showCatName val="0"/>
          <c:showSerName val="0"/>
          <c:showPercent val="0"/>
          <c:showBubbleSize val="0"/>
        </c:dLbls>
        <c:gapWidth val="150"/>
        <c:axId val="2113016168"/>
        <c:axId val="2113019144"/>
      </c:barChart>
      <c:catAx>
        <c:axId val="2113016168"/>
        <c:scaling>
          <c:orientation val="minMax"/>
        </c:scaling>
        <c:delete val="0"/>
        <c:axPos val="b"/>
        <c:numFmt formatCode="General" sourceLinked="0"/>
        <c:majorTickMark val="out"/>
        <c:minorTickMark val="none"/>
        <c:tickLblPos val="nextTo"/>
        <c:crossAx val="2113019144"/>
        <c:crosses val="autoZero"/>
        <c:auto val="1"/>
        <c:lblAlgn val="ctr"/>
        <c:lblOffset val="100"/>
        <c:noMultiLvlLbl val="0"/>
      </c:catAx>
      <c:valAx>
        <c:axId val="2113019144"/>
        <c:scaling>
          <c:orientation val="minMax"/>
        </c:scaling>
        <c:delete val="0"/>
        <c:axPos val="l"/>
        <c:majorGridlines/>
        <c:numFmt formatCode="0" sourceLinked="1"/>
        <c:majorTickMark val="out"/>
        <c:minorTickMark val="none"/>
        <c:tickLblPos val="nextTo"/>
        <c:crossAx val="2113016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5012A-8C97-4A12-9C12-67BF8BF95C1B}" type="doc">
      <dgm:prSet loTypeId="urn:microsoft.com/office/officeart/2005/8/layout/vList3" loCatId="list" qsTypeId="urn:microsoft.com/office/officeart/2005/8/quickstyle/simple1" qsCatId="simple" csTypeId="urn:microsoft.com/office/officeart/2005/8/colors/accent1_2" csCatId="accent1" phldr="1"/>
      <dgm:spPr/>
    </dgm:pt>
    <dgm:pt modelId="{1134AF85-3EE9-4587-B70A-976B54F5C645}">
      <dgm:prSet phldrT="[Text]" custT="1">
        <dgm:style>
          <a:lnRef idx="2">
            <a:schemeClr val="accent6"/>
          </a:lnRef>
          <a:fillRef idx="1">
            <a:schemeClr val="lt1"/>
          </a:fillRef>
          <a:effectRef idx="0">
            <a:schemeClr val="accent6"/>
          </a:effectRef>
          <a:fontRef idx="minor">
            <a:schemeClr val="dk1"/>
          </a:fontRef>
        </dgm:style>
      </dgm:prSet>
      <dgm:spPr/>
      <dgm:t>
        <a:bodyPr/>
        <a:lstStyle/>
        <a:p>
          <a:pPr algn="just"/>
          <a:r>
            <a:rPr lang="en-ZA" sz="1500" b="1" dirty="0">
              <a:latin typeface="Arial" panose="020B0604020202020204" pitchFamily="34" charset="0"/>
              <a:ea typeface="Arial Unicode MS" panose="020B0604020202020204" pitchFamily="34" charset="-128"/>
            </a:rPr>
            <a:t>Outcome 12 </a:t>
          </a:r>
          <a:r>
            <a:rPr lang="en-ZA" sz="1500" dirty="0">
              <a:latin typeface="Arial" panose="020B0604020202020204" pitchFamily="34" charset="0"/>
              <a:ea typeface="Arial Unicode MS" panose="020B0604020202020204" pitchFamily="34" charset="-128"/>
            </a:rPr>
            <a:t>relates to an efficient, effective and development orientated public service. </a:t>
          </a:r>
          <a:r>
            <a:rPr lang="en-ZA" sz="1500" b="1" dirty="0">
              <a:latin typeface="Arial" panose="020B0604020202020204" pitchFamily="34" charset="0"/>
              <a:ea typeface="Arial Unicode MS" panose="020B0604020202020204" pitchFamily="34" charset="-128"/>
            </a:rPr>
            <a:t>Good corporate governance and  internal processes.</a:t>
          </a:r>
          <a:endParaRPr lang="en-US" sz="1500" b="1" dirty="0"/>
        </a:p>
      </dgm:t>
    </dgm:pt>
    <dgm:pt modelId="{45FC6281-3221-4595-BCEB-540D27F9F894}" type="parTrans" cxnId="{4F0A854B-27EF-4952-B304-DD32C438F44F}">
      <dgm:prSet/>
      <dgm:spPr/>
      <dgm:t>
        <a:bodyPr/>
        <a:lstStyle/>
        <a:p>
          <a:endParaRPr lang="en-US"/>
        </a:p>
      </dgm:t>
    </dgm:pt>
    <dgm:pt modelId="{350233E9-2E77-47DD-A5F1-630A83CFA5D0}" type="sibTrans" cxnId="{4F0A854B-27EF-4952-B304-DD32C438F44F}">
      <dgm:prSet/>
      <dgm:spPr/>
      <dgm:t>
        <a:bodyPr/>
        <a:lstStyle/>
        <a:p>
          <a:endParaRPr lang="en-US"/>
        </a:p>
      </dgm:t>
    </dgm:pt>
    <dgm:pt modelId="{1BC57CA9-C921-4E39-BADF-F50D6EF1B931}">
      <dgm:prSet custT="1">
        <dgm:style>
          <a:lnRef idx="2">
            <a:schemeClr val="accent5"/>
          </a:lnRef>
          <a:fillRef idx="1">
            <a:schemeClr val="lt1"/>
          </a:fillRef>
          <a:effectRef idx="0">
            <a:schemeClr val="accent5"/>
          </a:effectRef>
          <a:fontRef idx="minor">
            <a:schemeClr val="dk1"/>
          </a:fontRef>
        </dgm:style>
      </dgm:prSet>
      <dgm:spPr/>
      <dgm:t>
        <a:bodyPr/>
        <a:lstStyle/>
        <a:p>
          <a:pPr algn="just"/>
          <a:r>
            <a:rPr lang="en-ZA" sz="1500" b="1" dirty="0">
              <a:latin typeface="Arial" panose="020B0604020202020204" pitchFamily="34" charset="0"/>
              <a:ea typeface="Arial Unicode MS" panose="020B0604020202020204" pitchFamily="34" charset="-128"/>
            </a:rPr>
            <a:t>Outcome 14 </a:t>
          </a:r>
          <a:r>
            <a:rPr lang="en-ZA" sz="1500" dirty="0">
              <a:latin typeface="Arial" panose="020B0604020202020204" pitchFamily="34" charset="0"/>
              <a:ea typeface="Arial Unicode MS" panose="020B0604020202020204" pitchFamily="34" charset="-128"/>
            </a:rPr>
            <a:t>relates to nation building and social cohesion as it envisions a society where South Africans will be more conscious of what they have in common than their differences. </a:t>
          </a:r>
          <a:r>
            <a:rPr lang="en-ZA" sz="1500" b="1" dirty="0">
              <a:latin typeface="Arial" panose="020B0604020202020204" pitchFamily="34" charset="0"/>
              <a:ea typeface="Arial Unicode MS" panose="020B0604020202020204" pitchFamily="34" charset="-128"/>
            </a:rPr>
            <a:t>It directs the MDDA’s approach when supporting and enabling content and production elements.</a:t>
          </a:r>
          <a:endParaRPr lang="en-US" sz="1500" b="1" dirty="0"/>
        </a:p>
      </dgm:t>
    </dgm:pt>
    <dgm:pt modelId="{5C690D15-A414-4435-BEE4-F78AE31F9ED7}" type="parTrans" cxnId="{15699C65-E255-4FF3-8EA2-E73A8E7B94AE}">
      <dgm:prSet/>
      <dgm:spPr/>
      <dgm:t>
        <a:bodyPr/>
        <a:lstStyle/>
        <a:p>
          <a:endParaRPr lang="en-US"/>
        </a:p>
      </dgm:t>
    </dgm:pt>
    <dgm:pt modelId="{BF1A2DEA-10FA-445E-A7B0-E538341266DF}" type="sibTrans" cxnId="{15699C65-E255-4FF3-8EA2-E73A8E7B94AE}">
      <dgm:prSet/>
      <dgm:spPr/>
      <dgm:t>
        <a:bodyPr/>
        <a:lstStyle/>
        <a:p>
          <a:endParaRPr lang="en-US"/>
        </a:p>
      </dgm:t>
    </dgm:pt>
    <dgm:pt modelId="{5E629277-9302-434D-86E9-95D2231ED9B6}">
      <dgm:prSet phldrT="[Text]" custT="1">
        <dgm:style>
          <a:lnRef idx="2">
            <a:schemeClr val="accent3"/>
          </a:lnRef>
          <a:fillRef idx="1">
            <a:schemeClr val="lt1"/>
          </a:fillRef>
          <a:effectRef idx="0">
            <a:schemeClr val="accent3"/>
          </a:effectRef>
          <a:fontRef idx="minor">
            <a:schemeClr val="dk1"/>
          </a:fontRef>
        </dgm:style>
      </dgm:prSet>
      <dgm:spPr/>
      <dgm:t>
        <a:bodyPr/>
        <a:lstStyle/>
        <a:p>
          <a:pPr algn="just"/>
          <a:r>
            <a:rPr lang="en-ZA" sz="1500" b="1" dirty="0">
              <a:latin typeface="Arial" panose="020B0604020202020204" pitchFamily="34" charset="0"/>
              <a:ea typeface="Arial Unicode MS" panose="020B0604020202020204" pitchFamily="34" charset="-128"/>
            </a:rPr>
            <a:t>Outcome 6 </a:t>
          </a:r>
          <a:r>
            <a:rPr lang="en-ZA" sz="1500" dirty="0">
              <a:latin typeface="Arial" panose="020B0604020202020204" pitchFamily="34" charset="0"/>
              <a:ea typeface="Arial Unicode MS" panose="020B0604020202020204" pitchFamily="34" charset="-128"/>
            </a:rPr>
            <a:t>relates to an efficient, competitive and responsive economic infrastructure network. </a:t>
          </a:r>
          <a:r>
            <a:rPr lang="en-ZA" sz="1500" b="1" dirty="0">
              <a:latin typeface="Arial" panose="020B0604020202020204" pitchFamily="34" charset="0"/>
              <a:ea typeface="Arial Unicode MS" panose="020B0604020202020204" pitchFamily="34" charset="-128"/>
            </a:rPr>
            <a:t>Broadcast equipment roll-out.</a:t>
          </a:r>
          <a:endParaRPr lang="en-US" sz="1500" b="1" dirty="0"/>
        </a:p>
      </dgm:t>
    </dgm:pt>
    <dgm:pt modelId="{7158F213-72AE-4EC5-B99E-102030B758B4}" type="sibTrans" cxnId="{7B3424A2-EC03-4260-A110-3EC9B479B56B}">
      <dgm:prSet/>
      <dgm:spPr/>
      <dgm:t>
        <a:bodyPr/>
        <a:lstStyle/>
        <a:p>
          <a:endParaRPr lang="en-US"/>
        </a:p>
      </dgm:t>
    </dgm:pt>
    <dgm:pt modelId="{5467CBA8-44D6-406A-8F1D-64BD37622895}" type="parTrans" cxnId="{7B3424A2-EC03-4260-A110-3EC9B479B56B}">
      <dgm:prSet/>
      <dgm:spPr/>
      <dgm:t>
        <a:bodyPr/>
        <a:lstStyle/>
        <a:p>
          <a:endParaRPr lang="en-US"/>
        </a:p>
      </dgm:t>
    </dgm:pt>
    <dgm:pt modelId="{72C88381-4828-4110-8AD8-1AA98198C9C0}" type="pres">
      <dgm:prSet presAssocID="{5905012A-8C97-4A12-9C12-67BF8BF95C1B}" presName="linearFlow" presStyleCnt="0">
        <dgm:presLayoutVars>
          <dgm:dir/>
          <dgm:resizeHandles val="exact"/>
        </dgm:presLayoutVars>
      </dgm:prSet>
      <dgm:spPr/>
    </dgm:pt>
    <dgm:pt modelId="{9412557C-B83B-4AA5-AFCB-DBD229F78681}" type="pres">
      <dgm:prSet presAssocID="{5E629277-9302-434D-86E9-95D2231ED9B6}" presName="composite" presStyleCnt="0"/>
      <dgm:spPr/>
    </dgm:pt>
    <dgm:pt modelId="{241A15C4-0DB6-4D9C-B8DC-4AA25197DB1E}" type="pres">
      <dgm:prSet presAssocID="{5E629277-9302-434D-86E9-95D2231ED9B6}" presName="imgShp" presStyleLbl="fgImgPlace1" presStyleIdx="0" presStyleCnt="3" custLinFactNeighborX="-44859" custLinFactNeighborY="2697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37B60D7-F5A0-498F-A5BA-993F6D04615F}" type="pres">
      <dgm:prSet presAssocID="{5E629277-9302-434D-86E9-95D2231ED9B6}" presName="txShp" presStyleLbl="node1" presStyleIdx="0" presStyleCnt="3" custScaleX="116986" custScaleY="97017" custLinFactNeighborX="12838" custLinFactNeighborY="21538">
        <dgm:presLayoutVars>
          <dgm:bulletEnabled val="1"/>
        </dgm:presLayoutVars>
      </dgm:prSet>
      <dgm:spPr/>
    </dgm:pt>
    <dgm:pt modelId="{3C2B579D-03B0-4B18-B33D-49669527284C}" type="pres">
      <dgm:prSet presAssocID="{7158F213-72AE-4EC5-B99E-102030B758B4}" presName="spacing" presStyleCnt="0"/>
      <dgm:spPr/>
    </dgm:pt>
    <dgm:pt modelId="{F6B2D41E-A0B7-4364-B4B8-75D51056AAC3}" type="pres">
      <dgm:prSet presAssocID="{1134AF85-3EE9-4587-B70A-976B54F5C645}" presName="composite" presStyleCnt="0"/>
      <dgm:spPr/>
    </dgm:pt>
    <dgm:pt modelId="{8784B481-AD61-454D-9F91-F5010FD04773}" type="pres">
      <dgm:prSet presAssocID="{1134AF85-3EE9-4587-B70A-976B54F5C645}" presName="imgShp" presStyleLbl="fgImgPlace1" presStyleIdx="1" presStyleCnt="3" custLinFactNeighborX="-47945" custLinFactNeighborY="1337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E5018C0-A825-4A97-AD2F-9F45B79B67CA}" type="pres">
      <dgm:prSet presAssocID="{1134AF85-3EE9-4587-B70A-976B54F5C645}" presName="txShp" presStyleLbl="node1" presStyleIdx="1" presStyleCnt="3" custScaleX="119679" custLinFactNeighborX="11530" custLinFactNeighborY="-2519">
        <dgm:presLayoutVars>
          <dgm:bulletEnabled val="1"/>
        </dgm:presLayoutVars>
      </dgm:prSet>
      <dgm:spPr/>
    </dgm:pt>
    <dgm:pt modelId="{A98C0B51-2A4B-4C02-9E33-12BBA81061DC}" type="pres">
      <dgm:prSet presAssocID="{350233E9-2E77-47DD-A5F1-630A83CFA5D0}" presName="spacing" presStyleCnt="0"/>
      <dgm:spPr/>
    </dgm:pt>
    <dgm:pt modelId="{B6FD8A9A-994F-4A67-8374-65FAE6310C96}" type="pres">
      <dgm:prSet presAssocID="{1BC57CA9-C921-4E39-BADF-F50D6EF1B931}" presName="composite" presStyleCnt="0"/>
      <dgm:spPr/>
    </dgm:pt>
    <dgm:pt modelId="{93FC1DE4-173F-40E3-9389-EE29A3BA8DA6}" type="pres">
      <dgm:prSet presAssocID="{1BC57CA9-C921-4E39-BADF-F50D6EF1B931}" presName="imgShp" presStyleLbl="fgImgPlace1" presStyleIdx="2" presStyleCnt="3" custLinFactNeighborX="-47945" custLinFactNeighborY="-1647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2E3D54F-5B52-497F-8B6E-574BEBF5FF7D}" type="pres">
      <dgm:prSet presAssocID="{1BC57CA9-C921-4E39-BADF-F50D6EF1B931}" presName="txShp" presStyleLbl="node1" presStyleIdx="2" presStyleCnt="3" custScaleX="119027" custLinFactNeighborX="11856" custLinFactNeighborY="-23764">
        <dgm:presLayoutVars>
          <dgm:bulletEnabled val="1"/>
        </dgm:presLayoutVars>
      </dgm:prSet>
      <dgm:spPr/>
    </dgm:pt>
  </dgm:ptLst>
  <dgm:cxnLst>
    <dgm:cxn modelId="{CDFD3D18-852E-428A-B863-0FD0E13019E0}" type="presOf" srcId="{5905012A-8C97-4A12-9C12-67BF8BF95C1B}" destId="{72C88381-4828-4110-8AD8-1AA98198C9C0}" srcOrd="0" destOrd="0" presId="urn:microsoft.com/office/officeart/2005/8/layout/vList3"/>
    <dgm:cxn modelId="{657E361B-E7E5-499C-B30B-F1092314B12C}" type="presOf" srcId="{1134AF85-3EE9-4587-B70A-976B54F5C645}" destId="{9E5018C0-A825-4A97-AD2F-9F45B79B67CA}" srcOrd="0" destOrd="0" presId="urn:microsoft.com/office/officeart/2005/8/layout/vList3"/>
    <dgm:cxn modelId="{15699C65-E255-4FF3-8EA2-E73A8E7B94AE}" srcId="{5905012A-8C97-4A12-9C12-67BF8BF95C1B}" destId="{1BC57CA9-C921-4E39-BADF-F50D6EF1B931}" srcOrd="2" destOrd="0" parTransId="{5C690D15-A414-4435-BEE4-F78AE31F9ED7}" sibTransId="{BF1A2DEA-10FA-445E-A7B0-E538341266DF}"/>
    <dgm:cxn modelId="{15AE344A-296A-4A00-B3A0-B97DC940FF80}" type="presOf" srcId="{5E629277-9302-434D-86E9-95D2231ED9B6}" destId="{537B60D7-F5A0-498F-A5BA-993F6D04615F}" srcOrd="0" destOrd="0" presId="urn:microsoft.com/office/officeart/2005/8/layout/vList3"/>
    <dgm:cxn modelId="{4F0A854B-27EF-4952-B304-DD32C438F44F}" srcId="{5905012A-8C97-4A12-9C12-67BF8BF95C1B}" destId="{1134AF85-3EE9-4587-B70A-976B54F5C645}" srcOrd="1" destOrd="0" parTransId="{45FC6281-3221-4595-BCEB-540D27F9F894}" sibTransId="{350233E9-2E77-47DD-A5F1-630A83CFA5D0}"/>
    <dgm:cxn modelId="{766EA782-78E4-438B-A320-8B0F898ED8A7}" type="presOf" srcId="{1BC57CA9-C921-4E39-BADF-F50D6EF1B931}" destId="{92E3D54F-5B52-497F-8B6E-574BEBF5FF7D}" srcOrd="0" destOrd="0" presId="urn:microsoft.com/office/officeart/2005/8/layout/vList3"/>
    <dgm:cxn modelId="{7B3424A2-EC03-4260-A110-3EC9B479B56B}" srcId="{5905012A-8C97-4A12-9C12-67BF8BF95C1B}" destId="{5E629277-9302-434D-86E9-95D2231ED9B6}" srcOrd="0" destOrd="0" parTransId="{5467CBA8-44D6-406A-8F1D-64BD37622895}" sibTransId="{7158F213-72AE-4EC5-B99E-102030B758B4}"/>
    <dgm:cxn modelId="{104503C4-4614-433B-A7E0-FEA312DE8CCC}" type="presParOf" srcId="{72C88381-4828-4110-8AD8-1AA98198C9C0}" destId="{9412557C-B83B-4AA5-AFCB-DBD229F78681}" srcOrd="0" destOrd="0" presId="urn:microsoft.com/office/officeart/2005/8/layout/vList3"/>
    <dgm:cxn modelId="{728FC14F-E718-411C-82C9-E6C57BD049F8}" type="presParOf" srcId="{9412557C-B83B-4AA5-AFCB-DBD229F78681}" destId="{241A15C4-0DB6-4D9C-B8DC-4AA25197DB1E}" srcOrd="0" destOrd="0" presId="urn:microsoft.com/office/officeart/2005/8/layout/vList3"/>
    <dgm:cxn modelId="{6A95EA43-8646-4E00-95FC-2F4A575E7EA4}" type="presParOf" srcId="{9412557C-B83B-4AA5-AFCB-DBD229F78681}" destId="{537B60D7-F5A0-498F-A5BA-993F6D04615F}" srcOrd="1" destOrd="0" presId="urn:microsoft.com/office/officeart/2005/8/layout/vList3"/>
    <dgm:cxn modelId="{A0647B57-AC02-4D6E-B4A6-1679A334B38E}" type="presParOf" srcId="{72C88381-4828-4110-8AD8-1AA98198C9C0}" destId="{3C2B579D-03B0-4B18-B33D-49669527284C}" srcOrd="1" destOrd="0" presId="urn:microsoft.com/office/officeart/2005/8/layout/vList3"/>
    <dgm:cxn modelId="{AAEE7695-4321-4C56-A976-3BF459F358F3}" type="presParOf" srcId="{72C88381-4828-4110-8AD8-1AA98198C9C0}" destId="{F6B2D41E-A0B7-4364-B4B8-75D51056AAC3}" srcOrd="2" destOrd="0" presId="urn:microsoft.com/office/officeart/2005/8/layout/vList3"/>
    <dgm:cxn modelId="{07A67D05-9E35-45AD-A3B3-9848680FB256}" type="presParOf" srcId="{F6B2D41E-A0B7-4364-B4B8-75D51056AAC3}" destId="{8784B481-AD61-454D-9F91-F5010FD04773}" srcOrd="0" destOrd="0" presId="urn:microsoft.com/office/officeart/2005/8/layout/vList3"/>
    <dgm:cxn modelId="{79B205E1-CAEB-44F0-8073-C13BAE059526}" type="presParOf" srcId="{F6B2D41E-A0B7-4364-B4B8-75D51056AAC3}" destId="{9E5018C0-A825-4A97-AD2F-9F45B79B67CA}" srcOrd="1" destOrd="0" presId="urn:microsoft.com/office/officeart/2005/8/layout/vList3"/>
    <dgm:cxn modelId="{8D45DE50-B7E1-4AAC-AFD2-ED37C7F8B3CA}" type="presParOf" srcId="{72C88381-4828-4110-8AD8-1AA98198C9C0}" destId="{A98C0B51-2A4B-4C02-9E33-12BBA81061DC}" srcOrd="3" destOrd="0" presId="urn:microsoft.com/office/officeart/2005/8/layout/vList3"/>
    <dgm:cxn modelId="{45586187-7384-4B5D-9F82-68F363500DD2}" type="presParOf" srcId="{72C88381-4828-4110-8AD8-1AA98198C9C0}" destId="{B6FD8A9A-994F-4A67-8374-65FAE6310C96}" srcOrd="4" destOrd="0" presId="urn:microsoft.com/office/officeart/2005/8/layout/vList3"/>
    <dgm:cxn modelId="{35402763-9578-4CA4-B2C1-15CDFDE5E1BC}" type="presParOf" srcId="{B6FD8A9A-994F-4A67-8374-65FAE6310C96}" destId="{93FC1DE4-173F-40E3-9389-EE29A3BA8DA6}" srcOrd="0" destOrd="0" presId="urn:microsoft.com/office/officeart/2005/8/layout/vList3"/>
    <dgm:cxn modelId="{BF1859CB-5B1C-4EE7-AC25-E2A44FEA98E5}" type="presParOf" srcId="{B6FD8A9A-994F-4A67-8374-65FAE6310C96}" destId="{92E3D54F-5B52-497F-8B6E-574BEBF5FF7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358F52-A794-43F5-AB48-89AF98D5EE5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ZA"/>
        </a:p>
      </dgm:t>
    </dgm:pt>
    <dgm:pt modelId="{AB8F72B9-00E5-4F40-B855-0CE5A86526B6}">
      <dgm:prSet phldrT="[Text]" custT="1"/>
      <dgm:spPr>
        <a:solidFill>
          <a:srgbClr val="FF0000"/>
        </a:solidFill>
      </dgm:spPr>
      <dgm:t>
        <a:bodyPr/>
        <a:lstStyle/>
        <a:p>
          <a:r>
            <a:rPr lang="en-ZA" sz="1600" dirty="0">
              <a:latin typeface="Arial" panose="020B0604020202020204" pitchFamily="34" charset="0"/>
              <a:cs typeface="Arial" panose="020B0604020202020204" pitchFamily="34" charset="0"/>
            </a:rPr>
            <a:t>2018 status of MDDA policies: policy suite out of date (some last updated 2012) and incomplete</a:t>
          </a:r>
        </a:p>
      </dgm:t>
    </dgm:pt>
    <dgm:pt modelId="{F8129FF6-87B3-4BC4-85C6-5DCC46CC51A0}" type="parTrans" cxnId="{3E37025F-E532-43E4-85A0-EA72C42D303B}">
      <dgm:prSet/>
      <dgm:spPr/>
      <dgm:t>
        <a:bodyPr/>
        <a:lstStyle/>
        <a:p>
          <a:endParaRPr lang="en-ZA"/>
        </a:p>
      </dgm:t>
    </dgm:pt>
    <dgm:pt modelId="{D005CFB6-1140-456B-8620-7139C915F20C}" type="sibTrans" cxnId="{3E37025F-E532-43E4-85A0-EA72C42D303B}">
      <dgm:prSet/>
      <dgm:spPr/>
      <dgm:t>
        <a:bodyPr/>
        <a:lstStyle/>
        <a:p>
          <a:endParaRPr lang="en-ZA" dirty="0"/>
        </a:p>
      </dgm:t>
    </dgm:pt>
    <dgm:pt modelId="{9197ACB4-3E07-4940-A6F0-1D459166123D}">
      <dgm:prSet phldrT="[Text]" custT="1"/>
      <dgm:spPr/>
      <dgm:t>
        <a:bodyPr/>
        <a:lstStyle/>
        <a:p>
          <a:r>
            <a:rPr lang="en-ZA" sz="1600" dirty="0">
              <a:latin typeface="Arial" panose="020B0604020202020204" pitchFamily="34" charset="0"/>
              <a:cs typeface="Arial" panose="020B0604020202020204" pitchFamily="34" charset="0"/>
            </a:rPr>
            <a:t>Comprehensive policy review and development process in Q4 2018/2019</a:t>
          </a:r>
        </a:p>
      </dgm:t>
    </dgm:pt>
    <dgm:pt modelId="{186E8E4E-41DC-4928-B02F-65372B5997EC}" type="parTrans" cxnId="{9735116B-5BB5-41EE-B820-87445F214CBD}">
      <dgm:prSet/>
      <dgm:spPr/>
      <dgm:t>
        <a:bodyPr/>
        <a:lstStyle/>
        <a:p>
          <a:endParaRPr lang="en-ZA"/>
        </a:p>
      </dgm:t>
    </dgm:pt>
    <dgm:pt modelId="{1050B228-F2A9-40A5-BADC-2F1E1C261700}" type="sibTrans" cxnId="{9735116B-5BB5-41EE-B820-87445F214CBD}">
      <dgm:prSet/>
      <dgm:spPr/>
      <dgm:t>
        <a:bodyPr/>
        <a:lstStyle/>
        <a:p>
          <a:endParaRPr lang="en-ZA" dirty="0"/>
        </a:p>
      </dgm:t>
    </dgm:pt>
    <dgm:pt modelId="{5D32FEBA-B241-4BF2-9EB3-E272E998F254}">
      <dgm:prSet custT="1"/>
      <dgm:spPr/>
      <dgm:t>
        <a:bodyPr/>
        <a:lstStyle/>
        <a:p>
          <a:r>
            <a:rPr lang="en-GB" sz="1600" dirty="0">
              <a:latin typeface="Arial" panose="020B0604020202020204" pitchFamily="34" charset="0"/>
              <a:cs typeface="Arial" panose="020B0604020202020204" pitchFamily="34" charset="0"/>
            </a:rPr>
            <a:t>Staff engaged in more than 50 policies covering HR, ICT, Finance, Communications and Stakeholder Engagement, Conflict of Interest, Supply Chain Management.	</a:t>
          </a:r>
          <a:endParaRPr lang="en-ZA" sz="1600" dirty="0">
            <a:latin typeface="Arial" panose="020B0604020202020204" pitchFamily="34" charset="0"/>
            <a:cs typeface="Arial" panose="020B0604020202020204" pitchFamily="34" charset="0"/>
          </a:endParaRPr>
        </a:p>
      </dgm:t>
    </dgm:pt>
    <dgm:pt modelId="{7C227A10-7E55-4AA6-976E-40CDCB49DAA2}" type="parTrans" cxnId="{04B971F4-AC47-4AD2-BACE-469AAA1AA44F}">
      <dgm:prSet/>
      <dgm:spPr/>
      <dgm:t>
        <a:bodyPr/>
        <a:lstStyle/>
        <a:p>
          <a:endParaRPr lang="en-ZA"/>
        </a:p>
      </dgm:t>
    </dgm:pt>
    <dgm:pt modelId="{4800B396-6D1B-4D2A-B653-556FB3099217}" type="sibTrans" cxnId="{04B971F4-AC47-4AD2-BACE-469AAA1AA44F}">
      <dgm:prSet/>
      <dgm:spPr/>
      <dgm:t>
        <a:bodyPr/>
        <a:lstStyle/>
        <a:p>
          <a:endParaRPr lang="en-ZA" dirty="0"/>
        </a:p>
      </dgm:t>
    </dgm:pt>
    <dgm:pt modelId="{82924CF4-0F52-4EBB-9F18-1F27C7E33BD1}">
      <dgm:prSet custT="1"/>
      <dgm:spPr/>
      <dgm:t>
        <a:bodyPr/>
        <a:lstStyle/>
        <a:p>
          <a:r>
            <a:rPr lang="en-ZA" sz="1600" dirty="0">
              <a:latin typeface="Arial" panose="020B0604020202020204" pitchFamily="34" charset="0"/>
              <a:cs typeface="Arial" panose="020B0604020202020204" pitchFamily="34" charset="0"/>
            </a:rPr>
            <a:t>New financial year commenced with the majority of  reviewed  and newly developed policies approved by Board in place. Remainder (HR and IT) before the Board for approval in June 2019. </a:t>
          </a:r>
        </a:p>
      </dgm:t>
    </dgm:pt>
    <dgm:pt modelId="{063804A0-08A4-4838-B735-1E8BE06042BB}" type="parTrans" cxnId="{2A090C9E-013B-4959-8AAC-EC435BA429FC}">
      <dgm:prSet/>
      <dgm:spPr/>
      <dgm:t>
        <a:bodyPr/>
        <a:lstStyle/>
        <a:p>
          <a:endParaRPr lang="en-ZA"/>
        </a:p>
      </dgm:t>
    </dgm:pt>
    <dgm:pt modelId="{AB3AF65C-974A-4520-B65D-9704CD5066EF}" type="sibTrans" cxnId="{2A090C9E-013B-4959-8AAC-EC435BA429FC}">
      <dgm:prSet/>
      <dgm:spPr/>
      <dgm:t>
        <a:bodyPr/>
        <a:lstStyle/>
        <a:p>
          <a:endParaRPr lang="en-ZA"/>
        </a:p>
      </dgm:t>
    </dgm:pt>
    <dgm:pt modelId="{0D875CDC-4ED4-4310-A6F3-BB8012F86245}">
      <dgm:prSet custT="1"/>
      <dgm:spPr/>
      <dgm:t>
        <a:bodyPr/>
        <a:lstStyle/>
        <a:p>
          <a:endParaRPr lang="en-ZA"/>
        </a:p>
      </dgm:t>
    </dgm:pt>
    <dgm:pt modelId="{3956246C-18D9-4BB4-8D51-815824185B9C}" type="parTrans" cxnId="{A1A07301-FBDF-41C8-A554-0B6ED2118053}">
      <dgm:prSet/>
      <dgm:spPr/>
      <dgm:t>
        <a:bodyPr/>
        <a:lstStyle/>
        <a:p>
          <a:endParaRPr lang="en-ZA"/>
        </a:p>
      </dgm:t>
    </dgm:pt>
    <dgm:pt modelId="{1B358646-FE92-49FC-B5C6-BBDD36E35FC4}" type="sibTrans" cxnId="{A1A07301-FBDF-41C8-A554-0B6ED2118053}">
      <dgm:prSet/>
      <dgm:spPr/>
      <dgm:t>
        <a:bodyPr/>
        <a:lstStyle/>
        <a:p>
          <a:endParaRPr lang="en-ZA"/>
        </a:p>
      </dgm:t>
    </dgm:pt>
    <dgm:pt modelId="{9BDDEED2-A6A6-4470-A86A-DC57F678ABB6}">
      <dgm:prSet/>
      <dgm:spPr/>
      <dgm:t>
        <a:bodyPr/>
        <a:lstStyle/>
        <a:p>
          <a:endParaRPr lang="en-ZA"/>
        </a:p>
      </dgm:t>
    </dgm:pt>
    <dgm:pt modelId="{75E7CCBF-1EA5-46BC-89EF-70E1D2C475C7}" type="parTrans" cxnId="{2F31A96A-81BB-4ECB-9270-6CBA8B634379}">
      <dgm:prSet/>
      <dgm:spPr/>
      <dgm:t>
        <a:bodyPr/>
        <a:lstStyle/>
        <a:p>
          <a:endParaRPr lang="en-ZA"/>
        </a:p>
      </dgm:t>
    </dgm:pt>
    <dgm:pt modelId="{7BE91FCB-9CCB-45AA-B341-AFF3D77C4058}" type="sibTrans" cxnId="{2F31A96A-81BB-4ECB-9270-6CBA8B634379}">
      <dgm:prSet/>
      <dgm:spPr/>
      <dgm:t>
        <a:bodyPr/>
        <a:lstStyle/>
        <a:p>
          <a:endParaRPr lang="en-ZA"/>
        </a:p>
      </dgm:t>
    </dgm:pt>
    <dgm:pt modelId="{1465F571-4394-4F0E-9432-DA184E9DF2EE}">
      <dgm:prSet/>
      <dgm:spPr/>
      <dgm:t>
        <a:bodyPr/>
        <a:lstStyle/>
        <a:p>
          <a:endParaRPr lang="en-ZA"/>
        </a:p>
      </dgm:t>
    </dgm:pt>
    <dgm:pt modelId="{01F59A4A-18D2-47C6-81D2-88407F2F16F6}" type="parTrans" cxnId="{60C1833B-16B3-4712-8E4B-D2DBBEB6F63C}">
      <dgm:prSet/>
      <dgm:spPr/>
      <dgm:t>
        <a:bodyPr/>
        <a:lstStyle/>
        <a:p>
          <a:endParaRPr lang="en-ZA"/>
        </a:p>
      </dgm:t>
    </dgm:pt>
    <dgm:pt modelId="{6B85809D-126D-451A-89AE-3373EB21AA9B}" type="sibTrans" cxnId="{60C1833B-16B3-4712-8E4B-D2DBBEB6F63C}">
      <dgm:prSet/>
      <dgm:spPr/>
      <dgm:t>
        <a:bodyPr/>
        <a:lstStyle/>
        <a:p>
          <a:endParaRPr lang="en-ZA"/>
        </a:p>
      </dgm:t>
    </dgm:pt>
    <dgm:pt modelId="{E3B2655A-C875-4085-906F-481D11D4EBF7}">
      <dgm:prSet/>
      <dgm:spPr/>
      <dgm:t>
        <a:bodyPr/>
        <a:lstStyle/>
        <a:p>
          <a:endParaRPr lang="en-ZA" dirty="0"/>
        </a:p>
      </dgm:t>
    </dgm:pt>
    <dgm:pt modelId="{6629312E-F21D-4C08-AF22-6E3CA0574CBB}" type="parTrans" cxnId="{DEF0446D-7105-4D2F-AB6D-2AD175E8CCB6}">
      <dgm:prSet/>
      <dgm:spPr/>
      <dgm:t>
        <a:bodyPr/>
        <a:lstStyle/>
        <a:p>
          <a:endParaRPr lang="en-ZA"/>
        </a:p>
      </dgm:t>
    </dgm:pt>
    <dgm:pt modelId="{3C2A9EBB-1506-4829-8874-71CEEF8BFFD1}" type="sibTrans" cxnId="{DEF0446D-7105-4D2F-AB6D-2AD175E8CCB6}">
      <dgm:prSet/>
      <dgm:spPr/>
      <dgm:t>
        <a:bodyPr/>
        <a:lstStyle/>
        <a:p>
          <a:endParaRPr lang="en-ZA"/>
        </a:p>
      </dgm:t>
    </dgm:pt>
    <dgm:pt modelId="{24EBDD20-5C14-44B2-BD7E-91FE55BDAFD2}">
      <dgm:prSet custT="1"/>
      <dgm:spPr>
        <a:solidFill>
          <a:schemeClr val="accent6">
            <a:lumMod val="75000"/>
          </a:schemeClr>
        </a:solidFill>
      </dgm:spPr>
      <dgm:t>
        <a:bodyPr/>
        <a:lstStyle/>
        <a:p>
          <a:r>
            <a:rPr lang="en-ZA" sz="1600" dirty="0">
              <a:latin typeface="Arial" panose="020B0604020202020204" pitchFamily="34" charset="0"/>
              <a:cs typeface="Arial" panose="020B0604020202020204" pitchFamily="34" charset="0"/>
            </a:rPr>
            <a:t>New policies developed for Risk Management, Anti-Fraud, Anti Corruption and Grant Funding.</a:t>
          </a:r>
        </a:p>
      </dgm:t>
    </dgm:pt>
    <dgm:pt modelId="{BD31FF82-DC3B-4A6E-8F9C-028E53B425E1}" type="parTrans" cxnId="{4F85E04E-1AFE-4540-869E-602AB95A49C0}">
      <dgm:prSet/>
      <dgm:spPr/>
      <dgm:t>
        <a:bodyPr/>
        <a:lstStyle/>
        <a:p>
          <a:endParaRPr lang="en-ZA"/>
        </a:p>
      </dgm:t>
    </dgm:pt>
    <dgm:pt modelId="{80A54888-6334-407C-AF47-53BF52A8F598}" type="sibTrans" cxnId="{4F85E04E-1AFE-4540-869E-602AB95A49C0}">
      <dgm:prSet/>
      <dgm:spPr/>
      <dgm:t>
        <a:bodyPr/>
        <a:lstStyle/>
        <a:p>
          <a:endParaRPr lang="en-ZA" dirty="0"/>
        </a:p>
      </dgm:t>
    </dgm:pt>
    <dgm:pt modelId="{AA86E7A3-5A55-4648-8ADE-3680983E1F96}" type="pres">
      <dgm:prSet presAssocID="{DC358F52-A794-43F5-AB48-89AF98D5EE53}" presName="outerComposite" presStyleCnt="0">
        <dgm:presLayoutVars>
          <dgm:chMax val="5"/>
          <dgm:dir/>
          <dgm:resizeHandles val="exact"/>
        </dgm:presLayoutVars>
      </dgm:prSet>
      <dgm:spPr/>
    </dgm:pt>
    <dgm:pt modelId="{F74FD618-5939-44E5-B9E5-8BCD262F5884}" type="pres">
      <dgm:prSet presAssocID="{DC358F52-A794-43F5-AB48-89AF98D5EE53}" presName="dummyMaxCanvas" presStyleCnt="0">
        <dgm:presLayoutVars/>
      </dgm:prSet>
      <dgm:spPr/>
    </dgm:pt>
    <dgm:pt modelId="{7050D488-D3ED-4548-B343-71B0108A0E06}" type="pres">
      <dgm:prSet presAssocID="{DC358F52-A794-43F5-AB48-89AF98D5EE53}" presName="FiveNodes_1" presStyleLbl="node1" presStyleIdx="0" presStyleCnt="5">
        <dgm:presLayoutVars>
          <dgm:bulletEnabled val="1"/>
        </dgm:presLayoutVars>
      </dgm:prSet>
      <dgm:spPr/>
    </dgm:pt>
    <dgm:pt modelId="{0BC39E46-3CD5-4480-BEE5-C0DE5D38BE0B}" type="pres">
      <dgm:prSet presAssocID="{DC358F52-A794-43F5-AB48-89AF98D5EE53}" presName="FiveNodes_2" presStyleLbl="node1" presStyleIdx="1" presStyleCnt="5">
        <dgm:presLayoutVars>
          <dgm:bulletEnabled val="1"/>
        </dgm:presLayoutVars>
      </dgm:prSet>
      <dgm:spPr/>
    </dgm:pt>
    <dgm:pt modelId="{8C30FA14-8672-4095-81E5-B90E98578715}" type="pres">
      <dgm:prSet presAssocID="{DC358F52-A794-43F5-AB48-89AF98D5EE53}" presName="FiveNodes_3" presStyleLbl="node1" presStyleIdx="2" presStyleCnt="5">
        <dgm:presLayoutVars>
          <dgm:bulletEnabled val="1"/>
        </dgm:presLayoutVars>
      </dgm:prSet>
      <dgm:spPr/>
    </dgm:pt>
    <dgm:pt modelId="{BD698999-9E3D-41F4-A3DC-6A69722A12E5}" type="pres">
      <dgm:prSet presAssocID="{DC358F52-A794-43F5-AB48-89AF98D5EE53}" presName="FiveNodes_4" presStyleLbl="node1" presStyleIdx="3" presStyleCnt="5" custLinFactNeighborX="-180" custLinFactNeighborY="2688">
        <dgm:presLayoutVars>
          <dgm:bulletEnabled val="1"/>
        </dgm:presLayoutVars>
      </dgm:prSet>
      <dgm:spPr/>
    </dgm:pt>
    <dgm:pt modelId="{48C6C415-558A-4679-9065-AF9BBA1759FB}" type="pres">
      <dgm:prSet presAssocID="{DC358F52-A794-43F5-AB48-89AF98D5EE53}" presName="FiveNodes_5" presStyleLbl="node1" presStyleIdx="4" presStyleCnt="5" custLinFactNeighborY="11574">
        <dgm:presLayoutVars>
          <dgm:bulletEnabled val="1"/>
        </dgm:presLayoutVars>
      </dgm:prSet>
      <dgm:spPr/>
    </dgm:pt>
    <dgm:pt modelId="{6CCFD159-ABE8-441A-ADA2-F972994522EE}" type="pres">
      <dgm:prSet presAssocID="{DC358F52-A794-43F5-AB48-89AF98D5EE53}" presName="FiveConn_1-2" presStyleLbl="fgAccFollowNode1" presStyleIdx="0" presStyleCnt="4">
        <dgm:presLayoutVars>
          <dgm:bulletEnabled val="1"/>
        </dgm:presLayoutVars>
      </dgm:prSet>
      <dgm:spPr/>
    </dgm:pt>
    <dgm:pt modelId="{B2794E38-B9E5-4430-84F6-952EA2E39016}" type="pres">
      <dgm:prSet presAssocID="{DC358F52-A794-43F5-AB48-89AF98D5EE53}" presName="FiveConn_2-3" presStyleLbl="fgAccFollowNode1" presStyleIdx="1" presStyleCnt="4">
        <dgm:presLayoutVars>
          <dgm:bulletEnabled val="1"/>
        </dgm:presLayoutVars>
      </dgm:prSet>
      <dgm:spPr/>
    </dgm:pt>
    <dgm:pt modelId="{AF23E18F-FE69-448F-88F4-7EFEFE93F6F2}" type="pres">
      <dgm:prSet presAssocID="{DC358F52-A794-43F5-AB48-89AF98D5EE53}" presName="FiveConn_3-4" presStyleLbl="fgAccFollowNode1" presStyleIdx="2" presStyleCnt="4">
        <dgm:presLayoutVars>
          <dgm:bulletEnabled val="1"/>
        </dgm:presLayoutVars>
      </dgm:prSet>
      <dgm:spPr/>
    </dgm:pt>
    <dgm:pt modelId="{08F8610A-4BEE-4265-8A7B-33E126EAF8BF}" type="pres">
      <dgm:prSet presAssocID="{DC358F52-A794-43F5-AB48-89AF98D5EE53}" presName="FiveConn_4-5" presStyleLbl="fgAccFollowNode1" presStyleIdx="3" presStyleCnt="4">
        <dgm:presLayoutVars>
          <dgm:bulletEnabled val="1"/>
        </dgm:presLayoutVars>
      </dgm:prSet>
      <dgm:spPr/>
    </dgm:pt>
    <dgm:pt modelId="{DD5845E1-588E-4BA5-9C77-BB4A2CA5BE02}" type="pres">
      <dgm:prSet presAssocID="{DC358F52-A794-43F5-AB48-89AF98D5EE53}" presName="FiveNodes_1_text" presStyleLbl="node1" presStyleIdx="4" presStyleCnt="5">
        <dgm:presLayoutVars>
          <dgm:bulletEnabled val="1"/>
        </dgm:presLayoutVars>
      </dgm:prSet>
      <dgm:spPr/>
    </dgm:pt>
    <dgm:pt modelId="{7B4EA2D5-58AA-4AAA-93EA-EE16875B24BE}" type="pres">
      <dgm:prSet presAssocID="{DC358F52-A794-43F5-AB48-89AF98D5EE53}" presName="FiveNodes_2_text" presStyleLbl="node1" presStyleIdx="4" presStyleCnt="5">
        <dgm:presLayoutVars>
          <dgm:bulletEnabled val="1"/>
        </dgm:presLayoutVars>
      </dgm:prSet>
      <dgm:spPr/>
    </dgm:pt>
    <dgm:pt modelId="{53BD1A4D-F954-4D05-B5BC-E1A8D1CC82EB}" type="pres">
      <dgm:prSet presAssocID="{DC358F52-A794-43F5-AB48-89AF98D5EE53}" presName="FiveNodes_3_text" presStyleLbl="node1" presStyleIdx="4" presStyleCnt="5">
        <dgm:presLayoutVars>
          <dgm:bulletEnabled val="1"/>
        </dgm:presLayoutVars>
      </dgm:prSet>
      <dgm:spPr/>
    </dgm:pt>
    <dgm:pt modelId="{4479E0B6-B130-4B3A-A80D-4B2559204BA5}" type="pres">
      <dgm:prSet presAssocID="{DC358F52-A794-43F5-AB48-89AF98D5EE53}" presName="FiveNodes_4_text" presStyleLbl="node1" presStyleIdx="4" presStyleCnt="5">
        <dgm:presLayoutVars>
          <dgm:bulletEnabled val="1"/>
        </dgm:presLayoutVars>
      </dgm:prSet>
      <dgm:spPr/>
    </dgm:pt>
    <dgm:pt modelId="{E22CD81F-1DCC-4500-9521-1440C85F995E}" type="pres">
      <dgm:prSet presAssocID="{DC358F52-A794-43F5-AB48-89AF98D5EE53}" presName="FiveNodes_5_text" presStyleLbl="node1" presStyleIdx="4" presStyleCnt="5">
        <dgm:presLayoutVars>
          <dgm:bulletEnabled val="1"/>
        </dgm:presLayoutVars>
      </dgm:prSet>
      <dgm:spPr/>
    </dgm:pt>
  </dgm:ptLst>
  <dgm:cxnLst>
    <dgm:cxn modelId="{A1A07301-FBDF-41C8-A554-0B6ED2118053}" srcId="{DC358F52-A794-43F5-AB48-89AF98D5EE53}" destId="{0D875CDC-4ED4-4310-A6F3-BB8012F86245}" srcOrd="5" destOrd="0" parTransId="{3956246C-18D9-4BB4-8D51-815824185B9C}" sibTransId="{1B358646-FE92-49FC-B5C6-BBDD36E35FC4}"/>
    <dgm:cxn modelId="{C22C8503-90CF-43EC-8058-D5E438A98178}" type="presOf" srcId="{AB8F72B9-00E5-4F40-B855-0CE5A86526B6}" destId="{7050D488-D3ED-4548-B343-71B0108A0E06}" srcOrd="0" destOrd="0" presId="urn:microsoft.com/office/officeart/2005/8/layout/vProcess5"/>
    <dgm:cxn modelId="{69A03213-2953-4FEE-BFFC-BCCD0DFC493B}" type="presOf" srcId="{24EBDD20-5C14-44B2-BD7E-91FE55BDAFD2}" destId="{4479E0B6-B130-4B3A-A80D-4B2559204BA5}" srcOrd="1" destOrd="0" presId="urn:microsoft.com/office/officeart/2005/8/layout/vProcess5"/>
    <dgm:cxn modelId="{B6D15C21-4D1E-4D44-A522-F45F369B46F1}" type="presOf" srcId="{1050B228-F2A9-40A5-BADC-2F1E1C261700}" destId="{B2794E38-B9E5-4430-84F6-952EA2E39016}" srcOrd="0" destOrd="0" presId="urn:microsoft.com/office/officeart/2005/8/layout/vProcess5"/>
    <dgm:cxn modelId="{60C1833B-16B3-4712-8E4B-D2DBBEB6F63C}" srcId="{DC358F52-A794-43F5-AB48-89AF98D5EE53}" destId="{1465F571-4394-4F0E-9432-DA184E9DF2EE}" srcOrd="8" destOrd="0" parTransId="{01F59A4A-18D2-47C6-81D2-88407F2F16F6}" sibTransId="{6B85809D-126D-451A-89AE-3373EB21AA9B}"/>
    <dgm:cxn modelId="{5287AD5B-7C7C-411B-B510-6D1E249065C0}" type="presOf" srcId="{80A54888-6334-407C-AF47-53BF52A8F598}" destId="{08F8610A-4BEE-4265-8A7B-33E126EAF8BF}" srcOrd="0" destOrd="0" presId="urn:microsoft.com/office/officeart/2005/8/layout/vProcess5"/>
    <dgm:cxn modelId="{6593415E-49BA-49ED-A370-E6441D394E19}" type="presOf" srcId="{4800B396-6D1B-4D2A-B653-556FB3099217}" destId="{AF23E18F-FE69-448F-88F4-7EFEFE93F6F2}" srcOrd="0" destOrd="0" presId="urn:microsoft.com/office/officeart/2005/8/layout/vProcess5"/>
    <dgm:cxn modelId="{3E37025F-E532-43E4-85A0-EA72C42D303B}" srcId="{DC358F52-A794-43F5-AB48-89AF98D5EE53}" destId="{AB8F72B9-00E5-4F40-B855-0CE5A86526B6}" srcOrd="0" destOrd="0" parTransId="{F8129FF6-87B3-4BC4-85C6-5DCC46CC51A0}" sibTransId="{D005CFB6-1140-456B-8620-7139C915F20C}"/>
    <dgm:cxn modelId="{A92B5448-23C9-4CC2-8324-1D4E88D8DAED}" type="presOf" srcId="{9197ACB4-3E07-4940-A6F0-1D459166123D}" destId="{7B4EA2D5-58AA-4AAA-93EA-EE16875B24BE}" srcOrd="1" destOrd="0" presId="urn:microsoft.com/office/officeart/2005/8/layout/vProcess5"/>
    <dgm:cxn modelId="{2F31A96A-81BB-4ECB-9270-6CBA8B634379}" srcId="{DC358F52-A794-43F5-AB48-89AF98D5EE53}" destId="{9BDDEED2-A6A6-4470-A86A-DC57F678ABB6}" srcOrd="7" destOrd="0" parTransId="{75E7CCBF-1EA5-46BC-89EF-70E1D2C475C7}" sibTransId="{7BE91FCB-9CCB-45AA-B341-AFF3D77C4058}"/>
    <dgm:cxn modelId="{9735116B-5BB5-41EE-B820-87445F214CBD}" srcId="{DC358F52-A794-43F5-AB48-89AF98D5EE53}" destId="{9197ACB4-3E07-4940-A6F0-1D459166123D}" srcOrd="1" destOrd="0" parTransId="{186E8E4E-41DC-4928-B02F-65372B5997EC}" sibTransId="{1050B228-F2A9-40A5-BADC-2F1E1C261700}"/>
    <dgm:cxn modelId="{94DFAB6B-48C0-4F66-B0B5-8645AA129B48}" type="presOf" srcId="{9197ACB4-3E07-4940-A6F0-1D459166123D}" destId="{0BC39E46-3CD5-4480-BEE5-C0DE5D38BE0B}" srcOrd="0" destOrd="0" presId="urn:microsoft.com/office/officeart/2005/8/layout/vProcess5"/>
    <dgm:cxn modelId="{DEF0446D-7105-4D2F-AB6D-2AD175E8CCB6}" srcId="{DC358F52-A794-43F5-AB48-89AF98D5EE53}" destId="{E3B2655A-C875-4085-906F-481D11D4EBF7}" srcOrd="6" destOrd="0" parTransId="{6629312E-F21D-4C08-AF22-6E3CA0574CBB}" sibTransId="{3C2A9EBB-1506-4829-8874-71CEEF8BFFD1}"/>
    <dgm:cxn modelId="{4F85E04E-1AFE-4540-869E-602AB95A49C0}" srcId="{DC358F52-A794-43F5-AB48-89AF98D5EE53}" destId="{24EBDD20-5C14-44B2-BD7E-91FE55BDAFD2}" srcOrd="3" destOrd="0" parTransId="{BD31FF82-DC3B-4A6E-8F9C-028E53B425E1}" sibTransId="{80A54888-6334-407C-AF47-53BF52A8F598}"/>
    <dgm:cxn modelId="{DB8AA656-2CEA-4839-8FC7-BBBABF4B07E4}" type="presOf" srcId="{5D32FEBA-B241-4BF2-9EB3-E272E998F254}" destId="{8C30FA14-8672-4095-81E5-B90E98578715}" srcOrd="0" destOrd="0" presId="urn:microsoft.com/office/officeart/2005/8/layout/vProcess5"/>
    <dgm:cxn modelId="{049A585A-D426-4FE4-850F-A2E3645B216E}" type="presOf" srcId="{82924CF4-0F52-4EBB-9F18-1F27C7E33BD1}" destId="{E22CD81F-1DCC-4500-9521-1440C85F995E}" srcOrd="1" destOrd="0" presId="urn:microsoft.com/office/officeart/2005/8/layout/vProcess5"/>
    <dgm:cxn modelId="{CE6C4284-36AF-4C88-862F-BB77D35C39AA}" type="presOf" srcId="{82924CF4-0F52-4EBB-9F18-1F27C7E33BD1}" destId="{48C6C415-558A-4679-9065-AF9BBA1759FB}" srcOrd="0" destOrd="0" presId="urn:microsoft.com/office/officeart/2005/8/layout/vProcess5"/>
    <dgm:cxn modelId="{F4BBBA92-56DA-4175-8AF2-89DA01A9EADF}" type="presOf" srcId="{24EBDD20-5C14-44B2-BD7E-91FE55BDAFD2}" destId="{BD698999-9E3D-41F4-A3DC-6A69722A12E5}" srcOrd="0" destOrd="0" presId="urn:microsoft.com/office/officeart/2005/8/layout/vProcess5"/>
    <dgm:cxn modelId="{4DAB1593-A15E-4340-8DBE-04B68090716D}" type="presOf" srcId="{D005CFB6-1140-456B-8620-7139C915F20C}" destId="{6CCFD159-ABE8-441A-ADA2-F972994522EE}" srcOrd="0" destOrd="0" presId="urn:microsoft.com/office/officeart/2005/8/layout/vProcess5"/>
    <dgm:cxn modelId="{2A090C9E-013B-4959-8AAC-EC435BA429FC}" srcId="{DC358F52-A794-43F5-AB48-89AF98D5EE53}" destId="{82924CF4-0F52-4EBB-9F18-1F27C7E33BD1}" srcOrd="4" destOrd="0" parTransId="{063804A0-08A4-4838-B735-1E8BE06042BB}" sibTransId="{AB3AF65C-974A-4520-B65D-9704CD5066EF}"/>
    <dgm:cxn modelId="{159603B7-8189-4304-BEF9-CDC8AA9AE35F}" type="presOf" srcId="{DC358F52-A794-43F5-AB48-89AF98D5EE53}" destId="{AA86E7A3-5A55-4648-8ADE-3680983E1F96}" srcOrd="0" destOrd="0" presId="urn:microsoft.com/office/officeart/2005/8/layout/vProcess5"/>
    <dgm:cxn modelId="{7BEBFCDA-72F2-46F2-A95E-4084F7459DD6}" type="presOf" srcId="{5D32FEBA-B241-4BF2-9EB3-E272E998F254}" destId="{53BD1A4D-F954-4D05-B5BC-E1A8D1CC82EB}" srcOrd="1" destOrd="0" presId="urn:microsoft.com/office/officeart/2005/8/layout/vProcess5"/>
    <dgm:cxn modelId="{A2E9C2E6-B08C-4EE3-A836-8E276B707A66}" type="presOf" srcId="{AB8F72B9-00E5-4F40-B855-0CE5A86526B6}" destId="{DD5845E1-588E-4BA5-9C77-BB4A2CA5BE02}" srcOrd="1" destOrd="0" presId="urn:microsoft.com/office/officeart/2005/8/layout/vProcess5"/>
    <dgm:cxn modelId="{04B971F4-AC47-4AD2-BACE-469AAA1AA44F}" srcId="{DC358F52-A794-43F5-AB48-89AF98D5EE53}" destId="{5D32FEBA-B241-4BF2-9EB3-E272E998F254}" srcOrd="2" destOrd="0" parTransId="{7C227A10-7E55-4AA6-976E-40CDCB49DAA2}" sibTransId="{4800B396-6D1B-4D2A-B653-556FB3099217}"/>
    <dgm:cxn modelId="{62CEDB38-5FB9-4689-A6AC-78049C37F044}" type="presParOf" srcId="{AA86E7A3-5A55-4648-8ADE-3680983E1F96}" destId="{F74FD618-5939-44E5-B9E5-8BCD262F5884}" srcOrd="0" destOrd="0" presId="urn:microsoft.com/office/officeart/2005/8/layout/vProcess5"/>
    <dgm:cxn modelId="{8E081519-5834-4801-885E-402AA49CE101}" type="presParOf" srcId="{AA86E7A3-5A55-4648-8ADE-3680983E1F96}" destId="{7050D488-D3ED-4548-B343-71B0108A0E06}" srcOrd="1" destOrd="0" presId="urn:microsoft.com/office/officeart/2005/8/layout/vProcess5"/>
    <dgm:cxn modelId="{99B267BE-E09E-482A-9588-B6797A5553E2}" type="presParOf" srcId="{AA86E7A3-5A55-4648-8ADE-3680983E1F96}" destId="{0BC39E46-3CD5-4480-BEE5-C0DE5D38BE0B}" srcOrd="2" destOrd="0" presId="urn:microsoft.com/office/officeart/2005/8/layout/vProcess5"/>
    <dgm:cxn modelId="{163D1530-D649-45A7-A8F7-E703FBD73253}" type="presParOf" srcId="{AA86E7A3-5A55-4648-8ADE-3680983E1F96}" destId="{8C30FA14-8672-4095-81E5-B90E98578715}" srcOrd="3" destOrd="0" presId="urn:microsoft.com/office/officeart/2005/8/layout/vProcess5"/>
    <dgm:cxn modelId="{4823B843-824E-4679-A686-75E739F36452}" type="presParOf" srcId="{AA86E7A3-5A55-4648-8ADE-3680983E1F96}" destId="{BD698999-9E3D-41F4-A3DC-6A69722A12E5}" srcOrd="4" destOrd="0" presId="urn:microsoft.com/office/officeart/2005/8/layout/vProcess5"/>
    <dgm:cxn modelId="{7DAEBDB1-9D1F-46EE-9F6A-D30EA6B1B9B2}" type="presParOf" srcId="{AA86E7A3-5A55-4648-8ADE-3680983E1F96}" destId="{48C6C415-558A-4679-9065-AF9BBA1759FB}" srcOrd="5" destOrd="0" presId="urn:microsoft.com/office/officeart/2005/8/layout/vProcess5"/>
    <dgm:cxn modelId="{CD7B4E4B-2879-4E2E-AF82-1927EA188987}" type="presParOf" srcId="{AA86E7A3-5A55-4648-8ADE-3680983E1F96}" destId="{6CCFD159-ABE8-441A-ADA2-F972994522EE}" srcOrd="6" destOrd="0" presId="urn:microsoft.com/office/officeart/2005/8/layout/vProcess5"/>
    <dgm:cxn modelId="{54300E24-F77C-4F00-8BD9-32AFD4AAAFF6}" type="presParOf" srcId="{AA86E7A3-5A55-4648-8ADE-3680983E1F96}" destId="{B2794E38-B9E5-4430-84F6-952EA2E39016}" srcOrd="7" destOrd="0" presId="urn:microsoft.com/office/officeart/2005/8/layout/vProcess5"/>
    <dgm:cxn modelId="{5C6E8F16-945C-45E7-AA4D-94551A71CA5A}" type="presParOf" srcId="{AA86E7A3-5A55-4648-8ADE-3680983E1F96}" destId="{AF23E18F-FE69-448F-88F4-7EFEFE93F6F2}" srcOrd="8" destOrd="0" presId="urn:microsoft.com/office/officeart/2005/8/layout/vProcess5"/>
    <dgm:cxn modelId="{5D366CC0-E113-4433-91A7-5F7AA96BF18D}" type="presParOf" srcId="{AA86E7A3-5A55-4648-8ADE-3680983E1F96}" destId="{08F8610A-4BEE-4265-8A7B-33E126EAF8BF}" srcOrd="9" destOrd="0" presId="urn:microsoft.com/office/officeart/2005/8/layout/vProcess5"/>
    <dgm:cxn modelId="{8A117310-3E91-4A06-8095-15A1B8E1BFCF}" type="presParOf" srcId="{AA86E7A3-5A55-4648-8ADE-3680983E1F96}" destId="{DD5845E1-588E-4BA5-9C77-BB4A2CA5BE02}" srcOrd="10" destOrd="0" presId="urn:microsoft.com/office/officeart/2005/8/layout/vProcess5"/>
    <dgm:cxn modelId="{587D47EB-A107-4CE6-B8B8-A9247933FD6B}" type="presParOf" srcId="{AA86E7A3-5A55-4648-8ADE-3680983E1F96}" destId="{7B4EA2D5-58AA-4AAA-93EA-EE16875B24BE}" srcOrd="11" destOrd="0" presId="urn:microsoft.com/office/officeart/2005/8/layout/vProcess5"/>
    <dgm:cxn modelId="{45DAA3A7-F54A-4F38-9D61-2280660C1764}" type="presParOf" srcId="{AA86E7A3-5A55-4648-8ADE-3680983E1F96}" destId="{53BD1A4D-F954-4D05-B5BC-E1A8D1CC82EB}" srcOrd="12" destOrd="0" presId="urn:microsoft.com/office/officeart/2005/8/layout/vProcess5"/>
    <dgm:cxn modelId="{3BFC846E-CBF0-447B-BA8C-147D12D062B0}" type="presParOf" srcId="{AA86E7A3-5A55-4648-8ADE-3680983E1F96}" destId="{4479E0B6-B130-4B3A-A80D-4B2559204BA5}" srcOrd="13" destOrd="0" presId="urn:microsoft.com/office/officeart/2005/8/layout/vProcess5"/>
    <dgm:cxn modelId="{8BA5AF51-3682-43AE-8B17-1E25A415FEC7}" type="presParOf" srcId="{AA86E7A3-5A55-4648-8ADE-3680983E1F96}" destId="{E22CD81F-1DCC-4500-9521-1440C85F995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7887B0-C08A-41F1-B8A0-9D44AB0F38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C1AE6C88-8718-434F-B4D5-4092EFA560E6}">
      <dgm:prSet phldrT="[Text]"/>
      <dgm:spPr/>
      <dgm:t>
        <a:bodyPr/>
        <a:lstStyle/>
        <a:p>
          <a:r>
            <a:rPr lang="en-ZA" dirty="0">
              <a:latin typeface="Arial" panose="020B0604020202020204" pitchFamily="34" charset="0"/>
              <a:cs typeface="Arial" panose="020B0604020202020204" pitchFamily="34" charset="0"/>
            </a:rPr>
            <a:t>Increase in medical aid subsidy – effective from end April 2019</a:t>
          </a:r>
        </a:p>
      </dgm:t>
    </dgm:pt>
    <dgm:pt modelId="{249791A4-7923-4429-B3F8-B72E80399205}" type="parTrans" cxnId="{558C3E56-C13B-4EA5-A769-9DEF5087DCC5}">
      <dgm:prSet/>
      <dgm:spPr/>
      <dgm:t>
        <a:bodyPr/>
        <a:lstStyle/>
        <a:p>
          <a:endParaRPr lang="en-ZA"/>
        </a:p>
      </dgm:t>
    </dgm:pt>
    <dgm:pt modelId="{2D23C66E-5FBC-4481-9560-9EFAD2D27046}" type="sibTrans" cxnId="{558C3E56-C13B-4EA5-A769-9DEF5087DCC5}">
      <dgm:prSet/>
      <dgm:spPr/>
      <dgm:t>
        <a:bodyPr/>
        <a:lstStyle/>
        <a:p>
          <a:endParaRPr lang="en-ZA"/>
        </a:p>
      </dgm:t>
    </dgm:pt>
    <dgm:pt modelId="{3162902B-5B70-411E-A997-CDE4F1F91C11}">
      <dgm:prSet phldrT="[Text]"/>
      <dgm:spPr/>
      <dgm:t>
        <a:bodyPr/>
        <a:lstStyle/>
        <a:p>
          <a:r>
            <a:rPr lang="en-ZA" dirty="0">
              <a:latin typeface="Arial" panose="020B0604020202020204" pitchFamily="34" charset="0"/>
              <a:cs typeface="Arial" panose="020B0604020202020204" pitchFamily="34" charset="0"/>
            </a:rPr>
            <a:t>Wage negotiations with staff  - 7% salary increase effective from end April 2019</a:t>
          </a:r>
        </a:p>
      </dgm:t>
    </dgm:pt>
    <dgm:pt modelId="{759E3185-6906-49F7-8EB8-D4A1469D19ED}" type="parTrans" cxnId="{89D852D8-FCAB-4D6A-9907-282802584872}">
      <dgm:prSet/>
      <dgm:spPr/>
      <dgm:t>
        <a:bodyPr/>
        <a:lstStyle/>
        <a:p>
          <a:endParaRPr lang="en-ZA"/>
        </a:p>
      </dgm:t>
    </dgm:pt>
    <dgm:pt modelId="{F8CEDF85-FF22-4E4A-B62C-8DCFBE655FBD}" type="sibTrans" cxnId="{89D852D8-FCAB-4D6A-9907-282802584872}">
      <dgm:prSet/>
      <dgm:spPr/>
      <dgm:t>
        <a:bodyPr/>
        <a:lstStyle/>
        <a:p>
          <a:endParaRPr lang="en-ZA"/>
        </a:p>
      </dgm:t>
    </dgm:pt>
    <dgm:pt modelId="{A29040ED-29DE-4EB4-9FCD-0F07C399F275}">
      <dgm:prSet phldrT="[Text]"/>
      <dgm:spPr/>
      <dgm:t>
        <a:bodyPr/>
        <a:lstStyle/>
        <a:p>
          <a:r>
            <a:rPr lang="en-ZA" dirty="0">
              <a:latin typeface="Arial" panose="020B0604020202020204" pitchFamily="34" charset="0"/>
              <a:cs typeface="Arial" panose="020B0604020202020204" pitchFamily="34" charset="0"/>
            </a:rPr>
            <a:t>Job grading process completed – results to be presented to Board</a:t>
          </a:r>
        </a:p>
      </dgm:t>
    </dgm:pt>
    <dgm:pt modelId="{33A71E9B-B3E8-4598-BF66-FBA48C8F203F}" type="parTrans" cxnId="{1FD421FB-2533-4217-916D-DCC8DDC774F7}">
      <dgm:prSet/>
      <dgm:spPr/>
      <dgm:t>
        <a:bodyPr/>
        <a:lstStyle/>
        <a:p>
          <a:endParaRPr lang="en-ZA"/>
        </a:p>
      </dgm:t>
    </dgm:pt>
    <dgm:pt modelId="{340955FE-ACBA-4275-9A07-552CD076392F}" type="sibTrans" cxnId="{1FD421FB-2533-4217-916D-DCC8DDC774F7}">
      <dgm:prSet/>
      <dgm:spPr/>
      <dgm:t>
        <a:bodyPr/>
        <a:lstStyle/>
        <a:p>
          <a:endParaRPr lang="en-ZA"/>
        </a:p>
      </dgm:t>
    </dgm:pt>
    <dgm:pt modelId="{66A1A2ED-96F1-4A4E-AA11-A42B603DDD15}" type="pres">
      <dgm:prSet presAssocID="{617887B0-C08A-41F1-B8A0-9D44AB0F38D8}" presName="Name0" presStyleCnt="0">
        <dgm:presLayoutVars>
          <dgm:chMax val="7"/>
          <dgm:chPref val="7"/>
          <dgm:dir/>
        </dgm:presLayoutVars>
      </dgm:prSet>
      <dgm:spPr/>
    </dgm:pt>
    <dgm:pt modelId="{436361C5-EAC2-4879-BEFD-C093327C0B20}" type="pres">
      <dgm:prSet presAssocID="{617887B0-C08A-41F1-B8A0-9D44AB0F38D8}" presName="Name1" presStyleCnt="0"/>
      <dgm:spPr/>
    </dgm:pt>
    <dgm:pt modelId="{68FFC220-38AB-4C67-AA1F-262DB87CC626}" type="pres">
      <dgm:prSet presAssocID="{617887B0-C08A-41F1-B8A0-9D44AB0F38D8}" presName="cycle" presStyleCnt="0"/>
      <dgm:spPr/>
    </dgm:pt>
    <dgm:pt modelId="{D9196EEE-856D-4503-A7A8-50CA023B7F34}" type="pres">
      <dgm:prSet presAssocID="{617887B0-C08A-41F1-B8A0-9D44AB0F38D8}" presName="srcNode" presStyleLbl="node1" presStyleIdx="0" presStyleCnt="3"/>
      <dgm:spPr/>
    </dgm:pt>
    <dgm:pt modelId="{7B698D18-4683-4D2A-BDB2-8BDAA249F18B}" type="pres">
      <dgm:prSet presAssocID="{617887B0-C08A-41F1-B8A0-9D44AB0F38D8}" presName="conn" presStyleLbl="parChTrans1D2" presStyleIdx="0" presStyleCnt="1"/>
      <dgm:spPr/>
    </dgm:pt>
    <dgm:pt modelId="{F65863D8-38F6-46F3-84BB-DDF7DBA997B2}" type="pres">
      <dgm:prSet presAssocID="{617887B0-C08A-41F1-B8A0-9D44AB0F38D8}" presName="extraNode" presStyleLbl="node1" presStyleIdx="0" presStyleCnt="3"/>
      <dgm:spPr/>
    </dgm:pt>
    <dgm:pt modelId="{A23A9E9C-93A7-4631-AC96-20F77AA27F7B}" type="pres">
      <dgm:prSet presAssocID="{617887B0-C08A-41F1-B8A0-9D44AB0F38D8}" presName="dstNode" presStyleLbl="node1" presStyleIdx="0" presStyleCnt="3"/>
      <dgm:spPr/>
    </dgm:pt>
    <dgm:pt modelId="{0B5D1F20-33CC-4C41-B357-78CBA75F5C71}" type="pres">
      <dgm:prSet presAssocID="{C1AE6C88-8718-434F-B4D5-4092EFA560E6}" presName="text_1" presStyleLbl="node1" presStyleIdx="0" presStyleCnt="3">
        <dgm:presLayoutVars>
          <dgm:bulletEnabled val="1"/>
        </dgm:presLayoutVars>
      </dgm:prSet>
      <dgm:spPr/>
    </dgm:pt>
    <dgm:pt modelId="{F717E0B8-DD97-498D-9D44-03BA88F1C7FF}" type="pres">
      <dgm:prSet presAssocID="{C1AE6C88-8718-434F-B4D5-4092EFA560E6}" presName="accent_1" presStyleCnt="0"/>
      <dgm:spPr/>
    </dgm:pt>
    <dgm:pt modelId="{4D615FF1-4CF2-44B1-932D-866E3B571277}" type="pres">
      <dgm:prSet presAssocID="{C1AE6C88-8718-434F-B4D5-4092EFA560E6}" presName="accentRepeatNode" presStyleLbl="solidFgAcc1" presStyleIdx="0" presStyleCnt="3"/>
      <dgm:spPr>
        <a:blipFill rotWithShape="0">
          <a:blip xmlns:r="http://schemas.openxmlformats.org/officeDocument/2006/relationships" r:embed="rId1"/>
          <a:srcRect/>
          <a:stretch>
            <a:fillRect/>
          </a:stretch>
        </a:blipFill>
      </dgm:spPr>
    </dgm:pt>
    <dgm:pt modelId="{47FA531D-36AA-470C-ADBF-0E8E3BEF01A1}" type="pres">
      <dgm:prSet presAssocID="{3162902B-5B70-411E-A997-CDE4F1F91C11}" presName="text_2" presStyleLbl="node1" presStyleIdx="1" presStyleCnt="3">
        <dgm:presLayoutVars>
          <dgm:bulletEnabled val="1"/>
        </dgm:presLayoutVars>
      </dgm:prSet>
      <dgm:spPr/>
    </dgm:pt>
    <dgm:pt modelId="{785AA79D-BB7A-46FB-A04C-97B1CE7DFD8A}" type="pres">
      <dgm:prSet presAssocID="{3162902B-5B70-411E-A997-CDE4F1F91C11}" presName="accent_2" presStyleCnt="0"/>
      <dgm:spPr/>
    </dgm:pt>
    <dgm:pt modelId="{7A920030-59FF-4567-9131-00E02B5C2F91}" type="pres">
      <dgm:prSet presAssocID="{3162902B-5B70-411E-A997-CDE4F1F91C11}" presName="accentRepeatNode" presStyleLbl="solidFgAcc1" presStyleIdx="1" presStyleCnt="3"/>
      <dgm:spPr>
        <a:blipFill rotWithShape="0">
          <a:blip xmlns:r="http://schemas.openxmlformats.org/officeDocument/2006/relationships" r:embed="rId2"/>
          <a:srcRect/>
          <a:stretch>
            <a:fillRect l="-11000" r="-11000"/>
          </a:stretch>
        </a:blipFill>
      </dgm:spPr>
    </dgm:pt>
    <dgm:pt modelId="{094758C5-5942-4BEC-B7A6-36536CAAD993}" type="pres">
      <dgm:prSet presAssocID="{A29040ED-29DE-4EB4-9FCD-0F07C399F275}" presName="text_3" presStyleLbl="node1" presStyleIdx="2" presStyleCnt="3">
        <dgm:presLayoutVars>
          <dgm:bulletEnabled val="1"/>
        </dgm:presLayoutVars>
      </dgm:prSet>
      <dgm:spPr/>
    </dgm:pt>
    <dgm:pt modelId="{4D163A6F-FB1E-42FE-90F6-192B58831B0F}" type="pres">
      <dgm:prSet presAssocID="{A29040ED-29DE-4EB4-9FCD-0F07C399F275}" presName="accent_3" presStyleCnt="0"/>
      <dgm:spPr/>
    </dgm:pt>
    <dgm:pt modelId="{58E03C85-B8C3-4CAB-9C3F-946AB61F67B8}" type="pres">
      <dgm:prSet presAssocID="{A29040ED-29DE-4EB4-9FCD-0F07C399F275}" presName="accentRepeatNode" presStyleLbl="solidFgAcc1" presStyleIdx="2" presStyleCnt="3"/>
      <dgm:spPr>
        <a:blipFill rotWithShape="0">
          <a:blip xmlns:r="http://schemas.openxmlformats.org/officeDocument/2006/relationships" r:embed="rId3"/>
          <a:srcRect/>
          <a:stretch>
            <a:fillRect t="-1000" b="-1000"/>
          </a:stretch>
        </a:blipFill>
      </dgm:spPr>
    </dgm:pt>
  </dgm:ptLst>
  <dgm:cxnLst>
    <dgm:cxn modelId="{F621120C-979B-4CB6-9064-1F194CCE2BFE}" type="presOf" srcId="{A29040ED-29DE-4EB4-9FCD-0F07C399F275}" destId="{094758C5-5942-4BEC-B7A6-36536CAAD993}" srcOrd="0" destOrd="0" presId="urn:microsoft.com/office/officeart/2008/layout/VerticalCurvedList"/>
    <dgm:cxn modelId="{19A49A1E-703F-4151-BDBE-883F27A86DDA}" type="presOf" srcId="{3162902B-5B70-411E-A997-CDE4F1F91C11}" destId="{47FA531D-36AA-470C-ADBF-0E8E3BEF01A1}" srcOrd="0" destOrd="0" presId="urn:microsoft.com/office/officeart/2008/layout/VerticalCurvedList"/>
    <dgm:cxn modelId="{558C3E56-C13B-4EA5-A769-9DEF5087DCC5}" srcId="{617887B0-C08A-41F1-B8A0-9D44AB0F38D8}" destId="{C1AE6C88-8718-434F-B4D5-4092EFA560E6}" srcOrd="0" destOrd="0" parTransId="{249791A4-7923-4429-B3F8-B72E80399205}" sibTransId="{2D23C66E-5FBC-4481-9560-9EFAD2D27046}"/>
    <dgm:cxn modelId="{1B9F25BE-FC11-4268-BDFE-C374202EE0E5}" type="presOf" srcId="{2D23C66E-5FBC-4481-9560-9EFAD2D27046}" destId="{7B698D18-4683-4D2A-BDB2-8BDAA249F18B}" srcOrd="0" destOrd="0" presId="urn:microsoft.com/office/officeart/2008/layout/VerticalCurvedList"/>
    <dgm:cxn modelId="{89D852D8-FCAB-4D6A-9907-282802584872}" srcId="{617887B0-C08A-41F1-B8A0-9D44AB0F38D8}" destId="{3162902B-5B70-411E-A997-CDE4F1F91C11}" srcOrd="1" destOrd="0" parTransId="{759E3185-6906-49F7-8EB8-D4A1469D19ED}" sibTransId="{F8CEDF85-FF22-4E4A-B62C-8DCFBE655FBD}"/>
    <dgm:cxn modelId="{440C06E8-D8F9-45E9-979B-9DEBDE5135BC}" type="presOf" srcId="{617887B0-C08A-41F1-B8A0-9D44AB0F38D8}" destId="{66A1A2ED-96F1-4A4E-AA11-A42B603DDD15}" srcOrd="0" destOrd="0" presId="urn:microsoft.com/office/officeart/2008/layout/VerticalCurvedList"/>
    <dgm:cxn modelId="{C558FFF6-1227-4DFA-B390-C04EA65E3E9E}" type="presOf" srcId="{C1AE6C88-8718-434F-B4D5-4092EFA560E6}" destId="{0B5D1F20-33CC-4C41-B357-78CBA75F5C71}" srcOrd="0" destOrd="0" presId="urn:microsoft.com/office/officeart/2008/layout/VerticalCurvedList"/>
    <dgm:cxn modelId="{1FD421FB-2533-4217-916D-DCC8DDC774F7}" srcId="{617887B0-C08A-41F1-B8A0-9D44AB0F38D8}" destId="{A29040ED-29DE-4EB4-9FCD-0F07C399F275}" srcOrd="2" destOrd="0" parTransId="{33A71E9B-B3E8-4598-BF66-FBA48C8F203F}" sibTransId="{340955FE-ACBA-4275-9A07-552CD076392F}"/>
    <dgm:cxn modelId="{82DE675D-E237-4AAC-B6FE-EE1EF7416281}" type="presParOf" srcId="{66A1A2ED-96F1-4A4E-AA11-A42B603DDD15}" destId="{436361C5-EAC2-4879-BEFD-C093327C0B20}" srcOrd="0" destOrd="0" presId="urn:microsoft.com/office/officeart/2008/layout/VerticalCurvedList"/>
    <dgm:cxn modelId="{33E6F7C7-665F-4B68-966B-345B716ED71A}" type="presParOf" srcId="{436361C5-EAC2-4879-BEFD-C093327C0B20}" destId="{68FFC220-38AB-4C67-AA1F-262DB87CC626}" srcOrd="0" destOrd="0" presId="urn:microsoft.com/office/officeart/2008/layout/VerticalCurvedList"/>
    <dgm:cxn modelId="{C23935E9-B894-4EA6-AB42-30ED76DA7245}" type="presParOf" srcId="{68FFC220-38AB-4C67-AA1F-262DB87CC626}" destId="{D9196EEE-856D-4503-A7A8-50CA023B7F34}" srcOrd="0" destOrd="0" presId="urn:microsoft.com/office/officeart/2008/layout/VerticalCurvedList"/>
    <dgm:cxn modelId="{F41630B9-2EDD-4B26-9A50-6D63B19761FF}" type="presParOf" srcId="{68FFC220-38AB-4C67-AA1F-262DB87CC626}" destId="{7B698D18-4683-4D2A-BDB2-8BDAA249F18B}" srcOrd="1" destOrd="0" presId="urn:microsoft.com/office/officeart/2008/layout/VerticalCurvedList"/>
    <dgm:cxn modelId="{1192253D-6C88-481D-870C-BC69674BBE94}" type="presParOf" srcId="{68FFC220-38AB-4C67-AA1F-262DB87CC626}" destId="{F65863D8-38F6-46F3-84BB-DDF7DBA997B2}" srcOrd="2" destOrd="0" presId="urn:microsoft.com/office/officeart/2008/layout/VerticalCurvedList"/>
    <dgm:cxn modelId="{4AE8CFF4-4726-4D90-B01B-72578A7CE461}" type="presParOf" srcId="{68FFC220-38AB-4C67-AA1F-262DB87CC626}" destId="{A23A9E9C-93A7-4631-AC96-20F77AA27F7B}" srcOrd="3" destOrd="0" presId="urn:microsoft.com/office/officeart/2008/layout/VerticalCurvedList"/>
    <dgm:cxn modelId="{AAEE0F47-A15F-48C4-B899-103A8E2F920C}" type="presParOf" srcId="{436361C5-EAC2-4879-BEFD-C093327C0B20}" destId="{0B5D1F20-33CC-4C41-B357-78CBA75F5C71}" srcOrd="1" destOrd="0" presId="urn:microsoft.com/office/officeart/2008/layout/VerticalCurvedList"/>
    <dgm:cxn modelId="{794FA265-A517-4ADD-A9ED-EC68F6CABEB5}" type="presParOf" srcId="{436361C5-EAC2-4879-BEFD-C093327C0B20}" destId="{F717E0B8-DD97-498D-9D44-03BA88F1C7FF}" srcOrd="2" destOrd="0" presId="urn:microsoft.com/office/officeart/2008/layout/VerticalCurvedList"/>
    <dgm:cxn modelId="{4A6CC920-AFD8-4DA8-97D8-A3742A66776D}" type="presParOf" srcId="{F717E0B8-DD97-498D-9D44-03BA88F1C7FF}" destId="{4D615FF1-4CF2-44B1-932D-866E3B571277}" srcOrd="0" destOrd="0" presId="urn:microsoft.com/office/officeart/2008/layout/VerticalCurvedList"/>
    <dgm:cxn modelId="{72A0F20A-391C-479C-84D0-26BFC890B5CF}" type="presParOf" srcId="{436361C5-EAC2-4879-BEFD-C093327C0B20}" destId="{47FA531D-36AA-470C-ADBF-0E8E3BEF01A1}" srcOrd="3" destOrd="0" presId="urn:microsoft.com/office/officeart/2008/layout/VerticalCurvedList"/>
    <dgm:cxn modelId="{47B6D1F2-1741-4EE0-9814-127B652732DB}" type="presParOf" srcId="{436361C5-EAC2-4879-BEFD-C093327C0B20}" destId="{785AA79D-BB7A-46FB-A04C-97B1CE7DFD8A}" srcOrd="4" destOrd="0" presId="urn:microsoft.com/office/officeart/2008/layout/VerticalCurvedList"/>
    <dgm:cxn modelId="{0A056B2A-768F-41AE-83C4-740DDEC87227}" type="presParOf" srcId="{785AA79D-BB7A-46FB-A04C-97B1CE7DFD8A}" destId="{7A920030-59FF-4567-9131-00E02B5C2F91}" srcOrd="0" destOrd="0" presId="urn:microsoft.com/office/officeart/2008/layout/VerticalCurvedList"/>
    <dgm:cxn modelId="{B868C566-1B84-4AB9-B112-6E5557399D3C}" type="presParOf" srcId="{436361C5-EAC2-4879-BEFD-C093327C0B20}" destId="{094758C5-5942-4BEC-B7A6-36536CAAD993}" srcOrd="5" destOrd="0" presId="urn:microsoft.com/office/officeart/2008/layout/VerticalCurvedList"/>
    <dgm:cxn modelId="{80D620C3-D2A2-4C00-936C-01BF02A9E62B}" type="presParOf" srcId="{436361C5-EAC2-4879-BEFD-C093327C0B20}" destId="{4D163A6F-FB1E-42FE-90F6-192B58831B0F}" srcOrd="6" destOrd="0" presId="urn:microsoft.com/office/officeart/2008/layout/VerticalCurvedList"/>
    <dgm:cxn modelId="{7590920E-0BB8-4043-B975-7D51CB75C342}" type="presParOf" srcId="{4D163A6F-FB1E-42FE-90F6-192B58831B0F}" destId="{58E03C85-B8C3-4CAB-9C3F-946AB61F67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E7AD38-B13C-4CBC-B5B4-FC453DF806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527F9169-26E8-4BD1-99E7-15ECB1BF8246}">
      <dgm:prSet phldrT="[Text]" custT="1"/>
      <dgm:spPr/>
      <dgm:t>
        <a:bodyPr/>
        <a:lstStyle/>
        <a:p>
          <a:endParaRPr lang="en-ZA" sz="2400" b="1"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Board Costs</a:t>
          </a:r>
        </a:p>
      </dgm:t>
    </dgm:pt>
    <dgm:pt modelId="{DC444A99-DB01-419E-8C45-F204ECAEF166}" type="parTrans" cxnId="{2FE5D844-7DA8-47DA-BF9A-67EC05985CEA}">
      <dgm:prSet/>
      <dgm:spPr/>
      <dgm:t>
        <a:bodyPr/>
        <a:lstStyle/>
        <a:p>
          <a:endParaRPr lang="en-ZA"/>
        </a:p>
      </dgm:t>
    </dgm:pt>
    <dgm:pt modelId="{B0C76CA9-D91D-4CA9-988C-2D00513D521C}" type="sibTrans" cxnId="{2FE5D844-7DA8-47DA-BF9A-67EC05985CEA}">
      <dgm:prSet/>
      <dgm:spPr/>
      <dgm:t>
        <a:bodyPr/>
        <a:lstStyle/>
        <a:p>
          <a:endParaRPr lang="en-ZA"/>
        </a:p>
      </dgm:t>
    </dgm:pt>
    <dgm:pt modelId="{B2DE0E9E-A814-4E45-8C54-7E3C05E62C78}">
      <dgm:prSet phldrT="[Text]" custT="1"/>
      <dgm:spPr/>
      <dgm:t>
        <a:bodyPr/>
        <a:lstStyle/>
        <a:p>
          <a:r>
            <a:rPr lang="en-GB" sz="1600" dirty="0">
              <a:latin typeface="Arial" panose="020B0604020202020204" pitchFamily="34" charset="0"/>
              <a:cs typeface="Arial" panose="020B0604020202020204" pitchFamily="34" charset="0"/>
            </a:rPr>
            <a:t>Decreased from R2.7 million to R1.8 million which resulted in 34% ( or R938 249) savings on board costs.</a:t>
          </a:r>
          <a:endParaRPr lang="en-ZA" sz="1600" dirty="0">
            <a:latin typeface="Arial" panose="020B0604020202020204" pitchFamily="34" charset="0"/>
            <a:cs typeface="Arial" panose="020B0604020202020204" pitchFamily="34" charset="0"/>
          </a:endParaRPr>
        </a:p>
      </dgm:t>
    </dgm:pt>
    <dgm:pt modelId="{22C1A45A-A669-4450-82B4-7FDEA3099FED}" type="parTrans" cxnId="{A06F1F90-73EF-4F20-BC7A-26993A871C05}">
      <dgm:prSet/>
      <dgm:spPr/>
      <dgm:t>
        <a:bodyPr/>
        <a:lstStyle/>
        <a:p>
          <a:endParaRPr lang="en-ZA"/>
        </a:p>
      </dgm:t>
    </dgm:pt>
    <dgm:pt modelId="{6C1C2A4A-2AEF-4366-AE2A-5C46B9EF0CB7}" type="sibTrans" cxnId="{A06F1F90-73EF-4F20-BC7A-26993A871C05}">
      <dgm:prSet/>
      <dgm:spPr/>
      <dgm:t>
        <a:bodyPr/>
        <a:lstStyle/>
        <a:p>
          <a:endParaRPr lang="en-ZA"/>
        </a:p>
      </dgm:t>
    </dgm:pt>
    <dgm:pt modelId="{817CD9E4-5C07-400B-AF95-874CD0F9354F}">
      <dgm:prSet phldrT="[Text]" custT="1"/>
      <dgm:spPr/>
      <dgm:t>
        <a:bodyPr/>
        <a:lstStyle/>
        <a:p>
          <a:endParaRPr lang="en-ZA" sz="2400" b="1"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Travelling costs </a:t>
          </a:r>
        </a:p>
      </dgm:t>
    </dgm:pt>
    <dgm:pt modelId="{4702832D-C990-4DF8-B4B5-BA764F95E7F5}" type="parTrans" cxnId="{5337E6CD-3A89-4300-A046-9BF083880395}">
      <dgm:prSet/>
      <dgm:spPr/>
      <dgm:t>
        <a:bodyPr/>
        <a:lstStyle/>
        <a:p>
          <a:endParaRPr lang="en-ZA"/>
        </a:p>
      </dgm:t>
    </dgm:pt>
    <dgm:pt modelId="{C3307FCA-423C-4BF1-BF77-CB253358B02E}" type="sibTrans" cxnId="{5337E6CD-3A89-4300-A046-9BF083880395}">
      <dgm:prSet/>
      <dgm:spPr/>
      <dgm:t>
        <a:bodyPr/>
        <a:lstStyle/>
        <a:p>
          <a:endParaRPr lang="en-ZA"/>
        </a:p>
      </dgm:t>
    </dgm:pt>
    <dgm:pt modelId="{E23680F9-BBDD-4A0B-BF8B-45BDE043875A}">
      <dgm:prSet phldrT="[Text]" custT="1"/>
      <dgm:spPr/>
      <dgm:t>
        <a:bodyPr/>
        <a:lstStyle/>
        <a:p>
          <a:r>
            <a:rPr lang="en-GB" sz="1600" dirty="0">
              <a:latin typeface="Arial" panose="020B0604020202020204" pitchFamily="34" charset="0"/>
              <a:cs typeface="Arial" panose="020B0604020202020204" pitchFamily="34" charset="0"/>
            </a:rPr>
            <a:t>Decreased by 11% (or R412 623) from 2017/18 to 2018/19 financial year.</a:t>
          </a:r>
          <a:endParaRPr lang="en-ZA" sz="1600" dirty="0">
            <a:latin typeface="Arial" panose="020B0604020202020204" pitchFamily="34" charset="0"/>
            <a:cs typeface="Arial" panose="020B0604020202020204" pitchFamily="34" charset="0"/>
          </a:endParaRPr>
        </a:p>
      </dgm:t>
    </dgm:pt>
    <dgm:pt modelId="{836828DD-A28A-4439-8D9E-F055A5D52315}" type="parTrans" cxnId="{BD9547C0-FDC6-46AC-80AE-083837F3DE21}">
      <dgm:prSet/>
      <dgm:spPr/>
      <dgm:t>
        <a:bodyPr/>
        <a:lstStyle/>
        <a:p>
          <a:endParaRPr lang="en-ZA"/>
        </a:p>
      </dgm:t>
    </dgm:pt>
    <dgm:pt modelId="{2686813A-F165-47C8-8DEB-3AA0AC411C4A}" type="sibTrans" cxnId="{BD9547C0-FDC6-46AC-80AE-083837F3DE21}">
      <dgm:prSet/>
      <dgm:spPr/>
      <dgm:t>
        <a:bodyPr/>
        <a:lstStyle/>
        <a:p>
          <a:endParaRPr lang="en-ZA"/>
        </a:p>
      </dgm:t>
    </dgm:pt>
    <dgm:pt modelId="{851B5D56-D90B-4891-816C-6A4B04EEB6F3}">
      <dgm:prSet custT="1"/>
      <dgm:spPr/>
      <dgm:t>
        <a:bodyPr/>
        <a:lstStyle/>
        <a:p>
          <a:r>
            <a:rPr lang="en-GB" sz="1600" dirty="0">
              <a:latin typeface="Arial" panose="020B0604020202020204" pitchFamily="34" charset="0"/>
              <a:cs typeface="Arial" panose="020B0604020202020204" pitchFamily="34" charset="0"/>
            </a:rPr>
            <a:t>The reduction in board cost was mainly as a result of lesser planned board activities and lesser involvement of board members on operations.</a:t>
          </a:r>
          <a:endParaRPr lang="en-ZA" sz="1600" dirty="0">
            <a:latin typeface="Arial" panose="020B0604020202020204" pitchFamily="34" charset="0"/>
            <a:cs typeface="Arial" panose="020B0604020202020204" pitchFamily="34" charset="0"/>
          </a:endParaRPr>
        </a:p>
      </dgm:t>
    </dgm:pt>
    <dgm:pt modelId="{493D9290-BF6B-4161-8DEA-C492A6B18E2C}" type="parTrans" cxnId="{786BD9EC-6BE8-41AD-A968-C7230A305A2A}">
      <dgm:prSet/>
      <dgm:spPr/>
      <dgm:t>
        <a:bodyPr/>
        <a:lstStyle/>
        <a:p>
          <a:endParaRPr lang="en-ZA"/>
        </a:p>
      </dgm:t>
    </dgm:pt>
    <dgm:pt modelId="{2FE841F2-4301-465A-8648-C2BF4A01FF49}" type="sibTrans" cxnId="{786BD9EC-6BE8-41AD-A968-C7230A305A2A}">
      <dgm:prSet/>
      <dgm:spPr/>
      <dgm:t>
        <a:bodyPr/>
        <a:lstStyle/>
        <a:p>
          <a:endParaRPr lang="en-ZA"/>
        </a:p>
      </dgm:t>
    </dgm:pt>
    <dgm:pt modelId="{8A215877-5959-4C18-A8A6-C500563D984C}">
      <dgm:prSet custT="1"/>
      <dgm:spPr/>
      <dgm:t>
        <a:bodyPr/>
        <a:lstStyle/>
        <a:p>
          <a:r>
            <a:rPr lang="en-GB" sz="1600" dirty="0">
              <a:latin typeface="Arial" panose="020B0604020202020204" pitchFamily="34" charset="0"/>
              <a:cs typeface="Arial" panose="020B0604020202020204" pitchFamily="34" charset="0"/>
            </a:rPr>
            <a:t>A new travel policy has been approved by the board and is being used in the 2019/20 financial year.</a:t>
          </a:r>
          <a:endParaRPr lang="en-ZA" sz="1600" dirty="0">
            <a:latin typeface="Arial" panose="020B0604020202020204" pitchFamily="34" charset="0"/>
            <a:cs typeface="Arial" panose="020B0604020202020204" pitchFamily="34" charset="0"/>
          </a:endParaRPr>
        </a:p>
      </dgm:t>
    </dgm:pt>
    <dgm:pt modelId="{43BA49D0-C26C-4529-B65D-B86F3D334C77}" type="parTrans" cxnId="{E0362475-1A79-41B7-B753-FF64ACBDE66E}">
      <dgm:prSet/>
      <dgm:spPr/>
      <dgm:t>
        <a:bodyPr/>
        <a:lstStyle/>
        <a:p>
          <a:endParaRPr lang="en-ZA"/>
        </a:p>
      </dgm:t>
    </dgm:pt>
    <dgm:pt modelId="{52C4BA9F-2C84-45F0-A05F-5C3B026313C7}" type="sibTrans" cxnId="{E0362475-1A79-41B7-B753-FF64ACBDE66E}">
      <dgm:prSet/>
      <dgm:spPr/>
      <dgm:t>
        <a:bodyPr/>
        <a:lstStyle/>
        <a:p>
          <a:endParaRPr lang="en-ZA"/>
        </a:p>
      </dgm:t>
    </dgm:pt>
    <dgm:pt modelId="{FD67B800-937A-48B1-9695-97A74D3D7F5B}">
      <dgm:prSet custT="1"/>
      <dgm:spPr/>
      <dgm:t>
        <a:bodyPr/>
        <a:lstStyle/>
        <a:p>
          <a:r>
            <a:rPr lang="en-GB" sz="1600" dirty="0">
              <a:latin typeface="Arial" panose="020B0604020202020204" pitchFamily="34" charset="0"/>
              <a:cs typeface="Arial" panose="020B0604020202020204" pitchFamily="34" charset="0"/>
            </a:rPr>
            <a:t>MDDA is making used of shared travelling service provider with Brand SA which will result in synergies. </a:t>
          </a:r>
          <a:endParaRPr lang="en-ZA" sz="1600" dirty="0">
            <a:latin typeface="Arial" panose="020B0604020202020204" pitchFamily="34" charset="0"/>
            <a:cs typeface="Arial" panose="020B0604020202020204" pitchFamily="34" charset="0"/>
          </a:endParaRPr>
        </a:p>
      </dgm:t>
    </dgm:pt>
    <dgm:pt modelId="{DA526FC7-359E-4525-8F47-56B1F6E6F33F}" type="parTrans" cxnId="{D7E8F91D-3D0C-4F1C-A40E-17D693671C83}">
      <dgm:prSet/>
      <dgm:spPr/>
      <dgm:t>
        <a:bodyPr/>
        <a:lstStyle/>
        <a:p>
          <a:endParaRPr lang="en-ZA"/>
        </a:p>
      </dgm:t>
    </dgm:pt>
    <dgm:pt modelId="{698F81F5-6993-494B-AAB9-FF557BE0F3C9}" type="sibTrans" cxnId="{D7E8F91D-3D0C-4F1C-A40E-17D693671C83}">
      <dgm:prSet/>
      <dgm:spPr/>
      <dgm:t>
        <a:bodyPr/>
        <a:lstStyle/>
        <a:p>
          <a:endParaRPr lang="en-ZA"/>
        </a:p>
      </dgm:t>
    </dgm:pt>
    <dgm:pt modelId="{31A24EFB-777F-42F5-B94D-0D8EFBF09514}">
      <dgm:prSet phldrT="[Text]" custT="1"/>
      <dgm:spPr/>
      <dgm:t>
        <a:bodyPr/>
        <a:lstStyle/>
        <a:p>
          <a:endParaRPr lang="en-ZA" sz="1600" dirty="0">
            <a:latin typeface="Arial" panose="020B0604020202020204" pitchFamily="34" charset="0"/>
            <a:cs typeface="Arial" panose="020B0604020202020204" pitchFamily="34" charset="0"/>
          </a:endParaRPr>
        </a:p>
      </dgm:t>
    </dgm:pt>
    <dgm:pt modelId="{C5A54316-46C4-497A-8D07-86EA3942696B}" type="parTrans" cxnId="{C0551D6A-130C-4965-975D-6775F29EB2E7}">
      <dgm:prSet/>
      <dgm:spPr/>
      <dgm:t>
        <a:bodyPr/>
        <a:lstStyle/>
        <a:p>
          <a:endParaRPr lang="en-ZA"/>
        </a:p>
      </dgm:t>
    </dgm:pt>
    <dgm:pt modelId="{73239D02-7A54-4587-82A0-43A0A6BCF56E}" type="sibTrans" cxnId="{C0551D6A-130C-4965-975D-6775F29EB2E7}">
      <dgm:prSet/>
      <dgm:spPr/>
      <dgm:t>
        <a:bodyPr/>
        <a:lstStyle/>
        <a:p>
          <a:endParaRPr lang="en-ZA"/>
        </a:p>
      </dgm:t>
    </dgm:pt>
    <dgm:pt modelId="{A1AF9A82-A5EB-4C59-B99F-0136BF14228B}">
      <dgm:prSet custT="1"/>
      <dgm:spPr/>
      <dgm:t>
        <a:bodyPr/>
        <a:lstStyle/>
        <a:p>
          <a:endParaRPr lang="en-ZA" sz="1600" dirty="0">
            <a:latin typeface="Arial" panose="020B0604020202020204" pitchFamily="34" charset="0"/>
            <a:cs typeface="Arial" panose="020B0604020202020204" pitchFamily="34" charset="0"/>
          </a:endParaRPr>
        </a:p>
      </dgm:t>
    </dgm:pt>
    <dgm:pt modelId="{947DB543-23C7-4AB8-BED0-1AC6691EF41A}" type="parTrans" cxnId="{203B96A3-4026-4D94-BF4A-F5C3D921F848}">
      <dgm:prSet/>
      <dgm:spPr/>
      <dgm:t>
        <a:bodyPr/>
        <a:lstStyle/>
        <a:p>
          <a:endParaRPr lang="en-ZA"/>
        </a:p>
      </dgm:t>
    </dgm:pt>
    <dgm:pt modelId="{6EBD831C-F206-48D1-8F68-A924C6C2A9B9}" type="sibTrans" cxnId="{203B96A3-4026-4D94-BF4A-F5C3D921F848}">
      <dgm:prSet/>
      <dgm:spPr/>
      <dgm:t>
        <a:bodyPr/>
        <a:lstStyle/>
        <a:p>
          <a:endParaRPr lang="en-ZA"/>
        </a:p>
      </dgm:t>
    </dgm:pt>
    <dgm:pt modelId="{90AD8539-1942-41AE-A8AA-981260113298}">
      <dgm:prSet phldrT="[Text]" custT="1"/>
      <dgm:spPr/>
      <dgm:t>
        <a:bodyPr/>
        <a:lstStyle/>
        <a:p>
          <a:endParaRPr lang="en-ZA" sz="1600" dirty="0">
            <a:latin typeface="Arial" panose="020B0604020202020204" pitchFamily="34" charset="0"/>
            <a:cs typeface="Arial" panose="020B0604020202020204" pitchFamily="34" charset="0"/>
          </a:endParaRPr>
        </a:p>
      </dgm:t>
    </dgm:pt>
    <dgm:pt modelId="{4EE72814-AE09-4DA9-B9AC-36EE78EFD52E}" type="parTrans" cxnId="{DB1796D2-F8BB-4E71-BD7C-9E5122F4784B}">
      <dgm:prSet/>
      <dgm:spPr/>
      <dgm:t>
        <a:bodyPr/>
        <a:lstStyle/>
        <a:p>
          <a:endParaRPr lang="en-ZA"/>
        </a:p>
      </dgm:t>
    </dgm:pt>
    <dgm:pt modelId="{B0A54FE8-2C59-49AE-9A7F-45E928221C0E}" type="sibTrans" cxnId="{DB1796D2-F8BB-4E71-BD7C-9E5122F4784B}">
      <dgm:prSet/>
      <dgm:spPr/>
      <dgm:t>
        <a:bodyPr/>
        <a:lstStyle/>
        <a:p>
          <a:endParaRPr lang="en-ZA"/>
        </a:p>
      </dgm:t>
    </dgm:pt>
    <dgm:pt modelId="{19C33B3D-F147-4820-A29B-AA794E14E446}" type="pres">
      <dgm:prSet presAssocID="{A7E7AD38-B13C-4CBC-B5B4-FC453DF80650}" presName="linearFlow" presStyleCnt="0">
        <dgm:presLayoutVars>
          <dgm:dir/>
          <dgm:animLvl val="lvl"/>
          <dgm:resizeHandles val="exact"/>
        </dgm:presLayoutVars>
      </dgm:prSet>
      <dgm:spPr/>
    </dgm:pt>
    <dgm:pt modelId="{0E2122B7-4663-475F-9B82-812DDAFCC0FB}" type="pres">
      <dgm:prSet presAssocID="{527F9169-26E8-4BD1-99E7-15ECB1BF8246}" presName="composite" presStyleCnt="0"/>
      <dgm:spPr/>
    </dgm:pt>
    <dgm:pt modelId="{C5BAE09F-6BD5-4F3B-8217-296634F9FF66}" type="pres">
      <dgm:prSet presAssocID="{527F9169-26E8-4BD1-99E7-15ECB1BF8246}" presName="parentText" presStyleLbl="alignNode1" presStyleIdx="0" presStyleCnt="2" custScaleX="129577">
        <dgm:presLayoutVars>
          <dgm:chMax val="1"/>
          <dgm:bulletEnabled val="1"/>
        </dgm:presLayoutVars>
      </dgm:prSet>
      <dgm:spPr/>
    </dgm:pt>
    <dgm:pt modelId="{E0D32F38-DB3C-4331-B4BF-B60794E7ED62}" type="pres">
      <dgm:prSet presAssocID="{527F9169-26E8-4BD1-99E7-15ECB1BF8246}" presName="descendantText" presStyleLbl="alignAcc1" presStyleIdx="0" presStyleCnt="2">
        <dgm:presLayoutVars>
          <dgm:bulletEnabled val="1"/>
        </dgm:presLayoutVars>
      </dgm:prSet>
      <dgm:spPr/>
    </dgm:pt>
    <dgm:pt modelId="{B29B6DA9-1B8D-4C70-B8B1-6243771B5E28}" type="pres">
      <dgm:prSet presAssocID="{B0C76CA9-D91D-4CA9-988C-2D00513D521C}" presName="sp" presStyleCnt="0"/>
      <dgm:spPr/>
    </dgm:pt>
    <dgm:pt modelId="{85F59AF1-D78E-4815-B653-EC02DEE5FBD9}" type="pres">
      <dgm:prSet presAssocID="{817CD9E4-5C07-400B-AF95-874CD0F9354F}" presName="composite" presStyleCnt="0"/>
      <dgm:spPr/>
    </dgm:pt>
    <dgm:pt modelId="{405EBD75-FC0D-455C-A373-F6C98127AC2E}" type="pres">
      <dgm:prSet presAssocID="{817CD9E4-5C07-400B-AF95-874CD0F9354F}" presName="parentText" presStyleLbl="alignNode1" presStyleIdx="1" presStyleCnt="2" custScaleX="130956">
        <dgm:presLayoutVars>
          <dgm:chMax val="1"/>
          <dgm:bulletEnabled val="1"/>
        </dgm:presLayoutVars>
      </dgm:prSet>
      <dgm:spPr/>
    </dgm:pt>
    <dgm:pt modelId="{45BBBACD-1A2A-4A77-B485-D1C8D00783B1}" type="pres">
      <dgm:prSet presAssocID="{817CD9E4-5C07-400B-AF95-874CD0F9354F}" presName="descendantText" presStyleLbl="alignAcc1" presStyleIdx="1" presStyleCnt="2" custScaleY="162947">
        <dgm:presLayoutVars>
          <dgm:bulletEnabled val="1"/>
        </dgm:presLayoutVars>
      </dgm:prSet>
      <dgm:spPr/>
    </dgm:pt>
  </dgm:ptLst>
  <dgm:cxnLst>
    <dgm:cxn modelId="{B0597309-8548-4131-81E5-FE8A2B38D30E}" type="presOf" srcId="{90AD8539-1942-41AE-A8AA-981260113298}" destId="{E0D32F38-DB3C-4331-B4BF-B60794E7ED62}" srcOrd="0" destOrd="1" presId="urn:microsoft.com/office/officeart/2005/8/layout/chevron2"/>
    <dgm:cxn modelId="{057A740B-C108-40BD-88B8-162FB8E28FD4}" type="presOf" srcId="{817CD9E4-5C07-400B-AF95-874CD0F9354F}" destId="{405EBD75-FC0D-455C-A373-F6C98127AC2E}" srcOrd="0" destOrd="0" presId="urn:microsoft.com/office/officeart/2005/8/layout/chevron2"/>
    <dgm:cxn modelId="{D1DF6F19-1916-45D9-B3E3-0CF5A14E83DD}" type="presOf" srcId="{8A215877-5959-4C18-A8A6-C500563D984C}" destId="{45BBBACD-1A2A-4A77-B485-D1C8D00783B1}" srcOrd="0" destOrd="2" presId="urn:microsoft.com/office/officeart/2005/8/layout/chevron2"/>
    <dgm:cxn modelId="{D7E8F91D-3D0C-4F1C-A40E-17D693671C83}" srcId="{817CD9E4-5C07-400B-AF95-874CD0F9354F}" destId="{FD67B800-937A-48B1-9695-97A74D3D7F5B}" srcOrd="4" destOrd="0" parTransId="{DA526FC7-359E-4525-8F47-56B1F6E6F33F}" sibTransId="{698F81F5-6993-494B-AAB9-FF557BE0F3C9}"/>
    <dgm:cxn modelId="{E06B8F23-EE37-43C9-A28D-C5054FC0B378}" type="presOf" srcId="{A1AF9A82-A5EB-4C59-B99F-0136BF14228B}" destId="{45BBBACD-1A2A-4A77-B485-D1C8D00783B1}" srcOrd="0" destOrd="3" presId="urn:microsoft.com/office/officeart/2005/8/layout/chevron2"/>
    <dgm:cxn modelId="{3CCC1737-CC82-4927-BF11-BDFE36D74FA4}" type="presOf" srcId="{851B5D56-D90B-4891-816C-6A4B04EEB6F3}" destId="{E0D32F38-DB3C-4331-B4BF-B60794E7ED62}" srcOrd="0" destOrd="2" presId="urn:microsoft.com/office/officeart/2005/8/layout/chevron2"/>
    <dgm:cxn modelId="{7D575937-8795-4BA5-A3C4-6B6BA364AEA8}" type="presOf" srcId="{527F9169-26E8-4BD1-99E7-15ECB1BF8246}" destId="{C5BAE09F-6BD5-4F3B-8217-296634F9FF66}" srcOrd="0" destOrd="0" presId="urn:microsoft.com/office/officeart/2005/8/layout/chevron2"/>
    <dgm:cxn modelId="{2FE5D844-7DA8-47DA-BF9A-67EC05985CEA}" srcId="{A7E7AD38-B13C-4CBC-B5B4-FC453DF80650}" destId="{527F9169-26E8-4BD1-99E7-15ECB1BF8246}" srcOrd="0" destOrd="0" parTransId="{DC444A99-DB01-419E-8C45-F204ECAEF166}" sibTransId="{B0C76CA9-D91D-4CA9-988C-2D00513D521C}"/>
    <dgm:cxn modelId="{C0551D6A-130C-4965-975D-6775F29EB2E7}" srcId="{817CD9E4-5C07-400B-AF95-874CD0F9354F}" destId="{31A24EFB-777F-42F5-B94D-0D8EFBF09514}" srcOrd="1" destOrd="0" parTransId="{C5A54316-46C4-497A-8D07-86EA3942696B}" sibTransId="{73239D02-7A54-4587-82A0-43A0A6BCF56E}"/>
    <dgm:cxn modelId="{9EDB2A6C-520C-40CC-ADBA-C52DE229B8F0}" type="presOf" srcId="{B2DE0E9E-A814-4E45-8C54-7E3C05E62C78}" destId="{E0D32F38-DB3C-4331-B4BF-B60794E7ED62}" srcOrd="0" destOrd="0" presId="urn:microsoft.com/office/officeart/2005/8/layout/chevron2"/>
    <dgm:cxn modelId="{E0362475-1A79-41B7-B753-FF64ACBDE66E}" srcId="{817CD9E4-5C07-400B-AF95-874CD0F9354F}" destId="{8A215877-5959-4C18-A8A6-C500563D984C}" srcOrd="2" destOrd="0" parTransId="{43BA49D0-C26C-4529-B65D-B86F3D334C77}" sibTransId="{52C4BA9F-2C84-45F0-A05F-5C3B026313C7}"/>
    <dgm:cxn modelId="{2E7D4A76-4523-4D41-BE5E-2A8C53D452F2}" type="presOf" srcId="{A7E7AD38-B13C-4CBC-B5B4-FC453DF80650}" destId="{19C33B3D-F147-4820-A29B-AA794E14E446}" srcOrd="0" destOrd="0" presId="urn:microsoft.com/office/officeart/2005/8/layout/chevron2"/>
    <dgm:cxn modelId="{A06F1F90-73EF-4F20-BC7A-26993A871C05}" srcId="{527F9169-26E8-4BD1-99E7-15ECB1BF8246}" destId="{B2DE0E9E-A814-4E45-8C54-7E3C05E62C78}" srcOrd="0" destOrd="0" parTransId="{22C1A45A-A669-4450-82B4-7FDEA3099FED}" sibTransId="{6C1C2A4A-2AEF-4366-AE2A-5C46B9EF0CB7}"/>
    <dgm:cxn modelId="{203B96A3-4026-4D94-BF4A-F5C3D921F848}" srcId="{817CD9E4-5C07-400B-AF95-874CD0F9354F}" destId="{A1AF9A82-A5EB-4C59-B99F-0136BF14228B}" srcOrd="3" destOrd="0" parTransId="{947DB543-23C7-4AB8-BED0-1AC6691EF41A}" sibTransId="{6EBD831C-F206-48D1-8F68-A924C6C2A9B9}"/>
    <dgm:cxn modelId="{BD9547C0-FDC6-46AC-80AE-083837F3DE21}" srcId="{817CD9E4-5C07-400B-AF95-874CD0F9354F}" destId="{E23680F9-BBDD-4A0B-BF8B-45BDE043875A}" srcOrd="0" destOrd="0" parTransId="{836828DD-A28A-4439-8D9E-F055A5D52315}" sibTransId="{2686813A-F165-47C8-8DEB-3AA0AC411C4A}"/>
    <dgm:cxn modelId="{E965B6C7-60B9-4B17-A345-3E453EC6ACF8}" type="presOf" srcId="{FD67B800-937A-48B1-9695-97A74D3D7F5B}" destId="{45BBBACD-1A2A-4A77-B485-D1C8D00783B1}" srcOrd="0" destOrd="4" presId="urn:microsoft.com/office/officeart/2005/8/layout/chevron2"/>
    <dgm:cxn modelId="{5337E6CD-3A89-4300-A046-9BF083880395}" srcId="{A7E7AD38-B13C-4CBC-B5B4-FC453DF80650}" destId="{817CD9E4-5C07-400B-AF95-874CD0F9354F}" srcOrd="1" destOrd="0" parTransId="{4702832D-C990-4DF8-B4B5-BA764F95E7F5}" sibTransId="{C3307FCA-423C-4BF1-BF77-CB253358B02E}"/>
    <dgm:cxn modelId="{6B7665D0-FE5F-430C-9430-096A30C03210}" type="presOf" srcId="{31A24EFB-777F-42F5-B94D-0D8EFBF09514}" destId="{45BBBACD-1A2A-4A77-B485-D1C8D00783B1}" srcOrd="0" destOrd="1" presId="urn:microsoft.com/office/officeart/2005/8/layout/chevron2"/>
    <dgm:cxn modelId="{DB1796D2-F8BB-4E71-BD7C-9E5122F4784B}" srcId="{527F9169-26E8-4BD1-99E7-15ECB1BF8246}" destId="{90AD8539-1942-41AE-A8AA-981260113298}" srcOrd="1" destOrd="0" parTransId="{4EE72814-AE09-4DA9-B9AC-36EE78EFD52E}" sibTransId="{B0A54FE8-2C59-49AE-9A7F-45E928221C0E}"/>
    <dgm:cxn modelId="{786BD9EC-6BE8-41AD-A968-C7230A305A2A}" srcId="{527F9169-26E8-4BD1-99E7-15ECB1BF8246}" destId="{851B5D56-D90B-4891-816C-6A4B04EEB6F3}" srcOrd="2" destOrd="0" parTransId="{493D9290-BF6B-4161-8DEA-C492A6B18E2C}" sibTransId="{2FE841F2-4301-465A-8648-C2BF4A01FF49}"/>
    <dgm:cxn modelId="{12DB75FC-BDC2-46A2-89A6-54102F1612C6}" type="presOf" srcId="{E23680F9-BBDD-4A0B-BF8B-45BDE043875A}" destId="{45BBBACD-1A2A-4A77-B485-D1C8D00783B1}" srcOrd="0" destOrd="0" presId="urn:microsoft.com/office/officeart/2005/8/layout/chevron2"/>
    <dgm:cxn modelId="{107D9390-77B0-4483-BE2C-6F2E051E0E67}" type="presParOf" srcId="{19C33B3D-F147-4820-A29B-AA794E14E446}" destId="{0E2122B7-4663-475F-9B82-812DDAFCC0FB}" srcOrd="0" destOrd="0" presId="urn:microsoft.com/office/officeart/2005/8/layout/chevron2"/>
    <dgm:cxn modelId="{5E8BB3EC-5694-4A84-9F16-BA70708E07AD}" type="presParOf" srcId="{0E2122B7-4663-475F-9B82-812DDAFCC0FB}" destId="{C5BAE09F-6BD5-4F3B-8217-296634F9FF66}" srcOrd="0" destOrd="0" presId="urn:microsoft.com/office/officeart/2005/8/layout/chevron2"/>
    <dgm:cxn modelId="{DD6BD32D-6BA1-43F8-BD2A-0CFD07E2B7E6}" type="presParOf" srcId="{0E2122B7-4663-475F-9B82-812DDAFCC0FB}" destId="{E0D32F38-DB3C-4331-B4BF-B60794E7ED62}" srcOrd="1" destOrd="0" presId="urn:microsoft.com/office/officeart/2005/8/layout/chevron2"/>
    <dgm:cxn modelId="{53B95107-12C6-43DE-9FC7-10FB6D8ABCD6}" type="presParOf" srcId="{19C33B3D-F147-4820-A29B-AA794E14E446}" destId="{B29B6DA9-1B8D-4C70-B8B1-6243771B5E28}" srcOrd="1" destOrd="0" presId="urn:microsoft.com/office/officeart/2005/8/layout/chevron2"/>
    <dgm:cxn modelId="{8AD8ED95-6E92-4828-9B00-CACFCA8C81A9}" type="presParOf" srcId="{19C33B3D-F147-4820-A29B-AA794E14E446}" destId="{85F59AF1-D78E-4815-B653-EC02DEE5FBD9}" srcOrd="2" destOrd="0" presId="urn:microsoft.com/office/officeart/2005/8/layout/chevron2"/>
    <dgm:cxn modelId="{A7CC3912-CD10-44BF-B0A3-C4A3C4ED6F17}" type="presParOf" srcId="{85F59AF1-D78E-4815-B653-EC02DEE5FBD9}" destId="{405EBD75-FC0D-455C-A373-F6C98127AC2E}" srcOrd="0" destOrd="0" presId="urn:microsoft.com/office/officeart/2005/8/layout/chevron2"/>
    <dgm:cxn modelId="{78468F16-2303-4F95-8247-F7395E6ACE21}" type="presParOf" srcId="{85F59AF1-D78E-4815-B653-EC02DEE5FBD9}" destId="{45BBBACD-1A2A-4A77-B485-D1C8D00783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3BA099-ED16-4C83-A3E6-CF2D825B358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ZA"/>
        </a:p>
      </dgm:t>
    </dgm:pt>
    <dgm:pt modelId="{896498C0-8479-4904-B497-FCC519243BE4}">
      <dgm:prSet phldrT="[Text]" custT="1"/>
      <dgm:spPr>
        <a:solidFill>
          <a:schemeClr val="accent6">
            <a:lumMod val="75000"/>
          </a:schemeClr>
        </a:solidFill>
      </dgm:spPr>
      <dgm:t>
        <a:bodyPr/>
        <a:lstStyle/>
        <a:p>
          <a:r>
            <a:rPr lang="en-ZA" sz="2400" dirty="0">
              <a:latin typeface="Arial" panose="020B0604020202020204" pitchFamily="34" charset="0"/>
              <a:cs typeface="Arial" panose="020B0604020202020204" pitchFamily="34" charset="0"/>
            </a:rPr>
            <a:t>Print Funders</a:t>
          </a:r>
        </a:p>
      </dgm:t>
    </dgm:pt>
    <dgm:pt modelId="{196C0DE9-AA42-4213-8AA2-5DA037D2D227}" type="parTrans" cxnId="{EE83585E-81D9-43EB-90E4-5DB650AF3D08}">
      <dgm:prSet/>
      <dgm:spPr/>
      <dgm:t>
        <a:bodyPr/>
        <a:lstStyle/>
        <a:p>
          <a:endParaRPr lang="en-ZA"/>
        </a:p>
      </dgm:t>
    </dgm:pt>
    <dgm:pt modelId="{5625A3DF-2E7E-4D91-B794-411A2D310B15}" type="sibTrans" cxnId="{EE83585E-81D9-43EB-90E4-5DB650AF3D08}">
      <dgm:prSet/>
      <dgm:spPr/>
      <dgm:t>
        <a:bodyPr/>
        <a:lstStyle/>
        <a:p>
          <a:endParaRPr lang="en-ZA"/>
        </a:p>
      </dgm:t>
    </dgm:pt>
    <dgm:pt modelId="{B33EDCAE-0795-4017-8AB9-7B8B2B8104AD}">
      <dgm:prSet phldrT="[Text]" custT="1"/>
      <dgm:spPr>
        <a:solidFill>
          <a:schemeClr val="accent6">
            <a:lumMod val="60000"/>
            <a:lumOff val="40000"/>
            <a:alpha val="90000"/>
          </a:schemeClr>
        </a:solidFill>
      </dgm:spPr>
      <dgm:t>
        <a:bodyPr/>
        <a:lstStyle/>
        <a:p>
          <a:r>
            <a:rPr lang="en-ZA" sz="1600" dirty="0">
              <a:latin typeface="Arial" panose="020B0604020202020204" pitchFamily="34" charset="0"/>
              <a:cs typeface="Arial" panose="020B0604020202020204" pitchFamily="34" charset="0"/>
            </a:rPr>
            <a:t>Met with Media24 – unwilling to fund at present due to own financial constraints and reputational damage to MDDA </a:t>
          </a:r>
        </a:p>
      </dgm:t>
    </dgm:pt>
    <dgm:pt modelId="{6F1C6B3E-C8CD-4F00-8EC1-2CCBA1BDFBA1}" type="parTrans" cxnId="{F27BE75D-4A39-4F15-8433-0F41A1C6AD40}">
      <dgm:prSet/>
      <dgm:spPr/>
      <dgm:t>
        <a:bodyPr/>
        <a:lstStyle/>
        <a:p>
          <a:endParaRPr lang="en-ZA"/>
        </a:p>
      </dgm:t>
    </dgm:pt>
    <dgm:pt modelId="{9B4A6CFB-CD64-4725-9113-E65D7392BC17}" type="sibTrans" cxnId="{F27BE75D-4A39-4F15-8433-0F41A1C6AD40}">
      <dgm:prSet/>
      <dgm:spPr/>
      <dgm:t>
        <a:bodyPr/>
        <a:lstStyle/>
        <a:p>
          <a:endParaRPr lang="en-ZA"/>
        </a:p>
      </dgm:t>
    </dgm:pt>
    <dgm:pt modelId="{41A5ADBF-FF43-49C2-80EA-E724229257CB}">
      <dgm:prSet phldrT="[Text]" custT="1"/>
      <dgm:spPr>
        <a:solidFill>
          <a:schemeClr val="accent6">
            <a:lumMod val="60000"/>
            <a:lumOff val="40000"/>
            <a:alpha val="90000"/>
          </a:schemeClr>
        </a:solidFill>
      </dgm:spPr>
      <dgm:t>
        <a:bodyPr/>
        <a:lstStyle/>
        <a:p>
          <a:r>
            <a:rPr lang="en-ZA" sz="1600" dirty="0">
              <a:latin typeface="Arial" panose="020B0604020202020204" pitchFamily="34" charset="0"/>
              <a:cs typeface="Arial" panose="020B0604020202020204" pitchFamily="34" charset="0"/>
            </a:rPr>
            <a:t>Meet with Caxton on 26 June 2019. Willing to partner</a:t>
          </a:r>
        </a:p>
      </dgm:t>
    </dgm:pt>
    <dgm:pt modelId="{62378141-8B08-467D-A689-627F7FC29220}" type="parTrans" cxnId="{F210F55C-67E9-4920-BC24-8F73C50812F8}">
      <dgm:prSet/>
      <dgm:spPr/>
      <dgm:t>
        <a:bodyPr/>
        <a:lstStyle/>
        <a:p>
          <a:endParaRPr lang="en-ZA"/>
        </a:p>
      </dgm:t>
    </dgm:pt>
    <dgm:pt modelId="{84EB2469-555C-4494-8FD4-596EDAF209B1}" type="sibTrans" cxnId="{F210F55C-67E9-4920-BC24-8F73C50812F8}">
      <dgm:prSet/>
      <dgm:spPr/>
      <dgm:t>
        <a:bodyPr/>
        <a:lstStyle/>
        <a:p>
          <a:endParaRPr lang="en-ZA"/>
        </a:p>
      </dgm:t>
    </dgm:pt>
    <dgm:pt modelId="{4C0FB3BC-7580-48F9-87AA-D1D5E294BA56}">
      <dgm:prSet phldrT="[Text]" custT="1"/>
      <dgm:spPr>
        <a:solidFill>
          <a:schemeClr val="accent1">
            <a:lumMod val="75000"/>
          </a:schemeClr>
        </a:solidFill>
      </dgm:spPr>
      <dgm:t>
        <a:bodyPr/>
        <a:lstStyle/>
        <a:p>
          <a:r>
            <a:rPr lang="en-ZA" sz="2400" dirty="0">
              <a:latin typeface="Arial" panose="020B0604020202020204" pitchFamily="34" charset="0"/>
              <a:cs typeface="Arial" panose="020B0604020202020204" pitchFamily="34" charset="0"/>
            </a:rPr>
            <a:t>Telecommunications</a:t>
          </a:r>
        </a:p>
      </dgm:t>
    </dgm:pt>
    <dgm:pt modelId="{D0F0C2AB-8B0D-407B-9E49-8018057B8E82}" type="parTrans" cxnId="{C51DD1D9-31CD-4E70-AA31-B10F9620C4E2}">
      <dgm:prSet/>
      <dgm:spPr/>
      <dgm:t>
        <a:bodyPr/>
        <a:lstStyle/>
        <a:p>
          <a:endParaRPr lang="en-ZA"/>
        </a:p>
      </dgm:t>
    </dgm:pt>
    <dgm:pt modelId="{8BDEE12D-B862-4BA4-8E91-6C9411DE18B5}" type="sibTrans" cxnId="{C51DD1D9-31CD-4E70-AA31-B10F9620C4E2}">
      <dgm:prSet/>
      <dgm:spPr/>
      <dgm:t>
        <a:bodyPr/>
        <a:lstStyle/>
        <a:p>
          <a:endParaRPr lang="en-ZA"/>
        </a:p>
      </dgm:t>
    </dgm:pt>
    <dgm:pt modelId="{07FE25B4-86AE-4FBB-B6EE-5A80C00E92C9}">
      <dgm:prSet phldrT="[Text]" custT="1"/>
      <dgm:spPr>
        <a:solidFill>
          <a:schemeClr val="accent1">
            <a:lumMod val="40000"/>
            <a:lumOff val="60000"/>
            <a:alpha val="90000"/>
          </a:schemeClr>
        </a:solidFill>
      </dgm:spPr>
      <dgm:t>
        <a:bodyPr/>
        <a:lstStyle/>
        <a:p>
          <a:r>
            <a:rPr lang="en-ZA" sz="1600" dirty="0">
              <a:latin typeface="Arial" panose="020B0604020202020204" pitchFamily="34" charset="0"/>
              <a:cs typeface="Arial" panose="020B0604020202020204" pitchFamily="34" charset="0"/>
            </a:rPr>
            <a:t>Met with MTN – receptive to partner MDDA on digital media pilot study</a:t>
          </a:r>
        </a:p>
      </dgm:t>
    </dgm:pt>
    <dgm:pt modelId="{0DFB06B7-BBBF-473F-9322-EF5E6FB52622}" type="parTrans" cxnId="{85AED0C6-545E-4B7E-A4EC-6A6AB53943B6}">
      <dgm:prSet/>
      <dgm:spPr/>
      <dgm:t>
        <a:bodyPr/>
        <a:lstStyle/>
        <a:p>
          <a:endParaRPr lang="en-ZA"/>
        </a:p>
      </dgm:t>
    </dgm:pt>
    <dgm:pt modelId="{BF062CFF-3409-4637-9337-436451436D4A}" type="sibTrans" cxnId="{85AED0C6-545E-4B7E-A4EC-6A6AB53943B6}">
      <dgm:prSet/>
      <dgm:spPr/>
      <dgm:t>
        <a:bodyPr/>
        <a:lstStyle/>
        <a:p>
          <a:endParaRPr lang="en-ZA"/>
        </a:p>
      </dgm:t>
    </dgm:pt>
    <dgm:pt modelId="{DE5392E6-3136-4E91-A497-4C3C6934E800}">
      <dgm:prSet custT="1"/>
      <dgm:spPr/>
      <dgm:t>
        <a:bodyPr/>
        <a:lstStyle/>
        <a:p>
          <a:r>
            <a:rPr lang="en-ZA" sz="2400" dirty="0">
              <a:latin typeface="Arial" panose="020B0604020202020204" pitchFamily="34" charset="0"/>
              <a:cs typeface="Arial" panose="020B0604020202020204" pitchFamily="34" charset="0"/>
            </a:rPr>
            <a:t>Broadcast Funders</a:t>
          </a:r>
        </a:p>
      </dgm:t>
    </dgm:pt>
    <dgm:pt modelId="{8A3DD2C7-4309-48E5-83C5-5ADE708D036E}" type="parTrans" cxnId="{626A8F89-6B68-4082-AFFC-938FC7F3C767}">
      <dgm:prSet/>
      <dgm:spPr/>
      <dgm:t>
        <a:bodyPr/>
        <a:lstStyle/>
        <a:p>
          <a:endParaRPr lang="en-ZA"/>
        </a:p>
      </dgm:t>
    </dgm:pt>
    <dgm:pt modelId="{5D23D328-7CF4-45AE-A9B6-389206B33695}" type="sibTrans" cxnId="{626A8F89-6B68-4082-AFFC-938FC7F3C767}">
      <dgm:prSet/>
      <dgm:spPr/>
      <dgm:t>
        <a:bodyPr/>
        <a:lstStyle/>
        <a:p>
          <a:endParaRPr lang="en-ZA"/>
        </a:p>
      </dgm:t>
    </dgm:pt>
    <dgm:pt modelId="{0084C343-F748-4138-B7E2-3452F0D413A0}">
      <dgm:prSet custT="1"/>
      <dgm:spPr/>
      <dgm:t>
        <a:bodyPr/>
        <a:lstStyle/>
        <a:p>
          <a:r>
            <a:rPr lang="en-ZA" sz="1600" dirty="0">
              <a:latin typeface="Arial" panose="020B0604020202020204" pitchFamily="34" charset="0"/>
              <a:cs typeface="Arial" panose="020B0604020202020204" pitchFamily="34" charset="0"/>
            </a:rPr>
            <a:t>Concluded new 3-year contract with Multichoice at R40 million per annum.</a:t>
          </a:r>
        </a:p>
      </dgm:t>
    </dgm:pt>
    <dgm:pt modelId="{C8B508D6-1551-46C7-A070-FB0E4DBD48FB}" type="parTrans" cxnId="{7E0ECAFF-3BF0-4572-9077-D4DA6EC4E9C2}">
      <dgm:prSet/>
      <dgm:spPr/>
      <dgm:t>
        <a:bodyPr/>
        <a:lstStyle/>
        <a:p>
          <a:endParaRPr lang="en-ZA"/>
        </a:p>
      </dgm:t>
    </dgm:pt>
    <dgm:pt modelId="{E4CBBA20-2E87-43F2-BB7F-2C17395A3665}" type="sibTrans" cxnId="{7E0ECAFF-3BF0-4572-9077-D4DA6EC4E9C2}">
      <dgm:prSet/>
      <dgm:spPr/>
      <dgm:t>
        <a:bodyPr/>
        <a:lstStyle/>
        <a:p>
          <a:endParaRPr lang="en-ZA"/>
        </a:p>
      </dgm:t>
    </dgm:pt>
    <dgm:pt modelId="{74E707BA-406A-40C2-B28E-60C506F46700}">
      <dgm:prSet custT="1"/>
      <dgm:spPr/>
      <dgm:t>
        <a:bodyPr/>
        <a:lstStyle/>
        <a:p>
          <a:r>
            <a:rPr lang="en-ZA" sz="1600" dirty="0">
              <a:latin typeface="Arial" panose="020B0604020202020204" pitchFamily="34" charset="0"/>
              <a:cs typeface="Arial" panose="020B0604020202020204" pitchFamily="34" charset="0"/>
            </a:rPr>
            <a:t>Meeting all commercial broadcast companies who are not directing USAF levy to MDDA</a:t>
          </a:r>
        </a:p>
      </dgm:t>
    </dgm:pt>
    <dgm:pt modelId="{4B1303A6-2801-420C-991C-66ECF1D45EB3}" type="parTrans" cxnId="{3563D3DD-72B5-4CA0-AC52-6E7A89265733}">
      <dgm:prSet/>
      <dgm:spPr/>
      <dgm:t>
        <a:bodyPr/>
        <a:lstStyle/>
        <a:p>
          <a:endParaRPr lang="en-ZA"/>
        </a:p>
      </dgm:t>
    </dgm:pt>
    <dgm:pt modelId="{89235D9B-2F35-4EEC-83DA-77CCCE206E5C}" type="sibTrans" cxnId="{3563D3DD-72B5-4CA0-AC52-6E7A89265733}">
      <dgm:prSet/>
      <dgm:spPr/>
      <dgm:t>
        <a:bodyPr/>
        <a:lstStyle/>
        <a:p>
          <a:endParaRPr lang="en-ZA"/>
        </a:p>
      </dgm:t>
    </dgm:pt>
    <dgm:pt modelId="{B5822D09-18C3-4756-915A-EE4A946C82B0}">
      <dgm:prSet phldrT="[Text]"/>
      <dgm:spPr>
        <a:solidFill>
          <a:schemeClr val="accent6">
            <a:lumMod val="60000"/>
            <a:lumOff val="40000"/>
            <a:alpha val="90000"/>
          </a:schemeClr>
        </a:solidFill>
      </dgm:spPr>
      <dgm:t>
        <a:bodyPr/>
        <a:lstStyle/>
        <a:p>
          <a:endParaRPr lang="en-ZA" sz="1200" dirty="0"/>
        </a:p>
      </dgm:t>
    </dgm:pt>
    <dgm:pt modelId="{F1DCD5B4-3F0A-4D37-98B2-CBF89F49A845}" type="parTrans" cxnId="{E126E874-C95E-431C-BF03-FF94A319AC4F}">
      <dgm:prSet/>
      <dgm:spPr/>
      <dgm:t>
        <a:bodyPr/>
        <a:lstStyle/>
        <a:p>
          <a:endParaRPr lang="en-ZA"/>
        </a:p>
      </dgm:t>
    </dgm:pt>
    <dgm:pt modelId="{0089E024-BEBA-4177-B63C-7525EBEAB31B}" type="sibTrans" cxnId="{E126E874-C95E-431C-BF03-FF94A319AC4F}">
      <dgm:prSet/>
      <dgm:spPr/>
      <dgm:t>
        <a:bodyPr/>
        <a:lstStyle/>
        <a:p>
          <a:endParaRPr lang="en-ZA"/>
        </a:p>
      </dgm:t>
    </dgm:pt>
    <dgm:pt modelId="{881D57FD-9A6D-4670-AFD4-1DF8B0F40917}">
      <dgm:prSet phldrT="[Text]" custT="1"/>
      <dgm:spPr>
        <a:solidFill>
          <a:schemeClr val="accent6">
            <a:lumMod val="60000"/>
            <a:lumOff val="40000"/>
            <a:alpha val="90000"/>
          </a:schemeClr>
        </a:solidFill>
      </dgm:spPr>
      <dgm:t>
        <a:bodyPr/>
        <a:lstStyle/>
        <a:p>
          <a:endParaRPr lang="en-ZA" sz="1600" dirty="0">
            <a:latin typeface="Arial" panose="020B0604020202020204" pitchFamily="34" charset="0"/>
            <a:cs typeface="Arial" panose="020B0604020202020204" pitchFamily="34" charset="0"/>
          </a:endParaRPr>
        </a:p>
      </dgm:t>
    </dgm:pt>
    <dgm:pt modelId="{E423E055-4585-4CB8-A889-E0ABFF2204FE}" type="parTrans" cxnId="{5BF973F7-93BB-40CB-BA2C-D590D4125CD1}">
      <dgm:prSet/>
      <dgm:spPr/>
      <dgm:t>
        <a:bodyPr/>
        <a:lstStyle/>
        <a:p>
          <a:endParaRPr lang="en-ZA"/>
        </a:p>
      </dgm:t>
    </dgm:pt>
    <dgm:pt modelId="{A7D874D3-127B-4F50-B2AF-333F92FF663B}" type="sibTrans" cxnId="{5BF973F7-93BB-40CB-BA2C-D590D4125CD1}">
      <dgm:prSet/>
      <dgm:spPr/>
      <dgm:t>
        <a:bodyPr/>
        <a:lstStyle/>
        <a:p>
          <a:endParaRPr lang="en-ZA"/>
        </a:p>
      </dgm:t>
    </dgm:pt>
    <dgm:pt modelId="{1438479C-281F-4327-874E-0A905EFD8F5D}">
      <dgm:prSet custT="1"/>
      <dgm:spPr>
        <a:solidFill>
          <a:schemeClr val="accent6">
            <a:lumMod val="50000"/>
          </a:schemeClr>
        </a:solidFill>
      </dgm:spPr>
      <dgm:t>
        <a:bodyPr/>
        <a:lstStyle/>
        <a:p>
          <a:r>
            <a:rPr lang="en-ZA" sz="2400" dirty="0">
              <a:latin typeface="Arial" panose="020B0604020202020204" pitchFamily="34" charset="0"/>
              <a:cs typeface="Arial" panose="020B0604020202020204" pitchFamily="34" charset="0"/>
            </a:rPr>
            <a:t>Others</a:t>
          </a:r>
        </a:p>
      </dgm:t>
    </dgm:pt>
    <dgm:pt modelId="{C3D32980-8D76-41A3-9151-D7A743B06953}" type="parTrans" cxnId="{8BA0B7C0-59FB-48C5-9142-507802D558E9}">
      <dgm:prSet/>
      <dgm:spPr/>
      <dgm:t>
        <a:bodyPr/>
        <a:lstStyle/>
        <a:p>
          <a:endParaRPr lang="en-ZA"/>
        </a:p>
      </dgm:t>
    </dgm:pt>
    <dgm:pt modelId="{5FDB12FA-39E6-463A-9FC5-32ABEB52607D}" type="sibTrans" cxnId="{8BA0B7C0-59FB-48C5-9142-507802D558E9}">
      <dgm:prSet/>
      <dgm:spPr/>
      <dgm:t>
        <a:bodyPr/>
        <a:lstStyle/>
        <a:p>
          <a:endParaRPr lang="en-ZA"/>
        </a:p>
      </dgm:t>
    </dgm:pt>
    <dgm:pt modelId="{5358294C-4C6B-4D56-A76C-F498A1582DC1}">
      <dgm:prSet custT="1"/>
      <dgm:spPr>
        <a:solidFill>
          <a:schemeClr val="accent6">
            <a:lumMod val="40000"/>
            <a:lumOff val="60000"/>
            <a:alpha val="90000"/>
          </a:schemeClr>
        </a:solidFill>
      </dgm:spPr>
      <dgm:t>
        <a:bodyPr/>
        <a:lstStyle/>
        <a:p>
          <a:r>
            <a:rPr lang="en-GB" sz="1600" dirty="0">
              <a:latin typeface="Arial" panose="020B0604020202020204" pitchFamily="34" charset="0"/>
              <a:cs typeface="Arial" panose="020B0604020202020204" pitchFamily="34" charset="0"/>
            </a:rPr>
            <a:t>Approaching NPOs, eg KAS  German media programme regarding partnering on research</a:t>
          </a:r>
          <a:endParaRPr lang="en-ZA" sz="1600" dirty="0">
            <a:latin typeface="Arial" panose="020B0604020202020204" pitchFamily="34" charset="0"/>
            <a:cs typeface="Arial" panose="020B0604020202020204" pitchFamily="34" charset="0"/>
          </a:endParaRPr>
        </a:p>
      </dgm:t>
    </dgm:pt>
    <dgm:pt modelId="{7FBF4789-0C6B-43FE-92A8-4FDBDBCA7889}" type="parTrans" cxnId="{9133549F-9196-4BAE-B8CA-3B0F3DE57F1D}">
      <dgm:prSet/>
      <dgm:spPr/>
      <dgm:t>
        <a:bodyPr/>
        <a:lstStyle/>
        <a:p>
          <a:endParaRPr lang="en-ZA"/>
        </a:p>
      </dgm:t>
    </dgm:pt>
    <dgm:pt modelId="{FB5F64A0-C774-4378-A754-41149EB91C4A}" type="sibTrans" cxnId="{9133549F-9196-4BAE-B8CA-3B0F3DE57F1D}">
      <dgm:prSet/>
      <dgm:spPr/>
      <dgm:t>
        <a:bodyPr/>
        <a:lstStyle/>
        <a:p>
          <a:endParaRPr lang="en-ZA"/>
        </a:p>
      </dgm:t>
    </dgm:pt>
    <dgm:pt modelId="{5A63018C-0D96-4D09-A052-B370D7E32AFA}">
      <dgm:prSet custT="1"/>
      <dgm:spPr>
        <a:solidFill>
          <a:schemeClr val="accent6">
            <a:lumMod val="40000"/>
            <a:lumOff val="60000"/>
            <a:alpha val="90000"/>
          </a:schemeClr>
        </a:solidFill>
      </dgm:spPr>
      <dgm:t>
        <a:bodyPr/>
        <a:lstStyle/>
        <a:p>
          <a:r>
            <a:rPr lang="en-GB" sz="1600" dirty="0">
              <a:latin typeface="Arial" panose="020B0604020202020204" pitchFamily="34" charset="0"/>
              <a:cs typeface="Arial" panose="020B0604020202020204" pitchFamily="34" charset="0"/>
            </a:rPr>
            <a:t>Approaching corporates such as INBEV to lobby for support of community media, eg advertising revenue, sponsorships, etc</a:t>
          </a:r>
          <a:r>
            <a:rPr lang="en-GB" sz="1100" dirty="0"/>
            <a:t>.</a:t>
          </a:r>
          <a:endParaRPr lang="en-ZA" sz="1100" dirty="0"/>
        </a:p>
      </dgm:t>
    </dgm:pt>
    <dgm:pt modelId="{4D15B0E9-4335-49F9-AB5D-F0FAE28C0900}" type="parTrans" cxnId="{C8FA8C0F-DB3B-41ED-9025-128A6E41D663}">
      <dgm:prSet/>
      <dgm:spPr/>
      <dgm:t>
        <a:bodyPr/>
        <a:lstStyle/>
        <a:p>
          <a:endParaRPr lang="en-ZA"/>
        </a:p>
      </dgm:t>
    </dgm:pt>
    <dgm:pt modelId="{0D208436-FAA7-4E8C-83C5-D0E3A1CEA43C}" type="sibTrans" cxnId="{C8FA8C0F-DB3B-41ED-9025-128A6E41D663}">
      <dgm:prSet/>
      <dgm:spPr/>
      <dgm:t>
        <a:bodyPr/>
        <a:lstStyle/>
        <a:p>
          <a:endParaRPr lang="en-ZA"/>
        </a:p>
      </dgm:t>
    </dgm:pt>
    <dgm:pt modelId="{7B721BEC-6755-4AFA-B0BC-9371CCFD96C0}">
      <dgm:prSet/>
      <dgm:spPr>
        <a:solidFill>
          <a:schemeClr val="accent6">
            <a:lumMod val="40000"/>
            <a:lumOff val="60000"/>
            <a:alpha val="90000"/>
          </a:schemeClr>
        </a:solidFill>
      </dgm:spPr>
      <dgm:t>
        <a:bodyPr/>
        <a:lstStyle/>
        <a:p>
          <a:endParaRPr lang="en-ZA" sz="1100" dirty="0"/>
        </a:p>
      </dgm:t>
    </dgm:pt>
    <dgm:pt modelId="{B77D3B97-8750-4804-BEEA-5B920A145EA1}" type="parTrans" cxnId="{563F5C94-C6B4-4369-B267-00C1819FDDD9}">
      <dgm:prSet/>
      <dgm:spPr/>
      <dgm:t>
        <a:bodyPr/>
        <a:lstStyle/>
        <a:p>
          <a:endParaRPr lang="en-ZA"/>
        </a:p>
      </dgm:t>
    </dgm:pt>
    <dgm:pt modelId="{3BC8D63C-9455-4E7B-A434-976C0E9F1159}" type="sibTrans" cxnId="{563F5C94-C6B4-4369-B267-00C1819FDDD9}">
      <dgm:prSet/>
      <dgm:spPr/>
      <dgm:t>
        <a:bodyPr/>
        <a:lstStyle/>
        <a:p>
          <a:endParaRPr lang="en-ZA"/>
        </a:p>
      </dgm:t>
    </dgm:pt>
    <dgm:pt modelId="{E0A13E95-DFEF-4599-8EAC-8F5D6D064FA9}">
      <dgm:prSet phldrT="[Text]" custT="1"/>
      <dgm:spPr>
        <a:solidFill>
          <a:schemeClr val="accent1">
            <a:lumMod val="40000"/>
            <a:lumOff val="60000"/>
            <a:alpha val="90000"/>
          </a:schemeClr>
        </a:solidFill>
      </dgm:spPr>
      <dgm:t>
        <a:bodyPr/>
        <a:lstStyle/>
        <a:p>
          <a:r>
            <a:rPr lang="en-ZA" sz="1600" dirty="0">
              <a:latin typeface="Arial" panose="020B0604020202020204" pitchFamily="34" charset="0"/>
              <a:cs typeface="Arial" panose="020B0604020202020204" pitchFamily="34" charset="0"/>
            </a:rPr>
            <a:t>Meeting Vodacom on 02 July 2019</a:t>
          </a:r>
        </a:p>
      </dgm:t>
    </dgm:pt>
    <dgm:pt modelId="{A11E8CA4-0068-4615-9A20-1FDA53FCBFE7}" type="parTrans" cxnId="{AD3AB7F7-0996-4A23-8A7D-B70470FC5C65}">
      <dgm:prSet/>
      <dgm:spPr/>
      <dgm:t>
        <a:bodyPr/>
        <a:lstStyle/>
        <a:p>
          <a:endParaRPr lang="en-ZA"/>
        </a:p>
      </dgm:t>
    </dgm:pt>
    <dgm:pt modelId="{380980AD-A749-4880-A4D8-6A1FE31BAA0B}" type="sibTrans" cxnId="{AD3AB7F7-0996-4A23-8A7D-B70470FC5C65}">
      <dgm:prSet/>
      <dgm:spPr/>
      <dgm:t>
        <a:bodyPr/>
        <a:lstStyle/>
        <a:p>
          <a:endParaRPr lang="en-ZA"/>
        </a:p>
      </dgm:t>
    </dgm:pt>
    <dgm:pt modelId="{78FEEA21-554B-4F71-B51E-C4C120E99BFD}" type="pres">
      <dgm:prSet presAssocID="{D83BA099-ED16-4C83-A3E6-CF2D825B3584}" presName="Name0" presStyleCnt="0">
        <dgm:presLayoutVars>
          <dgm:dir/>
          <dgm:animLvl val="lvl"/>
          <dgm:resizeHandles/>
        </dgm:presLayoutVars>
      </dgm:prSet>
      <dgm:spPr/>
    </dgm:pt>
    <dgm:pt modelId="{10B9E8D5-F51E-4A4E-87E3-4511A8D7D4C9}" type="pres">
      <dgm:prSet presAssocID="{DE5392E6-3136-4E91-A497-4C3C6934E800}" presName="linNode" presStyleCnt="0"/>
      <dgm:spPr/>
    </dgm:pt>
    <dgm:pt modelId="{1D2501D6-2787-4289-A155-C272D2DAF1F2}" type="pres">
      <dgm:prSet presAssocID="{DE5392E6-3136-4E91-A497-4C3C6934E800}" presName="parentShp" presStyleLbl="node1" presStyleIdx="0" presStyleCnt="4" custScaleY="225896">
        <dgm:presLayoutVars>
          <dgm:bulletEnabled val="1"/>
        </dgm:presLayoutVars>
      </dgm:prSet>
      <dgm:spPr/>
    </dgm:pt>
    <dgm:pt modelId="{9F0ABC17-D97D-449B-B8C6-FBC72A83C5C1}" type="pres">
      <dgm:prSet presAssocID="{DE5392E6-3136-4E91-A497-4C3C6934E800}" presName="childShp" presStyleLbl="bgAccFollowNode1" presStyleIdx="0" presStyleCnt="4" custScaleY="293895">
        <dgm:presLayoutVars>
          <dgm:bulletEnabled val="1"/>
        </dgm:presLayoutVars>
      </dgm:prSet>
      <dgm:spPr/>
    </dgm:pt>
    <dgm:pt modelId="{263C6139-403C-448E-9726-8464F2335A42}" type="pres">
      <dgm:prSet presAssocID="{5D23D328-7CF4-45AE-A9B6-389206B33695}" presName="spacing" presStyleCnt="0"/>
      <dgm:spPr/>
    </dgm:pt>
    <dgm:pt modelId="{D5DCD8AD-2AAB-418C-9C4D-2B628BE68792}" type="pres">
      <dgm:prSet presAssocID="{896498C0-8479-4904-B497-FCC519243BE4}" presName="linNode" presStyleCnt="0"/>
      <dgm:spPr/>
    </dgm:pt>
    <dgm:pt modelId="{8BA8D441-E6B8-40A1-BBFA-91367DDF671B}" type="pres">
      <dgm:prSet presAssocID="{896498C0-8479-4904-B497-FCC519243BE4}" presName="parentShp" presStyleLbl="node1" presStyleIdx="1" presStyleCnt="4" custScaleY="304134" custLinFactNeighborY="-15819">
        <dgm:presLayoutVars>
          <dgm:bulletEnabled val="1"/>
        </dgm:presLayoutVars>
      </dgm:prSet>
      <dgm:spPr/>
    </dgm:pt>
    <dgm:pt modelId="{3320A65C-8189-4E19-ABBD-230869E2CD65}" type="pres">
      <dgm:prSet presAssocID="{896498C0-8479-4904-B497-FCC519243BE4}" presName="childShp" presStyleLbl="bgAccFollowNode1" presStyleIdx="1" presStyleCnt="4" custScaleY="394583">
        <dgm:presLayoutVars>
          <dgm:bulletEnabled val="1"/>
        </dgm:presLayoutVars>
      </dgm:prSet>
      <dgm:spPr/>
    </dgm:pt>
    <dgm:pt modelId="{7583B268-5592-45AB-9A0B-5FFC88148CD4}" type="pres">
      <dgm:prSet presAssocID="{5625A3DF-2E7E-4D91-B794-411A2D310B15}" presName="spacing" presStyleCnt="0"/>
      <dgm:spPr/>
    </dgm:pt>
    <dgm:pt modelId="{E6932620-9141-4A4F-BA49-1E26CEE138F1}" type="pres">
      <dgm:prSet presAssocID="{4C0FB3BC-7580-48F9-87AA-D1D5E294BA56}" presName="linNode" presStyleCnt="0"/>
      <dgm:spPr/>
    </dgm:pt>
    <dgm:pt modelId="{B958A1E3-DEC4-4F89-BA89-51D98448CAB5}" type="pres">
      <dgm:prSet presAssocID="{4C0FB3BC-7580-48F9-87AA-D1D5E294BA56}" presName="parentShp" presStyleLbl="node1" presStyleIdx="2" presStyleCnt="4" custScaleY="169335" custLinFactNeighborX="-3763" custLinFactNeighborY="-8323">
        <dgm:presLayoutVars>
          <dgm:bulletEnabled val="1"/>
        </dgm:presLayoutVars>
      </dgm:prSet>
      <dgm:spPr/>
    </dgm:pt>
    <dgm:pt modelId="{896EFA21-C09C-4A88-B519-7B979BB9C1C3}" type="pres">
      <dgm:prSet presAssocID="{4C0FB3BC-7580-48F9-87AA-D1D5E294BA56}" presName="childShp" presStyleLbl="bgAccFollowNode1" presStyleIdx="2" presStyleCnt="4" custScaleX="98962" custScaleY="241588">
        <dgm:presLayoutVars>
          <dgm:bulletEnabled val="1"/>
        </dgm:presLayoutVars>
      </dgm:prSet>
      <dgm:spPr/>
    </dgm:pt>
    <dgm:pt modelId="{DD6BDEAB-B312-4CD2-9F9F-84AA9F916CFF}" type="pres">
      <dgm:prSet presAssocID="{8BDEE12D-B862-4BA4-8E91-6C9411DE18B5}" presName="spacing" presStyleCnt="0"/>
      <dgm:spPr/>
    </dgm:pt>
    <dgm:pt modelId="{75D19739-F1D6-425F-B501-6C695FCED093}" type="pres">
      <dgm:prSet presAssocID="{1438479C-281F-4327-874E-0A905EFD8F5D}" presName="linNode" presStyleCnt="0"/>
      <dgm:spPr/>
    </dgm:pt>
    <dgm:pt modelId="{C57D9FC6-3DC7-442C-A48C-0335A57B4B6B}" type="pres">
      <dgm:prSet presAssocID="{1438479C-281F-4327-874E-0A905EFD8F5D}" presName="parentShp" presStyleLbl="node1" presStyleIdx="3" presStyleCnt="4" custScaleY="308054">
        <dgm:presLayoutVars>
          <dgm:bulletEnabled val="1"/>
        </dgm:presLayoutVars>
      </dgm:prSet>
      <dgm:spPr/>
    </dgm:pt>
    <dgm:pt modelId="{3B4B3BCE-7E16-460B-A83C-63327FFAD799}" type="pres">
      <dgm:prSet presAssocID="{1438479C-281F-4327-874E-0A905EFD8F5D}" presName="childShp" presStyleLbl="bgAccFollowNode1" presStyleIdx="3" presStyleCnt="4" custScaleY="375114" custLinFactNeighborX="502" custLinFactNeighborY="-14163">
        <dgm:presLayoutVars>
          <dgm:bulletEnabled val="1"/>
        </dgm:presLayoutVars>
      </dgm:prSet>
      <dgm:spPr/>
    </dgm:pt>
  </dgm:ptLst>
  <dgm:cxnLst>
    <dgm:cxn modelId="{9E9A0207-89A9-4B06-93E1-B6B55A4678B3}" type="presOf" srcId="{5358294C-4C6B-4D56-A76C-F498A1582DC1}" destId="{3B4B3BCE-7E16-460B-A83C-63327FFAD799}" srcOrd="0" destOrd="0" presId="urn:microsoft.com/office/officeart/2005/8/layout/vList6"/>
    <dgm:cxn modelId="{C8FA8C0F-DB3B-41ED-9025-128A6E41D663}" srcId="{1438479C-281F-4327-874E-0A905EFD8F5D}" destId="{5A63018C-0D96-4D09-A052-B370D7E32AFA}" srcOrd="1" destOrd="0" parTransId="{4D15B0E9-4335-49F9-AB5D-F0FAE28C0900}" sibTransId="{0D208436-FAA7-4E8C-83C5-D0E3A1CEA43C}"/>
    <dgm:cxn modelId="{A867151F-7710-417F-99A8-CF27CD7ECC0B}" type="presOf" srcId="{E0A13E95-DFEF-4599-8EAC-8F5D6D064FA9}" destId="{896EFA21-C09C-4A88-B519-7B979BB9C1C3}" srcOrd="0" destOrd="1" presId="urn:microsoft.com/office/officeart/2005/8/layout/vList6"/>
    <dgm:cxn modelId="{43C06023-0D5E-4F9F-A191-0CCEA54D4838}" type="presOf" srcId="{07FE25B4-86AE-4FBB-B6EE-5A80C00E92C9}" destId="{896EFA21-C09C-4A88-B519-7B979BB9C1C3}" srcOrd="0" destOrd="0" presId="urn:microsoft.com/office/officeart/2005/8/layout/vList6"/>
    <dgm:cxn modelId="{6ED0352A-FD8A-43F9-93DC-CD166ABF3B24}" type="presOf" srcId="{74E707BA-406A-40C2-B28E-60C506F46700}" destId="{9F0ABC17-D97D-449B-B8C6-FBC72A83C5C1}" srcOrd="0" destOrd="1" presId="urn:microsoft.com/office/officeart/2005/8/layout/vList6"/>
    <dgm:cxn modelId="{F210F55C-67E9-4920-BC24-8F73C50812F8}" srcId="{896498C0-8479-4904-B497-FCC519243BE4}" destId="{41A5ADBF-FF43-49C2-80EA-E724229257CB}" srcOrd="1" destOrd="0" parTransId="{62378141-8B08-467D-A689-627F7FC29220}" sibTransId="{84EB2469-555C-4494-8FD4-596EDAF209B1}"/>
    <dgm:cxn modelId="{F27BE75D-4A39-4F15-8433-0F41A1C6AD40}" srcId="{896498C0-8479-4904-B497-FCC519243BE4}" destId="{B33EDCAE-0795-4017-8AB9-7B8B2B8104AD}" srcOrd="0" destOrd="0" parTransId="{6F1C6B3E-C8CD-4F00-8EC1-2CCBA1BDFBA1}" sibTransId="{9B4A6CFB-CD64-4725-9113-E65D7392BC17}"/>
    <dgm:cxn modelId="{EE83585E-81D9-43EB-90E4-5DB650AF3D08}" srcId="{D83BA099-ED16-4C83-A3E6-CF2D825B3584}" destId="{896498C0-8479-4904-B497-FCC519243BE4}" srcOrd="1" destOrd="0" parTransId="{196C0DE9-AA42-4213-8AA2-5DA037D2D227}" sibTransId="{5625A3DF-2E7E-4D91-B794-411A2D310B15}"/>
    <dgm:cxn modelId="{56616967-AE54-43B3-9283-81222612E689}" type="presOf" srcId="{4C0FB3BC-7580-48F9-87AA-D1D5E294BA56}" destId="{B958A1E3-DEC4-4F89-BA89-51D98448CAB5}" srcOrd="0" destOrd="0" presId="urn:microsoft.com/office/officeart/2005/8/layout/vList6"/>
    <dgm:cxn modelId="{3FCE8E68-083A-40D9-8D9C-0F4559581411}" type="presOf" srcId="{D83BA099-ED16-4C83-A3E6-CF2D825B3584}" destId="{78FEEA21-554B-4F71-B51E-C4C120E99BFD}" srcOrd="0" destOrd="0" presId="urn:microsoft.com/office/officeart/2005/8/layout/vList6"/>
    <dgm:cxn modelId="{FFF8FF53-2BDF-4681-A342-34576BA33652}" type="presOf" srcId="{881D57FD-9A6D-4670-AFD4-1DF8B0F40917}" destId="{3320A65C-8189-4E19-ABBD-230869E2CD65}" srcOrd="0" destOrd="2" presId="urn:microsoft.com/office/officeart/2005/8/layout/vList6"/>
    <dgm:cxn modelId="{E126E874-C95E-431C-BF03-FF94A319AC4F}" srcId="{896498C0-8479-4904-B497-FCC519243BE4}" destId="{B5822D09-18C3-4756-915A-EE4A946C82B0}" srcOrd="3" destOrd="0" parTransId="{F1DCD5B4-3F0A-4D37-98B2-CBF89F49A845}" sibTransId="{0089E024-BEBA-4177-B63C-7525EBEAB31B}"/>
    <dgm:cxn modelId="{626A8F89-6B68-4082-AFFC-938FC7F3C767}" srcId="{D83BA099-ED16-4C83-A3E6-CF2D825B3584}" destId="{DE5392E6-3136-4E91-A497-4C3C6934E800}" srcOrd="0" destOrd="0" parTransId="{8A3DD2C7-4309-48E5-83C5-5ADE708D036E}" sibTransId="{5D23D328-7CF4-45AE-A9B6-389206B33695}"/>
    <dgm:cxn modelId="{563F5C94-C6B4-4369-B267-00C1819FDDD9}" srcId="{1438479C-281F-4327-874E-0A905EFD8F5D}" destId="{7B721BEC-6755-4AFA-B0BC-9371CCFD96C0}" srcOrd="2" destOrd="0" parTransId="{B77D3B97-8750-4804-BEEA-5B920A145EA1}" sibTransId="{3BC8D63C-9455-4E7B-A434-976C0E9F1159}"/>
    <dgm:cxn modelId="{F5642D95-26AE-4566-9D3B-BBD4FDF16E1F}" type="presOf" srcId="{B5822D09-18C3-4756-915A-EE4A946C82B0}" destId="{3320A65C-8189-4E19-ABBD-230869E2CD65}" srcOrd="0" destOrd="3" presId="urn:microsoft.com/office/officeart/2005/8/layout/vList6"/>
    <dgm:cxn modelId="{5FA56F9A-7A0A-4347-A602-DE4400A4FA2A}" type="presOf" srcId="{7B721BEC-6755-4AFA-B0BC-9371CCFD96C0}" destId="{3B4B3BCE-7E16-460B-A83C-63327FFAD799}" srcOrd="0" destOrd="2" presId="urn:microsoft.com/office/officeart/2005/8/layout/vList6"/>
    <dgm:cxn modelId="{16CB239B-8049-40F9-8246-B23FFFCB398B}" type="presOf" srcId="{DE5392E6-3136-4E91-A497-4C3C6934E800}" destId="{1D2501D6-2787-4289-A155-C272D2DAF1F2}" srcOrd="0" destOrd="0" presId="urn:microsoft.com/office/officeart/2005/8/layout/vList6"/>
    <dgm:cxn modelId="{9133549F-9196-4BAE-B8CA-3B0F3DE57F1D}" srcId="{1438479C-281F-4327-874E-0A905EFD8F5D}" destId="{5358294C-4C6B-4D56-A76C-F498A1582DC1}" srcOrd="0" destOrd="0" parTransId="{7FBF4789-0C6B-43FE-92A8-4FDBDBCA7889}" sibTransId="{FB5F64A0-C774-4378-A754-41149EB91C4A}"/>
    <dgm:cxn modelId="{88C275AE-C5C1-49EE-9EE9-99D7E94AA05E}" type="presOf" srcId="{1438479C-281F-4327-874E-0A905EFD8F5D}" destId="{C57D9FC6-3DC7-442C-A48C-0335A57B4B6B}" srcOrd="0" destOrd="0" presId="urn:microsoft.com/office/officeart/2005/8/layout/vList6"/>
    <dgm:cxn modelId="{81E3D2BE-D5F6-4AA8-B974-F08FB51A7424}" type="presOf" srcId="{5A63018C-0D96-4D09-A052-B370D7E32AFA}" destId="{3B4B3BCE-7E16-460B-A83C-63327FFAD799}" srcOrd="0" destOrd="1" presId="urn:microsoft.com/office/officeart/2005/8/layout/vList6"/>
    <dgm:cxn modelId="{8BA0B7C0-59FB-48C5-9142-507802D558E9}" srcId="{D83BA099-ED16-4C83-A3E6-CF2D825B3584}" destId="{1438479C-281F-4327-874E-0A905EFD8F5D}" srcOrd="3" destOrd="0" parTransId="{C3D32980-8D76-41A3-9151-D7A743B06953}" sibTransId="{5FDB12FA-39E6-463A-9FC5-32ABEB52607D}"/>
    <dgm:cxn modelId="{85AED0C6-545E-4B7E-A4EC-6A6AB53943B6}" srcId="{4C0FB3BC-7580-48F9-87AA-D1D5E294BA56}" destId="{07FE25B4-86AE-4FBB-B6EE-5A80C00E92C9}" srcOrd="0" destOrd="0" parTransId="{0DFB06B7-BBBF-473F-9322-EF5E6FB52622}" sibTransId="{BF062CFF-3409-4637-9337-436451436D4A}"/>
    <dgm:cxn modelId="{119354D0-F797-40EB-B476-DBE22F60C738}" type="presOf" srcId="{0084C343-F748-4138-B7E2-3452F0D413A0}" destId="{9F0ABC17-D97D-449B-B8C6-FBC72A83C5C1}" srcOrd="0" destOrd="0" presId="urn:microsoft.com/office/officeart/2005/8/layout/vList6"/>
    <dgm:cxn modelId="{C51DD1D9-31CD-4E70-AA31-B10F9620C4E2}" srcId="{D83BA099-ED16-4C83-A3E6-CF2D825B3584}" destId="{4C0FB3BC-7580-48F9-87AA-D1D5E294BA56}" srcOrd="2" destOrd="0" parTransId="{D0F0C2AB-8B0D-407B-9E49-8018057B8E82}" sibTransId="{8BDEE12D-B862-4BA4-8E91-6C9411DE18B5}"/>
    <dgm:cxn modelId="{3563D3DD-72B5-4CA0-AC52-6E7A89265733}" srcId="{DE5392E6-3136-4E91-A497-4C3C6934E800}" destId="{74E707BA-406A-40C2-B28E-60C506F46700}" srcOrd="1" destOrd="0" parTransId="{4B1303A6-2801-420C-991C-66ECF1D45EB3}" sibTransId="{89235D9B-2F35-4EEC-83DA-77CCCE206E5C}"/>
    <dgm:cxn modelId="{ED1D4ADF-40EE-4FA3-A865-A8CC402E5F82}" type="presOf" srcId="{896498C0-8479-4904-B497-FCC519243BE4}" destId="{8BA8D441-E6B8-40A1-BBFA-91367DDF671B}" srcOrd="0" destOrd="0" presId="urn:microsoft.com/office/officeart/2005/8/layout/vList6"/>
    <dgm:cxn modelId="{62024AE4-62DD-4445-BCFE-F0DDE0EB4F4C}" type="presOf" srcId="{41A5ADBF-FF43-49C2-80EA-E724229257CB}" destId="{3320A65C-8189-4E19-ABBD-230869E2CD65}" srcOrd="0" destOrd="1" presId="urn:microsoft.com/office/officeart/2005/8/layout/vList6"/>
    <dgm:cxn modelId="{8038D5F5-1F2A-4A12-B578-0EC12A1A71A1}" type="presOf" srcId="{B33EDCAE-0795-4017-8AB9-7B8B2B8104AD}" destId="{3320A65C-8189-4E19-ABBD-230869E2CD65}" srcOrd="0" destOrd="0" presId="urn:microsoft.com/office/officeart/2005/8/layout/vList6"/>
    <dgm:cxn modelId="{5BF973F7-93BB-40CB-BA2C-D590D4125CD1}" srcId="{896498C0-8479-4904-B497-FCC519243BE4}" destId="{881D57FD-9A6D-4670-AFD4-1DF8B0F40917}" srcOrd="2" destOrd="0" parTransId="{E423E055-4585-4CB8-A889-E0ABFF2204FE}" sibTransId="{A7D874D3-127B-4F50-B2AF-333F92FF663B}"/>
    <dgm:cxn modelId="{AD3AB7F7-0996-4A23-8A7D-B70470FC5C65}" srcId="{4C0FB3BC-7580-48F9-87AA-D1D5E294BA56}" destId="{E0A13E95-DFEF-4599-8EAC-8F5D6D064FA9}" srcOrd="1" destOrd="0" parTransId="{A11E8CA4-0068-4615-9A20-1FDA53FCBFE7}" sibTransId="{380980AD-A749-4880-A4D8-6A1FE31BAA0B}"/>
    <dgm:cxn modelId="{7E0ECAFF-3BF0-4572-9077-D4DA6EC4E9C2}" srcId="{DE5392E6-3136-4E91-A497-4C3C6934E800}" destId="{0084C343-F748-4138-B7E2-3452F0D413A0}" srcOrd="0" destOrd="0" parTransId="{C8B508D6-1551-46C7-A070-FB0E4DBD48FB}" sibTransId="{E4CBBA20-2E87-43F2-BB7F-2C17395A3665}"/>
    <dgm:cxn modelId="{9E244589-290D-45A2-AFC1-485E5BC997D6}" type="presParOf" srcId="{78FEEA21-554B-4F71-B51E-C4C120E99BFD}" destId="{10B9E8D5-F51E-4A4E-87E3-4511A8D7D4C9}" srcOrd="0" destOrd="0" presId="urn:microsoft.com/office/officeart/2005/8/layout/vList6"/>
    <dgm:cxn modelId="{6E614FEC-35CF-4443-A49F-4975CA10501E}" type="presParOf" srcId="{10B9E8D5-F51E-4A4E-87E3-4511A8D7D4C9}" destId="{1D2501D6-2787-4289-A155-C272D2DAF1F2}" srcOrd="0" destOrd="0" presId="urn:microsoft.com/office/officeart/2005/8/layout/vList6"/>
    <dgm:cxn modelId="{ECFA73C4-72EC-4898-B76A-2E07A2C15BE4}" type="presParOf" srcId="{10B9E8D5-F51E-4A4E-87E3-4511A8D7D4C9}" destId="{9F0ABC17-D97D-449B-B8C6-FBC72A83C5C1}" srcOrd="1" destOrd="0" presId="urn:microsoft.com/office/officeart/2005/8/layout/vList6"/>
    <dgm:cxn modelId="{265432AF-60FF-4555-8039-5020BD0FDA46}" type="presParOf" srcId="{78FEEA21-554B-4F71-B51E-C4C120E99BFD}" destId="{263C6139-403C-448E-9726-8464F2335A42}" srcOrd="1" destOrd="0" presId="urn:microsoft.com/office/officeart/2005/8/layout/vList6"/>
    <dgm:cxn modelId="{60700E17-36D1-4066-A2DF-43B05869B5E5}" type="presParOf" srcId="{78FEEA21-554B-4F71-B51E-C4C120E99BFD}" destId="{D5DCD8AD-2AAB-418C-9C4D-2B628BE68792}" srcOrd="2" destOrd="0" presId="urn:microsoft.com/office/officeart/2005/8/layout/vList6"/>
    <dgm:cxn modelId="{ABFB37F8-388B-4B85-AF54-CD2AB91577C6}" type="presParOf" srcId="{D5DCD8AD-2AAB-418C-9C4D-2B628BE68792}" destId="{8BA8D441-E6B8-40A1-BBFA-91367DDF671B}" srcOrd="0" destOrd="0" presId="urn:microsoft.com/office/officeart/2005/8/layout/vList6"/>
    <dgm:cxn modelId="{5CDCCCED-1C5B-45FA-861E-CEC91C6F1BD5}" type="presParOf" srcId="{D5DCD8AD-2AAB-418C-9C4D-2B628BE68792}" destId="{3320A65C-8189-4E19-ABBD-230869E2CD65}" srcOrd="1" destOrd="0" presId="urn:microsoft.com/office/officeart/2005/8/layout/vList6"/>
    <dgm:cxn modelId="{968E54F6-86FF-4D0B-958C-61E701EF259F}" type="presParOf" srcId="{78FEEA21-554B-4F71-B51E-C4C120E99BFD}" destId="{7583B268-5592-45AB-9A0B-5FFC88148CD4}" srcOrd="3" destOrd="0" presId="urn:microsoft.com/office/officeart/2005/8/layout/vList6"/>
    <dgm:cxn modelId="{54CE0C09-C7AC-47CC-8C26-A37301778E21}" type="presParOf" srcId="{78FEEA21-554B-4F71-B51E-C4C120E99BFD}" destId="{E6932620-9141-4A4F-BA49-1E26CEE138F1}" srcOrd="4" destOrd="0" presId="urn:microsoft.com/office/officeart/2005/8/layout/vList6"/>
    <dgm:cxn modelId="{5337E77C-A761-43B1-B6AB-765B35E4F599}" type="presParOf" srcId="{E6932620-9141-4A4F-BA49-1E26CEE138F1}" destId="{B958A1E3-DEC4-4F89-BA89-51D98448CAB5}" srcOrd="0" destOrd="0" presId="urn:microsoft.com/office/officeart/2005/8/layout/vList6"/>
    <dgm:cxn modelId="{ABC8638C-A7DC-4427-A1BF-97962E102B2C}" type="presParOf" srcId="{E6932620-9141-4A4F-BA49-1E26CEE138F1}" destId="{896EFA21-C09C-4A88-B519-7B979BB9C1C3}" srcOrd="1" destOrd="0" presId="urn:microsoft.com/office/officeart/2005/8/layout/vList6"/>
    <dgm:cxn modelId="{D556B241-7DDC-435E-8C4C-CEBB6039966A}" type="presParOf" srcId="{78FEEA21-554B-4F71-B51E-C4C120E99BFD}" destId="{DD6BDEAB-B312-4CD2-9F9F-84AA9F916CFF}" srcOrd="5" destOrd="0" presId="urn:microsoft.com/office/officeart/2005/8/layout/vList6"/>
    <dgm:cxn modelId="{5AD13BFD-D409-4752-BFA2-8D39DE1F6574}" type="presParOf" srcId="{78FEEA21-554B-4F71-B51E-C4C120E99BFD}" destId="{75D19739-F1D6-425F-B501-6C695FCED093}" srcOrd="6" destOrd="0" presId="urn:microsoft.com/office/officeart/2005/8/layout/vList6"/>
    <dgm:cxn modelId="{D42D9A3F-5B44-4348-8826-02ACE53CB611}" type="presParOf" srcId="{75D19739-F1D6-425F-B501-6C695FCED093}" destId="{C57D9FC6-3DC7-442C-A48C-0335A57B4B6B}" srcOrd="0" destOrd="0" presId="urn:microsoft.com/office/officeart/2005/8/layout/vList6"/>
    <dgm:cxn modelId="{B8250F7C-F0C3-41E1-8226-403C43B3DB18}" type="presParOf" srcId="{75D19739-F1D6-425F-B501-6C695FCED093}" destId="{3B4B3BCE-7E16-460B-A83C-63327FFAD79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8BF8DD-E86C-4F02-9F52-3CA842A3BAE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1E89586D-0E82-4A77-9C68-87A88C376BDC}">
      <dgm:prSet phldrT="[Text]" custT="1"/>
      <dgm:spPr>
        <a:solidFill>
          <a:schemeClr val="accent6">
            <a:lumMod val="75000"/>
          </a:schemeClr>
        </a:solidFill>
      </dgm:spPr>
      <dgm:t>
        <a:bodyPr/>
        <a:lstStyle/>
        <a:p>
          <a:pPr algn="l"/>
          <a:r>
            <a:rPr lang="en-ZA" sz="1400" dirty="0">
              <a:latin typeface="Arial" panose="020B0604020202020204" pitchFamily="34" charset="0"/>
              <a:cs typeface="Arial" panose="020B0604020202020204" pitchFamily="34" charset="0"/>
            </a:rPr>
            <a:t>MDDA DIGITAL MIGRATION STRATEGY</a:t>
          </a:r>
        </a:p>
        <a:p>
          <a:pPr algn="l"/>
          <a:r>
            <a:rPr lang="en-ZA" sz="1400" dirty="0">
              <a:latin typeface="Arial" panose="020B0604020202020204" pitchFamily="34" charset="0"/>
              <a:cs typeface="Arial" panose="020B0604020202020204" pitchFamily="34" charset="0"/>
            </a:rPr>
            <a:t>MDDA challenge: how to roll out affordable technology platforms to impact on diversified alternative media.</a:t>
          </a:r>
          <a:endParaRPr lang="en-US" sz="1400" dirty="0"/>
        </a:p>
      </dgm:t>
    </dgm:pt>
    <dgm:pt modelId="{7D657866-FF2D-462D-A8FA-FF4AE6B50AD9}" type="parTrans" cxnId="{D7AEF8D5-2754-4803-8C44-371D73CD0498}">
      <dgm:prSet/>
      <dgm:spPr/>
      <dgm:t>
        <a:bodyPr/>
        <a:lstStyle/>
        <a:p>
          <a:endParaRPr lang="en-US"/>
        </a:p>
      </dgm:t>
    </dgm:pt>
    <dgm:pt modelId="{6B319289-088E-4B90-9FAE-7CAF3324CEFA}" type="sibTrans" cxnId="{D7AEF8D5-2754-4803-8C44-371D73CD0498}">
      <dgm:prSet/>
      <dgm:spPr/>
      <dgm:t>
        <a:bodyPr/>
        <a:lstStyle/>
        <a:p>
          <a:endParaRPr lang="en-US"/>
        </a:p>
      </dgm:t>
    </dgm:pt>
    <dgm:pt modelId="{FFE2E606-94D4-4B66-83A0-7A82729910FA}">
      <dgm:prSet phldrT="[Text]"/>
      <dgm:spPr>
        <a:solidFill>
          <a:srgbClr val="002060"/>
        </a:solidFill>
      </dgm:spPr>
      <dgm:t>
        <a:bodyPr/>
        <a:lstStyle/>
        <a:p>
          <a:pPr>
            <a:buFont typeface="Wingdings" panose="05000000000000000000" pitchFamily="2" charset="2"/>
            <a:buChar char="Ø"/>
          </a:pPr>
          <a:r>
            <a:rPr lang="en-ZA" dirty="0">
              <a:latin typeface="Arial" panose="020B0604020202020204" pitchFamily="34" charset="0"/>
              <a:cs typeface="Arial" panose="020B0604020202020204" pitchFamily="34" charset="0"/>
            </a:rPr>
            <a:t>Digital migration increases access to information at reduced cost and facilitates pluralism and diversity.</a:t>
          </a:r>
          <a:endParaRPr lang="en-US" dirty="0"/>
        </a:p>
      </dgm:t>
    </dgm:pt>
    <dgm:pt modelId="{2656B509-4BBE-4E8C-94B2-5B14145CCDE1}" type="parTrans" cxnId="{62DF9022-2D08-4627-ADF8-A3DE7F1A67AF}">
      <dgm:prSet/>
      <dgm:spPr/>
      <dgm:t>
        <a:bodyPr/>
        <a:lstStyle/>
        <a:p>
          <a:endParaRPr lang="en-US"/>
        </a:p>
      </dgm:t>
    </dgm:pt>
    <dgm:pt modelId="{39403CE0-01D6-4C8C-9394-A956456DD1E9}" type="sibTrans" cxnId="{62DF9022-2D08-4627-ADF8-A3DE7F1A67AF}">
      <dgm:prSet/>
      <dgm:spPr/>
      <dgm:t>
        <a:bodyPr/>
        <a:lstStyle/>
        <a:p>
          <a:endParaRPr lang="en-US"/>
        </a:p>
      </dgm:t>
    </dgm:pt>
    <dgm:pt modelId="{D6771741-F327-4DC9-AA0D-F5C41731844A}">
      <dgm:prSet phldrT="[Text]" custT="1"/>
      <dgm:spPr>
        <a:solidFill>
          <a:srgbClr val="00B0F0"/>
        </a:solidFill>
      </dgm:spPr>
      <dgm:t>
        <a:bodyPr/>
        <a:lstStyle/>
        <a:p>
          <a:pPr algn="l"/>
          <a:r>
            <a:rPr lang="en-ZA" sz="1400" dirty="0">
              <a:latin typeface="Arial" panose="020B0604020202020204" pitchFamily="34" charset="0"/>
              <a:cs typeface="Arial" panose="020B0604020202020204" pitchFamily="34" charset="0"/>
            </a:rPr>
            <a:t>Currently some communities do not have access to proper network in which digital services can be accessed</a:t>
          </a:r>
          <a:endParaRPr lang="en-US" sz="1400" dirty="0"/>
        </a:p>
      </dgm:t>
    </dgm:pt>
    <dgm:pt modelId="{B55BFAC7-25B9-4B4F-B583-848E35AF9570}" type="parTrans" cxnId="{C3A2C405-4898-40BF-83DE-5264ACA2CA01}">
      <dgm:prSet/>
      <dgm:spPr/>
      <dgm:t>
        <a:bodyPr/>
        <a:lstStyle/>
        <a:p>
          <a:endParaRPr lang="en-US"/>
        </a:p>
      </dgm:t>
    </dgm:pt>
    <dgm:pt modelId="{40ABB551-8009-4D35-9F97-7F1684B16096}" type="sibTrans" cxnId="{C3A2C405-4898-40BF-83DE-5264ACA2CA01}">
      <dgm:prSet/>
      <dgm:spPr/>
      <dgm:t>
        <a:bodyPr/>
        <a:lstStyle/>
        <a:p>
          <a:endParaRPr lang="en-US"/>
        </a:p>
      </dgm:t>
    </dgm:pt>
    <dgm:pt modelId="{E590A424-4B37-44EF-852C-FD72E21CF664}">
      <dgm:prSet phldrT="[Text]" custT="1"/>
      <dgm:spPr>
        <a:solidFill>
          <a:schemeClr val="accent1">
            <a:lumMod val="75000"/>
          </a:schemeClr>
        </a:solidFill>
      </dgm:spPr>
      <dgm:t>
        <a:bodyPr/>
        <a:lstStyle/>
        <a:p>
          <a:pPr algn="l">
            <a:buFont typeface="Wingdings" panose="05000000000000000000" pitchFamily="2" charset="2"/>
            <a:buChar char="Ø"/>
          </a:pPr>
          <a:r>
            <a:rPr lang="en-ZA" sz="1400" dirty="0">
              <a:latin typeface="Arial" panose="020B0604020202020204" pitchFamily="34" charset="0"/>
              <a:cs typeface="Arial" panose="020B0604020202020204" pitchFamily="34" charset="0"/>
            </a:rPr>
            <a:t>    </a:t>
          </a:r>
        </a:p>
        <a:p>
          <a:pPr algn="l">
            <a:buFont typeface="Wingdings" panose="05000000000000000000" pitchFamily="2" charset="2"/>
            <a:buChar char="Ø"/>
          </a:pPr>
          <a:r>
            <a:rPr lang="en-ZA" sz="1400" dirty="0">
              <a:latin typeface="Arial" panose="020B0604020202020204" pitchFamily="34" charset="0"/>
              <a:cs typeface="Arial" panose="020B0604020202020204" pitchFamily="34" charset="0"/>
            </a:rPr>
            <a:t>Coverage will </a:t>
          </a:r>
          <a:br>
            <a:rPr lang="en-ZA" sz="1400" dirty="0">
              <a:latin typeface="Arial" panose="020B0604020202020204" pitchFamily="34" charset="0"/>
              <a:cs typeface="Arial" panose="020B0604020202020204" pitchFamily="34" charset="0"/>
            </a:rPr>
          </a:br>
          <a:r>
            <a:rPr lang="en-ZA" sz="1400" dirty="0">
              <a:latin typeface="Arial" panose="020B0604020202020204" pitchFamily="34" charset="0"/>
              <a:cs typeface="Arial" panose="020B0604020202020204" pitchFamily="34" charset="0"/>
            </a:rPr>
            <a:t>increase and data costs will fall - community media needs to transition to and position themselves to meet the demands of the evolving media landscape</a:t>
          </a:r>
          <a:endParaRPr lang="en-US" sz="1400" dirty="0">
            <a:latin typeface="Arial" panose="020B0604020202020204" pitchFamily="34" charset="0"/>
            <a:cs typeface="Arial" panose="020B0604020202020204" pitchFamily="34" charset="0"/>
          </a:endParaRPr>
        </a:p>
        <a:p>
          <a:pPr algn="l">
            <a:buFont typeface="Wingdings" panose="05000000000000000000" pitchFamily="2" charset="2"/>
            <a:buChar char="Ø"/>
          </a:pPr>
          <a:endParaRPr lang="en-US" sz="1400" dirty="0"/>
        </a:p>
      </dgm:t>
    </dgm:pt>
    <dgm:pt modelId="{8A5851FB-FFD3-4EB2-A155-BF3DFB88AAA6}" type="parTrans" cxnId="{680B8F03-E9A8-4DF0-A525-0C0F54BAAB03}">
      <dgm:prSet/>
      <dgm:spPr/>
      <dgm:t>
        <a:bodyPr/>
        <a:lstStyle/>
        <a:p>
          <a:endParaRPr lang="en-US"/>
        </a:p>
      </dgm:t>
    </dgm:pt>
    <dgm:pt modelId="{9D9DFBA9-011E-48F2-AC20-D0ED387F2392}" type="sibTrans" cxnId="{680B8F03-E9A8-4DF0-A525-0C0F54BAAB03}">
      <dgm:prSet/>
      <dgm:spPr/>
      <dgm:t>
        <a:bodyPr/>
        <a:lstStyle/>
        <a:p>
          <a:endParaRPr lang="en-US"/>
        </a:p>
      </dgm:t>
    </dgm:pt>
    <dgm:pt modelId="{385D23A7-88AC-4898-B771-CF3CDEE71B28}">
      <dgm:prSet phldrT="[Text]" custT="1"/>
      <dgm:spPr>
        <a:solidFill>
          <a:schemeClr val="accent1">
            <a:lumMod val="50000"/>
          </a:schemeClr>
        </a:solidFill>
      </dgm:spPr>
      <dgm:t>
        <a:bodyPr/>
        <a:lstStyle/>
        <a:p>
          <a:pPr algn="l"/>
          <a:r>
            <a:rPr lang="en-ZA" sz="1400" dirty="0">
              <a:latin typeface="Arial" panose="020B0604020202020204" pitchFamily="34" charset="0"/>
              <a:cs typeface="Arial" panose="020B0604020202020204" pitchFamily="34" charset="0"/>
            </a:rPr>
            <a:t>Community media – like their mainstream colleagues – need business models to sustain new forms of storytelling</a:t>
          </a:r>
          <a:endParaRPr lang="en-US" sz="1400" dirty="0"/>
        </a:p>
      </dgm:t>
    </dgm:pt>
    <dgm:pt modelId="{FE7851F7-57AD-4477-94D7-EF31E15C8003}" type="parTrans" cxnId="{F9B90B0B-C3F4-4F44-8194-9E44F7A1BDA2}">
      <dgm:prSet/>
      <dgm:spPr/>
      <dgm:t>
        <a:bodyPr/>
        <a:lstStyle/>
        <a:p>
          <a:endParaRPr lang="en-US"/>
        </a:p>
      </dgm:t>
    </dgm:pt>
    <dgm:pt modelId="{15CE67E6-6DBB-4629-B5D9-BDB8FB321523}" type="sibTrans" cxnId="{F9B90B0B-C3F4-4F44-8194-9E44F7A1BDA2}">
      <dgm:prSet/>
      <dgm:spPr/>
      <dgm:t>
        <a:bodyPr/>
        <a:lstStyle/>
        <a:p>
          <a:endParaRPr lang="en-US"/>
        </a:p>
      </dgm:t>
    </dgm:pt>
    <dgm:pt modelId="{9B4A64E0-8C49-49E3-97D5-513E50B10D0D}" type="pres">
      <dgm:prSet presAssocID="{328BF8DD-E86C-4F02-9F52-3CA842A3BAED}" presName="Name0" presStyleCnt="0">
        <dgm:presLayoutVars>
          <dgm:chMax val="1"/>
          <dgm:dir/>
          <dgm:animLvl val="ctr"/>
          <dgm:resizeHandles val="exact"/>
        </dgm:presLayoutVars>
      </dgm:prSet>
      <dgm:spPr/>
    </dgm:pt>
    <dgm:pt modelId="{70D71D8C-B7A1-4C4D-9798-CD74FE81A8E1}" type="pres">
      <dgm:prSet presAssocID="{1E89586D-0E82-4A77-9C68-87A88C376BDC}" presName="centerShape" presStyleLbl="node0" presStyleIdx="0" presStyleCnt="1" custScaleX="140733" custScaleY="123141"/>
      <dgm:spPr/>
    </dgm:pt>
    <dgm:pt modelId="{C048B1DC-BADA-4F8D-9DB8-0149A53ABAD4}" type="pres">
      <dgm:prSet presAssocID="{FFE2E606-94D4-4B66-83A0-7A82729910FA}" presName="node" presStyleLbl="node1" presStyleIdx="0" presStyleCnt="4" custScaleX="166701" custScaleY="132303">
        <dgm:presLayoutVars>
          <dgm:bulletEnabled val="1"/>
        </dgm:presLayoutVars>
      </dgm:prSet>
      <dgm:spPr/>
    </dgm:pt>
    <dgm:pt modelId="{58ED1601-DDA7-4D88-9A61-F6D23C648288}" type="pres">
      <dgm:prSet presAssocID="{FFE2E606-94D4-4B66-83A0-7A82729910FA}" presName="dummy" presStyleCnt="0"/>
      <dgm:spPr/>
    </dgm:pt>
    <dgm:pt modelId="{E5681128-7679-4C1C-8029-74F503BCD26E}" type="pres">
      <dgm:prSet presAssocID="{39403CE0-01D6-4C8C-9394-A956456DD1E9}" presName="sibTrans" presStyleLbl="sibTrans2D1" presStyleIdx="0" presStyleCnt="4"/>
      <dgm:spPr/>
    </dgm:pt>
    <dgm:pt modelId="{5088B879-D3CE-41DA-8FFC-DEEE169A775F}" type="pres">
      <dgm:prSet presAssocID="{D6771741-F327-4DC9-AA0D-F5C41731844A}" presName="node" presStyleLbl="node1" presStyleIdx="1" presStyleCnt="4" custScaleX="207241" custScaleY="132302" custRadScaleRad="124889" custRadScaleInc="-3464">
        <dgm:presLayoutVars>
          <dgm:bulletEnabled val="1"/>
        </dgm:presLayoutVars>
      </dgm:prSet>
      <dgm:spPr/>
    </dgm:pt>
    <dgm:pt modelId="{0AF8265E-6E8C-47A5-B14A-1AE26B663988}" type="pres">
      <dgm:prSet presAssocID="{D6771741-F327-4DC9-AA0D-F5C41731844A}" presName="dummy" presStyleCnt="0"/>
      <dgm:spPr/>
    </dgm:pt>
    <dgm:pt modelId="{9CA1A25F-DB66-45B4-8F5A-6D1375EF8742}" type="pres">
      <dgm:prSet presAssocID="{40ABB551-8009-4D35-9F97-7F1684B16096}" presName="sibTrans" presStyleLbl="sibTrans2D1" presStyleIdx="1" presStyleCnt="4"/>
      <dgm:spPr/>
    </dgm:pt>
    <dgm:pt modelId="{3B0E8A69-4CA6-4CA0-992D-1CEA7B658CD3}" type="pres">
      <dgm:prSet presAssocID="{E590A424-4B37-44EF-852C-FD72E21CF664}" presName="node" presStyleLbl="node1" presStyleIdx="2" presStyleCnt="4" custScaleX="229999" custScaleY="138402" custRadScaleRad="106470" custRadScaleInc="-8943">
        <dgm:presLayoutVars>
          <dgm:bulletEnabled val="1"/>
        </dgm:presLayoutVars>
      </dgm:prSet>
      <dgm:spPr/>
    </dgm:pt>
    <dgm:pt modelId="{8B22DED1-14B0-44DF-B97A-41D728087BE0}" type="pres">
      <dgm:prSet presAssocID="{E590A424-4B37-44EF-852C-FD72E21CF664}" presName="dummy" presStyleCnt="0"/>
      <dgm:spPr/>
    </dgm:pt>
    <dgm:pt modelId="{6CE3EDC1-4E2B-4C96-869E-A63A6B996082}" type="pres">
      <dgm:prSet presAssocID="{9D9DFBA9-011E-48F2-AC20-D0ED387F2392}" presName="sibTrans" presStyleLbl="sibTrans2D1" presStyleIdx="2" presStyleCnt="4"/>
      <dgm:spPr/>
    </dgm:pt>
    <dgm:pt modelId="{9D379E69-7DD2-404F-85B2-71A69081B9D4}" type="pres">
      <dgm:prSet presAssocID="{385D23A7-88AC-4898-B771-CF3CDEE71B28}" presName="node" presStyleLbl="node1" presStyleIdx="3" presStyleCnt="4" custScaleX="209396" custScaleY="132303" custRadScaleRad="119094" custRadScaleInc="-10561">
        <dgm:presLayoutVars>
          <dgm:bulletEnabled val="1"/>
        </dgm:presLayoutVars>
      </dgm:prSet>
      <dgm:spPr/>
    </dgm:pt>
    <dgm:pt modelId="{3800C5D8-1EE7-4364-AB6B-A232E5B782B7}" type="pres">
      <dgm:prSet presAssocID="{385D23A7-88AC-4898-B771-CF3CDEE71B28}" presName="dummy" presStyleCnt="0"/>
      <dgm:spPr/>
    </dgm:pt>
    <dgm:pt modelId="{B40AD121-FC5A-49E8-893C-F4710C13F2C3}" type="pres">
      <dgm:prSet presAssocID="{15CE67E6-6DBB-4629-B5D9-BDB8FB321523}" presName="sibTrans" presStyleLbl="sibTrans2D1" presStyleIdx="3" presStyleCnt="4"/>
      <dgm:spPr/>
    </dgm:pt>
  </dgm:ptLst>
  <dgm:cxnLst>
    <dgm:cxn modelId="{680B8F03-E9A8-4DF0-A525-0C0F54BAAB03}" srcId="{1E89586D-0E82-4A77-9C68-87A88C376BDC}" destId="{E590A424-4B37-44EF-852C-FD72E21CF664}" srcOrd="2" destOrd="0" parTransId="{8A5851FB-FFD3-4EB2-A155-BF3DFB88AAA6}" sibTransId="{9D9DFBA9-011E-48F2-AC20-D0ED387F2392}"/>
    <dgm:cxn modelId="{C3A2C405-4898-40BF-83DE-5264ACA2CA01}" srcId="{1E89586D-0E82-4A77-9C68-87A88C376BDC}" destId="{D6771741-F327-4DC9-AA0D-F5C41731844A}" srcOrd="1" destOrd="0" parTransId="{B55BFAC7-25B9-4B4F-B583-848E35AF9570}" sibTransId="{40ABB551-8009-4D35-9F97-7F1684B16096}"/>
    <dgm:cxn modelId="{F9B90B0B-C3F4-4F44-8194-9E44F7A1BDA2}" srcId="{1E89586D-0E82-4A77-9C68-87A88C376BDC}" destId="{385D23A7-88AC-4898-B771-CF3CDEE71B28}" srcOrd="3" destOrd="0" parTransId="{FE7851F7-57AD-4477-94D7-EF31E15C8003}" sibTransId="{15CE67E6-6DBB-4629-B5D9-BDB8FB321523}"/>
    <dgm:cxn modelId="{4CF39020-1FEB-4F34-9E78-D60395E6F6ED}" type="presOf" srcId="{39403CE0-01D6-4C8C-9394-A956456DD1E9}" destId="{E5681128-7679-4C1C-8029-74F503BCD26E}" srcOrd="0" destOrd="0" presId="urn:microsoft.com/office/officeart/2005/8/layout/radial6"/>
    <dgm:cxn modelId="{62DF9022-2D08-4627-ADF8-A3DE7F1A67AF}" srcId="{1E89586D-0E82-4A77-9C68-87A88C376BDC}" destId="{FFE2E606-94D4-4B66-83A0-7A82729910FA}" srcOrd="0" destOrd="0" parTransId="{2656B509-4BBE-4E8C-94B2-5B14145CCDE1}" sibTransId="{39403CE0-01D6-4C8C-9394-A956456DD1E9}"/>
    <dgm:cxn modelId="{DE058725-3A0C-4A91-B45F-5BBB28FC27FA}" type="presOf" srcId="{FFE2E606-94D4-4B66-83A0-7A82729910FA}" destId="{C048B1DC-BADA-4F8D-9DB8-0149A53ABAD4}" srcOrd="0" destOrd="0" presId="urn:microsoft.com/office/officeart/2005/8/layout/radial6"/>
    <dgm:cxn modelId="{52B70547-65A7-4072-8DA9-D2E6F3C57C56}" type="presOf" srcId="{328BF8DD-E86C-4F02-9F52-3CA842A3BAED}" destId="{9B4A64E0-8C49-49E3-97D5-513E50B10D0D}" srcOrd="0" destOrd="0" presId="urn:microsoft.com/office/officeart/2005/8/layout/radial6"/>
    <dgm:cxn modelId="{5DA1007D-CE49-4B6D-8C33-9CDAD40CEFE6}" type="presOf" srcId="{D6771741-F327-4DC9-AA0D-F5C41731844A}" destId="{5088B879-D3CE-41DA-8FFC-DEEE169A775F}" srcOrd="0" destOrd="0" presId="urn:microsoft.com/office/officeart/2005/8/layout/radial6"/>
    <dgm:cxn modelId="{4EFE378D-F490-4045-9DE0-8C17D1FE7147}" type="presOf" srcId="{9D9DFBA9-011E-48F2-AC20-D0ED387F2392}" destId="{6CE3EDC1-4E2B-4C96-869E-A63A6B996082}" srcOrd="0" destOrd="0" presId="urn:microsoft.com/office/officeart/2005/8/layout/radial6"/>
    <dgm:cxn modelId="{0E0CDD97-FDF9-400F-8DBC-58BC8BF5A973}" type="presOf" srcId="{15CE67E6-6DBB-4629-B5D9-BDB8FB321523}" destId="{B40AD121-FC5A-49E8-893C-F4710C13F2C3}" srcOrd="0" destOrd="0" presId="urn:microsoft.com/office/officeart/2005/8/layout/radial6"/>
    <dgm:cxn modelId="{05CF2DB5-1925-4E9D-B11A-364701BEC86D}" type="presOf" srcId="{40ABB551-8009-4D35-9F97-7F1684B16096}" destId="{9CA1A25F-DB66-45B4-8F5A-6D1375EF8742}" srcOrd="0" destOrd="0" presId="urn:microsoft.com/office/officeart/2005/8/layout/radial6"/>
    <dgm:cxn modelId="{D7AEF8D5-2754-4803-8C44-371D73CD0498}" srcId="{328BF8DD-E86C-4F02-9F52-3CA842A3BAED}" destId="{1E89586D-0E82-4A77-9C68-87A88C376BDC}" srcOrd="0" destOrd="0" parTransId="{7D657866-FF2D-462D-A8FA-FF4AE6B50AD9}" sibTransId="{6B319289-088E-4B90-9FAE-7CAF3324CEFA}"/>
    <dgm:cxn modelId="{79AFDDDD-23D4-44C0-8C91-063472E0BB46}" type="presOf" srcId="{E590A424-4B37-44EF-852C-FD72E21CF664}" destId="{3B0E8A69-4CA6-4CA0-992D-1CEA7B658CD3}" srcOrd="0" destOrd="0" presId="urn:microsoft.com/office/officeart/2005/8/layout/radial6"/>
    <dgm:cxn modelId="{9EFDC0EA-14C4-43EC-B863-460DC6091E93}" type="presOf" srcId="{1E89586D-0E82-4A77-9C68-87A88C376BDC}" destId="{70D71D8C-B7A1-4C4D-9798-CD74FE81A8E1}" srcOrd="0" destOrd="0" presId="urn:microsoft.com/office/officeart/2005/8/layout/radial6"/>
    <dgm:cxn modelId="{1D6E6AEE-5755-4672-8AD6-13A8716736E7}" type="presOf" srcId="{385D23A7-88AC-4898-B771-CF3CDEE71B28}" destId="{9D379E69-7DD2-404F-85B2-71A69081B9D4}" srcOrd="0" destOrd="0" presId="urn:microsoft.com/office/officeart/2005/8/layout/radial6"/>
    <dgm:cxn modelId="{10768648-6D5C-4136-AECC-1DF09845008B}" type="presParOf" srcId="{9B4A64E0-8C49-49E3-97D5-513E50B10D0D}" destId="{70D71D8C-B7A1-4C4D-9798-CD74FE81A8E1}" srcOrd="0" destOrd="0" presId="urn:microsoft.com/office/officeart/2005/8/layout/radial6"/>
    <dgm:cxn modelId="{C20D94FB-09AE-4376-A793-733400A49D49}" type="presParOf" srcId="{9B4A64E0-8C49-49E3-97D5-513E50B10D0D}" destId="{C048B1DC-BADA-4F8D-9DB8-0149A53ABAD4}" srcOrd="1" destOrd="0" presId="urn:microsoft.com/office/officeart/2005/8/layout/radial6"/>
    <dgm:cxn modelId="{1A40A590-CE35-45B9-AE10-B78D8FD35C2A}" type="presParOf" srcId="{9B4A64E0-8C49-49E3-97D5-513E50B10D0D}" destId="{58ED1601-DDA7-4D88-9A61-F6D23C648288}" srcOrd="2" destOrd="0" presId="urn:microsoft.com/office/officeart/2005/8/layout/radial6"/>
    <dgm:cxn modelId="{26CE4ADA-EAD7-49F2-80DC-C4DD92D87697}" type="presParOf" srcId="{9B4A64E0-8C49-49E3-97D5-513E50B10D0D}" destId="{E5681128-7679-4C1C-8029-74F503BCD26E}" srcOrd="3" destOrd="0" presId="urn:microsoft.com/office/officeart/2005/8/layout/radial6"/>
    <dgm:cxn modelId="{F8CA86C8-2B20-4D17-8EA9-F742200BC059}" type="presParOf" srcId="{9B4A64E0-8C49-49E3-97D5-513E50B10D0D}" destId="{5088B879-D3CE-41DA-8FFC-DEEE169A775F}" srcOrd="4" destOrd="0" presId="urn:microsoft.com/office/officeart/2005/8/layout/radial6"/>
    <dgm:cxn modelId="{66717A6A-8460-4848-BFD5-739699A48448}" type="presParOf" srcId="{9B4A64E0-8C49-49E3-97D5-513E50B10D0D}" destId="{0AF8265E-6E8C-47A5-B14A-1AE26B663988}" srcOrd="5" destOrd="0" presId="urn:microsoft.com/office/officeart/2005/8/layout/radial6"/>
    <dgm:cxn modelId="{07470706-D963-42B8-8658-BFEB3382C5B1}" type="presParOf" srcId="{9B4A64E0-8C49-49E3-97D5-513E50B10D0D}" destId="{9CA1A25F-DB66-45B4-8F5A-6D1375EF8742}" srcOrd="6" destOrd="0" presId="urn:microsoft.com/office/officeart/2005/8/layout/radial6"/>
    <dgm:cxn modelId="{AD590478-29B8-49F4-8B48-B8EDF8A77F9A}" type="presParOf" srcId="{9B4A64E0-8C49-49E3-97D5-513E50B10D0D}" destId="{3B0E8A69-4CA6-4CA0-992D-1CEA7B658CD3}" srcOrd="7" destOrd="0" presId="urn:microsoft.com/office/officeart/2005/8/layout/radial6"/>
    <dgm:cxn modelId="{E0219FE1-8D6B-48C6-9F83-BFBBD0557B57}" type="presParOf" srcId="{9B4A64E0-8C49-49E3-97D5-513E50B10D0D}" destId="{8B22DED1-14B0-44DF-B97A-41D728087BE0}" srcOrd="8" destOrd="0" presId="urn:microsoft.com/office/officeart/2005/8/layout/radial6"/>
    <dgm:cxn modelId="{96CA3778-B3C9-410C-9C94-48587C5418DF}" type="presParOf" srcId="{9B4A64E0-8C49-49E3-97D5-513E50B10D0D}" destId="{6CE3EDC1-4E2B-4C96-869E-A63A6B996082}" srcOrd="9" destOrd="0" presId="urn:microsoft.com/office/officeart/2005/8/layout/radial6"/>
    <dgm:cxn modelId="{9CD7D582-E48C-40CD-A293-51B86F516E6C}" type="presParOf" srcId="{9B4A64E0-8C49-49E3-97D5-513E50B10D0D}" destId="{9D379E69-7DD2-404F-85B2-71A69081B9D4}" srcOrd="10" destOrd="0" presId="urn:microsoft.com/office/officeart/2005/8/layout/radial6"/>
    <dgm:cxn modelId="{42D362B5-24E1-4557-9B78-CBC4A25301F1}" type="presParOf" srcId="{9B4A64E0-8C49-49E3-97D5-513E50B10D0D}" destId="{3800C5D8-1EE7-4364-AB6B-A232E5B782B7}" srcOrd="11" destOrd="0" presId="urn:microsoft.com/office/officeart/2005/8/layout/radial6"/>
    <dgm:cxn modelId="{BE42BE4A-5F6C-41F2-B0BE-76773EC90BF1}" type="presParOf" srcId="{9B4A64E0-8C49-49E3-97D5-513E50B10D0D}" destId="{B40AD121-FC5A-49E8-893C-F4710C13F2C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AD5A0-9192-40C6-A061-128C40A424E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97C15ED-991C-45FC-8883-BFECD5391DDA}">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500" dirty="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p>
      </dgm:t>
    </dgm:pt>
    <dgm:pt modelId="{6DD00CEC-EA2B-43D8-8867-598BCA97B923}" type="parTrans" cxnId="{AFAB4A97-7DCF-45B8-A1A9-6262E3F08CDC}">
      <dgm:prSet/>
      <dgm:spPr/>
      <dgm:t>
        <a:bodyPr/>
        <a:lstStyle/>
        <a:p>
          <a:endParaRPr lang="en-US"/>
        </a:p>
      </dgm:t>
    </dgm:pt>
    <dgm:pt modelId="{9441D956-9390-4AB3-A308-F381C4583C6A}" type="sibTrans" cxnId="{AFAB4A97-7DCF-45B8-A1A9-6262E3F08CDC}">
      <dgm:prSet/>
      <dgm:spPr/>
      <dgm:t>
        <a:bodyPr/>
        <a:lstStyle/>
        <a:p>
          <a:endParaRPr lang="en-US"/>
        </a:p>
      </dgm:t>
    </dgm:pt>
    <dgm:pt modelId="{32D3A176-CF88-42FD-AAC7-76B4E9C7AA3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500" dirty="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p>
      </dgm:t>
    </dgm:pt>
    <dgm:pt modelId="{DEE1872F-D506-4F28-9401-1326556837B2}" type="parTrans" cxnId="{349E9D83-5FC9-42CC-8527-2B1B006D9392}">
      <dgm:prSet/>
      <dgm:spPr/>
      <dgm:t>
        <a:bodyPr/>
        <a:lstStyle/>
        <a:p>
          <a:endParaRPr lang="en-US"/>
        </a:p>
      </dgm:t>
    </dgm:pt>
    <dgm:pt modelId="{5702FB44-8F70-4303-B721-D381C7E80F6E}" type="sibTrans" cxnId="{349E9D83-5FC9-42CC-8527-2B1B006D9392}">
      <dgm:prSet/>
      <dgm:spPr/>
      <dgm:t>
        <a:bodyPr/>
        <a:lstStyle/>
        <a:p>
          <a:endParaRPr lang="en-US"/>
        </a:p>
      </dgm:t>
    </dgm:pt>
    <dgm:pt modelId="{1AE8DB3F-763C-40BD-8ED1-51B13366D48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500" dirty="0">
              <a:latin typeface="Arial" panose="020B0604020202020204" pitchFamily="34" charset="0"/>
              <a:cs typeface="Arial" panose="020B0604020202020204" pitchFamily="34" charset="0"/>
            </a:rPr>
            <a:t>Encourage the channeling of resources to the community media sectors</a:t>
          </a:r>
        </a:p>
        <a:p>
          <a:r>
            <a:rPr lang="en-US" sz="1500" dirty="0">
              <a:latin typeface="Arial" panose="020B0604020202020204" pitchFamily="34" charset="0"/>
              <a:cs typeface="Arial" panose="020B0604020202020204" pitchFamily="34" charset="0"/>
            </a:rPr>
            <a:t>Raise public awareness with regard to media development &amp; diversity issues</a:t>
          </a:r>
        </a:p>
      </dgm:t>
    </dgm:pt>
    <dgm:pt modelId="{BEEA1829-D997-4B22-9E28-2433A8FDE24E}" type="parTrans" cxnId="{CAD6961D-A065-4817-986F-F2740FDF3D93}">
      <dgm:prSet/>
      <dgm:spPr/>
      <dgm:t>
        <a:bodyPr/>
        <a:lstStyle/>
        <a:p>
          <a:endParaRPr lang="en-US"/>
        </a:p>
      </dgm:t>
    </dgm:pt>
    <dgm:pt modelId="{4365D9A6-E093-486B-ACE5-3C010C9212A3}" type="sibTrans" cxnId="{CAD6961D-A065-4817-986F-F2740FDF3D93}">
      <dgm:prSet/>
      <dgm:spPr/>
      <dgm:t>
        <a:bodyPr/>
        <a:lstStyle/>
        <a:p>
          <a:endParaRPr lang="en-US"/>
        </a:p>
      </dgm:t>
    </dgm:pt>
    <dgm:pt modelId="{6BB28BF8-17D3-426E-B480-E4CF6C11447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500" dirty="0">
              <a:latin typeface="Arial" panose="020B0604020202020204" pitchFamily="34" charset="0"/>
              <a:cs typeface="Arial" panose="020B0604020202020204" pitchFamily="34" charset="0"/>
            </a:rPr>
            <a:t>Support initiatives which promote literacy and a culture of reading</a:t>
          </a:r>
        </a:p>
        <a:p>
          <a:r>
            <a:rPr lang="en-US" sz="1500" dirty="0">
              <a:latin typeface="Arial" panose="020B0604020202020204" pitchFamily="34" charset="0"/>
              <a:cs typeface="Arial" panose="020B0604020202020204" pitchFamily="34" charset="0"/>
            </a:rPr>
            <a:t>Encourage research regarding media development &amp; diversity</a:t>
          </a:r>
        </a:p>
        <a:p>
          <a:r>
            <a:rPr lang="en-US" sz="1500" dirty="0">
              <a:latin typeface="Arial" panose="020B0604020202020204" pitchFamily="34" charset="0"/>
              <a:cs typeface="Arial" panose="020B0604020202020204" pitchFamily="34" charset="0"/>
            </a:rPr>
            <a:t>Liaise with other statutory bodies such as ICASA and USAASA</a:t>
          </a:r>
        </a:p>
      </dgm:t>
    </dgm:pt>
    <dgm:pt modelId="{E49E3600-93B9-4023-AE0C-C86F04333B14}" type="parTrans" cxnId="{DB18C0B0-9545-433D-A647-8778521F6626}">
      <dgm:prSet/>
      <dgm:spPr/>
      <dgm:t>
        <a:bodyPr/>
        <a:lstStyle/>
        <a:p>
          <a:endParaRPr lang="en-US"/>
        </a:p>
      </dgm:t>
    </dgm:pt>
    <dgm:pt modelId="{9820235B-9675-4381-A712-AC99B495DCD4}" type="sibTrans" cxnId="{DB18C0B0-9545-433D-A647-8778521F6626}">
      <dgm:prSet/>
      <dgm:spPr/>
      <dgm:t>
        <a:bodyPr/>
        <a:lstStyle/>
        <a:p>
          <a:endParaRPr lang="en-US"/>
        </a:p>
      </dgm:t>
    </dgm:pt>
    <dgm:pt modelId="{E71418BE-171E-470E-AF28-56E1A26DE2B4}" type="pres">
      <dgm:prSet presAssocID="{A94AD5A0-9192-40C6-A061-128C40A424EC}" presName="matrix" presStyleCnt="0">
        <dgm:presLayoutVars>
          <dgm:chMax val="1"/>
          <dgm:dir/>
          <dgm:resizeHandles val="exact"/>
        </dgm:presLayoutVars>
      </dgm:prSet>
      <dgm:spPr/>
    </dgm:pt>
    <dgm:pt modelId="{2FBB51D4-2081-42F6-930F-D7B358B65489}" type="pres">
      <dgm:prSet presAssocID="{A94AD5A0-9192-40C6-A061-128C40A424EC}" presName="diamond" presStyleLbl="bgShp" presStyleIdx="0" presStyleCnt="1" custLinFactNeighborX="-12107"/>
      <dgm:spPr/>
    </dgm:pt>
    <dgm:pt modelId="{67B77F78-3FD1-418F-96C6-C2C43B8200C9}" type="pres">
      <dgm:prSet presAssocID="{A94AD5A0-9192-40C6-A061-128C40A424EC}" presName="quad1" presStyleLbl="node1" presStyleIdx="0" presStyleCnt="4" custScaleX="126631" custLinFactNeighborX="-42087" custLinFactNeighborY="-6470">
        <dgm:presLayoutVars>
          <dgm:chMax val="0"/>
          <dgm:chPref val="0"/>
          <dgm:bulletEnabled val="1"/>
        </dgm:presLayoutVars>
      </dgm:prSet>
      <dgm:spPr/>
    </dgm:pt>
    <dgm:pt modelId="{EE3254A9-1B1E-4837-BBA4-B80F64AF95A3}" type="pres">
      <dgm:prSet presAssocID="{A94AD5A0-9192-40C6-A061-128C40A424EC}" presName="quad2" presStyleLbl="node1" presStyleIdx="1" presStyleCnt="4" custScaleX="126631" custLinFactNeighborX="-21795" custLinFactNeighborY="-5745">
        <dgm:presLayoutVars>
          <dgm:chMax val="0"/>
          <dgm:chPref val="0"/>
          <dgm:bulletEnabled val="1"/>
        </dgm:presLayoutVars>
      </dgm:prSet>
      <dgm:spPr/>
    </dgm:pt>
    <dgm:pt modelId="{B7B57BAF-FEEA-469D-9F12-0E5CCAFFB0CA}" type="pres">
      <dgm:prSet presAssocID="{A94AD5A0-9192-40C6-A061-128C40A424EC}" presName="quad3" presStyleLbl="node1" presStyleIdx="2" presStyleCnt="4" custScaleX="120622" custLinFactNeighborX="-42087" custLinFactNeighborY="10656">
        <dgm:presLayoutVars>
          <dgm:chMax val="0"/>
          <dgm:chPref val="0"/>
          <dgm:bulletEnabled val="1"/>
        </dgm:presLayoutVars>
      </dgm:prSet>
      <dgm:spPr/>
    </dgm:pt>
    <dgm:pt modelId="{E418AA56-A33F-4066-A0DC-32A807BAAE98}" type="pres">
      <dgm:prSet presAssocID="{A94AD5A0-9192-40C6-A061-128C40A424EC}" presName="quad4" presStyleLbl="node1" presStyleIdx="3" presStyleCnt="4" custScaleX="130746" custLinFactNeighborX="-23116" custLinFactNeighborY="13033">
        <dgm:presLayoutVars>
          <dgm:chMax val="0"/>
          <dgm:chPref val="0"/>
          <dgm:bulletEnabled val="1"/>
        </dgm:presLayoutVars>
      </dgm:prSet>
      <dgm:spPr/>
    </dgm:pt>
  </dgm:ptLst>
  <dgm:cxnLst>
    <dgm:cxn modelId="{CAD6961D-A065-4817-986F-F2740FDF3D93}" srcId="{A94AD5A0-9192-40C6-A061-128C40A424EC}" destId="{1AE8DB3F-763C-40BD-8ED1-51B13366D48D}" srcOrd="2" destOrd="0" parTransId="{BEEA1829-D997-4B22-9E28-2433A8FDE24E}" sibTransId="{4365D9A6-E093-486B-ACE5-3C010C9212A3}"/>
    <dgm:cxn modelId="{07652A44-903E-423B-9C51-9FE4EEE8FD40}" type="presOf" srcId="{1AE8DB3F-763C-40BD-8ED1-51B13366D48D}" destId="{B7B57BAF-FEEA-469D-9F12-0E5CCAFFB0CA}" srcOrd="0" destOrd="0" presId="urn:microsoft.com/office/officeart/2005/8/layout/matrix3"/>
    <dgm:cxn modelId="{6D709F6E-11C5-4519-A8AC-2425F9B61BEB}" type="presOf" srcId="{32D3A176-CF88-42FD-AAC7-76B4E9C7AA32}" destId="{EE3254A9-1B1E-4837-BBA4-B80F64AF95A3}" srcOrd="0" destOrd="0" presId="urn:microsoft.com/office/officeart/2005/8/layout/matrix3"/>
    <dgm:cxn modelId="{45F5DC82-C619-4C8A-B0A6-EB171AA437C7}" type="presOf" srcId="{6BB28BF8-17D3-426E-B480-E4CF6C114472}" destId="{E418AA56-A33F-4066-A0DC-32A807BAAE98}" srcOrd="0" destOrd="0" presId="urn:microsoft.com/office/officeart/2005/8/layout/matrix3"/>
    <dgm:cxn modelId="{349E9D83-5FC9-42CC-8527-2B1B006D9392}" srcId="{A94AD5A0-9192-40C6-A061-128C40A424EC}" destId="{32D3A176-CF88-42FD-AAC7-76B4E9C7AA32}" srcOrd="1" destOrd="0" parTransId="{DEE1872F-D506-4F28-9401-1326556837B2}" sibTransId="{5702FB44-8F70-4303-B721-D381C7E80F6E}"/>
    <dgm:cxn modelId="{AFAB4A97-7DCF-45B8-A1A9-6262E3F08CDC}" srcId="{A94AD5A0-9192-40C6-A061-128C40A424EC}" destId="{597C15ED-991C-45FC-8883-BFECD5391DDA}" srcOrd="0" destOrd="0" parTransId="{6DD00CEC-EA2B-43D8-8867-598BCA97B923}" sibTransId="{9441D956-9390-4AB3-A308-F381C4583C6A}"/>
    <dgm:cxn modelId="{DB18C0B0-9545-433D-A647-8778521F6626}" srcId="{A94AD5A0-9192-40C6-A061-128C40A424EC}" destId="{6BB28BF8-17D3-426E-B480-E4CF6C114472}" srcOrd="3" destOrd="0" parTransId="{E49E3600-93B9-4023-AE0C-C86F04333B14}" sibTransId="{9820235B-9675-4381-A712-AC99B495DCD4}"/>
    <dgm:cxn modelId="{F78659C3-1B6F-4DF7-BB51-DE78DFD7D8C4}" type="presOf" srcId="{A94AD5A0-9192-40C6-A061-128C40A424EC}" destId="{E71418BE-171E-470E-AF28-56E1A26DE2B4}" srcOrd="0" destOrd="0" presId="urn:microsoft.com/office/officeart/2005/8/layout/matrix3"/>
    <dgm:cxn modelId="{7EF391C5-9B53-4659-A1C5-673FAB0AFDA0}" type="presOf" srcId="{597C15ED-991C-45FC-8883-BFECD5391DDA}" destId="{67B77F78-3FD1-418F-96C6-C2C43B8200C9}" srcOrd="0" destOrd="0" presId="urn:microsoft.com/office/officeart/2005/8/layout/matrix3"/>
    <dgm:cxn modelId="{66EB2636-02C1-4B57-9763-E24C72113DB4}" type="presParOf" srcId="{E71418BE-171E-470E-AF28-56E1A26DE2B4}" destId="{2FBB51D4-2081-42F6-930F-D7B358B65489}" srcOrd="0" destOrd="0" presId="urn:microsoft.com/office/officeart/2005/8/layout/matrix3"/>
    <dgm:cxn modelId="{DD2BBE4A-D593-4ECB-9467-1E902AC9F756}" type="presParOf" srcId="{E71418BE-171E-470E-AF28-56E1A26DE2B4}" destId="{67B77F78-3FD1-418F-96C6-C2C43B8200C9}" srcOrd="1" destOrd="0" presId="urn:microsoft.com/office/officeart/2005/8/layout/matrix3"/>
    <dgm:cxn modelId="{FA1BAFCE-D82C-4E3A-95AC-67460ED267BD}" type="presParOf" srcId="{E71418BE-171E-470E-AF28-56E1A26DE2B4}" destId="{EE3254A9-1B1E-4837-BBA4-B80F64AF95A3}" srcOrd="2" destOrd="0" presId="urn:microsoft.com/office/officeart/2005/8/layout/matrix3"/>
    <dgm:cxn modelId="{5ADC92C6-84E0-4EC2-8879-2FF81A64BC43}" type="presParOf" srcId="{E71418BE-171E-470E-AF28-56E1A26DE2B4}" destId="{B7B57BAF-FEEA-469D-9F12-0E5CCAFFB0CA}" srcOrd="3" destOrd="0" presId="urn:microsoft.com/office/officeart/2005/8/layout/matrix3"/>
    <dgm:cxn modelId="{36E452E1-82F4-488D-996E-E0A4E1295E99}" type="presParOf" srcId="{E71418BE-171E-470E-AF28-56E1A26DE2B4}" destId="{E418AA56-A33F-4066-A0DC-32A807BAAE9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4AD5A0-9192-40C6-A061-128C40A424EC}" type="doc">
      <dgm:prSet loTypeId="urn:microsoft.com/office/officeart/2005/8/layout/matrix3" loCatId="matrix" qsTypeId="urn:microsoft.com/office/officeart/2005/8/quickstyle/simple3" qsCatId="simple" csTypeId="urn:microsoft.com/office/officeart/2005/8/colors/colorful5" csCatId="colorful" phldr="1"/>
      <dgm:spPr/>
      <dgm:t>
        <a:bodyPr/>
        <a:lstStyle/>
        <a:p>
          <a:endParaRPr lang="en-US"/>
        </a:p>
      </dgm:t>
    </dgm:pt>
    <dgm:pt modelId="{597C15ED-991C-45FC-8883-BFECD5391DDA}">
      <dgm:prSet phldrT="[Text]" custT="1"/>
      <dgm:spPr/>
      <dgm:t>
        <a:bodyPr/>
        <a:lstStyle/>
        <a:p>
          <a:r>
            <a:rPr lang="en-US" sz="1500" dirty="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p>
      </dgm:t>
    </dgm:pt>
    <dgm:pt modelId="{6DD00CEC-EA2B-43D8-8867-598BCA97B923}" type="parTrans" cxnId="{AFAB4A97-7DCF-45B8-A1A9-6262E3F08CDC}">
      <dgm:prSet/>
      <dgm:spPr/>
      <dgm:t>
        <a:bodyPr/>
        <a:lstStyle/>
        <a:p>
          <a:endParaRPr lang="en-US"/>
        </a:p>
      </dgm:t>
    </dgm:pt>
    <dgm:pt modelId="{9441D956-9390-4AB3-A308-F381C4583C6A}" type="sibTrans" cxnId="{AFAB4A97-7DCF-45B8-A1A9-6262E3F08CDC}">
      <dgm:prSet/>
      <dgm:spPr/>
      <dgm:t>
        <a:bodyPr/>
        <a:lstStyle/>
        <a:p>
          <a:endParaRPr lang="en-US"/>
        </a:p>
      </dgm:t>
    </dgm:pt>
    <dgm:pt modelId="{32D3A176-CF88-42FD-AAC7-76B4E9C7AA32}">
      <dgm:prSet phldrT="[Text]" custT="1"/>
      <dgm:spPr/>
      <dgm:t>
        <a:bodyPr/>
        <a:lstStyle/>
        <a:p>
          <a:r>
            <a:rPr lang="en-US" sz="1500" dirty="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p>
      </dgm:t>
    </dgm:pt>
    <dgm:pt modelId="{DEE1872F-D506-4F28-9401-1326556837B2}" type="parTrans" cxnId="{349E9D83-5FC9-42CC-8527-2B1B006D9392}">
      <dgm:prSet/>
      <dgm:spPr/>
      <dgm:t>
        <a:bodyPr/>
        <a:lstStyle/>
        <a:p>
          <a:endParaRPr lang="en-US"/>
        </a:p>
      </dgm:t>
    </dgm:pt>
    <dgm:pt modelId="{5702FB44-8F70-4303-B721-D381C7E80F6E}" type="sibTrans" cxnId="{349E9D83-5FC9-42CC-8527-2B1B006D9392}">
      <dgm:prSet/>
      <dgm:spPr/>
      <dgm:t>
        <a:bodyPr/>
        <a:lstStyle/>
        <a:p>
          <a:endParaRPr lang="en-US"/>
        </a:p>
      </dgm:t>
    </dgm:pt>
    <dgm:pt modelId="{1AE8DB3F-763C-40BD-8ED1-51B13366D48D}">
      <dgm:prSet phldrT="[Text]" custT="1"/>
      <dgm:spPr/>
      <dgm:t>
        <a:bodyPr/>
        <a:lstStyle/>
        <a:p>
          <a:r>
            <a:rPr lang="en-US" sz="1500" dirty="0">
              <a:latin typeface="Arial" panose="020B0604020202020204" pitchFamily="34" charset="0"/>
              <a:cs typeface="Arial" panose="020B0604020202020204" pitchFamily="34" charset="0"/>
            </a:rPr>
            <a:t>Encourage the channeling of resources to the community media sectors</a:t>
          </a:r>
        </a:p>
        <a:p>
          <a:r>
            <a:rPr lang="en-US" sz="1500" dirty="0">
              <a:latin typeface="Arial" panose="020B0604020202020204" pitchFamily="34" charset="0"/>
              <a:cs typeface="Arial" panose="020B0604020202020204" pitchFamily="34" charset="0"/>
            </a:rPr>
            <a:t>Raise public awareness with regard to media development &amp; diversity issues</a:t>
          </a:r>
        </a:p>
      </dgm:t>
    </dgm:pt>
    <dgm:pt modelId="{BEEA1829-D997-4B22-9E28-2433A8FDE24E}" type="parTrans" cxnId="{CAD6961D-A065-4817-986F-F2740FDF3D93}">
      <dgm:prSet/>
      <dgm:spPr/>
      <dgm:t>
        <a:bodyPr/>
        <a:lstStyle/>
        <a:p>
          <a:endParaRPr lang="en-US"/>
        </a:p>
      </dgm:t>
    </dgm:pt>
    <dgm:pt modelId="{4365D9A6-E093-486B-ACE5-3C010C9212A3}" type="sibTrans" cxnId="{CAD6961D-A065-4817-986F-F2740FDF3D93}">
      <dgm:prSet/>
      <dgm:spPr/>
      <dgm:t>
        <a:bodyPr/>
        <a:lstStyle/>
        <a:p>
          <a:endParaRPr lang="en-US"/>
        </a:p>
      </dgm:t>
    </dgm:pt>
    <dgm:pt modelId="{6BB28BF8-17D3-426E-B480-E4CF6C114472}">
      <dgm:prSet phldrT="[Text]" custT="1"/>
      <dgm:spPr/>
      <dgm:t>
        <a:bodyPr/>
        <a:lstStyle/>
        <a:p>
          <a:r>
            <a:rPr lang="en-US" sz="1500" dirty="0">
              <a:latin typeface="Arial" panose="020B0604020202020204" pitchFamily="34" charset="0"/>
              <a:cs typeface="Arial" panose="020B0604020202020204" pitchFamily="34" charset="0"/>
            </a:rPr>
            <a:t>Support initiatives which promote literacy and a culture of reading</a:t>
          </a:r>
        </a:p>
        <a:p>
          <a:r>
            <a:rPr lang="en-US" sz="1500" dirty="0">
              <a:latin typeface="Arial" panose="020B0604020202020204" pitchFamily="34" charset="0"/>
              <a:cs typeface="Arial" panose="020B0604020202020204" pitchFamily="34" charset="0"/>
            </a:rPr>
            <a:t>Encourage research regarding media development &amp; diversity</a:t>
          </a:r>
        </a:p>
        <a:p>
          <a:r>
            <a:rPr lang="en-US" sz="1500" dirty="0">
              <a:latin typeface="Arial" panose="020B0604020202020204" pitchFamily="34" charset="0"/>
              <a:cs typeface="Arial" panose="020B0604020202020204" pitchFamily="34" charset="0"/>
            </a:rPr>
            <a:t>Liaise with other statutory bodies such as ICASA and USAASA</a:t>
          </a:r>
        </a:p>
      </dgm:t>
    </dgm:pt>
    <dgm:pt modelId="{E49E3600-93B9-4023-AE0C-C86F04333B14}" type="parTrans" cxnId="{DB18C0B0-9545-433D-A647-8778521F6626}">
      <dgm:prSet/>
      <dgm:spPr/>
      <dgm:t>
        <a:bodyPr/>
        <a:lstStyle/>
        <a:p>
          <a:endParaRPr lang="en-US"/>
        </a:p>
      </dgm:t>
    </dgm:pt>
    <dgm:pt modelId="{9820235B-9675-4381-A712-AC99B495DCD4}" type="sibTrans" cxnId="{DB18C0B0-9545-433D-A647-8778521F6626}">
      <dgm:prSet/>
      <dgm:spPr/>
      <dgm:t>
        <a:bodyPr/>
        <a:lstStyle/>
        <a:p>
          <a:endParaRPr lang="en-US"/>
        </a:p>
      </dgm:t>
    </dgm:pt>
    <dgm:pt modelId="{E71418BE-171E-470E-AF28-56E1A26DE2B4}" type="pres">
      <dgm:prSet presAssocID="{A94AD5A0-9192-40C6-A061-128C40A424EC}" presName="matrix" presStyleCnt="0">
        <dgm:presLayoutVars>
          <dgm:chMax val="1"/>
          <dgm:dir/>
          <dgm:resizeHandles val="exact"/>
        </dgm:presLayoutVars>
      </dgm:prSet>
      <dgm:spPr/>
    </dgm:pt>
    <dgm:pt modelId="{2FBB51D4-2081-42F6-930F-D7B358B65489}" type="pres">
      <dgm:prSet presAssocID="{A94AD5A0-9192-40C6-A061-128C40A424EC}" presName="diamond" presStyleLbl="bgShp" presStyleIdx="0" presStyleCnt="1" custLinFactNeighborX="-12107"/>
      <dgm:spPr/>
    </dgm:pt>
    <dgm:pt modelId="{67B77F78-3FD1-418F-96C6-C2C43B8200C9}" type="pres">
      <dgm:prSet presAssocID="{A94AD5A0-9192-40C6-A061-128C40A424EC}" presName="quad1" presStyleLbl="node1" presStyleIdx="0" presStyleCnt="4" custScaleX="126631" custLinFactNeighborX="-42148" custLinFactNeighborY="-6466">
        <dgm:presLayoutVars>
          <dgm:chMax val="0"/>
          <dgm:chPref val="0"/>
          <dgm:bulletEnabled val="1"/>
        </dgm:presLayoutVars>
      </dgm:prSet>
      <dgm:spPr/>
    </dgm:pt>
    <dgm:pt modelId="{EE3254A9-1B1E-4837-BBA4-B80F64AF95A3}" type="pres">
      <dgm:prSet presAssocID="{A94AD5A0-9192-40C6-A061-128C40A424EC}" presName="quad2" presStyleLbl="node1" presStyleIdx="1" presStyleCnt="4" custScaleX="126631" custLinFactNeighborX="-21795" custLinFactNeighborY="-5745">
        <dgm:presLayoutVars>
          <dgm:chMax val="0"/>
          <dgm:chPref val="0"/>
          <dgm:bulletEnabled val="1"/>
        </dgm:presLayoutVars>
      </dgm:prSet>
      <dgm:spPr/>
    </dgm:pt>
    <dgm:pt modelId="{B7B57BAF-FEEA-469D-9F12-0E5CCAFFB0CA}" type="pres">
      <dgm:prSet presAssocID="{A94AD5A0-9192-40C6-A061-128C40A424EC}" presName="quad3" presStyleLbl="node1" presStyleIdx="2" presStyleCnt="4" custScaleX="120622" custLinFactNeighborX="-42087" custLinFactNeighborY="10656">
        <dgm:presLayoutVars>
          <dgm:chMax val="0"/>
          <dgm:chPref val="0"/>
          <dgm:bulletEnabled val="1"/>
        </dgm:presLayoutVars>
      </dgm:prSet>
      <dgm:spPr/>
    </dgm:pt>
    <dgm:pt modelId="{E418AA56-A33F-4066-A0DC-32A807BAAE98}" type="pres">
      <dgm:prSet presAssocID="{A94AD5A0-9192-40C6-A061-128C40A424EC}" presName="quad4" presStyleLbl="node1" presStyleIdx="3" presStyleCnt="4" custScaleX="130746" custLinFactNeighborX="-23116" custLinFactNeighborY="13033">
        <dgm:presLayoutVars>
          <dgm:chMax val="0"/>
          <dgm:chPref val="0"/>
          <dgm:bulletEnabled val="1"/>
        </dgm:presLayoutVars>
      </dgm:prSet>
      <dgm:spPr/>
    </dgm:pt>
  </dgm:ptLst>
  <dgm:cxnLst>
    <dgm:cxn modelId="{CAD6961D-A065-4817-986F-F2740FDF3D93}" srcId="{A94AD5A0-9192-40C6-A061-128C40A424EC}" destId="{1AE8DB3F-763C-40BD-8ED1-51B13366D48D}" srcOrd="2" destOrd="0" parTransId="{BEEA1829-D997-4B22-9E28-2433A8FDE24E}" sibTransId="{4365D9A6-E093-486B-ACE5-3C010C9212A3}"/>
    <dgm:cxn modelId="{07652A44-903E-423B-9C51-9FE4EEE8FD40}" type="presOf" srcId="{1AE8DB3F-763C-40BD-8ED1-51B13366D48D}" destId="{B7B57BAF-FEEA-469D-9F12-0E5CCAFFB0CA}" srcOrd="0" destOrd="0" presId="urn:microsoft.com/office/officeart/2005/8/layout/matrix3"/>
    <dgm:cxn modelId="{6D709F6E-11C5-4519-A8AC-2425F9B61BEB}" type="presOf" srcId="{32D3A176-CF88-42FD-AAC7-76B4E9C7AA32}" destId="{EE3254A9-1B1E-4837-BBA4-B80F64AF95A3}" srcOrd="0" destOrd="0" presId="urn:microsoft.com/office/officeart/2005/8/layout/matrix3"/>
    <dgm:cxn modelId="{45F5DC82-C619-4C8A-B0A6-EB171AA437C7}" type="presOf" srcId="{6BB28BF8-17D3-426E-B480-E4CF6C114472}" destId="{E418AA56-A33F-4066-A0DC-32A807BAAE98}" srcOrd="0" destOrd="0" presId="urn:microsoft.com/office/officeart/2005/8/layout/matrix3"/>
    <dgm:cxn modelId="{349E9D83-5FC9-42CC-8527-2B1B006D9392}" srcId="{A94AD5A0-9192-40C6-A061-128C40A424EC}" destId="{32D3A176-CF88-42FD-AAC7-76B4E9C7AA32}" srcOrd="1" destOrd="0" parTransId="{DEE1872F-D506-4F28-9401-1326556837B2}" sibTransId="{5702FB44-8F70-4303-B721-D381C7E80F6E}"/>
    <dgm:cxn modelId="{AFAB4A97-7DCF-45B8-A1A9-6262E3F08CDC}" srcId="{A94AD5A0-9192-40C6-A061-128C40A424EC}" destId="{597C15ED-991C-45FC-8883-BFECD5391DDA}" srcOrd="0" destOrd="0" parTransId="{6DD00CEC-EA2B-43D8-8867-598BCA97B923}" sibTransId="{9441D956-9390-4AB3-A308-F381C4583C6A}"/>
    <dgm:cxn modelId="{DB18C0B0-9545-433D-A647-8778521F6626}" srcId="{A94AD5A0-9192-40C6-A061-128C40A424EC}" destId="{6BB28BF8-17D3-426E-B480-E4CF6C114472}" srcOrd="3" destOrd="0" parTransId="{E49E3600-93B9-4023-AE0C-C86F04333B14}" sibTransId="{9820235B-9675-4381-A712-AC99B495DCD4}"/>
    <dgm:cxn modelId="{F78659C3-1B6F-4DF7-BB51-DE78DFD7D8C4}" type="presOf" srcId="{A94AD5A0-9192-40C6-A061-128C40A424EC}" destId="{E71418BE-171E-470E-AF28-56E1A26DE2B4}" srcOrd="0" destOrd="0" presId="urn:microsoft.com/office/officeart/2005/8/layout/matrix3"/>
    <dgm:cxn modelId="{7EF391C5-9B53-4659-A1C5-673FAB0AFDA0}" type="presOf" srcId="{597C15ED-991C-45FC-8883-BFECD5391DDA}" destId="{67B77F78-3FD1-418F-96C6-C2C43B8200C9}" srcOrd="0" destOrd="0" presId="urn:microsoft.com/office/officeart/2005/8/layout/matrix3"/>
    <dgm:cxn modelId="{66EB2636-02C1-4B57-9763-E24C72113DB4}" type="presParOf" srcId="{E71418BE-171E-470E-AF28-56E1A26DE2B4}" destId="{2FBB51D4-2081-42F6-930F-D7B358B65489}" srcOrd="0" destOrd="0" presId="urn:microsoft.com/office/officeart/2005/8/layout/matrix3"/>
    <dgm:cxn modelId="{DD2BBE4A-D593-4ECB-9467-1E902AC9F756}" type="presParOf" srcId="{E71418BE-171E-470E-AF28-56E1A26DE2B4}" destId="{67B77F78-3FD1-418F-96C6-C2C43B8200C9}" srcOrd="1" destOrd="0" presId="urn:microsoft.com/office/officeart/2005/8/layout/matrix3"/>
    <dgm:cxn modelId="{FA1BAFCE-D82C-4E3A-95AC-67460ED267BD}" type="presParOf" srcId="{E71418BE-171E-470E-AF28-56E1A26DE2B4}" destId="{EE3254A9-1B1E-4837-BBA4-B80F64AF95A3}" srcOrd="2" destOrd="0" presId="urn:microsoft.com/office/officeart/2005/8/layout/matrix3"/>
    <dgm:cxn modelId="{5ADC92C6-84E0-4EC2-8879-2FF81A64BC43}" type="presParOf" srcId="{E71418BE-171E-470E-AF28-56E1A26DE2B4}" destId="{B7B57BAF-FEEA-469D-9F12-0E5CCAFFB0CA}" srcOrd="3" destOrd="0" presId="urn:microsoft.com/office/officeart/2005/8/layout/matrix3"/>
    <dgm:cxn modelId="{36E452E1-82F4-488D-996E-E0A4E1295E99}" type="presParOf" srcId="{E71418BE-171E-470E-AF28-56E1A26DE2B4}" destId="{E418AA56-A33F-4066-A0DC-32A807BAAE98}"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4D0FC-E6BE-4B93-95C3-DDA68BA4E2DA}" type="doc">
      <dgm:prSet loTypeId="urn:microsoft.com/office/officeart/2005/8/layout/vList5" loCatId="list" qsTypeId="urn:microsoft.com/office/officeart/2005/8/quickstyle/3d4" qsCatId="3D" csTypeId="urn:microsoft.com/office/officeart/2005/8/colors/colorful1" csCatId="colorful" phldr="1"/>
      <dgm:spPr/>
      <dgm:t>
        <a:bodyPr/>
        <a:lstStyle/>
        <a:p>
          <a:endParaRPr lang="en-US"/>
        </a:p>
      </dgm:t>
    </dgm:pt>
    <dgm:pt modelId="{980A96A0-BEAF-435D-9298-111D35F9D0B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4000" b="1" dirty="0">
              <a:latin typeface="Arial Nova" panose="020B0504020202020204" pitchFamily="34" charset="0"/>
            </a:rPr>
            <a:t>Vision</a:t>
          </a:r>
        </a:p>
      </dgm:t>
    </dgm:pt>
    <dgm:pt modelId="{38A4835A-FE6D-407B-81E6-F8DA3CE3DBD3}" type="parTrans" cxnId="{0CFD0B32-6F46-4C69-9BA2-A4D6FD439501}">
      <dgm:prSet/>
      <dgm:spPr/>
      <dgm:t>
        <a:bodyPr/>
        <a:lstStyle/>
        <a:p>
          <a:endParaRPr lang="en-US">
            <a:latin typeface="+mj-lt"/>
          </a:endParaRPr>
        </a:p>
      </dgm:t>
    </dgm:pt>
    <dgm:pt modelId="{3A014DDC-67A8-4E83-93E4-6C6A49063BF7}" type="sibTrans" cxnId="{0CFD0B32-6F46-4C69-9BA2-A4D6FD439501}">
      <dgm:prSet/>
      <dgm:spPr/>
      <dgm:t>
        <a:bodyPr/>
        <a:lstStyle/>
        <a:p>
          <a:endParaRPr lang="en-US">
            <a:latin typeface="+mj-lt"/>
          </a:endParaRPr>
        </a:p>
      </dgm:t>
    </dgm:pt>
    <dgm:pt modelId="{259BCA4A-54D0-414A-9BF1-DCAB1889B8CA}">
      <dgm:prSet phldrT="[Text]" custT="1"/>
      <dgm:spPr/>
      <dgm:t>
        <a:bodyPr/>
        <a:lstStyle/>
        <a:p>
          <a:r>
            <a:rPr lang="en-GB" sz="2800" dirty="0">
              <a:latin typeface="Arial Nova" panose="020B0504020202020204" pitchFamily="34" charset="0"/>
            </a:rPr>
            <a:t>An accessible, transformed and diversified media. </a:t>
          </a:r>
          <a:endParaRPr lang="en-US" sz="2800" b="1" dirty="0">
            <a:latin typeface="Arial Nova" panose="020B0504020202020204" pitchFamily="34" charset="0"/>
          </a:endParaRPr>
        </a:p>
      </dgm:t>
    </dgm:pt>
    <dgm:pt modelId="{D7AF45B5-3CB1-496B-9D68-CD79733A56D9}" type="parTrans" cxnId="{C6723D52-A09A-4E8E-98FE-10C7D4BF5BCF}">
      <dgm:prSet/>
      <dgm:spPr/>
      <dgm:t>
        <a:bodyPr/>
        <a:lstStyle/>
        <a:p>
          <a:endParaRPr lang="en-US">
            <a:latin typeface="+mj-lt"/>
          </a:endParaRPr>
        </a:p>
      </dgm:t>
    </dgm:pt>
    <dgm:pt modelId="{4A5AF0C9-B96F-4D28-988D-C2A975ED0D8D}" type="sibTrans" cxnId="{C6723D52-A09A-4E8E-98FE-10C7D4BF5BCF}">
      <dgm:prSet/>
      <dgm:spPr/>
      <dgm:t>
        <a:bodyPr/>
        <a:lstStyle/>
        <a:p>
          <a:endParaRPr lang="en-US">
            <a:latin typeface="+mj-lt"/>
          </a:endParaRPr>
        </a:p>
      </dgm:t>
    </dgm:pt>
    <dgm:pt modelId="{1742C92F-5C40-49B7-A5E8-62A4E45EFF48}">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b="1" dirty="0">
              <a:latin typeface="Arial Nova" panose="020B0504020202020204" pitchFamily="34" charset="0"/>
            </a:rPr>
            <a:t>Mission</a:t>
          </a:r>
        </a:p>
      </dgm:t>
    </dgm:pt>
    <dgm:pt modelId="{E5A0F9B1-56BE-4EB5-A544-A668EBEE0283}" type="parTrans" cxnId="{227ADF85-B880-480D-8D43-378B1B096B31}">
      <dgm:prSet/>
      <dgm:spPr/>
      <dgm:t>
        <a:bodyPr/>
        <a:lstStyle/>
        <a:p>
          <a:endParaRPr lang="en-US">
            <a:latin typeface="+mj-lt"/>
          </a:endParaRPr>
        </a:p>
      </dgm:t>
    </dgm:pt>
    <dgm:pt modelId="{00CB6084-4E62-44B0-8BC2-FFB114648D6B}" type="sibTrans" cxnId="{227ADF85-B880-480D-8D43-378B1B096B31}">
      <dgm:prSet/>
      <dgm:spPr/>
      <dgm:t>
        <a:bodyPr/>
        <a:lstStyle/>
        <a:p>
          <a:endParaRPr lang="en-US">
            <a:latin typeface="+mj-lt"/>
          </a:endParaRPr>
        </a:p>
      </dgm:t>
    </dgm:pt>
    <dgm:pt modelId="{23997DAF-4818-44E6-8DDD-75A571DBAC8F}">
      <dgm:prSet phldrT="[Text]" custT="1"/>
      <dgm:spPr/>
      <dgm:t>
        <a:bodyPr/>
        <a:lstStyle/>
        <a:p>
          <a:r>
            <a:rPr lang="en-GB" sz="2400" dirty="0">
              <a:latin typeface="Arial Nova" panose="020B0504020202020204" pitchFamily="34" charset="0"/>
            </a:rPr>
            <a:t>Leading media development, transformation and diversification in South Africa.</a:t>
          </a:r>
          <a:endParaRPr lang="en-US" sz="2400" b="0" dirty="0">
            <a:latin typeface="Arial Nova" panose="020B0504020202020204" pitchFamily="34" charset="0"/>
          </a:endParaRPr>
        </a:p>
      </dgm:t>
    </dgm:pt>
    <dgm:pt modelId="{C889E4B0-A299-413D-928B-6961906ED80D}" type="parTrans" cxnId="{4D7A0983-252E-404D-9FA4-F20D582315C3}">
      <dgm:prSet/>
      <dgm:spPr/>
      <dgm:t>
        <a:bodyPr/>
        <a:lstStyle/>
        <a:p>
          <a:endParaRPr lang="en-US">
            <a:latin typeface="+mj-lt"/>
          </a:endParaRPr>
        </a:p>
      </dgm:t>
    </dgm:pt>
    <dgm:pt modelId="{C2D7B3E3-86F6-45C4-AB48-29654303AC63}" type="sibTrans" cxnId="{4D7A0983-252E-404D-9FA4-F20D582315C3}">
      <dgm:prSet/>
      <dgm:spPr/>
      <dgm:t>
        <a:bodyPr/>
        <a:lstStyle/>
        <a:p>
          <a:endParaRPr lang="en-US">
            <a:latin typeface="+mj-lt"/>
          </a:endParaRPr>
        </a:p>
      </dgm:t>
    </dgm:pt>
    <dgm:pt modelId="{47109AED-7759-402F-8F4A-1244C67DD825}">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4000" b="1" dirty="0">
              <a:latin typeface="Arial Nova" panose="020B0504020202020204" pitchFamily="34" charset="0"/>
            </a:rPr>
            <a:t>Values</a:t>
          </a:r>
        </a:p>
      </dgm:t>
    </dgm:pt>
    <dgm:pt modelId="{B4B3DA0C-2A57-4013-8A4F-6B374FD9A929}" type="sibTrans" cxnId="{7624579E-82B6-4E06-BE69-8E4A18E6F33F}">
      <dgm:prSet/>
      <dgm:spPr/>
      <dgm:t>
        <a:bodyPr/>
        <a:lstStyle/>
        <a:p>
          <a:endParaRPr lang="en-US"/>
        </a:p>
      </dgm:t>
    </dgm:pt>
    <dgm:pt modelId="{77E15860-8FDB-4B11-B8E5-BF2968AEFCF5}" type="parTrans" cxnId="{7624579E-82B6-4E06-BE69-8E4A18E6F33F}">
      <dgm:prSet/>
      <dgm:spPr/>
      <dgm:t>
        <a:bodyPr/>
        <a:lstStyle/>
        <a:p>
          <a:endParaRPr lang="en-US"/>
        </a:p>
      </dgm:t>
    </dgm:pt>
    <dgm:pt modelId="{97066F8D-BFA3-40C3-848F-939F066EC31E}">
      <dgm:prSet phldrT="[Text]"/>
      <dgm:spPr>
        <a:solidFill>
          <a:schemeClr val="accent6">
            <a:lumMod val="40000"/>
            <a:lumOff val="60000"/>
            <a:alpha val="90000"/>
          </a:schemeClr>
        </a:solidFill>
      </dgm:spPr>
      <dgm:t>
        <a:bodyPr/>
        <a:lstStyle/>
        <a:p>
          <a:r>
            <a:rPr lang="en-GB" dirty="0">
              <a:latin typeface="Arial Nova" panose="020B0504020202020204" pitchFamily="34" charset="0"/>
            </a:rPr>
            <a:t>Accountability, Inclusivity, Integrity, Ubuntu, Professionalism. 	</a:t>
          </a:r>
          <a:endParaRPr lang="en-US" b="0" dirty="0">
            <a:latin typeface="Arial Nova" panose="020B0504020202020204" pitchFamily="34" charset="0"/>
          </a:endParaRPr>
        </a:p>
      </dgm:t>
    </dgm:pt>
    <dgm:pt modelId="{DE5C1C8B-7B89-464A-9B3C-A440012E486D}" type="parTrans" cxnId="{C8EE9574-72C2-411A-BEF8-FAFC2727C987}">
      <dgm:prSet/>
      <dgm:spPr/>
      <dgm:t>
        <a:bodyPr/>
        <a:lstStyle/>
        <a:p>
          <a:endParaRPr lang="en-US"/>
        </a:p>
      </dgm:t>
    </dgm:pt>
    <dgm:pt modelId="{CFA1CB61-CB06-45DB-A2B5-EF9F5EE99AD6}" type="sibTrans" cxnId="{C8EE9574-72C2-411A-BEF8-FAFC2727C987}">
      <dgm:prSet/>
      <dgm:spPr/>
      <dgm:t>
        <a:bodyPr/>
        <a:lstStyle/>
        <a:p>
          <a:endParaRPr lang="en-US"/>
        </a:p>
      </dgm:t>
    </dgm:pt>
    <dgm:pt modelId="{87F4F19B-011B-489F-9AD9-602D83066A9B}" type="pres">
      <dgm:prSet presAssocID="{5964D0FC-E6BE-4B93-95C3-DDA68BA4E2DA}" presName="Name0" presStyleCnt="0">
        <dgm:presLayoutVars>
          <dgm:dir/>
          <dgm:animLvl val="lvl"/>
          <dgm:resizeHandles val="exact"/>
        </dgm:presLayoutVars>
      </dgm:prSet>
      <dgm:spPr/>
    </dgm:pt>
    <dgm:pt modelId="{E5A68D7C-C8D6-4383-A0DF-6892598A2509}" type="pres">
      <dgm:prSet presAssocID="{980A96A0-BEAF-435D-9298-111D35F9D0B0}" presName="linNode" presStyleCnt="0"/>
      <dgm:spPr/>
    </dgm:pt>
    <dgm:pt modelId="{DB9AB2DB-F2DC-4F2F-BEE5-88B2471DC6C6}" type="pres">
      <dgm:prSet presAssocID="{980A96A0-BEAF-435D-9298-111D35F9D0B0}" presName="parentText" presStyleLbl="node1" presStyleIdx="0" presStyleCnt="3" custScaleY="130859" custLinFactNeighborY="-749">
        <dgm:presLayoutVars>
          <dgm:chMax val="1"/>
          <dgm:bulletEnabled val="1"/>
        </dgm:presLayoutVars>
      </dgm:prSet>
      <dgm:spPr/>
    </dgm:pt>
    <dgm:pt modelId="{7DD19ADA-E279-4297-8B89-ECC284EB4DD3}" type="pres">
      <dgm:prSet presAssocID="{980A96A0-BEAF-435D-9298-111D35F9D0B0}" presName="descendantText" presStyleLbl="alignAccFollowNode1" presStyleIdx="0" presStyleCnt="3" custScaleY="165090" custLinFactNeighborX="175" custLinFactNeighborY="-2018">
        <dgm:presLayoutVars>
          <dgm:bulletEnabled val="1"/>
        </dgm:presLayoutVars>
      </dgm:prSet>
      <dgm:spPr/>
    </dgm:pt>
    <dgm:pt modelId="{A7763E3A-B755-4314-A3AA-A232FBEE8D5B}" type="pres">
      <dgm:prSet presAssocID="{3A014DDC-67A8-4E83-93E4-6C6A49063BF7}" presName="sp" presStyleCnt="0"/>
      <dgm:spPr/>
    </dgm:pt>
    <dgm:pt modelId="{5C8491BA-1169-41C1-8B83-7486C4916E74}" type="pres">
      <dgm:prSet presAssocID="{1742C92F-5C40-49B7-A5E8-62A4E45EFF48}" presName="linNode" presStyleCnt="0"/>
      <dgm:spPr/>
    </dgm:pt>
    <dgm:pt modelId="{5D4C8348-E825-458B-A53B-C5091711B6F4}" type="pres">
      <dgm:prSet presAssocID="{1742C92F-5C40-49B7-A5E8-62A4E45EFF48}" presName="parentText" presStyleLbl="node1" presStyleIdx="1" presStyleCnt="3" custScaleY="176742">
        <dgm:presLayoutVars>
          <dgm:chMax val="1"/>
          <dgm:bulletEnabled val="1"/>
        </dgm:presLayoutVars>
      </dgm:prSet>
      <dgm:spPr/>
    </dgm:pt>
    <dgm:pt modelId="{4B92317F-5BB9-4027-9616-07BB81B636A3}" type="pres">
      <dgm:prSet presAssocID="{1742C92F-5C40-49B7-A5E8-62A4E45EFF48}" presName="descendantText" presStyleLbl="alignAccFollowNode1" presStyleIdx="1" presStyleCnt="3" custScaleY="234304" custLinFactNeighborX="407" custLinFactNeighborY="5700">
        <dgm:presLayoutVars>
          <dgm:bulletEnabled val="1"/>
        </dgm:presLayoutVars>
      </dgm:prSet>
      <dgm:spPr/>
    </dgm:pt>
    <dgm:pt modelId="{DB3FBD5C-0620-47F2-83EA-49D817652D59}" type="pres">
      <dgm:prSet presAssocID="{00CB6084-4E62-44B0-8BC2-FFB114648D6B}" presName="sp" presStyleCnt="0"/>
      <dgm:spPr/>
    </dgm:pt>
    <dgm:pt modelId="{F4F05B14-B4FE-466B-AD4B-A8AA023F690D}" type="pres">
      <dgm:prSet presAssocID="{47109AED-7759-402F-8F4A-1244C67DD825}" presName="linNode" presStyleCnt="0"/>
      <dgm:spPr/>
    </dgm:pt>
    <dgm:pt modelId="{29486BB5-AF9C-4085-811A-8931B10F9A3F}" type="pres">
      <dgm:prSet presAssocID="{47109AED-7759-402F-8F4A-1244C67DD825}" presName="parentText" presStyleLbl="node1" presStyleIdx="2" presStyleCnt="3">
        <dgm:presLayoutVars>
          <dgm:chMax val="1"/>
          <dgm:bulletEnabled val="1"/>
        </dgm:presLayoutVars>
      </dgm:prSet>
      <dgm:spPr/>
    </dgm:pt>
    <dgm:pt modelId="{BA4AAC1E-DECB-40E7-842B-316FFF256452}" type="pres">
      <dgm:prSet presAssocID="{47109AED-7759-402F-8F4A-1244C67DD825}" presName="descendantText" presStyleLbl="alignAccFollowNode1" presStyleIdx="2" presStyleCnt="3">
        <dgm:presLayoutVars>
          <dgm:bulletEnabled val="1"/>
        </dgm:presLayoutVars>
      </dgm:prSet>
      <dgm:spPr/>
    </dgm:pt>
  </dgm:ptLst>
  <dgm:cxnLst>
    <dgm:cxn modelId="{63515A15-A29D-469A-87FE-63857009CD6C}" type="presOf" srcId="{259BCA4A-54D0-414A-9BF1-DCAB1889B8CA}" destId="{7DD19ADA-E279-4297-8B89-ECC284EB4DD3}" srcOrd="0" destOrd="0" presId="urn:microsoft.com/office/officeart/2005/8/layout/vList5"/>
    <dgm:cxn modelId="{0CFD0B32-6F46-4C69-9BA2-A4D6FD439501}" srcId="{5964D0FC-E6BE-4B93-95C3-DDA68BA4E2DA}" destId="{980A96A0-BEAF-435D-9298-111D35F9D0B0}" srcOrd="0" destOrd="0" parTransId="{38A4835A-FE6D-407B-81E6-F8DA3CE3DBD3}" sibTransId="{3A014DDC-67A8-4E83-93E4-6C6A49063BF7}"/>
    <dgm:cxn modelId="{851DD33A-5409-416B-996C-21B372397865}" type="presOf" srcId="{97066F8D-BFA3-40C3-848F-939F066EC31E}" destId="{BA4AAC1E-DECB-40E7-842B-316FFF256452}" srcOrd="0" destOrd="0" presId="urn:microsoft.com/office/officeart/2005/8/layout/vList5"/>
    <dgm:cxn modelId="{BAC1146C-5875-4526-9CBA-400A53034649}" type="presOf" srcId="{23997DAF-4818-44E6-8DDD-75A571DBAC8F}" destId="{4B92317F-5BB9-4027-9616-07BB81B636A3}" srcOrd="0" destOrd="0" presId="urn:microsoft.com/office/officeart/2005/8/layout/vList5"/>
    <dgm:cxn modelId="{C6723D52-A09A-4E8E-98FE-10C7D4BF5BCF}" srcId="{980A96A0-BEAF-435D-9298-111D35F9D0B0}" destId="{259BCA4A-54D0-414A-9BF1-DCAB1889B8CA}" srcOrd="0" destOrd="0" parTransId="{D7AF45B5-3CB1-496B-9D68-CD79733A56D9}" sibTransId="{4A5AF0C9-B96F-4D28-988D-C2A975ED0D8D}"/>
    <dgm:cxn modelId="{C8EE9574-72C2-411A-BEF8-FAFC2727C987}" srcId="{47109AED-7759-402F-8F4A-1244C67DD825}" destId="{97066F8D-BFA3-40C3-848F-939F066EC31E}" srcOrd="0" destOrd="0" parTransId="{DE5C1C8B-7B89-464A-9B3C-A440012E486D}" sibTransId="{CFA1CB61-CB06-45DB-A2B5-EF9F5EE99AD6}"/>
    <dgm:cxn modelId="{D7AA597F-872D-4DF7-8FEE-4476BC06755E}" type="presOf" srcId="{5964D0FC-E6BE-4B93-95C3-DDA68BA4E2DA}" destId="{87F4F19B-011B-489F-9AD9-602D83066A9B}" srcOrd="0" destOrd="0" presId="urn:microsoft.com/office/officeart/2005/8/layout/vList5"/>
    <dgm:cxn modelId="{4D7A0983-252E-404D-9FA4-F20D582315C3}" srcId="{1742C92F-5C40-49B7-A5E8-62A4E45EFF48}" destId="{23997DAF-4818-44E6-8DDD-75A571DBAC8F}" srcOrd="0" destOrd="0" parTransId="{C889E4B0-A299-413D-928B-6961906ED80D}" sibTransId="{C2D7B3E3-86F6-45C4-AB48-29654303AC63}"/>
    <dgm:cxn modelId="{227ADF85-B880-480D-8D43-378B1B096B31}" srcId="{5964D0FC-E6BE-4B93-95C3-DDA68BA4E2DA}" destId="{1742C92F-5C40-49B7-A5E8-62A4E45EFF48}" srcOrd="1" destOrd="0" parTransId="{E5A0F9B1-56BE-4EB5-A544-A668EBEE0283}" sibTransId="{00CB6084-4E62-44B0-8BC2-FFB114648D6B}"/>
    <dgm:cxn modelId="{7624579E-82B6-4E06-BE69-8E4A18E6F33F}" srcId="{5964D0FC-E6BE-4B93-95C3-DDA68BA4E2DA}" destId="{47109AED-7759-402F-8F4A-1244C67DD825}" srcOrd="2" destOrd="0" parTransId="{77E15860-8FDB-4B11-B8E5-BF2968AEFCF5}" sibTransId="{B4B3DA0C-2A57-4013-8A4F-6B374FD9A929}"/>
    <dgm:cxn modelId="{97270FA5-0477-4F82-9002-65A85A3911C0}" type="presOf" srcId="{980A96A0-BEAF-435D-9298-111D35F9D0B0}" destId="{DB9AB2DB-F2DC-4F2F-BEE5-88B2471DC6C6}" srcOrd="0" destOrd="0" presId="urn:microsoft.com/office/officeart/2005/8/layout/vList5"/>
    <dgm:cxn modelId="{B274C4AB-778C-402C-BB4B-A0C05AECD4B7}" type="presOf" srcId="{47109AED-7759-402F-8F4A-1244C67DD825}" destId="{29486BB5-AF9C-4085-811A-8931B10F9A3F}" srcOrd="0" destOrd="0" presId="urn:microsoft.com/office/officeart/2005/8/layout/vList5"/>
    <dgm:cxn modelId="{5A0059CF-66C7-4D65-91FD-A86CF4B8F1D4}" type="presOf" srcId="{1742C92F-5C40-49B7-A5E8-62A4E45EFF48}" destId="{5D4C8348-E825-458B-A53B-C5091711B6F4}" srcOrd="0" destOrd="0" presId="urn:microsoft.com/office/officeart/2005/8/layout/vList5"/>
    <dgm:cxn modelId="{92B5A8B2-37DE-4EE2-9566-BAF3BBBF4564}" type="presParOf" srcId="{87F4F19B-011B-489F-9AD9-602D83066A9B}" destId="{E5A68D7C-C8D6-4383-A0DF-6892598A2509}" srcOrd="0" destOrd="0" presId="urn:microsoft.com/office/officeart/2005/8/layout/vList5"/>
    <dgm:cxn modelId="{F9843C77-2ECE-4ED8-816C-449545873560}" type="presParOf" srcId="{E5A68D7C-C8D6-4383-A0DF-6892598A2509}" destId="{DB9AB2DB-F2DC-4F2F-BEE5-88B2471DC6C6}" srcOrd="0" destOrd="0" presId="urn:microsoft.com/office/officeart/2005/8/layout/vList5"/>
    <dgm:cxn modelId="{B4542666-10F8-438E-A4FB-E5D44B055367}" type="presParOf" srcId="{E5A68D7C-C8D6-4383-A0DF-6892598A2509}" destId="{7DD19ADA-E279-4297-8B89-ECC284EB4DD3}" srcOrd="1" destOrd="0" presId="urn:microsoft.com/office/officeart/2005/8/layout/vList5"/>
    <dgm:cxn modelId="{85F899C9-CA81-4F5D-B293-A695EE08365A}" type="presParOf" srcId="{87F4F19B-011B-489F-9AD9-602D83066A9B}" destId="{A7763E3A-B755-4314-A3AA-A232FBEE8D5B}" srcOrd="1" destOrd="0" presId="urn:microsoft.com/office/officeart/2005/8/layout/vList5"/>
    <dgm:cxn modelId="{D8894749-4108-43D5-9A2B-2D3DF15E3ED7}" type="presParOf" srcId="{87F4F19B-011B-489F-9AD9-602D83066A9B}" destId="{5C8491BA-1169-41C1-8B83-7486C4916E74}" srcOrd="2" destOrd="0" presId="urn:microsoft.com/office/officeart/2005/8/layout/vList5"/>
    <dgm:cxn modelId="{3F10C8A4-9364-47DC-9421-5CD4173E8D4D}" type="presParOf" srcId="{5C8491BA-1169-41C1-8B83-7486C4916E74}" destId="{5D4C8348-E825-458B-A53B-C5091711B6F4}" srcOrd="0" destOrd="0" presId="urn:microsoft.com/office/officeart/2005/8/layout/vList5"/>
    <dgm:cxn modelId="{7D6CA54B-A993-4956-A009-EBCF5A581C3D}" type="presParOf" srcId="{5C8491BA-1169-41C1-8B83-7486C4916E74}" destId="{4B92317F-5BB9-4027-9616-07BB81B636A3}" srcOrd="1" destOrd="0" presId="urn:microsoft.com/office/officeart/2005/8/layout/vList5"/>
    <dgm:cxn modelId="{1AA3CB83-4590-45DD-B65F-9DE3CE15ECD4}" type="presParOf" srcId="{87F4F19B-011B-489F-9AD9-602D83066A9B}" destId="{DB3FBD5C-0620-47F2-83EA-49D817652D59}" srcOrd="3" destOrd="0" presId="urn:microsoft.com/office/officeart/2005/8/layout/vList5"/>
    <dgm:cxn modelId="{5DBF50E0-E3DF-4F60-A8FD-FA9E79E384AD}" type="presParOf" srcId="{87F4F19B-011B-489F-9AD9-602D83066A9B}" destId="{F4F05B14-B4FE-466B-AD4B-A8AA023F690D}" srcOrd="4" destOrd="0" presId="urn:microsoft.com/office/officeart/2005/8/layout/vList5"/>
    <dgm:cxn modelId="{D7BFC6A5-8144-412B-9BB4-F6C362418249}" type="presParOf" srcId="{F4F05B14-B4FE-466B-AD4B-A8AA023F690D}" destId="{29486BB5-AF9C-4085-811A-8931B10F9A3F}" srcOrd="0" destOrd="0" presId="urn:microsoft.com/office/officeart/2005/8/layout/vList5"/>
    <dgm:cxn modelId="{112F007B-AF51-4866-817B-14D2E3ECFDD9}" type="presParOf" srcId="{F4F05B14-B4FE-466B-AD4B-A8AA023F690D}" destId="{BA4AAC1E-DECB-40E7-842B-316FFF2564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32E57C-3302-4245-8025-EB18CB839A7B}"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n-ZA"/>
        </a:p>
      </dgm:t>
    </dgm:pt>
    <dgm:pt modelId="{C4E9F6D1-3D12-428F-8B6D-88A9E527489C}">
      <dgm:prSet phldrT="[Text]" custT="1"/>
      <dgm:spPr/>
      <dgm:t>
        <a:bodyPr/>
        <a:lstStyle/>
        <a:p>
          <a:pPr>
            <a:buAutoNum type="arabicPeriod" startAt="4"/>
          </a:pPr>
          <a:r>
            <a:rPr lang="en-ZA" sz="1400" b="1" dirty="0"/>
            <a:t>To position the MDDA as an authoritative leader and voice on community and commercial media by proactive advocacy and lobbying interventions and established stakeholder relationships</a:t>
          </a:r>
        </a:p>
      </dgm:t>
    </dgm:pt>
    <dgm:pt modelId="{5BBF5DDE-1DEE-4A2A-8B3A-E5A94F8FEB0F}" type="parTrans" cxnId="{4EFF6EDA-A215-4032-9BCB-8A18B88C5EE3}">
      <dgm:prSet/>
      <dgm:spPr/>
      <dgm:t>
        <a:bodyPr/>
        <a:lstStyle/>
        <a:p>
          <a:endParaRPr lang="en-ZA" sz="1400">
            <a:solidFill>
              <a:schemeClr val="tx1"/>
            </a:solidFill>
          </a:endParaRPr>
        </a:p>
      </dgm:t>
    </dgm:pt>
    <dgm:pt modelId="{CDDD46D7-49B4-49C0-BF07-9D39192D3D02}" type="sibTrans" cxnId="{4EFF6EDA-A215-4032-9BCB-8A18B88C5EE3}">
      <dgm:prSet/>
      <dgm:spPr/>
      <dgm:t>
        <a:bodyPr/>
        <a:lstStyle/>
        <a:p>
          <a:endParaRPr lang="en-ZA" sz="1400">
            <a:solidFill>
              <a:schemeClr val="tx1"/>
            </a:solidFill>
          </a:endParaRPr>
        </a:p>
      </dgm:t>
    </dgm:pt>
    <dgm:pt modelId="{37E658B5-DD20-42FD-AE2D-1499270E416D}">
      <dgm:prSet phldrT="[Text]" custT="1"/>
      <dgm:spPr/>
      <dgm:t>
        <a:bodyPr/>
        <a:lstStyle/>
        <a:p>
          <a:r>
            <a:rPr lang="en-ZA" sz="1400" b="1" dirty="0"/>
            <a:t>To facilitate ownership, control and access to information and content </a:t>
          </a:r>
        </a:p>
        <a:p>
          <a:r>
            <a:rPr lang="en-ZA" sz="1400" b="1" dirty="0"/>
            <a:t>production of community broadcasting by historically advantaged </a:t>
          </a:r>
        </a:p>
        <a:p>
          <a:r>
            <a:rPr lang="en-ZA" sz="1400" b="1" dirty="0"/>
            <a:t>communities.</a:t>
          </a:r>
        </a:p>
      </dgm:t>
    </dgm:pt>
    <dgm:pt modelId="{8D20916D-B2E8-492F-9B3E-27F958394C66}" type="parTrans" cxnId="{572A059F-DFCE-437D-A2D2-0C9EC1FCE22A}">
      <dgm:prSet/>
      <dgm:spPr/>
      <dgm:t>
        <a:bodyPr/>
        <a:lstStyle/>
        <a:p>
          <a:endParaRPr lang="en-ZA" sz="1400">
            <a:solidFill>
              <a:schemeClr val="tx1"/>
            </a:solidFill>
          </a:endParaRPr>
        </a:p>
      </dgm:t>
    </dgm:pt>
    <dgm:pt modelId="{9AE6FA62-E4BD-438C-B8FB-9402F218547B}" type="sibTrans" cxnId="{572A059F-DFCE-437D-A2D2-0C9EC1FCE22A}">
      <dgm:prSet/>
      <dgm:spPr/>
      <dgm:t>
        <a:bodyPr/>
        <a:lstStyle/>
        <a:p>
          <a:endParaRPr lang="en-ZA" sz="1400">
            <a:solidFill>
              <a:schemeClr val="tx1"/>
            </a:solidFill>
          </a:endParaRPr>
        </a:p>
      </dgm:t>
    </dgm:pt>
    <dgm:pt modelId="{E6B619C2-87FC-4A8A-9904-B8B88218CF40}">
      <dgm:prSet phldrT="[Text]" custT="1"/>
      <dgm:spPr/>
      <dgm:t>
        <a:bodyPr/>
        <a:lstStyle/>
        <a:p>
          <a:pPr>
            <a:buNone/>
          </a:pPr>
          <a:r>
            <a:rPr lang="en-ZA" sz="1400" b="1" dirty="0"/>
            <a:t>To expand our footprint as the MDDA by creating a positive image in </a:t>
          </a:r>
        </a:p>
        <a:p>
          <a:pPr>
            <a:buNone/>
          </a:pPr>
          <a:r>
            <a:rPr lang="en-ZA" sz="1400" b="1" dirty="0"/>
            <a:t>pursuance of the MDDA’s mandate to grow the community and small </a:t>
          </a:r>
        </a:p>
        <a:p>
          <a:pPr>
            <a:buNone/>
          </a:pPr>
          <a:r>
            <a:rPr lang="en-ZA" sz="1400" b="1" dirty="0"/>
            <a:t>commercial media.</a:t>
          </a:r>
        </a:p>
      </dgm:t>
    </dgm:pt>
    <dgm:pt modelId="{43B311AD-B1E4-4AAB-98F4-BBBBE9165041}" type="parTrans" cxnId="{1E75023A-5FE9-4DEA-8B89-A48221694971}">
      <dgm:prSet/>
      <dgm:spPr/>
      <dgm:t>
        <a:bodyPr/>
        <a:lstStyle/>
        <a:p>
          <a:endParaRPr lang="en-ZA" sz="1400">
            <a:solidFill>
              <a:schemeClr val="tx1"/>
            </a:solidFill>
          </a:endParaRPr>
        </a:p>
      </dgm:t>
    </dgm:pt>
    <dgm:pt modelId="{A8805E66-1C59-4ACB-ACD0-65E0F2FC88A7}" type="sibTrans" cxnId="{1E75023A-5FE9-4DEA-8B89-A48221694971}">
      <dgm:prSet/>
      <dgm:spPr/>
      <dgm:t>
        <a:bodyPr/>
        <a:lstStyle/>
        <a:p>
          <a:endParaRPr lang="en-ZA" sz="1400">
            <a:solidFill>
              <a:schemeClr val="tx1"/>
            </a:solidFill>
          </a:endParaRPr>
        </a:p>
      </dgm:t>
    </dgm:pt>
    <dgm:pt modelId="{E5A08B38-8C23-4A65-B949-A6E604DAF1AC}">
      <dgm:prSet phldrT="[Text]" custT="1"/>
      <dgm:spPr/>
      <dgm:t>
        <a:bodyPr/>
        <a:lstStyle/>
        <a:p>
          <a:r>
            <a:rPr lang="en-ZA" sz="1400" b="1" dirty="0"/>
            <a:t>   To ensure compliance with applicable legislative requirements and sustainability of the Agency by 2019</a:t>
          </a:r>
        </a:p>
      </dgm:t>
    </dgm:pt>
    <dgm:pt modelId="{A322981B-1D51-440F-BA14-B5C28C1C2D81}" type="parTrans" cxnId="{877F1DD7-EB6A-4C49-BCB1-6CF761C709BB}">
      <dgm:prSet/>
      <dgm:spPr/>
      <dgm:t>
        <a:bodyPr/>
        <a:lstStyle/>
        <a:p>
          <a:endParaRPr lang="en-ZA" sz="1400">
            <a:solidFill>
              <a:schemeClr val="tx1"/>
            </a:solidFill>
          </a:endParaRPr>
        </a:p>
      </dgm:t>
    </dgm:pt>
    <dgm:pt modelId="{091B7FDA-5F2A-4D1A-BBE1-E936F9D5934D}" type="sibTrans" cxnId="{877F1DD7-EB6A-4C49-BCB1-6CF761C709BB}">
      <dgm:prSet/>
      <dgm:spPr/>
      <dgm:t>
        <a:bodyPr/>
        <a:lstStyle/>
        <a:p>
          <a:endParaRPr lang="en-ZA" sz="1400">
            <a:solidFill>
              <a:schemeClr val="tx1"/>
            </a:solidFill>
          </a:endParaRPr>
        </a:p>
      </dgm:t>
    </dgm:pt>
    <dgm:pt modelId="{32061A0D-97BA-4C08-BF2E-590A092FB028}">
      <dgm:prSet custT="1"/>
      <dgm:spPr/>
      <dgm:t>
        <a:bodyPr/>
        <a:lstStyle/>
        <a:p>
          <a:r>
            <a:rPr lang="en-ZA" sz="1400" b="1" dirty="0"/>
            <a:t>To facilitate ownership, control and access to information and content </a:t>
          </a:r>
        </a:p>
        <a:p>
          <a:r>
            <a:rPr lang="en-ZA" sz="1400" b="1" dirty="0"/>
            <a:t>production of community and small commercial  publications by historically </a:t>
          </a:r>
        </a:p>
        <a:p>
          <a:r>
            <a:rPr lang="en-ZA" sz="1400" b="1" dirty="0"/>
            <a:t>disadvantaged</a:t>
          </a:r>
        </a:p>
        <a:p>
          <a:r>
            <a:rPr lang="en-ZA" sz="1400" b="1" dirty="0"/>
            <a:t>communities</a:t>
          </a:r>
          <a:r>
            <a:rPr lang="en-ZA" sz="1400" dirty="0"/>
            <a:t>.</a:t>
          </a:r>
          <a:endParaRPr lang="en-ZA" sz="1400" b="1" dirty="0"/>
        </a:p>
      </dgm:t>
    </dgm:pt>
    <dgm:pt modelId="{E0574133-0C02-47CA-8F19-0B42FACF52B0}" type="parTrans" cxnId="{F13ABA8A-0759-48F9-B3EA-E0C469FF10EB}">
      <dgm:prSet/>
      <dgm:spPr/>
      <dgm:t>
        <a:bodyPr/>
        <a:lstStyle/>
        <a:p>
          <a:endParaRPr lang="en-ZA" sz="1400">
            <a:solidFill>
              <a:schemeClr val="tx1"/>
            </a:solidFill>
          </a:endParaRPr>
        </a:p>
      </dgm:t>
    </dgm:pt>
    <dgm:pt modelId="{766912F7-249C-46BE-9628-F0AB74C2BC9D}" type="sibTrans" cxnId="{F13ABA8A-0759-48F9-B3EA-E0C469FF10EB}">
      <dgm:prSet/>
      <dgm:spPr/>
      <dgm:t>
        <a:bodyPr/>
        <a:lstStyle/>
        <a:p>
          <a:endParaRPr lang="en-ZA" sz="1400">
            <a:solidFill>
              <a:schemeClr val="tx1"/>
            </a:solidFill>
          </a:endParaRPr>
        </a:p>
      </dgm:t>
    </dgm:pt>
    <dgm:pt modelId="{8B1FF002-2912-4742-8BF6-13073224862B}">
      <dgm:prSet/>
      <dgm:spPr/>
      <dgm:t>
        <a:bodyPr/>
        <a:lstStyle/>
        <a:p>
          <a:endParaRPr lang="en-ZA"/>
        </a:p>
      </dgm:t>
    </dgm:pt>
    <dgm:pt modelId="{ED8DBFA9-90F8-4A2D-B23B-BBDE340E4689}" type="parTrans" cxnId="{1F41C9F9-1D41-4478-A2E8-624B72D54529}">
      <dgm:prSet/>
      <dgm:spPr/>
      <dgm:t>
        <a:bodyPr/>
        <a:lstStyle/>
        <a:p>
          <a:endParaRPr lang="en-ZA"/>
        </a:p>
      </dgm:t>
    </dgm:pt>
    <dgm:pt modelId="{DBDF4763-9B00-4479-9735-84575B6A8CBE}" type="sibTrans" cxnId="{1F41C9F9-1D41-4478-A2E8-624B72D54529}">
      <dgm:prSet/>
      <dgm:spPr/>
      <dgm:t>
        <a:bodyPr/>
        <a:lstStyle/>
        <a:p>
          <a:endParaRPr lang="en-ZA"/>
        </a:p>
      </dgm:t>
    </dgm:pt>
    <dgm:pt modelId="{B411BA5A-4C82-46CE-A2F6-12D93D96F75A}">
      <dgm:prSet phldrT="[Text]" custScaleX="158765" custScaleY="131918" custRadScaleRad="112748" custRadScaleInc="82981"/>
      <dgm:spPr/>
      <dgm:t>
        <a:bodyPr/>
        <a:lstStyle/>
        <a:p>
          <a:endParaRPr lang="en-ZA"/>
        </a:p>
      </dgm:t>
    </dgm:pt>
    <dgm:pt modelId="{57993B1F-EE28-4A51-B6C8-6326DC7DCE74}" type="parTrans" cxnId="{90FE2F50-B2C6-4950-AA1D-DCDC810545BD}">
      <dgm:prSet/>
      <dgm:spPr/>
      <dgm:t>
        <a:bodyPr/>
        <a:lstStyle/>
        <a:p>
          <a:endParaRPr lang="en-ZA"/>
        </a:p>
      </dgm:t>
    </dgm:pt>
    <dgm:pt modelId="{FD964B62-642A-44D9-92BA-AA91EDC16D1F}" type="sibTrans" cxnId="{90FE2F50-B2C6-4950-AA1D-DCDC810545BD}">
      <dgm:prSet/>
      <dgm:spPr/>
      <dgm:t>
        <a:bodyPr/>
        <a:lstStyle/>
        <a:p>
          <a:endParaRPr lang="en-ZA"/>
        </a:p>
      </dgm:t>
    </dgm:pt>
    <dgm:pt modelId="{2ECCB2E7-308B-4148-852E-D39AB60A11B9}">
      <dgm:prSet phldrT="[Text]" custScaleX="158765" custScaleY="131918" custRadScaleRad="112748" custRadScaleInc="82981"/>
      <dgm:spPr/>
      <dgm:t>
        <a:bodyPr/>
        <a:lstStyle/>
        <a:p>
          <a:endParaRPr lang="en-ZA"/>
        </a:p>
      </dgm:t>
    </dgm:pt>
    <dgm:pt modelId="{83C8AD6C-090C-4963-955F-A69B17CF5569}" type="parTrans" cxnId="{8F46635A-F152-40C5-BFFB-3E262C61E3BF}">
      <dgm:prSet/>
      <dgm:spPr/>
      <dgm:t>
        <a:bodyPr/>
        <a:lstStyle/>
        <a:p>
          <a:endParaRPr lang="en-ZA"/>
        </a:p>
      </dgm:t>
    </dgm:pt>
    <dgm:pt modelId="{092F1C86-0350-4B5F-A4DD-AB2FD6D10075}" type="sibTrans" cxnId="{8F46635A-F152-40C5-BFFB-3E262C61E3BF}">
      <dgm:prSet/>
      <dgm:spPr/>
      <dgm:t>
        <a:bodyPr/>
        <a:lstStyle/>
        <a:p>
          <a:endParaRPr lang="en-ZA"/>
        </a:p>
      </dgm:t>
    </dgm:pt>
    <dgm:pt modelId="{E0B54C75-A2BE-4040-9C40-FC2EEEDFDB71}">
      <dgm:prSet phldrT="[Text]" custT="1"/>
      <dgm:spPr/>
      <dgm:t>
        <a:bodyPr/>
        <a:lstStyle/>
        <a:p>
          <a:r>
            <a:rPr lang="en-ZA" sz="1200" b="1" dirty="0"/>
            <a:t>   </a:t>
          </a:r>
          <a:r>
            <a:rPr lang="en-ZA" sz="1400" b="1" dirty="0"/>
            <a:t>To monitor and evaluate input, output and compliance to MDDA grant-in-aid </a:t>
          </a:r>
        </a:p>
        <a:p>
          <a:r>
            <a:rPr lang="en-ZA" sz="1400" b="1" dirty="0"/>
            <a:t>contracts to measure the effectiveness and efficiency of the MDDA support</a:t>
          </a:r>
        </a:p>
      </dgm:t>
    </dgm:pt>
    <dgm:pt modelId="{F78E99D0-27D5-4DF9-B35B-F49A624E7E94}" type="parTrans" cxnId="{05D85765-D56E-4AC0-BF30-60A940092476}">
      <dgm:prSet/>
      <dgm:spPr/>
      <dgm:t>
        <a:bodyPr/>
        <a:lstStyle/>
        <a:p>
          <a:endParaRPr lang="en-ZA"/>
        </a:p>
      </dgm:t>
    </dgm:pt>
    <dgm:pt modelId="{37F214D6-F41D-4523-A15F-41E2DF5BBDF3}" type="sibTrans" cxnId="{05D85765-D56E-4AC0-BF30-60A940092476}">
      <dgm:prSet/>
      <dgm:spPr/>
      <dgm:t>
        <a:bodyPr/>
        <a:lstStyle/>
        <a:p>
          <a:endParaRPr lang="en-ZA"/>
        </a:p>
      </dgm:t>
    </dgm:pt>
    <dgm:pt modelId="{945D44B7-DD17-4D47-9908-48762D6F6DF9}">
      <dgm:prSet/>
      <dgm:spPr/>
      <dgm:t>
        <a:bodyPr/>
        <a:lstStyle/>
        <a:p>
          <a:endParaRPr lang="en-ZA"/>
        </a:p>
      </dgm:t>
    </dgm:pt>
    <dgm:pt modelId="{D30C09D7-B79A-4B62-93A1-EABCE0FEBB55}" type="parTrans" cxnId="{1FBF92DA-5483-41D2-89E5-23A706876FD3}">
      <dgm:prSet/>
      <dgm:spPr/>
      <dgm:t>
        <a:bodyPr/>
        <a:lstStyle/>
        <a:p>
          <a:endParaRPr lang="en-ZA"/>
        </a:p>
      </dgm:t>
    </dgm:pt>
    <dgm:pt modelId="{5048073E-C949-4435-86DA-8C373B7B9621}" type="sibTrans" cxnId="{1FBF92DA-5483-41D2-89E5-23A706876FD3}">
      <dgm:prSet/>
      <dgm:spPr/>
      <dgm:t>
        <a:bodyPr/>
        <a:lstStyle/>
        <a:p>
          <a:endParaRPr lang="en-ZA"/>
        </a:p>
      </dgm:t>
    </dgm:pt>
    <dgm:pt modelId="{3A82BBA9-B10D-4CCD-82FE-3883746EA7DA}">
      <dgm:prSet phldrT="[Text]" custScaleX="113425" custScaleY="99581" custLinFactNeighborX="53559" custLinFactNeighborY="-21425"/>
      <dgm:spPr/>
      <dgm:t>
        <a:bodyPr/>
        <a:lstStyle/>
        <a:p>
          <a:endParaRPr lang="en-ZA"/>
        </a:p>
      </dgm:t>
    </dgm:pt>
    <dgm:pt modelId="{254987E0-F01B-4482-B556-3CF503E26A9F}" type="parTrans" cxnId="{E3BF78CC-2CF9-48C5-A41F-299D47E39D72}">
      <dgm:prSet/>
      <dgm:spPr/>
      <dgm:t>
        <a:bodyPr/>
        <a:lstStyle/>
        <a:p>
          <a:endParaRPr lang="en-ZA"/>
        </a:p>
      </dgm:t>
    </dgm:pt>
    <dgm:pt modelId="{B6C51A28-495E-46D8-8D26-BCB41031507C}" type="sibTrans" cxnId="{E3BF78CC-2CF9-48C5-A41F-299D47E39D72}">
      <dgm:prSet/>
      <dgm:spPr/>
      <dgm:t>
        <a:bodyPr/>
        <a:lstStyle/>
        <a:p>
          <a:endParaRPr lang="en-ZA"/>
        </a:p>
      </dgm:t>
    </dgm:pt>
    <dgm:pt modelId="{E7208163-7F0D-459F-BFD0-580B16570266}" type="pres">
      <dgm:prSet presAssocID="{5832E57C-3302-4245-8025-EB18CB839A7B}" presName="Name0" presStyleCnt="0">
        <dgm:presLayoutVars>
          <dgm:chMax val="1"/>
          <dgm:dir/>
          <dgm:animLvl val="ctr"/>
          <dgm:resizeHandles val="exact"/>
        </dgm:presLayoutVars>
      </dgm:prSet>
      <dgm:spPr/>
    </dgm:pt>
    <dgm:pt modelId="{4CB0BBB7-F87F-4D38-814D-74CCF2AEBE31}" type="pres">
      <dgm:prSet presAssocID="{C4E9F6D1-3D12-428F-8B6D-88A9E527489C}" presName="centerShape" presStyleLbl="node0" presStyleIdx="0" presStyleCnt="1" custScaleX="130233" custScaleY="96833" custLinFactNeighborX="2124" custLinFactNeighborY="-3051"/>
      <dgm:spPr/>
    </dgm:pt>
    <dgm:pt modelId="{0A60D0CD-6D88-4863-9F2E-AE2BFDDC2EB9}" type="pres">
      <dgm:prSet presAssocID="{37E658B5-DD20-42FD-AE2D-1499270E416D}" presName="node" presStyleLbl="node1" presStyleIdx="0" presStyleCnt="5" custScaleX="173509" custScaleY="130297" custRadScaleRad="96660" custRadScaleInc="46044">
        <dgm:presLayoutVars>
          <dgm:bulletEnabled val="1"/>
        </dgm:presLayoutVars>
      </dgm:prSet>
      <dgm:spPr/>
    </dgm:pt>
    <dgm:pt modelId="{E9AEFDF8-C070-4A48-9583-212D36D47969}" type="pres">
      <dgm:prSet presAssocID="{37E658B5-DD20-42FD-AE2D-1499270E416D}" presName="dummy" presStyleCnt="0"/>
      <dgm:spPr/>
    </dgm:pt>
    <dgm:pt modelId="{1685C3FD-5368-40AC-B65D-C3666CD2CD00}" type="pres">
      <dgm:prSet presAssocID="{9AE6FA62-E4BD-438C-B8FB-9402F218547B}" presName="sibTrans" presStyleLbl="sibTrans2D1" presStyleIdx="0" presStyleCnt="5"/>
      <dgm:spPr/>
    </dgm:pt>
    <dgm:pt modelId="{FE3C7479-FF8E-4B11-91B6-04C3DD0BB78F}" type="pres">
      <dgm:prSet presAssocID="{E5A08B38-8C23-4A65-B949-A6E604DAF1AC}" presName="node" presStyleLbl="node1" presStyleIdx="1" presStyleCnt="5" custScaleX="165251" custScaleY="131918" custRadScaleRad="122680" custRadScaleInc="28316">
        <dgm:presLayoutVars>
          <dgm:bulletEnabled val="1"/>
        </dgm:presLayoutVars>
      </dgm:prSet>
      <dgm:spPr/>
    </dgm:pt>
    <dgm:pt modelId="{87D78BC3-658E-4091-83F2-D944F6120657}" type="pres">
      <dgm:prSet presAssocID="{E5A08B38-8C23-4A65-B949-A6E604DAF1AC}" presName="dummy" presStyleCnt="0"/>
      <dgm:spPr/>
    </dgm:pt>
    <dgm:pt modelId="{560E5757-FE68-46BF-ADCF-C5DF22E31673}" type="pres">
      <dgm:prSet presAssocID="{091B7FDA-5F2A-4D1A-BBE1-E936F9D5934D}" presName="sibTrans" presStyleLbl="sibTrans2D1" presStyleIdx="1" presStyleCnt="5"/>
      <dgm:spPr/>
    </dgm:pt>
    <dgm:pt modelId="{B9A85F34-A21C-4A99-AE5D-97E414505F64}" type="pres">
      <dgm:prSet presAssocID="{E6B619C2-87FC-4A8A-9904-B8B88218CF40}" presName="node" presStyleLbl="node1" presStyleIdx="2" presStyleCnt="5" custScaleX="186299" custScaleY="119914" custRadScaleRad="99919" custRadScaleInc="-14388">
        <dgm:presLayoutVars>
          <dgm:bulletEnabled val="1"/>
        </dgm:presLayoutVars>
      </dgm:prSet>
      <dgm:spPr/>
    </dgm:pt>
    <dgm:pt modelId="{610FB5D1-0E8D-409C-AC88-71DFB4225DB2}" type="pres">
      <dgm:prSet presAssocID="{E6B619C2-87FC-4A8A-9904-B8B88218CF40}" presName="dummy" presStyleCnt="0"/>
      <dgm:spPr/>
    </dgm:pt>
    <dgm:pt modelId="{26560329-6634-434F-AF16-DE177356DD7F}" type="pres">
      <dgm:prSet presAssocID="{A8805E66-1C59-4ACB-ACD0-65E0F2FC88A7}" presName="sibTrans" presStyleLbl="sibTrans2D1" presStyleIdx="2" presStyleCnt="5"/>
      <dgm:spPr/>
    </dgm:pt>
    <dgm:pt modelId="{A88291B7-FA9E-4412-AAAD-2FF79A4E818C}" type="pres">
      <dgm:prSet presAssocID="{E0B54C75-A2BE-4040-9C40-FC2EEEDFDB71}" presName="node" presStyleLbl="node1" presStyleIdx="3" presStyleCnt="5" custScaleX="178912" custScaleY="131918" custRadScaleRad="102295" custRadScaleInc="65345">
        <dgm:presLayoutVars>
          <dgm:bulletEnabled val="1"/>
        </dgm:presLayoutVars>
      </dgm:prSet>
      <dgm:spPr/>
    </dgm:pt>
    <dgm:pt modelId="{8DC6ECF3-7FCB-4E3B-8CC6-E142FF3E4746}" type="pres">
      <dgm:prSet presAssocID="{E0B54C75-A2BE-4040-9C40-FC2EEEDFDB71}" presName="dummy" presStyleCnt="0"/>
      <dgm:spPr/>
    </dgm:pt>
    <dgm:pt modelId="{D5A9DE53-9E2B-4E72-BF91-C04A23B11876}" type="pres">
      <dgm:prSet presAssocID="{37F214D6-F41D-4523-A15F-41E2DF5BBDF3}" presName="sibTrans" presStyleLbl="sibTrans2D1" presStyleIdx="3" presStyleCnt="5"/>
      <dgm:spPr/>
    </dgm:pt>
    <dgm:pt modelId="{A0AC91D3-44BB-4E28-8E3F-A31574F0062A}" type="pres">
      <dgm:prSet presAssocID="{32061A0D-97BA-4C08-BF2E-590A092FB028}" presName="node" presStyleLbl="node1" presStyleIdx="4" presStyleCnt="5" custScaleX="181728" custScaleY="145062" custRadScaleRad="115481" custRadScaleInc="40834">
        <dgm:presLayoutVars>
          <dgm:bulletEnabled val="1"/>
        </dgm:presLayoutVars>
      </dgm:prSet>
      <dgm:spPr/>
    </dgm:pt>
    <dgm:pt modelId="{B94318AC-44FA-4F47-A5B4-0C5FEF85F852}" type="pres">
      <dgm:prSet presAssocID="{32061A0D-97BA-4C08-BF2E-590A092FB028}" presName="dummy" presStyleCnt="0"/>
      <dgm:spPr/>
    </dgm:pt>
    <dgm:pt modelId="{9937CE11-6726-4505-AFF2-90060226A00E}" type="pres">
      <dgm:prSet presAssocID="{766912F7-249C-46BE-9628-F0AB74C2BC9D}" presName="sibTrans" presStyleLbl="sibTrans2D1" presStyleIdx="4" presStyleCnt="5"/>
      <dgm:spPr/>
    </dgm:pt>
  </dgm:ptLst>
  <dgm:cxnLst>
    <dgm:cxn modelId="{6033F916-D53F-43D5-82BE-44B9A4055F35}" type="presOf" srcId="{9AE6FA62-E4BD-438C-B8FB-9402F218547B}" destId="{1685C3FD-5368-40AC-B65D-C3666CD2CD00}" srcOrd="0" destOrd="0" presId="urn:microsoft.com/office/officeart/2005/8/layout/radial6"/>
    <dgm:cxn modelId="{0ED9611A-D8D1-4CE0-B67A-0AA844174A29}" type="presOf" srcId="{091B7FDA-5F2A-4D1A-BBE1-E936F9D5934D}" destId="{560E5757-FE68-46BF-ADCF-C5DF22E31673}" srcOrd="0" destOrd="0" presId="urn:microsoft.com/office/officeart/2005/8/layout/radial6"/>
    <dgm:cxn modelId="{1E75023A-5FE9-4DEA-8B89-A48221694971}" srcId="{C4E9F6D1-3D12-428F-8B6D-88A9E527489C}" destId="{E6B619C2-87FC-4A8A-9904-B8B88218CF40}" srcOrd="2" destOrd="0" parTransId="{43B311AD-B1E4-4AAB-98F4-BBBBE9165041}" sibTransId="{A8805E66-1C59-4ACB-ACD0-65E0F2FC88A7}"/>
    <dgm:cxn modelId="{3805045E-4E47-4C94-BF65-23D2CFE8388A}" type="presOf" srcId="{A8805E66-1C59-4ACB-ACD0-65E0F2FC88A7}" destId="{26560329-6634-434F-AF16-DE177356DD7F}" srcOrd="0" destOrd="0" presId="urn:microsoft.com/office/officeart/2005/8/layout/radial6"/>
    <dgm:cxn modelId="{05D85765-D56E-4AC0-BF30-60A940092476}" srcId="{C4E9F6D1-3D12-428F-8B6D-88A9E527489C}" destId="{E0B54C75-A2BE-4040-9C40-FC2EEEDFDB71}" srcOrd="3" destOrd="0" parTransId="{F78E99D0-27D5-4DF9-B35B-F49A624E7E94}" sibTransId="{37F214D6-F41D-4523-A15F-41E2DF5BBDF3}"/>
    <dgm:cxn modelId="{90FE2F50-B2C6-4950-AA1D-DCDC810545BD}" srcId="{5832E57C-3302-4245-8025-EB18CB839A7B}" destId="{B411BA5A-4C82-46CE-A2F6-12D93D96F75A}" srcOrd="2" destOrd="0" parTransId="{57993B1F-EE28-4A51-B6C8-6326DC7DCE74}" sibTransId="{FD964B62-642A-44D9-92BA-AA91EDC16D1F}"/>
    <dgm:cxn modelId="{3DD17876-0BCE-48E6-8E1E-28207A610470}" type="presOf" srcId="{E6B619C2-87FC-4A8A-9904-B8B88218CF40}" destId="{B9A85F34-A21C-4A99-AE5D-97E414505F64}" srcOrd="0" destOrd="0" presId="urn:microsoft.com/office/officeart/2005/8/layout/radial6"/>
    <dgm:cxn modelId="{1E4F0878-1455-42F7-A46E-0C7E11DAFAF6}" type="presOf" srcId="{E0B54C75-A2BE-4040-9C40-FC2EEEDFDB71}" destId="{A88291B7-FA9E-4412-AAAD-2FF79A4E818C}" srcOrd="0" destOrd="0" presId="urn:microsoft.com/office/officeart/2005/8/layout/radial6"/>
    <dgm:cxn modelId="{132FA178-D343-4D97-A74E-C876CD413E34}" type="presOf" srcId="{E5A08B38-8C23-4A65-B949-A6E604DAF1AC}" destId="{FE3C7479-FF8E-4B11-91B6-04C3DD0BB78F}" srcOrd="0" destOrd="0" presId="urn:microsoft.com/office/officeart/2005/8/layout/radial6"/>
    <dgm:cxn modelId="{8F46635A-F152-40C5-BFFB-3E262C61E3BF}" srcId="{5832E57C-3302-4245-8025-EB18CB839A7B}" destId="{2ECCB2E7-308B-4148-852E-D39AB60A11B9}" srcOrd="3" destOrd="0" parTransId="{83C8AD6C-090C-4963-955F-A69B17CF5569}" sibTransId="{092F1C86-0350-4B5F-A4DD-AB2FD6D10075}"/>
    <dgm:cxn modelId="{F13ABA8A-0759-48F9-B3EA-E0C469FF10EB}" srcId="{C4E9F6D1-3D12-428F-8B6D-88A9E527489C}" destId="{32061A0D-97BA-4C08-BF2E-590A092FB028}" srcOrd="4" destOrd="0" parTransId="{E0574133-0C02-47CA-8F19-0B42FACF52B0}" sibTransId="{766912F7-249C-46BE-9628-F0AB74C2BC9D}"/>
    <dgm:cxn modelId="{572A059F-DFCE-437D-A2D2-0C9EC1FCE22A}" srcId="{C4E9F6D1-3D12-428F-8B6D-88A9E527489C}" destId="{37E658B5-DD20-42FD-AE2D-1499270E416D}" srcOrd="0" destOrd="0" parTransId="{8D20916D-B2E8-492F-9B3E-27F958394C66}" sibTransId="{9AE6FA62-E4BD-438C-B8FB-9402F218547B}"/>
    <dgm:cxn modelId="{D11ADDA0-1D41-4C50-A461-42772C3A35C3}" type="presOf" srcId="{32061A0D-97BA-4C08-BF2E-590A092FB028}" destId="{A0AC91D3-44BB-4E28-8E3F-A31574F0062A}" srcOrd="0" destOrd="0" presId="urn:microsoft.com/office/officeart/2005/8/layout/radial6"/>
    <dgm:cxn modelId="{7F9886AF-59F2-4DC1-812D-F4B91BD8AAD1}" type="presOf" srcId="{766912F7-249C-46BE-9628-F0AB74C2BC9D}" destId="{9937CE11-6726-4505-AFF2-90060226A00E}" srcOrd="0" destOrd="0" presId="urn:microsoft.com/office/officeart/2005/8/layout/radial6"/>
    <dgm:cxn modelId="{E2A920C2-E09E-4895-89B2-7BD5E123D025}" type="presOf" srcId="{37F214D6-F41D-4523-A15F-41E2DF5BBDF3}" destId="{D5A9DE53-9E2B-4E72-BF91-C04A23B11876}" srcOrd="0" destOrd="0" presId="urn:microsoft.com/office/officeart/2005/8/layout/radial6"/>
    <dgm:cxn modelId="{6FE29BC8-8C0C-4251-8B8D-872F9089BC70}" type="presOf" srcId="{5832E57C-3302-4245-8025-EB18CB839A7B}" destId="{E7208163-7F0D-459F-BFD0-580B16570266}" srcOrd="0" destOrd="0" presId="urn:microsoft.com/office/officeart/2005/8/layout/radial6"/>
    <dgm:cxn modelId="{E3BF78CC-2CF9-48C5-A41F-299D47E39D72}" srcId="{5832E57C-3302-4245-8025-EB18CB839A7B}" destId="{3A82BBA9-B10D-4CCD-82FE-3883746EA7DA}" srcOrd="5" destOrd="0" parTransId="{254987E0-F01B-4482-B556-3CF503E26A9F}" sibTransId="{B6C51A28-495E-46D8-8D26-BCB41031507C}"/>
    <dgm:cxn modelId="{68CCC9D2-B43F-4059-A63D-FD5452FDD08A}" type="presOf" srcId="{37E658B5-DD20-42FD-AE2D-1499270E416D}" destId="{0A60D0CD-6D88-4863-9F2E-AE2BFDDC2EB9}" srcOrd="0" destOrd="0" presId="urn:microsoft.com/office/officeart/2005/8/layout/radial6"/>
    <dgm:cxn modelId="{877F1DD7-EB6A-4C49-BCB1-6CF761C709BB}" srcId="{C4E9F6D1-3D12-428F-8B6D-88A9E527489C}" destId="{E5A08B38-8C23-4A65-B949-A6E604DAF1AC}" srcOrd="1" destOrd="0" parTransId="{A322981B-1D51-440F-BA14-B5C28C1C2D81}" sibTransId="{091B7FDA-5F2A-4D1A-BBE1-E936F9D5934D}"/>
    <dgm:cxn modelId="{4EFF6EDA-A215-4032-9BCB-8A18B88C5EE3}" srcId="{5832E57C-3302-4245-8025-EB18CB839A7B}" destId="{C4E9F6D1-3D12-428F-8B6D-88A9E527489C}" srcOrd="0" destOrd="0" parTransId="{5BBF5DDE-1DEE-4A2A-8B3A-E5A94F8FEB0F}" sibTransId="{CDDD46D7-49B4-49C0-BF07-9D39192D3D02}"/>
    <dgm:cxn modelId="{1FBF92DA-5483-41D2-89E5-23A706876FD3}" srcId="{5832E57C-3302-4245-8025-EB18CB839A7B}" destId="{945D44B7-DD17-4D47-9908-48762D6F6DF9}" srcOrd="4" destOrd="0" parTransId="{D30C09D7-B79A-4B62-93A1-EABCE0FEBB55}" sibTransId="{5048073E-C949-4435-86DA-8C373B7B9621}"/>
    <dgm:cxn modelId="{981F5CF4-2FA1-423C-BB84-4859C8444688}" type="presOf" srcId="{C4E9F6D1-3D12-428F-8B6D-88A9E527489C}" destId="{4CB0BBB7-F87F-4D38-814D-74CCF2AEBE31}" srcOrd="0" destOrd="0" presId="urn:microsoft.com/office/officeart/2005/8/layout/radial6"/>
    <dgm:cxn modelId="{1F41C9F9-1D41-4478-A2E8-624B72D54529}" srcId="{5832E57C-3302-4245-8025-EB18CB839A7B}" destId="{8B1FF002-2912-4742-8BF6-13073224862B}" srcOrd="1" destOrd="0" parTransId="{ED8DBFA9-90F8-4A2D-B23B-BBDE340E4689}" sibTransId="{DBDF4763-9B00-4479-9735-84575B6A8CBE}"/>
    <dgm:cxn modelId="{E83782D8-B940-48D9-8D82-DDA86E19F8BE}" type="presParOf" srcId="{E7208163-7F0D-459F-BFD0-580B16570266}" destId="{4CB0BBB7-F87F-4D38-814D-74CCF2AEBE31}" srcOrd="0" destOrd="0" presId="urn:microsoft.com/office/officeart/2005/8/layout/radial6"/>
    <dgm:cxn modelId="{B507EFA4-3F85-4F3A-B0BC-D61A14661875}" type="presParOf" srcId="{E7208163-7F0D-459F-BFD0-580B16570266}" destId="{0A60D0CD-6D88-4863-9F2E-AE2BFDDC2EB9}" srcOrd="1" destOrd="0" presId="urn:microsoft.com/office/officeart/2005/8/layout/radial6"/>
    <dgm:cxn modelId="{712962FA-EB6D-40D8-A61B-481EEFFC9D21}" type="presParOf" srcId="{E7208163-7F0D-459F-BFD0-580B16570266}" destId="{E9AEFDF8-C070-4A48-9583-212D36D47969}" srcOrd="2" destOrd="0" presId="urn:microsoft.com/office/officeart/2005/8/layout/radial6"/>
    <dgm:cxn modelId="{F890A48E-1B68-4133-AF22-CA91AEE2CCD8}" type="presParOf" srcId="{E7208163-7F0D-459F-BFD0-580B16570266}" destId="{1685C3FD-5368-40AC-B65D-C3666CD2CD00}" srcOrd="3" destOrd="0" presId="urn:microsoft.com/office/officeart/2005/8/layout/radial6"/>
    <dgm:cxn modelId="{9603160F-628E-42DB-9590-534B0237801C}" type="presParOf" srcId="{E7208163-7F0D-459F-BFD0-580B16570266}" destId="{FE3C7479-FF8E-4B11-91B6-04C3DD0BB78F}" srcOrd="4" destOrd="0" presId="urn:microsoft.com/office/officeart/2005/8/layout/radial6"/>
    <dgm:cxn modelId="{A7B2E5AB-5E96-4974-8F28-28A69595B1D4}" type="presParOf" srcId="{E7208163-7F0D-459F-BFD0-580B16570266}" destId="{87D78BC3-658E-4091-83F2-D944F6120657}" srcOrd="5" destOrd="0" presId="urn:microsoft.com/office/officeart/2005/8/layout/radial6"/>
    <dgm:cxn modelId="{F6DB50E9-FF0A-465C-BAF4-2F9909A884F6}" type="presParOf" srcId="{E7208163-7F0D-459F-BFD0-580B16570266}" destId="{560E5757-FE68-46BF-ADCF-C5DF22E31673}" srcOrd="6" destOrd="0" presId="urn:microsoft.com/office/officeart/2005/8/layout/radial6"/>
    <dgm:cxn modelId="{C0C87139-40C5-440D-9859-BB3A91236B16}" type="presParOf" srcId="{E7208163-7F0D-459F-BFD0-580B16570266}" destId="{B9A85F34-A21C-4A99-AE5D-97E414505F64}" srcOrd="7" destOrd="0" presId="urn:microsoft.com/office/officeart/2005/8/layout/radial6"/>
    <dgm:cxn modelId="{104BB36C-7019-4FBF-AD78-E18F267BAFDF}" type="presParOf" srcId="{E7208163-7F0D-459F-BFD0-580B16570266}" destId="{610FB5D1-0E8D-409C-AC88-71DFB4225DB2}" srcOrd="8" destOrd="0" presId="urn:microsoft.com/office/officeart/2005/8/layout/radial6"/>
    <dgm:cxn modelId="{790B29E7-D7E3-44D0-8E2A-B436F6E52587}" type="presParOf" srcId="{E7208163-7F0D-459F-BFD0-580B16570266}" destId="{26560329-6634-434F-AF16-DE177356DD7F}" srcOrd="9" destOrd="0" presId="urn:microsoft.com/office/officeart/2005/8/layout/radial6"/>
    <dgm:cxn modelId="{8F8918B5-42DA-42F5-96AF-514D1268EA44}" type="presParOf" srcId="{E7208163-7F0D-459F-BFD0-580B16570266}" destId="{A88291B7-FA9E-4412-AAAD-2FF79A4E818C}" srcOrd="10" destOrd="0" presId="urn:microsoft.com/office/officeart/2005/8/layout/radial6"/>
    <dgm:cxn modelId="{87D29F75-0C3D-4AF4-8604-FDE760E04E4B}" type="presParOf" srcId="{E7208163-7F0D-459F-BFD0-580B16570266}" destId="{8DC6ECF3-7FCB-4E3B-8CC6-E142FF3E4746}" srcOrd="11" destOrd="0" presId="urn:microsoft.com/office/officeart/2005/8/layout/radial6"/>
    <dgm:cxn modelId="{C7F911CA-95DB-42DC-B5FB-6C182E5FF9B0}" type="presParOf" srcId="{E7208163-7F0D-459F-BFD0-580B16570266}" destId="{D5A9DE53-9E2B-4E72-BF91-C04A23B11876}" srcOrd="12" destOrd="0" presId="urn:microsoft.com/office/officeart/2005/8/layout/radial6"/>
    <dgm:cxn modelId="{7CA99B8E-DF53-4F7D-93C3-FF4EBCB5CAA6}" type="presParOf" srcId="{E7208163-7F0D-459F-BFD0-580B16570266}" destId="{A0AC91D3-44BB-4E28-8E3F-A31574F0062A}" srcOrd="13" destOrd="0" presId="urn:microsoft.com/office/officeart/2005/8/layout/radial6"/>
    <dgm:cxn modelId="{87CD1230-E525-4F3E-8FDF-CAA5B2582661}" type="presParOf" srcId="{E7208163-7F0D-459F-BFD0-580B16570266}" destId="{B94318AC-44FA-4F47-A5B4-0C5FEF85F852}" srcOrd="14" destOrd="0" presId="urn:microsoft.com/office/officeart/2005/8/layout/radial6"/>
    <dgm:cxn modelId="{B04FF89C-8320-43C2-A031-CBC4042D6C29}" type="presParOf" srcId="{E7208163-7F0D-459F-BFD0-580B16570266}" destId="{9937CE11-6726-4505-AFF2-90060226A00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ACA2A-307F-4953-B16F-4CAD7B597B2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5F8AE7C-A844-4C75-9A4C-4F5F7619B12F}">
      <dgm:prSet phldrT="[Text]"/>
      <dgm:spPr/>
      <dgm:t>
        <a:bodyPr/>
        <a:lstStyle/>
        <a:p>
          <a:pPr>
            <a:buNone/>
          </a:pPr>
          <a:r>
            <a:rPr lang="en-US" b="1" dirty="0">
              <a:latin typeface="Arial" panose="020B0604020202020204" pitchFamily="34" charset="0"/>
              <a:ea typeface="+mn-ea"/>
              <a:cs typeface="Arial" panose="020B0604020202020204" pitchFamily="34" charset="0"/>
            </a:rPr>
            <a:t>Board</a:t>
          </a:r>
          <a:endParaRPr lang="en-US" dirty="0"/>
        </a:p>
      </dgm:t>
    </dgm:pt>
    <dgm:pt modelId="{6744EEF1-C929-4707-8012-29FE1B25789B}" type="parTrans" cxnId="{B7F24F58-EEA0-429B-AFBC-CC48DED7697E}">
      <dgm:prSet/>
      <dgm:spPr/>
      <dgm:t>
        <a:bodyPr/>
        <a:lstStyle/>
        <a:p>
          <a:endParaRPr lang="en-US"/>
        </a:p>
      </dgm:t>
    </dgm:pt>
    <dgm:pt modelId="{C124C856-E123-4AA5-A4E8-C570479884CE}" type="sibTrans" cxnId="{B7F24F58-EEA0-429B-AFBC-CC48DED7697E}">
      <dgm:prSet/>
      <dgm:spPr/>
      <dgm:t>
        <a:bodyPr/>
        <a:lstStyle/>
        <a:p>
          <a:endParaRPr lang="en-US"/>
        </a:p>
      </dgm:t>
    </dgm:pt>
    <dgm:pt modelId="{D44F58DE-6E92-4ACC-9D63-D2F49098466D}">
      <dgm:prSet phldrT="[Text]"/>
      <dgm:spPr/>
      <dgm:t>
        <a:bodyPr/>
        <a:lstStyle/>
        <a:p>
          <a:pPr>
            <a:buNone/>
          </a:pPr>
          <a:r>
            <a:rPr lang="en-US" b="1" dirty="0">
              <a:latin typeface="Arial" panose="020B0604020202020204" pitchFamily="34" charset="0"/>
              <a:ea typeface="+mn-ea"/>
              <a:cs typeface="Arial" panose="020B0604020202020204" pitchFamily="34" charset="0"/>
            </a:rPr>
            <a:t>Chief Executive Officer</a:t>
          </a:r>
          <a:endParaRPr lang="en-US" dirty="0"/>
        </a:p>
      </dgm:t>
    </dgm:pt>
    <dgm:pt modelId="{9B8D9284-FB60-4EBD-9FA1-673A2A7D5177}" type="parTrans" cxnId="{99EB46E3-30D9-4ED8-BA65-B27637FBACF9}">
      <dgm:prSet/>
      <dgm:spPr/>
      <dgm:t>
        <a:bodyPr/>
        <a:lstStyle/>
        <a:p>
          <a:endParaRPr lang="en-US"/>
        </a:p>
      </dgm:t>
    </dgm:pt>
    <dgm:pt modelId="{610E13F2-44BF-42C8-A4F2-64E1476CA788}" type="sibTrans" cxnId="{99EB46E3-30D9-4ED8-BA65-B27637FBACF9}">
      <dgm:prSet/>
      <dgm:spPr/>
      <dgm:t>
        <a:bodyPr/>
        <a:lstStyle/>
        <a:p>
          <a:endParaRPr lang="en-US"/>
        </a:p>
      </dgm:t>
    </dgm:pt>
    <dgm:pt modelId="{082A7A65-8DE3-49C1-A38D-F65FFABA99A1}">
      <dgm:prSet phldrT="[Text]"/>
      <dgm:spPr/>
      <dgm:t>
        <a:bodyPr/>
        <a:lstStyle/>
        <a:p>
          <a:pPr>
            <a:buNone/>
          </a:pPr>
          <a:r>
            <a:rPr lang="en-US" b="1" dirty="0">
              <a:latin typeface="Arial" panose="020B0604020202020204" pitchFamily="34" charset="0"/>
              <a:ea typeface="+mn-ea"/>
              <a:cs typeface="Arial" panose="020B0604020202020204" pitchFamily="34" charset="0"/>
            </a:rPr>
            <a:t>Programme 1 - Governance and Administration</a:t>
          </a:r>
          <a:endParaRPr lang="en-US" dirty="0"/>
        </a:p>
      </dgm:t>
    </dgm:pt>
    <dgm:pt modelId="{DB2E6531-55BE-43D6-AE15-9203E7D26956}" type="parTrans" cxnId="{0CA3260F-B856-4991-810E-310D37D90127}">
      <dgm:prSet/>
      <dgm:spPr/>
      <dgm:t>
        <a:bodyPr/>
        <a:lstStyle/>
        <a:p>
          <a:endParaRPr lang="en-US"/>
        </a:p>
      </dgm:t>
    </dgm:pt>
    <dgm:pt modelId="{00D08E88-D953-48B7-B575-1F50A4C251BA}" type="sibTrans" cxnId="{0CA3260F-B856-4991-810E-310D37D90127}">
      <dgm:prSet/>
      <dgm:spPr/>
      <dgm:t>
        <a:bodyPr/>
        <a:lstStyle/>
        <a:p>
          <a:endParaRPr lang="en-US"/>
        </a:p>
      </dgm:t>
    </dgm:pt>
    <dgm:pt modelId="{789DB139-CA28-4961-97BA-A1D5841C0312}">
      <dgm:prSet phldrT="[Text]"/>
      <dgm:spPr/>
      <dgm:t>
        <a:bodyPr/>
        <a:lstStyle/>
        <a:p>
          <a:pPr>
            <a:buNone/>
          </a:pPr>
          <a:r>
            <a:rPr lang="en-US" b="1" dirty="0">
              <a:latin typeface="Arial" panose="020B0604020202020204" pitchFamily="34" charset="0"/>
              <a:ea typeface="+mn-ea"/>
              <a:cs typeface="Arial" panose="020B0604020202020204" pitchFamily="34" charset="0"/>
            </a:rPr>
            <a:t>Programme 2 - Grant and Seed Funding</a:t>
          </a:r>
          <a:endParaRPr lang="en-US" dirty="0"/>
        </a:p>
      </dgm:t>
    </dgm:pt>
    <dgm:pt modelId="{AB47137A-C4F1-4583-8CC2-27F2102BADB7}" type="parTrans" cxnId="{C8D5672A-2904-49EF-AAB4-FB00E0299E94}">
      <dgm:prSet/>
      <dgm:spPr/>
      <dgm:t>
        <a:bodyPr/>
        <a:lstStyle/>
        <a:p>
          <a:endParaRPr lang="en-US"/>
        </a:p>
      </dgm:t>
    </dgm:pt>
    <dgm:pt modelId="{7B6439EF-AC1F-4078-A8A4-17E5C729B42C}" type="sibTrans" cxnId="{C8D5672A-2904-49EF-AAB4-FB00E0299E94}">
      <dgm:prSet/>
      <dgm:spPr/>
      <dgm:t>
        <a:bodyPr/>
        <a:lstStyle/>
        <a:p>
          <a:endParaRPr lang="en-US"/>
        </a:p>
      </dgm:t>
    </dgm:pt>
    <dgm:pt modelId="{E917BE57-E96B-440E-95F6-8B9F52351515}">
      <dgm:prSet/>
      <dgm:spPr/>
      <dgm:t>
        <a:bodyPr/>
        <a:lstStyle/>
        <a:p>
          <a:pPr>
            <a:buNone/>
          </a:pPr>
          <a:r>
            <a:rPr lang="en-US" b="1" dirty="0">
              <a:latin typeface="Arial" panose="020B0604020202020204" pitchFamily="34" charset="0"/>
              <a:ea typeface="+mn-ea"/>
              <a:cs typeface="Arial" panose="020B0604020202020204" pitchFamily="34" charset="0"/>
            </a:rPr>
            <a:t>Programme 3 - Partnerships, Public Awareness and Advocacy</a:t>
          </a:r>
          <a:endParaRPr lang="en-US" dirty="0"/>
        </a:p>
      </dgm:t>
    </dgm:pt>
    <dgm:pt modelId="{9C8BBEA7-06E7-4479-9AA0-2A477C282444}" type="parTrans" cxnId="{A02789D3-220F-470B-A437-EF42EB952FFF}">
      <dgm:prSet/>
      <dgm:spPr/>
      <dgm:t>
        <a:bodyPr/>
        <a:lstStyle/>
        <a:p>
          <a:endParaRPr lang="en-US"/>
        </a:p>
      </dgm:t>
    </dgm:pt>
    <dgm:pt modelId="{37880711-CEA7-449D-9167-7EE2D8E65F35}" type="sibTrans" cxnId="{A02789D3-220F-470B-A437-EF42EB952FFF}">
      <dgm:prSet/>
      <dgm:spPr/>
      <dgm:t>
        <a:bodyPr/>
        <a:lstStyle/>
        <a:p>
          <a:endParaRPr lang="en-US"/>
        </a:p>
      </dgm:t>
    </dgm:pt>
    <dgm:pt modelId="{2230BDC4-35A3-43B2-B139-D8EBD23816FE}">
      <dgm:prSet/>
      <dgm:spPr/>
      <dgm:t>
        <a:bodyPr/>
        <a:lstStyle/>
        <a:p>
          <a:pPr>
            <a:buNone/>
          </a:pPr>
          <a:r>
            <a:rPr lang="en-US" b="1" dirty="0">
              <a:latin typeface="Arial" panose="020B0604020202020204" pitchFamily="34" charset="0"/>
              <a:ea typeface="+mn-ea"/>
              <a:cs typeface="Arial" panose="020B0604020202020204" pitchFamily="34" charset="0"/>
            </a:rPr>
            <a:t>Programme 4 - Capacity Building and Sector Development</a:t>
          </a:r>
        </a:p>
      </dgm:t>
    </dgm:pt>
    <dgm:pt modelId="{62555AFC-A84B-4C02-9343-AB61D346AB87}" type="parTrans" cxnId="{4788BE14-AC7E-4D54-B5EE-7494C6DE8C9E}">
      <dgm:prSet/>
      <dgm:spPr/>
      <dgm:t>
        <a:bodyPr/>
        <a:lstStyle/>
        <a:p>
          <a:endParaRPr lang="en-US"/>
        </a:p>
      </dgm:t>
    </dgm:pt>
    <dgm:pt modelId="{41FB113A-9294-41C0-9CA6-828B91E24F6F}" type="sibTrans" cxnId="{4788BE14-AC7E-4D54-B5EE-7494C6DE8C9E}">
      <dgm:prSet/>
      <dgm:spPr/>
      <dgm:t>
        <a:bodyPr/>
        <a:lstStyle/>
        <a:p>
          <a:endParaRPr lang="en-US"/>
        </a:p>
      </dgm:t>
    </dgm:pt>
    <dgm:pt modelId="{D6FF8066-25D3-405C-A8C5-BBFD13A0C95F}">
      <dgm:prSet/>
      <dgm:spPr/>
      <dgm:t>
        <a:bodyPr/>
        <a:lstStyle/>
        <a:p>
          <a:pPr>
            <a:buNone/>
          </a:pPr>
          <a:r>
            <a:rPr lang="en-US" b="1" dirty="0">
              <a:latin typeface="Arial" panose="020B0604020202020204" pitchFamily="34" charset="0"/>
              <a:ea typeface="+mn-ea"/>
              <a:cs typeface="Arial" panose="020B0604020202020204" pitchFamily="34" charset="0"/>
            </a:rPr>
            <a:t>Programme 5 - Innovation, Research and Development</a:t>
          </a:r>
          <a:endParaRPr lang="en-US" dirty="0"/>
        </a:p>
      </dgm:t>
    </dgm:pt>
    <dgm:pt modelId="{FC9D7774-2A5A-4CEA-9218-CB0B7477FB1A}" type="parTrans" cxnId="{83096655-364D-41F2-8A68-ACB7CB597DAD}">
      <dgm:prSet/>
      <dgm:spPr/>
      <dgm:t>
        <a:bodyPr/>
        <a:lstStyle/>
        <a:p>
          <a:endParaRPr lang="en-US"/>
        </a:p>
      </dgm:t>
    </dgm:pt>
    <dgm:pt modelId="{3ECD3DE8-339A-4C6F-84D4-302A05422C9F}" type="sibTrans" cxnId="{83096655-364D-41F2-8A68-ACB7CB597DAD}">
      <dgm:prSet/>
      <dgm:spPr/>
      <dgm:t>
        <a:bodyPr/>
        <a:lstStyle/>
        <a:p>
          <a:endParaRPr lang="en-US"/>
        </a:p>
      </dgm:t>
    </dgm:pt>
    <dgm:pt modelId="{809F331A-1EBD-4051-971B-6E845B42F8E6}" type="pres">
      <dgm:prSet presAssocID="{AEFACA2A-307F-4953-B16F-4CAD7B597B24}" presName="hierChild1" presStyleCnt="0">
        <dgm:presLayoutVars>
          <dgm:chPref val="1"/>
          <dgm:dir/>
          <dgm:animOne val="branch"/>
          <dgm:animLvl val="lvl"/>
          <dgm:resizeHandles/>
        </dgm:presLayoutVars>
      </dgm:prSet>
      <dgm:spPr/>
    </dgm:pt>
    <dgm:pt modelId="{9FEFDF6F-73F2-49B8-8EF1-91EC6CCF2033}" type="pres">
      <dgm:prSet presAssocID="{05F8AE7C-A844-4C75-9A4C-4F5F7619B12F}" presName="hierRoot1" presStyleCnt="0"/>
      <dgm:spPr/>
    </dgm:pt>
    <dgm:pt modelId="{8CF0C061-2096-4D78-ABBA-A9A6474A14C3}" type="pres">
      <dgm:prSet presAssocID="{05F8AE7C-A844-4C75-9A4C-4F5F7619B12F}" presName="composite" presStyleCnt="0"/>
      <dgm:spPr/>
    </dgm:pt>
    <dgm:pt modelId="{42ECB27E-9021-4A6D-8327-486B11A1B28F}" type="pres">
      <dgm:prSet presAssocID="{05F8AE7C-A844-4C75-9A4C-4F5F7619B12F}" presName="background" presStyleLbl="node0" presStyleIdx="0" presStyleCnt="1"/>
      <dgm:spPr/>
    </dgm:pt>
    <dgm:pt modelId="{3DD78539-D241-416C-8807-0CF01CCC4736}" type="pres">
      <dgm:prSet presAssocID="{05F8AE7C-A844-4C75-9A4C-4F5F7619B12F}" presName="text" presStyleLbl="fgAcc0" presStyleIdx="0" presStyleCnt="1">
        <dgm:presLayoutVars>
          <dgm:chPref val="3"/>
        </dgm:presLayoutVars>
      </dgm:prSet>
      <dgm:spPr/>
    </dgm:pt>
    <dgm:pt modelId="{2386B95B-E3AF-4556-A8E1-03CAE8EE3D31}" type="pres">
      <dgm:prSet presAssocID="{05F8AE7C-A844-4C75-9A4C-4F5F7619B12F}" presName="hierChild2" presStyleCnt="0"/>
      <dgm:spPr/>
    </dgm:pt>
    <dgm:pt modelId="{4A24007E-8E3D-43BC-8E75-ACDB97A56DC2}" type="pres">
      <dgm:prSet presAssocID="{9B8D9284-FB60-4EBD-9FA1-673A2A7D5177}" presName="Name10" presStyleLbl="parChTrans1D2" presStyleIdx="0" presStyleCnt="1"/>
      <dgm:spPr/>
    </dgm:pt>
    <dgm:pt modelId="{38549D0A-4522-426D-BB08-43B03A6D0F39}" type="pres">
      <dgm:prSet presAssocID="{D44F58DE-6E92-4ACC-9D63-D2F49098466D}" presName="hierRoot2" presStyleCnt="0"/>
      <dgm:spPr/>
    </dgm:pt>
    <dgm:pt modelId="{563ABD2A-1442-4640-9F95-1009F7637835}" type="pres">
      <dgm:prSet presAssocID="{D44F58DE-6E92-4ACC-9D63-D2F49098466D}" presName="composite2" presStyleCnt="0"/>
      <dgm:spPr/>
    </dgm:pt>
    <dgm:pt modelId="{25022C7C-54CE-4DA7-A2CA-1FCEECCD1B30}" type="pres">
      <dgm:prSet presAssocID="{D44F58DE-6E92-4ACC-9D63-D2F49098466D}" presName="background2" presStyleLbl="node2" presStyleIdx="0" presStyleCnt="1"/>
      <dgm:spPr/>
    </dgm:pt>
    <dgm:pt modelId="{C7811CE4-75CB-4079-8F3B-5FDD4BEEC094}" type="pres">
      <dgm:prSet presAssocID="{D44F58DE-6E92-4ACC-9D63-D2F49098466D}" presName="text2" presStyleLbl="fgAcc2" presStyleIdx="0" presStyleCnt="1">
        <dgm:presLayoutVars>
          <dgm:chPref val="3"/>
        </dgm:presLayoutVars>
      </dgm:prSet>
      <dgm:spPr/>
    </dgm:pt>
    <dgm:pt modelId="{19EB4921-A912-4882-9712-8EF399A1F709}" type="pres">
      <dgm:prSet presAssocID="{D44F58DE-6E92-4ACC-9D63-D2F49098466D}" presName="hierChild3" presStyleCnt="0"/>
      <dgm:spPr/>
    </dgm:pt>
    <dgm:pt modelId="{E1EBEADF-5497-4685-8FBB-1E577997F8E6}" type="pres">
      <dgm:prSet presAssocID="{DB2E6531-55BE-43D6-AE15-9203E7D26956}" presName="Name17" presStyleLbl="parChTrans1D3" presStyleIdx="0" presStyleCnt="5"/>
      <dgm:spPr/>
    </dgm:pt>
    <dgm:pt modelId="{56F67212-CE05-4F4B-8ECD-C72C46440545}" type="pres">
      <dgm:prSet presAssocID="{082A7A65-8DE3-49C1-A38D-F65FFABA99A1}" presName="hierRoot3" presStyleCnt="0"/>
      <dgm:spPr/>
    </dgm:pt>
    <dgm:pt modelId="{4F8416B6-DE06-4B78-9ECD-8EFFA55058F2}" type="pres">
      <dgm:prSet presAssocID="{082A7A65-8DE3-49C1-A38D-F65FFABA99A1}" presName="composite3" presStyleCnt="0"/>
      <dgm:spPr/>
    </dgm:pt>
    <dgm:pt modelId="{8A6CCDAC-C117-4727-B3E9-FCF6039DE213}" type="pres">
      <dgm:prSet presAssocID="{082A7A65-8DE3-49C1-A38D-F65FFABA99A1}" presName="background3" presStyleLbl="node3" presStyleIdx="0" presStyleCnt="5"/>
      <dgm:spPr/>
    </dgm:pt>
    <dgm:pt modelId="{A0201F60-04E7-46BA-9E8E-298477E8826A}" type="pres">
      <dgm:prSet presAssocID="{082A7A65-8DE3-49C1-A38D-F65FFABA99A1}" presName="text3" presStyleLbl="fgAcc3" presStyleIdx="0" presStyleCnt="5">
        <dgm:presLayoutVars>
          <dgm:chPref val="3"/>
        </dgm:presLayoutVars>
      </dgm:prSet>
      <dgm:spPr/>
    </dgm:pt>
    <dgm:pt modelId="{0452FE70-5212-416D-9130-C3F7DD5AC240}" type="pres">
      <dgm:prSet presAssocID="{082A7A65-8DE3-49C1-A38D-F65FFABA99A1}" presName="hierChild4" presStyleCnt="0"/>
      <dgm:spPr/>
    </dgm:pt>
    <dgm:pt modelId="{1D4189DB-3171-432C-A349-01DD5C3161C9}" type="pres">
      <dgm:prSet presAssocID="{AB47137A-C4F1-4583-8CC2-27F2102BADB7}" presName="Name17" presStyleLbl="parChTrans1D3" presStyleIdx="1" presStyleCnt="5"/>
      <dgm:spPr/>
    </dgm:pt>
    <dgm:pt modelId="{0E2410E1-3BF0-44A3-B577-673CEDF1F7DB}" type="pres">
      <dgm:prSet presAssocID="{789DB139-CA28-4961-97BA-A1D5841C0312}" presName="hierRoot3" presStyleCnt="0"/>
      <dgm:spPr/>
    </dgm:pt>
    <dgm:pt modelId="{ABE300E7-82C3-481D-AAB0-E2186F76E627}" type="pres">
      <dgm:prSet presAssocID="{789DB139-CA28-4961-97BA-A1D5841C0312}" presName="composite3" presStyleCnt="0"/>
      <dgm:spPr/>
    </dgm:pt>
    <dgm:pt modelId="{2F6E5D05-D88A-4AB4-9868-4B5EA5D0258E}" type="pres">
      <dgm:prSet presAssocID="{789DB139-CA28-4961-97BA-A1D5841C0312}" presName="background3" presStyleLbl="node3" presStyleIdx="1" presStyleCnt="5"/>
      <dgm:spPr/>
    </dgm:pt>
    <dgm:pt modelId="{2469E6A7-22F8-4D49-B2B9-23B740FE9B95}" type="pres">
      <dgm:prSet presAssocID="{789DB139-CA28-4961-97BA-A1D5841C0312}" presName="text3" presStyleLbl="fgAcc3" presStyleIdx="1" presStyleCnt="5">
        <dgm:presLayoutVars>
          <dgm:chPref val="3"/>
        </dgm:presLayoutVars>
      </dgm:prSet>
      <dgm:spPr/>
    </dgm:pt>
    <dgm:pt modelId="{79BFB4F4-0E75-4B7E-9DE8-0B26D21C6818}" type="pres">
      <dgm:prSet presAssocID="{789DB139-CA28-4961-97BA-A1D5841C0312}" presName="hierChild4" presStyleCnt="0"/>
      <dgm:spPr/>
    </dgm:pt>
    <dgm:pt modelId="{DC196DB7-0E4C-413D-B228-4F0579FB3A9D}" type="pres">
      <dgm:prSet presAssocID="{9C8BBEA7-06E7-4479-9AA0-2A477C282444}" presName="Name17" presStyleLbl="parChTrans1D3" presStyleIdx="2" presStyleCnt="5"/>
      <dgm:spPr/>
    </dgm:pt>
    <dgm:pt modelId="{33FD8979-4036-443A-8E92-B9BEE50431D3}" type="pres">
      <dgm:prSet presAssocID="{E917BE57-E96B-440E-95F6-8B9F52351515}" presName="hierRoot3" presStyleCnt="0"/>
      <dgm:spPr/>
    </dgm:pt>
    <dgm:pt modelId="{723B774F-259A-4FE5-8F48-7E946C489754}" type="pres">
      <dgm:prSet presAssocID="{E917BE57-E96B-440E-95F6-8B9F52351515}" presName="composite3" presStyleCnt="0"/>
      <dgm:spPr/>
    </dgm:pt>
    <dgm:pt modelId="{7E6A8A12-498B-4153-B844-97709FD69CB2}" type="pres">
      <dgm:prSet presAssocID="{E917BE57-E96B-440E-95F6-8B9F52351515}" presName="background3" presStyleLbl="node3" presStyleIdx="2" presStyleCnt="5"/>
      <dgm:spPr/>
    </dgm:pt>
    <dgm:pt modelId="{A8FC4765-6C36-42AD-AB1B-B0A88DB284B4}" type="pres">
      <dgm:prSet presAssocID="{E917BE57-E96B-440E-95F6-8B9F52351515}" presName="text3" presStyleLbl="fgAcc3" presStyleIdx="2" presStyleCnt="5">
        <dgm:presLayoutVars>
          <dgm:chPref val="3"/>
        </dgm:presLayoutVars>
      </dgm:prSet>
      <dgm:spPr/>
    </dgm:pt>
    <dgm:pt modelId="{FFF62C5C-751B-4453-95D2-FBC4BD033BBF}" type="pres">
      <dgm:prSet presAssocID="{E917BE57-E96B-440E-95F6-8B9F52351515}" presName="hierChild4" presStyleCnt="0"/>
      <dgm:spPr/>
    </dgm:pt>
    <dgm:pt modelId="{9A4035F3-5768-482A-B937-E7B25468F502}" type="pres">
      <dgm:prSet presAssocID="{62555AFC-A84B-4C02-9343-AB61D346AB87}" presName="Name17" presStyleLbl="parChTrans1D3" presStyleIdx="3" presStyleCnt="5"/>
      <dgm:spPr/>
    </dgm:pt>
    <dgm:pt modelId="{98D4BB53-E29B-486F-9A94-2DC4B25227FC}" type="pres">
      <dgm:prSet presAssocID="{2230BDC4-35A3-43B2-B139-D8EBD23816FE}" presName="hierRoot3" presStyleCnt="0"/>
      <dgm:spPr/>
    </dgm:pt>
    <dgm:pt modelId="{5B3D7A89-AE5A-41EC-B101-81086CAA8D1B}" type="pres">
      <dgm:prSet presAssocID="{2230BDC4-35A3-43B2-B139-D8EBD23816FE}" presName="composite3" presStyleCnt="0"/>
      <dgm:spPr/>
    </dgm:pt>
    <dgm:pt modelId="{C88DAD7A-5C85-410F-8948-2B97DBC78ACA}" type="pres">
      <dgm:prSet presAssocID="{2230BDC4-35A3-43B2-B139-D8EBD23816FE}" presName="background3" presStyleLbl="node3" presStyleIdx="3" presStyleCnt="5"/>
      <dgm:spPr/>
    </dgm:pt>
    <dgm:pt modelId="{2AB9EC3D-7256-4534-915D-E0657620482A}" type="pres">
      <dgm:prSet presAssocID="{2230BDC4-35A3-43B2-B139-D8EBD23816FE}" presName="text3" presStyleLbl="fgAcc3" presStyleIdx="3" presStyleCnt="5">
        <dgm:presLayoutVars>
          <dgm:chPref val="3"/>
        </dgm:presLayoutVars>
      </dgm:prSet>
      <dgm:spPr/>
    </dgm:pt>
    <dgm:pt modelId="{E259611E-8220-411D-A3CC-B450284BB213}" type="pres">
      <dgm:prSet presAssocID="{2230BDC4-35A3-43B2-B139-D8EBD23816FE}" presName="hierChild4" presStyleCnt="0"/>
      <dgm:spPr/>
    </dgm:pt>
    <dgm:pt modelId="{625C1C0B-D6B0-40BB-8617-0FDB58F0DF90}" type="pres">
      <dgm:prSet presAssocID="{FC9D7774-2A5A-4CEA-9218-CB0B7477FB1A}" presName="Name17" presStyleLbl="parChTrans1D3" presStyleIdx="4" presStyleCnt="5"/>
      <dgm:spPr/>
    </dgm:pt>
    <dgm:pt modelId="{6C9245F7-32B9-4A1D-A5B1-2A05AB63CCC7}" type="pres">
      <dgm:prSet presAssocID="{D6FF8066-25D3-405C-A8C5-BBFD13A0C95F}" presName="hierRoot3" presStyleCnt="0"/>
      <dgm:spPr/>
    </dgm:pt>
    <dgm:pt modelId="{51A74638-12CB-4933-8A50-F8D2B79EBEB7}" type="pres">
      <dgm:prSet presAssocID="{D6FF8066-25D3-405C-A8C5-BBFD13A0C95F}" presName="composite3" presStyleCnt="0"/>
      <dgm:spPr/>
    </dgm:pt>
    <dgm:pt modelId="{851F2CB7-BB49-4FF8-BB9D-B59BB0F7F16B}" type="pres">
      <dgm:prSet presAssocID="{D6FF8066-25D3-405C-A8C5-BBFD13A0C95F}" presName="background3" presStyleLbl="node3" presStyleIdx="4" presStyleCnt="5"/>
      <dgm:spPr/>
    </dgm:pt>
    <dgm:pt modelId="{E519822D-0285-44EA-8441-C404DBB4A242}" type="pres">
      <dgm:prSet presAssocID="{D6FF8066-25D3-405C-A8C5-BBFD13A0C95F}" presName="text3" presStyleLbl="fgAcc3" presStyleIdx="4" presStyleCnt="5">
        <dgm:presLayoutVars>
          <dgm:chPref val="3"/>
        </dgm:presLayoutVars>
      </dgm:prSet>
      <dgm:spPr/>
    </dgm:pt>
    <dgm:pt modelId="{C9D751CC-0806-4095-BDD8-21985485C08C}" type="pres">
      <dgm:prSet presAssocID="{D6FF8066-25D3-405C-A8C5-BBFD13A0C95F}" presName="hierChild4" presStyleCnt="0"/>
      <dgm:spPr/>
    </dgm:pt>
  </dgm:ptLst>
  <dgm:cxnLst>
    <dgm:cxn modelId="{0CA3260F-B856-4991-810E-310D37D90127}" srcId="{D44F58DE-6E92-4ACC-9D63-D2F49098466D}" destId="{082A7A65-8DE3-49C1-A38D-F65FFABA99A1}" srcOrd="0" destOrd="0" parTransId="{DB2E6531-55BE-43D6-AE15-9203E7D26956}" sibTransId="{00D08E88-D953-48B7-B575-1F50A4C251BA}"/>
    <dgm:cxn modelId="{4788BE14-AC7E-4D54-B5EE-7494C6DE8C9E}" srcId="{D44F58DE-6E92-4ACC-9D63-D2F49098466D}" destId="{2230BDC4-35A3-43B2-B139-D8EBD23816FE}" srcOrd="3" destOrd="0" parTransId="{62555AFC-A84B-4C02-9343-AB61D346AB87}" sibTransId="{41FB113A-9294-41C0-9CA6-828B91E24F6F}"/>
    <dgm:cxn modelId="{56B3AD1F-A4FE-4614-B534-9ED898CD7E35}" type="presOf" srcId="{D44F58DE-6E92-4ACC-9D63-D2F49098466D}" destId="{C7811CE4-75CB-4079-8F3B-5FDD4BEEC094}" srcOrd="0" destOrd="0" presId="urn:microsoft.com/office/officeart/2005/8/layout/hierarchy1"/>
    <dgm:cxn modelId="{C8D5672A-2904-49EF-AAB4-FB00E0299E94}" srcId="{D44F58DE-6E92-4ACC-9D63-D2F49098466D}" destId="{789DB139-CA28-4961-97BA-A1D5841C0312}" srcOrd="1" destOrd="0" parTransId="{AB47137A-C4F1-4583-8CC2-27F2102BADB7}" sibTransId="{7B6439EF-AC1F-4078-A8A4-17E5C729B42C}"/>
    <dgm:cxn modelId="{02803731-191E-44E0-9EED-FD11EF4045E4}" type="presOf" srcId="{62555AFC-A84B-4C02-9343-AB61D346AB87}" destId="{9A4035F3-5768-482A-B937-E7B25468F502}" srcOrd="0" destOrd="0" presId="urn:microsoft.com/office/officeart/2005/8/layout/hierarchy1"/>
    <dgm:cxn modelId="{28A54C39-EBDA-4397-A8C2-578E36725553}" type="presOf" srcId="{FC9D7774-2A5A-4CEA-9218-CB0B7477FB1A}" destId="{625C1C0B-D6B0-40BB-8617-0FDB58F0DF90}" srcOrd="0" destOrd="0" presId="urn:microsoft.com/office/officeart/2005/8/layout/hierarchy1"/>
    <dgm:cxn modelId="{CB6D1669-C198-4628-844E-CD81A41020F6}" type="presOf" srcId="{D6FF8066-25D3-405C-A8C5-BBFD13A0C95F}" destId="{E519822D-0285-44EA-8441-C404DBB4A242}" srcOrd="0" destOrd="0" presId="urn:microsoft.com/office/officeart/2005/8/layout/hierarchy1"/>
    <dgm:cxn modelId="{83096655-364D-41F2-8A68-ACB7CB597DAD}" srcId="{D44F58DE-6E92-4ACC-9D63-D2F49098466D}" destId="{D6FF8066-25D3-405C-A8C5-BBFD13A0C95F}" srcOrd="4" destOrd="0" parTransId="{FC9D7774-2A5A-4CEA-9218-CB0B7477FB1A}" sibTransId="{3ECD3DE8-339A-4C6F-84D4-302A05422C9F}"/>
    <dgm:cxn modelId="{A00CBB76-9913-4CF5-AD81-96853FF0FBD9}" type="presOf" srcId="{082A7A65-8DE3-49C1-A38D-F65FFABA99A1}" destId="{A0201F60-04E7-46BA-9E8E-298477E8826A}" srcOrd="0" destOrd="0" presId="urn:microsoft.com/office/officeart/2005/8/layout/hierarchy1"/>
    <dgm:cxn modelId="{6635F257-3FCE-48AF-B05E-A146F2CBD0EB}" type="presOf" srcId="{9C8BBEA7-06E7-4479-9AA0-2A477C282444}" destId="{DC196DB7-0E4C-413D-B228-4F0579FB3A9D}" srcOrd="0" destOrd="0" presId="urn:microsoft.com/office/officeart/2005/8/layout/hierarchy1"/>
    <dgm:cxn modelId="{387B5D78-D8DF-4C0C-9274-EE4306229D9E}" type="presOf" srcId="{AB47137A-C4F1-4583-8CC2-27F2102BADB7}" destId="{1D4189DB-3171-432C-A349-01DD5C3161C9}" srcOrd="0" destOrd="0" presId="urn:microsoft.com/office/officeart/2005/8/layout/hierarchy1"/>
    <dgm:cxn modelId="{B7F24F58-EEA0-429B-AFBC-CC48DED7697E}" srcId="{AEFACA2A-307F-4953-B16F-4CAD7B597B24}" destId="{05F8AE7C-A844-4C75-9A4C-4F5F7619B12F}" srcOrd="0" destOrd="0" parTransId="{6744EEF1-C929-4707-8012-29FE1B25789B}" sibTransId="{C124C856-E123-4AA5-A4E8-C570479884CE}"/>
    <dgm:cxn modelId="{9870269A-2249-469F-80D5-8CCDFD848048}" type="presOf" srcId="{AEFACA2A-307F-4953-B16F-4CAD7B597B24}" destId="{809F331A-1EBD-4051-971B-6E845B42F8E6}" srcOrd="0" destOrd="0" presId="urn:microsoft.com/office/officeart/2005/8/layout/hierarchy1"/>
    <dgm:cxn modelId="{B626859A-71F2-4D84-9D89-B3CE31DFA686}" type="presOf" srcId="{2230BDC4-35A3-43B2-B139-D8EBD23816FE}" destId="{2AB9EC3D-7256-4534-915D-E0657620482A}" srcOrd="0" destOrd="0" presId="urn:microsoft.com/office/officeart/2005/8/layout/hierarchy1"/>
    <dgm:cxn modelId="{E75D26A7-5D9D-46DB-A54C-890D6C10752D}" type="presOf" srcId="{05F8AE7C-A844-4C75-9A4C-4F5F7619B12F}" destId="{3DD78539-D241-416C-8807-0CF01CCC4736}" srcOrd="0" destOrd="0" presId="urn:microsoft.com/office/officeart/2005/8/layout/hierarchy1"/>
    <dgm:cxn modelId="{61365EB4-22B5-4EEF-A630-2B1F7166577C}" type="presOf" srcId="{DB2E6531-55BE-43D6-AE15-9203E7D26956}" destId="{E1EBEADF-5497-4685-8FBB-1E577997F8E6}" srcOrd="0" destOrd="0" presId="urn:microsoft.com/office/officeart/2005/8/layout/hierarchy1"/>
    <dgm:cxn modelId="{93E45ECF-B4E8-455C-9144-6E30D70E71E0}" type="presOf" srcId="{E917BE57-E96B-440E-95F6-8B9F52351515}" destId="{A8FC4765-6C36-42AD-AB1B-B0A88DB284B4}" srcOrd="0" destOrd="0" presId="urn:microsoft.com/office/officeart/2005/8/layout/hierarchy1"/>
    <dgm:cxn modelId="{A02789D3-220F-470B-A437-EF42EB952FFF}" srcId="{D44F58DE-6E92-4ACC-9D63-D2F49098466D}" destId="{E917BE57-E96B-440E-95F6-8B9F52351515}" srcOrd="2" destOrd="0" parTransId="{9C8BBEA7-06E7-4479-9AA0-2A477C282444}" sibTransId="{37880711-CEA7-449D-9167-7EE2D8E65F35}"/>
    <dgm:cxn modelId="{30DF27D7-EA6F-41F2-91A5-DD250FB11EB2}" type="presOf" srcId="{789DB139-CA28-4961-97BA-A1D5841C0312}" destId="{2469E6A7-22F8-4D49-B2B9-23B740FE9B95}" srcOrd="0" destOrd="0" presId="urn:microsoft.com/office/officeart/2005/8/layout/hierarchy1"/>
    <dgm:cxn modelId="{99EB46E3-30D9-4ED8-BA65-B27637FBACF9}" srcId="{05F8AE7C-A844-4C75-9A4C-4F5F7619B12F}" destId="{D44F58DE-6E92-4ACC-9D63-D2F49098466D}" srcOrd="0" destOrd="0" parTransId="{9B8D9284-FB60-4EBD-9FA1-673A2A7D5177}" sibTransId="{610E13F2-44BF-42C8-A4F2-64E1476CA788}"/>
    <dgm:cxn modelId="{B94EA9FA-E84F-41CE-8957-AA1278F23521}" type="presOf" srcId="{9B8D9284-FB60-4EBD-9FA1-673A2A7D5177}" destId="{4A24007E-8E3D-43BC-8E75-ACDB97A56DC2}" srcOrd="0" destOrd="0" presId="urn:microsoft.com/office/officeart/2005/8/layout/hierarchy1"/>
    <dgm:cxn modelId="{C5295D92-A509-4CCC-982C-ADA1C95E1967}" type="presParOf" srcId="{809F331A-1EBD-4051-971B-6E845B42F8E6}" destId="{9FEFDF6F-73F2-49B8-8EF1-91EC6CCF2033}" srcOrd="0" destOrd="0" presId="urn:microsoft.com/office/officeart/2005/8/layout/hierarchy1"/>
    <dgm:cxn modelId="{DA1FDADC-6B14-40BD-B52E-FD1EC0702BF0}" type="presParOf" srcId="{9FEFDF6F-73F2-49B8-8EF1-91EC6CCF2033}" destId="{8CF0C061-2096-4D78-ABBA-A9A6474A14C3}" srcOrd="0" destOrd="0" presId="urn:microsoft.com/office/officeart/2005/8/layout/hierarchy1"/>
    <dgm:cxn modelId="{D7390840-8C59-45BB-BB1D-9D8D532959F3}" type="presParOf" srcId="{8CF0C061-2096-4D78-ABBA-A9A6474A14C3}" destId="{42ECB27E-9021-4A6D-8327-486B11A1B28F}" srcOrd="0" destOrd="0" presId="urn:microsoft.com/office/officeart/2005/8/layout/hierarchy1"/>
    <dgm:cxn modelId="{B4D4A77A-04D5-4538-97E5-0CD63202B058}" type="presParOf" srcId="{8CF0C061-2096-4D78-ABBA-A9A6474A14C3}" destId="{3DD78539-D241-416C-8807-0CF01CCC4736}" srcOrd="1" destOrd="0" presId="urn:microsoft.com/office/officeart/2005/8/layout/hierarchy1"/>
    <dgm:cxn modelId="{440B3A1E-87B5-4967-A0B7-4FAD5E05627C}" type="presParOf" srcId="{9FEFDF6F-73F2-49B8-8EF1-91EC6CCF2033}" destId="{2386B95B-E3AF-4556-A8E1-03CAE8EE3D31}" srcOrd="1" destOrd="0" presId="urn:microsoft.com/office/officeart/2005/8/layout/hierarchy1"/>
    <dgm:cxn modelId="{60ACCF26-9E7A-4BB7-9001-DD8E19BD1A8C}" type="presParOf" srcId="{2386B95B-E3AF-4556-A8E1-03CAE8EE3D31}" destId="{4A24007E-8E3D-43BC-8E75-ACDB97A56DC2}" srcOrd="0" destOrd="0" presId="urn:microsoft.com/office/officeart/2005/8/layout/hierarchy1"/>
    <dgm:cxn modelId="{9F395875-156C-4C55-B25E-7510E71E762F}" type="presParOf" srcId="{2386B95B-E3AF-4556-A8E1-03CAE8EE3D31}" destId="{38549D0A-4522-426D-BB08-43B03A6D0F39}" srcOrd="1" destOrd="0" presId="urn:microsoft.com/office/officeart/2005/8/layout/hierarchy1"/>
    <dgm:cxn modelId="{5725DF8E-DFC9-46F6-9CE7-0451416C6E25}" type="presParOf" srcId="{38549D0A-4522-426D-BB08-43B03A6D0F39}" destId="{563ABD2A-1442-4640-9F95-1009F7637835}" srcOrd="0" destOrd="0" presId="urn:microsoft.com/office/officeart/2005/8/layout/hierarchy1"/>
    <dgm:cxn modelId="{3A3B3CB5-10AE-4085-8D56-0946590311CE}" type="presParOf" srcId="{563ABD2A-1442-4640-9F95-1009F7637835}" destId="{25022C7C-54CE-4DA7-A2CA-1FCEECCD1B30}" srcOrd="0" destOrd="0" presId="urn:microsoft.com/office/officeart/2005/8/layout/hierarchy1"/>
    <dgm:cxn modelId="{3C49FA7B-8A55-4226-9E6C-246ED9011D7D}" type="presParOf" srcId="{563ABD2A-1442-4640-9F95-1009F7637835}" destId="{C7811CE4-75CB-4079-8F3B-5FDD4BEEC094}" srcOrd="1" destOrd="0" presId="urn:microsoft.com/office/officeart/2005/8/layout/hierarchy1"/>
    <dgm:cxn modelId="{9912A3D8-B42D-4D3B-9296-37C44102F0C0}" type="presParOf" srcId="{38549D0A-4522-426D-BB08-43B03A6D0F39}" destId="{19EB4921-A912-4882-9712-8EF399A1F709}" srcOrd="1" destOrd="0" presId="urn:microsoft.com/office/officeart/2005/8/layout/hierarchy1"/>
    <dgm:cxn modelId="{820E3293-CAFA-42AA-BE19-12BC63D987F4}" type="presParOf" srcId="{19EB4921-A912-4882-9712-8EF399A1F709}" destId="{E1EBEADF-5497-4685-8FBB-1E577997F8E6}" srcOrd="0" destOrd="0" presId="urn:microsoft.com/office/officeart/2005/8/layout/hierarchy1"/>
    <dgm:cxn modelId="{8D2A8916-EFCD-4E1C-8A7D-4320AA4F6F9B}" type="presParOf" srcId="{19EB4921-A912-4882-9712-8EF399A1F709}" destId="{56F67212-CE05-4F4B-8ECD-C72C46440545}" srcOrd="1" destOrd="0" presId="urn:microsoft.com/office/officeart/2005/8/layout/hierarchy1"/>
    <dgm:cxn modelId="{79A77040-D271-415B-AFCB-91D2F68E46C5}" type="presParOf" srcId="{56F67212-CE05-4F4B-8ECD-C72C46440545}" destId="{4F8416B6-DE06-4B78-9ECD-8EFFA55058F2}" srcOrd="0" destOrd="0" presId="urn:microsoft.com/office/officeart/2005/8/layout/hierarchy1"/>
    <dgm:cxn modelId="{DBF69018-6F90-4E1F-8B84-F83E5743148D}" type="presParOf" srcId="{4F8416B6-DE06-4B78-9ECD-8EFFA55058F2}" destId="{8A6CCDAC-C117-4727-B3E9-FCF6039DE213}" srcOrd="0" destOrd="0" presId="urn:microsoft.com/office/officeart/2005/8/layout/hierarchy1"/>
    <dgm:cxn modelId="{920CF75E-EF16-4DC6-98E7-C75B3941E4F5}" type="presParOf" srcId="{4F8416B6-DE06-4B78-9ECD-8EFFA55058F2}" destId="{A0201F60-04E7-46BA-9E8E-298477E8826A}" srcOrd="1" destOrd="0" presId="urn:microsoft.com/office/officeart/2005/8/layout/hierarchy1"/>
    <dgm:cxn modelId="{6DACD45D-414D-4E7E-9893-4E7E984A3632}" type="presParOf" srcId="{56F67212-CE05-4F4B-8ECD-C72C46440545}" destId="{0452FE70-5212-416D-9130-C3F7DD5AC240}" srcOrd="1" destOrd="0" presId="urn:microsoft.com/office/officeart/2005/8/layout/hierarchy1"/>
    <dgm:cxn modelId="{C4766E37-0ED7-4D6A-962C-18EF00D67B9C}" type="presParOf" srcId="{19EB4921-A912-4882-9712-8EF399A1F709}" destId="{1D4189DB-3171-432C-A349-01DD5C3161C9}" srcOrd="2" destOrd="0" presId="urn:microsoft.com/office/officeart/2005/8/layout/hierarchy1"/>
    <dgm:cxn modelId="{B223D7C4-912D-49F3-9D52-93D9A9F69293}" type="presParOf" srcId="{19EB4921-A912-4882-9712-8EF399A1F709}" destId="{0E2410E1-3BF0-44A3-B577-673CEDF1F7DB}" srcOrd="3" destOrd="0" presId="urn:microsoft.com/office/officeart/2005/8/layout/hierarchy1"/>
    <dgm:cxn modelId="{466036EB-98BB-40E3-BB36-36644A7D22AA}" type="presParOf" srcId="{0E2410E1-3BF0-44A3-B577-673CEDF1F7DB}" destId="{ABE300E7-82C3-481D-AAB0-E2186F76E627}" srcOrd="0" destOrd="0" presId="urn:microsoft.com/office/officeart/2005/8/layout/hierarchy1"/>
    <dgm:cxn modelId="{BF824268-AEE9-40CF-8BD6-E3CF6F4D598B}" type="presParOf" srcId="{ABE300E7-82C3-481D-AAB0-E2186F76E627}" destId="{2F6E5D05-D88A-4AB4-9868-4B5EA5D0258E}" srcOrd="0" destOrd="0" presId="urn:microsoft.com/office/officeart/2005/8/layout/hierarchy1"/>
    <dgm:cxn modelId="{8D4A0648-B95A-4BA8-9512-C0D745BBF493}" type="presParOf" srcId="{ABE300E7-82C3-481D-AAB0-E2186F76E627}" destId="{2469E6A7-22F8-4D49-B2B9-23B740FE9B95}" srcOrd="1" destOrd="0" presId="urn:microsoft.com/office/officeart/2005/8/layout/hierarchy1"/>
    <dgm:cxn modelId="{18756526-F5FB-42D8-A731-89D32FB8D1F1}" type="presParOf" srcId="{0E2410E1-3BF0-44A3-B577-673CEDF1F7DB}" destId="{79BFB4F4-0E75-4B7E-9DE8-0B26D21C6818}" srcOrd="1" destOrd="0" presId="urn:microsoft.com/office/officeart/2005/8/layout/hierarchy1"/>
    <dgm:cxn modelId="{74780D5C-AE6D-4EEA-9A00-3EBD59FF2825}" type="presParOf" srcId="{19EB4921-A912-4882-9712-8EF399A1F709}" destId="{DC196DB7-0E4C-413D-B228-4F0579FB3A9D}" srcOrd="4" destOrd="0" presId="urn:microsoft.com/office/officeart/2005/8/layout/hierarchy1"/>
    <dgm:cxn modelId="{CC9C20C4-0D78-4EC5-864F-CD8E3F00EF7F}" type="presParOf" srcId="{19EB4921-A912-4882-9712-8EF399A1F709}" destId="{33FD8979-4036-443A-8E92-B9BEE50431D3}" srcOrd="5" destOrd="0" presId="urn:microsoft.com/office/officeart/2005/8/layout/hierarchy1"/>
    <dgm:cxn modelId="{82B7F173-7107-4F71-87E1-CB46352831A9}" type="presParOf" srcId="{33FD8979-4036-443A-8E92-B9BEE50431D3}" destId="{723B774F-259A-4FE5-8F48-7E946C489754}" srcOrd="0" destOrd="0" presId="urn:microsoft.com/office/officeart/2005/8/layout/hierarchy1"/>
    <dgm:cxn modelId="{496AE549-7837-42FC-B80B-1EF3238800E6}" type="presParOf" srcId="{723B774F-259A-4FE5-8F48-7E946C489754}" destId="{7E6A8A12-498B-4153-B844-97709FD69CB2}" srcOrd="0" destOrd="0" presId="urn:microsoft.com/office/officeart/2005/8/layout/hierarchy1"/>
    <dgm:cxn modelId="{387908D1-E814-4343-BD9F-AEADAD1FD3D6}" type="presParOf" srcId="{723B774F-259A-4FE5-8F48-7E946C489754}" destId="{A8FC4765-6C36-42AD-AB1B-B0A88DB284B4}" srcOrd="1" destOrd="0" presId="urn:microsoft.com/office/officeart/2005/8/layout/hierarchy1"/>
    <dgm:cxn modelId="{551BC86D-EDC1-4991-AF93-4E85E10F07D3}" type="presParOf" srcId="{33FD8979-4036-443A-8E92-B9BEE50431D3}" destId="{FFF62C5C-751B-4453-95D2-FBC4BD033BBF}" srcOrd="1" destOrd="0" presId="urn:microsoft.com/office/officeart/2005/8/layout/hierarchy1"/>
    <dgm:cxn modelId="{124D4E44-5797-4410-BCB2-951870CE2B18}" type="presParOf" srcId="{19EB4921-A912-4882-9712-8EF399A1F709}" destId="{9A4035F3-5768-482A-B937-E7B25468F502}" srcOrd="6" destOrd="0" presId="urn:microsoft.com/office/officeart/2005/8/layout/hierarchy1"/>
    <dgm:cxn modelId="{B71936B5-AE42-46E0-922D-C978BF4BC328}" type="presParOf" srcId="{19EB4921-A912-4882-9712-8EF399A1F709}" destId="{98D4BB53-E29B-486F-9A94-2DC4B25227FC}" srcOrd="7" destOrd="0" presId="urn:microsoft.com/office/officeart/2005/8/layout/hierarchy1"/>
    <dgm:cxn modelId="{6A7EF0A3-0573-4D15-A90D-92EE2419F625}" type="presParOf" srcId="{98D4BB53-E29B-486F-9A94-2DC4B25227FC}" destId="{5B3D7A89-AE5A-41EC-B101-81086CAA8D1B}" srcOrd="0" destOrd="0" presId="urn:microsoft.com/office/officeart/2005/8/layout/hierarchy1"/>
    <dgm:cxn modelId="{34EE9825-4E7E-43D3-B0A2-3F7B9095DDB7}" type="presParOf" srcId="{5B3D7A89-AE5A-41EC-B101-81086CAA8D1B}" destId="{C88DAD7A-5C85-410F-8948-2B97DBC78ACA}" srcOrd="0" destOrd="0" presId="urn:microsoft.com/office/officeart/2005/8/layout/hierarchy1"/>
    <dgm:cxn modelId="{3FCAB374-E810-4E1F-8EFC-571BDC161340}" type="presParOf" srcId="{5B3D7A89-AE5A-41EC-B101-81086CAA8D1B}" destId="{2AB9EC3D-7256-4534-915D-E0657620482A}" srcOrd="1" destOrd="0" presId="urn:microsoft.com/office/officeart/2005/8/layout/hierarchy1"/>
    <dgm:cxn modelId="{8E226DB4-6556-477D-B499-FF0A51D48E1D}" type="presParOf" srcId="{98D4BB53-E29B-486F-9A94-2DC4B25227FC}" destId="{E259611E-8220-411D-A3CC-B450284BB213}" srcOrd="1" destOrd="0" presId="urn:microsoft.com/office/officeart/2005/8/layout/hierarchy1"/>
    <dgm:cxn modelId="{EE9E2742-BEFB-4218-B73E-C7E3EC85ACCC}" type="presParOf" srcId="{19EB4921-A912-4882-9712-8EF399A1F709}" destId="{625C1C0B-D6B0-40BB-8617-0FDB58F0DF90}" srcOrd="8" destOrd="0" presId="urn:microsoft.com/office/officeart/2005/8/layout/hierarchy1"/>
    <dgm:cxn modelId="{28E42E91-8DDC-4517-B7D8-B766602AB623}" type="presParOf" srcId="{19EB4921-A912-4882-9712-8EF399A1F709}" destId="{6C9245F7-32B9-4A1D-A5B1-2A05AB63CCC7}" srcOrd="9" destOrd="0" presId="urn:microsoft.com/office/officeart/2005/8/layout/hierarchy1"/>
    <dgm:cxn modelId="{9EF43685-AD1C-431B-8B4D-CE9A9CE0B631}" type="presParOf" srcId="{6C9245F7-32B9-4A1D-A5B1-2A05AB63CCC7}" destId="{51A74638-12CB-4933-8A50-F8D2B79EBEB7}" srcOrd="0" destOrd="0" presId="urn:microsoft.com/office/officeart/2005/8/layout/hierarchy1"/>
    <dgm:cxn modelId="{25FC3CB6-692A-4D56-83BD-18C77182770B}" type="presParOf" srcId="{51A74638-12CB-4933-8A50-F8D2B79EBEB7}" destId="{851F2CB7-BB49-4FF8-BB9D-B59BB0F7F16B}" srcOrd="0" destOrd="0" presId="urn:microsoft.com/office/officeart/2005/8/layout/hierarchy1"/>
    <dgm:cxn modelId="{C907A59C-D398-471C-8964-C79594A5627B}" type="presParOf" srcId="{51A74638-12CB-4933-8A50-F8D2B79EBEB7}" destId="{E519822D-0285-44EA-8441-C404DBB4A242}" srcOrd="1" destOrd="0" presId="urn:microsoft.com/office/officeart/2005/8/layout/hierarchy1"/>
    <dgm:cxn modelId="{18D3AE18-EED6-4C47-A0ED-17E77D37CB2D}" type="presParOf" srcId="{6C9245F7-32B9-4A1D-A5B1-2A05AB63CCC7}" destId="{C9D751CC-0806-4095-BDD8-21985485C0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2AA4ED-BFC9-4F23-8408-7E559C2EA190}"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0028D551-4000-4E98-8644-AACD714BCCD3}">
      <dgm:prSet phldrT="[Text]" custT="1"/>
      <dgm:spPr/>
      <dgm:t>
        <a:bodyPr/>
        <a:lstStyle/>
        <a:p>
          <a:r>
            <a:rPr lang="en-GB" sz="900" b="1" dirty="0">
              <a:effectLst/>
              <a:latin typeface="Arial Black" panose="020B0A040201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Media industry highly monopolised, </a:t>
          </a:r>
        </a:p>
        <a:p>
          <a:r>
            <a:rPr lang="en-GB" sz="1600" b="1" dirty="0">
              <a:effectLst/>
              <a:latin typeface="Arial Black" panose="020B0A040201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Limited or no diversity of news or opinion, </a:t>
          </a:r>
        </a:p>
        <a:p>
          <a:r>
            <a:rPr lang="en-GB" sz="1600" b="1" dirty="0">
              <a:effectLst/>
              <a:latin typeface="Arial Black" panose="020B0A040201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Voice of black people in media was suppressed.</a:t>
          </a:r>
        </a:p>
        <a:p>
          <a:r>
            <a:rPr lang="en-GB" sz="1600" b="1" dirty="0">
              <a:effectLst/>
              <a:latin typeface="Arial Black" panose="020B0A040201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cs typeface="Arial" panose="020B0604020202020204" pitchFamily="34" charset="0"/>
            </a:rPr>
            <a:t>Limited alternative media, e.g.  Bush radio and Vrye Weekblad, funded by international donors</a:t>
          </a:r>
        </a:p>
      </dgm:t>
    </dgm:pt>
    <dgm:pt modelId="{1D39965C-C5D7-4EFB-8989-865697CDB49D}" type="parTrans" cxnId="{0AA741AF-B3FA-4ED0-997E-E566A1193280}">
      <dgm:prSet/>
      <dgm:spPr/>
      <dgm:t>
        <a:bodyPr/>
        <a:lstStyle/>
        <a:p>
          <a:endParaRPr lang="en-US"/>
        </a:p>
      </dgm:t>
    </dgm:pt>
    <dgm:pt modelId="{FCEC3ADC-BC08-4663-8FD8-E59DA9B3FFE4}" type="sibTrans" cxnId="{0AA741AF-B3FA-4ED0-997E-E566A1193280}">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16D84062-5D25-4E82-99CF-E5F2E42B9353}">
      <dgm:prSet phldrT="[Text]" custT="1"/>
      <dgm:spPr/>
      <dgm:t>
        <a:bodyPr/>
        <a:lstStyle/>
        <a:p>
          <a:r>
            <a:rPr lang="en-US" sz="1600" dirty="0">
              <a:latin typeface="Arial" panose="020B0604020202020204" pitchFamily="34" charset="0"/>
              <a:cs typeface="Arial" panose="020B0604020202020204" pitchFamily="34" charset="0"/>
            </a:rPr>
            <a:t>Three tier system </a:t>
          </a:r>
          <a:r>
            <a:rPr lang="en-ZA" sz="1600" dirty="0">
              <a:latin typeface="Arial" panose="020B0604020202020204" pitchFamily="34" charset="0"/>
              <a:cs typeface="Arial" panose="020B0604020202020204" pitchFamily="34" charset="0"/>
            </a:rPr>
            <a:t>of private, public and community broadcast media in place</a:t>
          </a:r>
        </a:p>
        <a:p>
          <a:r>
            <a:rPr lang="en-ZA" sz="1600" dirty="0">
              <a:latin typeface="Arial" panose="020B0604020202020204" pitchFamily="34" charset="0"/>
              <a:cs typeface="Arial" panose="020B0604020202020204" pitchFamily="34" charset="0"/>
            </a:rPr>
            <a:t>More than 200 community radio stations are in existence. Some 150 are or have been funded by the MDDA.</a:t>
          </a:r>
        </a:p>
        <a:p>
          <a:r>
            <a:rPr lang="en-ZA" sz="1600" dirty="0">
              <a:latin typeface="Arial" panose="020B0604020202020204" pitchFamily="34" charset="0"/>
              <a:cs typeface="Arial" panose="020B0604020202020204" pitchFamily="34" charset="0"/>
            </a:rPr>
            <a:t>More than ever before, all languages of South Africa are being actively used in the media</a:t>
          </a:r>
        </a:p>
        <a:p>
          <a:r>
            <a:rPr lang="en-ZA" sz="1600" dirty="0">
              <a:latin typeface="Arial" panose="020B0604020202020204" pitchFamily="34" charset="0"/>
              <a:cs typeface="Arial" panose="020B0604020202020204" pitchFamily="34" charset="0"/>
            </a:rPr>
            <a:t>Over 200 independent publications; some 90 funded by MDDA.</a:t>
          </a:r>
          <a:endParaRPr lang="en-US" sz="1600" dirty="0">
            <a:latin typeface="Arial" panose="020B0604020202020204" pitchFamily="34" charset="0"/>
            <a:cs typeface="Arial" panose="020B0604020202020204" pitchFamily="34" charset="0"/>
          </a:endParaRPr>
        </a:p>
      </dgm:t>
    </dgm:pt>
    <dgm:pt modelId="{E708AF06-1D2B-491B-BD24-FA3193A1CF22}" type="parTrans" cxnId="{623187D0-74F7-4904-9278-7CDF769575B5}">
      <dgm:prSet/>
      <dgm:spPr/>
      <dgm:t>
        <a:bodyPr/>
        <a:lstStyle/>
        <a:p>
          <a:endParaRPr lang="en-US"/>
        </a:p>
      </dgm:t>
    </dgm:pt>
    <dgm:pt modelId="{484F7B38-FF36-4072-81A6-8EABED9F9323}" type="sibTrans" cxnId="{623187D0-74F7-4904-9278-7CDF769575B5}">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F8426827-4A76-48B1-9693-2DEB8A7897BD}">
      <dgm:prSet custT="1"/>
      <dgm:spPr/>
      <dgm:t>
        <a:bodyPr/>
        <a:lstStyle/>
        <a:p>
          <a:r>
            <a:rPr lang="en-US" sz="1600" dirty="0">
              <a:latin typeface="Arial" panose="020B0604020202020204" pitchFamily="34" charset="0"/>
              <a:cs typeface="Arial" panose="020B0604020202020204" pitchFamily="34" charset="0"/>
            </a:rPr>
            <a:t>MDDA Act promulgated</a:t>
          </a:r>
        </a:p>
      </dgm:t>
    </dgm:pt>
    <dgm:pt modelId="{060CB3CD-D737-4510-BE32-8C9E0FB5EE1D}" type="parTrans" cxnId="{9159487C-D605-4110-B8CF-5E45FE9202AC}">
      <dgm:prSet/>
      <dgm:spPr/>
      <dgm:t>
        <a:bodyPr/>
        <a:lstStyle/>
        <a:p>
          <a:endParaRPr lang="en-US"/>
        </a:p>
      </dgm:t>
    </dgm:pt>
    <dgm:pt modelId="{7166D6C2-C8E6-4CB5-B045-45BAB97A16C1}" type="sibTrans" cxnId="{9159487C-D605-4110-B8CF-5E45FE9202AC}">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A9FF580B-5B6A-4074-870D-648FB9C70445}" type="pres">
      <dgm:prSet presAssocID="{7D2AA4ED-BFC9-4F23-8408-7E559C2EA190}" presName="Name0" presStyleCnt="0">
        <dgm:presLayoutVars>
          <dgm:chMax val="7"/>
          <dgm:chPref val="7"/>
          <dgm:dir/>
        </dgm:presLayoutVars>
      </dgm:prSet>
      <dgm:spPr/>
    </dgm:pt>
    <dgm:pt modelId="{E8129C10-283B-495C-8EAF-80EB8F32B073}" type="pres">
      <dgm:prSet presAssocID="{7D2AA4ED-BFC9-4F23-8408-7E559C2EA190}" presName="dot1" presStyleLbl="alignNode1" presStyleIdx="0" presStyleCnt="12"/>
      <dgm:spPr/>
    </dgm:pt>
    <dgm:pt modelId="{6B52C3C8-6234-4A17-A4C5-B951A8EBE9EF}" type="pres">
      <dgm:prSet presAssocID="{7D2AA4ED-BFC9-4F23-8408-7E559C2EA190}" presName="dot2" presStyleLbl="alignNode1" presStyleIdx="1" presStyleCnt="12"/>
      <dgm:spPr/>
    </dgm:pt>
    <dgm:pt modelId="{D902A83B-5931-44DF-9EAE-26A68173B6BD}" type="pres">
      <dgm:prSet presAssocID="{7D2AA4ED-BFC9-4F23-8408-7E559C2EA190}" presName="dot3" presStyleLbl="alignNode1" presStyleIdx="2" presStyleCnt="12"/>
      <dgm:spPr/>
    </dgm:pt>
    <dgm:pt modelId="{10E3E704-D420-4FBD-AF11-A50FE829307F}" type="pres">
      <dgm:prSet presAssocID="{7D2AA4ED-BFC9-4F23-8408-7E559C2EA190}" presName="dot4" presStyleLbl="alignNode1" presStyleIdx="3" presStyleCnt="12"/>
      <dgm:spPr/>
    </dgm:pt>
    <dgm:pt modelId="{37A89683-990F-459E-84E4-B94A15AC3C9F}" type="pres">
      <dgm:prSet presAssocID="{7D2AA4ED-BFC9-4F23-8408-7E559C2EA190}" presName="dot5" presStyleLbl="alignNode1" presStyleIdx="4" presStyleCnt="12"/>
      <dgm:spPr/>
    </dgm:pt>
    <dgm:pt modelId="{774ACCF3-85D0-4E06-BA3E-4DE23C6389FD}" type="pres">
      <dgm:prSet presAssocID="{7D2AA4ED-BFC9-4F23-8408-7E559C2EA190}" presName="dotArrow1" presStyleLbl="alignNode1" presStyleIdx="5" presStyleCnt="12"/>
      <dgm:spPr/>
    </dgm:pt>
    <dgm:pt modelId="{CDA37C18-AAC3-44AB-8DE0-3A3D6861F3A9}" type="pres">
      <dgm:prSet presAssocID="{7D2AA4ED-BFC9-4F23-8408-7E559C2EA190}" presName="dotArrow2" presStyleLbl="alignNode1" presStyleIdx="6" presStyleCnt="12"/>
      <dgm:spPr/>
    </dgm:pt>
    <dgm:pt modelId="{CA4193C7-0EDB-4952-ADD3-FA81944475AA}" type="pres">
      <dgm:prSet presAssocID="{7D2AA4ED-BFC9-4F23-8408-7E559C2EA190}" presName="dotArrow3" presStyleLbl="alignNode1" presStyleIdx="7" presStyleCnt="12"/>
      <dgm:spPr/>
    </dgm:pt>
    <dgm:pt modelId="{C08AD536-CFFC-4840-871B-6FA5425442B5}" type="pres">
      <dgm:prSet presAssocID="{7D2AA4ED-BFC9-4F23-8408-7E559C2EA190}" presName="dotArrow4" presStyleLbl="alignNode1" presStyleIdx="8" presStyleCnt="12"/>
      <dgm:spPr/>
    </dgm:pt>
    <dgm:pt modelId="{012D7127-98D3-4BB4-AFF1-96740CC26F31}" type="pres">
      <dgm:prSet presAssocID="{7D2AA4ED-BFC9-4F23-8408-7E559C2EA190}" presName="dotArrow5" presStyleLbl="alignNode1" presStyleIdx="9" presStyleCnt="12"/>
      <dgm:spPr/>
    </dgm:pt>
    <dgm:pt modelId="{4D5D5601-C792-4834-88B5-A09AC1144114}" type="pres">
      <dgm:prSet presAssocID="{7D2AA4ED-BFC9-4F23-8408-7E559C2EA190}" presName="dotArrow6" presStyleLbl="alignNode1" presStyleIdx="10" presStyleCnt="12"/>
      <dgm:spPr/>
    </dgm:pt>
    <dgm:pt modelId="{CE8415CC-F869-429A-AA38-19BEE999CDAA}" type="pres">
      <dgm:prSet presAssocID="{7D2AA4ED-BFC9-4F23-8408-7E559C2EA190}" presName="dotArrow7" presStyleLbl="alignNode1" presStyleIdx="11" presStyleCnt="12"/>
      <dgm:spPr/>
    </dgm:pt>
    <dgm:pt modelId="{A444CEE9-3C0A-4617-B091-9B88174F6F55}" type="pres">
      <dgm:prSet presAssocID="{0028D551-4000-4E98-8644-AACD714BCCD3}" presName="parTx1" presStyleLbl="node1" presStyleIdx="0" presStyleCnt="3" custScaleX="276899" custScaleY="330318" custLinFactY="45875" custLinFactNeighborX="73666" custLinFactNeighborY="100000"/>
      <dgm:spPr/>
    </dgm:pt>
    <dgm:pt modelId="{8E9F1F9B-4A54-4936-81AE-C403BF9A22AE}" type="pres">
      <dgm:prSet presAssocID="{FCEC3ADC-BC08-4663-8FD8-E59DA9B3FFE4}" presName="picture1" presStyleCnt="0"/>
      <dgm:spPr/>
    </dgm:pt>
    <dgm:pt modelId="{ABEE0508-BEF3-4419-8FF0-931108D4374A}" type="pres">
      <dgm:prSet presAssocID="{FCEC3ADC-BC08-4663-8FD8-E59DA9B3FFE4}" presName="imageRepeatNode" presStyleLbl="fgImgPlace1" presStyleIdx="0" presStyleCnt="3" custLinFactNeighborY="-3221"/>
      <dgm:spPr/>
    </dgm:pt>
    <dgm:pt modelId="{9B493C73-5485-4375-8F2F-D8C0A04EF892}" type="pres">
      <dgm:prSet presAssocID="{F8426827-4A76-48B1-9693-2DEB8A7897BD}" presName="parTx2" presStyleLbl="node1" presStyleIdx="1" presStyleCnt="3" custScaleX="139193" custLinFactNeighborX="20058" custLinFactNeighborY="47282"/>
      <dgm:spPr/>
    </dgm:pt>
    <dgm:pt modelId="{E0A52EB1-89FB-4634-96D5-BFEEF81EAB75}" type="pres">
      <dgm:prSet presAssocID="{7166D6C2-C8E6-4CB5-B045-45BAB97A16C1}" presName="picture2" presStyleCnt="0"/>
      <dgm:spPr/>
    </dgm:pt>
    <dgm:pt modelId="{F10A1B4E-D92C-474B-9080-F46820CC98EB}" type="pres">
      <dgm:prSet presAssocID="{7166D6C2-C8E6-4CB5-B045-45BAB97A16C1}" presName="imageRepeatNode" presStyleLbl="fgImgPlace1" presStyleIdx="1" presStyleCnt="3"/>
      <dgm:spPr/>
    </dgm:pt>
    <dgm:pt modelId="{BA646AC2-4555-4958-992B-BE2FCC195172}" type="pres">
      <dgm:prSet presAssocID="{16D84062-5D25-4E82-99CF-E5F2E42B9353}" presName="parTx3" presStyleLbl="node1" presStyleIdx="2" presStyleCnt="3" custScaleX="287437" custScaleY="405555" custLinFactX="24870" custLinFactNeighborX="100000" custLinFactNeighborY="-4969"/>
      <dgm:spPr/>
    </dgm:pt>
    <dgm:pt modelId="{AE05F21B-337E-432F-AC8C-EE2ECED9A0E9}" type="pres">
      <dgm:prSet presAssocID="{484F7B38-FF36-4072-81A6-8EABED9F9323}" presName="picture3" presStyleCnt="0"/>
      <dgm:spPr/>
    </dgm:pt>
    <dgm:pt modelId="{40D4EB0F-B4C0-4FF8-B138-3C5CD879D693}" type="pres">
      <dgm:prSet presAssocID="{484F7B38-FF36-4072-81A6-8EABED9F9323}" presName="imageRepeatNode" presStyleLbl="fgImgPlace1" presStyleIdx="2" presStyleCnt="3"/>
      <dgm:spPr/>
    </dgm:pt>
  </dgm:ptLst>
  <dgm:cxnLst>
    <dgm:cxn modelId="{9159487C-D605-4110-B8CF-5E45FE9202AC}" srcId="{7D2AA4ED-BFC9-4F23-8408-7E559C2EA190}" destId="{F8426827-4A76-48B1-9693-2DEB8A7897BD}" srcOrd="1" destOrd="0" parTransId="{060CB3CD-D737-4510-BE32-8C9E0FB5EE1D}" sibTransId="{7166D6C2-C8E6-4CB5-B045-45BAB97A16C1}"/>
    <dgm:cxn modelId="{2730F380-CC06-45A8-8CBE-9F49576C32FE}" type="presOf" srcId="{F8426827-4A76-48B1-9693-2DEB8A7897BD}" destId="{9B493C73-5485-4375-8F2F-D8C0A04EF892}" srcOrd="0" destOrd="0" presId="urn:microsoft.com/office/officeart/2008/layout/AscendingPictureAccentProcess"/>
    <dgm:cxn modelId="{10FD1288-26A6-4A23-B352-FDA2FD71807B}" type="presOf" srcId="{7166D6C2-C8E6-4CB5-B045-45BAB97A16C1}" destId="{F10A1B4E-D92C-474B-9080-F46820CC98EB}" srcOrd="0" destOrd="0" presId="urn:microsoft.com/office/officeart/2008/layout/AscendingPictureAccentProcess"/>
    <dgm:cxn modelId="{C86DA888-2375-4915-9242-2DA11B77AEE3}" type="presOf" srcId="{0028D551-4000-4E98-8644-AACD714BCCD3}" destId="{A444CEE9-3C0A-4617-B091-9B88174F6F55}" srcOrd="0" destOrd="0" presId="urn:microsoft.com/office/officeart/2008/layout/AscendingPictureAccentProcess"/>
    <dgm:cxn modelId="{4B65A98C-B4AF-4FB1-9950-C72B261F09CD}" type="presOf" srcId="{7D2AA4ED-BFC9-4F23-8408-7E559C2EA190}" destId="{A9FF580B-5B6A-4074-870D-648FB9C70445}" srcOrd="0" destOrd="0" presId="urn:microsoft.com/office/officeart/2008/layout/AscendingPictureAccentProcess"/>
    <dgm:cxn modelId="{AE586F90-0C9C-41E6-B618-D513292A1DD9}" type="presOf" srcId="{484F7B38-FF36-4072-81A6-8EABED9F9323}" destId="{40D4EB0F-B4C0-4FF8-B138-3C5CD879D693}" srcOrd="0" destOrd="0" presId="urn:microsoft.com/office/officeart/2008/layout/AscendingPictureAccentProcess"/>
    <dgm:cxn modelId="{B65C1B9B-BE1A-40F5-AAF0-93BDBE090084}" type="presOf" srcId="{FCEC3ADC-BC08-4663-8FD8-E59DA9B3FFE4}" destId="{ABEE0508-BEF3-4419-8FF0-931108D4374A}" srcOrd="0" destOrd="0" presId="urn:microsoft.com/office/officeart/2008/layout/AscendingPictureAccentProcess"/>
    <dgm:cxn modelId="{0AA741AF-B3FA-4ED0-997E-E566A1193280}" srcId="{7D2AA4ED-BFC9-4F23-8408-7E559C2EA190}" destId="{0028D551-4000-4E98-8644-AACD714BCCD3}" srcOrd="0" destOrd="0" parTransId="{1D39965C-C5D7-4EFB-8989-865697CDB49D}" sibTransId="{FCEC3ADC-BC08-4663-8FD8-E59DA9B3FFE4}"/>
    <dgm:cxn modelId="{623187D0-74F7-4904-9278-7CDF769575B5}" srcId="{7D2AA4ED-BFC9-4F23-8408-7E559C2EA190}" destId="{16D84062-5D25-4E82-99CF-E5F2E42B9353}" srcOrd="2" destOrd="0" parTransId="{E708AF06-1D2B-491B-BD24-FA3193A1CF22}" sibTransId="{484F7B38-FF36-4072-81A6-8EABED9F9323}"/>
    <dgm:cxn modelId="{A20508F0-BBB2-46EE-8D10-56CCB05EA7EB}" type="presOf" srcId="{16D84062-5D25-4E82-99CF-E5F2E42B9353}" destId="{BA646AC2-4555-4958-992B-BE2FCC195172}" srcOrd="0" destOrd="0" presId="urn:microsoft.com/office/officeart/2008/layout/AscendingPictureAccentProcess"/>
    <dgm:cxn modelId="{167C425C-CF90-4A8D-BCF9-8FCB2DAF08A2}" type="presParOf" srcId="{A9FF580B-5B6A-4074-870D-648FB9C70445}" destId="{E8129C10-283B-495C-8EAF-80EB8F32B073}" srcOrd="0" destOrd="0" presId="urn:microsoft.com/office/officeart/2008/layout/AscendingPictureAccentProcess"/>
    <dgm:cxn modelId="{AE4D834F-2DE6-48E2-82C9-AB486BBA2EDD}" type="presParOf" srcId="{A9FF580B-5B6A-4074-870D-648FB9C70445}" destId="{6B52C3C8-6234-4A17-A4C5-B951A8EBE9EF}" srcOrd="1" destOrd="0" presId="urn:microsoft.com/office/officeart/2008/layout/AscendingPictureAccentProcess"/>
    <dgm:cxn modelId="{17ED8AE2-FEC9-4BAD-A6CE-8941DB35F8A2}" type="presParOf" srcId="{A9FF580B-5B6A-4074-870D-648FB9C70445}" destId="{D902A83B-5931-44DF-9EAE-26A68173B6BD}" srcOrd="2" destOrd="0" presId="urn:microsoft.com/office/officeart/2008/layout/AscendingPictureAccentProcess"/>
    <dgm:cxn modelId="{C24F734D-FBB1-4303-98C0-931D35E3A41B}" type="presParOf" srcId="{A9FF580B-5B6A-4074-870D-648FB9C70445}" destId="{10E3E704-D420-4FBD-AF11-A50FE829307F}" srcOrd="3" destOrd="0" presId="urn:microsoft.com/office/officeart/2008/layout/AscendingPictureAccentProcess"/>
    <dgm:cxn modelId="{157C97F3-5571-48A2-ABB1-E6ACBDEF9D4C}" type="presParOf" srcId="{A9FF580B-5B6A-4074-870D-648FB9C70445}" destId="{37A89683-990F-459E-84E4-B94A15AC3C9F}" srcOrd="4" destOrd="0" presId="urn:microsoft.com/office/officeart/2008/layout/AscendingPictureAccentProcess"/>
    <dgm:cxn modelId="{8579E19C-65A6-4469-93E7-5E193F5123F4}" type="presParOf" srcId="{A9FF580B-5B6A-4074-870D-648FB9C70445}" destId="{774ACCF3-85D0-4E06-BA3E-4DE23C6389FD}" srcOrd="5" destOrd="0" presId="urn:microsoft.com/office/officeart/2008/layout/AscendingPictureAccentProcess"/>
    <dgm:cxn modelId="{EDBF03E0-42F2-49A6-88A9-0CAD7C701DDB}" type="presParOf" srcId="{A9FF580B-5B6A-4074-870D-648FB9C70445}" destId="{CDA37C18-AAC3-44AB-8DE0-3A3D6861F3A9}" srcOrd="6" destOrd="0" presId="urn:microsoft.com/office/officeart/2008/layout/AscendingPictureAccentProcess"/>
    <dgm:cxn modelId="{1DC84AE7-92B6-4051-BC6A-2E9148CFCE8D}" type="presParOf" srcId="{A9FF580B-5B6A-4074-870D-648FB9C70445}" destId="{CA4193C7-0EDB-4952-ADD3-FA81944475AA}" srcOrd="7" destOrd="0" presId="urn:microsoft.com/office/officeart/2008/layout/AscendingPictureAccentProcess"/>
    <dgm:cxn modelId="{7A15ED47-D86A-4428-A7A2-CB4E73AB634C}" type="presParOf" srcId="{A9FF580B-5B6A-4074-870D-648FB9C70445}" destId="{C08AD536-CFFC-4840-871B-6FA5425442B5}" srcOrd="8" destOrd="0" presId="urn:microsoft.com/office/officeart/2008/layout/AscendingPictureAccentProcess"/>
    <dgm:cxn modelId="{D6E79995-9285-4E6A-ABD1-FFD88C6B739D}" type="presParOf" srcId="{A9FF580B-5B6A-4074-870D-648FB9C70445}" destId="{012D7127-98D3-4BB4-AFF1-96740CC26F31}" srcOrd="9" destOrd="0" presId="urn:microsoft.com/office/officeart/2008/layout/AscendingPictureAccentProcess"/>
    <dgm:cxn modelId="{E84CBC3D-F8D3-46D6-89B0-7D2A02AC2044}" type="presParOf" srcId="{A9FF580B-5B6A-4074-870D-648FB9C70445}" destId="{4D5D5601-C792-4834-88B5-A09AC1144114}" srcOrd="10" destOrd="0" presId="urn:microsoft.com/office/officeart/2008/layout/AscendingPictureAccentProcess"/>
    <dgm:cxn modelId="{3A96CDE9-57B4-4FC8-8300-D5FB37B873F1}" type="presParOf" srcId="{A9FF580B-5B6A-4074-870D-648FB9C70445}" destId="{CE8415CC-F869-429A-AA38-19BEE999CDAA}" srcOrd="11" destOrd="0" presId="urn:microsoft.com/office/officeart/2008/layout/AscendingPictureAccentProcess"/>
    <dgm:cxn modelId="{7C380DE4-3088-42BA-8066-D25DF0E38AD9}" type="presParOf" srcId="{A9FF580B-5B6A-4074-870D-648FB9C70445}" destId="{A444CEE9-3C0A-4617-B091-9B88174F6F55}" srcOrd="12" destOrd="0" presId="urn:microsoft.com/office/officeart/2008/layout/AscendingPictureAccentProcess"/>
    <dgm:cxn modelId="{0F77D75B-028D-4A8A-BA4A-FBCE2678DF86}" type="presParOf" srcId="{A9FF580B-5B6A-4074-870D-648FB9C70445}" destId="{8E9F1F9B-4A54-4936-81AE-C403BF9A22AE}" srcOrd="13" destOrd="0" presId="urn:microsoft.com/office/officeart/2008/layout/AscendingPictureAccentProcess"/>
    <dgm:cxn modelId="{6B02F1DB-CF30-4C43-BBA2-2513228C9770}" type="presParOf" srcId="{8E9F1F9B-4A54-4936-81AE-C403BF9A22AE}" destId="{ABEE0508-BEF3-4419-8FF0-931108D4374A}" srcOrd="0" destOrd="0" presId="urn:microsoft.com/office/officeart/2008/layout/AscendingPictureAccentProcess"/>
    <dgm:cxn modelId="{7DEB49B4-6ED6-43D7-B14C-EADF81C153CB}" type="presParOf" srcId="{A9FF580B-5B6A-4074-870D-648FB9C70445}" destId="{9B493C73-5485-4375-8F2F-D8C0A04EF892}" srcOrd="14" destOrd="0" presId="urn:microsoft.com/office/officeart/2008/layout/AscendingPictureAccentProcess"/>
    <dgm:cxn modelId="{EC2345F3-614F-4782-84B7-DE57BE2A77FC}" type="presParOf" srcId="{A9FF580B-5B6A-4074-870D-648FB9C70445}" destId="{E0A52EB1-89FB-4634-96D5-BFEEF81EAB75}" srcOrd="15" destOrd="0" presId="urn:microsoft.com/office/officeart/2008/layout/AscendingPictureAccentProcess"/>
    <dgm:cxn modelId="{18C5375D-9E2D-4BA7-85A7-63BFBB29D01B}" type="presParOf" srcId="{E0A52EB1-89FB-4634-96D5-BFEEF81EAB75}" destId="{F10A1B4E-D92C-474B-9080-F46820CC98EB}" srcOrd="0" destOrd="0" presId="urn:microsoft.com/office/officeart/2008/layout/AscendingPictureAccentProcess"/>
    <dgm:cxn modelId="{2C31B6BD-6139-4867-9C14-90A93B2097BE}" type="presParOf" srcId="{A9FF580B-5B6A-4074-870D-648FB9C70445}" destId="{BA646AC2-4555-4958-992B-BE2FCC195172}" srcOrd="16" destOrd="0" presId="urn:microsoft.com/office/officeart/2008/layout/AscendingPictureAccentProcess"/>
    <dgm:cxn modelId="{50C3578A-BBCC-430A-B797-4897B1F621C6}" type="presParOf" srcId="{A9FF580B-5B6A-4074-870D-648FB9C70445}" destId="{AE05F21B-337E-432F-AC8C-EE2ECED9A0E9}" srcOrd="17" destOrd="0" presId="urn:microsoft.com/office/officeart/2008/layout/AscendingPictureAccentProcess"/>
    <dgm:cxn modelId="{5AB5EC22-9088-4313-9F76-CB4722273714}" type="presParOf" srcId="{AE05F21B-337E-432F-AC8C-EE2ECED9A0E9}" destId="{40D4EB0F-B4C0-4FF8-B138-3C5CD879D69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B6D306-8E92-430C-9F3A-5BAF407F7A2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DF295A2-BE12-4508-9B8A-1FC80D57AADA}">
      <dgm:prSet phldrT="[Text]" custT="1"/>
      <dgm:spPr>
        <a:solidFill>
          <a:schemeClr val="accent6">
            <a:lumMod val="75000"/>
          </a:schemeClr>
        </a:solidFill>
      </dgm:spPr>
      <dgm:t>
        <a:bodyPr/>
        <a:lstStyle/>
        <a:p>
          <a:r>
            <a:rPr lang="en-US" sz="1800" b="1" dirty="0">
              <a:latin typeface="Arial" panose="020B0604020202020204" pitchFamily="34" charset="0"/>
              <a:cs typeface="Arial" panose="020B0604020202020204" pitchFamily="34" charset="0"/>
            </a:rPr>
            <a:t>Financial Support</a:t>
          </a:r>
        </a:p>
      </dgm:t>
    </dgm:pt>
    <dgm:pt modelId="{30CC24BE-4E93-4044-86BD-8752110B6573}" type="parTrans" cxnId="{0DFE7904-216D-4703-AC92-0AA584B1F2DB}">
      <dgm:prSet/>
      <dgm:spPr/>
      <dgm:t>
        <a:bodyPr/>
        <a:lstStyle/>
        <a:p>
          <a:endParaRPr lang="en-US"/>
        </a:p>
      </dgm:t>
    </dgm:pt>
    <dgm:pt modelId="{BC5490B3-5DF4-430D-8E91-0B9283FE16F9}" type="sibTrans" cxnId="{0DFE7904-216D-4703-AC92-0AA584B1F2DB}">
      <dgm:prSet/>
      <dgm:spPr/>
      <dgm:t>
        <a:bodyPr/>
        <a:lstStyle/>
        <a:p>
          <a:endParaRPr lang="en-US"/>
        </a:p>
      </dgm:t>
    </dgm:pt>
    <dgm:pt modelId="{C3BF673A-D6A9-4E93-B01A-F6F16EB5479F}">
      <dgm:prSet custT="1"/>
      <dgm:spPr>
        <a:solidFill>
          <a:schemeClr val="accent6">
            <a:lumMod val="40000"/>
            <a:lumOff val="60000"/>
          </a:schemeClr>
        </a:solidFill>
      </dgm:spPr>
      <dgm:t>
        <a:bodyPr/>
        <a:lstStyle/>
        <a:p>
          <a:pPr algn="l"/>
          <a:r>
            <a:rPr lang="en-US" sz="1800" b="1" dirty="0">
              <a:solidFill>
                <a:schemeClr val="tx1"/>
              </a:solidFill>
              <a:latin typeface="Arial" panose="020B0604020202020204" pitchFamily="34" charset="0"/>
              <a:cs typeface="Arial" panose="020B0604020202020204" pitchFamily="34" charset="0"/>
            </a:rPr>
            <a:t>Start up projects </a:t>
          </a:r>
        </a:p>
      </dgm:t>
    </dgm:pt>
    <dgm:pt modelId="{26D07141-07F6-49D6-AF35-6E1A5D0ACD87}" type="parTrans" cxnId="{DEBB5A52-F96A-4F9C-AC11-2D866F6DA112}">
      <dgm:prSet/>
      <dgm:spPr/>
      <dgm:t>
        <a:bodyPr/>
        <a:lstStyle/>
        <a:p>
          <a:endParaRPr lang="en-US" dirty="0"/>
        </a:p>
      </dgm:t>
    </dgm:pt>
    <dgm:pt modelId="{5BA22ACD-95C9-437F-88BA-90C462079129}" type="sibTrans" cxnId="{DEBB5A52-F96A-4F9C-AC11-2D866F6DA112}">
      <dgm:prSet/>
      <dgm:spPr/>
      <dgm:t>
        <a:bodyPr/>
        <a:lstStyle/>
        <a:p>
          <a:endParaRPr lang="en-US"/>
        </a:p>
      </dgm:t>
    </dgm:pt>
    <dgm:pt modelId="{069A4F92-AAD0-4F01-87AA-27F7B2CA85C7}">
      <dgm:prSet custT="1"/>
      <dgm:spPr>
        <a:solidFill>
          <a:schemeClr val="accent6">
            <a:lumMod val="40000"/>
            <a:lumOff val="60000"/>
          </a:schemeClr>
        </a:solidFill>
      </dgm:spPr>
      <dgm:t>
        <a:bodyPr/>
        <a:lstStyle/>
        <a:p>
          <a:pPr algn="l"/>
          <a:r>
            <a:rPr lang="en-ZA" sz="1800" b="1" dirty="0">
              <a:solidFill>
                <a:schemeClr val="tx1"/>
              </a:solidFill>
              <a:latin typeface="Arial" panose="020B0604020202020204" pitchFamily="34" charset="0"/>
              <a:cs typeface="Arial" panose="020B0604020202020204" pitchFamily="34" charset="0"/>
            </a:rPr>
            <a:t>Strengthen existing projects towards sustainability </a:t>
          </a:r>
          <a:endParaRPr lang="en-US" sz="1800" b="1" dirty="0">
            <a:solidFill>
              <a:schemeClr val="tx1"/>
            </a:solidFill>
            <a:latin typeface="Arial" panose="020B0604020202020204" pitchFamily="34" charset="0"/>
            <a:cs typeface="Arial" panose="020B0604020202020204" pitchFamily="34" charset="0"/>
          </a:endParaRPr>
        </a:p>
      </dgm:t>
    </dgm:pt>
    <dgm:pt modelId="{6B48A750-47D2-4FA4-A344-F1B1E890ADE8}" type="parTrans" cxnId="{F8B68F69-D8D4-493C-A5C8-594D8356DD23}">
      <dgm:prSet/>
      <dgm:spPr/>
      <dgm:t>
        <a:bodyPr/>
        <a:lstStyle/>
        <a:p>
          <a:endParaRPr lang="en-US" dirty="0"/>
        </a:p>
      </dgm:t>
    </dgm:pt>
    <dgm:pt modelId="{50C50CC8-C4AF-4759-B134-E31B664802C4}" type="sibTrans" cxnId="{F8B68F69-D8D4-493C-A5C8-594D8356DD23}">
      <dgm:prSet/>
      <dgm:spPr/>
      <dgm:t>
        <a:bodyPr/>
        <a:lstStyle/>
        <a:p>
          <a:endParaRPr lang="en-US"/>
        </a:p>
      </dgm:t>
    </dgm:pt>
    <dgm:pt modelId="{DCC91FF4-8613-496E-B668-4FC714C808F6}">
      <dgm:prSet phldrT="[Text]" custT="1"/>
      <dgm:spPr>
        <a:solidFill>
          <a:schemeClr val="accent6">
            <a:lumMod val="60000"/>
            <a:lumOff val="40000"/>
          </a:schemeClr>
        </a:solidFill>
      </dgm:spPr>
      <dgm:t>
        <a:bodyPr/>
        <a:lstStyle/>
        <a:p>
          <a:r>
            <a:rPr lang="en-US" sz="1800" b="1" dirty="0">
              <a:latin typeface="Arial" panose="020B0604020202020204" pitchFamily="34" charset="0"/>
              <a:cs typeface="Arial" panose="020B0604020202020204" pitchFamily="34" charset="0"/>
            </a:rPr>
            <a:t>Grant Funding</a:t>
          </a:r>
        </a:p>
      </dgm:t>
    </dgm:pt>
    <dgm:pt modelId="{2FD7BA8B-0D8C-4D73-BF50-95B007545628}" type="sibTrans" cxnId="{9E29F0B5-4EC9-4FC3-B98E-974B9859110B}">
      <dgm:prSet/>
      <dgm:spPr/>
      <dgm:t>
        <a:bodyPr/>
        <a:lstStyle/>
        <a:p>
          <a:endParaRPr lang="en-US"/>
        </a:p>
      </dgm:t>
    </dgm:pt>
    <dgm:pt modelId="{B86D864D-F3D5-4620-88A8-D3C3F67945B3}" type="parTrans" cxnId="{9E29F0B5-4EC9-4FC3-B98E-974B9859110B}">
      <dgm:prSet/>
      <dgm:spPr/>
      <dgm:t>
        <a:bodyPr/>
        <a:lstStyle/>
        <a:p>
          <a:endParaRPr lang="en-US" dirty="0"/>
        </a:p>
      </dgm:t>
    </dgm:pt>
    <dgm:pt modelId="{01846F6A-685F-4A44-91DC-43E024F6D9DB}">
      <dgm:prSet custT="1"/>
      <dgm:spPr>
        <a:solidFill>
          <a:schemeClr val="accent1">
            <a:lumMod val="60000"/>
            <a:lumOff val="40000"/>
          </a:schemeClr>
        </a:solidFill>
      </dgm:spPr>
      <dgm:t>
        <a:bodyPr/>
        <a:lstStyle/>
        <a:p>
          <a:r>
            <a:rPr lang="en-US" sz="1800" b="1" dirty="0">
              <a:latin typeface="Arial" panose="020B0604020202020204" pitchFamily="34" charset="0"/>
              <a:cs typeface="Arial" panose="020B0604020202020204" pitchFamily="34" charset="0"/>
            </a:rPr>
            <a:t>Lobbying and linkages with stakeholders</a:t>
          </a:r>
        </a:p>
      </dgm:t>
    </dgm:pt>
    <dgm:pt modelId="{1D8B2C9C-DB75-4FB0-98DB-42D0D5F3859F}" type="parTrans" cxnId="{47369CFE-0913-4CD5-98E1-AD42A919E412}">
      <dgm:prSet/>
      <dgm:spPr/>
      <dgm:t>
        <a:bodyPr/>
        <a:lstStyle/>
        <a:p>
          <a:endParaRPr lang="en-US" dirty="0"/>
        </a:p>
      </dgm:t>
    </dgm:pt>
    <dgm:pt modelId="{94D7D568-9A2C-4746-BD6A-5461D2388E5F}" type="sibTrans" cxnId="{47369CFE-0913-4CD5-98E1-AD42A919E412}">
      <dgm:prSet/>
      <dgm:spPr/>
      <dgm:t>
        <a:bodyPr/>
        <a:lstStyle/>
        <a:p>
          <a:endParaRPr lang="en-US"/>
        </a:p>
      </dgm:t>
    </dgm:pt>
    <dgm:pt modelId="{FF5808BE-6EC0-438F-9C3E-8330B82B9000}">
      <dgm:prSet custT="1"/>
      <dgm:spPr/>
      <dgm:t>
        <a:bodyPr/>
        <a:lstStyle/>
        <a:p>
          <a:r>
            <a:rPr lang="en-US" sz="1800" b="1" dirty="0">
              <a:latin typeface="Arial" panose="020B0604020202020204" pitchFamily="34" charset="0"/>
              <a:cs typeface="Arial" panose="020B0604020202020204" pitchFamily="34" charset="0"/>
            </a:rPr>
            <a:t>Non-financial Support</a:t>
          </a:r>
        </a:p>
      </dgm:t>
    </dgm:pt>
    <dgm:pt modelId="{305EB728-2E99-4FC1-800E-193ABE8805F4}" type="parTrans" cxnId="{FD4BBF16-AFAE-410A-810C-DC1E5E9BAD84}">
      <dgm:prSet/>
      <dgm:spPr/>
      <dgm:t>
        <a:bodyPr/>
        <a:lstStyle/>
        <a:p>
          <a:endParaRPr lang="en-US"/>
        </a:p>
      </dgm:t>
    </dgm:pt>
    <dgm:pt modelId="{02C84772-5941-4A58-92D9-E390A474F5D2}" type="sibTrans" cxnId="{FD4BBF16-AFAE-410A-810C-DC1E5E9BAD84}">
      <dgm:prSet/>
      <dgm:spPr/>
      <dgm:t>
        <a:bodyPr/>
        <a:lstStyle/>
        <a:p>
          <a:endParaRPr lang="en-US"/>
        </a:p>
      </dgm:t>
    </dgm:pt>
    <dgm:pt modelId="{6F9FCEDC-4F28-42C7-A0B7-91CFD779B2CE}">
      <dgm:prSet custT="1"/>
      <dgm:spPr>
        <a:solidFill>
          <a:schemeClr val="accent1">
            <a:lumMod val="20000"/>
            <a:lumOff val="80000"/>
          </a:schemeClr>
        </a:solidFill>
      </dgm:spPr>
      <dgm:t>
        <a:bodyPr/>
        <a:lstStyle/>
        <a:p>
          <a:pPr algn="l"/>
          <a:r>
            <a:rPr lang="en-US" sz="1800" b="1" dirty="0">
              <a:solidFill>
                <a:schemeClr val="tx1"/>
              </a:solidFill>
              <a:latin typeface="Arial" panose="020B0604020202020204" pitchFamily="34" charset="0"/>
              <a:cs typeface="Arial" panose="020B0604020202020204" pitchFamily="34" charset="0"/>
            </a:rPr>
            <a:t>E.g. advertisers and government departments</a:t>
          </a:r>
        </a:p>
      </dgm:t>
    </dgm:pt>
    <dgm:pt modelId="{46092C27-29A4-431C-A421-FCE79D072B33}" type="parTrans" cxnId="{2D469BD0-E00C-4160-A2D0-BA29EDABADA0}">
      <dgm:prSet/>
      <dgm:spPr/>
      <dgm:t>
        <a:bodyPr/>
        <a:lstStyle/>
        <a:p>
          <a:endParaRPr lang="en-US" dirty="0"/>
        </a:p>
      </dgm:t>
    </dgm:pt>
    <dgm:pt modelId="{298322BD-2115-4D01-8075-3256B553C48E}" type="sibTrans" cxnId="{2D469BD0-E00C-4160-A2D0-BA29EDABADA0}">
      <dgm:prSet/>
      <dgm:spPr/>
      <dgm:t>
        <a:bodyPr/>
        <a:lstStyle/>
        <a:p>
          <a:endParaRPr lang="en-US"/>
        </a:p>
      </dgm:t>
    </dgm:pt>
    <dgm:pt modelId="{64DF5C77-0FA8-4FD5-A631-D3AE55E6042B}">
      <dgm:prSet custT="1"/>
      <dgm:spPr>
        <a:solidFill>
          <a:schemeClr val="accent1">
            <a:lumMod val="60000"/>
            <a:lumOff val="40000"/>
          </a:schemeClr>
        </a:solidFill>
      </dgm:spPr>
      <dgm:t>
        <a:bodyPr/>
        <a:lstStyle/>
        <a:p>
          <a:r>
            <a:rPr lang="en-US" sz="1800" b="1" dirty="0">
              <a:latin typeface="Arial" panose="020B0604020202020204" pitchFamily="34" charset="0"/>
              <a:cs typeface="Arial" panose="020B0604020202020204" pitchFamily="34" charset="0"/>
            </a:rPr>
            <a:t>Training and capacity Building</a:t>
          </a:r>
        </a:p>
      </dgm:t>
    </dgm:pt>
    <dgm:pt modelId="{601DDC55-D8DB-4F5F-A6F5-9CAF68F534C3}" type="parTrans" cxnId="{9B8B1951-AC30-4A62-966F-8AAFE0B2E57C}">
      <dgm:prSet/>
      <dgm:spPr/>
      <dgm:t>
        <a:bodyPr/>
        <a:lstStyle/>
        <a:p>
          <a:endParaRPr lang="en-US" dirty="0"/>
        </a:p>
      </dgm:t>
    </dgm:pt>
    <dgm:pt modelId="{5EBDD153-E870-4FF0-8BE1-9F33B354923E}" type="sibTrans" cxnId="{9B8B1951-AC30-4A62-966F-8AAFE0B2E57C}">
      <dgm:prSet/>
      <dgm:spPr/>
      <dgm:t>
        <a:bodyPr/>
        <a:lstStyle/>
        <a:p>
          <a:endParaRPr lang="en-US"/>
        </a:p>
      </dgm:t>
    </dgm:pt>
    <dgm:pt modelId="{4C4CC68A-46E9-4DD5-AF9E-53FEA79CF91C}">
      <dgm:prSet custT="1"/>
      <dgm:spPr>
        <a:solidFill>
          <a:schemeClr val="accent1">
            <a:lumMod val="20000"/>
            <a:lumOff val="80000"/>
          </a:schemeClr>
        </a:solidFill>
      </dgm:spPr>
      <dgm:t>
        <a:bodyPr/>
        <a:lstStyle/>
        <a:p>
          <a:pPr algn="l"/>
          <a:r>
            <a:rPr lang="en-US" sz="1800" b="1" dirty="0">
              <a:solidFill>
                <a:schemeClr val="tx1"/>
              </a:solidFill>
              <a:latin typeface="Arial" panose="020B0604020202020204" pitchFamily="34" charset="0"/>
              <a:cs typeface="Arial" panose="020B0604020202020204" pitchFamily="34" charset="0"/>
            </a:rPr>
            <a:t>E.g. financial management, marketing, content generation</a:t>
          </a:r>
        </a:p>
      </dgm:t>
    </dgm:pt>
    <dgm:pt modelId="{5AB163B3-0B38-4B2B-9BD8-8069C1155345}" type="parTrans" cxnId="{54BE4062-4A03-46DC-92FE-0A5F119BAF09}">
      <dgm:prSet/>
      <dgm:spPr/>
      <dgm:t>
        <a:bodyPr/>
        <a:lstStyle/>
        <a:p>
          <a:endParaRPr lang="en-US" dirty="0"/>
        </a:p>
      </dgm:t>
    </dgm:pt>
    <dgm:pt modelId="{3C5742AC-675F-42D3-9CE6-AB4EB32D592F}" type="sibTrans" cxnId="{54BE4062-4A03-46DC-92FE-0A5F119BAF09}">
      <dgm:prSet/>
      <dgm:spPr/>
      <dgm:t>
        <a:bodyPr/>
        <a:lstStyle/>
        <a:p>
          <a:endParaRPr lang="en-US"/>
        </a:p>
      </dgm:t>
    </dgm:pt>
    <dgm:pt modelId="{7C06BA2A-C64A-4A47-B3D9-B0F7B3AC70F6}">
      <dgm:prSet custT="1"/>
      <dgm:spPr>
        <a:solidFill>
          <a:schemeClr val="accent1">
            <a:lumMod val="20000"/>
            <a:lumOff val="80000"/>
          </a:schemeClr>
        </a:solidFill>
      </dgm:spPr>
      <dgm:t>
        <a:bodyPr/>
        <a:lstStyle/>
        <a:p>
          <a:pPr algn="l"/>
          <a:r>
            <a:rPr lang="en-US" sz="1800" b="1" dirty="0">
              <a:solidFill>
                <a:schemeClr val="tx1"/>
              </a:solidFill>
              <a:latin typeface="Arial" panose="020B0604020202020204" pitchFamily="34" charset="0"/>
              <a:cs typeface="Arial" panose="020B0604020202020204" pitchFamily="34" charset="0"/>
            </a:rPr>
            <a:t>Mentorship </a:t>
          </a:r>
          <a:r>
            <a:rPr lang="en-ZA" sz="1800" b="1" dirty="0">
              <a:solidFill>
                <a:schemeClr val="tx1"/>
              </a:solidFill>
              <a:latin typeface="Arial" panose="020B0604020202020204" pitchFamily="34" charset="0"/>
              <a:ea typeface="Arial Unicode MS" panose="020B0604020202020204" pitchFamily="34" charset="-128"/>
              <a:cs typeface="Arial" panose="020B0604020202020204" pitchFamily="34" charset="0"/>
            </a:rPr>
            <a:t>to assist with, setting up governance, financial and administration systems</a:t>
          </a:r>
          <a:endParaRPr lang="en-US" sz="1800" b="1" dirty="0">
            <a:solidFill>
              <a:schemeClr val="tx1"/>
            </a:solidFill>
            <a:latin typeface="Arial" panose="020B0604020202020204" pitchFamily="34" charset="0"/>
            <a:cs typeface="Arial" panose="020B0604020202020204" pitchFamily="34" charset="0"/>
          </a:endParaRPr>
        </a:p>
      </dgm:t>
    </dgm:pt>
    <dgm:pt modelId="{BBE78103-FEFD-4E6F-9015-714365793ED2}" type="parTrans" cxnId="{A3109E6C-F853-4F88-9F2D-91D6A4C3481A}">
      <dgm:prSet/>
      <dgm:spPr/>
      <dgm:t>
        <a:bodyPr/>
        <a:lstStyle/>
        <a:p>
          <a:endParaRPr lang="en-US" dirty="0"/>
        </a:p>
      </dgm:t>
    </dgm:pt>
    <dgm:pt modelId="{95C9697A-2EAA-4658-A30C-4B3DB0EC98AB}" type="sibTrans" cxnId="{A3109E6C-F853-4F88-9F2D-91D6A4C3481A}">
      <dgm:prSet/>
      <dgm:spPr/>
      <dgm:t>
        <a:bodyPr/>
        <a:lstStyle/>
        <a:p>
          <a:endParaRPr lang="en-US"/>
        </a:p>
      </dgm:t>
    </dgm:pt>
    <dgm:pt modelId="{9B72CCD5-96F0-4DB0-9288-5A45BFBF4583}" type="pres">
      <dgm:prSet presAssocID="{60B6D306-8E92-430C-9F3A-5BAF407F7A24}" presName="diagram" presStyleCnt="0">
        <dgm:presLayoutVars>
          <dgm:chPref val="1"/>
          <dgm:dir/>
          <dgm:animOne val="branch"/>
          <dgm:animLvl val="lvl"/>
          <dgm:resizeHandles val="exact"/>
        </dgm:presLayoutVars>
      </dgm:prSet>
      <dgm:spPr/>
    </dgm:pt>
    <dgm:pt modelId="{AF980CA8-994D-4B85-A14C-BC6FCF782767}" type="pres">
      <dgm:prSet presAssocID="{DDF295A2-BE12-4508-9B8A-1FC80D57AADA}" presName="root1" presStyleCnt="0"/>
      <dgm:spPr/>
    </dgm:pt>
    <dgm:pt modelId="{CD4998B3-B836-4827-BDBF-A25AA33A8B94}" type="pres">
      <dgm:prSet presAssocID="{DDF295A2-BE12-4508-9B8A-1FC80D57AADA}" presName="LevelOneTextNode" presStyleLbl="node0" presStyleIdx="0" presStyleCnt="2">
        <dgm:presLayoutVars>
          <dgm:chPref val="3"/>
        </dgm:presLayoutVars>
      </dgm:prSet>
      <dgm:spPr/>
    </dgm:pt>
    <dgm:pt modelId="{44604030-C4E7-49EC-B95C-FCC1F30461F8}" type="pres">
      <dgm:prSet presAssocID="{DDF295A2-BE12-4508-9B8A-1FC80D57AADA}" presName="level2hierChild" presStyleCnt="0"/>
      <dgm:spPr/>
    </dgm:pt>
    <dgm:pt modelId="{E0780DD5-1CF8-475A-A73B-ACD5C728D4D8}" type="pres">
      <dgm:prSet presAssocID="{B86D864D-F3D5-4620-88A8-D3C3F67945B3}" presName="conn2-1" presStyleLbl="parChTrans1D2" presStyleIdx="0" presStyleCnt="3"/>
      <dgm:spPr/>
    </dgm:pt>
    <dgm:pt modelId="{47338245-192B-4EF1-898E-2E4443C83CF0}" type="pres">
      <dgm:prSet presAssocID="{B86D864D-F3D5-4620-88A8-D3C3F67945B3}" presName="connTx" presStyleLbl="parChTrans1D2" presStyleIdx="0" presStyleCnt="3"/>
      <dgm:spPr/>
    </dgm:pt>
    <dgm:pt modelId="{4536E645-96C9-4905-B841-A561BA645C2C}" type="pres">
      <dgm:prSet presAssocID="{DCC91FF4-8613-496E-B668-4FC714C808F6}" presName="root2" presStyleCnt="0"/>
      <dgm:spPr/>
    </dgm:pt>
    <dgm:pt modelId="{87CF463C-01B4-47D0-A650-E28536C1A6CC}" type="pres">
      <dgm:prSet presAssocID="{DCC91FF4-8613-496E-B668-4FC714C808F6}" presName="LevelTwoTextNode" presStyleLbl="node2" presStyleIdx="0" presStyleCnt="3">
        <dgm:presLayoutVars>
          <dgm:chPref val="3"/>
        </dgm:presLayoutVars>
      </dgm:prSet>
      <dgm:spPr/>
    </dgm:pt>
    <dgm:pt modelId="{816AE2DD-9006-4629-8AF5-D80AE833E70A}" type="pres">
      <dgm:prSet presAssocID="{DCC91FF4-8613-496E-B668-4FC714C808F6}" presName="level3hierChild" presStyleCnt="0"/>
      <dgm:spPr/>
    </dgm:pt>
    <dgm:pt modelId="{826D2ABF-DA78-41B3-90DC-24D6458A268D}" type="pres">
      <dgm:prSet presAssocID="{26D07141-07F6-49D6-AF35-6E1A5D0ACD87}" presName="conn2-1" presStyleLbl="parChTrans1D3" presStyleIdx="0" presStyleCnt="5"/>
      <dgm:spPr/>
    </dgm:pt>
    <dgm:pt modelId="{123F3CB7-DA0C-4C46-AEE4-CA8814A3669E}" type="pres">
      <dgm:prSet presAssocID="{26D07141-07F6-49D6-AF35-6E1A5D0ACD87}" presName="connTx" presStyleLbl="parChTrans1D3" presStyleIdx="0" presStyleCnt="5"/>
      <dgm:spPr/>
    </dgm:pt>
    <dgm:pt modelId="{D1F9ABD7-F60B-4CC3-8980-D3298030A477}" type="pres">
      <dgm:prSet presAssocID="{C3BF673A-D6A9-4E93-B01A-F6F16EB5479F}" presName="root2" presStyleCnt="0"/>
      <dgm:spPr/>
    </dgm:pt>
    <dgm:pt modelId="{7B07DA95-55BD-4390-A8F2-9979365B2973}" type="pres">
      <dgm:prSet presAssocID="{C3BF673A-D6A9-4E93-B01A-F6F16EB5479F}" presName="LevelTwoTextNode" presStyleLbl="node3" presStyleIdx="0" presStyleCnt="5" custScaleX="153361">
        <dgm:presLayoutVars>
          <dgm:chPref val="3"/>
        </dgm:presLayoutVars>
      </dgm:prSet>
      <dgm:spPr/>
    </dgm:pt>
    <dgm:pt modelId="{E300735A-3C34-4AB7-AD14-2A396558C35E}" type="pres">
      <dgm:prSet presAssocID="{C3BF673A-D6A9-4E93-B01A-F6F16EB5479F}" presName="level3hierChild" presStyleCnt="0"/>
      <dgm:spPr/>
    </dgm:pt>
    <dgm:pt modelId="{C556A087-99CB-4072-A52C-79F461A17419}" type="pres">
      <dgm:prSet presAssocID="{6B48A750-47D2-4FA4-A344-F1B1E890ADE8}" presName="conn2-1" presStyleLbl="parChTrans1D3" presStyleIdx="1" presStyleCnt="5"/>
      <dgm:spPr/>
    </dgm:pt>
    <dgm:pt modelId="{AE848476-FCCF-4760-BB0A-735700B045E7}" type="pres">
      <dgm:prSet presAssocID="{6B48A750-47D2-4FA4-A344-F1B1E890ADE8}" presName="connTx" presStyleLbl="parChTrans1D3" presStyleIdx="1" presStyleCnt="5"/>
      <dgm:spPr/>
    </dgm:pt>
    <dgm:pt modelId="{649FF1C9-04A7-4C9C-9BF2-277B95B8476E}" type="pres">
      <dgm:prSet presAssocID="{069A4F92-AAD0-4F01-87AA-27F7B2CA85C7}" presName="root2" presStyleCnt="0"/>
      <dgm:spPr/>
    </dgm:pt>
    <dgm:pt modelId="{B8196DE8-11D5-47DC-879C-141CB320BBCB}" type="pres">
      <dgm:prSet presAssocID="{069A4F92-AAD0-4F01-87AA-27F7B2CA85C7}" presName="LevelTwoTextNode" presStyleLbl="node3" presStyleIdx="1" presStyleCnt="5" custScaleX="161402">
        <dgm:presLayoutVars>
          <dgm:chPref val="3"/>
        </dgm:presLayoutVars>
      </dgm:prSet>
      <dgm:spPr/>
    </dgm:pt>
    <dgm:pt modelId="{E0A3B8FD-0006-428E-86B5-D889C8422E6A}" type="pres">
      <dgm:prSet presAssocID="{069A4F92-AAD0-4F01-87AA-27F7B2CA85C7}" presName="level3hierChild" presStyleCnt="0"/>
      <dgm:spPr/>
    </dgm:pt>
    <dgm:pt modelId="{4C41169E-2C9F-42FC-830F-85230B0B7B1A}" type="pres">
      <dgm:prSet presAssocID="{FF5808BE-6EC0-438F-9C3E-8330B82B9000}" presName="root1" presStyleCnt="0"/>
      <dgm:spPr/>
    </dgm:pt>
    <dgm:pt modelId="{92972E08-C7A1-4F41-B17A-6B1370AF73BF}" type="pres">
      <dgm:prSet presAssocID="{FF5808BE-6EC0-438F-9C3E-8330B82B9000}" presName="LevelOneTextNode" presStyleLbl="node0" presStyleIdx="1" presStyleCnt="2">
        <dgm:presLayoutVars>
          <dgm:chPref val="3"/>
        </dgm:presLayoutVars>
      </dgm:prSet>
      <dgm:spPr/>
    </dgm:pt>
    <dgm:pt modelId="{F43A98B1-C7BF-4A05-8C6C-437FA52992EE}" type="pres">
      <dgm:prSet presAssocID="{FF5808BE-6EC0-438F-9C3E-8330B82B9000}" presName="level2hierChild" presStyleCnt="0"/>
      <dgm:spPr/>
    </dgm:pt>
    <dgm:pt modelId="{5B10957E-93AD-4C8F-A5DD-2714EFA8006D}" type="pres">
      <dgm:prSet presAssocID="{1D8B2C9C-DB75-4FB0-98DB-42D0D5F3859F}" presName="conn2-1" presStyleLbl="parChTrans1D2" presStyleIdx="1" presStyleCnt="3"/>
      <dgm:spPr/>
    </dgm:pt>
    <dgm:pt modelId="{B891722F-597C-49DF-B62D-7641A854D194}" type="pres">
      <dgm:prSet presAssocID="{1D8B2C9C-DB75-4FB0-98DB-42D0D5F3859F}" presName="connTx" presStyleLbl="parChTrans1D2" presStyleIdx="1" presStyleCnt="3"/>
      <dgm:spPr/>
    </dgm:pt>
    <dgm:pt modelId="{FDD301EE-5A53-493A-B253-BA1CF05B2C84}" type="pres">
      <dgm:prSet presAssocID="{01846F6A-685F-4A44-91DC-43E024F6D9DB}" presName="root2" presStyleCnt="0"/>
      <dgm:spPr/>
    </dgm:pt>
    <dgm:pt modelId="{23A263A4-7195-4286-9858-6343DC42A7D4}" type="pres">
      <dgm:prSet presAssocID="{01846F6A-685F-4A44-91DC-43E024F6D9DB}" presName="LevelTwoTextNode" presStyleLbl="node2" presStyleIdx="1" presStyleCnt="3">
        <dgm:presLayoutVars>
          <dgm:chPref val="3"/>
        </dgm:presLayoutVars>
      </dgm:prSet>
      <dgm:spPr/>
    </dgm:pt>
    <dgm:pt modelId="{5CC585D9-E3B8-4EDC-BA25-C350639CD8B3}" type="pres">
      <dgm:prSet presAssocID="{01846F6A-685F-4A44-91DC-43E024F6D9DB}" presName="level3hierChild" presStyleCnt="0"/>
      <dgm:spPr/>
    </dgm:pt>
    <dgm:pt modelId="{F318B6B6-7E0E-4B15-8D8D-2D8ACE60B4D5}" type="pres">
      <dgm:prSet presAssocID="{46092C27-29A4-431C-A421-FCE79D072B33}" presName="conn2-1" presStyleLbl="parChTrans1D3" presStyleIdx="2" presStyleCnt="5"/>
      <dgm:spPr/>
    </dgm:pt>
    <dgm:pt modelId="{26A8D008-F676-4B7B-870B-C8DFC3894AC1}" type="pres">
      <dgm:prSet presAssocID="{46092C27-29A4-431C-A421-FCE79D072B33}" presName="connTx" presStyleLbl="parChTrans1D3" presStyleIdx="2" presStyleCnt="5"/>
      <dgm:spPr/>
    </dgm:pt>
    <dgm:pt modelId="{FF1C0F3F-D79E-4418-AA40-E20C5DE36203}" type="pres">
      <dgm:prSet presAssocID="{6F9FCEDC-4F28-42C7-A0B7-91CFD779B2CE}" presName="root2" presStyleCnt="0"/>
      <dgm:spPr/>
    </dgm:pt>
    <dgm:pt modelId="{30E4AE04-71B5-486A-8E91-1856FEE0D5AE}" type="pres">
      <dgm:prSet presAssocID="{6F9FCEDC-4F28-42C7-A0B7-91CFD779B2CE}" presName="LevelTwoTextNode" presStyleLbl="node3" presStyleIdx="2" presStyleCnt="5" custScaleX="155916">
        <dgm:presLayoutVars>
          <dgm:chPref val="3"/>
        </dgm:presLayoutVars>
      </dgm:prSet>
      <dgm:spPr/>
    </dgm:pt>
    <dgm:pt modelId="{A51B4DC3-1B6F-4EF6-B22B-19880D23C8BF}" type="pres">
      <dgm:prSet presAssocID="{6F9FCEDC-4F28-42C7-A0B7-91CFD779B2CE}" presName="level3hierChild" presStyleCnt="0"/>
      <dgm:spPr/>
    </dgm:pt>
    <dgm:pt modelId="{4B6C50AF-181F-4470-9B4E-5238BF004FB9}" type="pres">
      <dgm:prSet presAssocID="{601DDC55-D8DB-4F5F-A6F5-9CAF68F534C3}" presName="conn2-1" presStyleLbl="parChTrans1D2" presStyleIdx="2" presStyleCnt="3"/>
      <dgm:spPr/>
    </dgm:pt>
    <dgm:pt modelId="{38660E9B-63EC-4346-AF94-4219AFFA545C}" type="pres">
      <dgm:prSet presAssocID="{601DDC55-D8DB-4F5F-A6F5-9CAF68F534C3}" presName="connTx" presStyleLbl="parChTrans1D2" presStyleIdx="2" presStyleCnt="3"/>
      <dgm:spPr/>
    </dgm:pt>
    <dgm:pt modelId="{76CEAFED-6ED5-4431-A2BB-16CED7B84185}" type="pres">
      <dgm:prSet presAssocID="{64DF5C77-0FA8-4FD5-A631-D3AE55E6042B}" presName="root2" presStyleCnt="0"/>
      <dgm:spPr/>
    </dgm:pt>
    <dgm:pt modelId="{0AEC6325-F44B-4E0F-8876-014A0F052A28}" type="pres">
      <dgm:prSet presAssocID="{64DF5C77-0FA8-4FD5-A631-D3AE55E6042B}" presName="LevelTwoTextNode" presStyleLbl="node2" presStyleIdx="2" presStyleCnt="3">
        <dgm:presLayoutVars>
          <dgm:chPref val="3"/>
        </dgm:presLayoutVars>
      </dgm:prSet>
      <dgm:spPr/>
    </dgm:pt>
    <dgm:pt modelId="{70BB0F2A-9DE0-4284-8699-6AC91227527D}" type="pres">
      <dgm:prSet presAssocID="{64DF5C77-0FA8-4FD5-A631-D3AE55E6042B}" presName="level3hierChild" presStyleCnt="0"/>
      <dgm:spPr/>
    </dgm:pt>
    <dgm:pt modelId="{E2F5E6F4-6E61-4E96-ADA4-CAAC952A5E76}" type="pres">
      <dgm:prSet presAssocID="{5AB163B3-0B38-4B2B-9BD8-8069C1155345}" presName="conn2-1" presStyleLbl="parChTrans1D3" presStyleIdx="3" presStyleCnt="5"/>
      <dgm:spPr/>
    </dgm:pt>
    <dgm:pt modelId="{9D109F48-8CF8-42EB-9EA7-1E43119EF773}" type="pres">
      <dgm:prSet presAssocID="{5AB163B3-0B38-4B2B-9BD8-8069C1155345}" presName="connTx" presStyleLbl="parChTrans1D3" presStyleIdx="3" presStyleCnt="5"/>
      <dgm:spPr/>
    </dgm:pt>
    <dgm:pt modelId="{5B730A15-4BA0-4573-AC67-622FAD94EB5C}" type="pres">
      <dgm:prSet presAssocID="{4C4CC68A-46E9-4DD5-AF9E-53FEA79CF91C}" presName="root2" presStyleCnt="0"/>
      <dgm:spPr/>
    </dgm:pt>
    <dgm:pt modelId="{94E7D09C-8503-4FC6-86BF-EB17BD91180C}" type="pres">
      <dgm:prSet presAssocID="{4C4CC68A-46E9-4DD5-AF9E-53FEA79CF91C}" presName="LevelTwoTextNode" presStyleLbl="node3" presStyleIdx="3" presStyleCnt="5" custScaleX="155916">
        <dgm:presLayoutVars>
          <dgm:chPref val="3"/>
        </dgm:presLayoutVars>
      </dgm:prSet>
      <dgm:spPr/>
    </dgm:pt>
    <dgm:pt modelId="{65A2B3B2-8CE0-4A8D-A131-7A02AF8FF3CE}" type="pres">
      <dgm:prSet presAssocID="{4C4CC68A-46E9-4DD5-AF9E-53FEA79CF91C}" presName="level3hierChild" presStyleCnt="0"/>
      <dgm:spPr/>
    </dgm:pt>
    <dgm:pt modelId="{B410800D-8A11-4085-A930-E380BDDF3612}" type="pres">
      <dgm:prSet presAssocID="{BBE78103-FEFD-4E6F-9015-714365793ED2}" presName="conn2-1" presStyleLbl="parChTrans1D3" presStyleIdx="4" presStyleCnt="5"/>
      <dgm:spPr/>
    </dgm:pt>
    <dgm:pt modelId="{B7A4CE2A-25D0-40F7-9269-D70D227E7D66}" type="pres">
      <dgm:prSet presAssocID="{BBE78103-FEFD-4E6F-9015-714365793ED2}" presName="connTx" presStyleLbl="parChTrans1D3" presStyleIdx="4" presStyleCnt="5"/>
      <dgm:spPr/>
    </dgm:pt>
    <dgm:pt modelId="{2E118766-6934-4581-A8AC-0EDFF28B8F37}" type="pres">
      <dgm:prSet presAssocID="{7C06BA2A-C64A-4A47-B3D9-B0F7B3AC70F6}" presName="root2" presStyleCnt="0"/>
      <dgm:spPr/>
    </dgm:pt>
    <dgm:pt modelId="{68614D99-BD50-4B7E-ACF9-AC7845F31BF3}" type="pres">
      <dgm:prSet presAssocID="{7C06BA2A-C64A-4A47-B3D9-B0F7B3AC70F6}" presName="LevelTwoTextNode" presStyleLbl="node3" presStyleIdx="4" presStyleCnt="5" custScaleX="163958">
        <dgm:presLayoutVars>
          <dgm:chPref val="3"/>
        </dgm:presLayoutVars>
      </dgm:prSet>
      <dgm:spPr/>
    </dgm:pt>
    <dgm:pt modelId="{AC7E7D3F-8825-4082-8DE1-B3A84DBC8E56}" type="pres">
      <dgm:prSet presAssocID="{7C06BA2A-C64A-4A47-B3D9-B0F7B3AC70F6}" presName="level3hierChild" presStyleCnt="0"/>
      <dgm:spPr/>
    </dgm:pt>
  </dgm:ptLst>
  <dgm:cxnLst>
    <dgm:cxn modelId="{0DFE7904-216D-4703-AC92-0AA584B1F2DB}" srcId="{60B6D306-8E92-430C-9F3A-5BAF407F7A24}" destId="{DDF295A2-BE12-4508-9B8A-1FC80D57AADA}" srcOrd="0" destOrd="0" parTransId="{30CC24BE-4E93-4044-86BD-8752110B6573}" sibTransId="{BC5490B3-5DF4-430D-8E91-0B9283FE16F9}"/>
    <dgm:cxn modelId="{FD4BBF16-AFAE-410A-810C-DC1E5E9BAD84}" srcId="{60B6D306-8E92-430C-9F3A-5BAF407F7A24}" destId="{FF5808BE-6EC0-438F-9C3E-8330B82B9000}" srcOrd="1" destOrd="0" parTransId="{305EB728-2E99-4FC1-800E-193ABE8805F4}" sibTransId="{02C84772-5941-4A58-92D9-E390A474F5D2}"/>
    <dgm:cxn modelId="{9B0B0E1E-F4C5-426F-BEE6-7414363E212E}" type="presOf" srcId="{FF5808BE-6EC0-438F-9C3E-8330B82B9000}" destId="{92972E08-C7A1-4F41-B17A-6B1370AF73BF}" srcOrd="0" destOrd="0" presId="urn:microsoft.com/office/officeart/2005/8/layout/hierarchy2"/>
    <dgm:cxn modelId="{FBC0C427-59C5-44DF-8268-07D82AC01D0A}" type="presOf" srcId="{5AB163B3-0B38-4B2B-9BD8-8069C1155345}" destId="{E2F5E6F4-6E61-4E96-ADA4-CAAC952A5E76}" srcOrd="0" destOrd="0" presId="urn:microsoft.com/office/officeart/2005/8/layout/hierarchy2"/>
    <dgm:cxn modelId="{9CCD872F-F3A3-4308-94ED-8E2F9CD5AC11}" type="presOf" srcId="{601DDC55-D8DB-4F5F-A6F5-9CAF68F534C3}" destId="{4B6C50AF-181F-4470-9B4E-5238BF004FB9}" srcOrd="0" destOrd="0" presId="urn:microsoft.com/office/officeart/2005/8/layout/hierarchy2"/>
    <dgm:cxn modelId="{F8E74E35-AB7F-482A-B7D6-FAC91412EAB2}" type="presOf" srcId="{64DF5C77-0FA8-4FD5-A631-D3AE55E6042B}" destId="{0AEC6325-F44B-4E0F-8876-014A0F052A28}" srcOrd="0" destOrd="0" presId="urn:microsoft.com/office/officeart/2005/8/layout/hierarchy2"/>
    <dgm:cxn modelId="{B708FF3B-C807-4D5C-84E2-2485AEBEA36B}" type="presOf" srcId="{B86D864D-F3D5-4620-88A8-D3C3F67945B3}" destId="{E0780DD5-1CF8-475A-A73B-ACD5C728D4D8}" srcOrd="0" destOrd="0" presId="urn:microsoft.com/office/officeart/2005/8/layout/hierarchy2"/>
    <dgm:cxn modelId="{18A84A3F-44AA-46B8-93F1-67DB7F7C0599}" type="presOf" srcId="{01846F6A-685F-4A44-91DC-43E024F6D9DB}" destId="{23A263A4-7195-4286-9858-6343DC42A7D4}" srcOrd="0" destOrd="0" presId="urn:microsoft.com/office/officeart/2005/8/layout/hierarchy2"/>
    <dgm:cxn modelId="{54BE4062-4A03-46DC-92FE-0A5F119BAF09}" srcId="{64DF5C77-0FA8-4FD5-A631-D3AE55E6042B}" destId="{4C4CC68A-46E9-4DD5-AF9E-53FEA79CF91C}" srcOrd="0" destOrd="0" parTransId="{5AB163B3-0B38-4B2B-9BD8-8069C1155345}" sibTransId="{3C5742AC-675F-42D3-9CE6-AB4EB32D592F}"/>
    <dgm:cxn modelId="{D09E6E42-E91D-4040-84FB-4D7BF1B70E33}" type="presOf" srcId="{BBE78103-FEFD-4E6F-9015-714365793ED2}" destId="{B7A4CE2A-25D0-40F7-9269-D70D227E7D66}" srcOrd="1" destOrd="0" presId="urn:microsoft.com/office/officeart/2005/8/layout/hierarchy2"/>
    <dgm:cxn modelId="{78A5B163-C4A9-4DF5-8284-57FD7C8D83ED}" type="presOf" srcId="{26D07141-07F6-49D6-AF35-6E1A5D0ACD87}" destId="{123F3CB7-DA0C-4C46-AEE4-CA8814A3669E}" srcOrd="1" destOrd="0" presId="urn:microsoft.com/office/officeart/2005/8/layout/hierarchy2"/>
    <dgm:cxn modelId="{62C77748-B4B7-427F-986E-D037C4E0A412}" type="presOf" srcId="{DCC91FF4-8613-496E-B668-4FC714C808F6}" destId="{87CF463C-01B4-47D0-A650-E28536C1A6CC}" srcOrd="0" destOrd="0" presId="urn:microsoft.com/office/officeart/2005/8/layout/hierarchy2"/>
    <dgm:cxn modelId="{1CD93769-69BE-41DF-B9EC-BC87D698B31D}" type="presOf" srcId="{46092C27-29A4-431C-A421-FCE79D072B33}" destId="{F318B6B6-7E0E-4B15-8D8D-2D8ACE60B4D5}" srcOrd="0" destOrd="0" presId="urn:microsoft.com/office/officeart/2005/8/layout/hierarchy2"/>
    <dgm:cxn modelId="{F8B68F69-D8D4-493C-A5C8-594D8356DD23}" srcId="{DCC91FF4-8613-496E-B668-4FC714C808F6}" destId="{069A4F92-AAD0-4F01-87AA-27F7B2CA85C7}" srcOrd="1" destOrd="0" parTransId="{6B48A750-47D2-4FA4-A344-F1B1E890ADE8}" sibTransId="{50C50CC8-C4AF-4759-B134-E31B664802C4}"/>
    <dgm:cxn modelId="{5505B569-65BF-46BF-BF83-9B307F3014C6}" type="presOf" srcId="{60B6D306-8E92-430C-9F3A-5BAF407F7A24}" destId="{9B72CCD5-96F0-4DB0-9288-5A45BFBF4583}" srcOrd="0" destOrd="0" presId="urn:microsoft.com/office/officeart/2005/8/layout/hierarchy2"/>
    <dgm:cxn modelId="{04FF6B4B-A11D-468D-9030-F74CEFC6B8DD}" type="presOf" srcId="{069A4F92-AAD0-4F01-87AA-27F7B2CA85C7}" destId="{B8196DE8-11D5-47DC-879C-141CB320BBCB}" srcOrd="0" destOrd="0" presId="urn:microsoft.com/office/officeart/2005/8/layout/hierarchy2"/>
    <dgm:cxn modelId="{A3109E6C-F853-4F88-9F2D-91D6A4C3481A}" srcId="{64DF5C77-0FA8-4FD5-A631-D3AE55E6042B}" destId="{7C06BA2A-C64A-4A47-B3D9-B0F7B3AC70F6}" srcOrd="1" destOrd="0" parTransId="{BBE78103-FEFD-4E6F-9015-714365793ED2}" sibTransId="{95C9697A-2EAA-4658-A30C-4B3DB0EC98AB}"/>
    <dgm:cxn modelId="{42D5A44F-AAD8-4A15-BB13-4167D743F021}" type="presOf" srcId="{BBE78103-FEFD-4E6F-9015-714365793ED2}" destId="{B410800D-8A11-4085-A930-E380BDDF3612}" srcOrd="0" destOrd="0" presId="urn:microsoft.com/office/officeart/2005/8/layout/hierarchy2"/>
    <dgm:cxn modelId="{9B8B1951-AC30-4A62-966F-8AAFE0B2E57C}" srcId="{FF5808BE-6EC0-438F-9C3E-8330B82B9000}" destId="{64DF5C77-0FA8-4FD5-A631-D3AE55E6042B}" srcOrd="1" destOrd="0" parTransId="{601DDC55-D8DB-4F5F-A6F5-9CAF68F534C3}" sibTransId="{5EBDD153-E870-4FF0-8BE1-9F33B354923E}"/>
    <dgm:cxn modelId="{DEBB5A52-F96A-4F9C-AC11-2D866F6DA112}" srcId="{DCC91FF4-8613-496E-B668-4FC714C808F6}" destId="{C3BF673A-D6A9-4E93-B01A-F6F16EB5479F}" srcOrd="0" destOrd="0" parTransId="{26D07141-07F6-49D6-AF35-6E1A5D0ACD87}" sibTransId="{5BA22ACD-95C9-437F-88BA-90C462079129}"/>
    <dgm:cxn modelId="{2F900C7A-EA47-4CAB-9684-EFC06152F241}" type="presOf" srcId="{5AB163B3-0B38-4B2B-9BD8-8069C1155345}" destId="{9D109F48-8CF8-42EB-9EA7-1E43119EF773}" srcOrd="1" destOrd="0" presId="urn:microsoft.com/office/officeart/2005/8/layout/hierarchy2"/>
    <dgm:cxn modelId="{E53F1584-CFB5-44D2-B929-D578E3F48E29}" type="presOf" srcId="{46092C27-29A4-431C-A421-FCE79D072B33}" destId="{26A8D008-F676-4B7B-870B-C8DFC3894AC1}" srcOrd="1" destOrd="0" presId="urn:microsoft.com/office/officeart/2005/8/layout/hierarchy2"/>
    <dgm:cxn modelId="{FA6DF384-F32E-4733-9BB7-04B19570FA06}" type="presOf" srcId="{B86D864D-F3D5-4620-88A8-D3C3F67945B3}" destId="{47338245-192B-4EF1-898E-2E4443C83CF0}" srcOrd="1" destOrd="0" presId="urn:microsoft.com/office/officeart/2005/8/layout/hierarchy2"/>
    <dgm:cxn modelId="{2F26579A-88AD-4152-B0B3-417F3F97E82E}" type="presOf" srcId="{6B48A750-47D2-4FA4-A344-F1B1E890ADE8}" destId="{C556A087-99CB-4072-A52C-79F461A17419}" srcOrd="0" destOrd="0" presId="urn:microsoft.com/office/officeart/2005/8/layout/hierarchy2"/>
    <dgm:cxn modelId="{96A1E99A-F342-44B1-8D8A-23D0C551536A}" type="presOf" srcId="{6F9FCEDC-4F28-42C7-A0B7-91CFD779B2CE}" destId="{30E4AE04-71B5-486A-8E91-1856FEE0D5AE}" srcOrd="0" destOrd="0" presId="urn:microsoft.com/office/officeart/2005/8/layout/hierarchy2"/>
    <dgm:cxn modelId="{879AF69E-3070-4C65-B116-FA256BA4BD89}" type="presOf" srcId="{C3BF673A-D6A9-4E93-B01A-F6F16EB5479F}" destId="{7B07DA95-55BD-4390-A8F2-9979365B2973}" srcOrd="0" destOrd="0" presId="urn:microsoft.com/office/officeart/2005/8/layout/hierarchy2"/>
    <dgm:cxn modelId="{BF562AAE-F047-403C-A2F7-4D978F1D51B4}" type="presOf" srcId="{DDF295A2-BE12-4508-9B8A-1FC80D57AADA}" destId="{CD4998B3-B836-4827-BDBF-A25AA33A8B94}" srcOrd="0" destOrd="0" presId="urn:microsoft.com/office/officeart/2005/8/layout/hierarchy2"/>
    <dgm:cxn modelId="{9E29F0B5-4EC9-4FC3-B98E-974B9859110B}" srcId="{DDF295A2-BE12-4508-9B8A-1FC80D57AADA}" destId="{DCC91FF4-8613-496E-B668-4FC714C808F6}" srcOrd="0" destOrd="0" parTransId="{B86D864D-F3D5-4620-88A8-D3C3F67945B3}" sibTransId="{2FD7BA8B-0D8C-4D73-BF50-95B007545628}"/>
    <dgm:cxn modelId="{FD4066CA-8161-4C44-8285-39C3B25BD3D9}" type="presOf" srcId="{1D8B2C9C-DB75-4FB0-98DB-42D0D5F3859F}" destId="{B891722F-597C-49DF-B62D-7641A854D194}" srcOrd="1" destOrd="0" presId="urn:microsoft.com/office/officeart/2005/8/layout/hierarchy2"/>
    <dgm:cxn modelId="{2D469BD0-E00C-4160-A2D0-BA29EDABADA0}" srcId="{01846F6A-685F-4A44-91DC-43E024F6D9DB}" destId="{6F9FCEDC-4F28-42C7-A0B7-91CFD779B2CE}" srcOrd="0" destOrd="0" parTransId="{46092C27-29A4-431C-A421-FCE79D072B33}" sibTransId="{298322BD-2115-4D01-8075-3256B553C48E}"/>
    <dgm:cxn modelId="{6E57BDD2-D0CD-4267-97F5-54D0049E6A1A}" type="presOf" srcId="{7C06BA2A-C64A-4A47-B3D9-B0F7B3AC70F6}" destId="{68614D99-BD50-4B7E-ACF9-AC7845F31BF3}" srcOrd="0" destOrd="0" presId="urn:microsoft.com/office/officeart/2005/8/layout/hierarchy2"/>
    <dgm:cxn modelId="{00D59FEB-4981-4146-A571-C70B2955AEE4}" type="presOf" srcId="{601DDC55-D8DB-4F5F-A6F5-9CAF68F534C3}" destId="{38660E9B-63EC-4346-AF94-4219AFFA545C}" srcOrd="1" destOrd="0" presId="urn:microsoft.com/office/officeart/2005/8/layout/hierarchy2"/>
    <dgm:cxn modelId="{85BBEFF1-7A22-405C-AD39-1646F6D8A723}" type="presOf" srcId="{4C4CC68A-46E9-4DD5-AF9E-53FEA79CF91C}" destId="{94E7D09C-8503-4FC6-86BF-EB17BD91180C}" srcOrd="0" destOrd="0" presId="urn:microsoft.com/office/officeart/2005/8/layout/hierarchy2"/>
    <dgm:cxn modelId="{C26226F8-656D-4DDE-B0ED-76A954ACC574}" type="presOf" srcId="{26D07141-07F6-49D6-AF35-6E1A5D0ACD87}" destId="{826D2ABF-DA78-41B3-90DC-24D6458A268D}" srcOrd="0" destOrd="0" presId="urn:microsoft.com/office/officeart/2005/8/layout/hierarchy2"/>
    <dgm:cxn modelId="{81DD5DF8-7F74-4E0F-9D6C-47578E1B8738}" type="presOf" srcId="{6B48A750-47D2-4FA4-A344-F1B1E890ADE8}" destId="{AE848476-FCCF-4760-BB0A-735700B045E7}" srcOrd="1" destOrd="0" presId="urn:microsoft.com/office/officeart/2005/8/layout/hierarchy2"/>
    <dgm:cxn modelId="{B054C6FD-734D-4830-9355-9E3CEDE41418}" type="presOf" srcId="{1D8B2C9C-DB75-4FB0-98DB-42D0D5F3859F}" destId="{5B10957E-93AD-4C8F-A5DD-2714EFA8006D}" srcOrd="0" destOrd="0" presId="urn:microsoft.com/office/officeart/2005/8/layout/hierarchy2"/>
    <dgm:cxn modelId="{47369CFE-0913-4CD5-98E1-AD42A919E412}" srcId="{FF5808BE-6EC0-438F-9C3E-8330B82B9000}" destId="{01846F6A-685F-4A44-91DC-43E024F6D9DB}" srcOrd="0" destOrd="0" parTransId="{1D8B2C9C-DB75-4FB0-98DB-42D0D5F3859F}" sibTransId="{94D7D568-9A2C-4746-BD6A-5461D2388E5F}"/>
    <dgm:cxn modelId="{621D3151-2BDC-4689-A709-3B12E0ADC640}" type="presParOf" srcId="{9B72CCD5-96F0-4DB0-9288-5A45BFBF4583}" destId="{AF980CA8-994D-4B85-A14C-BC6FCF782767}" srcOrd="0" destOrd="0" presId="urn:microsoft.com/office/officeart/2005/8/layout/hierarchy2"/>
    <dgm:cxn modelId="{645D1897-D242-4FAC-9580-E031A964B784}" type="presParOf" srcId="{AF980CA8-994D-4B85-A14C-BC6FCF782767}" destId="{CD4998B3-B836-4827-BDBF-A25AA33A8B94}" srcOrd="0" destOrd="0" presId="urn:microsoft.com/office/officeart/2005/8/layout/hierarchy2"/>
    <dgm:cxn modelId="{284736CF-82A1-4D66-ACE0-6087C8952ACF}" type="presParOf" srcId="{AF980CA8-994D-4B85-A14C-BC6FCF782767}" destId="{44604030-C4E7-49EC-B95C-FCC1F30461F8}" srcOrd="1" destOrd="0" presId="urn:microsoft.com/office/officeart/2005/8/layout/hierarchy2"/>
    <dgm:cxn modelId="{7ED885E3-6E0C-482C-BFB9-E796B81F3EA9}" type="presParOf" srcId="{44604030-C4E7-49EC-B95C-FCC1F30461F8}" destId="{E0780DD5-1CF8-475A-A73B-ACD5C728D4D8}" srcOrd="0" destOrd="0" presId="urn:microsoft.com/office/officeart/2005/8/layout/hierarchy2"/>
    <dgm:cxn modelId="{EF01FAAD-1C59-4193-A60B-15F7A162D043}" type="presParOf" srcId="{E0780DD5-1CF8-475A-A73B-ACD5C728D4D8}" destId="{47338245-192B-4EF1-898E-2E4443C83CF0}" srcOrd="0" destOrd="0" presId="urn:microsoft.com/office/officeart/2005/8/layout/hierarchy2"/>
    <dgm:cxn modelId="{E5F25737-20CC-43AB-99F6-198ECDCDE17B}" type="presParOf" srcId="{44604030-C4E7-49EC-B95C-FCC1F30461F8}" destId="{4536E645-96C9-4905-B841-A561BA645C2C}" srcOrd="1" destOrd="0" presId="urn:microsoft.com/office/officeart/2005/8/layout/hierarchy2"/>
    <dgm:cxn modelId="{8DBCE7B7-0765-4525-AB12-618B187C1680}" type="presParOf" srcId="{4536E645-96C9-4905-B841-A561BA645C2C}" destId="{87CF463C-01B4-47D0-A650-E28536C1A6CC}" srcOrd="0" destOrd="0" presId="urn:microsoft.com/office/officeart/2005/8/layout/hierarchy2"/>
    <dgm:cxn modelId="{CF939073-C4F5-4BDD-A838-C07FC4B39A7F}" type="presParOf" srcId="{4536E645-96C9-4905-B841-A561BA645C2C}" destId="{816AE2DD-9006-4629-8AF5-D80AE833E70A}" srcOrd="1" destOrd="0" presId="urn:microsoft.com/office/officeart/2005/8/layout/hierarchy2"/>
    <dgm:cxn modelId="{334679BC-B380-4A1D-A4F0-314D8FAD825B}" type="presParOf" srcId="{816AE2DD-9006-4629-8AF5-D80AE833E70A}" destId="{826D2ABF-DA78-41B3-90DC-24D6458A268D}" srcOrd="0" destOrd="0" presId="urn:microsoft.com/office/officeart/2005/8/layout/hierarchy2"/>
    <dgm:cxn modelId="{94B9B7E2-6DD1-43F7-A16B-5D495EE3C62E}" type="presParOf" srcId="{826D2ABF-DA78-41B3-90DC-24D6458A268D}" destId="{123F3CB7-DA0C-4C46-AEE4-CA8814A3669E}" srcOrd="0" destOrd="0" presId="urn:microsoft.com/office/officeart/2005/8/layout/hierarchy2"/>
    <dgm:cxn modelId="{3F0B69B7-CD5E-4619-8F89-6A47B6909D6D}" type="presParOf" srcId="{816AE2DD-9006-4629-8AF5-D80AE833E70A}" destId="{D1F9ABD7-F60B-4CC3-8980-D3298030A477}" srcOrd="1" destOrd="0" presId="urn:microsoft.com/office/officeart/2005/8/layout/hierarchy2"/>
    <dgm:cxn modelId="{975818EE-5C17-4E06-B6C9-2EF01646C191}" type="presParOf" srcId="{D1F9ABD7-F60B-4CC3-8980-D3298030A477}" destId="{7B07DA95-55BD-4390-A8F2-9979365B2973}" srcOrd="0" destOrd="0" presId="urn:microsoft.com/office/officeart/2005/8/layout/hierarchy2"/>
    <dgm:cxn modelId="{B745F729-BF0D-4D36-A9C3-4B6275ED94F7}" type="presParOf" srcId="{D1F9ABD7-F60B-4CC3-8980-D3298030A477}" destId="{E300735A-3C34-4AB7-AD14-2A396558C35E}" srcOrd="1" destOrd="0" presId="urn:microsoft.com/office/officeart/2005/8/layout/hierarchy2"/>
    <dgm:cxn modelId="{862BC960-2890-409E-9840-92608A07DD91}" type="presParOf" srcId="{816AE2DD-9006-4629-8AF5-D80AE833E70A}" destId="{C556A087-99CB-4072-A52C-79F461A17419}" srcOrd="2" destOrd="0" presId="urn:microsoft.com/office/officeart/2005/8/layout/hierarchy2"/>
    <dgm:cxn modelId="{EC3437CE-67DE-4720-BACC-FC6DFE5859E3}" type="presParOf" srcId="{C556A087-99CB-4072-A52C-79F461A17419}" destId="{AE848476-FCCF-4760-BB0A-735700B045E7}" srcOrd="0" destOrd="0" presId="urn:microsoft.com/office/officeart/2005/8/layout/hierarchy2"/>
    <dgm:cxn modelId="{C414CD97-565E-4931-8871-B798B7D56346}" type="presParOf" srcId="{816AE2DD-9006-4629-8AF5-D80AE833E70A}" destId="{649FF1C9-04A7-4C9C-9BF2-277B95B8476E}" srcOrd="3" destOrd="0" presId="urn:microsoft.com/office/officeart/2005/8/layout/hierarchy2"/>
    <dgm:cxn modelId="{30D1BF5C-F4DD-4597-BCB0-083D1E224038}" type="presParOf" srcId="{649FF1C9-04A7-4C9C-9BF2-277B95B8476E}" destId="{B8196DE8-11D5-47DC-879C-141CB320BBCB}" srcOrd="0" destOrd="0" presId="urn:microsoft.com/office/officeart/2005/8/layout/hierarchy2"/>
    <dgm:cxn modelId="{AC703CDF-7CCD-4E51-B8C7-913E4860E343}" type="presParOf" srcId="{649FF1C9-04A7-4C9C-9BF2-277B95B8476E}" destId="{E0A3B8FD-0006-428E-86B5-D889C8422E6A}" srcOrd="1" destOrd="0" presId="urn:microsoft.com/office/officeart/2005/8/layout/hierarchy2"/>
    <dgm:cxn modelId="{223F2E53-0EAB-4922-9BA5-C139DEEAE141}" type="presParOf" srcId="{9B72CCD5-96F0-4DB0-9288-5A45BFBF4583}" destId="{4C41169E-2C9F-42FC-830F-85230B0B7B1A}" srcOrd="1" destOrd="0" presId="urn:microsoft.com/office/officeart/2005/8/layout/hierarchy2"/>
    <dgm:cxn modelId="{A3B0A19E-5FAC-437F-8A58-01A0F30A96BC}" type="presParOf" srcId="{4C41169E-2C9F-42FC-830F-85230B0B7B1A}" destId="{92972E08-C7A1-4F41-B17A-6B1370AF73BF}" srcOrd="0" destOrd="0" presId="urn:microsoft.com/office/officeart/2005/8/layout/hierarchy2"/>
    <dgm:cxn modelId="{F956CF63-D3F7-4ECC-BFA7-4CFE1C99325F}" type="presParOf" srcId="{4C41169E-2C9F-42FC-830F-85230B0B7B1A}" destId="{F43A98B1-C7BF-4A05-8C6C-437FA52992EE}" srcOrd="1" destOrd="0" presId="urn:microsoft.com/office/officeart/2005/8/layout/hierarchy2"/>
    <dgm:cxn modelId="{C8401E24-5F9D-487D-B492-9CB27C844CE1}" type="presParOf" srcId="{F43A98B1-C7BF-4A05-8C6C-437FA52992EE}" destId="{5B10957E-93AD-4C8F-A5DD-2714EFA8006D}" srcOrd="0" destOrd="0" presId="urn:microsoft.com/office/officeart/2005/8/layout/hierarchy2"/>
    <dgm:cxn modelId="{4024C856-617C-431A-8C40-83807AE25A74}" type="presParOf" srcId="{5B10957E-93AD-4C8F-A5DD-2714EFA8006D}" destId="{B891722F-597C-49DF-B62D-7641A854D194}" srcOrd="0" destOrd="0" presId="urn:microsoft.com/office/officeart/2005/8/layout/hierarchy2"/>
    <dgm:cxn modelId="{249C7BA8-FB04-40CF-AFB9-3781466F9B65}" type="presParOf" srcId="{F43A98B1-C7BF-4A05-8C6C-437FA52992EE}" destId="{FDD301EE-5A53-493A-B253-BA1CF05B2C84}" srcOrd="1" destOrd="0" presId="urn:microsoft.com/office/officeart/2005/8/layout/hierarchy2"/>
    <dgm:cxn modelId="{1C33E73A-5B80-4FAE-AB0E-5B0CED2C962A}" type="presParOf" srcId="{FDD301EE-5A53-493A-B253-BA1CF05B2C84}" destId="{23A263A4-7195-4286-9858-6343DC42A7D4}" srcOrd="0" destOrd="0" presId="urn:microsoft.com/office/officeart/2005/8/layout/hierarchy2"/>
    <dgm:cxn modelId="{BA09D302-542B-4744-A602-9D2ECBF60F93}" type="presParOf" srcId="{FDD301EE-5A53-493A-B253-BA1CF05B2C84}" destId="{5CC585D9-E3B8-4EDC-BA25-C350639CD8B3}" srcOrd="1" destOrd="0" presId="urn:microsoft.com/office/officeart/2005/8/layout/hierarchy2"/>
    <dgm:cxn modelId="{E883CD35-4C92-4D8C-A4F0-C33D42218074}" type="presParOf" srcId="{5CC585D9-E3B8-4EDC-BA25-C350639CD8B3}" destId="{F318B6B6-7E0E-4B15-8D8D-2D8ACE60B4D5}" srcOrd="0" destOrd="0" presId="urn:microsoft.com/office/officeart/2005/8/layout/hierarchy2"/>
    <dgm:cxn modelId="{CD41A320-78B4-4BB8-B24D-E903D4A5CF3D}" type="presParOf" srcId="{F318B6B6-7E0E-4B15-8D8D-2D8ACE60B4D5}" destId="{26A8D008-F676-4B7B-870B-C8DFC3894AC1}" srcOrd="0" destOrd="0" presId="urn:microsoft.com/office/officeart/2005/8/layout/hierarchy2"/>
    <dgm:cxn modelId="{0F8C2489-3FBB-44D1-912C-062065EC574A}" type="presParOf" srcId="{5CC585D9-E3B8-4EDC-BA25-C350639CD8B3}" destId="{FF1C0F3F-D79E-4418-AA40-E20C5DE36203}" srcOrd="1" destOrd="0" presId="urn:microsoft.com/office/officeart/2005/8/layout/hierarchy2"/>
    <dgm:cxn modelId="{810B3ABB-46E2-49D8-AC0C-8D62A27A8228}" type="presParOf" srcId="{FF1C0F3F-D79E-4418-AA40-E20C5DE36203}" destId="{30E4AE04-71B5-486A-8E91-1856FEE0D5AE}" srcOrd="0" destOrd="0" presId="urn:microsoft.com/office/officeart/2005/8/layout/hierarchy2"/>
    <dgm:cxn modelId="{BA7135C2-55EC-4706-892D-D82300368BDB}" type="presParOf" srcId="{FF1C0F3F-D79E-4418-AA40-E20C5DE36203}" destId="{A51B4DC3-1B6F-4EF6-B22B-19880D23C8BF}" srcOrd="1" destOrd="0" presId="urn:microsoft.com/office/officeart/2005/8/layout/hierarchy2"/>
    <dgm:cxn modelId="{A0089A36-4875-4722-A170-9910D42C9AD3}" type="presParOf" srcId="{F43A98B1-C7BF-4A05-8C6C-437FA52992EE}" destId="{4B6C50AF-181F-4470-9B4E-5238BF004FB9}" srcOrd="2" destOrd="0" presId="urn:microsoft.com/office/officeart/2005/8/layout/hierarchy2"/>
    <dgm:cxn modelId="{E63E42E1-8EDB-4518-8D5F-3AFDBF4D0771}" type="presParOf" srcId="{4B6C50AF-181F-4470-9B4E-5238BF004FB9}" destId="{38660E9B-63EC-4346-AF94-4219AFFA545C}" srcOrd="0" destOrd="0" presId="urn:microsoft.com/office/officeart/2005/8/layout/hierarchy2"/>
    <dgm:cxn modelId="{BE550736-AA8A-43D2-8D3D-7C8C00DD68D3}" type="presParOf" srcId="{F43A98B1-C7BF-4A05-8C6C-437FA52992EE}" destId="{76CEAFED-6ED5-4431-A2BB-16CED7B84185}" srcOrd="3" destOrd="0" presId="urn:microsoft.com/office/officeart/2005/8/layout/hierarchy2"/>
    <dgm:cxn modelId="{F9E565CD-2C9B-4A49-8789-E99373FE02DB}" type="presParOf" srcId="{76CEAFED-6ED5-4431-A2BB-16CED7B84185}" destId="{0AEC6325-F44B-4E0F-8876-014A0F052A28}" srcOrd="0" destOrd="0" presId="urn:microsoft.com/office/officeart/2005/8/layout/hierarchy2"/>
    <dgm:cxn modelId="{C24042DD-845D-4C8D-9EE8-CD058DC1721D}" type="presParOf" srcId="{76CEAFED-6ED5-4431-A2BB-16CED7B84185}" destId="{70BB0F2A-9DE0-4284-8699-6AC91227527D}" srcOrd="1" destOrd="0" presId="urn:microsoft.com/office/officeart/2005/8/layout/hierarchy2"/>
    <dgm:cxn modelId="{2769DBBF-3840-4B31-A69F-4FCCD7DEC391}" type="presParOf" srcId="{70BB0F2A-9DE0-4284-8699-6AC91227527D}" destId="{E2F5E6F4-6E61-4E96-ADA4-CAAC952A5E76}" srcOrd="0" destOrd="0" presId="urn:microsoft.com/office/officeart/2005/8/layout/hierarchy2"/>
    <dgm:cxn modelId="{F8202D06-F018-4809-B94C-7271CB8D5975}" type="presParOf" srcId="{E2F5E6F4-6E61-4E96-ADA4-CAAC952A5E76}" destId="{9D109F48-8CF8-42EB-9EA7-1E43119EF773}" srcOrd="0" destOrd="0" presId="urn:microsoft.com/office/officeart/2005/8/layout/hierarchy2"/>
    <dgm:cxn modelId="{DB9EB2B2-234C-4C86-A7CD-A5A96AFAA9C6}" type="presParOf" srcId="{70BB0F2A-9DE0-4284-8699-6AC91227527D}" destId="{5B730A15-4BA0-4573-AC67-622FAD94EB5C}" srcOrd="1" destOrd="0" presId="urn:microsoft.com/office/officeart/2005/8/layout/hierarchy2"/>
    <dgm:cxn modelId="{465534A2-DA16-40B4-A1FB-F2F914896F98}" type="presParOf" srcId="{5B730A15-4BA0-4573-AC67-622FAD94EB5C}" destId="{94E7D09C-8503-4FC6-86BF-EB17BD91180C}" srcOrd="0" destOrd="0" presId="urn:microsoft.com/office/officeart/2005/8/layout/hierarchy2"/>
    <dgm:cxn modelId="{6EE17C01-D9C8-4B36-8FFF-95469BF2B4B8}" type="presParOf" srcId="{5B730A15-4BA0-4573-AC67-622FAD94EB5C}" destId="{65A2B3B2-8CE0-4A8D-A131-7A02AF8FF3CE}" srcOrd="1" destOrd="0" presId="urn:microsoft.com/office/officeart/2005/8/layout/hierarchy2"/>
    <dgm:cxn modelId="{538B70E1-69DC-48FE-8E1E-A8A9E63A0B0B}" type="presParOf" srcId="{70BB0F2A-9DE0-4284-8699-6AC91227527D}" destId="{B410800D-8A11-4085-A930-E380BDDF3612}" srcOrd="2" destOrd="0" presId="urn:microsoft.com/office/officeart/2005/8/layout/hierarchy2"/>
    <dgm:cxn modelId="{A9E6EC58-C3A7-4AC4-B966-17BA1BDA8875}" type="presParOf" srcId="{B410800D-8A11-4085-A930-E380BDDF3612}" destId="{B7A4CE2A-25D0-40F7-9269-D70D227E7D66}" srcOrd="0" destOrd="0" presId="urn:microsoft.com/office/officeart/2005/8/layout/hierarchy2"/>
    <dgm:cxn modelId="{102F1C12-2E11-4AD2-8784-678790D61887}" type="presParOf" srcId="{70BB0F2A-9DE0-4284-8699-6AC91227527D}" destId="{2E118766-6934-4581-A8AC-0EDFF28B8F37}" srcOrd="3" destOrd="0" presId="urn:microsoft.com/office/officeart/2005/8/layout/hierarchy2"/>
    <dgm:cxn modelId="{E3F1342F-EF4E-4702-A2DD-67D3A0E9873B}" type="presParOf" srcId="{2E118766-6934-4581-A8AC-0EDFF28B8F37}" destId="{68614D99-BD50-4B7E-ACF9-AC7845F31BF3}" srcOrd="0" destOrd="0" presId="urn:microsoft.com/office/officeart/2005/8/layout/hierarchy2"/>
    <dgm:cxn modelId="{409639B6-4CFE-4748-A566-680003346AC0}" type="presParOf" srcId="{2E118766-6934-4581-A8AC-0EDFF28B8F37}" destId="{AC7E7D3F-8825-4082-8DE1-B3A84DBC8E5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8C0D2F-E960-4D62-B897-95EF765CE29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ZA"/>
        </a:p>
      </dgm:t>
    </dgm:pt>
    <dgm:pt modelId="{8826D620-8092-411E-BCEF-A17A2DDAFE7D}">
      <dgm:prSet phldrT="[Text]" custT="1"/>
      <dgm:spPr/>
      <dgm:t>
        <a:bodyPr/>
        <a:lstStyle/>
        <a:p>
          <a:r>
            <a:rPr lang="en-ZA" sz="2800" b="1" dirty="0">
              <a:latin typeface="Arial" panose="020B0604020202020204" pitchFamily="34" charset="0"/>
              <a:cs typeface="Arial" panose="020B0604020202020204" pitchFamily="34" charset="0"/>
            </a:rPr>
            <a:t>New Grant Funding Policy – Before Board </a:t>
          </a:r>
        </a:p>
      </dgm:t>
    </dgm:pt>
    <dgm:pt modelId="{4CFC53A9-E038-4D2A-AD35-03F20E93E3A6}" type="parTrans" cxnId="{209F0F21-1AE1-4B45-A9B7-EA3F3C560C7E}">
      <dgm:prSet/>
      <dgm:spPr/>
      <dgm:t>
        <a:bodyPr/>
        <a:lstStyle/>
        <a:p>
          <a:endParaRPr lang="en-ZA"/>
        </a:p>
      </dgm:t>
    </dgm:pt>
    <dgm:pt modelId="{8064483F-0DDF-44FA-BBCA-31EF4BB95EEB}" type="sibTrans" cxnId="{209F0F21-1AE1-4B45-A9B7-EA3F3C560C7E}">
      <dgm:prSet/>
      <dgm:spPr/>
      <dgm:t>
        <a:bodyPr/>
        <a:lstStyle/>
        <a:p>
          <a:endParaRPr lang="en-ZA"/>
        </a:p>
      </dgm:t>
    </dgm:pt>
    <dgm:pt modelId="{5087EE24-4C01-4937-960A-E0B7CD190F9A}">
      <dgm:prSet custT="1"/>
      <dgm:spPr>
        <a:solidFill>
          <a:schemeClr val="accent6">
            <a:alpha val="90000"/>
          </a:schemeClr>
        </a:solidFill>
      </dgm:spPr>
      <dgm:t>
        <a:bodyPr/>
        <a:lstStyle/>
        <a:p>
          <a:pPr algn="l"/>
          <a:r>
            <a:rPr lang="en-GB" sz="1800" dirty="0">
              <a:latin typeface="Arial" panose="020B0604020202020204" pitchFamily="34" charset="0"/>
              <a:cs typeface="Arial" panose="020B0604020202020204" pitchFamily="34" charset="0"/>
            </a:rPr>
            <a:t>MDDA informing all applicants currently on waiting list that need to reapply</a:t>
          </a:r>
          <a:endParaRPr lang="en-ZA" sz="1800" dirty="0">
            <a:latin typeface="Arial" panose="020B0604020202020204" pitchFamily="34" charset="0"/>
            <a:cs typeface="Arial" panose="020B0604020202020204" pitchFamily="34" charset="0"/>
          </a:endParaRPr>
        </a:p>
      </dgm:t>
    </dgm:pt>
    <dgm:pt modelId="{91FDF7C2-BAAD-43EE-A884-BD63ECD94B2F}" type="parTrans" cxnId="{9136278A-5E34-4121-A5E4-30848A6A3451}">
      <dgm:prSet/>
      <dgm:spPr/>
      <dgm:t>
        <a:bodyPr/>
        <a:lstStyle/>
        <a:p>
          <a:endParaRPr lang="en-ZA"/>
        </a:p>
      </dgm:t>
    </dgm:pt>
    <dgm:pt modelId="{19968F8E-D456-47ED-9B90-E99A58FE78F2}" type="sibTrans" cxnId="{9136278A-5E34-4121-A5E4-30848A6A3451}">
      <dgm:prSet/>
      <dgm:spPr/>
      <dgm:t>
        <a:bodyPr/>
        <a:lstStyle/>
        <a:p>
          <a:endParaRPr lang="en-ZA"/>
        </a:p>
      </dgm:t>
    </dgm:pt>
    <dgm:pt modelId="{A3DD2F4B-5196-4A09-94C3-E1BFF6E9E68F}">
      <dgm:prSet custT="1"/>
      <dgm:spPr>
        <a:solidFill>
          <a:schemeClr val="accent6">
            <a:lumMod val="60000"/>
            <a:lumOff val="40000"/>
            <a:alpha val="90000"/>
          </a:schemeClr>
        </a:solidFill>
      </dgm:spPr>
      <dgm:t>
        <a:bodyPr/>
        <a:lstStyle/>
        <a:p>
          <a:pPr algn="l"/>
          <a:r>
            <a:rPr lang="en-GB" sz="1800" dirty="0">
              <a:latin typeface="Arial" panose="020B0604020202020204" pitchFamily="34" charset="0"/>
              <a:cs typeface="Arial" panose="020B0604020202020204" pitchFamily="34" charset="0"/>
            </a:rPr>
            <a:t>Application cut-off dates to be implemented from 2019/2020</a:t>
          </a:r>
        </a:p>
        <a:p>
          <a:pPr algn="l"/>
          <a:r>
            <a:rPr lang="en-GB" sz="1800" dirty="0">
              <a:latin typeface="Arial" panose="020B0604020202020204" pitchFamily="34" charset="0"/>
              <a:cs typeface="Arial" panose="020B0604020202020204" pitchFamily="34" charset="0"/>
            </a:rPr>
            <a:t>- One call for applications in 2019/20</a:t>
          </a:r>
        </a:p>
        <a:p>
          <a:pPr algn="l"/>
          <a:r>
            <a:rPr lang="en-GB" sz="1800" dirty="0">
              <a:latin typeface="Arial" panose="020B0604020202020204" pitchFamily="34" charset="0"/>
              <a:cs typeface="Arial" panose="020B0604020202020204" pitchFamily="34" charset="0"/>
            </a:rPr>
            <a:t>- Two calls for applications in following years</a:t>
          </a:r>
          <a:endParaRPr lang="en-ZA" sz="1800" dirty="0">
            <a:latin typeface="Arial" panose="020B0604020202020204" pitchFamily="34" charset="0"/>
            <a:cs typeface="Arial" panose="020B0604020202020204" pitchFamily="34" charset="0"/>
          </a:endParaRPr>
        </a:p>
      </dgm:t>
    </dgm:pt>
    <dgm:pt modelId="{8DCFA805-AAC8-49F7-A1C7-EA0DDCD4D91D}" type="parTrans" cxnId="{F2F01CB6-7524-45CF-BBAD-DC942DB09370}">
      <dgm:prSet/>
      <dgm:spPr/>
      <dgm:t>
        <a:bodyPr/>
        <a:lstStyle/>
        <a:p>
          <a:endParaRPr lang="en-ZA"/>
        </a:p>
      </dgm:t>
    </dgm:pt>
    <dgm:pt modelId="{070D60B0-9256-4EF9-AAAD-999AE3C7C0CC}" type="sibTrans" cxnId="{F2F01CB6-7524-45CF-BBAD-DC942DB09370}">
      <dgm:prSet/>
      <dgm:spPr/>
      <dgm:t>
        <a:bodyPr/>
        <a:lstStyle/>
        <a:p>
          <a:endParaRPr lang="en-ZA"/>
        </a:p>
      </dgm:t>
    </dgm:pt>
    <dgm:pt modelId="{79E94C26-D6DC-4B38-A73E-CDDF8EC1B0FD}">
      <dgm:prSet custT="1"/>
      <dgm:spPr>
        <a:solidFill>
          <a:schemeClr val="accent6">
            <a:lumMod val="75000"/>
            <a:alpha val="90000"/>
          </a:schemeClr>
        </a:solidFill>
      </dgm:spPr>
      <dgm:t>
        <a:bodyPr/>
        <a:lstStyle/>
        <a:p>
          <a:pPr algn="l">
            <a:lnSpc>
              <a:spcPct val="100000"/>
            </a:lnSpc>
          </a:pPr>
          <a:r>
            <a:rPr lang="en-GB" sz="1800" dirty="0">
              <a:latin typeface="Arial" panose="020B0604020202020204" pitchFamily="34" charset="0"/>
              <a:cs typeface="Arial" panose="020B0604020202020204" pitchFamily="34" charset="0"/>
            </a:rPr>
            <a:t>Call for applications to list criteria against which projects will be selected, eg focus on specific (underserved) municipalities/ provinces/ interest groups</a:t>
          </a:r>
          <a:endParaRPr lang="en-ZA" sz="1800" dirty="0">
            <a:latin typeface="Arial" panose="020B0604020202020204" pitchFamily="34" charset="0"/>
            <a:cs typeface="Arial" panose="020B0604020202020204" pitchFamily="34" charset="0"/>
          </a:endParaRPr>
        </a:p>
      </dgm:t>
    </dgm:pt>
    <dgm:pt modelId="{067C0454-4B67-4683-822B-3EEBE7FD1378}" type="parTrans" cxnId="{442A410D-C38A-4F26-BC08-A57AF6545BF0}">
      <dgm:prSet/>
      <dgm:spPr/>
      <dgm:t>
        <a:bodyPr/>
        <a:lstStyle/>
        <a:p>
          <a:endParaRPr lang="en-ZA"/>
        </a:p>
      </dgm:t>
    </dgm:pt>
    <dgm:pt modelId="{35CF9D26-CC94-4A51-9F3C-BBCCAEDDAD71}" type="sibTrans" cxnId="{442A410D-C38A-4F26-BC08-A57AF6545BF0}">
      <dgm:prSet/>
      <dgm:spPr/>
      <dgm:t>
        <a:bodyPr/>
        <a:lstStyle/>
        <a:p>
          <a:endParaRPr lang="en-ZA"/>
        </a:p>
      </dgm:t>
    </dgm:pt>
    <dgm:pt modelId="{32D886CC-1EDE-4F90-98DB-7856D018A381}" type="pres">
      <dgm:prSet presAssocID="{3B8C0D2F-E960-4D62-B897-95EF765CE294}" presName="diagram" presStyleCnt="0">
        <dgm:presLayoutVars>
          <dgm:chPref val="1"/>
          <dgm:dir/>
          <dgm:animOne val="branch"/>
          <dgm:animLvl val="lvl"/>
          <dgm:resizeHandles/>
        </dgm:presLayoutVars>
      </dgm:prSet>
      <dgm:spPr/>
    </dgm:pt>
    <dgm:pt modelId="{AEE67DE8-7623-4391-86FB-CEB387C8A38F}" type="pres">
      <dgm:prSet presAssocID="{8826D620-8092-411E-BCEF-A17A2DDAFE7D}" presName="root" presStyleCnt="0"/>
      <dgm:spPr/>
    </dgm:pt>
    <dgm:pt modelId="{615672E5-B53D-43B5-91A5-0440E8F82A3D}" type="pres">
      <dgm:prSet presAssocID="{8826D620-8092-411E-BCEF-A17A2DDAFE7D}" presName="rootComposite" presStyleCnt="0"/>
      <dgm:spPr/>
    </dgm:pt>
    <dgm:pt modelId="{524AF828-79D2-465C-80C5-DBDEF29C4F46}" type="pres">
      <dgm:prSet presAssocID="{8826D620-8092-411E-BCEF-A17A2DDAFE7D}" presName="rootText" presStyleLbl="node1" presStyleIdx="0" presStyleCnt="1" custScaleX="1145734" custScaleY="204143"/>
      <dgm:spPr/>
    </dgm:pt>
    <dgm:pt modelId="{1A81E7ED-4E95-4713-9737-182DF1060BE2}" type="pres">
      <dgm:prSet presAssocID="{8826D620-8092-411E-BCEF-A17A2DDAFE7D}" presName="rootConnector" presStyleLbl="node1" presStyleIdx="0" presStyleCnt="1"/>
      <dgm:spPr/>
    </dgm:pt>
    <dgm:pt modelId="{986DB006-B61B-4CE0-86D9-3C8103B30645}" type="pres">
      <dgm:prSet presAssocID="{8826D620-8092-411E-BCEF-A17A2DDAFE7D}" presName="childShape" presStyleCnt="0"/>
      <dgm:spPr/>
    </dgm:pt>
    <dgm:pt modelId="{689DF9D3-19AE-4FF4-AF0D-60358EB8207F}" type="pres">
      <dgm:prSet presAssocID="{91FDF7C2-BAAD-43EE-A884-BD63ECD94B2F}" presName="Name13" presStyleLbl="parChTrans1D2" presStyleIdx="0" presStyleCnt="3"/>
      <dgm:spPr/>
    </dgm:pt>
    <dgm:pt modelId="{E511C115-4BE4-402D-88D5-EAF5B009A3BE}" type="pres">
      <dgm:prSet presAssocID="{5087EE24-4C01-4937-960A-E0B7CD190F9A}" presName="childText" presStyleLbl="bgAcc1" presStyleIdx="0" presStyleCnt="3" custScaleX="1152051" custScaleY="143510">
        <dgm:presLayoutVars>
          <dgm:bulletEnabled val="1"/>
        </dgm:presLayoutVars>
      </dgm:prSet>
      <dgm:spPr/>
    </dgm:pt>
    <dgm:pt modelId="{07852CBD-1ED5-4F95-948A-A16F580E7D44}" type="pres">
      <dgm:prSet presAssocID="{8DCFA805-AAC8-49F7-A1C7-EA0DDCD4D91D}" presName="Name13" presStyleLbl="parChTrans1D2" presStyleIdx="1" presStyleCnt="3"/>
      <dgm:spPr/>
    </dgm:pt>
    <dgm:pt modelId="{8BEF8494-2C89-417A-9A27-107E3062FA0A}" type="pres">
      <dgm:prSet presAssocID="{A3DD2F4B-5196-4A09-94C3-E1BFF6E9E68F}" presName="childText" presStyleLbl="bgAcc1" presStyleIdx="1" presStyleCnt="3" custScaleX="1209061" custScaleY="330965" custLinFactNeighborX="5346" custLinFactNeighborY="42007">
        <dgm:presLayoutVars>
          <dgm:bulletEnabled val="1"/>
        </dgm:presLayoutVars>
      </dgm:prSet>
      <dgm:spPr/>
    </dgm:pt>
    <dgm:pt modelId="{391C036E-54CC-464A-9FB3-40519A913B6B}" type="pres">
      <dgm:prSet presAssocID="{067C0454-4B67-4683-822B-3EEBE7FD1378}" presName="Name13" presStyleLbl="parChTrans1D2" presStyleIdx="2" presStyleCnt="3"/>
      <dgm:spPr/>
    </dgm:pt>
    <dgm:pt modelId="{9EB5DAA0-1999-4210-9E99-AA7C56AF430E}" type="pres">
      <dgm:prSet presAssocID="{79E94C26-D6DC-4B38-A73E-CDDF8EC1B0FD}" presName="childText" presStyleLbl="bgAcc1" presStyleIdx="2" presStyleCnt="3" custScaleX="1249859" custScaleY="332278" custLinFactY="7442" custLinFactNeighborX="565" custLinFactNeighborY="100000">
        <dgm:presLayoutVars>
          <dgm:bulletEnabled val="1"/>
        </dgm:presLayoutVars>
      </dgm:prSet>
      <dgm:spPr/>
    </dgm:pt>
  </dgm:ptLst>
  <dgm:cxnLst>
    <dgm:cxn modelId="{442A410D-C38A-4F26-BC08-A57AF6545BF0}" srcId="{8826D620-8092-411E-BCEF-A17A2DDAFE7D}" destId="{79E94C26-D6DC-4B38-A73E-CDDF8EC1B0FD}" srcOrd="2" destOrd="0" parTransId="{067C0454-4B67-4683-822B-3EEBE7FD1378}" sibTransId="{35CF9D26-CC94-4A51-9F3C-BBCCAEDDAD71}"/>
    <dgm:cxn modelId="{B5A63D12-2E91-47CC-80D1-ED8E951F387B}" type="presOf" srcId="{A3DD2F4B-5196-4A09-94C3-E1BFF6E9E68F}" destId="{8BEF8494-2C89-417A-9A27-107E3062FA0A}" srcOrd="0" destOrd="0" presId="urn:microsoft.com/office/officeart/2005/8/layout/hierarchy3"/>
    <dgm:cxn modelId="{209F0F21-1AE1-4B45-A9B7-EA3F3C560C7E}" srcId="{3B8C0D2F-E960-4D62-B897-95EF765CE294}" destId="{8826D620-8092-411E-BCEF-A17A2DDAFE7D}" srcOrd="0" destOrd="0" parTransId="{4CFC53A9-E038-4D2A-AD35-03F20E93E3A6}" sibTransId="{8064483F-0DDF-44FA-BBCA-31EF4BB95EEB}"/>
    <dgm:cxn modelId="{A0A9B663-DE9F-4866-A8E9-D3E36ADE7FEC}" type="presOf" srcId="{91FDF7C2-BAAD-43EE-A884-BD63ECD94B2F}" destId="{689DF9D3-19AE-4FF4-AF0D-60358EB8207F}" srcOrd="0" destOrd="0" presId="urn:microsoft.com/office/officeart/2005/8/layout/hierarchy3"/>
    <dgm:cxn modelId="{982BFC4E-CBFB-4985-94C6-BEE7AA8DEA78}" type="presOf" srcId="{3B8C0D2F-E960-4D62-B897-95EF765CE294}" destId="{32D886CC-1EDE-4F90-98DB-7856D018A381}" srcOrd="0" destOrd="0" presId="urn:microsoft.com/office/officeart/2005/8/layout/hierarchy3"/>
    <dgm:cxn modelId="{D3FD4584-2039-4AAE-BD5D-B0ECEDD4AF5B}" type="presOf" srcId="{8DCFA805-AAC8-49F7-A1C7-EA0DDCD4D91D}" destId="{07852CBD-1ED5-4F95-948A-A16F580E7D44}" srcOrd="0" destOrd="0" presId="urn:microsoft.com/office/officeart/2005/8/layout/hierarchy3"/>
    <dgm:cxn modelId="{9136278A-5E34-4121-A5E4-30848A6A3451}" srcId="{8826D620-8092-411E-BCEF-A17A2DDAFE7D}" destId="{5087EE24-4C01-4937-960A-E0B7CD190F9A}" srcOrd="0" destOrd="0" parTransId="{91FDF7C2-BAAD-43EE-A884-BD63ECD94B2F}" sibTransId="{19968F8E-D456-47ED-9B90-E99A58FE78F2}"/>
    <dgm:cxn modelId="{F84E2EAB-E1EA-40B1-9B0B-7A4EDEBC4F97}" type="presOf" srcId="{8826D620-8092-411E-BCEF-A17A2DDAFE7D}" destId="{1A81E7ED-4E95-4713-9737-182DF1060BE2}" srcOrd="1" destOrd="0" presId="urn:microsoft.com/office/officeart/2005/8/layout/hierarchy3"/>
    <dgm:cxn modelId="{F2F01CB6-7524-45CF-BBAD-DC942DB09370}" srcId="{8826D620-8092-411E-BCEF-A17A2DDAFE7D}" destId="{A3DD2F4B-5196-4A09-94C3-E1BFF6E9E68F}" srcOrd="1" destOrd="0" parTransId="{8DCFA805-AAC8-49F7-A1C7-EA0DDCD4D91D}" sibTransId="{070D60B0-9256-4EF9-AAAD-999AE3C7C0CC}"/>
    <dgm:cxn modelId="{88C1AFD4-D32C-4382-9E8E-8242300C59FE}" type="presOf" srcId="{8826D620-8092-411E-BCEF-A17A2DDAFE7D}" destId="{524AF828-79D2-465C-80C5-DBDEF29C4F46}" srcOrd="0" destOrd="0" presId="urn:microsoft.com/office/officeart/2005/8/layout/hierarchy3"/>
    <dgm:cxn modelId="{2646CBDB-1A70-4815-988D-4C8C55F1C109}" type="presOf" srcId="{5087EE24-4C01-4937-960A-E0B7CD190F9A}" destId="{E511C115-4BE4-402D-88D5-EAF5B009A3BE}" srcOrd="0" destOrd="0" presId="urn:microsoft.com/office/officeart/2005/8/layout/hierarchy3"/>
    <dgm:cxn modelId="{710CDEDC-AA82-4355-82FB-2E96F06B72C5}" type="presOf" srcId="{067C0454-4B67-4683-822B-3EEBE7FD1378}" destId="{391C036E-54CC-464A-9FB3-40519A913B6B}" srcOrd="0" destOrd="0" presId="urn:microsoft.com/office/officeart/2005/8/layout/hierarchy3"/>
    <dgm:cxn modelId="{7941BFF4-4962-41F9-ADA4-7832CF7569B2}" type="presOf" srcId="{79E94C26-D6DC-4B38-A73E-CDDF8EC1B0FD}" destId="{9EB5DAA0-1999-4210-9E99-AA7C56AF430E}" srcOrd="0" destOrd="0" presId="urn:microsoft.com/office/officeart/2005/8/layout/hierarchy3"/>
    <dgm:cxn modelId="{AD2DB89E-D30B-401C-AC35-C805BC32CE8B}" type="presParOf" srcId="{32D886CC-1EDE-4F90-98DB-7856D018A381}" destId="{AEE67DE8-7623-4391-86FB-CEB387C8A38F}" srcOrd="0" destOrd="0" presId="urn:microsoft.com/office/officeart/2005/8/layout/hierarchy3"/>
    <dgm:cxn modelId="{DDB2EE32-6692-4AEB-B394-80F31B9F15B3}" type="presParOf" srcId="{AEE67DE8-7623-4391-86FB-CEB387C8A38F}" destId="{615672E5-B53D-43B5-91A5-0440E8F82A3D}" srcOrd="0" destOrd="0" presId="urn:microsoft.com/office/officeart/2005/8/layout/hierarchy3"/>
    <dgm:cxn modelId="{486F24AD-DC4B-433A-8472-4761370E2CB6}" type="presParOf" srcId="{615672E5-B53D-43B5-91A5-0440E8F82A3D}" destId="{524AF828-79D2-465C-80C5-DBDEF29C4F46}" srcOrd="0" destOrd="0" presId="urn:microsoft.com/office/officeart/2005/8/layout/hierarchy3"/>
    <dgm:cxn modelId="{4AED9E64-9C99-44EE-998F-604CB35400D3}" type="presParOf" srcId="{615672E5-B53D-43B5-91A5-0440E8F82A3D}" destId="{1A81E7ED-4E95-4713-9737-182DF1060BE2}" srcOrd="1" destOrd="0" presId="urn:microsoft.com/office/officeart/2005/8/layout/hierarchy3"/>
    <dgm:cxn modelId="{9F1DBD4B-BFC1-4B50-A816-7FD4A354A065}" type="presParOf" srcId="{AEE67DE8-7623-4391-86FB-CEB387C8A38F}" destId="{986DB006-B61B-4CE0-86D9-3C8103B30645}" srcOrd="1" destOrd="0" presId="urn:microsoft.com/office/officeart/2005/8/layout/hierarchy3"/>
    <dgm:cxn modelId="{6D07DF7E-919F-4DF4-AC99-E6332EB4412C}" type="presParOf" srcId="{986DB006-B61B-4CE0-86D9-3C8103B30645}" destId="{689DF9D3-19AE-4FF4-AF0D-60358EB8207F}" srcOrd="0" destOrd="0" presId="urn:microsoft.com/office/officeart/2005/8/layout/hierarchy3"/>
    <dgm:cxn modelId="{80688D22-7969-4CCB-8B9F-21DE835CDD87}" type="presParOf" srcId="{986DB006-B61B-4CE0-86D9-3C8103B30645}" destId="{E511C115-4BE4-402D-88D5-EAF5B009A3BE}" srcOrd="1" destOrd="0" presId="urn:microsoft.com/office/officeart/2005/8/layout/hierarchy3"/>
    <dgm:cxn modelId="{77FD8659-046F-4E82-8863-093A28502E66}" type="presParOf" srcId="{986DB006-B61B-4CE0-86D9-3C8103B30645}" destId="{07852CBD-1ED5-4F95-948A-A16F580E7D44}" srcOrd="2" destOrd="0" presId="urn:microsoft.com/office/officeart/2005/8/layout/hierarchy3"/>
    <dgm:cxn modelId="{294B24BF-9253-4896-8F5E-592F905F462A}" type="presParOf" srcId="{986DB006-B61B-4CE0-86D9-3C8103B30645}" destId="{8BEF8494-2C89-417A-9A27-107E3062FA0A}" srcOrd="3" destOrd="0" presId="urn:microsoft.com/office/officeart/2005/8/layout/hierarchy3"/>
    <dgm:cxn modelId="{28CBE1E0-FF36-40CD-9347-3A80EB1270F8}" type="presParOf" srcId="{986DB006-B61B-4CE0-86D9-3C8103B30645}" destId="{391C036E-54CC-464A-9FB3-40519A913B6B}" srcOrd="4" destOrd="0" presId="urn:microsoft.com/office/officeart/2005/8/layout/hierarchy3"/>
    <dgm:cxn modelId="{AD408B4A-B25A-48B6-B519-7569CDD16714}" type="presParOf" srcId="{986DB006-B61B-4CE0-86D9-3C8103B30645}" destId="{9EB5DAA0-1999-4210-9E99-AA7C56AF430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B60D7-F5A0-498F-A5BA-993F6D04615F}">
      <dsp:nvSpPr>
        <dsp:cNvPr id="0" name=""/>
        <dsp:cNvSpPr/>
      </dsp:nvSpPr>
      <dsp:spPr>
        <a:xfrm rot="10800000">
          <a:off x="1741211" y="288033"/>
          <a:ext cx="6618303" cy="1205605"/>
        </a:xfrm>
        <a:prstGeom prst="homePlat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47985" tIns="57150" rIns="106680" bIns="57150" numCol="1" spcCol="1270" anchor="ctr" anchorCtr="0">
          <a:noAutofit/>
        </a:bodyPr>
        <a:lstStyle/>
        <a:p>
          <a:pPr marL="0" lvl="0" indent="0" algn="just" defTabSz="666750">
            <a:lnSpc>
              <a:spcPct val="90000"/>
            </a:lnSpc>
            <a:spcBef>
              <a:spcPct val="0"/>
            </a:spcBef>
            <a:spcAft>
              <a:spcPct val="35000"/>
            </a:spcAft>
            <a:buNone/>
          </a:pPr>
          <a:r>
            <a:rPr lang="en-ZA" sz="1500" b="1" kern="1200" dirty="0">
              <a:latin typeface="Arial" panose="020B0604020202020204" pitchFamily="34" charset="0"/>
              <a:ea typeface="Arial Unicode MS" panose="020B0604020202020204" pitchFamily="34" charset="-128"/>
            </a:rPr>
            <a:t>Outcome 6 </a:t>
          </a:r>
          <a:r>
            <a:rPr lang="en-ZA" sz="1500" kern="1200" dirty="0">
              <a:latin typeface="Arial" panose="020B0604020202020204" pitchFamily="34" charset="0"/>
              <a:ea typeface="Arial Unicode MS" panose="020B0604020202020204" pitchFamily="34" charset="-128"/>
            </a:rPr>
            <a:t>relates to an efficient, competitive and responsive economic infrastructure network. </a:t>
          </a:r>
          <a:r>
            <a:rPr lang="en-ZA" sz="1500" b="1" kern="1200" dirty="0">
              <a:latin typeface="Arial" panose="020B0604020202020204" pitchFamily="34" charset="0"/>
              <a:ea typeface="Arial Unicode MS" panose="020B0604020202020204" pitchFamily="34" charset="-128"/>
            </a:rPr>
            <a:t>Broadcast equipment roll-out.</a:t>
          </a:r>
          <a:endParaRPr lang="en-US" sz="1500" b="1" kern="1200" dirty="0"/>
        </a:p>
      </dsp:txBody>
      <dsp:txXfrm rot="10800000">
        <a:off x="2042612" y="288033"/>
        <a:ext cx="6316902" cy="1205605"/>
      </dsp:txXfrm>
    </dsp:sp>
    <dsp:sp modelId="{241A15C4-0DB6-4D9C-B8DC-4AA25197DB1E}">
      <dsp:nvSpPr>
        <dsp:cNvPr id="0" name=""/>
        <dsp:cNvSpPr/>
      </dsp:nvSpPr>
      <dsp:spPr>
        <a:xfrm>
          <a:off x="316611" y="337100"/>
          <a:ext cx="1242674" cy="124267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018C0-A825-4A97-AD2F-9F45B79B67CA}">
      <dsp:nvSpPr>
        <dsp:cNvPr id="0" name=""/>
        <dsp:cNvSpPr/>
      </dsp:nvSpPr>
      <dsp:spPr>
        <a:xfrm rot="10800000">
          <a:off x="1552949" y="1584171"/>
          <a:ext cx="6770655" cy="1242674"/>
        </a:xfrm>
        <a:prstGeom prst="homePlat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47985" tIns="57150" rIns="106680" bIns="57150" numCol="1" spcCol="1270" anchor="ctr" anchorCtr="0">
          <a:noAutofit/>
        </a:bodyPr>
        <a:lstStyle/>
        <a:p>
          <a:pPr marL="0" lvl="0" indent="0" algn="just" defTabSz="666750">
            <a:lnSpc>
              <a:spcPct val="90000"/>
            </a:lnSpc>
            <a:spcBef>
              <a:spcPct val="0"/>
            </a:spcBef>
            <a:spcAft>
              <a:spcPct val="35000"/>
            </a:spcAft>
            <a:buNone/>
          </a:pPr>
          <a:r>
            <a:rPr lang="en-ZA" sz="1500" b="1" kern="1200" dirty="0">
              <a:latin typeface="Arial" panose="020B0604020202020204" pitchFamily="34" charset="0"/>
              <a:ea typeface="Arial Unicode MS" panose="020B0604020202020204" pitchFamily="34" charset="-128"/>
            </a:rPr>
            <a:t>Outcome 12 </a:t>
          </a:r>
          <a:r>
            <a:rPr lang="en-ZA" sz="1500" kern="1200" dirty="0">
              <a:latin typeface="Arial" panose="020B0604020202020204" pitchFamily="34" charset="0"/>
              <a:ea typeface="Arial Unicode MS" panose="020B0604020202020204" pitchFamily="34" charset="-128"/>
            </a:rPr>
            <a:t>relates to an efficient, effective and development orientated public service. </a:t>
          </a:r>
          <a:r>
            <a:rPr lang="en-ZA" sz="1500" b="1" kern="1200" dirty="0">
              <a:latin typeface="Arial" panose="020B0604020202020204" pitchFamily="34" charset="0"/>
              <a:ea typeface="Arial Unicode MS" panose="020B0604020202020204" pitchFamily="34" charset="-128"/>
            </a:rPr>
            <a:t>Good corporate governance and  internal processes.</a:t>
          </a:r>
          <a:endParaRPr lang="en-US" sz="1500" b="1" kern="1200" dirty="0"/>
        </a:p>
      </dsp:txBody>
      <dsp:txXfrm rot="10800000">
        <a:off x="1863617" y="1584171"/>
        <a:ext cx="6459987" cy="1242674"/>
      </dsp:txXfrm>
    </dsp:sp>
    <dsp:sp modelId="{8784B481-AD61-454D-9F91-F5010FD04773}">
      <dsp:nvSpPr>
        <dsp:cNvPr id="0" name=""/>
        <dsp:cNvSpPr/>
      </dsp:nvSpPr>
      <dsp:spPr>
        <a:xfrm>
          <a:off x="240174" y="1781657"/>
          <a:ext cx="1242674" cy="124267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3D54F-5B52-497F-8B6E-574BEBF5FF7D}">
      <dsp:nvSpPr>
        <dsp:cNvPr id="0" name=""/>
        <dsp:cNvSpPr/>
      </dsp:nvSpPr>
      <dsp:spPr>
        <a:xfrm rot="10800000">
          <a:off x="1599056" y="2933787"/>
          <a:ext cx="6733769" cy="1242674"/>
        </a:xfrm>
        <a:prstGeom prst="homePlat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47985" tIns="57150" rIns="106680" bIns="57150" numCol="1" spcCol="1270" anchor="ctr" anchorCtr="0">
          <a:noAutofit/>
        </a:bodyPr>
        <a:lstStyle/>
        <a:p>
          <a:pPr marL="0" lvl="0" indent="0" algn="just" defTabSz="666750">
            <a:lnSpc>
              <a:spcPct val="90000"/>
            </a:lnSpc>
            <a:spcBef>
              <a:spcPct val="0"/>
            </a:spcBef>
            <a:spcAft>
              <a:spcPct val="35000"/>
            </a:spcAft>
            <a:buNone/>
          </a:pPr>
          <a:r>
            <a:rPr lang="en-ZA" sz="1500" b="1" kern="1200" dirty="0">
              <a:latin typeface="Arial" panose="020B0604020202020204" pitchFamily="34" charset="0"/>
              <a:ea typeface="Arial Unicode MS" panose="020B0604020202020204" pitchFamily="34" charset="-128"/>
            </a:rPr>
            <a:t>Outcome 14 </a:t>
          </a:r>
          <a:r>
            <a:rPr lang="en-ZA" sz="1500" kern="1200" dirty="0">
              <a:latin typeface="Arial" panose="020B0604020202020204" pitchFamily="34" charset="0"/>
              <a:ea typeface="Arial Unicode MS" panose="020B0604020202020204" pitchFamily="34" charset="-128"/>
            </a:rPr>
            <a:t>relates to nation building and social cohesion as it envisions a society where South Africans will be more conscious of what they have in common than their differences. </a:t>
          </a:r>
          <a:r>
            <a:rPr lang="en-ZA" sz="1500" b="1" kern="1200" dirty="0">
              <a:latin typeface="Arial" panose="020B0604020202020204" pitchFamily="34" charset="0"/>
              <a:ea typeface="Arial Unicode MS" panose="020B0604020202020204" pitchFamily="34" charset="-128"/>
            </a:rPr>
            <a:t>It directs the MDDA’s approach when supporting and enabling content and production elements.</a:t>
          </a:r>
          <a:endParaRPr lang="en-US" sz="1500" b="1" kern="1200" dirty="0"/>
        </a:p>
      </dsp:txBody>
      <dsp:txXfrm rot="10800000">
        <a:off x="1909724" y="2933787"/>
        <a:ext cx="6423101" cy="1242674"/>
      </dsp:txXfrm>
    </dsp:sp>
    <dsp:sp modelId="{93FC1DE4-173F-40E3-9389-EE29A3BA8DA6}">
      <dsp:nvSpPr>
        <dsp:cNvPr id="0" name=""/>
        <dsp:cNvSpPr/>
      </dsp:nvSpPr>
      <dsp:spPr>
        <a:xfrm>
          <a:off x="249395" y="3024340"/>
          <a:ext cx="1242674" cy="124267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0D488-D3ED-4548-B343-71B0108A0E06}">
      <dsp:nvSpPr>
        <dsp:cNvPr id="0" name=""/>
        <dsp:cNvSpPr/>
      </dsp:nvSpPr>
      <dsp:spPr>
        <a:xfrm>
          <a:off x="0" y="0"/>
          <a:ext cx="6043422" cy="89515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2018 status of MDDA policies: policy suite out of date (some last updated 2012) and incomplete</a:t>
          </a:r>
        </a:p>
      </dsp:txBody>
      <dsp:txXfrm>
        <a:off x="26218" y="26218"/>
        <a:ext cx="4972741" cy="842723"/>
      </dsp:txXfrm>
    </dsp:sp>
    <dsp:sp modelId="{0BC39E46-3CD5-4480-BEE5-C0DE5D38BE0B}">
      <dsp:nvSpPr>
        <dsp:cNvPr id="0" name=""/>
        <dsp:cNvSpPr/>
      </dsp:nvSpPr>
      <dsp:spPr>
        <a:xfrm>
          <a:off x="451294" y="1019487"/>
          <a:ext cx="6043422" cy="895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Comprehensive policy review and development process in Q4 2018/2019</a:t>
          </a:r>
        </a:p>
      </dsp:txBody>
      <dsp:txXfrm>
        <a:off x="477512" y="1045705"/>
        <a:ext cx="4957837" cy="842723"/>
      </dsp:txXfrm>
    </dsp:sp>
    <dsp:sp modelId="{8C30FA14-8672-4095-81E5-B90E98578715}">
      <dsp:nvSpPr>
        <dsp:cNvPr id="0" name=""/>
        <dsp:cNvSpPr/>
      </dsp:nvSpPr>
      <dsp:spPr>
        <a:xfrm>
          <a:off x="902589" y="2038974"/>
          <a:ext cx="6043422" cy="895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Staff engaged in more than 50 policies covering HR, ICT, Finance, Communications and Stakeholder Engagement, Conflict of Interest, Supply Chain Management.	</a:t>
          </a:r>
          <a:endParaRPr lang="en-ZA" sz="1600" kern="1200" dirty="0">
            <a:latin typeface="Arial" panose="020B0604020202020204" pitchFamily="34" charset="0"/>
            <a:cs typeface="Arial" panose="020B0604020202020204" pitchFamily="34" charset="0"/>
          </a:endParaRPr>
        </a:p>
      </dsp:txBody>
      <dsp:txXfrm>
        <a:off x="928807" y="2065192"/>
        <a:ext cx="4957837" cy="842723"/>
      </dsp:txXfrm>
    </dsp:sp>
    <dsp:sp modelId="{BD698999-9E3D-41F4-A3DC-6A69722A12E5}">
      <dsp:nvSpPr>
        <dsp:cNvPr id="0" name=""/>
        <dsp:cNvSpPr/>
      </dsp:nvSpPr>
      <dsp:spPr>
        <a:xfrm>
          <a:off x="1343005" y="3082523"/>
          <a:ext cx="6043422" cy="895159"/>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New policies developed for Risk Management, Anti-Fraud, Anti Corruption and Grant Funding.</a:t>
          </a:r>
        </a:p>
      </dsp:txBody>
      <dsp:txXfrm>
        <a:off x="1369223" y="3108741"/>
        <a:ext cx="4957837" cy="842723"/>
      </dsp:txXfrm>
    </dsp:sp>
    <dsp:sp modelId="{48C6C415-558A-4679-9065-AF9BBA1759FB}">
      <dsp:nvSpPr>
        <dsp:cNvPr id="0" name=""/>
        <dsp:cNvSpPr/>
      </dsp:nvSpPr>
      <dsp:spPr>
        <a:xfrm>
          <a:off x="1805178" y="4077949"/>
          <a:ext cx="6043422" cy="895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New financial year commenced with the majority of  reviewed  and newly developed policies approved by Board in place. Remainder (HR and IT) before the Board for approval in June 2019. </a:t>
          </a:r>
        </a:p>
      </dsp:txBody>
      <dsp:txXfrm>
        <a:off x="1831396" y="4104167"/>
        <a:ext cx="4957837" cy="842723"/>
      </dsp:txXfrm>
    </dsp:sp>
    <dsp:sp modelId="{6CCFD159-ABE8-441A-ADA2-F972994522EE}">
      <dsp:nvSpPr>
        <dsp:cNvPr id="0" name=""/>
        <dsp:cNvSpPr/>
      </dsp:nvSpPr>
      <dsp:spPr>
        <a:xfrm>
          <a:off x="5461568" y="653963"/>
          <a:ext cx="581853" cy="5818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ZA" sz="2600" kern="1200" dirty="0"/>
        </a:p>
      </dsp:txBody>
      <dsp:txXfrm>
        <a:off x="5592485" y="653963"/>
        <a:ext cx="320019" cy="437844"/>
      </dsp:txXfrm>
    </dsp:sp>
    <dsp:sp modelId="{B2794E38-B9E5-4430-84F6-952EA2E39016}">
      <dsp:nvSpPr>
        <dsp:cNvPr id="0" name=""/>
        <dsp:cNvSpPr/>
      </dsp:nvSpPr>
      <dsp:spPr>
        <a:xfrm>
          <a:off x="5912862" y="1673451"/>
          <a:ext cx="581853" cy="5818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ZA" sz="2600" kern="1200" dirty="0"/>
        </a:p>
      </dsp:txBody>
      <dsp:txXfrm>
        <a:off x="6043779" y="1673451"/>
        <a:ext cx="320019" cy="437844"/>
      </dsp:txXfrm>
    </dsp:sp>
    <dsp:sp modelId="{AF23E18F-FE69-448F-88F4-7EFEFE93F6F2}">
      <dsp:nvSpPr>
        <dsp:cNvPr id="0" name=""/>
        <dsp:cNvSpPr/>
      </dsp:nvSpPr>
      <dsp:spPr>
        <a:xfrm>
          <a:off x="6364157" y="2678019"/>
          <a:ext cx="581853" cy="5818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ZA" sz="2600" kern="1200" dirty="0"/>
        </a:p>
      </dsp:txBody>
      <dsp:txXfrm>
        <a:off x="6495074" y="2678019"/>
        <a:ext cx="320019" cy="437844"/>
      </dsp:txXfrm>
    </dsp:sp>
    <dsp:sp modelId="{08F8610A-4BEE-4265-8A7B-33E126EAF8BF}">
      <dsp:nvSpPr>
        <dsp:cNvPr id="0" name=""/>
        <dsp:cNvSpPr/>
      </dsp:nvSpPr>
      <dsp:spPr>
        <a:xfrm>
          <a:off x="6815451" y="3707452"/>
          <a:ext cx="581853" cy="5818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ZA" sz="2600" kern="1200" dirty="0"/>
        </a:p>
      </dsp:txBody>
      <dsp:txXfrm>
        <a:off x="6946368" y="3707452"/>
        <a:ext cx="320019" cy="437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98D18-4683-4D2A-BDB2-8BDAA249F18B}">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D1F20-33CC-4C41-B357-78CBA75F5C71}">
      <dsp:nvSpPr>
        <dsp:cNvPr id="0" name=""/>
        <dsp:cNvSpPr/>
      </dsp:nvSpPr>
      <dsp:spPr>
        <a:xfrm>
          <a:off x="564979" y="406400"/>
          <a:ext cx="7270768"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ZA" sz="2500" kern="1200" dirty="0">
              <a:latin typeface="Arial" panose="020B0604020202020204" pitchFamily="34" charset="0"/>
              <a:cs typeface="Arial" panose="020B0604020202020204" pitchFamily="34" charset="0"/>
            </a:rPr>
            <a:t>Increase in medical aid subsidy – effective from end April 2019</a:t>
          </a:r>
        </a:p>
      </dsp:txBody>
      <dsp:txXfrm>
        <a:off x="564979" y="406400"/>
        <a:ext cx="7270768" cy="812800"/>
      </dsp:txXfrm>
    </dsp:sp>
    <dsp:sp modelId="{4D615FF1-4CF2-44B1-932D-866E3B571277}">
      <dsp:nvSpPr>
        <dsp:cNvPr id="0" name=""/>
        <dsp:cNvSpPr/>
      </dsp:nvSpPr>
      <dsp:spPr>
        <a:xfrm>
          <a:off x="56979" y="304800"/>
          <a:ext cx="1016000" cy="1016000"/>
        </a:xfrm>
        <a:prstGeom prst="ellipse">
          <a:avLst/>
        </a:prstGeom>
        <a:blipFill rotWithShape="0">
          <a:blip xmlns:r="http://schemas.openxmlformats.org/officeDocument/2006/relationships" r:embed="rId1"/>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A531D-36AA-470C-ADBF-0E8E3BEF01A1}">
      <dsp:nvSpPr>
        <dsp:cNvPr id="0" name=""/>
        <dsp:cNvSpPr/>
      </dsp:nvSpPr>
      <dsp:spPr>
        <a:xfrm>
          <a:off x="860432" y="1625599"/>
          <a:ext cx="6975315"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ZA" sz="2500" kern="1200" dirty="0">
              <a:latin typeface="Arial" panose="020B0604020202020204" pitchFamily="34" charset="0"/>
              <a:cs typeface="Arial" panose="020B0604020202020204" pitchFamily="34" charset="0"/>
            </a:rPr>
            <a:t>Wage negotiations with staff  - 7% salary increase effective from end April 2019</a:t>
          </a:r>
        </a:p>
      </dsp:txBody>
      <dsp:txXfrm>
        <a:off x="860432" y="1625599"/>
        <a:ext cx="6975315" cy="812800"/>
      </dsp:txXfrm>
    </dsp:sp>
    <dsp:sp modelId="{7A920030-59FF-4567-9131-00E02B5C2F91}">
      <dsp:nvSpPr>
        <dsp:cNvPr id="0" name=""/>
        <dsp:cNvSpPr/>
      </dsp:nvSpPr>
      <dsp:spPr>
        <a:xfrm>
          <a:off x="352432" y="1523999"/>
          <a:ext cx="1016000" cy="1016000"/>
        </a:xfrm>
        <a:prstGeom prst="ellipse">
          <a:avLst/>
        </a:prstGeom>
        <a:blipFill rotWithShape="0">
          <a:blip xmlns:r="http://schemas.openxmlformats.org/officeDocument/2006/relationships" r:embed="rId2"/>
          <a:srcRect/>
          <a:stretch>
            <a:fillRect l="-11000" r="-1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4758C5-5942-4BEC-B7A6-36536CAAD993}">
      <dsp:nvSpPr>
        <dsp:cNvPr id="0" name=""/>
        <dsp:cNvSpPr/>
      </dsp:nvSpPr>
      <dsp:spPr>
        <a:xfrm>
          <a:off x="564979" y="2844800"/>
          <a:ext cx="7270768" cy="812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ZA" sz="2500" kern="1200" dirty="0">
              <a:latin typeface="Arial" panose="020B0604020202020204" pitchFamily="34" charset="0"/>
              <a:cs typeface="Arial" panose="020B0604020202020204" pitchFamily="34" charset="0"/>
            </a:rPr>
            <a:t>Job grading process completed – results to be presented to Board</a:t>
          </a:r>
        </a:p>
      </dsp:txBody>
      <dsp:txXfrm>
        <a:off x="564979" y="2844800"/>
        <a:ext cx="7270768" cy="812800"/>
      </dsp:txXfrm>
    </dsp:sp>
    <dsp:sp modelId="{58E03C85-B8C3-4CAB-9C3F-946AB61F67B8}">
      <dsp:nvSpPr>
        <dsp:cNvPr id="0" name=""/>
        <dsp:cNvSpPr/>
      </dsp:nvSpPr>
      <dsp:spPr>
        <a:xfrm>
          <a:off x="56979" y="2743200"/>
          <a:ext cx="1016000" cy="1016000"/>
        </a:xfrm>
        <a:prstGeom prst="ellipse">
          <a:avLst/>
        </a:prstGeom>
        <a:blipFill rotWithShape="0">
          <a:blip xmlns:r="http://schemas.openxmlformats.org/officeDocument/2006/relationships" r:embed="rId3"/>
          <a:srcRect/>
          <a:stretch>
            <a:fillRect t="-1000" b="-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AE09F-6BD5-4F3B-8217-296634F9FF66}">
      <dsp:nvSpPr>
        <dsp:cNvPr id="0" name=""/>
        <dsp:cNvSpPr/>
      </dsp:nvSpPr>
      <dsp:spPr>
        <a:xfrm rot="5400000">
          <a:off x="-196945" y="95091"/>
          <a:ext cx="1956665" cy="17747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ZA" sz="2400" b="1" kern="1200" dirty="0">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None/>
          </a:pPr>
          <a:r>
            <a:rPr lang="en-ZA" sz="2400" b="1" kern="1200" dirty="0">
              <a:latin typeface="Arial" panose="020B0604020202020204" pitchFamily="34" charset="0"/>
              <a:cs typeface="Arial" panose="020B0604020202020204" pitchFamily="34" charset="0"/>
            </a:rPr>
            <a:t>Board Costs</a:t>
          </a:r>
        </a:p>
      </dsp:txBody>
      <dsp:txXfrm rot="-5400000">
        <a:off x="-105997" y="891530"/>
        <a:ext cx="1774771" cy="181894"/>
      </dsp:txXfrm>
    </dsp:sp>
    <dsp:sp modelId="{E0D32F38-DB3C-4331-B4BF-B60794E7ED62}">
      <dsp:nvSpPr>
        <dsp:cNvPr id="0" name=""/>
        <dsp:cNvSpPr/>
      </dsp:nvSpPr>
      <dsp:spPr>
        <a:xfrm rot="5400000">
          <a:off x="4412336" y="-2941971"/>
          <a:ext cx="1272501" cy="71647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Decreased from R2.7 million to R1.8 million which resulted in 34% ( or R938 249) savings on board costs.</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The reduction in board cost was mainly as a result of lesser planned board activities and lesser involvement of board members on operations.</a:t>
          </a:r>
          <a:endParaRPr lang="en-ZA" sz="1600" kern="1200" dirty="0">
            <a:latin typeface="Arial" panose="020B0604020202020204" pitchFamily="34" charset="0"/>
            <a:cs typeface="Arial" panose="020B0604020202020204" pitchFamily="34" charset="0"/>
          </a:endParaRPr>
        </a:p>
      </dsp:txBody>
      <dsp:txXfrm rot="-5400000">
        <a:off x="1466220" y="66263"/>
        <a:ext cx="7102616" cy="1148265"/>
      </dsp:txXfrm>
    </dsp:sp>
    <dsp:sp modelId="{405EBD75-FC0D-455C-A373-F6C98127AC2E}">
      <dsp:nvSpPr>
        <dsp:cNvPr id="0" name=""/>
        <dsp:cNvSpPr/>
      </dsp:nvSpPr>
      <dsp:spPr>
        <a:xfrm rot="5400000">
          <a:off x="-187501" y="2184693"/>
          <a:ext cx="1956665" cy="17936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ZA" sz="2400" b="1" kern="1200" dirty="0">
            <a:latin typeface="Arial" panose="020B0604020202020204" pitchFamily="34" charset="0"/>
            <a:cs typeface="Arial" panose="020B0604020202020204" pitchFamily="34" charset="0"/>
          </a:endParaRPr>
        </a:p>
        <a:p>
          <a:pPr marL="0" lvl="0" indent="0" algn="ctr" defTabSz="1066800">
            <a:lnSpc>
              <a:spcPct val="90000"/>
            </a:lnSpc>
            <a:spcBef>
              <a:spcPct val="0"/>
            </a:spcBef>
            <a:spcAft>
              <a:spcPct val="35000"/>
            </a:spcAft>
            <a:buNone/>
          </a:pPr>
          <a:r>
            <a:rPr lang="en-ZA" sz="2400" b="1" kern="1200" dirty="0">
              <a:latin typeface="Arial" panose="020B0604020202020204" pitchFamily="34" charset="0"/>
              <a:cs typeface="Arial" panose="020B0604020202020204" pitchFamily="34" charset="0"/>
            </a:rPr>
            <a:t>Travelling costs </a:t>
          </a:r>
        </a:p>
      </dsp:txBody>
      <dsp:txXfrm rot="-5400000">
        <a:off x="-105997" y="3000020"/>
        <a:ext cx="1793659" cy="163006"/>
      </dsp:txXfrm>
    </dsp:sp>
    <dsp:sp modelId="{45BBBACD-1A2A-4A77-B485-D1C8D00783B1}">
      <dsp:nvSpPr>
        <dsp:cNvPr id="0" name=""/>
        <dsp:cNvSpPr/>
      </dsp:nvSpPr>
      <dsp:spPr>
        <a:xfrm rot="5400000">
          <a:off x="4021824" y="-843260"/>
          <a:ext cx="2072412" cy="716473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Decreased by 11% (or R412 623) from 2017/18 to 2018/19 financial year.</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A new travel policy has been approved by the board and is being used in the 2019/20 financial year.</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MDDA is making used of shared travelling service provider with Brand SA which will result in synergies. </a:t>
          </a:r>
          <a:endParaRPr lang="en-ZA" sz="1600" kern="1200" dirty="0">
            <a:latin typeface="Arial" panose="020B0604020202020204" pitchFamily="34" charset="0"/>
            <a:cs typeface="Arial" panose="020B0604020202020204" pitchFamily="34" charset="0"/>
          </a:endParaRPr>
        </a:p>
      </dsp:txBody>
      <dsp:txXfrm rot="-5400000">
        <a:off x="1475664" y="1804067"/>
        <a:ext cx="7063567" cy="18700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ABC17-D97D-449B-B8C6-FBC72A83C5C1}">
      <dsp:nvSpPr>
        <dsp:cNvPr id="0" name=""/>
        <dsp:cNvSpPr/>
      </dsp:nvSpPr>
      <dsp:spPr>
        <a:xfrm>
          <a:off x="3432665" y="2141"/>
          <a:ext cx="5142714" cy="10501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Concluded new 3-year contract with Multichoice at R40 million per annum.</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Meeting all commercial broadcast companies who are not directing USAF levy to MDDA</a:t>
          </a:r>
        </a:p>
      </dsp:txBody>
      <dsp:txXfrm>
        <a:off x="3432665" y="133411"/>
        <a:ext cx="4748905" cy="787617"/>
      </dsp:txXfrm>
    </dsp:sp>
    <dsp:sp modelId="{1D2501D6-2787-4289-A155-C272D2DAF1F2}">
      <dsp:nvSpPr>
        <dsp:cNvPr id="0" name=""/>
        <dsp:cNvSpPr/>
      </dsp:nvSpPr>
      <dsp:spPr>
        <a:xfrm>
          <a:off x="4189" y="123629"/>
          <a:ext cx="3428476" cy="80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Arial" panose="020B0604020202020204" pitchFamily="34" charset="0"/>
              <a:cs typeface="Arial" panose="020B0604020202020204" pitchFamily="34" charset="0"/>
            </a:rPr>
            <a:t>Broadcast Funders</a:t>
          </a:r>
        </a:p>
      </dsp:txBody>
      <dsp:txXfrm>
        <a:off x="43592" y="163032"/>
        <a:ext cx="3349670" cy="728374"/>
      </dsp:txXfrm>
    </dsp:sp>
    <dsp:sp modelId="{3320A65C-8189-4E19-ABBD-230869E2CD65}">
      <dsp:nvSpPr>
        <dsp:cNvPr id="0" name=""/>
        <dsp:cNvSpPr/>
      </dsp:nvSpPr>
      <dsp:spPr>
        <a:xfrm>
          <a:off x="3432665" y="1088030"/>
          <a:ext cx="5142714" cy="1409939"/>
        </a:xfrm>
        <a:prstGeom prst="rightArrow">
          <a:avLst>
            <a:gd name="adj1" fmla="val 75000"/>
            <a:gd name="adj2" fmla="val 50000"/>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Met with Media24 – unwilling to fund at present due to own financial constraints and reputational damage to MDDA </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Meet with Caxton on 26 June 2019. Willing to partner</a:t>
          </a:r>
        </a:p>
        <a:p>
          <a:pPr marL="171450" lvl="1" indent="-171450" algn="l" defTabSz="711200">
            <a:lnSpc>
              <a:spcPct val="90000"/>
            </a:lnSpc>
            <a:spcBef>
              <a:spcPct val="0"/>
            </a:spcBef>
            <a:spcAft>
              <a:spcPct val="15000"/>
            </a:spcAft>
            <a:buChar char="•"/>
          </a:pPr>
          <a:endParaRPr lang="en-ZA" sz="16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n-ZA" sz="1200" kern="1200" dirty="0"/>
        </a:p>
      </dsp:txBody>
      <dsp:txXfrm>
        <a:off x="3432665" y="1264272"/>
        <a:ext cx="4613987" cy="1057455"/>
      </dsp:txXfrm>
    </dsp:sp>
    <dsp:sp modelId="{8BA8D441-E6B8-40A1-BBFA-91367DDF671B}">
      <dsp:nvSpPr>
        <dsp:cNvPr id="0" name=""/>
        <dsp:cNvSpPr/>
      </dsp:nvSpPr>
      <dsp:spPr>
        <a:xfrm>
          <a:off x="4189" y="1193103"/>
          <a:ext cx="3428476" cy="108674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Arial" panose="020B0604020202020204" pitchFamily="34" charset="0"/>
              <a:cs typeface="Arial" panose="020B0604020202020204" pitchFamily="34" charset="0"/>
            </a:rPr>
            <a:t>Print Funders</a:t>
          </a:r>
        </a:p>
      </dsp:txBody>
      <dsp:txXfrm>
        <a:off x="57239" y="1246153"/>
        <a:ext cx="3322376" cy="980643"/>
      </dsp:txXfrm>
    </dsp:sp>
    <dsp:sp modelId="{896EFA21-C09C-4A88-B519-7B979BB9C1C3}">
      <dsp:nvSpPr>
        <dsp:cNvPr id="0" name=""/>
        <dsp:cNvSpPr/>
      </dsp:nvSpPr>
      <dsp:spPr>
        <a:xfrm>
          <a:off x="3459356" y="2533702"/>
          <a:ext cx="5089332" cy="863251"/>
        </a:xfrm>
        <a:prstGeom prst="rightArrow">
          <a:avLst>
            <a:gd name="adj1" fmla="val 75000"/>
            <a:gd name="adj2" fmla="val 5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Met with MTN – receptive to partner MDDA on digital media pilot study</a:t>
          </a: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Meeting Vodacom on 02 July 2019</a:t>
          </a:r>
        </a:p>
      </dsp:txBody>
      <dsp:txXfrm>
        <a:off x="3459356" y="2641608"/>
        <a:ext cx="4765613" cy="647439"/>
      </dsp:txXfrm>
    </dsp:sp>
    <dsp:sp modelId="{B958A1E3-DEC4-4F89-BA89-51D98448CAB5}">
      <dsp:nvSpPr>
        <dsp:cNvPr id="0" name=""/>
        <dsp:cNvSpPr/>
      </dsp:nvSpPr>
      <dsp:spPr>
        <a:xfrm>
          <a:off x="0" y="2633051"/>
          <a:ext cx="3428476" cy="605074"/>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Arial" panose="020B0604020202020204" pitchFamily="34" charset="0"/>
              <a:cs typeface="Arial" panose="020B0604020202020204" pitchFamily="34" charset="0"/>
            </a:rPr>
            <a:t>Telecommunications</a:t>
          </a:r>
        </a:p>
      </dsp:txBody>
      <dsp:txXfrm>
        <a:off x="29537" y="2662588"/>
        <a:ext cx="3369402" cy="546000"/>
      </dsp:txXfrm>
    </dsp:sp>
    <dsp:sp modelId="{3B4B3BCE-7E16-460B-A83C-63327FFAD799}">
      <dsp:nvSpPr>
        <dsp:cNvPr id="0" name=""/>
        <dsp:cNvSpPr/>
      </dsp:nvSpPr>
      <dsp:spPr>
        <a:xfrm>
          <a:off x="3436854" y="3382078"/>
          <a:ext cx="5142714" cy="1340372"/>
        </a:xfrm>
        <a:prstGeom prst="rightArrow">
          <a:avLst>
            <a:gd name="adj1" fmla="val 75000"/>
            <a:gd name="adj2" fmla="val 50000"/>
          </a:avLst>
        </a:prstGeom>
        <a:solidFill>
          <a:schemeClr val="accent6">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Approaching NPOs, eg KAS  German media programme regarding partnering on research</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Approaching corporates such as INBEV to lobby for support of community media, eg advertising revenue, sponsorships, etc</a:t>
          </a:r>
          <a:r>
            <a:rPr lang="en-GB" sz="1100" kern="1200" dirty="0"/>
            <a:t>.</a:t>
          </a:r>
          <a:endParaRPr lang="en-ZA" sz="1100" kern="1200" dirty="0"/>
        </a:p>
        <a:p>
          <a:pPr marL="57150" lvl="1" indent="-57150" algn="l" defTabSz="488950">
            <a:lnSpc>
              <a:spcPct val="90000"/>
            </a:lnSpc>
            <a:spcBef>
              <a:spcPct val="0"/>
            </a:spcBef>
            <a:spcAft>
              <a:spcPct val="15000"/>
            </a:spcAft>
            <a:buChar char="•"/>
          </a:pPr>
          <a:endParaRPr lang="en-ZA" sz="1100" kern="1200" dirty="0"/>
        </a:p>
      </dsp:txBody>
      <dsp:txXfrm>
        <a:off x="3436854" y="3549625"/>
        <a:ext cx="4640075" cy="1005279"/>
      </dsp:txXfrm>
    </dsp:sp>
    <dsp:sp modelId="{C57D9FC6-3DC7-442C-A48C-0335A57B4B6B}">
      <dsp:nvSpPr>
        <dsp:cNvPr id="0" name=""/>
        <dsp:cNvSpPr/>
      </dsp:nvSpPr>
      <dsp:spPr>
        <a:xfrm>
          <a:off x="4189" y="3552497"/>
          <a:ext cx="3428476" cy="1100750"/>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ZA" sz="2400" kern="1200" dirty="0">
              <a:latin typeface="Arial" panose="020B0604020202020204" pitchFamily="34" charset="0"/>
              <a:cs typeface="Arial" panose="020B0604020202020204" pitchFamily="34" charset="0"/>
            </a:rPr>
            <a:t>Others</a:t>
          </a:r>
        </a:p>
      </dsp:txBody>
      <dsp:txXfrm>
        <a:off x="57923" y="3606231"/>
        <a:ext cx="3321008" cy="9932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AD121-FC5A-49E8-893C-F4710C13F2C3}">
      <dsp:nvSpPr>
        <dsp:cNvPr id="0" name=""/>
        <dsp:cNvSpPr/>
      </dsp:nvSpPr>
      <dsp:spPr>
        <a:xfrm>
          <a:off x="1676686" y="546827"/>
          <a:ext cx="4019521" cy="4019521"/>
        </a:xfrm>
        <a:prstGeom prst="blockArc">
          <a:avLst>
            <a:gd name="adj1" fmla="val 10508940"/>
            <a:gd name="adj2" fmla="val 1686663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E3EDC1-4E2B-4C96-869E-A63A6B996082}">
      <dsp:nvSpPr>
        <dsp:cNvPr id="0" name=""/>
        <dsp:cNvSpPr/>
      </dsp:nvSpPr>
      <dsp:spPr>
        <a:xfrm>
          <a:off x="1682397" y="640818"/>
          <a:ext cx="4019521" cy="4019521"/>
        </a:xfrm>
        <a:prstGeom prst="blockArc">
          <a:avLst>
            <a:gd name="adj1" fmla="val 4568119"/>
            <a:gd name="adj2" fmla="val 1067385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A1A25F-DB66-45B4-8F5A-6D1375EF8742}">
      <dsp:nvSpPr>
        <dsp:cNvPr id="0" name=""/>
        <dsp:cNvSpPr/>
      </dsp:nvSpPr>
      <dsp:spPr>
        <a:xfrm>
          <a:off x="2544983" y="623190"/>
          <a:ext cx="4019521" cy="4019521"/>
        </a:xfrm>
        <a:prstGeom prst="blockArc">
          <a:avLst>
            <a:gd name="adj1" fmla="val 21452797"/>
            <a:gd name="adj2" fmla="val 609139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81128-7679-4C1C-8029-74F503BCD26E}">
      <dsp:nvSpPr>
        <dsp:cNvPr id="0" name=""/>
        <dsp:cNvSpPr/>
      </dsp:nvSpPr>
      <dsp:spPr>
        <a:xfrm>
          <a:off x="2543259" y="521930"/>
          <a:ext cx="4019521" cy="4019521"/>
        </a:xfrm>
        <a:prstGeom prst="blockArc">
          <a:avLst>
            <a:gd name="adj1" fmla="val 15335882"/>
            <a:gd name="adj2" fmla="val 3016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D71D8C-B7A1-4C4D-9798-CD74FE81A8E1}">
      <dsp:nvSpPr>
        <dsp:cNvPr id="0" name=""/>
        <dsp:cNvSpPr/>
      </dsp:nvSpPr>
      <dsp:spPr>
        <a:xfrm>
          <a:off x="2762568" y="1453981"/>
          <a:ext cx="2604353" cy="2278802"/>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MDDA DIGITAL MIGRATION STRATEGY</a:t>
          </a:r>
        </a:p>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MDDA challenge: how to roll out affordable technology platforms to impact on diversified alternative media.</a:t>
          </a:r>
          <a:endParaRPr lang="en-US" sz="1400" kern="1200" dirty="0"/>
        </a:p>
      </dsp:txBody>
      <dsp:txXfrm>
        <a:off x="3143967" y="1787704"/>
        <a:ext cx="1841555" cy="1611356"/>
      </dsp:txXfrm>
    </dsp:sp>
    <dsp:sp modelId="{C048B1DC-BADA-4F8D-9DB8-0149A53ABAD4}">
      <dsp:nvSpPr>
        <dsp:cNvPr id="0" name=""/>
        <dsp:cNvSpPr/>
      </dsp:nvSpPr>
      <dsp:spPr>
        <a:xfrm>
          <a:off x="2985027" y="-226666"/>
          <a:ext cx="2159435" cy="1713845"/>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ZA" sz="1300" kern="1200" dirty="0">
              <a:latin typeface="Arial" panose="020B0604020202020204" pitchFamily="34" charset="0"/>
              <a:cs typeface="Arial" panose="020B0604020202020204" pitchFamily="34" charset="0"/>
            </a:rPr>
            <a:t>Digital migration increases access to information at reduced cost and facilitates pluralism and diversity.</a:t>
          </a:r>
          <a:endParaRPr lang="en-US" sz="1300" kern="1200" dirty="0"/>
        </a:p>
      </dsp:txBody>
      <dsp:txXfrm>
        <a:off x="3301269" y="24321"/>
        <a:ext cx="1526951" cy="1211871"/>
      </dsp:txXfrm>
    </dsp:sp>
    <dsp:sp modelId="{5088B879-D3CE-41DA-8FFC-DEEE169A775F}">
      <dsp:nvSpPr>
        <dsp:cNvPr id="0" name=""/>
        <dsp:cNvSpPr/>
      </dsp:nvSpPr>
      <dsp:spPr>
        <a:xfrm>
          <a:off x="5173777" y="1692000"/>
          <a:ext cx="2684588" cy="171383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Currently some communities do not have access to proper network in which digital services can be accessed</a:t>
          </a:r>
          <a:endParaRPr lang="en-US" sz="1400" kern="1200" dirty="0"/>
        </a:p>
      </dsp:txBody>
      <dsp:txXfrm>
        <a:off x="5566926" y="1942985"/>
        <a:ext cx="1898290" cy="1211862"/>
      </dsp:txXfrm>
    </dsp:sp>
    <dsp:sp modelId="{3B0E8A69-4CA6-4CA0-992D-1CEA7B658CD3}">
      <dsp:nvSpPr>
        <dsp:cNvPr id="0" name=""/>
        <dsp:cNvSpPr/>
      </dsp:nvSpPr>
      <dsp:spPr>
        <a:xfrm>
          <a:off x="2672884" y="3660083"/>
          <a:ext cx="2979394" cy="1792851"/>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ZA" sz="1400" kern="1200" dirty="0">
              <a:latin typeface="Arial" panose="020B0604020202020204" pitchFamily="34" charset="0"/>
              <a:cs typeface="Arial" panose="020B0604020202020204" pitchFamily="34" charset="0"/>
            </a:rPr>
            <a:t>    </a:t>
          </a:r>
        </a:p>
        <a:p>
          <a:pPr marL="0" lvl="0" indent="0" algn="l" defTabSz="622300">
            <a:lnSpc>
              <a:spcPct val="90000"/>
            </a:lnSpc>
            <a:spcBef>
              <a:spcPct val="0"/>
            </a:spcBef>
            <a:spcAft>
              <a:spcPct val="35000"/>
            </a:spcAft>
            <a:buFont typeface="Wingdings" panose="05000000000000000000" pitchFamily="2" charset="2"/>
            <a:buNone/>
          </a:pPr>
          <a:r>
            <a:rPr lang="en-ZA" sz="1400" kern="1200" dirty="0">
              <a:latin typeface="Arial" panose="020B0604020202020204" pitchFamily="34" charset="0"/>
              <a:cs typeface="Arial" panose="020B0604020202020204" pitchFamily="34" charset="0"/>
            </a:rPr>
            <a:t>Coverage will </a:t>
          </a:r>
          <a:br>
            <a:rPr lang="en-ZA" sz="1400" kern="1200" dirty="0">
              <a:latin typeface="Arial" panose="020B0604020202020204" pitchFamily="34" charset="0"/>
              <a:cs typeface="Arial" panose="020B0604020202020204" pitchFamily="34" charset="0"/>
            </a:rPr>
          </a:br>
          <a:r>
            <a:rPr lang="en-ZA" sz="1400" kern="1200" dirty="0">
              <a:latin typeface="Arial" panose="020B0604020202020204" pitchFamily="34" charset="0"/>
              <a:cs typeface="Arial" panose="020B0604020202020204" pitchFamily="34" charset="0"/>
            </a:rPr>
            <a:t>increase and data costs will fall - community media needs to transition to and position themselves to meet the demands of the evolving media landscape</a:t>
          </a:r>
          <a:endParaRPr lang="en-US"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Font typeface="Wingdings" panose="05000000000000000000" pitchFamily="2" charset="2"/>
            <a:buNone/>
          </a:pPr>
          <a:endParaRPr lang="en-US" sz="1400" kern="1200" dirty="0"/>
        </a:p>
      </dsp:txBody>
      <dsp:txXfrm>
        <a:off x="3109206" y="3922640"/>
        <a:ext cx="2106750" cy="1267737"/>
      </dsp:txXfrm>
    </dsp:sp>
    <dsp:sp modelId="{9D379E69-7DD2-404F-85B2-71A69081B9D4}">
      <dsp:nvSpPr>
        <dsp:cNvPr id="0" name=""/>
        <dsp:cNvSpPr/>
      </dsp:nvSpPr>
      <dsp:spPr>
        <a:xfrm>
          <a:off x="374100" y="1865677"/>
          <a:ext cx="2712504" cy="1713845"/>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Community media – like their mainstream colleagues – need business models to sustain new forms of storytelling</a:t>
          </a:r>
          <a:endParaRPr lang="en-US" sz="1400" kern="1200" dirty="0"/>
        </a:p>
      </dsp:txBody>
      <dsp:txXfrm>
        <a:off x="771337" y="2116664"/>
        <a:ext cx="1918030" cy="1211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B51D4-2081-42F6-930F-D7B358B65489}">
      <dsp:nvSpPr>
        <dsp:cNvPr id="0" name=""/>
        <dsp:cNvSpPr/>
      </dsp:nvSpPr>
      <dsp:spPr>
        <a:xfrm>
          <a:off x="1157181" y="0"/>
          <a:ext cx="5159602" cy="515960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77F78-3FD1-418F-96C6-C2C43B8200C9}">
      <dsp:nvSpPr>
        <dsp:cNvPr id="0" name=""/>
        <dsp:cNvSpPr/>
      </dsp:nvSpPr>
      <dsp:spPr>
        <a:xfrm>
          <a:off x="1157182" y="359970"/>
          <a:ext cx="2548126" cy="20122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p>
      </dsp:txBody>
      <dsp:txXfrm>
        <a:off x="1255412" y="458200"/>
        <a:ext cx="2351666" cy="1815785"/>
      </dsp:txXfrm>
    </dsp:sp>
    <dsp:sp modelId="{EE3254A9-1B1E-4837-BBA4-B80F64AF95A3}">
      <dsp:nvSpPr>
        <dsp:cNvPr id="0" name=""/>
        <dsp:cNvSpPr/>
      </dsp:nvSpPr>
      <dsp:spPr>
        <a:xfrm>
          <a:off x="3732540" y="374558"/>
          <a:ext cx="2548126" cy="20122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p>
      </dsp:txBody>
      <dsp:txXfrm>
        <a:off x="3830770" y="472788"/>
        <a:ext cx="2351666" cy="1815785"/>
      </dsp:txXfrm>
    </dsp:sp>
    <dsp:sp modelId="{B7B57BAF-FEEA-469D-9F12-0E5CCAFFB0CA}">
      <dsp:nvSpPr>
        <dsp:cNvPr id="0" name=""/>
        <dsp:cNvSpPr/>
      </dsp:nvSpPr>
      <dsp:spPr>
        <a:xfrm>
          <a:off x="1217640" y="2871620"/>
          <a:ext cx="2427210" cy="20122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Encourage the channeling of resources to the community media sectors</a:t>
          </a:r>
        </a:p>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Raise public awareness with regard to media development &amp; diversity issues</a:t>
          </a:r>
        </a:p>
      </dsp:txBody>
      <dsp:txXfrm>
        <a:off x="1315870" y="2969850"/>
        <a:ext cx="2230750" cy="1815785"/>
      </dsp:txXfrm>
    </dsp:sp>
    <dsp:sp modelId="{E418AA56-A33F-4066-A0DC-32A807BAAE98}">
      <dsp:nvSpPr>
        <dsp:cNvPr id="0" name=""/>
        <dsp:cNvSpPr/>
      </dsp:nvSpPr>
      <dsp:spPr>
        <a:xfrm>
          <a:off x="3664557" y="2919451"/>
          <a:ext cx="2630930" cy="20122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Support initiatives which promote literacy and a culture of reading</a:t>
          </a:r>
        </a:p>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Encourage research regarding media development &amp; diversity</a:t>
          </a:r>
        </a:p>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Liaise with other statutory bodies such as ICASA and USAASA</a:t>
          </a:r>
        </a:p>
      </dsp:txBody>
      <dsp:txXfrm>
        <a:off x="3762787" y="3017681"/>
        <a:ext cx="2434470" cy="1815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B51D4-2081-42F6-930F-D7B358B65489}">
      <dsp:nvSpPr>
        <dsp:cNvPr id="0" name=""/>
        <dsp:cNvSpPr/>
      </dsp:nvSpPr>
      <dsp:spPr>
        <a:xfrm>
          <a:off x="1157181" y="0"/>
          <a:ext cx="5159602" cy="5159602"/>
        </a:xfrm>
        <a:prstGeom prst="diamond">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7B77F78-3FD1-418F-96C6-C2C43B8200C9}">
      <dsp:nvSpPr>
        <dsp:cNvPr id="0" name=""/>
        <dsp:cNvSpPr/>
      </dsp:nvSpPr>
      <dsp:spPr>
        <a:xfrm>
          <a:off x="1155955" y="360050"/>
          <a:ext cx="2548126" cy="201224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Encourage ownership of, and access to, media by HDGs as well as by historically diminished indigenous language and cultural groups</a:t>
          </a:r>
        </a:p>
      </dsp:txBody>
      <dsp:txXfrm>
        <a:off x="1254185" y="458280"/>
        <a:ext cx="2351666" cy="1815785"/>
      </dsp:txXfrm>
    </dsp:sp>
    <dsp:sp modelId="{EE3254A9-1B1E-4837-BBA4-B80F64AF95A3}">
      <dsp:nvSpPr>
        <dsp:cNvPr id="0" name=""/>
        <dsp:cNvSpPr/>
      </dsp:nvSpPr>
      <dsp:spPr>
        <a:xfrm>
          <a:off x="3732540" y="374558"/>
          <a:ext cx="2548126" cy="2012245"/>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Encourage the development of human resources and training, and capacity building, within the media industry, especially amongst HDGs</a:t>
          </a:r>
        </a:p>
      </dsp:txBody>
      <dsp:txXfrm>
        <a:off x="3830770" y="472788"/>
        <a:ext cx="2351666" cy="1815785"/>
      </dsp:txXfrm>
    </dsp:sp>
    <dsp:sp modelId="{B7B57BAF-FEEA-469D-9F12-0E5CCAFFB0CA}">
      <dsp:nvSpPr>
        <dsp:cNvPr id="0" name=""/>
        <dsp:cNvSpPr/>
      </dsp:nvSpPr>
      <dsp:spPr>
        <a:xfrm>
          <a:off x="1217640" y="2871620"/>
          <a:ext cx="2427210" cy="2012245"/>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Encourage the channeling of resources to the community media sectors</a:t>
          </a:r>
        </a:p>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Raise public awareness with regard to media development &amp; diversity issues</a:t>
          </a:r>
        </a:p>
      </dsp:txBody>
      <dsp:txXfrm>
        <a:off x="1315870" y="2969850"/>
        <a:ext cx="2230750" cy="1815785"/>
      </dsp:txXfrm>
    </dsp:sp>
    <dsp:sp modelId="{E418AA56-A33F-4066-A0DC-32A807BAAE98}">
      <dsp:nvSpPr>
        <dsp:cNvPr id="0" name=""/>
        <dsp:cNvSpPr/>
      </dsp:nvSpPr>
      <dsp:spPr>
        <a:xfrm>
          <a:off x="3664557" y="2919451"/>
          <a:ext cx="2630930" cy="2012245"/>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Support initiatives which promote literacy and a culture of reading</a:t>
          </a:r>
        </a:p>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Encourage research regarding media development &amp; diversity</a:t>
          </a:r>
        </a:p>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Liaise with other statutory bodies such as ICASA and USAASA</a:t>
          </a:r>
        </a:p>
      </dsp:txBody>
      <dsp:txXfrm>
        <a:off x="3762787" y="3017681"/>
        <a:ext cx="2434470" cy="1815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19ADA-E279-4297-8B89-ECC284EB4DD3}">
      <dsp:nvSpPr>
        <dsp:cNvPr id="0" name=""/>
        <dsp:cNvSpPr/>
      </dsp:nvSpPr>
      <dsp:spPr>
        <a:xfrm rot="5400000">
          <a:off x="4854603" y="-1889661"/>
          <a:ext cx="1482477" cy="526180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latin typeface="Arial Nova" panose="020B0504020202020204" pitchFamily="34" charset="0"/>
            </a:rPr>
            <a:t>An accessible, transformed and diversified media. </a:t>
          </a:r>
          <a:endParaRPr lang="en-US" sz="2800" b="1" kern="1200" dirty="0">
            <a:latin typeface="Arial Nova" panose="020B0504020202020204" pitchFamily="34" charset="0"/>
          </a:endParaRPr>
        </a:p>
      </dsp:txBody>
      <dsp:txXfrm rot="-5400000">
        <a:off x="2964942" y="72369"/>
        <a:ext cx="5189431" cy="1337739"/>
      </dsp:txXfrm>
    </dsp:sp>
    <dsp:sp modelId="{DB9AB2DB-F2DC-4F2F-BEE5-88B2471DC6C6}">
      <dsp:nvSpPr>
        <dsp:cNvPr id="0" name=""/>
        <dsp:cNvSpPr/>
      </dsp:nvSpPr>
      <dsp:spPr>
        <a:xfrm>
          <a:off x="0" y="2"/>
          <a:ext cx="2959762" cy="1468861"/>
        </a:xfrm>
        <a:prstGeom prst="roundRect">
          <a:avLst/>
        </a:prstGeom>
        <a:solidFill>
          <a:schemeClr val="lt1"/>
        </a:solidFill>
        <a:ln w="25400" cap="flat" cmpd="sng" algn="ctr">
          <a:solidFill>
            <a:schemeClr val="accent2"/>
          </a:solidFill>
          <a:prstDash val="solid"/>
        </a:ln>
        <a:effectLst/>
        <a:scene3d>
          <a:camera prst="orthographicFront"/>
          <a:lightRig rig="chilly"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Arial Nova" panose="020B0504020202020204" pitchFamily="34" charset="0"/>
            </a:rPr>
            <a:t>Vision</a:t>
          </a:r>
        </a:p>
      </dsp:txBody>
      <dsp:txXfrm>
        <a:off x="71704" y="71706"/>
        <a:ext cx="2816354" cy="1325453"/>
      </dsp:txXfrm>
    </dsp:sp>
    <dsp:sp modelId="{4B92317F-5BB9-4027-9616-07BB81B636A3}">
      <dsp:nvSpPr>
        <dsp:cNvPr id="0" name=""/>
        <dsp:cNvSpPr/>
      </dsp:nvSpPr>
      <dsp:spPr>
        <a:xfrm rot="5400000">
          <a:off x="4546696" y="12491"/>
          <a:ext cx="2104006" cy="526180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latin typeface="Arial Nova" panose="020B0504020202020204" pitchFamily="34" charset="0"/>
            </a:rPr>
            <a:t>Leading media development, transformation and diversification in South Africa.</a:t>
          </a:r>
          <a:endParaRPr lang="en-US" sz="2400" b="0" kern="1200" dirty="0">
            <a:latin typeface="Arial Nova" panose="020B0504020202020204" pitchFamily="34" charset="0"/>
          </a:endParaRPr>
        </a:p>
      </dsp:txBody>
      <dsp:txXfrm rot="-5400000">
        <a:off x="2967800" y="1694097"/>
        <a:ext cx="5159091" cy="1898588"/>
      </dsp:txXfrm>
    </dsp:sp>
    <dsp:sp modelId="{5D4C8348-E825-458B-A53B-C5091711B6F4}">
      <dsp:nvSpPr>
        <dsp:cNvPr id="0" name=""/>
        <dsp:cNvSpPr/>
      </dsp:nvSpPr>
      <dsp:spPr>
        <a:xfrm>
          <a:off x="0" y="1600262"/>
          <a:ext cx="2959762" cy="1983887"/>
        </a:xfrm>
        <a:prstGeom prst="roundRect">
          <a:avLst/>
        </a:prstGeom>
        <a:solidFill>
          <a:schemeClr val="lt1"/>
        </a:solidFill>
        <a:ln w="25400" cap="flat" cmpd="sng" algn="ctr">
          <a:solidFill>
            <a:schemeClr val="accent3"/>
          </a:solidFill>
          <a:prstDash val="solid"/>
        </a:ln>
        <a:effectLst/>
        <a:scene3d>
          <a:camera prst="orthographicFront"/>
          <a:lightRig rig="chilly"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Arial Nova" panose="020B0504020202020204" pitchFamily="34" charset="0"/>
            </a:rPr>
            <a:t>Mission</a:t>
          </a:r>
        </a:p>
      </dsp:txBody>
      <dsp:txXfrm>
        <a:off x="96845" y="1697107"/>
        <a:ext cx="2766072" cy="1790197"/>
      </dsp:txXfrm>
    </dsp:sp>
    <dsp:sp modelId="{BA4AAC1E-DECB-40E7-842B-316FFF256452}">
      <dsp:nvSpPr>
        <dsp:cNvPr id="0" name=""/>
        <dsp:cNvSpPr/>
      </dsp:nvSpPr>
      <dsp:spPr>
        <a:xfrm rot="5400000">
          <a:off x="5147137" y="1628099"/>
          <a:ext cx="897981" cy="5266944"/>
        </a:xfrm>
        <a:prstGeom prst="round2SameRect">
          <a:avLst/>
        </a:prstGeom>
        <a:solidFill>
          <a:schemeClr val="accent6">
            <a:lumMod val="40000"/>
            <a:lumOff val="60000"/>
            <a:alpha val="9000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latin typeface="Arial Nova" panose="020B0504020202020204" pitchFamily="34" charset="0"/>
            </a:rPr>
            <a:t>Accountability, Inclusivity, Integrity, Ubuntu, Professionalism. 	</a:t>
          </a:r>
          <a:endParaRPr lang="en-US" sz="2400" b="0" kern="1200" dirty="0">
            <a:latin typeface="Arial Nova" panose="020B0504020202020204" pitchFamily="34" charset="0"/>
          </a:endParaRPr>
        </a:p>
      </dsp:txBody>
      <dsp:txXfrm rot="-5400000">
        <a:off x="2962656" y="3856416"/>
        <a:ext cx="5223108" cy="810309"/>
      </dsp:txXfrm>
    </dsp:sp>
    <dsp:sp modelId="{29486BB5-AF9C-4085-811A-8931B10F9A3F}">
      <dsp:nvSpPr>
        <dsp:cNvPr id="0" name=""/>
        <dsp:cNvSpPr/>
      </dsp:nvSpPr>
      <dsp:spPr>
        <a:xfrm>
          <a:off x="0" y="3700333"/>
          <a:ext cx="2962656" cy="1122476"/>
        </a:xfrm>
        <a:prstGeom prst="roundRect">
          <a:avLst/>
        </a:prstGeom>
        <a:solidFill>
          <a:schemeClr val="lt1"/>
        </a:solidFill>
        <a:ln w="25400" cap="flat" cmpd="sng" algn="ctr">
          <a:solidFill>
            <a:schemeClr val="accent6"/>
          </a:solidFill>
          <a:prstDash val="solid"/>
        </a:ln>
        <a:effectLst/>
        <a:scene3d>
          <a:camera prst="orthographicFront"/>
          <a:lightRig rig="chilly"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Arial Nova" panose="020B0504020202020204" pitchFamily="34" charset="0"/>
            </a:rPr>
            <a:t>Values</a:t>
          </a:r>
        </a:p>
      </dsp:txBody>
      <dsp:txXfrm>
        <a:off x="54795" y="3755128"/>
        <a:ext cx="2853066" cy="1012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7CE11-6726-4505-AFF2-90060226A00E}">
      <dsp:nvSpPr>
        <dsp:cNvPr id="0" name=""/>
        <dsp:cNvSpPr/>
      </dsp:nvSpPr>
      <dsp:spPr>
        <a:xfrm>
          <a:off x="1403311" y="704593"/>
          <a:ext cx="4818530" cy="4818530"/>
        </a:xfrm>
        <a:prstGeom prst="blockArc">
          <a:avLst>
            <a:gd name="adj1" fmla="val 12698512"/>
            <a:gd name="adj2" fmla="val 17449265"/>
            <a:gd name="adj3" fmla="val 4637"/>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A9DE53-9E2B-4E72-BF91-C04A23B11876}">
      <dsp:nvSpPr>
        <dsp:cNvPr id="0" name=""/>
        <dsp:cNvSpPr/>
      </dsp:nvSpPr>
      <dsp:spPr>
        <a:xfrm>
          <a:off x="1514087" y="503473"/>
          <a:ext cx="4818530" cy="4818530"/>
        </a:xfrm>
        <a:prstGeom prst="blockArc">
          <a:avLst>
            <a:gd name="adj1" fmla="val 7968225"/>
            <a:gd name="adj2" fmla="val 12362977"/>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560329-6634-434F-AF16-DE177356DD7F}">
      <dsp:nvSpPr>
        <dsp:cNvPr id="0" name=""/>
        <dsp:cNvSpPr/>
      </dsp:nvSpPr>
      <dsp:spPr>
        <a:xfrm>
          <a:off x="1761299" y="770818"/>
          <a:ext cx="4818530" cy="4818530"/>
        </a:xfrm>
        <a:prstGeom prst="blockArc">
          <a:avLst>
            <a:gd name="adj1" fmla="val 2953931"/>
            <a:gd name="adj2" fmla="val 8500652"/>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0E5757-FE68-46BF-ADCF-C5DF22E31673}">
      <dsp:nvSpPr>
        <dsp:cNvPr id="0" name=""/>
        <dsp:cNvSpPr/>
      </dsp:nvSpPr>
      <dsp:spPr>
        <a:xfrm>
          <a:off x="2268207" y="437089"/>
          <a:ext cx="4818530" cy="4818530"/>
        </a:xfrm>
        <a:prstGeom prst="blockArc">
          <a:avLst>
            <a:gd name="adj1" fmla="val 21218574"/>
            <a:gd name="adj2" fmla="val 3842939"/>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85C3FD-5368-40AC-B65D-C3666CD2CD00}">
      <dsp:nvSpPr>
        <dsp:cNvPr id="0" name=""/>
        <dsp:cNvSpPr/>
      </dsp:nvSpPr>
      <dsp:spPr>
        <a:xfrm>
          <a:off x="2353819" y="855521"/>
          <a:ext cx="4818530" cy="4818530"/>
        </a:xfrm>
        <a:prstGeom prst="blockArc">
          <a:avLst>
            <a:gd name="adj1" fmla="val 16033430"/>
            <a:gd name="adj2" fmla="val 20593828"/>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B0BBB7-F87F-4D38-814D-74CCF2AEBE31}">
      <dsp:nvSpPr>
        <dsp:cNvPr id="0" name=""/>
        <dsp:cNvSpPr/>
      </dsp:nvSpPr>
      <dsp:spPr>
        <a:xfrm>
          <a:off x="2869806" y="1930057"/>
          <a:ext cx="2886484" cy="214620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t>To position the MDDA as an authoritative leader and voice on community and commercial media by proactive advocacy and lobbying interventions and established stakeholder relationships</a:t>
          </a:r>
        </a:p>
      </dsp:txBody>
      <dsp:txXfrm>
        <a:off x="3292522" y="2244362"/>
        <a:ext cx="2041052" cy="1517596"/>
      </dsp:txXfrm>
    </dsp:sp>
    <dsp:sp modelId="{0A60D0CD-6D88-4863-9F2E-AE2BFDDC2EB9}">
      <dsp:nvSpPr>
        <dsp:cNvPr id="0" name=""/>
        <dsp:cNvSpPr/>
      </dsp:nvSpPr>
      <dsp:spPr>
        <a:xfrm>
          <a:off x="3303120" y="-96629"/>
          <a:ext cx="2691957" cy="202153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t>To facilitate ownership, control and access to information and content </a:t>
          </a:r>
        </a:p>
        <a:p>
          <a:pPr marL="0" lvl="0" indent="0" algn="ctr" defTabSz="622300">
            <a:lnSpc>
              <a:spcPct val="90000"/>
            </a:lnSpc>
            <a:spcBef>
              <a:spcPct val="0"/>
            </a:spcBef>
            <a:spcAft>
              <a:spcPct val="35000"/>
            </a:spcAft>
            <a:buNone/>
          </a:pPr>
          <a:r>
            <a:rPr lang="en-ZA" sz="1400" b="1" kern="1200" dirty="0"/>
            <a:t>production of community broadcasting by historically advantaged </a:t>
          </a:r>
        </a:p>
        <a:p>
          <a:pPr marL="0" lvl="0" indent="0" algn="ctr" defTabSz="622300">
            <a:lnSpc>
              <a:spcPct val="90000"/>
            </a:lnSpc>
            <a:spcBef>
              <a:spcPct val="0"/>
            </a:spcBef>
            <a:spcAft>
              <a:spcPct val="35000"/>
            </a:spcAft>
            <a:buNone/>
          </a:pPr>
          <a:r>
            <a:rPr lang="en-ZA" sz="1400" b="1" kern="1200" dirty="0"/>
            <a:t>communities.</a:t>
          </a:r>
        </a:p>
      </dsp:txBody>
      <dsp:txXfrm>
        <a:off x="3697348" y="199418"/>
        <a:ext cx="1903501" cy="1429438"/>
      </dsp:txXfrm>
    </dsp:sp>
    <dsp:sp modelId="{FE3C7479-FF8E-4B11-91B6-04C3DD0BB78F}">
      <dsp:nvSpPr>
        <dsp:cNvPr id="0" name=""/>
        <dsp:cNvSpPr/>
      </dsp:nvSpPr>
      <dsp:spPr>
        <a:xfrm>
          <a:off x="5734495" y="1562432"/>
          <a:ext cx="2563836" cy="204668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t>   To ensure compliance with applicable legislative requirements and sustainability of the Agency by 2019</a:t>
          </a:r>
        </a:p>
      </dsp:txBody>
      <dsp:txXfrm>
        <a:off x="6109960" y="1862161"/>
        <a:ext cx="1812906" cy="1447223"/>
      </dsp:txXfrm>
    </dsp:sp>
    <dsp:sp modelId="{B9A85F34-A21C-4A99-AE5D-97E414505F64}">
      <dsp:nvSpPr>
        <dsp:cNvPr id="0" name=""/>
        <dsp:cNvSpPr/>
      </dsp:nvSpPr>
      <dsp:spPr>
        <a:xfrm>
          <a:off x="4262135" y="4032248"/>
          <a:ext cx="2890391" cy="186044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t>To expand our footprint as the MDDA by creating a positive image in </a:t>
          </a:r>
        </a:p>
        <a:p>
          <a:pPr marL="0" lvl="0" indent="0" algn="ctr" defTabSz="622300">
            <a:lnSpc>
              <a:spcPct val="90000"/>
            </a:lnSpc>
            <a:spcBef>
              <a:spcPct val="0"/>
            </a:spcBef>
            <a:spcAft>
              <a:spcPct val="35000"/>
            </a:spcAft>
            <a:buNone/>
          </a:pPr>
          <a:r>
            <a:rPr lang="en-ZA" sz="1400" b="1" kern="1200" dirty="0"/>
            <a:t>pursuance of the MDDA’s mandate to grow the community and small </a:t>
          </a:r>
        </a:p>
        <a:p>
          <a:pPr marL="0" lvl="0" indent="0" algn="ctr" defTabSz="622300">
            <a:lnSpc>
              <a:spcPct val="90000"/>
            </a:lnSpc>
            <a:spcBef>
              <a:spcPct val="0"/>
            </a:spcBef>
            <a:spcAft>
              <a:spcPct val="35000"/>
            </a:spcAft>
            <a:buNone/>
          </a:pPr>
          <a:r>
            <a:rPr lang="en-ZA" sz="1400" b="1" kern="1200" dirty="0"/>
            <a:t>commercial media.</a:t>
          </a:r>
        </a:p>
      </dsp:txBody>
      <dsp:txXfrm>
        <a:off x="4685423" y="4304703"/>
        <a:ext cx="2043815" cy="1315531"/>
      </dsp:txXfrm>
    </dsp:sp>
    <dsp:sp modelId="{A88291B7-FA9E-4412-AAAD-2FF79A4E818C}">
      <dsp:nvSpPr>
        <dsp:cNvPr id="0" name=""/>
        <dsp:cNvSpPr/>
      </dsp:nvSpPr>
      <dsp:spPr>
        <a:xfrm>
          <a:off x="936342" y="3616062"/>
          <a:ext cx="2775784" cy="204668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t>   </a:t>
          </a:r>
          <a:r>
            <a:rPr lang="en-ZA" sz="1400" b="1" kern="1200" dirty="0"/>
            <a:t>To monitor and evaluate input, output and compliance to MDDA grant-in-aid </a:t>
          </a:r>
        </a:p>
        <a:p>
          <a:pPr marL="0" lvl="0" indent="0" algn="ctr" defTabSz="533400">
            <a:lnSpc>
              <a:spcPct val="90000"/>
            </a:lnSpc>
            <a:spcBef>
              <a:spcPct val="0"/>
            </a:spcBef>
            <a:spcAft>
              <a:spcPct val="35000"/>
            </a:spcAft>
            <a:buNone/>
          </a:pPr>
          <a:r>
            <a:rPr lang="en-ZA" sz="1400" b="1" kern="1200" dirty="0"/>
            <a:t>contracts to measure the effectiveness and efficiency of the MDDA support</a:t>
          </a:r>
        </a:p>
      </dsp:txBody>
      <dsp:txXfrm>
        <a:off x="1342846" y="3915791"/>
        <a:ext cx="1962776" cy="1447223"/>
      </dsp:txXfrm>
    </dsp:sp>
    <dsp:sp modelId="{A0AC91D3-44BB-4E28-8E3F-A31574F0062A}">
      <dsp:nvSpPr>
        <dsp:cNvPr id="0" name=""/>
        <dsp:cNvSpPr/>
      </dsp:nvSpPr>
      <dsp:spPr>
        <a:xfrm>
          <a:off x="399277" y="753935"/>
          <a:ext cx="2819473" cy="225060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ZA" sz="1400" b="1" kern="1200" dirty="0"/>
            <a:t>To facilitate ownership, control and access to information and content </a:t>
          </a:r>
        </a:p>
        <a:p>
          <a:pPr marL="0" lvl="0" indent="0" algn="ctr" defTabSz="622300">
            <a:lnSpc>
              <a:spcPct val="90000"/>
            </a:lnSpc>
            <a:spcBef>
              <a:spcPct val="0"/>
            </a:spcBef>
            <a:spcAft>
              <a:spcPct val="35000"/>
            </a:spcAft>
            <a:buNone/>
          </a:pPr>
          <a:r>
            <a:rPr lang="en-ZA" sz="1400" b="1" kern="1200" dirty="0"/>
            <a:t>production of community and small commercial  publications by historically </a:t>
          </a:r>
        </a:p>
        <a:p>
          <a:pPr marL="0" lvl="0" indent="0" algn="ctr" defTabSz="622300">
            <a:lnSpc>
              <a:spcPct val="90000"/>
            </a:lnSpc>
            <a:spcBef>
              <a:spcPct val="0"/>
            </a:spcBef>
            <a:spcAft>
              <a:spcPct val="35000"/>
            </a:spcAft>
            <a:buNone/>
          </a:pPr>
          <a:r>
            <a:rPr lang="en-ZA" sz="1400" b="1" kern="1200" dirty="0"/>
            <a:t>disadvantaged</a:t>
          </a:r>
        </a:p>
        <a:p>
          <a:pPr marL="0" lvl="0" indent="0" algn="ctr" defTabSz="622300">
            <a:lnSpc>
              <a:spcPct val="90000"/>
            </a:lnSpc>
            <a:spcBef>
              <a:spcPct val="0"/>
            </a:spcBef>
            <a:spcAft>
              <a:spcPct val="35000"/>
            </a:spcAft>
            <a:buNone/>
          </a:pPr>
          <a:r>
            <a:rPr lang="en-ZA" sz="1400" b="1" kern="1200" dirty="0"/>
            <a:t>communities</a:t>
          </a:r>
          <a:r>
            <a:rPr lang="en-ZA" sz="1400" kern="1200" dirty="0"/>
            <a:t>.</a:t>
          </a:r>
          <a:endParaRPr lang="en-ZA" sz="1400" b="1" kern="1200" dirty="0"/>
        </a:p>
      </dsp:txBody>
      <dsp:txXfrm>
        <a:off x="812179" y="1083529"/>
        <a:ext cx="1993669" cy="15914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C1C0B-D6B0-40BB-8617-0FDB58F0DF90}">
      <dsp:nvSpPr>
        <dsp:cNvPr id="0" name=""/>
        <dsp:cNvSpPr/>
      </dsp:nvSpPr>
      <dsp:spPr>
        <a:xfrm>
          <a:off x="4038652" y="2473425"/>
          <a:ext cx="3350508" cy="398634"/>
        </a:xfrm>
        <a:custGeom>
          <a:avLst/>
          <a:gdLst/>
          <a:ahLst/>
          <a:cxnLst/>
          <a:rect l="0" t="0" r="0" b="0"/>
          <a:pathLst>
            <a:path>
              <a:moveTo>
                <a:pt x="0" y="0"/>
              </a:moveTo>
              <a:lnTo>
                <a:pt x="0" y="271657"/>
              </a:lnTo>
              <a:lnTo>
                <a:pt x="3350508" y="271657"/>
              </a:lnTo>
              <a:lnTo>
                <a:pt x="3350508" y="39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035F3-5768-482A-B937-E7B25468F502}">
      <dsp:nvSpPr>
        <dsp:cNvPr id="0" name=""/>
        <dsp:cNvSpPr/>
      </dsp:nvSpPr>
      <dsp:spPr>
        <a:xfrm>
          <a:off x="4038652" y="2473425"/>
          <a:ext cx="1675254" cy="398634"/>
        </a:xfrm>
        <a:custGeom>
          <a:avLst/>
          <a:gdLst/>
          <a:ahLst/>
          <a:cxnLst/>
          <a:rect l="0" t="0" r="0" b="0"/>
          <a:pathLst>
            <a:path>
              <a:moveTo>
                <a:pt x="0" y="0"/>
              </a:moveTo>
              <a:lnTo>
                <a:pt x="0" y="271657"/>
              </a:lnTo>
              <a:lnTo>
                <a:pt x="1675254" y="271657"/>
              </a:lnTo>
              <a:lnTo>
                <a:pt x="1675254" y="39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96DB7-0E4C-413D-B228-4F0579FB3A9D}">
      <dsp:nvSpPr>
        <dsp:cNvPr id="0" name=""/>
        <dsp:cNvSpPr/>
      </dsp:nvSpPr>
      <dsp:spPr>
        <a:xfrm>
          <a:off x="3992932" y="2473425"/>
          <a:ext cx="91440" cy="398634"/>
        </a:xfrm>
        <a:custGeom>
          <a:avLst/>
          <a:gdLst/>
          <a:ahLst/>
          <a:cxnLst/>
          <a:rect l="0" t="0" r="0" b="0"/>
          <a:pathLst>
            <a:path>
              <a:moveTo>
                <a:pt x="45720" y="0"/>
              </a:moveTo>
              <a:lnTo>
                <a:pt x="45720" y="39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189DB-3171-432C-A349-01DD5C3161C9}">
      <dsp:nvSpPr>
        <dsp:cNvPr id="0" name=""/>
        <dsp:cNvSpPr/>
      </dsp:nvSpPr>
      <dsp:spPr>
        <a:xfrm>
          <a:off x="2363398" y="2473425"/>
          <a:ext cx="1675254" cy="398634"/>
        </a:xfrm>
        <a:custGeom>
          <a:avLst/>
          <a:gdLst/>
          <a:ahLst/>
          <a:cxnLst/>
          <a:rect l="0" t="0" r="0" b="0"/>
          <a:pathLst>
            <a:path>
              <a:moveTo>
                <a:pt x="1675254" y="0"/>
              </a:moveTo>
              <a:lnTo>
                <a:pt x="1675254" y="271657"/>
              </a:lnTo>
              <a:lnTo>
                <a:pt x="0" y="271657"/>
              </a:lnTo>
              <a:lnTo>
                <a:pt x="0" y="39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EBEADF-5497-4685-8FBB-1E577997F8E6}">
      <dsp:nvSpPr>
        <dsp:cNvPr id="0" name=""/>
        <dsp:cNvSpPr/>
      </dsp:nvSpPr>
      <dsp:spPr>
        <a:xfrm>
          <a:off x="688144" y="2473425"/>
          <a:ext cx="3350508" cy="398634"/>
        </a:xfrm>
        <a:custGeom>
          <a:avLst/>
          <a:gdLst/>
          <a:ahLst/>
          <a:cxnLst/>
          <a:rect l="0" t="0" r="0" b="0"/>
          <a:pathLst>
            <a:path>
              <a:moveTo>
                <a:pt x="3350508" y="0"/>
              </a:moveTo>
              <a:lnTo>
                <a:pt x="3350508" y="271657"/>
              </a:lnTo>
              <a:lnTo>
                <a:pt x="0" y="271657"/>
              </a:lnTo>
              <a:lnTo>
                <a:pt x="0" y="39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24007E-8E3D-43BC-8E75-ACDB97A56DC2}">
      <dsp:nvSpPr>
        <dsp:cNvPr id="0" name=""/>
        <dsp:cNvSpPr/>
      </dsp:nvSpPr>
      <dsp:spPr>
        <a:xfrm>
          <a:off x="3992932" y="1204420"/>
          <a:ext cx="91440" cy="398634"/>
        </a:xfrm>
        <a:custGeom>
          <a:avLst/>
          <a:gdLst/>
          <a:ahLst/>
          <a:cxnLst/>
          <a:rect l="0" t="0" r="0" b="0"/>
          <a:pathLst>
            <a:path>
              <a:moveTo>
                <a:pt x="45720" y="0"/>
              </a:moveTo>
              <a:lnTo>
                <a:pt x="45720" y="39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CB27E-9021-4A6D-8327-486B11A1B28F}">
      <dsp:nvSpPr>
        <dsp:cNvPr id="0" name=""/>
        <dsp:cNvSpPr/>
      </dsp:nvSpPr>
      <dsp:spPr>
        <a:xfrm>
          <a:off x="3353320" y="334050"/>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78539-D241-416C-8807-0CF01CCC4736}">
      <dsp:nvSpPr>
        <dsp:cNvPr id="0" name=""/>
        <dsp:cNvSpPr/>
      </dsp:nvSpPr>
      <dsp:spPr>
        <a:xfrm>
          <a:off x="3505616" y="478731"/>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ea typeface="+mn-ea"/>
              <a:cs typeface="Arial" panose="020B0604020202020204" pitchFamily="34" charset="0"/>
            </a:rPr>
            <a:t>Board</a:t>
          </a:r>
          <a:endParaRPr lang="en-US" sz="1100" kern="1200" dirty="0"/>
        </a:p>
      </dsp:txBody>
      <dsp:txXfrm>
        <a:off x="3531108" y="504223"/>
        <a:ext cx="1319678" cy="819386"/>
      </dsp:txXfrm>
    </dsp:sp>
    <dsp:sp modelId="{25022C7C-54CE-4DA7-A2CA-1FCEECCD1B30}">
      <dsp:nvSpPr>
        <dsp:cNvPr id="0" name=""/>
        <dsp:cNvSpPr/>
      </dsp:nvSpPr>
      <dsp:spPr>
        <a:xfrm>
          <a:off x="3353320" y="1603055"/>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11CE4-75CB-4079-8F3B-5FDD4BEEC094}">
      <dsp:nvSpPr>
        <dsp:cNvPr id="0" name=""/>
        <dsp:cNvSpPr/>
      </dsp:nvSpPr>
      <dsp:spPr>
        <a:xfrm>
          <a:off x="3505616" y="1747736"/>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ea typeface="+mn-ea"/>
              <a:cs typeface="Arial" panose="020B0604020202020204" pitchFamily="34" charset="0"/>
            </a:rPr>
            <a:t>Chief Executive Officer</a:t>
          </a:r>
          <a:endParaRPr lang="en-US" sz="1100" kern="1200" dirty="0"/>
        </a:p>
      </dsp:txBody>
      <dsp:txXfrm>
        <a:off x="3531108" y="1773228"/>
        <a:ext cx="1319678" cy="819386"/>
      </dsp:txXfrm>
    </dsp:sp>
    <dsp:sp modelId="{8A6CCDAC-C117-4727-B3E9-FCF6039DE213}">
      <dsp:nvSpPr>
        <dsp:cNvPr id="0" name=""/>
        <dsp:cNvSpPr/>
      </dsp:nvSpPr>
      <dsp:spPr>
        <a:xfrm>
          <a:off x="2812" y="2872060"/>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01F60-04E7-46BA-9E8E-298477E8826A}">
      <dsp:nvSpPr>
        <dsp:cNvPr id="0" name=""/>
        <dsp:cNvSpPr/>
      </dsp:nvSpPr>
      <dsp:spPr>
        <a:xfrm>
          <a:off x="155108" y="3016741"/>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ea typeface="+mn-ea"/>
              <a:cs typeface="Arial" panose="020B0604020202020204" pitchFamily="34" charset="0"/>
            </a:rPr>
            <a:t>Programme 1 - Governance and Administration</a:t>
          </a:r>
          <a:endParaRPr lang="en-US" sz="1100" kern="1200" dirty="0"/>
        </a:p>
      </dsp:txBody>
      <dsp:txXfrm>
        <a:off x="180600" y="3042233"/>
        <a:ext cx="1319678" cy="819386"/>
      </dsp:txXfrm>
    </dsp:sp>
    <dsp:sp modelId="{2F6E5D05-D88A-4AB4-9868-4B5EA5D0258E}">
      <dsp:nvSpPr>
        <dsp:cNvPr id="0" name=""/>
        <dsp:cNvSpPr/>
      </dsp:nvSpPr>
      <dsp:spPr>
        <a:xfrm>
          <a:off x="1678066" y="2872060"/>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9E6A7-22F8-4D49-B2B9-23B740FE9B95}">
      <dsp:nvSpPr>
        <dsp:cNvPr id="0" name=""/>
        <dsp:cNvSpPr/>
      </dsp:nvSpPr>
      <dsp:spPr>
        <a:xfrm>
          <a:off x="1830362" y="3016741"/>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ea typeface="+mn-ea"/>
              <a:cs typeface="Arial" panose="020B0604020202020204" pitchFamily="34" charset="0"/>
            </a:rPr>
            <a:t>Programme 2 - Grant and Seed Funding</a:t>
          </a:r>
          <a:endParaRPr lang="en-US" sz="1100" kern="1200" dirty="0"/>
        </a:p>
      </dsp:txBody>
      <dsp:txXfrm>
        <a:off x="1855854" y="3042233"/>
        <a:ext cx="1319678" cy="819386"/>
      </dsp:txXfrm>
    </dsp:sp>
    <dsp:sp modelId="{7E6A8A12-498B-4153-B844-97709FD69CB2}">
      <dsp:nvSpPr>
        <dsp:cNvPr id="0" name=""/>
        <dsp:cNvSpPr/>
      </dsp:nvSpPr>
      <dsp:spPr>
        <a:xfrm>
          <a:off x="3353320" y="2872060"/>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C4765-6C36-42AD-AB1B-B0A88DB284B4}">
      <dsp:nvSpPr>
        <dsp:cNvPr id="0" name=""/>
        <dsp:cNvSpPr/>
      </dsp:nvSpPr>
      <dsp:spPr>
        <a:xfrm>
          <a:off x="3505616" y="3016741"/>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ea typeface="+mn-ea"/>
              <a:cs typeface="Arial" panose="020B0604020202020204" pitchFamily="34" charset="0"/>
            </a:rPr>
            <a:t>Programme 3 - Partnerships, Public Awareness and Advocacy</a:t>
          </a:r>
          <a:endParaRPr lang="en-US" sz="1100" kern="1200" dirty="0"/>
        </a:p>
      </dsp:txBody>
      <dsp:txXfrm>
        <a:off x="3531108" y="3042233"/>
        <a:ext cx="1319678" cy="819386"/>
      </dsp:txXfrm>
    </dsp:sp>
    <dsp:sp modelId="{C88DAD7A-5C85-410F-8948-2B97DBC78ACA}">
      <dsp:nvSpPr>
        <dsp:cNvPr id="0" name=""/>
        <dsp:cNvSpPr/>
      </dsp:nvSpPr>
      <dsp:spPr>
        <a:xfrm>
          <a:off x="5028574" y="2872060"/>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9EC3D-7256-4534-915D-E0657620482A}">
      <dsp:nvSpPr>
        <dsp:cNvPr id="0" name=""/>
        <dsp:cNvSpPr/>
      </dsp:nvSpPr>
      <dsp:spPr>
        <a:xfrm>
          <a:off x="5180870" y="3016741"/>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ea typeface="+mn-ea"/>
              <a:cs typeface="Arial" panose="020B0604020202020204" pitchFamily="34" charset="0"/>
            </a:rPr>
            <a:t>Programme 4 - Capacity Building and Sector Development</a:t>
          </a:r>
        </a:p>
      </dsp:txBody>
      <dsp:txXfrm>
        <a:off x="5206362" y="3042233"/>
        <a:ext cx="1319678" cy="819386"/>
      </dsp:txXfrm>
    </dsp:sp>
    <dsp:sp modelId="{851F2CB7-BB49-4FF8-BB9D-B59BB0F7F16B}">
      <dsp:nvSpPr>
        <dsp:cNvPr id="0" name=""/>
        <dsp:cNvSpPr/>
      </dsp:nvSpPr>
      <dsp:spPr>
        <a:xfrm>
          <a:off x="6703828" y="2872060"/>
          <a:ext cx="1370662" cy="870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9822D-0285-44EA-8441-C404DBB4A242}">
      <dsp:nvSpPr>
        <dsp:cNvPr id="0" name=""/>
        <dsp:cNvSpPr/>
      </dsp:nvSpPr>
      <dsp:spPr>
        <a:xfrm>
          <a:off x="6856124" y="3016741"/>
          <a:ext cx="1370662" cy="87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anose="020B0604020202020204" pitchFamily="34" charset="0"/>
              <a:ea typeface="+mn-ea"/>
              <a:cs typeface="Arial" panose="020B0604020202020204" pitchFamily="34" charset="0"/>
            </a:rPr>
            <a:t>Programme 5 - Innovation, Research and Development</a:t>
          </a:r>
          <a:endParaRPr lang="en-US" sz="1100" kern="1200" dirty="0"/>
        </a:p>
      </dsp:txBody>
      <dsp:txXfrm>
        <a:off x="6881616" y="3042233"/>
        <a:ext cx="1319678" cy="819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29C10-283B-495C-8EAF-80EB8F32B073}">
      <dsp:nvSpPr>
        <dsp:cNvPr id="0" name=""/>
        <dsp:cNvSpPr/>
      </dsp:nvSpPr>
      <dsp:spPr>
        <a:xfrm>
          <a:off x="4704665" y="3256666"/>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52C3C8-6234-4A17-A4C5-B951A8EBE9EF}">
      <dsp:nvSpPr>
        <dsp:cNvPr id="0" name=""/>
        <dsp:cNvSpPr/>
      </dsp:nvSpPr>
      <dsp:spPr>
        <a:xfrm>
          <a:off x="4526075" y="3342638"/>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2A83B-5931-44DF-9EAE-26A68173B6BD}">
      <dsp:nvSpPr>
        <dsp:cNvPr id="0" name=""/>
        <dsp:cNvSpPr/>
      </dsp:nvSpPr>
      <dsp:spPr>
        <a:xfrm>
          <a:off x="4338959" y="3410545"/>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3E704-D420-4FBD-AF11-A50FE829307F}">
      <dsp:nvSpPr>
        <dsp:cNvPr id="0" name=""/>
        <dsp:cNvSpPr/>
      </dsp:nvSpPr>
      <dsp:spPr>
        <a:xfrm>
          <a:off x="5562087" y="2261470"/>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89683-990F-459E-84E4-B94A15AC3C9F}">
      <dsp:nvSpPr>
        <dsp:cNvPr id="0" name=""/>
        <dsp:cNvSpPr/>
      </dsp:nvSpPr>
      <dsp:spPr>
        <a:xfrm>
          <a:off x="5490082" y="2436423"/>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ACCF3-85D0-4E06-BA3E-4DE23C6389FD}">
      <dsp:nvSpPr>
        <dsp:cNvPr id="0" name=""/>
        <dsp:cNvSpPr/>
      </dsp:nvSpPr>
      <dsp:spPr>
        <a:xfrm>
          <a:off x="5438921" y="944465"/>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37C18-AAC3-44AB-8DE0-3A3D6861F3A9}">
      <dsp:nvSpPr>
        <dsp:cNvPr id="0" name=""/>
        <dsp:cNvSpPr/>
      </dsp:nvSpPr>
      <dsp:spPr>
        <a:xfrm>
          <a:off x="5570614" y="860835"/>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193C7-0EDB-4952-ADD3-FA81944475AA}">
      <dsp:nvSpPr>
        <dsp:cNvPr id="0" name=""/>
        <dsp:cNvSpPr/>
      </dsp:nvSpPr>
      <dsp:spPr>
        <a:xfrm>
          <a:off x="5702306" y="777205"/>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8AD536-CFFC-4840-871B-6FA5425442B5}">
      <dsp:nvSpPr>
        <dsp:cNvPr id="0" name=""/>
        <dsp:cNvSpPr/>
      </dsp:nvSpPr>
      <dsp:spPr>
        <a:xfrm>
          <a:off x="5833998" y="860835"/>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D7127-98D3-4BB4-AFF1-96740CC26F31}">
      <dsp:nvSpPr>
        <dsp:cNvPr id="0" name=""/>
        <dsp:cNvSpPr/>
      </dsp:nvSpPr>
      <dsp:spPr>
        <a:xfrm>
          <a:off x="5965691" y="944465"/>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D5601-C792-4834-88B5-A09AC1144114}">
      <dsp:nvSpPr>
        <dsp:cNvPr id="0" name=""/>
        <dsp:cNvSpPr/>
      </dsp:nvSpPr>
      <dsp:spPr>
        <a:xfrm>
          <a:off x="5702306" y="953497"/>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415CC-F869-429A-AA38-19BEE999CDAA}">
      <dsp:nvSpPr>
        <dsp:cNvPr id="0" name=""/>
        <dsp:cNvSpPr/>
      </dsp:nvSpPr>
      <dsp:spPr>
        <a:xfrm>
          <a:off x="5702306" y="1130124"/>
          <a:ext cx="94742" cy="947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4CEE9-3C0A-4617-B091-9B88174F6F55}">
      <dsp:nvSpPr>
        <dsp:cNvPr id="0" name=""/>
        <dsp:cNvSpPr/>
      </dsp:nvSpPr>
      <dsp:spPr>
        <a:xfrm>
          <a:off x="3574972" y="3758330"/>
          <a:ext cx="5658707" cy="1809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562"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dirty="0">
              <a:effectLst/>
              <a:latin typeface="Arial Black" panose="020B0A04020102020204" pitchFamily="34" charset="0"/>
              <a:ea typeface="Times New Roman" panose="02020603050405020304" pitchFamily="18" charset="0"/>
              <a:cs typeface="Arial" panose="020B0604020202020204" pitchFamily="34" charset="0"/>
            </a:rPr>
            <a:t>- </a:t>
          </a:r>
          <a:r>
            <a:rPr lang="en-GB" sz="1600" kern="1200" dirty="0">
              <a:effectLst/>
              <a:latin typeface="Arial" panose="020B0604020202020204" pitchFamily="34" charset="0"/>
              <a:ea typeface="Times New Roman" panose="02020603050405020304" pitchFamily="18" charset="0"/>
              <a:cs typeface="Arial" panose="020B0604020202020204" pitchFamily="34" charset="0"/>
            </a:rPr>
            <a:t>Media industry highly monopolised, </a:t>
          </a:r>
        </a:p>
        <a:p>
          <a:pPr marL="0" lvl="0" indent="0" algn="l" defTabSz="400050">
            <a:lnSpc>
              <a:spcPct val="90000"/>
            </a:lnSpc>
            <a:spcBef>
              <a:spcPct val="0"/>
            </a:spcBef>
            <a:spcAft>
              <a:spcPct val="35000"/>
            </a:spcAft>
            <a:buNone/>
          </a:pPr>
          <a:r>
            <a:rPr lang="en-GB" sz="1600" b="1" kern="1200" dirty="0">
              <a:effectLst/>
              <a:latin typeface="Arial Black" panose="020B0A04020102020204" pitchFamily="34" charset="0"/>
              <a:ea typeface="Times New Roman" panose="02020603050405020304" pitchFamily="18" charset="0"/>
              <a:cs typeface="Arial" panose="020B0604020202020204" pitchFamily="34" charset="0"/>
            </a:rPr>
            <a:t>- </a:t>
          </a:r>
          <a:r>
            <a:rPr lang="en-GB" sz="1600" kern="1200" dirty="0">
              <a:effectLst/>
              <a:latin typeface="Arial" panose="020B0604020202020204" pitchFamily="34" charset="0"/>
              <a:ea typeface="Times New Roman" panose="02020603050405020304" pitchFamily="18" charset="0"/>
              <a:cs typeface="Arial" panose="020B0604020202020204" pitchFamily="34" charset="0"/>
            </a:rPr>
            <a:t>Limited or no diversity of news or opinion, </a:t>
          </a:r>
        </a:p>
        <a:p>
          <a:pPr marL="0" lvl="0" indent="0" algn="l" defTabSz="400050">
            <a:lnSpc>
              <a:spcPct val="90000"/>
            </a:lnSpc>
            <a:spcBef>
              <a:spcPct val="0"/>
            </a:spcBef>
            <a:spcAft>
              <a:spcPct val="35000"/>
            </a:spcAft>
            <a:buNone/>
          </a:pPr>
          <a:r>
            <a:rPr lang="en-GB" sz="1600" b="1" kern="1200" dirty="0">
              <a:effectLst/>
              <a:latin typeface="Arial Black" panose="020B0A04020102020204" pitchFamily="34" charset="0"/>
              <a:ea typeface="Times New Roman" panose="02020603050405020304" pitchFamily="18" charset="0"/>
              <a:cs typeface="Arial" panose="020B0604020202020204" pitchFamily="34" charset="0"/>
            </a:rPr>
            <a:t>- </a:t>
          </a:r>
          <a:r>
            <a:rPr lang="en-GB" sz="1600" kern="1200" dirty="0">
              <a:effectLst/>
              <a:latin typeface="Arial" panose="020B0604020202020204" pitchFamily="34" charset="0"/>
              <a:ea typeface="Times New Roman" panose="02020603050405020304" pitchFamily="18" charset="0"/>
              <a:cs typeface="Arial" panose="020B0604020202020204" pitchFamily="34" charset="0"/>
            </a:rPr>
            <a:t>Voice of black people in media was suppressed.</a:t>
          </a:r>
        </a:p>
        <a:p>
          <a:pPr marL="0" lvl="0" indent="0" algn="l" defTabSz="400050">
            <a:lnSpc>
              <a:spcPct val="90000"/>
            </a:lnSpc>
            <a:spcBef>
              <a:spcPct val="0"/>
            </a:spcBef>
            <a:spcAft>
              <a:spcPct val="35000"/>
            </a:spcAft>
            <a:buNone/>
          </a:pPr>
          <a:r>
            <a:rPr lang="en-GB" sz="1600" b="1" kern="1200" dirty="0">
              <a:effectLst/>
              <a:latin typeface="Arial Black" panose="020B0A04020102020204" pitchFamily="34" charset="0"/>
              <a:ea typeface="Times New Roman" panose="02020603050405020304" pitchFamily="18" charset="0"/>
              <a:cs typeface="Arial" panose="020B0604020202020204" pitchFamily="34" charset="0"/>
            </a:rPr>
            <a:t>- </a:t>
          </a:r>
          <a:r>
            <a:rPr lang="en-US" sz="1600" kern="1200" dirty="0">
              <a:latin typeface="Arial" panose="020B0604020202020204" pitchFamily="34" charset="0"/>
              <a:cs typeface="Arial" panose="020B0604020202020204" pitchFamily="34" charset="0"/>
            </a:rPr>
            <a:t>Limited alternative media, e.g.  Bush radio and Vrye Weekblad, funded by international donors</a:t>
          </a:r>
        </a:p>
      </dsp:txBody>
      <dsp:txXfrm>
        <a:off x="3663327" y="3846685"/>
        <a:ext cx="5481997" cy="1633245"/>
      </dsp:txXfrm>
    </dsp:sp>
    <dsp:sp modelId="{ABEE0508-BEF3-4419-8FF0-931108D4374A}">
      <dsp:nvSpPr>
        <dsp:cNvPr id="0" name=""/>
        <dsp:cNvSpPr/>
      </dsp:nvSpPr>
      <dsp:spPr>
        <a:xfrm>
          <a:off x="3310527" y="3044377"/>
          <a:ext cx="947426" cy="94736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93C73-5485-4375-8F2F-D8C0A04EF892}">
      <dsp:nvSpPr>
        <dsp:cNvPr id="0" name=""/>
        <dsp:cNvSpPr/>
      </dsp:nvSpPr>
      <dsp:spPr>
        <a:xfrm>
          <a:off x="5201074" y="3159685"/>
          <a:ext cx="2844548" cy="5479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562"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MDDA Act promulgated</a:t>
          </a:r>
        </a:p>
      </dsp:txBody>
      <dsp:txXfrm>
        <a:off x="5227822" y="3186433"/>
        <a:ext cx="2791052" cy="494447"/>
      </dsp:txXfrm>
    </dsp:sp>
    <dsp:sp modelId="{F10A1B4E-D92C-474B-9080-F46820CC98EB}">
      <dsp:nvSpPr>
        <dsp:cNvPr id="0" name=""/>
        <dsp:cNvSpPr/>
      </dsp:nvSpPr>
      <dsp:spPr>
        <a:xfrm>
          <a:off x="4625082" y="2363368"/>
          <a:ext cx="947426" cy="947360"/>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46AC2-4555-4958-992B-BE2FCC195172}">
      <dsp:nvSpPr>
        <dsp:cNvPr id="0" name=""/>
        <dsp:cNvSpPr/>
      </dsp:nvSpPr>
      <dsp:spPr>
        <a:xfrm>
          <a:off x="5949457" y="957084"/>
          <a:ext cx="5874062" cy="22222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562"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Three tier system </a:t>
          </a:r>
          <a:r>
            <a:rPr lang="en-ZA" sz="1600" kern="1200" dirty="0">
              <a:latin typeface="Arial" panose="020B0604020202020204" pitchFamily="34" charset="0"/>
              <a:cs typeface="Arial" panose="020B0604020202020204" pitchFamily="34" charset="0"/>
            </a:rPr>
            <a:t>of private, public and community broadcast media in place</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More than 200 community radio stations are in existence. Some 150 are or have been funded by the MDDA.</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More than ever before, all languages of South Africa are being actively used in the media</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Over 200 independent publications; some 90 funded by MDDA.</a:t>
          </a:r>
          <a:endParaRPr lang="en-US" sz="1600" kern="1200" dirty="0">
            <a:latin typeface="Arial" panose="020B0604020202020204" pitchFamily="34" charset="0"/>
            <a:cs typeface="Arial" panose="020B0604020202020204" pitchFamily="34" charset="0"/>
          </a:endParaRPr>
        </a:p>
      </dsp:txBody>
      <dsp:txXfrm>
        <a:off x="6057936" y="1065563"/>
        <a:ext cx="5657104" cy="2005253"/>
      </dsp:txXfrm>
    </dsp:sp>
    <dsp:sp modelId="{40D4EB0F-B4C0-4FF8-B138-3C5CD879D693}">
      <dsp:nvSpPr>
        <dsp:cNvPr id="0" name=""/>
        <dsp:cNvSpPr/>
      </dsp:nvSpPr>
      <dsp:spPr>
        <a:xfrm>
          <a:off x="5228593" y="1284207"/>
          <a:ext cx="947426" cy="947360"/>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998B3-B836-4827-BDBF-A25AA33A8B94}">
      <dsp:nvSpPr>
        <dsp:cNvPr id="0" name=""/>
        <dsp:cNvSpPr/>
      </dsp:nvSpPr>
      <dsp:spPr>
        <a:xfrm>
          <a:off x="91041" y="538535"/>
          <a:ext cx="1859003" cy="92950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Financial Support</a:t>
          </a:r>
        </a:p>
      </dsp:txBody>
      <dsp:txXfrm>
        <a:off x="118265" y="565759"/>
        <a:ext cx="1804555" cy="875053"/>
      </dsp:txXfrm>
    </dsp:sp>
    <dsp:sp modelId="{E0780DD5-1CF8-475A-A73B-ACD5C728D4D8}">
      <dsp:nvSpPr>
        <dsp:cNvPr id="0" name=""/>
        <dsp:cNvSpPr/>
      </dsp:nvSpPr>
      <dsp:spPr>
        <a:xfrm>
          <a:off x="1950045" y="987239"/>
          <a:ext cx="743601" cy="32092"/>
        </a:xfrm>
        <a:custGeom>
          <a:avLst/>
          <a:gdLst/>
          <a:ahLst/>
          <a:cxnLst/>
          <a:rect l="0" t="0" r="0" b="0"/>
          <a:pathLst>
            <a:path>
              <a:moveTo>
                <a:pt x="0" y="16046"/>
              </a:moveTo>
              <a:lnTo>
                <a:pt x="743601"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03256" y="984696"/>
        <a:ext cx="37180" cy="37180"/>
      </dsp:txXfrm>
    </dsp:sp>
    <dsp:sp modelId="{87CF463C-01B4-47D0-A650-E28536C1A6CC}">
      <dsp:nvSpPr>
        <dsp:cNvPr id="0" name=""/>
        <dsp:cNvSpPr/>
      </dsp:nvSpPr>
      <dsp:spPr>
        <a:xfrm>
          <a:off x="2693647" y="538535"/>
          <a:ext cx="1859003" cy="929501"/>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Grant Funding</a:t>
          </a:r>
        </a:p>
      </dsp:txBody>
      <dsp:txXfrm>
        <a:off x="2720871" y="565759"/>
        <a:ext cx="1804555" cy="875053"/>
      </dsp:txXfrm>
    </dsp:sp>
    <dsp:sp modelId="{826D2ABF-DA78-41B3-90DC-24D6458A268D}">
      <dsp:nvSpPr>
        <dsp:cNvPr id="0" name=""/>
        <dsp:cNvSpPr/>
      </dsp:nvSpPr>
      <dsp:spPr>
        <a:xfrm rot="19457599">
          <a:off x="4466577" y="720007"/>
          <a:ext cx="915748" cy="32092"/>
        </a:xfrm>
        <a:custGeom>
          <a:avLst/>
          <a:gdLst/>
          <a:ahLst/>
          <a:cxnLst/>
          <a:rect l="0" t="0" r="0" b="0"/>
          <a:pathLst>
            <a:path>
              <a:moveTo>
                <a:pt x="0" y="16046"/>
              </a:moveTo>
              <a:lnTo>
                <a:pt x="915748"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01558" y="713160"/>
        <a:ext cx="45787" cy="45787"/>
      </dsp:txXfrm>
    </dsp:sp>
    <dsp:sp modelId="{7B07DA95-55BD-4390-A8F2-9979365B2973}">
      <dsp:nvSpPr>
        <dsp:cNvPr id="0" name=""/>
        <dsp:cNvSpPr/>
      </dsp:nvSpPr>
      <dsp:spPr>
        <a:xfrm>
          <a:off x="5296252" y="4071"/>
          <a:ext cx="2850987" cy="929501"/>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Start up projects </a:t>
          </a:r>
        </a:p>
      </dsp:txBody>
      <dsp:txXfrm>
        <a:off x="5323476" y="31295"/>
        <a:ext cx="2796539" cy="875053"/>
      </dsp:txXfrm>
    </dsp:sp>
    <dsp:sp modelId="{C556A087-99CB-4072-A52C-79F461A17419}">
      <dsp:nvSpPr>
        <dsp:cNvPr id="0" name=""/>
        <dsp:cNvSpPr/>
      </dsp:nvSpPr>
      <dsp:spPr>
        <a:xfrm rot="2142401">
          <a:off x="4466577" y="1254471"/>
          <a:ext cx="915748" cy="32092"/>
        </a:xfrm>
        <a:custGeom>
          <a:avLst/>
          <a:gdLst/>
          <a:ahLst/>
          <a:cxnLst/>
          <a:rect l="0" t="0" r="0" b="0"/>
          <a:pathLst>
            <a:path>
              <a:moveTo>
                <a:pt x="0" y="16046"/>
              </a:moveTo>
              <a:lnTo>
                <a:pt x="915748"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01558" y="1247624"/>
        <a:ext cx="45787" cy="45787"/>
      </dsp:txXfrm>
    </dsp:sp>
    <dsp:sp modelId="{B8196DE8-11D5-47DC-879C-141CB320BBCB}">
      <dsp:nvSpPr>
        <dsp:cNvPr id="0" name=""/>
        <dsp:cNvSpPr/>
      </dsp:nvSpPr>
      <dsp:spPr>
        <a:xfrm>
          <a:off x="5296252" y="1072998"/>
          <a:ext cx="3000469" cy="929501"/>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ZA" sz="1800" b="1" kern="1200" dirty="0">
              <a:solidFill>
                <a:schemeClr val="tx1"/>
              </a:solidFill>
              <a:latin typeface="Arial" panose="020B0604020202020204" pitchFamily="34" charset="0"/>
              <a:cs typeface="Arial" panose="020B0604020202020204" pitchFamily="34" charset="0"/>
            </a:rPr>
            <a:t>Strengthen existing projects towards sustainability </a:t>
          </a:r>
          <a:endParaRPr lang="en-US" sz="1800" b="1" kern="1200" dirty="0">
            <a:solidFill>
              <a:schemeClr val="tx1"/>
            </a:solidFill>
            <a:latin typeface="Arial" panose="020B0604020202020204" pitchFamily="34" charset="0"/>
            <a:cs typeface="Arial" panose="020B0604020202020204" pitchFamily="34" charset="0"/>
          </a:endParaRPr>
        </a:p>
      </dsp:txBody>
      <dsp:txXfrm>
        <a:off x="5323476" y="1100222"/>
        <a:ext cx="2946021" cy="875053"/>
      </dsp:txXfrm>
    </dsp:sp>
    <dsp:sp modelId="{92972E08-C7A1-4F41-B17A-6B1370AF73BF}">
      <dsp:nvSpPr>
        <dsp:cNvPr id="0" name=""/>
        <dsp:cNvSpPr/>
      </dsp:nvSpPr>
      <dsp:spPr>
        <a:xfrm>
          <a:off x="91041" y="2943621"/>
          <a:ext cx="1859003" cy="9295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Non-financial Support</a:t>
          </a:r>
        </a:p>
      </dsp:txBody>
      <dsp:txXfrm>
        <a:off x="118265" y="2970845"/>
        <a:ext cx="1804555" cy="875053"/>
      </dsp:txXfrm>
    </dsp:sp>
    <dsp:sp modelId="{5B10957E-93AD-4C8F-A5DD-2714EFA8006D}">
      <dsp:nvSpPr>
        <dsp:cNvPr id="0" name=""/>
        <dsp:cNvSpPr/>
      </dsp:nvSpPr>
      <dsp:spPr>
        <a:xfrm rot="18770822">
          <a:off x="1775115" y="2991478"/>
          <a:ext cx="1093461" cy="32092"/>
        </a:xfrm>
        <a:custGeom>
          <a:avLst/>
          <a:gdLst/>
          <a:ahLst/>
          <a:cxnLst/>
          <a:rect l="0" t="0" r="0" b="0"/>
          <a:pathLst>
            <a:path>
              <a:moveTo>
                <a:pt x="0" y="16046"/>
              </a:moveTo>
              <a:lnTo>
                <a:pt x="1093461"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4509" y="2980188"/>
        <a:ext cx="54673" cy="54673"/>
      </dsp:txXfrm>
    </dsp:sp>
    <dsp:sp modelId="{23A263A4-7195-4286-9858-6343DC42A7D4}">
      <dsp:nvSpPr>
        <dsp:cNvPr id="0" name=""/>
        <dsp:cNvSpPr/>
      </dsp:nvSpPr>
      <dsp:spPr>
        <a:xfrm>
          <a:off x="2693647" y="2141926"/>
          <a:ext cx="1859003" cy="92950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Lobbying and linkages with stakeholders</a:t>
          </a:r>
        </a:p>
      </dsp:txBody>
      <dsp:txXfrm>
        <a:off x="2720871" y="2169150"/>
        <a:ext cx="1804555" cy="875053"/>
      </dsp:txXfrm>
    </dsp:sp>
    <dsp:sp modelId="{F318B6B6-7E0E-4B15-8D8D-2D8ACE60B4D5}">
      <dsp:nvSpPr>
        <dsp:cNvPr id="0" name=""/>
        <dsp:cNvSpPr/>
      </dsp:nvSpPr>
      <dsp:spPr>
        <a:xfrm>
          <a:off x="4552651" y="2590630"/>
          <a:ext cx="743601" cy="32092"/>
        </a:xfrm>
        <a:custGeom>
          <a:avLst/>
          <a:gdLst/>
          <a:ahLst/>
          <a:cxnLst/>
          <a:rect l="0" t="0" r="0" b="0"/>
          <a:pathLst>
            <a:path>
              <a:moveTo>
                <a:pt x="0" y="16046"/>
              </a:moveTo>
              <a:lnTo>
                <a:pt x="743601"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05861" y="2588086"/>
        <a:ext cx="37180" cy="37180"/>
      </dsp:txXfrm>
    </dsp:sp>
    <dsp:sp modelId="{30E4AE04-71B5-486A-8E91-1856FEE0D5AE}">
      <dsp:nvSpPr>
        <dsp:cNvPr id="0" name=""/>
        <dsp:cNvSpPr/>
      </dsp:nvSpPr>
      <dsp:spPr>
        <a:xfrm>
          <a:off x="5296252" y="2141926"/>
          <a:ext cx="2898484" cy="92950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E.g. advertisers and government departments</a:t>
          </a:r>
        </a:p>
      </dsp:txBody>
      <dsp:txXfrm>
        <a:off x="5323476" y="2169150"/>
        <a:ext cx="2844036" cy="875053"/>
      </dsp:txXfrm>
    </dsp:sp>
    <dsp:sp modelId="{4B6C50AF-181F-4470-9B4E-5238BF004FB9}">
      <dsp:nvSpPr>
        <dsp:cNvPr id="0" name=""/>
        <dsp:cNvSpPr/>
      </dsp:nvSpPr>
      <dsp:spPr>
        <a:xfrm rot="2829178">
          <a:off x="1775115" y="3793173"/>
          <a:ext cx="1093461" cy="32092"/>
        </a:xfrm>
        <a:custGeom>
          <a:avLst/>
          <a:gdLst/>
          <a:ahLst/>
          <a:cxnLst/>
          <a:rect l="0" t="0" r="0" b="0"/>
          <a:pathLst>
            <a:path>
              <a:moveTo>
                <a:pt x="0" y="16046"/>
              </a:moveTo>
              <a:lnTo>
                <a:pt x="1093461"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4509" y="3781883"/>
        <a:ext cx="54673" cy="54673"/>
      </dsp:txXfrm>
    </dsp:sp>
    <dsp:sp modelId="{0AEC6325-F44B-4E0F-8876-014A0F052A28}">
      <dsp:nvSpPr>
        <dsp:cNvPr id="0" name=""/>
        <dsp:cNvSpPr/>
      </dsp:nvSpPr>
      <dsp:spPr>
        <a:xfrm>
          <a:off x="2693647" y="3745316"/>
          <a:ext cx="1859003" cy="929501"/>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Training and capacity Building</a:t>
          </a:r>
        </a:p>
      </dsp:txBody>
      <dsp:txXfrm>
        <a:off x="2720871" y="3772540"/>
        <a:ext cx="1804555" cy="875053"/>
      </dsp:txXfrm>
    </dsp:sp>
    <dsp:sp modelId="{E2F5E6F4-6E61-4E96-ADA4-CAAC952A5E76}">
      <dsp:nvSpPr>
        <dsp:cNvPr id="0" name=""/>
        <dsp:cNvSpPr/>
      </dsp:nvSpPr>
      <dsp:spPr>
        <a:xfrm rot="19457599">
          <a:off x="4466577" y="3926789"/>
          <a:ext cx="915748" cy="32092"/>
        </a:xfrm>
        <a:custGeom>
          <a:avLst/>
          <a:gdLst/>
          <a:ahLst/>
          <a:cxnLst/>
          <a:rect l="0" t="0" r="0" b="0"/>
          <a:pathLst>
            <a:path>
              <a:moveTo>
                <a:pt x="0" y="16046"/>
              </a:moveTo>
              <a:lnTo>
                <a:pt x="915748"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01558" y="3919942"/>
        <a:ext cx="45787" cy="45787"/>
      </dsp:txXfrm>
    </dsp:sp>
    <dsp:sp modelId="{94E7D09C-8503-4FC6-86BF-EB17BD91180C}">
      <dsp:nvSpPr>
        <dsp:cNvPr id="0" name=""/>
        <dsp:cNvSpPr/>
      </dsp:nvSpPr>
      <dsp:spPr>
        <a:xfrm>
          <a:off x="5296252" y="3210853"/>
          <a:ext cx="2898484" cy="92950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E.g. financial management, marketing, content generation</a:t>
          </a:r>
        </a:p>
      </dsp:txBody>
      <dsp:txXfrm>
        <a:off x="5323476" y="3238077"/>
        <a:ext cx="2844036" cy="875053"/>
      </dsp:txXfrm>
    </dsp:sp>
    <dsp:sp modelId="{B410800D-8A11-4085-A930-E380BDDF3612}">
      <dsp:nvSpPr>
        <dsp:cNvPr id="0" name=""/>
        <dsp:cNvSpPr/>
      </dsp:nvSpPr>
      <dsp:spPr>
        <a:xfrm rot="2142401">
          <a:off x="4466577" y="4461253"/>
          <a:ext cx="915748" cy="32092"/>
        </a:xfrm>
        <a:custGeom>
          <a:avLst/>
          <a:gdLst/>
          <a:ahLst/>
          <a:cxnLst/>
          <a:rect l="0" t="0" r="0" b="0"/>
          <a:pathLst>
            <a:path>
              <a:moveTo>
                <a:pt x="0" y="16046"/>
              </a:moveTo>
              <a:lnTo>
                <a:pt x="915748"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01558" y="4454406"/>
        <a:ext cx="45787" cy="45787"/>
      </dsp:txXfrm>
    </dsp:sp>
    <dsp:sp modelId="{68614D99-BD50-4B7E-ACF9-AC7845F31BF3}">
      <dsp:nvSpPr>
        <dsp:cNvPr id="0" name=""/>
        <dsp:cNvSpPr/>
      </dsp:nvSpPr>
      <dsp:spPr>
        <a:xfrm>
          <a:off x="5296252" y="4279780"/>
          <a:ext cx="3047985" cy="929501"/>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Mentorship </a:t>
          </a:r>
          <a:r>
            <a:rPr lang="en-ZA" sz="1800" b="1" kern="1200" dirty="0">
              <a:solidFill>
                <a:schemeClr val="tx1"/>
              </a:solidFill>
              <a:latin typeface="Arial" panose="020B0604020202020204" pitchFamily="34" charset="0"/>
              <a:ea typeface="Arial Unicode MS" panose="020B0604020202020204" pitchFamily="34" charset="-128"/>
              <a:cs typeface="Arial" panose="020B0604020202020204" pitchFamily="34" charset="0"/>
            </a:rPr>
            <a:t>to assist with, setting up governance, financial and administration systems</a:t>
          </a:r>
          <a:endParaRPr lang="en-US" sz="1800" b="1" kern="1200" dirty="0">
            <a:solidFill>
              <a:schemeClr val="tx1"/>
            </a:solidFill>
            <a:latin typeface="Arial" panose="020B0604020202020204" pitchFamily="34" charset="0"/>
            <a:cs typeface="Arial" panose="020B0604020202020204" pitchFamily="34" charset="0"/>
          </a:endParaRPr>
        </a:p>
      </dsp:txBody>
      <dsp:txXfrm>
        <a:off x="5323476" y="4307004"/>
        <a:ext cx="2993537" cy="875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AF828-79D2-465C-80C5-DBDEF29C4F46}">
      <dsp:nvSpPr>
        <dsp:cNvPr id="0" name=""/>
        <dsp:cNvSpPr/>
      </dsp:nvSpPr>
      <dsp:spPr>
        <a:xfrm>
          <a:off x="3424" y="612908"/>
          <a:ext cx="7878545" cy="7018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ZA" sz="2800" b="1" kern="1200" dirty="0">
              <a:latin typeface="Arial" panose="020B0604020202020204" pitchFamily="34" charset="0"/>
              <a:cs typeface="Arial" panose="020B0604020202020204" pitchFamily="34" charset="0"/>
            </a:rPr>
            <a:t>New Grant Funding Policy – Before Board </a:t>
          </a:r>
        </a:p>
      </dsp:txBody>
      <dsp:txXfrm>
        <a:off x="23982" y="633466"/>
        <a:ext cx="7837429" cy="660770"/>
      </dsp:txXfrm>
    </dsp:sp>
    <dsp:sp modelId="{689DF9D3-19AE-4FF4-AF0D-60358EB8207F}">
      <dsp:nvSpPr>
        <dsp:cNvPr id="0" name=""/>
        <dsp:cNvSpPr/>
      </dsp:nvSpPr>
      <dsp:spPr>
        <a:xfrm>
          <a:off x="791279" y="1314794"/>
          <a:ext cx="787854" cy="332663"/>
        </a:xfrm>
        <a:custGeom>
          <a:avLst/>
          <a:gdLst/>
          <a:ahLst/>
          <a:cxnLst/>
          <a:rect l="0" t="0" r="0" b="0"/>
          <a:pathLst>
            <a:path>
              <a:moveTo>
                <a:pt x="0" y="0"/>
              </a:moveTo>
              <a:lnTo>
                <a:pt x="0" y="332663"/>
              </a:lnTo>
              <a:lnTo>
                <a:pt x="787854" y="332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1C115-4BE4-402D-88D5-EAF5B009A3BE}">
      <dsp:nvSpPr>
        <dsp:cNvPr id="0" name=""/>
        <dsp:cNvSpPr/>
      </dsp:nvSpPr>
      <dsp:spPr>
        <a:xfrm>
          <a:off x="1579133" y="1400749"/>
          <a:ext cx="6337586" cy="493417"/>
        </a:xfrm>
        <a:prstGeom prst="roundRect">
          <a:avLst>
            <a:gd name="adj" fmla="val 10000"/>
          </a:avLst>
        </a:prstGeom>
        <a:solidFill>
          <a:schemeClr val="accent6">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MDDA informing all applicants currently on waiting list that need to reapply</a:t>
          </a:r>
          <a:endParaRPr lang="en-ZA" sz="1800" kern="1200" dirty="0">
            <a:latin typeface="Arial" panose="020B0604020202020204" pitchFamily="34" charset="0"/>
            <a:cs typeface="Arial" panose="020B0604020202020204" pitchFamily="34" charset="0"/>
          </a:endParaRPr>
        </a:p>
      </dsp:txBody>
      <dsp:txXfrm>
        <a:off x="1593585" y="1415201"/>
        <a:ext cx="6308682" cy="464513"/>
      </dsp:txXfrm>
    </dsp:sp>
    <dsp:sp modelId="{07852CBD-1ED5-4F95-948A-A16F580E7D44}">
      <dsp:nvSpPr>
        <dsp:cNvPr id="0" name=""/>
        <dsp:cNvSpPr/>
      </dsp:nvSpPr>
      <dsp:spPr>
        <a:xfrm>
          <a:off x="791279" y="1314794"/>
          <a:ext cx="817263" cy="1378719"/>
        </a:xfrm>
        <a:custGeom>
          <a:avLst/>
          <a:gdLst/>
          <a:ahLst/>
          <a:cxnLst/>
          <a:rect l="0" t="0" r="0" b="0"/>
          <a:pathLst>
            <a:path>
              <a:moveTo>
                <a:pt x="0" y="0"/>
              </a:moveTo>
              <a:lnTo>
                <a:pt x="0" y="1378719"/>
              </a:lnTo>
              <a:lnTo>
                <a:pt x="817263" y="1378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F8494-2C89-417A-9A27-107E3062FA0A}">
      <dsp:nvSpPr>
        <dsp:cNvPr id="0" name=""/>
        <dsp:cNvSpPr/>
      </dsp:nvSpPr>
      <dsp:spPr>
        <a:xfrm>
          <a:off x="1608542" y="2124551"/>
          <a:ext cx="6651206" cy="1137926"/>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Application cut-off dates to be implemented from 2019/2020</a:t>
          </a:r>
        </a:p>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One call for applications in 2019/20</a:t>
          </a:r>
        </a:p>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Two calls for applications in following years</a:t>
          </a:r>
          <a:endParaRPr lang="en-ZA" sz="1800" kern="1200" dirty="0">
            <a:latin typeface="Arial" panose="020B0604020202020204" pitchFamily="34" charset="0"/>
            <a:cs typeface="Arial" panose="020B0604020202020204" pitchFamily="34" charset="0"/>
          </a:endParaRPr>
        </a:p>
      </dsp:txBody>
      <dsp:txXfrm>
        <a:off x="1641871" y="2157880"/>
        <a:ext cx="6584548" cy="1071268"/>
      </dsp:txXfrm>
    </dsp:sp>
    <dsp:sp modelId="{391C036E-54CC-464A-9FB3-40519A913B6B}">
      <dsp:nvSpPr>
        <dsp:cNvPr id="0" name=""/>
        <dsp:cNvSpPr/>
      </dsp:nvSpPr>
      <dsp:spPr>
        <a:xfrm>
          <a:off x="791279" y="1314794"/>
          <a:ext cx="790962" cy="2829838"/>
        </a:xfrm>
        <a:custGeom>
          <a:avLst/>
          <a:gdLst/>
          <a:ahLst/>
          <a:cxnLst/>
          <a:rect l="0" t="0" r="0" b="0"/>
          <a:pathLst>
            <a:path>
              <a:moveTo>
                <a:pt x="0" y="0"/>
              </a:moveTo>
              <a:lnTo>
                <a:pt x="0" y="2829838"/>
              </a:lnTo>
              <a:lnTo>
                <a:pt x="790962" y="2829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B5DAA0-1999-4210-9E99-AA7C56AF430E}">
      <dsp:nvSpPr>
        <dsp:cNvPr id="0" name=""/>
        <dsp:cNvSpPr/>
      </dsp:nvSpPr>
      <dsp:spPr>
        <a:xfrm>
          <a:off x="1582241" y="3573412"/>
          <a:ext cx="6875641" cy="1142441"/>
        </a:xfrm>
        <a:prstGeom prst="roundRect">
          <a:avLst>
            <a:gd name="adj" fmla="val 10000"/>
          </a:avLst>
        </a:prstGeom>
        <a:solidFill>
          <a:schemeClr val="accent6">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Call for applications to list criteria against which projects will be selected, eg focus on specific (underserved) municipalities/ provinces/ interest groups</a:t>
          </a:r>
          <a:endParaRPr lang="en-ZA" sz="1800" kern="1200" dirty="0">
            <a:latin typeface="Arial" panose="020B0604020202020204" pitchFamily="34" charset="0"/>
            <a:cs typeface="Arial" panose="020B0604020202020204" pitchFamily="34" charset="0"/>
          </a:endParaRPr>
        </a:p>
      </dsp:txBody>
      <dsp:txXfrm>
        <a:off x="1615702" y="3606873"/>
        <a:ext cx="6808719" cy="107551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F312AC-40A9-497A-A12B-121314FA4C15}"/>
              </a:ext>
            </a:extLst>
          </p:cNvPr>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862C872A-A607-4EE5-A445-5FD9E5CCFA46}"/>
              </a:ext>
            </a:extLst>
          </p:cNvPr>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BBFF4E47-DE0A-485D-8697-7DC7920C2E22}" type="datetimeFigureOut">
              <a:rPr lang="en-ZA" smtClean="0"/>
              <a:t>2019/07/02</a:t>
            </a:fld>
            <a:endParaRPr lang="en-ZA" dirty="0"/>
          </a:p>
        </p:txBody>
      </p:sp>
      <p:sp>
        <p:nvSpPr>
          <p:cNvPr id="4" name="Footer Placeholder 3">
            <a:extLst>
              <a:ext uri="{FF2B5EF4-FFF2-40B4-BE49-F238E27FC236}">
                <a16:creationId xmlns:a16="http://schemas.microsoft.com/office/drawing/2014/main" id="{C4F85F1A-2DA5-4810-AC60-8F96674D39C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A6BDFA6F-97CD-43A3-9650-49265D67053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4407420-21DE-435D-B8B8-B7CA2C578410}" type="slidenum">
              <a:rPr lang="en-ZA" smtClean="0"/>
              <a:t>‹#›</a:t>
            </a:fld>
            <a:endParaRPr lang="en-ZA" dirty="0"/>
          </a:p>
        </p:txBody>
      </p:sp>
    </p:spTree>
    <p:extLst>
      <p:ext uri="{BB962C8B-B14F-4D97-AF65-F5344CB8AC3E}">
        <p14:creationId xmlns:p14="http://schemas.microsoft.com/office/powerpoint/2010/main" val="37470256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6" y="1"/>
            <a:ext cx="2945659" cy="498056"/>
          </a:xfrm>
          <a:prstGeom prst="rect">
            <a:avLst/>
          </a:prstGeom>
        </p:spPr>
        <p:txBody>
          <a:bodyPr vert="horz" lIns="91440" tIns="45720" rIns="91440" bIns="45720" rtlCol="0"/>
          <a:lstStyle>
            <a:lvl1pPr algn="r">
              <a:defRPr sz="1200"/>
            </a:lvl1pPr>
          </a:lstStyle>
          <a:p>
            <a:fld id="{D378F3CB-CCF2-482A-95B6-43A91ED0A857}" type="datetimeFigureOut">
              <a:rPr lang="en-US" smtClean="0"/>
              <a:t>7/2/2019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6" y="9428584"/>
            <a:ext cx="2945659" cy="498055"/>
          </a:xfrm>
          <a:prstGeom prst="rect">
            <a:avLst/>
          </a:prstGeom>
        </p:spPr>
        <p:txBody>
          <a:bodyPr vert="horz" lIns="91440" tIns="45720" rIns="91440" bIns="45720" rtlCol="0" anchor="b"/>
          <a:lstStyle>
            <a:lvl1pPr algn="r">
              <a:defRPr sz="1200"/>
            </a:lvl1pPr>
          </a:lstStyle>
          <a:p>
            <a:fld id="{4CE27C9F-5E75-495F-AA36-4E9C4A666DF5}" type="slidenum">
              <a:rPr lang="en-US" smtClean="0"/>
              <a:t>‹#›</a:t>
            </a:fld>
            <a:endParaRPr lang="en-US" dirty="0"/>
          </a:p>
        </p:txBody>
      </p:sp>
    </p:spTree>
    <p:extLst>
      <p:ext uri="{BB962C8B-B14F-4D97-AF65-F5344CB8AC3E}">
        <p14:creationId xmlns:p14="http://schemas.microsoft.com/office/powerpoint/2010/main" val="4221936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74883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p>
        </p:txBody>
      </p:sp>
      <p:sp>
        <p:nvSpPr>
          <p:cNvPr id="4" name="Slide Number Placeholder 3"/>
          <p:cNvSpPr>
            <a:spLocks noGrp="1"/>
          </p:cNvSpPr>
          <p:nvPr>
            <p:ph type="sldNum" sz="quarter" idx="5"/>
          </p:nvPr>
        </p:nvSpPr>
        <p:spPr/>
        <p:txBody>
          <a:bodyPr/>
          <a:lstStyle/>
          <a:p>
            <a:pPr>
              <a:defRPr/>
            </a:pPr>
            <a:fld id="{F2968924-24EE-49F9-8175-8857403B27FA}" type="slidenum">
              <a:rPr lang="en-US">
                <a:solidFill>
                  <a:prstClr val="black"/>
                </a:solidFill>
              </a:rPr>
              <a:pPr>
                <a:defRPr/>
              </a:pPr>
              <a:t>7</a:t>
            </a:fld>
            <a:endParaRPr lang="en-US" dirty="0">
              <a:solidFill>
                <a:prstClr val="black"/>
              </a:solidFill>
            </a:endParaRPr>
          </a:p>
        </p:txBody>
      </p:sp>
      <p:sp>
        <p:nvSpPr>
          <p:cNvPr id="2" name="Footer Placeholder 1">
            <a:extLst>
              <a:ext uri="{FF2B5EF4-FFF2-40B4-BE49-F238E27FC236}">
                <a16:creationId xmlns:a16="http://schemas.microsoft.com/office/drawing/2014/main" id="{C1E93B95-4799-4FC8-AE70-F00CCF4E1E1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68184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EAE1F7-6FD1-489D-976F-62233BDFD13F}"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3908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AE1F7-6FD1-489D-976F-62233BDFD1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23730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AE1F7-6FD1-489D-976F-62233BDFD1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23730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AE1F7-6FD1-489D-976F-62233BDFD1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24196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EAE1F7-6FD1-489D-976F-62233BDFD13F}"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4041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val="68280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val="23584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val="168648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Tree>
    <p:extLst>
      <p:ext uri="{BB962C8B-B14F-4D97-AF65-F5344CB8AC3E}">
        <p14:creationId xmlns:p14="http://schemas.microsoft.com/office/powerpoint/2010/main" val="25792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476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142864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317375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2918952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
        <p:nvSpPr>
          <p:cNvPr id="8"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2630105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
        <p:nvSpPr>
          <p:cNvPr id="10"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90873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0" y="620688"/>
            <a:ext cx="8383020" cy="5616624"/>
          </a:xfrm>
          <a:prstGeom prst="rect">
            <a:avLst/>
          </a:prstGeom>
        </p:spPr>
      </p:pic>
      <p:sp>
        <p:nvSpPr>
          <p:cNvPr id="8"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54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val="389869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0"/>
            <a:ext cx="1738536" cy="365125"/>
          </a:xfr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2195736" y="6520259"/>
            <a:ext cx="4357464" cy="365125"/>
          </a:xfr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sz="2000"/>
            </a:lvl1pPr>
          </a:lstStyle>
          <a:p>
            <a:pPr>
              <a:defRPr/>
            </a:pPr>
            <a:fld id="{D5EBA67E-7B4D-4AB0-BEA8-28D80A74962E}" type="slidenum">
              <a:rPr lang="en-US" smtClean="0"/>
              <a:pPr>
                <a:defRPr/>
              </a:pPr>
              <a:t>‹#›</a:t>
            </a:fld>
            <a:endParaRPr lang="en-US" dirty="0"/>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val="1851148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val="303194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325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2507869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val="3818690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693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val="1443096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val="2807288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val="142003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val="419929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val="248475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val="3789340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0" y="620688"/>
            <a:ext cx="8383020" cy="5616624"/>
          </a:xfrm>
          <a:prstGeom prst="rect">
            <a:avLst/>
          </a:prstGeom>
        </p:spPr>
      </p:pic>
      <p:sp>
        <p:nvSpPr>
          <p:cNvPr id="8"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955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0"/>
            <a:ext cx="1738536" cy="365125"/>
          </a:xfr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sz="2000"/>
            </a:lvl1pPr>
          </a:lstStyle>
          <a:p>
            <a:pPr>
              <a:defRPr/>
            </a:pPr>
            <a:fld id="{D5EBA67E-7B4D-4AB0-BEA8-28D80A74962E}" type="slidenum">
              <a:rPr lang="en-US" smtClean="0"/>
              <a:pPr>
                <a:defRPr/>
              </a:pPr>
              <a:t>‹#›</a:t>
            </a:fld>
            <a:endParaRPr lang="en-US" dirty="0"/>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val="4243593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val="1120841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784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val="1804641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val="2932277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2"/>
          <p:cNvSpPr txBox="1">
            <a:spLocks noChangeArrowheads="1"/>
          </p:cNvSpPr>
          <p:nvPr userDrawn="1"/>
        </p:nvSpPr>
        <p:spPr bwMode="auto">
          <a:xfrm>
            <a:off x="0" y="0"/>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8825" y="233362"/>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Date Placeholder 3"/>
          <p:cNvSpPr>
            <a:spLocks noGrp="1"/>
          </p:cNvSpPr>
          <p:nvPr>
            <p:ph type="dt" sz="half" idx="10"/>
          </p:nvPr>
        </p:nvSpPr>
        <p:spPr>
          <a:xfrm>
            <a:off x="457200" y="6356350"/>
            <a:ext cx="1738536"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2000"/>
            </a:lvl1pPr>
          </a:lstStyle>
          <a:p>
            <a:pPr>
              <a:defRPr/>
            </a:pPr>
            <a:fld id="{D5EBA67E-7B4D-4AB0-BEA8-28D80A74962E}" type="slidenum">
              <a:rPr lang="en-US" smtClean="0"/>
              <a:pPr>
                <a:defRPr/>
              </a:pPr>
              <a:t>‹#›</a:t>
            </a:fld>
            <a:endParaRPr lang="en-US" dirty="0"/>
          </a:p>
        </p:txBody>
      </p:sp>
    </p:spTree>
    <p:extLst>
      <p:ext uri="{BB962C8B-B14F-4D97-AF65-F5344CB8AC3E}">
        <p14:creationId xmlns:p14="http://schemas.microsoft.com/office/powerpoint/2010/main" val="1662742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Tree>
    <p:extLst>
      <p:ext uri="{BB962C8B-B14F-4D97-AF65-F5344CB8AC3E}">
        <p14:creationId xmlns:p14="http://schemas.microsoft.com/office/powerpoint/2010/main" val="583048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8828" y="233368"/>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3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6"/>
            <a:ext cx="2133600" cy="365125"/>
          </a:xfrm>
        </p:spPr>
        <p:txBody>
          <a:bodyPr/>
          <a:lstStyle>
            <a:lvl1pPr>
              <a:defRPr sz="15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id="{F90776B0-C322-43B7-9E24-46B2679BE61B}"/>
              </a:ext>
            </a:extLst>
          </p:cNvPr>
          <p:cNvSpPr>
            <a:spLocks noGrp="1"/>
          </p:cNvSpPr>
          <p:nvPr>
            <p:ph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565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val="17009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val="99782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spTree>
    <p:extLst>
      <p:ext uri="{BB962C8B-B14F-4D97-AF65-F5344CB8AC3E}">
        <p14:creationId xmlns:p14="http://schemas.microsoft.com/office/powerpoint/2010/main" val="78525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val="230743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val="326932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pPr>
                <a:defRPr/>
              </a:pPr>
              <a:t>‹#›</a:t>
            </a:fld>
            <a:endParaRPr lang="en-US" dirty="0"/>
          </a:p>
        </p:txBody>
      </p:sp>
    </p:spTree>
    <p:extLst>
      <p:ext uri="{BB962C8B-B14F-4D97-AF65-F5344CB8AC3E}">
        <p14:creationId xmlns:p14="http://schemas.microsoft.com/office/powerpoint/2010/main" val="44936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val="873240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2483768" y="6356350"/>
            <a:ext cx="432048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val="21861842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3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val="33993620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28"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9.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3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7.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37.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37.xml"/><Relationship Id="rId1" Type="http://schemas.openxmlformats.org/officeDocument/2006/relationships/vmlDrawing" Target="../drawings/vmlDrawing3.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37.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37.xml"/><Relationship Id="rId1" Type="http://schemas.openxmlformats.org/officeDocument/2006/relationships/vmlDrawing" Target="../drawings/vmlDrawing4.vml"/><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37.xml"/><Relationship Id="rId1" Type="http://schemas.openxmlformats.org/officeDocument/2006/relationships/vmlDrawing" Target="../drawings/vmlDrawing5.vml"/><Relationship Id="rId4" Type="http://schemas.openxmlformats.org/officeDocument/2006/relationships/image" Target="../media/image40.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37.xml"/><Relationship Id="rId1" Type="http://schemas.openxmlformats.org/officeDocument/2006/relationships/vmlDrawing" Target="../drawings/vmlDrawing6.vml"/><Relationship Id="rId4" Type="http://schemas.openxmlformats.org/officeDocument/2006/relationships/image" Target="../media/image41.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37.xml"/><Relationship Id="rId1" Type="http://schemas.openxmlformats.org/officeDocument/2006/relationships/vmlDrawing" Target="../drawings/vmlDrawing7.vml"/><Relationship Id="rId4" Type="http://schemas.openxmlformats.org/officeDocument/2006/relationships/image" Target="../media/image4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369476-5E79-4128-BE5F-14DE8DD9D27F}"/>
              </a:ext>
            </a:extLst>
          </p:cNvPr>
          <p:cNvSpPr>
            <a:spLocks noGrp="1"/>
          </p:cNvSpPr>
          <p:nvPr>
            <p:ph type="sldNum" sz="quarter" idx="12"/>
          </p:nvPr>
        </p:nvSpPr>
        <p:spPr/>
        <p:txBody>
          <a:bodyPr/>
          <a:lstStyle/>
          <a:p>
            <a:pPr>
              <a:defRPr/>
            </a:pPr>
            <a:fld id="{6EFE87D6-28AE-4488-BDD1-2DD6D741DE29}" type="slidenum">
              <a:rPr lang="en-US" smtClean="0"/>
              <a:pPr>
                <a:defRPr/>
              </a:pPr>
              <a:t>1</a:t>
            </a:fld>
            <a:endParaRPr lang="en-US" dirty="0"/>
          </a:p>
        </p:txBody>
      </p:sp>
      <p:pic>
        <p:nvPicPr>
          <p:cNvPr id="5" name="Picture 4">
            <a:extLst>
              <a:ext uri="{FF2B5EF4-FFF2-40B4-BE49-F238E27FC236}">
                <a16:creationId xmlns:a16="http://schemas.microsoft.com/office/drawing/2014/main" id="{6FCF23A0-4E01-4932-882D-63FD92901205}"/>
              </a:ext>
            </a:extLst>
          </p:cNvPr>
          <p:cNvPicPr>
            <a:picLocks noChangeAspect="1"/>
          </p:cNvPicPr>
          <p:nvPr/>
        </p:nvPicPr>
        <p:blipFill rotWithShape="1">
          <a:blip r:embed="rId2"/>
          <a:srcRect l="3216" t="8851"/>
          <a:stretch/>
        </p:blipFill>
        <p:spPr>
          <a:xfrm>
            <a:off x="223195" y="82621"/>
            <a:ext cx="8697610" cy="6477692"/>
          </a:xfrm>
          <a:prstGeom prst="rect">
            <a:avLst/>
          </a:prstGeom>
        </p:spPr>
      </p:pic>
      <p:sp>
        <p:nvSpPr>
          <p:cNvPr id="6" name="TextBox 5">
            <a:extLst>
              <a:ext uri="{FF2B5EF4-FFF2-40B4-BE49-F238E27FC236}">
                <a16:creationId xmlns:a16="http://schemas.microsoft.com/office/drawing/2014/main" id="{22139824-3448-4169-B9A7-E4D4D853FC55}"/>
              </a:ext>
            </a:extLst>
          </p:cNvPr>
          <p:cNvSpPr txBox="1"/>
          <p:nvPr/>
        </p:nvSpPr>
        <p:spPr>
          <a:xfrm>
            <a:off x="4223519" y="3487652"/>
            <a:ext cx="4920481" cy="2123658"/>
          </a:xfrm>
          <a:prstGeom prst="rect">
            <a:avLst/>
          </a:prstGeom>
          <a:noFill/>
        </p:spPr>
        <p:txBody>
          <a:bodyPr wrap="square" rtlCol="0">
            <a:spAutoFit/>
          </a:bodyPr>
          <a:lstStyle/>
          <a:p>
            <a:pPr algn="ctr"/>
            <a:r>
              <a:rPr lang="en-GB" sz="2800" b="1" dirty="0">
                <a:solidFill>
                  <a:srgbClr val="F79646"/>
                </a:solidFill>
                <a:latin typeface="Arial" pitchFamily="34" charset="0"/>
                <a:cs typeface="Arial" pitchFamily="34" charset="0"/>
              </a:rPr>
              <a:t>PRESENTATION TO PORTFOLIO COMMITTEE</a:t>
            </a:r>
          </a:p>
          <a:p>
            <a:pPr algn="ctr"/>
            <a:endParaRPr lang="en-GB" sz="2800" b="1" dirty="0">
              <a:solidFill>
                <a:srgbClr val="F79646"/>
              </a:solidFill>
              <a:latin typeface="Arial" pitchFamily="34" charset="0"/>
              <a:cs typeface="Arial" pitchFamily="34" charset="0"/>
            </a:endParaRPr>
          </a:p>
          <a:p>
            <a:pPr algn="ctr"/>
            <a:r>
              <a:rPr lang="en-ZA" sz="2400" b="1" dirty="0">
                <a:latin typeface="Arial" pitchFamily="34" charset="0"/>
              </a:rPr>
              <a:t>Acting CEO, Zuki Potye</a:t>
            </a:r>
          </a:p>
          <a:p>
            <a:pPr algn="ctr"/>
            <a:r>
              <a:rPr lang="en-GB" sz="2400" b="1" dirty="0">
                <a:solidFill>
                  <a:srgbClr val="F79646"/>
                </a:solidFill>
                <a:latin typeface="Arial" pitchFamily="34" charset="0"/>
                <a:cs typeface="Arial" pitchFamily="34" charset="0"/>
              </a:rPr>
              <a:t>Wednesday</a:t>
            </a:r>
            <a:r>
              <a:rPr lang="en-GB" sz="2400" b="1" dirty="0">
                <a:solidFill>
                  <a:schemeClr val="accent6"/>
                </a:solidFill>
                <a:latin typeface="Arial" pitchFamily="34" charset="0"/>
                <a:cs typeface="Arial" pitchFamily="34" charset="0"/>
              </a:rPr>
              <a:t>, 03 July 2019</a:t>
            </a:r>
            <a:endParaRPr lang="en-ZA" sz="2400" b="1" dirty="0">
              <a:latin typeface="Arial" pitchFamily="34" charset="0"/>
            </a:endParaRPr>
          </a:p>
        </p:txBody>
      </p:sp>
      <p:sp>
        <p:nvSpPr>
          <p:cNvPr id="7" name="TextBox 6">
            <a:extLst>
              <a:ext uri="{FF2B5EF4-FFF2-40B4-BE49-F238E27FC236}">
                <a16:creationId xmlns:a16="http://schemas.microsoft.com/office/drawing/2014/main" id="{678EBA6A-C8EF-4C71-B0C1-9B628C7F8EF9}"/>
              </a:ext>
            </a:extLst>
          </p:cNvPr>
          <p:cNvSpPr txBox="1"/>
          <p:nvPr/>
        </p:nvSpPr>
        <p:spPr>
          <a:xfrm>
            <a:off x="4998029" y="2902877"/>
            <a:ext cx="3922776" cy="584775"/>
          </a:xfrm>
          <a:prstGeom prst="rect">
            <a:avLst/>
          </a:prstGeom>
          <a:solidFill>
            <a:schemeClr val="bg1"/>
          </a:solidFill>
        </p:spPr>
        <p:txBody>
          <a:bodyPr wrap="square" rtlCol="0">
            <a:spAutoFit/>
          </a:bodyPr>
          <a:lstStyle/>
          <a:p>
            <a:pPr algn="ctr"/>
            <a:r>
              <a:rPr lang="en-GB" sz="1600" b="1" i="1" dirty="0">
                <a:latin typeface="Arial" pitchFamily="34" charset="0"/>
                <a:cs typeface="Arial" pitchFamily="34" charset="0"/>
              </a:rPr>
              <a:t>Access to diversified media for all</a:t>
            </a:r>
            <a:r>
              <a:rPr lang="en-ZA" sz="1600" b="1" dirty="0">
                <a:solidFill>
                  <a:schemeClr val="bg1"/>
                </a:solidFill>
                <a:latin typeface="Arial" pitchFamily="34" charset="0"/>
              </a:rPr>
              <a:t>a</a:t>
            </a:r>
          </a:p>
          <a:p>
            <a:pPr algn="ctr"/>
            <a:endParaRPr lang="en-ZA" sz="1600" b="1" dirty="0">
              <a:latin typeface="Arial" pitchFamily="34" charset="0"/>
            </a:endParaRPr>
          </a:p>
        </p:txBody>
      </p:sp>
    </p:spTree>
    <p:extLst>
      <p:ext uri="{BB962C8B-B14F-4D97-AF65-F5344CB8AC3E}">
        <p14:creationId xmlns:p14="http://schemas.microsoft.com/office/powerpoint/2010/main" val="428842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4051D7-1F7E-41B3-B9EA-8BF927A4D6D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20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graphicFrame>
        <p:nvGraphicFramePr>
          <p:cNvPr id="5" name="Table 4">
            <a:extLst>
              <a:ext uri="{FF2B5EF4-FFF2-40B4-BE49-F238E27FC236}">
                <a16:creationId xmlns:a16="http://schemas.microsoft.com/office/drawing/2014/main" id="{76C6EDE7-7B66-4B6D-8AF7-8F9FE7E7480F}"/>
              </a:ext>
            </a:extLst>
          </p:cNvPr>
          <p:cNvGraphicFramePr>
            <a:graphicFrameLocks noGrp="1"/>
          </p:cNvGraphicFramePr>
          <p:nvPr>
            <p:extLst>
              <p:ext uri="{D42A27DB-BD31-4B8C-83A1-F6EECF244321}">
                <p14:modId xmlns:p14="http://schemas.microsoft.com/office/powerpoint/2010/main" val="1537129620"/>
              </p:ext>
            </p:extLst>
          </p:nvPr>
        </p:nvGraphicFramePr>
        <p:xfrm>
          <a:off x="102579" y="1243921"/>
          <a:ext cx="8938842" cy="5477435"/>
        </p:xfrm>
        <a:graphic>
          <a:graphicData uri="http://schemas.openxmlformats.org/drawingml/2006/table">
            <a:tbl>
              <a:tblPr firstRow="1" bandRow="1">
                <a:tableStyleId>{93296810-A885-4BE3-A3E7-6D5BEEA58F35}</a:tableStyleId>
              </a:tblPr>
              <a:tblGrid>
                <a:gridCol w="2080892">
                  <a:extLst>
                    <a:ext uri="{9D8B030D-6E8A-4147-A177-3AD203B41FA5}">
                      <a16:colId xmlns:a16="http://schemas.microsoft.com/office/drawing/2014/main" val="3109317462"/>
                    </a:ext>
                  </a:extLst>
                </a:gridCol>
                <a:gridCol w="6857950">
                  <a:extLst>
                    <a:ext uri="{9D8B030D-6E8A-4147-A177-3AD203B41FA5}">
                      <a16:colId xmlns:a16="http://schemas.microsoft.com/office/drawing/2014/main" val="1160173512"/>
                    </a:ext>
                  </a:extLst>
                </a:gridCol>
              </a:tblGrid>
              <a:tr h="356795">
                <a:tc>
                  <a:txBody>
                    <a:bodyPr/>
                    <a:lstStyle/>
                    <a:p>
                      <a:r>
                        <a:rPr lang="en-US" sz="1700" dirty="0">
                          <a:latin typeface="Arial" panose="020B0604020202020204" pitchFamily="34" charset="0"/>
                          <a:cs typeface="Arial" panose="020B0604020202020204" pitchFamily="34" charset="0"/>
                        </a:rPr>
                        <a:t>Challenge</a:t>
                      </a:r>
                    </a:p>
                  </a:txBody>
                  <a:tcPr/>
                </a:tc>
                <a:tc>
                  <a:txBody>
                    <a:bodyPr/>
                    <a:lstStyle/>
                    <a:p>
                      <a:r>
                        <a:rPr lang="en-US" sz="1700" dirty="0">
                          <a:latin typeface="Arial" panose="020B0604020202020204" pitchFamily="34" charset="0"/>
                          <a:cs typeface="Arial" panose="020B0604020202020204" pitchFamily="34" charset="0"/>
                        </a:rPr>
                        <a:t>Interventions</a:t>
                      </a:r>
                    </a:p>
                  </a:txBody>
                  <a:tcPr/>
                </a:tc>
                <a:extLst>
                  <a:ext uri="{0D108BD9-81ED-4DB2-BD59-A6C34878D82A}">
                    <a16:rowId xmlns:a16="http://schemas.microsoft.com/office/drawing/2014/main" val="2555868385"/>
                  </a:ext>
                </a:extLst>
              </a:tr>
              <a:tr h="1340436">
                <a:tc>
                  <a:txBody>
                    <a:bodyPr/>
                    <a:lstStyle/>
                    <a:p>
                      <a:r>
                        <a:rPr lang="en-US" sz="1700" dirty="0">
                          <a:latin typeface="Arial" panose="020B0604020202020204" pitchFamily="34" charset="0"/>
                          <a:cs typeface="Arial" panose="020B0604020202020204" pitchFamily="34" charset="0"/>
                        </a:rPr>
                        <a:t>Sustainability</a:t>
                      </a:r>
                    </a:p>
                  </a:txBody>
                  <a:tcPr/>
                </a:tc>
                <a:tc>
                  <a:txBody>
                    <a:bodyPr/>
                    <a:lstStyle/>
                    <a:p>
                      <a:pPr marL="28575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Implement interventions to ensure Commercial Print media funding</a:t>
                      </a:r>
                    </a:p>
                    <a:p>
                      <a:pPr marL="28575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Enforce 30% government advertising spend to community media</a:t>
                      </a:r>
                    </a:p>
                    <a:p>
                      <a:pPr marL="28575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Find sustainable solutions on transmission costs</a:t>
                      </a:r>
                    </a:p>
                    <a:p>
                      <a:pPr marL="28575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Redesign funding model for </a:t>
                      </a:r>
                      <a:r>
                        <a:rPr lang="en-ZA" sz="1700" dirty="0">
                          <a:latin typeface="Arial" panose="020B0604020202020204" pitchFamily="34" charset="0"/>
                          <a:cs typeface="Arial" panose="020B0604020202020204" pitchFamily="34" charset="0"/>
                        </a:rPr>
                        <a:t>more developmental approach to sector - to accommodate projects in severely depressed areas</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513857"/>
                  </a:ext>
                </a:extLst>
              </a:tr>
              <a:tr h="784727">
                <a:tc>
                  <a:txBody>
                    <a:bodyPr/>
                    <a:lstStyle/>
                    <a:p>
                      <a:r>
                        <a:rPr lang="en-US" sz="1700" dirty="0">
                          <a:latin typeface="Arial" panose="020B0604020202020204" pitchFamily="34" charset="0"/>
                          <a:cs typeface="Arial" panose="020B0604020202020204" pitchFamily="34" charset="0"/>
                        </a:rPr>
                        <a:t>Governance</a:t>
                      </a:r>
                    </a:p>
                  </a:txBody>
                  <a:tcPr/>
                </a:tc>
                <a:tc>
                  <a:txBody>
                    <a:bodyPr/>
                    <a:lstStyle/>
                    <a:p>
                      <a:pPr marL="28575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Board Governance trainings</a:t>
                      </a:r>
                      <a:endParaRPr lang="en-GB" sz="1700" dirty="0">
                        <a:latin typeface="Arial" panose="020B0604020202020204" pitchFamily="34" charset="0"/>
                        <a:cs typeface="Arial" panose="020B0604020202020204" pitchFamily="34" charset="0"/>
                      </a:endParaRPr>
                    </a:p>
                    <a:p>
                      <a:pPr marL="285750" indent="-285750">
                        <a:buClr>
                          <a:schemeClr val="accent6">
                            <a:lumMod val="75000"/>
                          </a:schemeClr>
                        </a:buClr>
                        <a:buFont typeface="Wingdings" panose="05000000000000000000" pitchFamily="2" charset="2"/>
                        <a:buChar char="v"/>
                      </a:pPr>
                      <a:r>
                        <a:rPr lang="en-ZA" sz="1700" dirty="0">
                          <a:latin typeface="Arial" panose="020B0604020202020204" pitchFamily="34" charset="0"/>
                          <a:cs typeface="Arial" panose="020B0604020202020204" pitchFamily="34" charset="0"/>
                        </a:rPr>
                        <a:t>On-site capacity building interventions in critical skills</a:t>
                      </a:r>
                    </a:p>
                    <a:p>
                      <a:pPr marL="285750" indent="-285750">
                        <a:buClr>
                          <a:schemeClr val="accent6">
                            <a:lumMod val="75000"/>
                          </a:schemeClr>
                        </a:buClr>
                        <a:buFont typeface="Wingdings" panose="05000000000000000000" pitchFamily="2" charset="2"/>
                        <a:buChar char="v"/>
                      </a:pPr>
                      <a:r>
                        <a:rPr lang="en-ZA" sz="1700" dirty="0">
                          <a:latin typeface="Arial" panose="020B0604020202020204" pitchFamily="34" charset="0"/>
                          <a:cs typeface="Arial" panose="020B0604020202020204" pitchFamily="34" charset="0"/>
                        </a:rPr>
                        <a:t>Monitoring and Evaluation</a:t>
                      </a:r>
                    </a:p>
                  </a:txBody>
                  <a:tcPr/>
                </a:tc>
                <a:extLst>
                  <a:ext uri="{0D108BD9-81ED-4DB2-BD59-A6C34878D82A}">
                    <a16:rowId xmlns:a16="http://schemas.microsoft.com/office/drawing/2014/main" val="971914467"/>
                  </a:ext>
                </a:extLst>
              </a:tr>
              <a:tr h="810769">
                <a:tc>
                  <a:txBody>
                    <a:bodyPr/>
                    <a:lstStyle/>
                    <a:p>
                      <a:r>
                        <a:rPr lang="en-US" sz="1700" dirty="0">
                          <a:latin typeface="Arial" panose="020B0604020202020204" pitchFamily="34" charset="0"/>
                          <a:cs typeface="Arial" panose="020B0604020202020204" pitchFamily="34" charset="0"/>
                        </a:rPr>
                        <a:t>Technological environment</a:t>
                      </a:r>
                    </a:p>
                  </a:txBody>
                  <a:tcPr/>
                </a:tc>
                <a:tc>
                  <a:txBody>
                    <a:bodyPr/>
                    <a:lstStyle/>
                    <a:p>
                      <a:pPr marL="285750" lvl="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Broadcast equipment support for digital broadcasting readiness</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v"/>
                        <a:tabLst/>
                        <a:defRPr/>
                      </a:pPr>
                      <a:r>
                        <a:rPr lang="en-US" sz="1700" baseline="0" dirty="0">
                          <a:latin typeface="Arial" panose="020B0604020202020204" pitchFamily="34" charset="0"/>
                          <a:cs typeface="Arial" panose="020B0604020202020204" pitchFamily="34" charset="0"/>
                        </a:rPr>
                        <a:t>Partner with DoC on digital broadcasting awareness</a:t>
                      </a:r>
                      <a:endParaRPr lang="en-GB" sz="1700" dirty="0">
                        <a:latin typeface="Arial" panose="020B0604020202020204" pitchFamily="34" charset="0"/>
                        <a:cs typeface="Arial" panose="020B0604020202020204" pitchFamily="34" charset="0"/>
                      </a:endParaRPr>
                    </a:p>
                    <a:p>
                      <a:pPr marL="285750" lvl="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Print</a:t>
                      </a:r>
                      <a:r>
                        <a:rPr lang="en-US" sz="1700" baseline="0" dirty="0">
                          <a:latin typeface="Arial" panose="020B0604020202020204" pitchFamily="34" charset="0"/>
                          <a:cs typeface="Arial" panose="020B0604020202020204" pitchFamily="34" charset="0"/>
                        </a:rPr>
                        <a:t> publications capacity building on online news and e-commerce</a:t>
                      </a:r>
                    </a:p>
                  </a:txBody>
                  <a:tcPr/>
                </a:tc>
                <a:extLst>
                  <a:ext uri="{0D108BD9-81ED-4DB2-BD59-A6C34878D82A}">
                    <a16:rowId xmlns:a16="http://schemas.microsoft.com/office/drawing/2014/main" val="3858303671"/>
                  </a:ext>
                </a:extLst>
              </a:tr>
              <a:tr h="487904">
                <a:tc>
                  <a:txBody>
                    <a:bodyPr/>
                    <a:lstStyle/>
                    <a:p>
                      <a:r>
                        <a:rPr lang="en-US" sz="1700" dirty="0">
                          <a:latin typeface="Arial" panose="020B0604020202020204" pitchFamily="34" charset="0"/>
                          <a:cs typeface="Arial" panose="020B0604020202020204" pitchFamily="34" charset="0"/>
                        </a:rPr>
                        <a:t>Untransformed mainstream media</a:t>
                      </a:r>
                    </a:p>
                  </a:txBody>
                  <a:tcPr/>
                </a:tc>
                <a:tc>
                  <a:txBody>
                    <a:bodyPr/>
                    <a:lstStyle/>
                    <a:p>
                      <a:pPr marL="28575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Enforce regulations against unfair competition (Competition Commission)</a:t>
                      </a:r>
                    </a:p>
                  </a:txBody>
                  <a:tcPr/>
                </a:tc>
                <a:extLst>
                  <a:ext uri="{0D108BD9-81ED-4DB2-BD59-A6C34878D82A}">
                    <a16:rowId xmlns:a16="http://schemas.microsoft.com/office/drawing/2014/main" val="4115873244"/>
                  </a:ext>
                </a:extLst>
              </a:tr>
              <a:tr h="774805">
                <a:tc>
                  <a:txBody>
                    <a:bodyPr/>
                    <a:lstStyle/>
                    <a:p>
                      <a:r>
                        <a:rPr lang="en-US" sz="1700" dirty="0">
                          <a:latin typeface="Arial" panose="020B0604020202020204" pitchFamily="34" charset="0"/>
                          <a:cs typeface="Arial" panose="020B0604020202020204" pitchFamily="34" charset="0"/>
                        </a:rPr>
                        <a:t>Content Generation</a:t>
                      </a:r>
                    </a:p>
                  </a:txBody>
                  <a:tcPr/>
                </a:tc>
                <a:tc>
                  <a:txBody>
                    <a:bodyPr/>
                    <a:lstStyle/>
                    <a:p>
                      <a:pPr marL="285750" lvl="0" indent="-285750">
                        <a:buClr>
                          <a:schemeClr val="accent6">
                            <a:lumMod val="75000"/>
                          </a:schemeClr>
                        </a:buClr>
                        <a:buFont typeface="Wingdings" panose="05000000000000000000" pitchFamily="2" charset="2"/>
                        <a:buChar char="v"/>
                      </a:pPr>
                      <a:r>
                        <a:rPr lang="en-US" sz="1700" dirty="0">
                          <a:latin typeface="Arial" panose="020B0604020202020204" pitchFamily="34" charset="0"/>
                          <a:cs typeface="Arial" panose="020B0604020202020204" pitchFamily="34" charset="0"/>
                        </a:rPr>
                        <a:t>Capacity building interventions</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v"/>
                        <a:tabLst/>
                        <a:defRPr/>
                      </a:pPr>
                      <a:r>
                        <a:rPr lang="en-US" sz="1700" baseline="0" dirty="0">
                          <a:latin typeface="Arial" panose="020B0604020202020204" pitchFamily="34" charset="0"/>
                          <a:cs typeface="Arial" panose="020B0604020202020204" pitchFamily="34" charset="0"/>
                        </a:rPr>
                        <a:t>Funding for content generation</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v"/>
                        <a:tabLst/>
                        <a:defRPr/>
                      </a:pPr>
                      <a:r>
                        <a:rPr lang="en-US" sz="1700" dirty="0">
                          <a:latin typeface="Arial" panose="020B0604020202020204" pitchFamily="34" charset="0"/>
                          <a:cs typeface="Arial" panose="020B0604020202020204" pitchFamily="34" charset="0"/>
                        </a:rPr>
                        <a:t>Redesign and increase capacity building interventions</a:t>
                      </a:r>
                    </a:p>
                  </a:txBody>
                  <a:tcPr/>
                </a:tc>
                <a:extLst>
                  <a:ext uri="{0D108BD9-81ED-4DB2-BD59-A6C34878D82A}">
                    <a16:rowId xmlns:a16="http://schemas.microsoft.com/office/drawing/2014/main" val="3518003162"/>
                  </a:ext>
                </a:extLst>
              </a:tr>
            </a:tbl>
          </a:graphicData>
        </a:graphic>
      </p:graphicFrame>
      <p:sp>
        <p:nvSpPr>
          <p:cNvPr id="3" name="Rectangle 2">
            <a:extLst>
              <a:ext uri="{FF2B5EF4-FFF2-40B4-BE49-F238E27FC236}">
                <a16:creationId xmlns:a16="http://schemas.microsoft.com/office/drawing/2014/main" id="{EEC5C35E-9B6A-4F44-94B1-AA9F301E9A99}"/>
              </a:ext>
            </a:extLst>
          </p:cNvPr>
          <p:cNvSpPr/>
          <p:nvPr/>
        </p:nvSpPr>
        <p:spPr>
          <a:xfrm>
            <a:off x="241443" y="314424"/>
            <a:ext cx="7772400" cy="646331"/>
          </a:xfrm>
          <a:prstGeom prst="rect">
            <a:avLst/>
          </a:prstGeom>
        </p:spPr>
        <p:txBody>
          <a:bodyPr wrap="square">
            <a:spAutoFit/>
          </a:bodyPr>
          <a:lstStyle/>
          <a:p>
            <a:r>
              <a:rPr lang="en-US" sz="3200" b="1" dirty="0">
                <a:solidFill>
                  <a:prstClr val="white"/>
                </a:solidFill>
                <a:latin typeface="Arial Nova" panose="020B0504020202020204" pitchFamily="34" charset="0"/>
                <a:ea typeface="Arial Unicode MS" pitchFamily="34" charset="-128"/>
                <a:cs typeface="Arial" panose="020B0604020202020204" pitchFamily="34" charset="0"/>
              </a:rPr>
              <a:t>2</a:t>
            </a:r>
            <a:r>
              <a:rPr lang="en-US" sz="3200" b="1" dirty="0">
                <a:solidFill>
                  <a:prstClr val="white"/>
                </a:solidFill>
                <a:latin typeface="Arial" panose="020B0604020202020204" pitchFamily="34" charset="0"/>
                <a:ea typeface="Arial Unicode MS" pitchFamily="34" charset="-128"/>
                <a:cs typeface="Arial" panose="020B0604020202020204" pitchFamily="34" charset="0"/>
              </a:rPr>
              <a:t>.  </a:t>
            </a:r>
            <a:r>
              <a:rPr lang="en-US" sz="3600" b="1" dirty="0">
                <a:solidFill>
                  <a:prstClr val="white"/>
                </a:solidFill>
                <a:latin typeface="Arial" panose="020B0604020202020204" pitchFamily="34" charset="0"/>
                <a:ea typeface="Arial Unicode MS" pitchFamily="34" charset="-128"/>
                <a:cs typeface="Arial" panose="020B0604020202020204" pitchFamily="34" charset="0"/>
              </a:rPr>
              <a:t>Current Sector Environment</a:t>
            </a:r>
            <a:endParaRPr lang="en-ZA" dirty="0"/>
          </a:p>
        </p:txBody>
      </p:sp>
    </p:spTree>
    <p:extLst>
      <p:ext uri="{BB962C8B-B14F-4D97-AF65-F5344CB8AC3E}">
        <p14:creationId xmlns:p14="http://schemas.microsoft.com/office/powerpoint/2010/main" val="139849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0CC1B3DE-4DF9-45BB-94FC-379BFFEEC9EC}"/>
              </a:ext>
            </a:extLst>
          </p:cNvPr>
          <p:cNvSpPr>
            <a:spLocks noGrp="1"/>
          </p:cNvSpPr>
          <p:nvPr>
            <p:ph idx="4294967295"/>
          </p:nvPr>
        </p:nvSpPr>
        <p:spPr>
          <a:xfrm>
            <a:off x="198347" y="1295400"/>
            <a:ext cx="5977909" cy="4267200"/>
          </a:xfrm>
        </p:spPr>
        <p:style>
          <a:lnRef idx="2">
            <a:schemeClr val="accent2"/>
          </a:lnRef>
          <a:fillRef idx="1">
            <a:schemeClr val="lt1"/>
          </a:fillRef>
          <a:effectRef idx="0">
            <a:schemeClr val="accent2"/>
          </a:effectRef>
          <a:fontRef idx="minor">
            <a:schemeClr val="dk1"/>
          </a:fontRef>
        </p:style>
        <p:txBody>
          <a:bodyPr/>
          <a:lstStyle/>
          <a:p>
            <a:pPr marL="0" lvl="1" indent="0" algn="just">
              <a:buNone/>
            </a:pPr>
            <a:r>
              <a:rPr lang="en-ZA" sz="2400" dirty="0">
                <a:solidFill>
                  <a:schemeClr val="accent6">
                    <a:lumMod val="50000"/>
                  </a:schemeClr>
                </a:solidFill>
                <a:latin typeface="Arial" panose="020B0604020202020204" pitchFamily="34" charset="0"/>
                <a:ea typeface="Arial Unicode MS" pitchFamily="34" charset="-128"/>
                <a:cs typeface="Arial" panose="020B0604020202020204" pitchFamily="34" charset="0"/>
              </a:rPr>
              <a:t>MDDA Act defines Community Media as:</a:t>
            </a:r>
          </a:p>
          <a:p>
            <a:pPr marL="0" lvl="1" indent="0" algn="just">
              <a:buNone/>
            </a:pPr>
            <a:endParaRPr lang="en-ZA" sz="800" dirty="0">
              <a:solidFill>
                <a:prstClr val="black"/>
              </a:solidFill>
              <a:latin typeface="Arial" panose="020B0604020202020204" pitchFamily="34" charset="0"/>
              <a:ea typeface="Arial Unicode MS" pitchFamily="34" charset="-128"/>
              <a:cs typeface="Arial" panose="020B0604020202020204" pitchFamily="34" charset="0"/>
            </a:endParaRPr>
          </a:p>
          <a:p>
            <a:pPr marL="0" indent="0" eaLnBrk="1" hangingPunct="1">
              <a:lnSpc>
                <a:spcPct val="90000"/>
              </a:lnSpc>
              <a:buNone/>
              <a:defRPr/>
            </a:pPr>
            <a:endParaRPr lang="en-ZA" sz="100" dirty="0">
              <a:solidFill>
                <a:srgbClr val="FF0000"/>
              </a:solidFill>
              <a:latin typeface="Arial" panose="020B0604020202020204" pitchFamily="34" charset="0"/>
              <a:ea typeface="Arial Unicode MS" pitchFamily="34" charset="-128"/>
              <a:cs typeface="Arial" panose="020B0604020202020204" pitchFamily="34" charset="0"/>
            </a:endParaRPr>
          </a:p>
          <a:p>
            <a:pPr marL="0" indent="0" eaLnBrk="1" hangingPunct="1">
              <a:lnSpc>
                <a:spcPct val="90000"/>
              </a:lnSpc>
              <a:buNone/>
              <a:defRPr/>
            </a:pPr>
            <a:r>
              <a:rPr lang="en-US" sz="1800" dirty="0">
                <a:latin typeface="Arial" panose="020B0604020202020204" pitchFamily="34" charset="0"/>
                <a:ea typeface="Arial Unicode MS" pitchFamily="34" charset="-128"/>
                <a:cs typeface="Arial" panose="020B0604020202020204" pitchFamily="34" charset="0"/>
              </a:rPr>
              <a:t>A geographically founded community or any group of persons or sector of the public having a specific ascertainable common interest.</a:t>
            </a:r>
          </a:p>
          <a:p>
            <a:pPr marL="0" lvl="1" indent="0" algn="just">
              <a:buNone/>
            </a:pPr>
            <a:endParaRPr lang="en-ZA" sz="1800" dirty="0">
              <a:solidFill>
                <a:prstClr val="black"/>
              </a:solidFill>
              <a:latin typeface="Arial" panose="020B0604020202020204" pitchFamily="34" charset="0"/>
              <a:ea typeface="Arial Unicode MS" pitchFamily="34" charset="-128"/>
              <a:cs typeface="Arial" panose="020B0604020202020204" pitchFamily="34" charset="0"/>
            </a:endParaRPr>
          </a:p>
          <a:p>
            <a:pPr marL="0" lvl="1" indent="0" algn="just">
              <a:buNone/>
            </a:pPr>
            <a:r>
              <a:rPr lang="en-ZA" sz="1800" dirty="0">
                <a:latin typeface="Arial" panose="020B0604020202020204" pitchFamily="34" charset="0"/>
                <a:cs typeface="Arial" panose="020B0604020202020204" pitchFamily="34" charset="0"/>
              </a:rPr>
              <a:t>And, Small Commercial Media as “independent media enterprises or initiatives that are run for personal gain as micro, very small or small business as classified in the National Small Business Act, 1996.</a:t>
            </a:r>
          </a:p>
          <a:p>
            <a:pPr marL="0" lvl="1" indent="0" algn="just">
              <a:buNone/>
            </a:pPr>
            <a:endParaRPr lang="en-ZA" sz="1800" dirty="0">
              <a:latin typeface="Arial" panose="020B0604020202020204" pitchFamily="34" charset="0"/>
              <a:cs typeface="Arial" panose="020B0604020202020204" pitchFamily="34" charset="0"/>
            </a:endParaRPr>
          </a:p>
          <a:p>
            <a:pPr marL="0" lvl="1" indent="0" algn="just">
              <a:buNone/>
            </a:pPr>
            <a:r>
              <a:rPr lang="en-ZA" sz="1800" dirty="0">
                <a:latin typeface="Arial" panose="020B0604020202020204" pitchFamily="34" charset="0"/>
                <a:cs typeface="Arial" panose="020B0604020202020204" pitchFamily="34" charset="0"/>
              </a:rPr>
              <a:t>The Act uses three indicators: </a:t>
            </a:r>
            <a:r>
              <a:rPr lang="en-ZA" sz="1800" b="1" i="1" dirty="0">
                <a:latin typeface="Arial" panose="020B0604020202020204" pitchFamily="34" charset="0"/>
                <a:cs typeface="Arial" panose="020B0604020202020204" pitchFamily="34" charset="0"/>
              </a:rPr>
              <a:t>Number of people employed, turnover and assets of the business.</a:t>
            </a:r>
          </a:p>
          <a:p>
            <a:pPr marL="0" lvl="1" indent="0" algn="just">
              <a:buNone/>
            </a:pPr>
            <a:r>
              <a:rPr lang="en-ZA" sz="1800" dirty="0"/>
              <a:t> </a:t>
            </a:r>
            <a:endParaRPr lang="en-ZA" sz="1800" dirty="0">
              <a:solidFill>
                <a:prstClr val="black"/>
              </a:solidFill>
              <a:ea typeface="Arial Unicode MS" pitchFamily="34" charset="-128"/>
            </a:endParaRPr>
          </a:p>
          <a:p>
            <a:pPr marL="285750" lvl="1" indent="-285750" algn="just">
              <a:buFont typeface="Wingdings" panose="05000000000000000000" pitchFamily="2" charset="2"/>
              <a:buChar char="q"/>
            </a:pPr>
            <a:endParaRPr lang="en-ZA" sz="1800" dirty="0">
              <a:solidFill>
                <a:prstClr val="black"/>
              </a:solidFill>
              <a:ea typeface="Arial Unicode MS" pitchFamily="34" charset="-128"/>
            </a:endParaRPr>
          </a:p>
        </p:txBody>
      </p:sp>
      <p:pic>
        <p:nvPicPr>
          <p:cNvPr id="13" name="Picture 12">
            <a:extLst>
              <a:ext uri="{FF2B5EF4-FFF2-40B4-BE49-F238E27FC236}">
                <a16:creationId xmlns:a16="http://schemas.microsoft.com/office/drawing/2014/main" id="{F22BFCD2-194E-465C-9C01-47F64D67D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08546">
            <a:off x="6428475" y="4439747"/>
            <a:ext cx="2699680" cy="2048033"/>
          </a:xfrm>
          <a:prstGeom prst="rect">
            <a:avLst/>
          </a:prstGeom>
        </p:spPr>
      </p:pic>
      <p:pic>
        <p:nvPicPr>
          <p:cNvPr id="7" name="Picture 6">
            <a:extLst>
              <a:ext uri="{FF2B5EF4-FFF2-40B4-BE49-F238E27FC236}">
                <a16:creationId xmlns:a16="http://schemas.microsoft.com/office/drawing/2014/main" id="{0EAE859F-5DAF-43A8-BF3F-5A2D58FFEE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68265">
            <a:off x="6279661" y="1207613"/>
            <a:ext cx="2444497" cy="3429001"/>
          </a:xfrm>
          <a:prstGeom prst="rect">
            <a:avLst/>
          </a:prstGeom>
        </p:spPr>
      </p:pic>
      <p:sp>
        <p:nvSpPr>
          <p:cNvPr id="3" name="Rectangle 2">
            <a:extLst>
              <a:ext uri="{FF2B5EF4-FFF2-40B4-BE49-F238E27FC236}">
                <a16:creationId xmlns:a16="http://schemas.microsoft.com/office/drawing/2014/main" id="{88B197BD-FB5E-4ABC-B3B5-2BA6B4FB2D2F}"/>
              </a:ext>
            </a:extLst>
          </p:cNvPr>
          <p:cNvSpPr/>
          <p:nvPr/>
        </p:nvSpPr>
        <p:spPr>
          <a:xfrm>
            <a:off x="198347" y="147382"/>
            <a:ext cx="6853158" cy="646331"/>
          </a:xfrm>
          <a:prstGeom prst="rect">
            <a:avLst/>
          </a:prstGeom>
        </p:spPr>
        <p:txBody>
          <a:bodyPr wrap="none">
            <a:spAutoFit/>
          </a:bodyPr>
          <a:lstStyle/>
          <a:p>
            <a:r>
              <a:rPr lang="en-GB" sz="3600" b="1" dirty="0">
                <a:solidFill>
                  <a:schemeClr val="bg1"/>
                </a:solidFill>
                <a:latin typeface="Arial" panose="020B0604020202020204" pitchFamily="34" charset="0"/>
                <a:cs typeface="Arial" panose="020B0604020202020204" pitchFamily="34" charset="0"/>
              </a:rPr>
              <a:t>3.  What is Community Media?</a:t>
            </a:r>
            <a:endParaRPr lang="en-Z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23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504" y="1178601"/>
            <a:ext cx="7629366" cy="5421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marR="0" lvl="0" indent="-285750" algn="just" defTabSz="914400" rtl="0" eaLnBrk="1" fontAlgn="base" latinLnBrk="0" hangingPunct="1">
              <a:spcBef>
                <a:spcPts val="0"/>
              </a:spcBef>
              <a:spcAft>
                <a:spcPts val="1000"/>
              </a:spcAft>
              <a:buClr>
                <a:srgbClr val="F79646">
                  <a:lumMod val="75000"/>
                </a:srgbClr>
              </a:buClr>
              <a:buSzTx/>
              <a:buFont typeface="Wingdings" panose="05000000000000000000" pitchFamily="2" charset="2"/>
              <a:buChar char="v"/>
              <a:tabLst/>
              <a:defRPr/>
            </a:pPr>
            <a:r>
              <a:rPr kumimoji="0" lang="en-ZA"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Active Citizenship: </a:t>
            </a: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Community Media, as with the mainstream media, plays a core role in the </a:t>
            </a:r>
            <a:r>
              <a:rPr kumimoji="0" lang="en-ZA"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dissemination of information;</a:t>
            </a:r>
          </a:p>
          <a:p>
            <a:pPr marL="285750" marR="0" lvl="0" indent="-285750" algn="just" defTabSz="914400" rtl="0" eaLnBrk="1" fontAlgn="base" latinLnBrk="0" hangingPunct="1">
              <a:spcBef>
                <a:spcPts val="0"/>
              </a:spcBef>
              <a:spcAft>
                <a:spcPts val="1000"/>
              </a:spcAft>
              <a:buClr>
                <a:srgbClr val="F79646">
                  <a:lumMod val="75000"/>
                </a:srgbClr>
              </a:buClr>
              <a:buSzTx/>
              <a:buFont typeface="Wingdings" panose="05000000000000000000" pitchFamily="2" charset="2"/>
              <a:buChar char="v"/>
              <a:tabLst/>
              <a:defRPr/>
            </a:pP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Empowerment of grassroots communities by establishing a platform for </a:t>
            </a:r>
            <a:r>
              <a:rPr kumimoji="0" lang="en-ZA"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social dialogue</a:t>
            </a: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formation of political opinion and to civic education. </a:t>
            </a:r>
          </a:p>
          <a:p>
            <a:pPr marR="0" lvl="0" algn="just" defTabSz="914400" rtl="0" eaLnBrk="1" fontAlgn="base" latinLnBrk="0" hangingPunct="1">
              <a:spcBef>
                <a:spcPts val="0"/>
              </a:spcBef>
              <a:spcAft>
                <a:spcPts val="1000"/>
              </a:spcAft>
              <a:buClr>
                <a:srgbClr val="F79646">
                  <a:lumMod val="75000"/>
                </a:srgbClr>
              </a:buClr>
              <a:buSzTx/>
              <a:tabLst/>
              <a:defRPr/>
            </a:pPr>
            <a:endPar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base" latinLnBrk="0" hangingPunct="1">
              <a:spcBef>
                <a:spcPts val="0"/>
              </a:spcBef>
              <a:spcAft>
                <a:spcPts val="1000"/>
              </a:spcAft>
              <a:buClr>
                <a:srgbClr val="F79646">
                  <a:lumMod val="75000"/>
                </a:srgbClr>
              </a:buClr>
              <a:buSzTx/>
              <a:buFont typeface="Wingdings" panose="05000000000000000000" pitchFamily="2" charset="2"/>
              <a:buChar char="v"/>
              <a:tabLst/>
              <a:defRPr/>
            </a:pP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Cornerstone for </a:t>
            </a:r>
            <a:r>
              <a:rPr kumimoji="0" lang="en-ZA"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public participation </a:t>
            </a: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and </a:t>
            </a:r>
            <a:r>
              <a:rPr kumimoji="0" lang="en-ZA"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active citizenship</a:t>
            </a: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promoting transparency, encouraging openness in government, and building ownership of development decisions. </a:t>
            </a:r>
          </a:p>
          <a:p>
            <a:pPr marL="285750" marR="0" lvl="0" indent="-285750" algn="just" defTabSz="914400" rtl="0" eaLnBrk="1" fontAlgn="base" latinLnBrk="0" hangingPunct="1">
              <a:spcBef>
                <a:spcPts val="0"/>
              </a:spcBef>
              <a:spcAft>
                <a:spcPts val="1000"/>
              </a:spcAft>
              <a:buClr>
                <a:srgbClr val="F79646">
                  <a:lumMod val="75000"/>
                </a:srgbClr>
              </a:buClr>
              <a:buSzTx/>
              <a:buFont typeface="Wingdings" panose="05000000000000000000" pitchFamily="2" charset="2"/>
              <a:buChar char="v"/>
              <a:tabLst/>
              <a:defRPr/>
            </a:pPr>
            <a:endPar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base" latinLnBrk="0" hangingPunct="1">
              <a:spcBef>
                <a:spcPts val="0"/>
              </a:spcBef>
              <a:spcAft>
                <a:spcPts val="1000"/>
              </a:spcAft>
              <a:buClr>
                <a:srgbClr val="F79646">
                  <a:lumMod val="75000"/>
                </a:srgbClr>
              </a:buClr>
              <a:buSzTx/>
              <a:buFont typeface="Wingdings" panose="05000000000000000000" pitchFamily="2" charset="2"/>
              <a:buChar char="v"/>
              <a:tabLst/>
              <a:defRPr/>
            </a:pPr>
            <a:r>
              <a:rPr kumimoji="0" lang="en-ZA"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Social Cohesion: </a:t>
            </a: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Community media plays a predominant role in strengthening and building communities. </a:t>
            </a:r>
          </a:p>
          <a:p>
            <a:pPr marL="285750" marR="0" lvl="0" indent="-285750" algn="just" defTabSz="914400" rtl="0" eaLnBrk="1" fontAlgn="base" latinLnBrk="0" hangingPunct="1">
              <a:spcBef>
                <a:spcPts val="0"/>
              </a:spcBef>
              <a:spcAft>
                <a:spcPts val="1000"/>
              </a:spcAft>
              <a:buClr>
                <a:srgbClr val="F79646">
                  <a:lumMod val="75000"/>
                </a:srgbClr>
              </a:buClr>
              <a:buSzTx/>
              <a:buFont typeface="Wingdings" panose="05000000000000000000" pitchFamily="2" charset="2"/>
              <a:buChar char="v"/>
              <a:tabLst/>
              <a:defRPr/>
            </a:pPr>
            <a:endPar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base" latinLnBrk="0" hangingPunct="1">
              <a:spcBef>
                <a:spcPts val="0"/>
              </a:spcBef>
              <a:spcAft>
                <a:spcPts val="1000"/>
              </a:spcAft>
              <a:buClr>
                <a:srgbClr val="F79646">
                  <a:lumMod val="75000"/>
                </a:srgbClr>
              </a:buClr>
              <a:buSzTx/>
              <a:buFont typeface="Wingdings" panose="05000000000000000000" pitchFamily="2" charset="2"/>
              <a:buChar char="v"/>
              <a:tabLst/>
              <a:defRPr/>
            </a:pPr>
            <a:r>
              <a:rPr kumimoji="0" lang="en-ZA"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Cementing the ties </a:t>
            </a:r>
            <a:r>
              <a:rPr kumimoji="0" lang="en-ZA"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between the various sectors of the community </a:t>
            </a:r>
            <a:r>
              <a:rPr kumimoji="0" lang="en-ZA" b="0" i="0" u="none" strike="noStrike" kern="1200" cap="none" spc="0" normalizeH="0" baseline="0" noProof="0" dirty="0">
                <a:ln>
                  <a:noFill/>
                </a:ln>
                <a:solidFill>
                  <a:prstClr val="black"/>
                </a:solidFill>
                <a:effectLst/>
                <a:uLnTx/>
                <a:uFillTx/>
              </a:rPr>
              <a:t>and in the building and reconstruction of the social fabric of the communities in which it operates. </a:t>
            </a:r>
            <a:endParaRPr kumimoji="0" lang="en-US" b="0" i="0" u="none" strike="noStrike" kern="1200" cap="none" spc="0" normalizeH="0" baseline="0" noProof="0" dirty="0">
              <a:ln>
                <a:noFill/>
              </a:ln>
              <a:solidFill>
                <a:prstClr val="black"/>
              </a:solidFill>
              <a:effectLst/>
              <a:uLnTx/>
              <a:uFillTx/>
            </a:endParaRPr>
          </a:p>
        </p:txBody>
      </p:sp>
      <p:sp>
        <p:nvSpPr>
          <p:cNvPr id="5" name="TextBox 4"/>
          <p:cNvSpPr txBox="1"/>
          <p:nvPr/>
        </p:nvSpPr>
        <p:spPr>
          <a:xfrm>
            <a:off x="8100392" y="6356350"/>
            <a:ext cx="622920"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black"/>
                </a:solidFill>
              </a:rPr>
              <a:t>12</a:t>
            </a:r>
            <a:endParaRPr kumimoji="0" lang="en-US" sz="1800" b="1" i="0" u="none" strike="noStrike" kern="1200" cap="none" spc="0" normalizeH="0" baseline="0" noProof="0" dirty="0">
              <a:ln>
                <a:noFill/>
              </a:ln>
              <a:solidFill>
                <a:prstClr val="black"/>
              </a:solidFill>
              <a:effectLst/>
              <a:uLnTx/>
              <a:uFillTx/>
              <a:latin typeface="Tahoma" pitchFamily="34" charset="0"/>
              <a:ea typeface="+mn-ea"/>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340768"/>
            <a:ext cx="1331639" cy="184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5" y="3565828"/>
            <a:ext cx="1512168" cy="114716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4978595"/>
            <a:ext cx="1683758" cy="1146697"/>
          </a:xfrm>
          <a:prstGeom prst="rect">
            <a:avLst/>
          </a:prstGeom>
        </p:spPr>
      </p:pic>
      <p:sp>
        <p:nvSpPr>
          <p:cNvPr id="3" name="Rectangle 2">
            <a:extLst>
              <a:ext uri="{FF2B5EF4-FFF2-40B4-BE49-F238E27FC236}">
                <a16:creationId xmlns:a16="http://schemas.microsoft.com/office/drawing/2014/main" id="{AA0DF7E8-37A2-49DC-A698-78AEAC05C956}"/>
              </a:ext>
            </a:extLst>
          </p:cNvPr>
          <p:cNvSpPr/>
          <p:nvPr/>
        </p:nvSpPr>
        <p:spPr>
          <a:xfrm>
            <a:off x="424804" y="257402"/>
            <a:ext cx="4943982" cy="584775"/>
          </a:xfrm>
          <a:prstGeom prst="rect">
            <a:avLst/>
          </a:prstGeom>
        </p:spPr>
        <p:txBody>
          <a:bodyPr wrap="none">
            <a:spAutoFit/>
          </a:bodyPr>
          <a:lstStyle/>
          <a:p>
            <a:r>
              <a:rPr lang="en-US" sz="3200" b="1" dirty="0">
                <a:solidFill>
                  <a:prstClr val="white"/>
                </a:solidFill>
                <a:latin typeface="Arial" panose="020B0604020202020204" pitchFamily="34" charset="0"/>
                <a:ea typeface="Arial Unicode MS" pitchFamily="34" charset="-128"/>
                <a:cs typeface="Arial" panose="020B0604020202020204" pitchFamily="34" charset="0"/>
              </a:rPr>
              <a:t>Why Community Media?</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52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26" y="132318"/>
            <a:ext cx="7859216" cy="882352"/>
          </a:xfrm>
          <a:ln>
            <a:solidFill>
              <a:schemeClr val="accent6">
                <a:lumMod val="75000"/>
              </a:schemeClr>
            </a:solidFill>
          </a:ln>
        </p:spPr>
        <p:txBody>
          <a:bodyPr/>
          <a:lstStyle/>
          <a:p>
            <a:pPr algn="l"/>
            <a:r>
              <a:rPr lang="en-US" sz="3200" dirty="0">
                <a:latin typeface="Arial" panose="020B0604020202020204" pitchFamily="34" charset="0"/>
                <a:cs typeface="Arial" panose="020B0604020202020204" pitchFamily="34" charset="0"/>
              </a:rPr>
              <a:t>Why Community Media? (Cont.)</a:t>
            </a:r>
          </a:p>
        </p:txBody>
      </p:sp>
      <p:sp>
        <p:nvSpPr>
          <p:cNvPr id="8" name="Rectangle 7"/>
          <p:cNvSpPr/>
          <p:nvPr/>
        </p:nvSpPr>
        <p:spPr>
          <a:xfrm>
            <a:off x="1383698" y="1297145"/>
            <a:ext cx="7580790" cy="4708981"/>
          </a:xfrm>
          <a:prstGeom prst="rect">
            <a:avLst/>
          </a:prstGeom>
          <a:ln>
            <a:solidFill>
              <a:schemeClr val="accent6">
                <a:lumMod val="75000"/>
              </a:schemeClr>
            </a:solidFill>
          </a:ln>
        </p:spPr>
        <p:txBody>
          <a:bodyPr wrap="square">
            <a:spAutoFit/>
          </a:bodyPr>
          <a:lstStyle/>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v"/>
              <a:tabLst>
                <a:tab pos="457200" algn="l"/>
              </a:tabLst>
              <a:defRPr/>
            </a:pP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itchFamily="34" charset="0"/>
              </a:rPr>
              <a:t>Voice for the voiceless</a:t>
            </a:r>
            <a:r>
              <a:rPr kumimoji="0" lang="en-ZA"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itchFamily="34" charset="0"/>
              </a:rPr>
              <a:t>: Community media is first and foremost participatory giving the communities the opportunity to add their views and aspirations to the public discourse in the country. </a:t>
            </a:r>
          </a:p>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v"/>
              <a:tabLst>
                <a:tab pos="457200" algn="l"/>
              </a:tabLst>
              <a:defRPr/>
            </a:pP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itchFamily="34" charset="0"/>
              </a:rPr>
              <a:t>Transformation of the media: </a:t>
            </a:r>
            <a:r>
              <a:rPr kumimoji="0" lang="en-ZA"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itchFamily="34" charset="0"/>
              </a:rPr>
              <a:t>The need for a vibrant community media and small commercial media sector is an essential component of the transformation of the media in South Africa as, historically, the rural and poorer communities have been underserviced if not completely marginalised by large-scale commercial media.</a:t>
            </a:r>
          </a:p>
        </p:txBody>
      </p:sp>
      <p:sp>
        <p:nvSpPr>
          <p:cNvPr id="5" name="TextBox 4"/>
          <p:cNvSpPr txBox="1"/>
          <p:nvPr/>
        </p:nvSpPr>
        <p:spPr>
          <a:xfrm>
            <a:off x="8100392" y="6356350"/>
            <a:ext cx="622920"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black"/>
                </a:solidFill>
                <a:latin typeface="Tahoma" pitchFamily="34" charset="0"/>
                <a:cs typeface="Arial" pitchFamily="34" charset="0"/>
              </a:rPr>
              <a:t>13</a:t>
            </a:r>
            <a:endParaRPr kumimoji="0" lang="en-US" b="1" i="0" u="none" strike="noStrike" kern="1200" cap="none" spc="0" normalizeH="0" baseline="0" noProof="0" dirty="0">
              <a:ln>
                <a:noFill/>
              </a:ln>
              <a:solidFill>
                <a:prstClr val="black"/>
              </a:solidFill>
              <a:effectLst/>
              <a:uLnTx/>
              <a:uFillTx/>
              <a:latin typeface="Tahoma" pitchFamily="34" charset="0"/>
              <a:ea typeface="+mn-ea"/>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2814"/>
            <a:ext cx="957072" cy="6522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79657"/>
            <a:ext cx="1378843" cy="1855529"/>
          </a:xfrm>
          <a:prstGeom prst="rect">
            <a:avLst/>
          </a:prstGeom>
        </p:spPr>
      </p:pic>
    </p:spTree>
    <p:extLst>
      <p:ext uri="{BB962C8B-B14F-4D97-AF65-F5344CB8AC3E}">
        <p14:creationId xmlns:p14="http://schemas.microsoft.com/office/powerpoint/2010/main" val="298079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50FB-3F38-4A67-A467-70FA22AC961A}"/>
              </a:ext>
            </a:extLst>
          </p:cNvPr>
          <p:cNvSpPr>
            <a:spLocks noGrp="1"/>
          </p:cNvSpPr>
          <p:nvPr>
            <p:ph type="title"/>
          </p:nvPr>
        </p:nvSpPr>
        <p:spPr>
          <a:xfrm>
            <a:off x="457200" y="570383"/>
            <a:ext cx="8229600" cy="442826"/>
          </a:xfrm>
        </p:spPr>
        <p:txBody>
          <a:bodyPr/>
          <a:lstStyle/>
          <a:p>
            <a:pPr algn="l"/>
            <a:r>
              <a:rPr lang="en-US" dirty="0">
                <a:latin typeface="Arial" panose="020B0604020202020204" pitchFamily="34" charset="0"/>
                <a:cs typeface="Arial" panose="020B0604020202020204" pitchFamily="34" charset="0"/>
              </a:rPr>
              <a:t>4.  Media Landscape Then &amp; Now</a:t>
            </a:r>
            <a:br>
              <a:rPr lang="en-US" sz="2400" i="1" dirty="0">
                <a:latin typeface="Arial" panose="020B0604020202020204" pitchFamily="34" charset="0"/>
                <a:cs typeface="Arial" panose="020B0604020202020204" pitchFamily="34" charset="0"/>
              </a:rPr>
            </a:br>
            <a:endParaRPr lang="en-US" sz="2400" i="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3C448F8-DBD0-48F6-8566-DB9E866CA656}"/>
              </a:ext>
            </a:extLst>
          </p:cNvPr>
          <p:cNvSpPr>
            <a:spLocks noGrp="1"/>
          </p:cNvSpPr>
          <p:nvPr>
            <p:ph type="sldNum" sz="quarter" idx="12"/>
          </p:nvPr>
        </p:nvSpPr>
        <p:spPr/>
        <p:txBody>
          <a:bodyPr/>
          <a:lstStyle/>
          <a:p>
            <a:pPr>
              <a:defRPr/>
            </a:pPr>
            <a:fld id="{25E0BFFC-8D92-4980-80AF-4F6590FB2DB3}" type="slidenum">
              <a:rPr lang="en-US" smtClean="0"/>
              <a:pPr>
                <a:defRPr/>
              </a:pPr>
              <a:t>14</a:t>
            </a:fld>
            <a:endParaRPr lang="en-US" dirty="0"/>
          </a:p>
        </p:txBody>
      </p:sp>
      <p:graphicFrame>
        <p:nvGraphicFramePr>
          <p:cNvPr id="4" name="Diagram 3">
            <a:extLst>
              <a:ext uri="{FF2B5EF4-FFF2-40B4-BE49-F238E27FC236}">
                <a16:creationId xmlns:a16="http://schemas.microsoft.com/office/drawing/2014/main" id="{5242F466-AC15-4EF5-A69A-606C509F6CBB}"/>
              </a:ext>
            </a:extLst>
          </p:cNvPr>
          <p:cNvGraphicFramePr/>
          <p:nvPr>
            <p:extLst>
              <p:ext uri="{D42A27DB-BD31-4B8C-83A1-F6EECF244321}">
                <p14:modId xmlns:p14="http://schemas.microsoft.com/office/powerpoint/2010/main" val="2434064096"/>
              </p:ext>
            </p:extLst>
          </p:nvPr>
        </p:nvGraphicFramePr>
        <p:xfrm>
          <a:off x="-2973053" y="570383"/>
          <a:ext cx="11823520" cy="556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FDD350AB-2316-421C-BDC0-369AF50F71B2}"/>
              </a:ext>
            </a:extLst>
          </p:cNvPr>
          <p:cNvSpPr/>
          <p:nvPr/>
        </p:nvSpPr>
        <p:spPr>
          <a:xfrm>
            <a:off x="5117263" y="3820406"/>
            <a:ext cx="3907865" cy="369332"/>
          </a:xfrm>
          <a:prstGeom prst="rect">
            <a:avLst/>
          </a:prstGeom>
          <a:solidFill>
            <a:schemeClr val="accent6"/>
          </a:solidFill>
        </p:spPr>
        <p:txBody>
          <a:bodyPr wrap="none">
            <a:spAutoFit/>
          </a:bodyPr>
          <a:lstStyle/>
          <a:p>
            <a:r>
              <a:rPr lang="en-US" i="1" dirty="0">
                <a:latin typeface="Arial" panose="020B0604020202020204" pitchFamily="34" charset="0"/>
                <a:cs typeface="Arial" panose="020B0604020202020204" pitchFamily="34" charset="0"/>
              </a:rPr>
              <a:t>MDDA funds its first projects in 2004</a:t>
            </a:r>
            <a:endParaRPr lang="en-ZA" dirty="0"/>
          </a:p>
        </p:txBody>
      </p:sp>
    </p:spTree>
    <p:extLst>
      <p:ext uri="{BB962C8B-B14F-4D97-AF65-F5344CB8AC3E}">
        <p14:creationId xmlns:p14="http://schemas.microsoft.com/office/powerpoint/2010/main" val="8314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B6FB85F4-7A0F-4904-A311-31CC78B9B900}"/>
              </a:ext>
            </a:extLst>
          </p:cNvPr>
          <p:cNvGraphicFramePr>
            <a:graphicFrameLocks noGrp="1"/>
          </p:cNvGraphicFramePr>
          <p:nvPr>
            <p:extLst>
              <p:ext uri="{D42A27DB-BD31-4B8C-83A1-F6EECF244321}">
                <p14:modId xmlns:p14="http://schemas.microsoft.com/office/powerpoint/2010/main" val="4151020885"/>
              </p:ext>
            </p:extLst>
          </p:nvPr>
        </p:nvGraphicFramePr>
        <p:xfrm>
          <a:off x="178904" y="1363980"/>
          <a:ext cx="8786192" cy="4130040"/>
        </p:xfrm>
        <a:graphic>
          <a:graphicData uri="http://schemas.openxmlformats.org/drawingml/2006/table">
            <a:tbl>
              <a:tblPr bandRow="1">
                <a:tableStyleId>{93296810-A885-4BE3-A3E7-6D5BEEA58F35}</a:tableStyleId>
              </a:tblPr>
              <a:tblGrid>
                <a:gridCol w="4445520">
                  <a:extLst>
                    <a:ext uri="{9D8B030D-6E8A-4147-A177-3AD203B41FA5}">
                      <a16:colId xmlns:a16="http://schemas.microsoft.com/office/drawing/2014/main" val="1307588108"/>
                    </a:ext>
                  </a:extLst>
                </a:gridCol>
                <a:gridCol w="4340672">
                  <a:extLst>
                    <a:ext uri="{9D8B030D-6E8A-4147-A177-3AD203B41FA5}">
                      <a16:colId xmlns:a16="http://schemas.microsoft.com/office/drawing/2014/main" val="2501175896"/>
                    </a:ext>
                  </a:extLst>
                </a:gridCol>
              </a:tblGrid>
              <a:tr h="370840">
                <a:tc>
                  <a:txBody>
                    <a:bodyPr/>
                    <a:lstStyle/>
                    <a:p>
                      <a:r>
                        <a:rPr lang="en-US" sz="1800" dirty="0">
                          <a:latin typeface="Arial" panose="020B0604020202020204" pitchFamily="34" charset="0"/>
                          <a:cs typeface="Arial" panose="020B0604020202020204" pitchFamily="34" charset="0"/>
                        </a:rPr>
                        <a:t>Licensed community radios</a:t>
                      </a:r>
                    </a:p>
                  </a:txBody>
                  <a:tcPr/>
                </a:tc>
                <a:tc>
                  <a:txBody>
                    <a:bodyPr/>
                    <a:lstStyle/>
                    <a:p>
                      <a:r>
                        <a:rPr lang="en-ZA" sz="1800" dirty="0">
                          <a:latin typeface="Arial" panose="020B0604020202020204" pitchFamily="34" charset="0"/>
                          <a:cs typeface="Arial" panose="020B0604020202020204" pitchFamily="34" charset="0"/>
                        </a:rPr>
                        <a:t>285</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0452413"/>
                  </a:ext>
                </a:extLst>
              </a:tr>
              <a:tr h="370840">
                <a:tc>
                  <a:txBody>
                    <a:bodyPr/>
                    <a:lstStyle/>
                    <a:p>
                      <a:r>
                        <a:rPr lang="en-US" sz="1800" dirty="0">
                          <a:latin typeface="Arial" panose="020B0604020202020204" pitchFamily="34" charset="0"/>
                          <a:cs typeface="Arial" panose="020B0604020202020204" pitchFamily="34" charset="0"/>
                        </a:rPr>
                        <a:t>Community radio listenership</a:t>
                      </a:r>
                    </a:p>
                  </a:txBody>
                  <a:tcPr/>
                </a:tc>
                <a:tc>
                  <a:txBody>
                    <a:bodyPr/>
                    <a:lstStyle/>
                    <a:p>
                      <a:r>
                        <a:rPr lang="en-US" sz="1800" dirty="0">
                          <a:latin typeface="Arial" panose="020B0604020202020204" pitchFamily="34" charset="0"/>
                          <a:cs typeface="Arial" panose="020B0604020202020204" pitchFamily="34" charset="0"/>
                        </a:rPr>
                        <a:t>8 million</a:t>
                      </a:r>
                    </a:p>
                  </a:txBody>
                  <a:tcPr/>
                </a:tc>
                <a:extLst>
                  <a:ext uri="{0D108BD9-81ED-4DB2-BD59-A6C34878D82A}">
                    <a16:rowId xmlns:a16="http://schemas.microsoft.com/office/drawing/2014/main" val="1725284481"/>
                  </a:ext>
                </a:extLst>
              </a:tr>
              <a:tr h="370840">
                <a:tc>
                  <a:txBody>
                    <a:bodyPr/>
                    <a:lstStyle/>
                    <a:p>
                      <a:r>
                        <a:rPr lang="en-US" sz="1800" dirty="0">
                          <a:latin typeface="Arial" panose="020B0604020202020204" pitchFamily="34" charset="0"/>
                          <a:cs typeface="Arial" panose="020B0604020202020204" pitchFamily="34" charset="0"/>
                        </a:rPr>
                        <a:t>Number of stations on air</a:t>
                      </a:r>
                    </a:p>
                  </a:txBody>
                  <a:tcPr/>
                </a:tc>
                <a:tc>
                  <a:txBody>
                    <a:bodyPr/>
                    <a:lstStyle/>
                    <a:p>
                      <a:r>
                        <a:rPr lang="en-US" sz="1800" dirty="0">
                          <a:latin typeface="Arial" panose="020B0604020202020204" pitchFamily="34" charset="0"/>
                          <a:cs typeface="Arial" panose="020B0604020202020204" pitchFamily="34" charset="0"/>
                        </a:rPr>
                        <a:t>212</a:t>
                      </a:r>
                    </a:p>
                  </a:txBody>
                  <a:tcPr/>
                </a:tc>
                <a:extLst>
                  <a:ext uri="{0D108BD9-81ED-4DB2-BD59-A6C34878D82A}">
                    <a16:rowId xmlns:a16="http://schemas.microsoft.com/office/drawing/2014/main" val="1392261391"/>
                  </a:ext>
                </a:extLst>
              </a:tr>
              <a:tr h="370840">
                <a:tc>
                  <a:txBody>
                    <a:bodyPr/>
                    <a:lstStyle/>
                    <a:p>
                      <a:r>
                        <a:rPr lang="en-US" sz="1800" dirty="0">
                          <a:latin typeface="Arial" panose="020B0604020202020204" pitchFamily="34" charset="0"/>
                          <a:cs typeface="Arial" panose="020B0604020202020204" pitchFamily="34" charset="0"/>
                        </a:rPr>
                        <a:t>Number of Community Radio Stations Funded by MDDA</a:t>
                      </a:r>
                    </a:p>
                  </a:txBody>
                  <a:tcPr/>
                </a:tc>
                <a:tc>
                  <a:txBody>
                    <a:bodyPr/>
                    <a:lstStyle/>
                    <a:p>
                      <a:r>
                        <a:rPr lang="en-US" sz="1800" dirty="0">
                          <a:latin typeface="Arial" panose="020B0604020202020204" pitchFamily="34" charset="0"/>
                          <a:cs typeface="Arial" panose="020B0604020202020204" pitchFamily="34" charset="0"/>
                        </a:rPr>
                        <a:t>156</a:t>
                      </a:r>
                    </a:p>
                  </a:txBody>
                  <a:tcPr/>
                </a:tc>
                <a:extLst>
                  <a:ext uri="{0D108BD9-81ED-4DB2-BD59-A6C34878D82A}">
                    <a16:rowId xmlns:a16="http://schemas.microsoft.com/office/drawing/2014/main" val="2695636490"/>
                  </a:ext>
                </a:extLst>
              </a:tr>
              <a:tr h="370840">
                <a:tc>
                  <a:txBody>
                    <a:bodyPr/>
                    <a:lstStyle/>
                    <a:p>
                      <a:r>
                        <a:rPr lang="en-US" sz="1800" dirty="0">
                          <a:latin typeface="Arial" panose="020B0604020202020204" pitchFamily="34" charset="0"/>
                          <a:cs typeface="Arial" panose="020B0604020202020204" pitchFamily="34" charset="0"/>
                        </a:rPr>
                        <a:t>N</a:t>
                      </a:r>
                      <a:r>
                        <a:rPr lang="en-ZA" sz="1800" dirty="0">
                          <a:latin typeface="Arial" panose="020B0604020202020204" pitchFamily="34" charset="0"/>
                          <a:cs typeface="Arial" panose="020B0604020202020204" pitchFamily="34" charset="0"/>
                        </a:rPr>
                        <a:t>umber of Community TV Stations Funded by MDDA</a:t>
                      </a:r>
                    </a:p>
                  </a:txBody>
                  <a:tcPr/>
                </a:tc>
                <a:tc>
                  <a:txBody>
                    <a:bodyPr/>
                    <a:lstStyle/>
                    <a:p>
                      <a:r>
                        <a:rPr lang="en-US" sz="1800" dirty="0">
                          <a:latin typeface="Arial" panose="020B0604020202020204" pitchFamily="34" charset="0"/>
                          <a:cs typeface="Arial" panose="020B0604020202020204" pitchFamily="34" charset="0"/>
                        </a:rPr>
                        <a:t>6 (including 2 initiatives)</a:t>
                      </a:r>
                    </a:p>
                  </a:txBody>
                  <a:tcPr/>
                </a:tc>
                <a:extLst>
                  <a:ext uri="{0D108BD9-81ED-4DB2-BD59-A6C34878D82A}">
                    <a16:rowId xmlns:a16="http://schemas.microsoft.com/office/drawing/2014/main" val="2904865007"/>
                  </a:ext>
                </a:extLst>
              </a:tr>
              <a:tr h="370840">
                <a:tc>
                  <a:txBody>
                    <a:bodyPr/>
                    <a:lstStyle/>
                    <a:p>
                      <a:r>
                        <a:rPr lang="en-ZA" sz="1800" dirty="0">
                          <a:latin typeface="Arial" panose="020B0604020202020204" pitchFamily="34" charset="0"/>
                          <a:cs typeface="Arial" panose="020B0604020202020204" pitchFamily="34" charset="0"/>
                        </a:rPr>
                        <a:t>Broadcast language</a:t>
                      </a:r>
                    </a:p>
                  </a:txBody>
                  <a:tcPr/>
                </a:tc>
                <a:tc>
                  <a:txBody>
                    <a:bodyPr/>
                    <a:lstStyle/>
                    <a:p>
                      <a:r>
                        <a:rPr lang="en-ZA" sz="1800" dirty="0">
                          <a:latin typeface="Arial" panose="020B0604020202020204" pitchFamily="34" charset="0"/>
                          <a:cs typeface="Arial" panose="020B0604020202020204" pitchFamily="34" charset="0"/>
                        </a:rPr>
                        <a:t>Full spectrum of South African languages can be heard - each station broadcasts in range of languages reflecting what is spoken by communities</a:t>
                      </a:r>
                    </a:p>
                    <a:p>
                      <a:r>
                        <a:rPr lang="en-ZA" sz="1800" b="1" dirty="0">
                          <a:latin typeface="Arial" panose="020B0604020202020204" pitchFamily="34" charset="0"/>
                          <a:cs typeface="Arial" panose="020B0604020202020204" pitchFamily="34" charset="0"/>
                        </a:rPr>
                        <a:t>More focus on !Xu, </a:t>
                      </a:r>
                      <a:r>
                        <a:rPr lang="en-ZA" sz="1800" b="1" dirty="0" err="1">
                          <a:latin typeface="Arial" panose="020B0604020202020204" pitchFamily="34" charset="0"/>
                          <a:cs typeface="Arial" panose="020B0604020202020204" pitchFamily="34" charset="0"/>
                        </a:rPr>
                        <a:t>Kwe</a:t>
                      </a:r>
                      <a:r>
                        <a:rPr lang="en-ZA" sz="1800" b="1" dirty="0">
                          <a:latin typeface="Arial" panose="020B0604020202020204" pitchFamily="34" charset="0"/>
                          <a:cs typeface="Arial" panose="020B0604020202020204" pitchFamily="34" charset="0"/>
                        </a:rPr>
                        <a:t> and SA Sign Language</a:t>
                      </a:r>
                    </a:p>
                  </a:txBody>
                  <a:tcPr/>
                </a:tc>
                <a:extLst>
                  <a:ext uri="{0D108BD9-81ED-4DB2-BD59-A6C34878D82A}">
                    <a16:rowId xmlns:a16="http://schemas.microsoft.com/office/drawing/2014/main" val="755440176"/>
                  </a:ext>
                </a:extLst>
              </a:tr>
            </a:tbl>
          </a:graphicData>
        </a:graphic>
      </p:graphicFrame>
      <p:sp>
        <p:nvSpPr>
          <p:cNvPr id="3" name="Rectangle 2">
            <a:extLst>
              <a:ext uri="{FF2B5EF4-FFF2-40B4-BE49-F238E27FC236}">
                <a16:creationId xmlns:a16="http://schemas.microsoft.com/office/drawing/2014/main" id="{BD5C1E95-4B4C-468B-BACF-7900921511DA}"/>
              </a:ext>
            </a:extLst>
          </p:cNvPr>
          <p:cNvSpPr/>
          <p:nvPr/>
        </p:nvSpPr>
        <p:spPr>
          <a:xfrm>
            <a:off x="178904" y="260207"/>
            <a:ext cx="8040422" cy="584775"/>
          </a:xfrm>
          <a:prstGeom prst="rect">
            <a:avLst/>
          </a:prstGeom>
        </p:spPr>
        <p:txBody>
          <a:bodyPr wrap="square">
            <a:spAutoFit/>
          </a:bodyPr>
          <a:lstStyle/>
          <a:p>
            <a:r>
              <a:rPr lang="en-ZA" sz="3200" b="1" dirty="0">
                <a:solidFill>
                  <a:prstClr val="white"/>
                </a:solidFill>
                <a:latin typeface="Arial" panose="020B0604020202020204" pitchFamily="34" charset="0"/>
                <a:ea typeface="Arial Unicode MS" pitchFamily="34" charset="-128"/>
                <a:cs typeface="Arial" panose="020B0604020202020204" pitchFamily="34" charset="0"/>
              </a:rPr>
              <a:t>Community Broadcast Today</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17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4B2533B7-06F7-4BDC-809D-6C21B638AF95}"/>
              </a:ext>
            </a:extLst>
          </p:cNvPr>
          <p:cNvGraphicFramePr>
            <a:graphicFrameLocks noGrp="1"/>
          </p:cNvGraphicFramePr>
          <p:nvPr>
            <p:extLst>
              <p:ext uri="{D42A27DB-BD31-4B8C-83A1-F6EECF244321}">
                <p14:modId xmlns:p14="http://schemas.microsoft.com/office/powerpoint/2010/main" val="419485534"/>
              </p:ext>
            </p:extLst>
          </p:nvPr>
        </p:nvGraphicFramePr>
        <p:xfrm>
          <a:off x="202475" y="1307386"/>
          <a:ext cx="8739050" cy="3957320"/>
        </p:xfrm>
        <a:graphic>
          <a:graphicData uri="http://schemas.openxmlformats.org/drawingml/2006/table">
            <a:tbl>
              <a:tblPr bandRow="1">
                <a:tableStyleId>{93296810-A885-4BE3-A3E7-6D5BEEA58F35}</a:tableStyleId>
              </a:tblPr>
              <a:tblGrid>
                <a:gridCol w="3925388">
                  <a:extLst>
                    <a:ext uri="{9D8B030D-6E8A-4147-A177-3AD203B41FA5}">
                      <a16:colId xmlns:a16="http://schemas.microsoft.com/office/drawing/2014/main" val="1307588108"/>
                    </a:ext>
                  </a:extLst>
                </a:gridCol>
                <a:gridCol w="4813662">
                  <a:extLst>
                    <a:ext uri="{9D8B030D-6E8A-4147-A177-3AD203B41FA5}">
                      <a16:colId xmlns:a16="http://schemas.microsoft.com/office/drawing/2014/main" val="2501175896"/>
                    </a:ext>
                  </a:extLst>
                </a:gridCol>
              </a:tblGrid>
              <a:tr h="624840">
                <a:tc>
                  <a:txBody>
                    <a:bodyPr/>
                    <a:lstStyle/>
                    <a:p>
                      <a:r>
                        <a:rPr lang="en-US" sz="1800" dirty="0">
                          <a:latin typeface="Arial" panose="020B0604020202020204" pitchFamily="34" charset="0"/>
                          <a:cs typeface="Arial" panose="020B0604020202020204" pitchFamily="34" charset="0"/>
                        </a:rPr>
                        <a:t>No of publications</a:t>
                      </a:r>
                    </a:p>
                  </a:txBody>
                  <a:tcPr/>
                </a:tc>
                <a:tc>
                  <a:txBody>
                    <a:bodyPr/>
                    <a:lstStyle/>
                    <a:p>
                      <a:r>
                        <a:rPr lang="en-US" sz="1800" dirty="0">
                          <a:latin typeface="Arial" panose="020B0604020202020204" pitchFamily="34" charset="0"/>
                          <a:cs typeface="Arial" panose="020B0604020202020204" pitchFamily="34" charset="0"/>
                        </a:rPr>
                        <a:t>180</a:t>
                      </a:r>
                    </a:p>
                    <a:p>
                      <a:pPr marL="342900" indent="-342900">
                        <a:buFontTx/>
                        <a:buChar char="-"/>
                      </a:pPr>
                      <a:r>
                        <a:rPr lang="en-US" sz="1800" dirty="0">
                          <a:latin typeface="Arial" panose="020B0604020202020204" pitchFamily="34" charset="0"/>
                          <a:cs typeface="Arial" panose="020B0604020202020204" pitchFamily="34" charset="0"/>
                        </a:rPr>
                        <a:t>87 weekly</a:t>
                      </a:r>
                    </a:p>
                    <a:p>
                      <a:pPr marL="342900" indent="-342900">
                        <a:buFontTx/>
                        <a:buChar char="-"/>
                      </a:pPr>
                      <a:r>
                        <a:rPr lang="en-US" sz="1800" dirty="0">
                          <a:latin typeface="Arial" panose="020B0604020202020204" pitchFamily="34" charset="0"/>
                          <a:cs typeface="Arial" panose="020B0604020202020204" pitchFamily="34" charset="0"/>
                        </a:rPr>
                        <a:t>38 fortnightly</a:t>
                      </a:r>
                    </a:p>
                    <a:p>
                      <a:pPr marL="342900" indent="-342900">
                        <a:buFontTx/>
                        <a:buChar char="-"/>
                      </a:pPr>
                      <a:r>
                        <a:rPr lang="en-US" sz="1800" dirty="0">
                          <a:latin typeface="Arial" panose="020B0604020202020204" pitchFamily="34" charset="0"/>
                          <a:cs typeface="Arial" panose="020B0604020202020204" pitchFamily="34" charset="0"/>
                        </a:rPr>
                        <a:t>55 monthly</a:t>
                      </a:r>
                    </a:p>
                  </a:txBody>
                  <a:tcPr/>
                </a:tc>
                <a:extLst>
                  <a:ext uri="{0D108BD9-81ED-4DB2-BD59-A6C34878D82A}">
                    <a16:rowId xmlns:a16="http://schemas.microsoft.com/office/drawing/2014/main" val="406546050"/>
                  </a:ext>
                </a:extLst>
              </a:tr>
              <a:tr h="370840">
                <a:tc>
                  <a:txBody>
                    <a:bodyPr/>
                    <a:lstStyle/>
                    <a:p>
                      <a:r>
                        <a:rPr lang="en-US" sz="1800" dirty="0">
                          <a:latin typeface="Arial" panose="020B0604020202020204" pitchFamily="34" charset="0"/>
                          <a:cs typeface="Arial" panose="020B0604020202020204" pitchFamily="34" charset="0"/>
                        </a:rPr>
                        <a:t>Circulation</a:t>
                      </a:r>
                    </a:p>
                  </a:txBody>
                  <a:tcPr/>
                </a:tc>
                <a:tc>
                  <a:txBody>
                    <a:bodyPr/>
                    <a:lstStyle/>
                    <a:p>
                      <a:r>
                        <a:rPr lang="en-ZA" sz="1800" dirty="0">
                          <a:latin typeface="Arial" panose="020B0604020202020204" pitchFamily="34" charset="0"/>
                          <a:cs typeface="Arial" panose="020B0604020202020204" pitchFamily="34" charset="0"/>
                        </a:rPr>
                        <a:t>7 million per month</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0452413"/>
                  </a:ext>
                </a:extLst>
              </a:tr>
              <a:tr h="370840">
                <a:tc>
                  <a:txBody>
                    <a:bodyPr/>
                    <a:lstStyle/>
                    <a:p>
                      <a:r>
                        <a:rPr lang="en-US" sz="1800" dirty="0">
                          <a:latin typeface="Arial" panose="020B0604020202020204" pitchFamily="34" charset="0"/>
                          <a:cs typeface="Arial" panose="020B0604020202020204" pitchFamily="34" charset="0"/>
                        </a:rPr>
                        <a:t>Readership</a:t>
                      </a:r>
                    </a:p>
                  </a:txBody>
                  <a:tcPr/>
                </a:tc>
                <a:tc>
                  <a:txBody>
                    <a:bodyPr/>
                    <a:lstStyle/>
                    <a:p>
                      <a:r>
                        <a:rPr lang="en-US" sz="1800" dirty="0">
                          <a:latin typeface="Arial" panose="020B0604020202020204" pitchFamily="34" charset="0"/>
                          <a:cs typeface="Arial" panose="020B0604020202020204" pitchFamily="34" charset="0"/>
                        </a:rPr>
                        <a:t>+20 million per month</a:t>
                      </a:r>
                    </a:p>
                  </a:txBody>
                  <a:tcPr/>
                </a:tc>
                <a:extLst>
                  <a:ext uri="{0D108BD9-81ED-4DB2-BD59-A6C34878D82A}">
                    <a16:rowId xmlns:a16="http://schemas.microsoft.com/office/drawing/2014/main" val="1725284481"/>
                  </a:ext>
                </a:extLst>
              </a:tr>
              <a:tr h="370840">
                <a:tc>
                  <a:txBody>
                    <a:bodyPr/>
                    <a:lstStyle/>
                    <a:p>
                      <a:r>
                        <a:rPr lang="en-US" sz="1800" dirty="0">
                          <a:latin typeface="Arial" panose="020B0604020202020204" pitchFamily="34" charset="0"/>
                          <a:cs typeface="Arial" panose="020B0604020202020204" pitchFamily="34" charset="0"/>
                        </a:rPr>
                        <a:t>Publishing language</a:t>
                      </a:r>
                    </a:p>
                  </a:txBody>
                  <a:tcPr/>
                </a:tc>
                <a:tc>
                  <a:txBody>
                    <a:bodyPr/>
                    <a:lstStyle/>
                    <a:p>
                      <a:r>
                        <a:rPr lang="en-ZA" sz="1800" dirty="0">
                          <a:latin typeface="Arial" panose="020B0604020202020204" pitchFamily="34" charset="0"/>
                          <a:cs typeface="Arial" panose="020B0604020202020204" pitchFamily="34" charset="0"/>
                        </a:rPr>
                        <a:t>97 publish in indigenous languages or combination of indigenous and English/Afrikaans</a:t>
                      </a:r>
                    </a:p>
                  </a:txBody>
                  <a:tcPr/>
                </a:tc>
                <a:extLst>
                  <a:ext uri="{0D108BD9-81ED-4DB2-BD59-A6C34878D82A}">
                    <a16:rowId xmlns:a16="http://schemas.microsoft.com/office/drawing/2014/main" val="1392261391"/>
                  </a:ext>
                </a:extLst>
              </a:tr>
              <a:tr h="370840">
                <a:tc>
                  <a:txBody>
                    <a:bodyPr/>
                    <a:lstStyle/>
                    <a:p>
                      <a:r>
                        <a:rPr lang="en-ZA" sz="1800" dirty="0">
                          <a:latin typeface="Arial" panose="020B0604020202020204" pitchFamily="34" charset="0"/>
                          <a:cs typeface="Arial" panose="020B0604020202020204" pitchFamily="34" charset="0"/>
                        </a:rPr>
                        <a:t>Black ownership</a:t>
                      </a:r>
                    </a:p>
                  </a:txBody>
                  <a:tcPr/>
                </a:tc>
                <a:tc>
                  <a:txBody>
                    <a:bodyPr/>
                    <a:lstStyle/>
                    <a:p>
                      <a:r>
                        <a:rPr lang="en-US" sz="1800" dirty="0">
                          <a:latin typeface="Arial" panose="020B0604020202020204" pitchFamily="34" charset="0"/>
                          <a:cs typeface="Arial" panose="020B0604020202020204" pitchFamily="34" charset="0"/>
                        </a:rPr>
                        <a:t>&gt;60%</a:t>
                      </a:r>
                    </a:p>
                  </a:txBody>
                  <a:tcPr/>
                </a:tc>
                <a:extLst>
                  <a:ext uri="{0D108BD9-81ED-4DB2-BD59-A6C34878D82A}">
                    <a16:rowId xmlns:a16="http://schemas.microsoft.com/office/drawing/2014/main" val="2904865007"/>
                  </a:ext>
                </a:extLst>
              </a:tr>
              <a:tr h="370840">
                <a:tc>
                  <a:txBody>
                    <a:bodyPr/>
                    <a:lstStyle/>
                    <a:p>
                      <a:r>
                        <a:rPr lang="en-ZA" sz="1800" dirty="0">
                          <a:latin typeface="Arial" panose="020B0604020202020204" pitchFamily="34" charset="0"/>
                          <a:cs typeface="Arial" panose="020B0604020202020204" pitchFamily="34" charset="0"/>
                        </a:rPr>
                        <a:t>Women ownership</a:t>
                      </a:r>
                    </a:p>
                  </a:txBody>
                  <a:tcPr/>
                </a:tc>
                <a:tc>
                  <a:txBody>
                    <a:bodyPr/>
                    <a:lstStyle/>
                    <a:p>
                      <a:r>
                        <a:rPr lang="en-US" sz="1800"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val="755440176"/>
                  </a:ext>
                </a:extLst>
              </a:tr>
              <a:tr h="370840">
                <a:tc>
                  <a:txBody>
                    <a:bodyPr/>
                    <a:lstStyle/>
                    <a:p>
                      <a:r>
                        <a:rPr lang="en-ZA" sz="1800" dirty="0">
                          <a:latin typeface="Arial" panose="020B0604020202020204" pitchFamily="34" charset="0"/>
                          <a:cs typeface="Arial" panose="020B0604020202020204" pitchFamily="34" charset="0"/>
                        </a:rPr>
                        <a:t>MDDA funded publications</a:t>
                      </a:r>
                    </a:p>
                  </a:txBody>
                  <a:tcPr/>
                </a:tc>
                <a:tc>
                  <a:txBody>
                    <a:bodyPr/>
                    <a:lstStyle/>
                    <a:p>
                      <a:r>
                        <a:rPr lang="en-US" sz="1800" dirty="0">
                          <a:latin typeface="Arial" panose="020B0604020202020204" pitchFamily="34" charset="0"/>
                          <a:cs typeface="Arial" panose="020B0604020202020204" pitchFamily="34" charset="0"/>
                        </a:rPr>
                        <a:t>88</a:t>
                      </a:r>
                    </a:p>
                  </a:txBody>
                  <a:tcPr/>
                </a:tc>
                <a:extLst>
                  <a:ext uri="{0D108BD9-81ED-4DB2-BD59-A6C34878D82A}">
                    <a16:rowId xmlns:a16="http://schemas.microsoft.com/office/drawing/2014/main" val="1000172491"/>
                  </a:ext>
                </a:extLst>
              </a:tr>
            </a:tbl>
          </a:graphicData>
        </a:graphic>
      </p:graphicFrame>
      <p:sp>
        <p:nvSpPr>
          <p:cNvPr id="5" name="Rectangle 4">
            <a:extLst>
              <a:ext uri="{FF2B5EF4-FFF2-40B4-BE49-F238E27FC236}">
                <a16:creationId xmlns:a16="http://schemas.microsoft.com/office/drawing/2014/main" id="{41D5A347-EBDB-4929-B32F-5227E0818178}"/>
              </a:ext>
            </a:extLst>
          </p:cNvPr>
          <p:cNvSpPr/>
          <p:nvPr/>
        </p:nvSpPr>
        <p:spPr>
          <a:xfrm>
            <a:off x="481365" y="311220"/>
            <a:ext cx="4777270" cy="584775"/>
          </a:xfrm>
          <a:prstGeom prst="rect">
            <a:avLst/>
          </a:prstGeom>
        </p:spPr>
        <p:txBody>
          <a:bodyPr wrap="none">
            <a:spAutoFit/>
          </a:bodyPr>
          <a:lstStyle/>
          <a:p>
            <a:r>
              <a:rPr lang="en-ZA" sz="3200" b="1" dirty="0">
                <a:solidFill>
                  <a:prstClr val="white"/>
                </a:solidFill>
                <a:latin typeface="Arial" panose="020B0604020202020204" pitchFamily="34" charset="0"/>
                <a:ea typeface="Arial Unicode MS" pitchFamily="34" charset="-128"/>
                <a:cs typeface="Arial" panose="020B0604020202020204" pitchFamily="34" charset="0"/>
              </a:rPr>
              <a:t>Community Print Today</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0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8907-3F98-4878-AF5A-DC3C637BD05C}"/>
              </a:ext>
            </a:extLst>
          </p:cNvPr>
          <p:cNvSpPr>
            <a:spLocks noGrp="1"/>
          </p:cNvSpPr>
          <p:nvPr>
            <p:ph type="title"/>
          </p:nvPr>
        </p:nvSpPr>
        <p:spPr>
          <a:xfrm>
            <a:off x="183531" y="662709"/>
            <a:ext cx="8229600" cy="365125"/>
          </a:xfrm>
        </p:spPr>
        <p:txBody>
          <a:bodyPr/>
          <a:lstStyle/>
          <a:p>
            <a:pPr algn="l"/>
            <a:r>
              <a:rPr lang="en-ZA" sz="3200" dirty="0">
                <a:latin typeface="Arial" panose="020B0604020202020204" pitchFamily="34" charset="0"/>
                <a:cs typeface="Arial" panose="020B0604020202020204" pitchFamily="34" charset="0"/>
              </a:rPr>
              <a:t>Community Broadcast - MDDA National Footprint</a:t>
            </a:r>
            <a:br>
              <a:rPr lang="en-ZA" sz="3200" dirty="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7599C-8547-405A-88F9-CA531EADFA70}"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27" name="Content Placeholder 2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232030" y="1272324"/>
            <a:ext cx="7056437" cy="5441950"/>
          </a:xfrm>
        </p:spPr>
      </p:pic>
      <p:sp>
        <p:nvSpPr>
          <p:cNvPr id="28" name="TextBox 27"/>
          <p:cNvSpPr txBox="1"/>
          <p:nvPr/>
        </p:nvSpPr>
        <p:spPr>
          <a:xfrm>
            <a:off x="4654055" y="5833130"/>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18</a:t>
            </a:r>
          </a:p>
        </p:txBody>
      </p:sp>
      <p:sp>
        <p:nvSpPr>
          <p:cNvPr id="29" name="TextBox 28"/>
          <p:cNvSpPr txBox="1"/>
          <p:nvPr/>
        </p:nvSpPr>
        <p:spPr>
          <a:xfrm>
            <a:off x="5220072" y="4221088"/>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8</a:t>
            </a:r>
          </a:p>
        </p:txBody>
      </p:sp>
      <p:sp>
        <p:nvSpPr>
          <p:cNvPr id="30" name="TextBox 29"/>
          <p:cNvSpPr txBox="1"/>
          <p:nvPr/>
        </p:nvSpPr>
        <p:spPr>
          <a:xfrm>
            <a:off x="3059832" y="4744308"/>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5</a:t>
            </a:r>
          </a:p>
        </p:txBody>
      </p:sp>
      <p:sp>
        <p:nvSpPr>
          <p:cNvPr id="32" name="TextBox 31"/>
          <p:cNvSpPr txBox="1"/>
          <p:nvPr/>
        </p:nvSpPr>
        <p:spPr>
          <a:xfrm>
            <a:off x="2267744" y="5644977"/>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12</a:t>
            </a:r>
          </a:p>
        </p:txBody>
      </p:sp>
      <p:sp>
        <p:nvSpPr>
          <p:cNvPr id="33" name="TextBox 32"/>
          <p:cNvSpPr txBox="1"/>
          <p:nvPr/>
        </p:nvSpPr>
        <p:spPr>
          <a:xfrm>
            <a:off x="4971750" y="3292730"/>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13</a:t>
            </a:r>
          </a:p>
        </p:txBody>
      </p:sp>
      <p:sp>
        <p:nvSpPr>
          <p:cNvPr id="34" name="TextBox 33"/>
          <p:cNvSpPr txBox="1"/>
          <p:nvPr/>
        </p:nvSpPr>
        <p:spPr>
          <a:xfrm>
            <a:off x="6732240" y="2132856"/>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20</a:t>
            </a:r>
          </a:p>
        </p:txBody>
      </p:sp>
      <p:sp>
        <p:nvSpPr>
          <p:cNvPr id="36" name="TextBox 35"/>
          <p:cNvSpPr txBox="1"/>
          <p:nvPr/>
        </p:nvSpPr>
        <p:spPr>
          <a:xfrm>
            <a:off x="6953436" y="4411647"/>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19</a:t>
            </a:r>
          </a:p>
        </p:txBody>
      </p:sp>
      <p:sp>
        <p:nvSpPr>
          <p:cNvPr id="37" name="TextBox 36"/>
          <p:cNvSpPr txBox="1"/>
          <p:nvPr/>
        </p:nvSpPr>
        <p:spPr>
          <a:xfrm>
            <a:off x="5951859" y="2849786"/>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16</a:t>
            </a:r>
          </a:p>
        </p:txBody>
      </p:sp>
      <p:sp>
        <p:nvSpPr>
          <p:cNvPr id="38" name="TextBox 37"/>
          <p:cNvSpPr txBox="1"/>
          <p:nvPr/>
        </p:nvSpPr>
        <p:spPr>
          <a:xfrm>
            <a:off x="6804248" y="3058740"/>
            <a:ext cx="108012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13</a:t>
            </a:r>
          </a:p>
        </p:txBody>
      </p:sp>
      <p:pic>
        <p:nvPicPr>
          <p:cNvPr id="43" name="Picture 42"/>
          <p:cNvPicPr>
            <a:picLocks noChangeAspect="1"/>
          </p:cNvPicPr>
          <p:nvPr/>
        </p:nvPicPr>
        <p:blipFill>
          <a:blip r:embed="rId3"/>
          <a:stretch>
            <a:fillRect/>
          </a:stretch>
        </p:blipFill>
        <p:spPr>
          <a:xfrm>
            <a:off x="7336314" y="2900566"/>
            <a:ext cx="1193420" cy="284146"/>
          </a:xfrm>
          <a:prstGeom prst="rect">
            <a:avLst/>
          </a:prstGeom>
        </p:spPr>
      </p:pic>
      <p:pic>
        <p:nvPicPr>
          <p:cNvPr id="44" name="Picture 43"/>
          <p:cNvPicPr>
            <a:picLocks noChangeAspect="1"/>
          </p:cNvPicPr>
          <p:nvPr/>
        </p:nvPicPr>
        <p:blipFill rotWithShape="1">
          <a:blip r:embed="rId4"/>
          <a:srcRect r="7385"/>
          <a:stretch/>
        </p:blipFill>
        <p:spPr>
          <a:xfrm>
            <a:off x="6968288" y="2891739"/>
            <a:ext cx="354868" cy="302499"/>
          </a:xfrm>
          <a:prstGeom prst="rect">
            <a:avLst/>
          </a:prstGeom>
        </p:spPr>
      </p:pic>
    </p:spTree>
    <p:extLst>
      <p:ext uri="{BB962C8B-B14F-4D97-AF65-F5344CB8AC3E}">
        <p14:creationId xmlns:p14="http://schemas.microsoft.com/office/powerpoint/2010/main" val="335146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31EAAF-23BF-46A8-ABDE-B0A90B6A8A42}"/>
              </a:ext>
            </a:extLst>
          </p:cNvPr>
          <p:cNvSpPr>
            <a:spLocks noGrp="1"/>
          </p:cNvSpPr>
          <p:nvPr>
            <p:ph type="title"/>
          </p:nvPr>
        </p:nvSpPr>
        <p:spPr/>
        <p:txBody>
          <a:bodyPr/>
          <a:lstStyle/>
          <a:p>
            <a:pPr algn="l"/>
            <a:r>
              <a:rPr lang="en-US" sz="3200" dirty="0">
                <a:solidFill>
                  <a:prstClr val="white"/>
                </a:solidFill>
                <a:latin typeface="Arial" panose="020B0604020202020204" pitchFamily="34" charset="0"/>
                <a:cs typeface="Arial" panose="020B0604020202020204" pitchFamily="34" charset="0"/>
              </a:rPr>
              <a:t>MDDA Funded Community Broadcast Projects – Station Managers by Gender</a:t>
            </a:r>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041FFA-EFC0-4380-93E3-58329460D46A}" type="slidenum">
              <a:rPr kumimoji="0" lang="en-ZA" sz="12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ZA" sz="12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graphicFrame>
        <p:nvGraphicFramePr>
          <p:cNvPr id="6" name="Chart 5"/>
          <p:cNvGraphicFramePr>
            <a:graphicFrameLocks/>
          </p:cNvGraphicFramePr>
          <p:nvPr>
            <p:extLst>
              <p:ext uri="{D42A27DB-BD31-4B8C-83A1-F6EECF244321}">
                <p14:modId xmlns:p14="http://schemas.microsoft.com/office/powerpoint/2010/main" val="2819198890"/>
              </p:ext>
            </p:extLst>
          </p:nvPr>
        </p:nvGraphicFramePr>
        <p:xfrm>
          <a:off x="793288" y="1553434"/>
          <a:ext cx="7128792"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70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35E0-E055-4B84-A4BA-EE5E8A5A5B4E}"/>
              </a:ext>
            </a:extLst>
          </p:cNvPr>
          <p:cNvSpPr>
            <a:spLocks noGrp="1"/>
          </p:cNvSpPr>
          <p:nvPr>
            <p:ph type="title"/>
          </p:nvPr>
        </p:nvSpPr>
        <p:spPr/>
        <p:txBody>
          <a:bodyPr/>
          <a:lstStyle/>
          <a:p>
            <a:pPr algn="l"/>
            <a:r>
              <a:rPr lang="en-ZA" sz="3200" dirty="0">
                <a:latin typeface="Arial" panose="020B0604020202020204" pitchFamily="34" charset="0"/>
                <a:cs typeface="Arial" panose="020B0604020202020204" pitchFamily="34" charset="0"/>
              </a:rPr>
              <a:t>Location of MDDA Funded Community </a:t>
            </a:r>
            <a:br>
              <a:rPr lang="en-ZA" sz="3200" dirty="0">
                <a:latin typeface="Arial" panose="020B0604020202020204" pitchFamily="34" charset="0"/>
                <a:cs typeface="Arial" panose="020B0604020202020204" pitchFamily="34" charset="0"/>
              </a:rPr>
            </a:br>
            <a:r>
              <a:rPr lang="en-ZA" sz="3200" dirty="0">
                <a:latin typeface="Arial" panose="020B0604020202020204" pitchFamily="34" charset="0"/>
                <a:cs typeface="Arial" panose="020B0604020202020204" pitchFamily="34" charset="0"/>
              </a:rPr>
              <a:t>Broadcast Projects</a:t>
            </a:r>
            <a:endParaRPr lang="en-US" sz="3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7599C-8547-405A-88F9-CA531EADFA70}"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graphicFrame>
        <p:nvGraphicFramePr>
          <p:cNvPr id="5" name="Content Placeholder 4"/>
          <p:cNvGraphicFramePr>
            <a:graphicFrameLocks noGrp="1"/>
          </p:cNvGraphicFramePr>
          <p:nvPr>
            <p:ph sz="half" idx="4294967295"/>
          </p:nvPr>
        </p:nvGraphicFramePr>
        <p:xfrm>
          <a:off x="877888" y="1600200"/>
          <a:ext cx="826611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428191672"/>
              </p:ext>
            </p:extLst>
          </p:nvPr>
        </p:nvGraphicFramePr>
        <p:xfrm>
          <a:off x="1079612" y="1484784"/>
          <a:ext cx="6984776"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45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CB8AD403-1C8C-4807-ACA2-66C50BB9622B}" type="slidenum">
              <a:rPr lang="en-US" smtClean="0">
                <a:solidFill>
                  <a:srgbClr val="4F271C">
                    <a:shade val="90000"/>
                  </a:srgbClr>
                </a:solidFill>
                <a:latin typeface="+mj-lt"/>
              </a:rPr>
              <a:pPr>
                <a:defRPr/>
              </a:pPr>
              <a:t>2</a:t>
            </a:fld>
            <a:endParaRPr lang="en-US" dirty="0">
              <a:solidFill>
                <a:srgbClr val="4F271C">
                  <a:shade val="90000"/>
                </a:srgbClr>
              </a:solidFill>
              <a:latin typeface="+mj-lt"/>
            </a:endParaRPr>
          </a:p>
        </p:txBody>
      </p:sp>
      <p:sp>
        <p:nvSpPr>
          <p:cNvPr id="22" name="Rounded Rectangle 4"/>
          <p:cNvSpPr/>
          <p:nvPr/>
        </p:nvSpPr>
        <p:spPr>
          <a:xfrm>
            <a:off x="527962" y="4725144"/>
            <a:ext cx="7575352" cy="4707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l" defTabSz="1778000" rtl="0">
              <a:lnSpc>
                <a:spcPct val="90000"/>
              </a:lnSpc>
              <a:spcBef>
                <a:spcPct val="0"/>
              </a:spcBef>
              <a:spcAft>
                <a:spcPct val="35000"/>
              </a:spcAft>
            </a:pPr>
            <a:r>
              <a:rPr lang="en-ZA" sz="4000" b="1" baseline="3000" dirty="0">
                <a:latin typeface="+mj-lt"/>
              </a:rPr>
              <a:t>7</a:t>
            </a:r>
            <a:r>
              <a:rPr lang="en-ZA" sz="2400" b="1" baseline="3000" dirty="0">
                <a:latin typeface="+mj-lt"/>
              </a:rPr>
              <a:t>.</a:t>
            </a:r>
            <a:r>
              <a:rPr lang="en-ZA" sz="2400" b="1" dirty="0">
                <a:latin typeface="+mj-lt"/>
              </a:rPr>
              <a:t>  </a:t>
            </a:r>
            <a:r>
              <a:rPr lang="en-ZA" sz="2800" b="1" dirty="0">
                <a:latin typeface="+mj-lt"/>
              </a:rPr>
              <a:t>The New Head Office</a:t>
            </a:r>
            <a:endParaRPr lang="en-US" sz="2800" kern="1200" baseline="3000" dirty="0">
              <a:latin typeface="+mj-lt"/>
            </a:endParaRPr>
          </a:p>
        </p:txBody>
      </p:sp>
      <p:graphicFrame>
        <p:nvGraphicFramePr>
          <p:cNvPr id="18" name="Group 68">
            <a:extLst>
              <a:ext uri="{FF2B5EF4-FFF2-40B4-BE49-F238E27FC236}">
                <a16:creationId xmlns:a16="http://schemas.microsoft.com/office/drawing/2014/main" id="{7C9DD7D2-AB72-4F16-B9D5-C850CBE56F53}"/>
              </a:ext>
            </a:extLst>
          </p:cNvPr>
          <p:cNvGraphicFramePr>
            <a:graphicFrameLocks/>
          </p:cNvGraphicFramePr>
          <p:nvPr>
            <p:extLst>
              <p:ext uri="{D42A27DB-BD31-4B8C-83A1-F6EECF244321}">
                <p14:modId xmlns:p14="http://schemas.microsoft.com/office/powerpoint/2010/main" val="3733882766"/>
              </p:ext>
            </p:extLst>
          </p:nvPr>
        </p:nvGraphicFramePr>
        <p:xfrm>
          <a:off x="457200" y="1581129"/>
          <a:ext cx="8229600" cy="3565998"/>
        </p:xfrm>
        <a:graphic>
          <a:graphicData uri="http://schemas.openxmlformats.org/drawingml/2006/table">
            <a:tbl>
              <a:tblPr>
                <a:tableStyleId>{E8B1032C-EA38-4F05-BA0D-38AFFFC7BED3}</a:tableStyleId>
              </a:tblPr>
              <a:tblGrid>
                <a:gridCol w="8229600">
                  <a:extLst>
                    <a:ext uri="{9D8B030D-6E8A-4147-A177-3AD203B41FA5}">
                      <a16:colId xmlns:a16="http://schemas.microsoft.com/office/drawing/2014/main" val="20000"/>
                    </a:ext>
                  </a:extLst>
                </a:gridCol>
              </a:tblGrid>
              <a:tr h="178133">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Topic</a:t>
                      </a:r>
                      <a:endParaRPr kumimoji="0" lang="en-US" sz="2000" b="1" i="0" u="none" strike="noStrike" cap="none" normalizeH="0" baseline="0" dirty="0">
                        <a:ln>
                          <a:noFill/>
                        </a:ln>
                        <a:solidFill>
                          <a:srgbClr val="05076A"/>
                        </a:solidFill>
                        <a:effectLst/>
                        <a:latin typeface="Arial" panose="020B0604020202020204" pitchFamily="34" charset="0"/>
                        <a:ea typeface="ヒラギノ角ゴ Pro W3" pitchFamily="-44" charset="-128"/>
                        <a:cs typeface="Arial" panose="020B0604020202020204" pitchFamily="34" charset="0"/>
                      </a:endParaRPr>
                    </a:p>
                  </a:txBody>
                  <a:tcPr marT="45711" marB="45711" horzOverflow="overflow">
                    <a:solidFill>
                      <a:schemeClr val="accent6"/>
                    </a:solidFill>
                  </a:tcPr>
                </a:tc>
                <a:extLst>
                  <a:ext uri="{0D108BD9-81ED-4DB2-BD59-A6C34878D82A}">
                    <a16:rowId xmlns:a16="http://schemas.microsoft.com/office/drawing/2014/main" val="10000"/>
                  </a:ext>
                </a:extLst>
              </a:tr>
              <a:tr h="345519">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2000" kern="1200" dirty="0">
                          <a:latin typeface="Arial" panose="020B0604020202020204" pitchFamily="34" charset="0"/>
                          <a:cs typeface="Arial" panose="020B0604020202020204" pitchFamily="34" charset="0"/>
                        </a:rPr>
                        <a:t>1. Strategic Overview</a:t>
                      </a:r>
                      <a:endParaRPr kumimoji="0" lang="en-US" sz="2000" kern="1200" dirty="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val="10001"/>
                  </a:ext>
                </a:extLst>
              </a:tr>
              <a:tr h="354891">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2000" kern="1200" baseline="0" dirty="0">
                          <a:latin typeface="Arial" panose="020B0604020202020204" pitchFamily="34" charset="0"/>
                          <a:cs typeface="Arial" panose="020B0604020202020204" pitchFamily="34" charset="0"/>
                        </a:rPr>
                        <a:t>2. Current Sector Environment</a:t>
                      </a:r>
                      <a:endParaRPr kumimoji="0" lang="en-US" sz="2000" kern="1200" dirty="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val="10005"/>
                  </a:ext>
                </a:extLst>
              </a:tr>
              <a:tr h="345519">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2000" kern="1200" dirty="0">
                          <a:solidFill>
                            <a:schemeClr val="tx1"/>
                          </a:solidFill>
                          <a:latin typeface="Arial" panose="020B0604020202020204" pitchFamily="34" charset="0"/>
                          <a:ea typeface="+mn-ea"/>
                          <a:cs typeface="Arial" panose="020B0604020202020204" pitchFamily="34" charset="0"/>
                        </a:rPr>
                        <a:t>3.  What is Community Media?</a:t>
                      </a:r>
                    </a:p>
                  </a:txBody>
                  <a:tcPr marT="45711" marB="45711" horzOverflow="overflow"/>
                </a:tc>
                <a:extLst>
                  <a:ext uri="{0D108BD9-81ED-4DB2-BD59-A6C34878D82A}">
                    <a16:rowId xmlns:a16="http://schemas.microsoft.com/office/drawing/2014/main" val="3645882360"/>
                  </a:ext>
                </a:extLst>
              </a:tr>
              <a:tr h="345519">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2000" kern="1200" dirty="0">
                          <a:latin typeface="Arial" panose="020B0604020202020204" pitchFamily="34" charset="0"/>
                          <a:cs typeface="Arial" panose="020B0604020202020204" pitchFamily="34" charset="0"/>
                        </a:rPr>
                        <a:t>4.</a:t>
                      </a:r>
                      <a:r>
                        <a:rPr kumimoji="0" lang="en-US" sz="2000" kern="1200" baseline="0" dirty="0">
                          <a:latin typeface="Arial" panose="020B0604020202020204" pitchFamily="34" charset="0"/>
                          <a:cs typeface="Arial" panose="020B0604020202020204" pitchFamily="34" charset="0"/>
                        </a:rPr>
                        <a:t> Media Landscape</a:t>
                      </a:r>
                      <a:endParaRPr kumimoji="0" lang="en-US" sz="2000" kern="1200" dirty="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val="10007"/>
                  </a:ext>
                </a:extLst>
              </a:tr>
              <a:tr h="345519">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2000" kern="1200" dirty="0">
                          <a:solidFill>
                            <a:schemeClr val="tx1"/>
                          </a:solidFill>
                          <a:latin typeface="Arial" panose="020B0604020202020204" pitchFamily="34" charset="0"/>
                          <a:ea typeface="+mn-ea"/>
                          <a:cs typeface="Arial" panose="020B0604020202020204" pitchFamily="34" charset="0"/>
                        </a:rPr>
                        <a:t>5. MDDA Support</a:t>
                      </a:r>
                    </a:p>
                  </a:txBody>
                  <a:tcPr marT="45711" marB="45711" horzOverflow="overflow"/>
                </a:tc>
                <a:extLst>
                  <a:ext uri="{0D108BD9-81ED-4DB2-BD59-A6C34878D82A}">
                    <a16:rowId xmlns:a16="http://schemas.microsoft.com/office/drawing/2014/main" val="525462027"/>
                  </a:ext>
                </a:extLst>
              </a:tr>
              <a:tr h="345519">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2000" kern="1200" dirty="0">
                          <a:latin typeface="Arial" panose="020B0604020202020204" pitchFamily="34" charset="0"/>
                          <a:cs typeface="Arial" panose="020B0604020202020204" pitchFamily="34" charset="0"/>
                        </a:rPr>
                        <a:t>6. </a:t>
                      </a:r>
                      <a:r>
                        <a:rPr kumimoji="0" lang="en-US" sz="2000" kern="1200" baseline="0" dirty="0">
                          <a:latin typeface="Arial" panose="020B0604020202020204" pitchFamily="34" charset="0"/>
                          <a:cs typeface="Arial" panose="020B0604020202020204" pitchFamily="34" charset="0"/>
                        </a:rPr>
                        <a:t>MDDA Performance</a:t>
                      </a:r>
                      <a:endParaRPr kumimoji="0" lang="en-US" sz="2000" kern="1200" dirty="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val="10008"/>
                  </a:ext>
                </a:extLst>
              </a:tr>
              <a:tr h="345519">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2000" kern="1200" baseline="0" dirty="0">
                          <a:latin typeface="Arial" panose="020B0604020202020204" pitchFamily="34" charset="0"/>
                          <a:cs typeface="Arial" panose="020B0604020202020204" pitchFamily="34" charset="0"/>
                        </a:rPr>
                        <a:t>7. MDDA 2019/2020 Annual Performance Plan</a:t>
                      </a:r>
                      <a:endParaRPr kumimoji="0" lang="en-US" sz="2000" kern="1200" dirty="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val="10009"/>
                  </a:ext>
                </a:extLst>
              </a:tr>
              <a:tr h="345519">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2000" kern="1200" dirty="0">
                          <a:solidFill>
                            <a:schemeClr val="tx1"/>
                          </a:solidFill>
                          <a:latin typeface="Arial" panose="020B0604020202020204" pitchFamily="34" charset="0"/>
                          <a:ea typeface="+mn-ea"/>
                          <a:cs typeface="Arial" panose="020B0604020202020204" pitchFamily="34" charset="0"/>
                        </a:rPr>
                        <a:t>8.</a:t>
                      </a:r>
                      <a:r>
                        <a:rPr kumimoji="0" lang="en-US" sz="2000" kern="1200" baseline="0" dirty="0">
                          <a:solidFill>
                            <a:schemeClr val="tx1"/>
                          </a:solidFill>
                          <a:latin typeface="Arial" panose="020B0604020202020204" pitchFamily="34" charset="0"/>
                          <a:ea typeface="+mn-ea"/>
                          <a:cs typeface="Arial" panose="020B0604020202020204" pitchFamily="34" charset="0"/>
                        </a:rPr>
                        <a:t> Concluding Remarks</a:t>
                      </a:r>
                      <a:endParaRPr kumimoji="0" lang="en-US" sz="2000" kern="1200" dirty="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val="10010"/>
                  </a:ext>
                </a:extLst>
              </a:tr>
            </a:tbl>
          </a:graphicData>
        </a:graphic>
      </p:graphicFrame>
      <p:sp>
        <p:nvSpPr>
          <p:cNvPr id="4" name="Title 3">
            <a:extLst>
              <a:ext uri="{FF2B5EF4-FFF2-40B4-BE49-F238E27FC236}">
                <a16:creationId xmlns:a16="http://schemas.microsoft.com/office/drawing/2014/main" id="{5AB758A6-59A7-40B3-B0C1-B7E52C4CABD7}"/>
              </a:ext>
            </a:extLst>
          </p:cNvPr>
          <p:cNvSpPr>
            <a:spLocks noGrp="1"/>
          </p:cNvSpPr>
          <p:nvPr>
            <p:ph type="title"/>
          </p:nvPr>
        </p:nvSpPr>
        <p:spPr>
          <a:xfrm>
            <a:off x="297951" y="0"/>
            <a:ext cx="8388849" cy="1143000"/>
          </a:xfrm>
        </p:spPr>
        <p:txBody>
          <a:bodyPr/>
          <a:lstStyle/>
          <a:p>
            <a:pPr algn="l"/>
            <a:r>
              <a:rPr lang="en-ZA" dirty="0">
                <a:latin typeface="Arial" panose="020B0604020202020204" pitchFamily="34" charset="0"/>
                <a:cs typeface="Arial" panose="020B0604020202020204" pitchFamily="34" charset="0"/>
              </a:rPr>
              <a:t>PRESENTATION OVERVIEW</a:t>
            </a:r>
          </a:p>
        </p:txBody>
      </p:sp>
    </p:spTree>
    <p:extLst>
      <p:ext uri="{BB962C8B-B14F-4D97-AF65-F5344CB8AC3E}">
        <p14:creationId xmlns:p14="http://schemas.microsoft.com/office/powerpoint/2010/main" val="4287042282"/>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881901204"/>
              </p:ext>
            </p:extLst>
          </p:nvPr>
        </p:nvGraphicFramePr>
        <p:xfrm>
          <a:off x="357808" y="1143000"/>
          <a:ext cx="7971183" cy="402866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8A797AE8-3AE0-41EE-A336-AB40F1E401F4}"/>
              </a:ext>
            </a:extLst>
          </p:cNvPr>
          <p:cNvSpPr txBox="1">
            <a:spLocks/>
          </p:cNvSpPr>
          <p:nvPr/>
        </p:nvSpPr>
        <p:spPr bwMode="auto">
          <a:xfrm>
            <a:off x="1331640" y="5517232"/>
            <a:ext cx="6321292" cy="6493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700" b="1" kern="1200">
                <a:solidFill>
                  <a:schemeClr val="bg1"/>
                </a:solidFill>
                <a:latin typeface="Arial Unicode MS" pitchFamily="34" charset="-128"/>
                <a:ea typeface="Arial Unicode MS" pitchFamily="34" charset="-128"/>
                <a:cs typeface="Arial Unicode MS" pitchFamily="34" charset="-12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Total number of licensed operating stations: 4</a:t>
            </a:r>
            <a:b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b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Total number of funded stations: 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*Only FOUR (4) of the SIX (6) stations are licensed.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The other two are initiatives</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3" name="Rectangle 2">
            <a:extLst>
              <a:ext uri="{FF2B5EF4-FFF2-40B4-BE49-F238E27FC236}">
                <a16:creationId xmlns:a16="http://schemas.microsoft.com/office/drawing/2014/main" id="{D8F117BA-1D42-4FC7-917B-0475C726A354}"/>
              </a:ext>
            </a:extLst>
          </p:cNvPr>
          <p:cNvSpPr/>
          <p:nvPr/>
        </p:nvSpPr>
        <p:spPr>
          <a:xfrm>
            <a:off x="518844" y="12598"/>
            <a:ext cx="7340885" cy="1077218"/>
          </a:xfrm>
          <a:prstGeom prst="rect">
            <a:avLst/>
          </a:prstGeom>
        </p:spPr>
        <p:txBody>
          <a:bodyPr wrap="square">
            <a:spAutoFit/>
          </a:bodyPr>
          <a:lstStyle/>
          <a:p>
            <a:r>
              <a:rPr lang="en-ZA" sz="3200" b="1" dirty="0">
                <a:solidFill>
                  <a:prstClr val="white"/>
                </a:solidFill>
                <a:latin typeface="Arial" panose="020B0604020202020204" pitchFamily="34" charset="0"/>
                <a:ea typeface="Arial Unicode MS" pitchFamily="34" charset="-128"/>
                <a:cs typeface="Arial" panose="020B0604020202020204" pitchFamily="34" charset="0"/>
              </a:rPr>
              <a:t>Community TV –  MDDA Geographic Footprint</a:t>
            </a:r>
            <a:endParaRPr lang="en-ZA" dirty="0">
              <a:latin typeface="Arial" panose="020B0604020202020204" pitchFamily="34" charset="0"/>
              <a:cs typeface="Arial" panose="020B0604020202020204" pitchFamily="34" charset="0"/>
            </a:endParaRPr>
          </a:p>
        </p:txBody>
      </p:sp>
      <p:sp>
        <p:nvSpPr>
          <p:cNvPr id="2" name="Rectangle 1"/>
          <p:cNvSpPr/>
          <p:nvPr/>
        </p:nvSpPr>
        <p:spPr>
          <a:xfrm>
            <a:off x="5583980" y="5864610"/>
            <a:ext cx="224106" cy="23346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66"/>
              </a:solidFill>
            </a:endParaRPr>
          </a:p>
        </p:txBody>
      </p:sp>
      <p:sp>
        <p:nvSpPr>
          <p:cNvPr id="8" name="Rectangle 7"/>
          <p:cNvSpPr/>
          <p:nvPr/>
        </p:nvSpPr>
        <p:spPr>
          <a:xfrm>
            <a:off x="3735104" y="6135429"/>
            <a:ext cx="224106" cy="23346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05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9300" y="1975810"/>
            <a:ext cx="5952029" cy="4491603"/>
          </a:xfrm>
          <a:prstGeom prst="rect">
            <a:avLst/>
          </a:prstGeom>
        </p:spPr>
      </p:pic>
      <p:sp>
        <p:nvSpPr>
          <p:cNvPr id="2" name="Title 1"/>
          <p:cNvSpPr>
            <a:spLocks noGrp="1"/>
          </p:cNvSpPr>
          <p:nvPr>
            <p:ph type="title"/>
          </p:nvPr>
        </p:nvSpPr>
        <p:spPr>
          <a:xfrm>
            <a:off x="359595" y="153664"/>
            <a:ext cx="8228779" cy="768993"/>
          </a:xfrm>
        </p:spPr>
        <p:txBody>
          <a:bodyPr/>
          <a:lstStyle/>
          <a:p>
            <a:pPr algn="l"/>
            <a:r>
              <a:rPr lang="en-ZA" sz="3200" dirty="0">
                <a:latin typeface="Arial" panose="020B0604020202020204" pitchFamily="34" charset="0"/>
                <a:cs typeface="Arial" panose="020B0604020202020204" pitchFamily="34" charset="0"/>
              </a:rPr>
              <a:t>Small Commercial Print: MDDA footprint</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FE87D6-28AE-4488-BDD1-2DD6D741DE29}"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sp>
        <p:nvSpPr>
          <p:cNvPr id="3" name="Content Placeholder 2"/>
          <p:cNvSpPr>
            <a:spLocks noGrp="1"/>
          </p:cNvSpPr>
          <p:nvPr>
            <p:ph idx="4294967295"/>
          </p:nvPr>
        </p:nvSpPr>
        <p:spPr>
          <a:xfrm>
            <a:off x="359596" y="1125538"/>
            <a:ext cx="8228780" cy="5194300"/>
          </a:xfrm>
        </p:spPr>
        <p:txBody>
          <a:bodyPr/>
          <a:lstStyle/>
          <a:p>
            <a:pPr marL="0" lvl="1" indent="0" algn="just">
              <a:buNone/>
            </a:pPr>
            <a:r>
              <a:rPr lang="en-ZA" sz="1800" dirty="0">
                <a:latin typeface="Arial" pitchFamily="34" charset="0"/>
                <a:cs typeface="Arial" pitchFamily="34" charset="0"/>
              </a:rPr>
              <a:t>Funding and non financial support to 45 Small Commercial Media Print Projects owned and managed by HDI.</a:t>
            </a:r>
          </a:p>
        </p:txBody>
      </p:sp>
      <p:sp>
        <p:nvSpPr>
          <p:cNvPr id="6" name="TextBox 5"/>
          <p:cNvSpPr txBox="1"/>
          <p:nvPr/>
        </p:nvSpPr>
        <p:spPr>
          <a:xfrm>
            <a:off x="4572000" y="4367024"/>
            <a:ext cx="47785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5</a:t>
            </a:r>
            <a:endParaRPr kumimoji="0" lang="en-ZA"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Rectangle 7"/>
          <p:cNvSpPr/>
          <p:nvPr/>
        </p:nvSpPr>
        <p:spPr>
          <a:xfrm>
            <a:off x="5783862" y="4564541"/>
            <a:ext cx="3561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5</a:t>
            </a:r>
          </a:p>
        </p:txBody>
      </p:sp>
      <p:sp>
        <p:nvSpPr>
          <p:cNvPr id="9" name="Rectangle 8"/>
          <p:cNvSpPr/>
          <p:nvPr/>
        </p:nvSpPr>
        <p:spPr>
          <a:xfrm>
            <a:off x="5749571" y="3428999"/>
            <a:ext cx="3561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8</a:t>
            </a:r>
            <a:endParaRPr kumimoji="0" lang="en-ZA"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 name="Rectangle 9"/>
          <p:cNvSpPr/>
          <p:nvPr/>
        </p:nvSpPr>
        <p:spPr>
          <a:xfrm>
            <a:off x="2775652" y="4335487"/>
            <a:ext cx="3561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3</a:t>
            </a:r>
            <a:endParaRPr kumimoji="0" lang="en-ZA"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Rectangle 10"/>
          <p:cNvSpPr/>
          <p:nvPr/>
        </p:nvSpPr>
        <p:spPr>
          <a:xfrm>
            <a:off x="4886232" y="5487615"/>
            <a:ext cx="3561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7</a:t>
            </a:r>
            <a:endParaRPr kumimoji="0" lang="en-ZA"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Rectangle 11"/>
          <p:cNvSpPr/>
          <p:nvPr/>
        </p:nvSpPr>
        <p:spPr>
          <a:xfrm>
            <a:off x="2211501" y="5414467"/>
            <a:ext cx="3561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6</a:t>
            </a:r>
          </a:p>
        </p:txBody>
      </p:sp>
      <p:sp>
        <p:nvSpPr>
          <p:cNvPr id="13" name="Rectangle 12"/>
          <p:cNvSpPr/>
          <p:nvPr/>
        </p:nvSpPr>
        <p:spPr>
          <a:xfrm>
            <a:off x="4345314" y="3337541"/>
            <a:ext cx="3561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a:t>
            </a:r>
            <a:endParaRPr kumimoji="0" lang="en-ZA"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4" name="Rectangle 13"/>
          <p:cNvSpPr/>
          <p:nvPr/>
        </p:nvSpPr>
        <p:spPr>
          <a:xfrm>
            <a:off x="5927665" y="1975810"/>
            <a:ext cx="3561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6</a:t>
            </a:r>
            <a:endParaRPr kumimoji="0" lang="en-ZA"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6" name="Rectangle 15"/>
          <p:cNvSpPr/>
          <p:nvPr/>
        </p:nvSpPr>
        <p:spPr>
          <a:xfrm>
            <a:off x="5139083" y="3198167"/>
            <a:ext cx="3561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3</a:t>
            </a:r>
            <a:endParaRPr kumimoji="0" lang="en-ZA"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4083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0900" y="2184017"/>
            <a:ext cx="6303694" cy="4438725"/>
          </a:xfrm>
          <a:prstGeom prst="rect">
            <a:avLst/>
          </a:prstGeom>
        </p:spPr>
      </p:pic>
      <p:sp>
        <p:nvSpPr>
          <p:cNvPr id="3" name="Title 2"/>
          <p:cNvSpPr>
            <a:spLocks noGrp="1"/>
          </p:cNvSpPr>
          <p:nvPr>
            <p:ph type="title"/>
          </p:nvPr>
        </p:nvSpPr>
        <p:spPr>
          <a:xfrm>
            <a:off x="288524" y="-28800"/>
            <a:ext cx="8612587" cy="1143000"/>
          </a:xfrm>
        </p:spPr>
        <p:txBody>
          <a:bodyPr/>
          <a:lstStyle/>
          <a:p>
            <a:pPr algn="l"/>
            <a:r>
              <a:rPr lang="en-ZA" sz="3200" dirty="0">
                <a:latin typeface="Arial" panose="020B0604020202020204" pitchFamily="34" charset="0"/>
                <a:cs typeface="Arial" panose="020B0604020202020204" pitchFamily="34" charset="0"/>
              </a:rPr>
              <a:t>Community Print – MDDA footprint</a:t>
            </a:r>
          </a:p>
        </p:txBody>
      </p:sp>
      <p:sp>
        <p:nvSpPr>
          <p:cNvPr id="2" name="Slide Number Placeholder 1"/>
          <p:cNvSpPr>
            <a:spLocks noGrp="1"/>
          </p:cNvSpPr>
          <p:nvPr>
            <p:ph type="sldNum" sz="quarter" idx="12"/>
          </p:nvPr>
        </p:nvSpPr>
        <p:spPr/>
        <p:txBody>
          <a:bodyPr/>
          <a:lstStyle/>
          <a:p>
            <a:pPr>
              <a:defRPr/>
            </a:pPr>
            <a:fld id="{2E49CD9C-A5F4-41C1-A948-BC0E30924D59}" type="slidenum">
              <a:rPr lang="en-US" smtClean="0">
                <a:solidFill>
                  <a:prstClr val="black">
                    <a:tint val="75000"/>
                  </a:prstClr>
                </a:solidFill>
              </a:rPr>
              <a:pPr>
                <a:defRPr/>
              </a:pPr>
              <a:t>22</a:t>
            </a:fld>
            <a:endParaRPr lang="en-US" dirty="0">
              <a:solidFill>
                <a:prstClr val="black">
                  <a:tint val="75000"/>
                </a:prstClr>
              </a:solidFill>
            </a:endParaRPr>
          </a:p>
        </p:txBody>
      </p:sp>
      <p:sp>
        <p:nvSpPr>
          <p:cNvPr id="4" name="Rectangle 3"/>
          <p:cNvSpPr/>
          <p:nvPr/>
        </p:nvSpPr>
        <p:spPr>
          <a:xfrm>
            <a:off x="288525" y="1184676"/>
            <a:ext cx="8308429" cy="646331"/>
          </a:xfrm>
          <a:prstGeom prst="rect">
            <a:avLst/>
          </a:prstGeom>
          <a:ln>
            <a:solidFill>
              <a:schemeClr val="tx1"/>
            </a:solidFill>
          </a:ln>
        </p:spPr>
        <p:txBody>
          <a:bodyPr wrap="square">
            <a:spAutoFit/>
          </a:bodyPr>
          <a:lstStyle/>
          <a:p>
            <a:pPr algn="just"/>
            <a:r>
              <a:rPr lang="en-ZA" dirty="0">
                <a:latin typeface="Arial" pitchFamily="34" charset="0"/>
              </a:rPr>
              <a:t>Funding and non financial support to 33 Community Print Projects owned and managed by NGOs (Government supported).</a:t>
            </a:r>
          </a:p>
        </p:txBody>
      </p:sp>
      <p:sp>
        <p:nvSpPr>
          <p:cNvPr id="5" name="TextBox 4"/>
          <p:cNvSpPr txBox="1"/>
          <p:nvPr/>
        </p:nvSpPr>
        <p:spPr>
          <a:xfrm>
            <a:off x="4886232" y="4509120"/>
            <a:ext cx="477856" cy="461665"/>
          </a:xfrm>
          <a:prstGeom prst="rect">
            <a:avLst/>
          </a:prstGeom>
          <a:noFill/>
        </p:spPr>
        <p:txBody>
          <a:bodyPr wrap="square" rtlCol="0">
            <a:spAutoFit/>
          </a:bodyPr>
          <a:lstStyle/>
          <a:p>
            <a:r>
              <a:rPr lang="en-ZA" sz="2400" b="1" dirty="0">
                <a:solidFill>
                  <a:schemeClr val="bg1"/>
                </a:solidFill>
                <a:latin typeface="Arial" pitchFamily="34" charset="0"/>
              </a:rPr>
              <a:t>2</a:t>
            </a:r>
            <a:endParaRPr lang="en-ZA" sz="2400" b="1" dirty="0">
              <a:latin typeface="Arial" pitchFamily="34" charset="0"/>
            </a:endParaRPr>
          </a:p>
        </p:txBody>
      </p:sp>
      <p:sp>
        <p:nvSpPr>
          <p:cNvPr id="6" name="Rectangle 5"/>
          <p:cNvSpPr/>
          <p:nvPr/>
        </p:nvSpPr>
        <p:spPr>
          <a:xfrm>
            <a:off x="6300192" y="4519760"/>
            <a:ext cx="356188" cy="461665"/>
          </a:xfrm>
          <a:prstGeom prst="rect">
            <a:avLst/>
          </a:prstGeom>
        </p:spPr>
        <p:txBody>
          <a:bodyPr wrap="none">
            <a:spAutoFit/>
          </a:bodyPr>
          <a:lstStyle/>
          <a:p>
            <a:pPr lvl="0"/>
            <a:r>
              <a:rPr lang="en-ZA" sz="2400" b="1" dirty="0">
                <a:solidFill>
                  <a:schemeClr val="bg1"/>
                </a:solidFill>
                <a:latin typeface="Arial" pitchFamily="34" charset="0"/>
              </a:rPr>
              <a:t>7</a:t>
            </a:r>
          </a:p>
        </p:txBody>
      </p:sp>
      <p:sp>
        <p:nvSpPr>
          <p:cNvPr id="7" name="Rectangle 6"/>
          <p:cNvSpPr/>
          <p:nvPr/>
        </p:nvSpPr>
        <p:spPr>
          <a:xfrm>
            <a:off x="6304044" y="2924944"/>
            <a:ext cx="356188" cy="461665"/>
          </a:xfrm>
          <a:prstGeom prst="rect">
            <a:avLst/>
          </a:prstGeom>
        </p:spPr>
        <p:txBody>
          <a:bodyPr wrap="none">
            <a:spAutoFit/>
          </a:bodyPr>
          <a:lstStyle/>
          <a:p>
            <a:r>
              <a:rPr lang="en-ZA" sz="2400" b="1" dirty="0">
                <a:solidFill>
                  <a:schemeClr val="bg1"/>
                </a:solidFill>
                <a:latin typeface="Arial" pitchFamily="34" charset="0"/>
              </a:rPr>
              <a:t>1</a:t>
            </a:r>
            <a:endParaRPr lang="en-ZA" sz="2400" b="1" dirty="0">
              <a:latin typeface="Arial" pitchFamily="34" charset="0"/>
            </a:endParaRPr>
          </a:p>
        </p:txBody>
      </p:sp>
      <p:sp>
        <p:nvSpPr>
          <p:cNvPr id="9" name="Rectangle 8"/>
          <p:cNvSpPr/>
          <p:nvPr/>
        </p:nvSpPr>
        <p:spPr>
          <a:xfrm>
            <a:off x="4886232" y="5373216"/>
            <a:ext cx="356188" cy="461665"/>
          </a:xfrm>
          <a:prstGeom prst="rect">
            <a:avLst/>
          </a:prstGeom>
        </p:spPr>
        <p:txBody>
          <a:bodyPr wrap="none">
            <a:spAutoFit/>
          </a:bodyPr>
          <a:lstStyle/>
          <a:p>
            <a:r>
              <a:rPr lang="en-ZA" sz="2400" b="1" dirty="0">
                <a:solidFill>
                  <a:schemeClr val="bg1"/>
                </a:solidFill>
                <a:latin typeface="Arial" pitchFamily="34" charset="0"/>
              </a:rPr>
              <a:t>3</a:t>
            </a:r>
            <a:endParaRPr lang="en-ZA" sz="2400" b="1" dirty="0">
              <a:latin typeface="Arial" pitchFamily="34" charset="0"/>
            </a:endParaRPr>
          </a:p>
        </p:txBody>
      </p:sp>
      <p:sp>
        <p:nvSpPr>
          <p:cNvPr id="10" name="Rectangle 9"/>
          <p:cNvSpPr/>
          <p:nvPr/>
        </p:nvSpPr>
        <p:spPr>
          <a:xfrm>
            <a:off x="2330558" y="5604048"/>
            <a:ext cx="356188" cy="461665"/>
          </a:xfrm>
          <a:prstGeom prst="rect">
            <a:avLst/>
          </a:prstGeom>
        </p:spPr>
        <p:txBody>
          <a:bodyPr wrap="none">
            <a:spAutoFit/>
          </a:bodyPr>
          <a:lstStyle/>
          <a:p>
            <a:r>
              <a:rPr lang="en-ZA" sz="2400" b="1" dirty="0">
                <a:solidFill>
                  <a:schemeClr val="bg1"/>
                </a:solidFill>
                <a:latin typeface="Arial" pitchFamily="34" charset="0"/>
              </a:rPr>
              <a:t>8</a:t>
            </a:r>
          </a:p>
        </p:txBody>
      </p:sp>
      <p:sp>
        <p:nvSpPr>
          <p:cNvPr id="12" name="Rectangle 11"/>
          <p:cNvSpPr/>
          <p:nvPr/>
        </p:nvSpPr>
        <p:spPr>
          <a:xfrm>
            <a:off x="6041965" y="2161620"/>
            <a:ext cx="356188" cy="461665"/>
          </a:xfrm>
          <a:prstGeom prst="rect">
            <a:avLst/>
          </a:prstGeom>
        </p:spPr>
        <p:txBody>
          <a:bodyPr wrap="none">
            <a:spAutoFit/>
          </a:bodyPr>
          <a:lstStyle/>
          <a:p>
            <a:r>
              <a:rPr lang="en-ZA" sz="2400" b="1" dirty="0">
                <a:solidFill>
                  <a:schemeClr val="bg1"/>
                </a:solidFill>
                <a:latin typeface="Arial" pitchFamily="34" charset="0"/>
              </a:rPr>
              <a:t>3</a:t>
            </a:r>
            <a:endParaRPr lang="en-ZA" sz="2400" b="1" dirty="0">
              <a:latin typeface="Arial" pitchFamily="34" charset="0"/>
            </a:endParaRPr>
          </a:p>
        </p:txBody>
      </p:sp>
      <p:sp>
        <p:nvSpPr>
          <p:cNvPr id="13" name="Rectangle 12"/>
          <p:cNvSpPr/>
          <p:nvPr/>
        </p:nvSpPr>
        <p:spPr>
          <a:xfrm>
            <a:off x="5580112" y="3039343"/>
            <a:ext cx="356188" cy="461665"/>
          </a:xfrm>
          <a:prstGeom prst="rect">
            <a:avLst/>
          </a:prstGeom>
        </p:spPr>
        <p:txBody>
          <a:bodyPr wrap="none">
            <a:spAutoFit/>
          </a:bodyPr>
          <a:lstStyle/>
          <a:p>
            <a:r>
              <a:rPr lang="en-ZA" sz="2400" b="1" dirty="0">
                <a:solidFill>
                  <a:schemeClr val="bg1"/>
                </a:solidFill>
                <a:latin typeface="Arial" pitchFamily="34" charset="0"/>
              </a:rPr>
              <a:t>9</a:t>
            </a:r>
            <a:endParaRPr lang="en-ZA" sz="2400" b="1" dirty="0">
              <a:latin typeface="Arial" pitchFamily="34" charset="0"/>
            </a:endParaRPr>
          </a:p>
        </p:txBody>
      </p:sp>
    </p:spTree>
    <p:extLst>
      <p:ext uri="{BB962C8B-B14F-4D97-AF65-F5344CB8AC3E}">
        <p14:creationId xmlns:p14="http://schemas.microsoft.com/office/powerpoint/2010/main" val="94750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F3A1F658-E7EE-4A87-9817-B76FB8452072}"/>
              </a:ext>
            </a:extLst>
          </p:cNvPr>
          <p:cNvGraphicFramePr/>
          <p:nvPr>
            <p:extLst>
              <p:ext uri="{D42A27DB-BD31-4B8C-83A1-F6EECF244321}">
                <p14:modId xmlns:p14="http://schemas.microsoft.com/office/powerpoint/2010/main" val="2922265031"/>
              </p:ext>
            </p:extLst>
          </p:nvPr>
        </p:nvGraphicFramePr>
        <p:xfrm>
          <a:off x="457200" y="1143000"/>
          <a:ext cx="8435280" cy="5213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A67E0F51-D0EE-4FCE-8A8B-0D101D57B4EF}"/>
              </a:ext>
            </a:extLst>
          </p:cNvPr>
          <p:cNvSpPr/>
          <p:nvPr/>
        </p:nvSpPr>
        <p:spPr>
          <a:xfrm>
            <a:off x="556096" y="221907"/>
            <a:ext cx="3963457" cy="646331"/>
          </a:xfrm>
          <a:prstGeom prst="rect">
            <a:avLst/>
          </a:prstGeom>
        </p:spPr>
        <p:txBody>
          <a:bodyPr wrap="none">
            <a:spAutoFit/>
          </a:bodyPr>
          <a:lstStyle/>
          <a:p>
            <a:r>
              <a:rPr lang="en-US" sz="3600" b="1" dirty="0">
                <a:solidFill>
                  <a:prstClr val="white"/>
                </a:solidFill>
                <a:latin typeface="Arial" panose="020B0604020202020204" pitchFamily="34" charset="0"/>
                <a:ea typeface="Arial Unicode MS" pitchFamily="34" charset="-128"/>
                <a:cs typeface="Arial" panose="020B0604020202020204" pitchFamily="34" charset="0"/>
              </a:rPr>
              <a:t>5. MDDA Support</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036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44DF-2B21-4CFE-95BB-060CAB5D7E84}"/>
              </a:ext>
            </a:extLst>
          </p:cNvPr>
          <p:cNvSpPr>
            <a:spLocks noGrp="1"/>
          </p:cNvSpPr>
          <p:nvPr>
            <p:ph type="title"/>
          </p:nvPr>
        </p:nvSpPr>
        <p:spPr>
          <a:xfrm>
            <a:off x="228600" y="0"/>
            <a:ext cx="8458200" cy="1143000"/>
          </a:xfrm>
        </p:spPr>
        <p:txBody>
          <a:bodyPr/>
          <a:lstStyle/>
          <a:p>
            <a:pPr algn="l"/>
            <a:r>
              <a:rPr lang="en-ZA" dirty="0">
                <a:latin typeface="Arial" panose="020B0604020202020204" pitchFamily="34" charset="0"/>
                <a:cs typeface="Arial" panose="020B0604020202020204" pitchFamily="34" charset="0"/>
              </a:rPr>
              <a:t>6. MDDA Performance</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4364C0A-4A57-4D3D-BD26-9894AFC87E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DFB1DD80-2BBA-454E-AF82-81591EEB0FDC}"/>
              </a:ext>
            </a:extLst>
          </p:cNvPr>
          <p:cNvGraphicFramePr>
            <a:graphicFrameLocks noGrp="1"/>
          </p:cNvGraphicFramePr>
          <p:nvPr>
            <p:extLst>
              <p:ext uri="{D42A27DB-BD31-4B8C-83A1-F6EECF244321}">
                <p14:modId xmlns:p14="http://schemas.microsoft.com/office/powerpoint/2010/main" val="1943503388"/>
              </p:ext>
            </p:extLst>
          </p:nvPr>
        </p:nvGraphicFramePr>
        <p:xfrm>
          <a:off x="142043" y="1230312"/>
          <a:ext cx="8859914" cy="5126038"/>
        </p:xfrm>
        <a:graphic>
          <a:graphicData uri="http://schemas.openxmlformats.org/drawingml/2006/table">
            <a:tbl>
              <a:tblPr firstRow="1" bandRow="1">
                <a:tableStyleId>{93296810-A885-4BE3-A3E7-6D5BEEA58F35}</a:tableStyleId>
              </a:tblPr>
              <a:tblGrid>
                <a:gridCol w="3353853">
                  <a:extLst>
                    <a:ext uri="{9D8B030D-6E8A-4147-A177-3AD203B41FA5}">
                      <a16:colId xmlns:a16="http://schemas.microsoft.com/office/drawing/2014/main" val="1456604634"/>
                    </a:ext>
                  </a:extLst>
                </a:gridCol>
                <a:gridCol w="2552756">
                  <a:extLst>
                    <a:ext uri="{9D8B030D-6E8A-4147-A177-3AD203B41FA5}">
                      <a16:colId xmlns:a16="http://schemas.microsoft.com/office/drawing/2014/main" val="2398716864"/>
                    </a:ext>
                  </a:extLst>
                </a:gridCol>
                <a:gridCol w="2953305">
                  <a:extLst>
                    <a:ext uri="{9D8B030D-6E8A-4147-A177-3AD203B41FA5}">
                      <a16:colId xmlns:a16="http://schemas.microsoft.com/office/drawing/2014/main" val="1347056666"/>
                    </a:ext>
                  </a:extLst>
                </a:gridCol>
              </a:tblGrid>
              <a:tr h="651747">
                <a:tc>
                  <a:txBody>
                    <a:bodyPr/>
                    <a:lstStyle/>
                    <a:p>
                      <a:r>
                        <a:rPr lang="en-US" dirty="0">
                          <a:latin typeface="Arial" panose="020B0604020202020204" pitchFamily="34" charset="0"/>
                          <a:cs typeface="Arial" panose="020B0604020202020204" pitchFamily="34" charset="0"/>
                        </a:rPr>
                        <a:t>2016/2017</a:t>
                      </a:r>
                    </a:p>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2017/2018</a:t>
                      </a:r>
                    </a:p>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2018/2019</a:t>
                      </a:r>
                    </a:p>
                  </a:txBody>
                  <a:tcPr/>
                </a:tc>
                <a:extLst>
                  <a:ext uri="{0D108BD9-81ED-4DB2-BD59-A6C34878D82A}">
                    <a16:rowId xmlns:a16="http://schemas.microsoft.com/office/drawing/2014/main" val="456700149"/>
                  </a:ext>
                </a:extLst>
              </a:tr>
              <a:tr h="1769026">
                <a:tc>
                  <a:txBody>
                    <a:bodyPr/>
                    <a:lstStyle/>
                    <a:p>
                      <a:r>
                        <a:rPr lang="en-ZA" dirty="0">
                          <a:latin typeface="Arial" panose="020B0604020202020204" pitchFamily="34" charset="0"/>
                          <a:cs typeface="Arial" panose="020B0604020202020204" pitchFamily="34" charset="0"/>
                        </a:rPr>
                        <a:t>67 % of 61 KPIs</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77% (10 of 13) KPIs in Core programme achieved</a:t>
                      </a:r>
                    </a:p>
                    <a:p>
                      <a:r>
                        <a:rPr lang="en-ZA" dirty="0">
                          <a:latin typeface="Arial" panose="020B0604020202020204" pitchFamily="34" charset="0"/>
                          <a:cs typeface="Arial" panose="020B0604020202020204" pitchFamily="34" charset="0"/>
                        </a:rPr>
                        <a:t>(Funding of community media)</a:t>
                      </a:r>
                    </a:p>
                    <a:p>
                      <a:endParaRPr lang="en-US"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45% (20) of the annual</a:t>
                      </a:r>
                    </a:p>
                    <a:p>
                      <a:r>
                        <a:rPr lang="en-ZA" dirty="0">
                          <a:latin typeface="Arial" panose="020B0604020202020204" pitchFamily="34" charset="0"/>
                          <a:cs typeface="Arial" panose="020B0604020202020204" pitchFamily="34" charset="0"/>
                        </a:rPr>
                        <a:t>targets for its 44 key performance indicators for</a:t>
                      </a:r>
                    </a:p>
                    <a:p>
                      <a:r>
                        <a:rPr lang="en-ZA" dirty="0">
                          <a:latin typeface="Arial" panose="020B0604020202020204" pitchFamily="34" charset="0"/>
                          <a:cs typeface="Arial" panose="020B0604020202020204" pitchFamily="34" charset="0"/>
                        </a:rPr>
                        <a:t>2017/2018. </a:t>
                      </a:r>
                    </a:p>
                    <a:p>
                      <a:endParaRPr lang="en-US"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80 % of 20 KPIs achievable - Unaudited</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2342855"/>
                  </a:ext>
                </a:extLst>
              </a:tr>
              <a:tr h="2327666">
                <a:tc>
                  <a:txBody>
                    <a:bodyPr/>
                    <a:lstStyle/>
                    <a:p>
                      <a:r>
                        <a:rPr lang="en-ZA" dirty="0">
                          <a:latin typeface="Arial" panose="020B0604020202020204" pitchFamily="34" charset="0"/>
                          <a:cs typeface="Arial" panose="020B0604020202020204" pitchFamily="34" charset="0"/>
                        </a:rPr>
                        <a:t>Funding targets </a:t>
                      </a:r>
                    </a:p>
                    <a:p>
                      <a:r>
                        <a:rPr lang="en-ZA" dirty="0">
                          <a:latin typeface="Arial" panose="020B0604020202020204" pitchFamily="34" charset="0"/>
                          <a:cs typeface="Arial" panose="020B0604020202020204" pitchFamily="34" charset="0"/>
                        </a:rPr>
                        <a:t>exceeded in core programme as a result of rollover of funds</a:t>
                      </a:r>
                    </a:p>
                    <a:p>
                      <a:r>
                        <a:rPr lang="en-ZA" dirty="0">
                          <a:latin typeface="Arial" panose="020B0604020202020204" pitchFamily="34" charset="0"/>
                          <a:cs typeface="Arial" panose="020B0604020202020204" pitchFamily="34" charset="0"/>
                        </a:rPr>
                        <a:t>24 print projects funded</a:t>
                      </a:r>
                    </a:p>
                    <a:p>
                      <a:endParaRPr lang="en-US"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Non-achievement of targets largely due to vacancies at Board level, which meant that Board could not form a quorum for significant part of year to approve projects.</a:t>
                      </a:r>
                    </a:p>
                  </a:txBody>
                  <a:tcPr/>
                </a:tc>
                <a:tc>
                  <a:txBody>
                    <a:bodyPr/>
                    <a:lstStyle/>
                    <a:p>
                      <a:r>
                        <a:rPr lang="en-ZA" dirty="0">
                          <a:latin typeface="Arial" panose="020B0604020202020204" pitchFamily="34" charset="0"/>
                          <a:cs typeface="Arial" panose="020B0604020202020204" pitchFamily="34" charset="0"/>
                        </a:rPr>
                        <a:t>Two KPIs not be achieved</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Number of community television stations funded</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Number of reviews of Community Media digital migration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0036582"/>
                  </a:ext>
                </a:extLst>
              </a:tr>
              <a:tr h="377599">
                <a:tc>
                  <a:txBody>
                    <a:bodyPr/>
                    <a:lstStyle/>
                    <a:p>
                      <a:r>
                        <a:rPr lang="en-US" dirty="0">
                          <a:latin typeface="Arial" panose="020B0604020202020204" pitchFamily="34" charset="0"/>
                          <a:cs typeface="Arial" panose="020B0604020202020204" pitchFamily="34" charset="0"/>
                        </a:rPr>
                        <a:t>Unqualified Audit</a:t>
                      </a:r>
                    </a:p>
                  </a:txBody>
                  <a:tcPr/>
                </a:tc>
                <a:tc>
                  <a:txBody>
                    <a:bodyPr/>
                    <a:lstStyle/>
                    <a:p>
                      <a:r>
                        <a:rPr lang="en-US" dirty="0">
                          <a:latin typeface="Arial" panose="020B0604020202020204" pitchFamily="34" charset="0"/>
                          <a:cs typeface="Arial" panose="020B0604020202020204" pitchFamily="34" charset="0"/>
                        </a:rPr>
                        <a:t>Unqualified Audit</a:t>
                      </a:r>
                    </a:p>
                  </a:txBody>
                  <a:tcPr/>
                </a:tc>
                <a:tc>
                  <a:txBody>
                    <a:bodyPr/>
                    <a:lstStyle/>
                    <a:p>
                      <a:r>
                        <a:rPr lang="en-US" dirty="0">
                          <a:latin typeface="Arial" panose="020B0604020202020204" pitchFamily="34" charset="0"/>
                          <a:cs typeface="Arial" panose="020B0604020202020204" pitchFamily="34" charset="0"/>
                        </a:rPr>
                        <a:t>Unqualified Audit</a:t>
                      </a:r>
                    </a:p>
                  </a:txBody>
                  <a:tcPr/>
                </a:tc>
                <a:extLst>
                  <a:ext uri="{0D108BD9-81ED-4DB2-BD59-A6C34878D82A}">
                    <a16:rowId xmlns:a16="http://schemas.microsoft.com/office/drawing/2014/main" val="3617382216"/>
                  </a:ext>
                </a:extLst>
              </a:tr>
            </a:tbl>
          </a:graphicData>
        </a:graphic>
      </p:graphicFrame>
      <p:cxnSp>
        <p:nvCxnSpPr>
          <p:cNvPr id="7" name="Straight Arrow Connector 6">
            <a:extLst>
              <a:ext uri="{FF2B5EF4-FFF2-40B4-BE49-F238E27FC236}">
                <a16:creationId xmlns:a16="http://schemas.microsoft.com/office/drawing/2014/main" id="{2BF62B88-BCC2-4A5C-A99A-84120BD72DFE}"/>
              </a:ext>
            </a:extLst>
          </p:cNvPr>
          <p:cNvCxnSpPr>
            <a:cxnSpLocks/>
          </p:cNvCxnSpPr>
          <p:nvPr/>
        </p:nvCxnSpPr>
        <p:spPr>
          <a:xfrm>
            <a:off x="1664677" y="3118338"/>
            <a:ext cx="3048001" cy="2250831"/>
          </a:xfrm>
          <a:prstGeom prst="straightConnector1">
            <a:avLst/>
          </a:prstGeom>
          <a:ln w="63500">
            <a:solidFill>
              <a:srgbClr val="00B0F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8A47C4B-D58D-4556-948A-62EE990C891A}"/>
              </a:ext>
            </a:extLst>
          </p:cNvPr>
          <p:cNvCxnSpPr>
            <a:cxnSpLocks/>
          </p:cNvCxnSpPr>
          <p:nvPr/>
        </p:nvCxnSpPr>
        <p:spPr>
          <a:xfrm flipV="1">
            <a:off x="4712678" y="1852246"/>
            <a:ext cx="3974122" cy="3516923"/>
          </a:xfrm>
          <a:prstGeom prst="straightConnector1">
            <a:avLst/>
          </a:prstGeom>
          <a:ln w="63500">
            <a:solidFill>
              <a:srgbClr val="00B0F0"/>
            </a:solidFill>
            <a:prstDash val="sysDot"/>
            <a:headEnd type="none"/>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501DB5-73F5-468B-9FF1-154270DF9CCF}"/>
              </a:ext>
            </a:extLst>
          </p:cNvPr>
          <p:cNvSpPr>
            <a:spLocks noGrp="1"/>
          </p:cNvSpPr>
          <p:nvPr>
            <p:ph type="sldNum" sz="quarter" idx="12"/>
          </p:nvPr>
        </p:nvSpPr>
        <p:spPr/>
        <p:txBody>
          <a:bodyPr/>
          <a:lstStyle/>
          <a:p>
            <a:pPr>
              <a:defRPr/>
            </a:pPr>
            <a:fld id="{25E0BFFC-8D92-4980-80AF-4F6590FB2DB3}" type="slidenum">
              <a:rPr lang="en-US" smtClean="0"/>
              <a:pPr>
                <a:defRPr/>
              </a:pPr>
              <a:t>25</a:t>
            </a:fld>
            <a:endParaRPr lang="en-US" dirty="0"/>
          </a:p>
        </p:txBody>
      </p:sp>
      <p:graphicFrame>
        <p:nvGraphicFramePr>
          <p:cNvPr id="5" name="Table 4">
            <a:extLst>
              <a:ext uri="{FF2B5EF4-FFF2-40B4-BE49-F238E27FC236}">
                <a16:creationId xmlns:a16="http://schemas.microsoft.com/office/drawing/2014/main" id="{CB7034C4-2A51-46E5-866E-031D24AA0920}"/>
              </a:ext>
            </a:extLst>
          </p:cNvPr>
          <p:cNvGraphicFramePr>
            <a:graphicFrameLocks noGrp="1"/>
          </p:cNvGraphicFramePr>
          <p:nvPr>
            <p:extLst>
              <p:ext uri="{D42A27DB-BD31-4B8C-83A1-F6EECF244321}">
                <p14:modId xmlns:p14="http://schemas.microsoft.com/office/powerpoint/2010/main" val="3253236737"/>
              </p:ext>
            </p:extLst>
          </p:nvPr>
        </p:nvGraphicFramePr>
        <p:xfrm>
          <a:off x="251754" y="1209538"/>
          <a:ext cx="8640492" cy="1158240"/>
        </p:xfrm>
        <a:graphic>
          <a:graphicData uri="http://schemas.openxmlformats.org/drawingml/2006/table">
            <a:tbl>
              <a:tblPr firstRow="1" bandRow="1">
                <a:tableStyleId>{5C22544A-7EE6-4342-B048-85BDC9FD1C3A}</a:tableStyleId>
              </a:tblPr>
              <a:tblGrid>
                <a:gridCol w="1751543">
                  <a:extLst>
                    <a:ext uri="{9D8B030D-6E8A-4147-A177-3AD203B41FA5}">
                      <a16:colId xmlns:a16="http://schemas.microsoft.com/office/drawing/2014/main" val="2568281031"/>
                    </a:ext>
                  </a:extLst>
                </a:gridCol>
                <a:gridCol w="3556000">
                  <a:extLst>
                    <a:ext uri="{9D8B030D-6E8A-4147-A177-3AD203B41FA5}">
                      <a16:colId xmlns:a16="http://schemas.microsoft.com/office/drawing/2014/main" val="783058539"/>
                    </a:ext>
                  </a:extLst>
                </a:gridCol>
                <a:gridCol w="3332949">
                  <a:extLst>
                    <a:ext uri="{9D8B030D-6E8A-4147-A177-3AD203B41FA5}">
                      <a16:colId xmlns:a16="http://schemas.microsoft.com/office/drawing/2014/main" val="4265439"/>
                    </a:ext>
                  </a:extLst>
                </a:gridCol>
              </a:tblGrid>
              <a:tr h="289754">
                <a:tc>
                  <a:txBody>
                    <a:bodyPr/>
                    <a:lstStyle/>
                    <a:p>
                      <a:r>
                        <a:rPr lang="en-GB" sz="1600" dirty="0">
                          <a:latin typeface="Arial" panose="020B0604020202020204" pitchFamily="34" charset="0"/>
                          <a:cs typeface="Arial" panose="020B0604020202020204" pitchFamily="34" charset="0"/>
                        </a:rPr>
                        <a:t>Programme </a:t>
                      </a:r>
                      <a:endParaRPr lang="en-US"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KPI not achieved</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Comment</a:t>
                      </a:r>
                    </a:p>
                  </a:txBody>
                  <a:tcPr/>
                </a:tc>
                <a:extLst>
                  <a:ext uri="{0D108BD9-81ED-4DB2-BD59-A6C34878D82A}">
                    <a16:rowId xmlns:a16="http://schemas.microsoft.com/office/drawing/2014/main" val="129710913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baseline="0" dirty="0">
                          <a:effectLst/>
                          <a:latin typeface="Arial" panose="020B0604020202020204" pitchFamily="34" charset="0"/>
                          <a:cs typeface="Arial" panose="020B0604020202020204" pitchFamily="34" charset="0"/>
                        </a:rPr>
                        <a:t>Governance and Administration</a:t>
                      </a:r>
                    </a:p>
                  </a:txBody>
                  <a:tcPr/>
                </a:tc>
                <a:tc>
                  <a:txBody>
                    <a:bodyPr/>
                    <a:lstStyle/>
                    <a:p>
                      <a:r>
                        <a:rPr lang="en-GB" sz="1600" dirty="0">
                          <a:latin typeface="Arial" panose="020B0604020202020204" pitchFamily="34" charset="0"/>
                          <a:cs typeface="Arial" panose="020B0604020202020204" pitchFamily="34" charset="0"/>
                        </a:rPr>
                        <a:t>Number of reviewed IT strategies and plans, approved by Board within 1st quarter of financial year</a:t>
                      </a:r>
                    </a:p>
                  </a:txBody>
                  <a:tcPr/>
                </a:tc>
                <a:tc>
                  <a:txBody>
                    <a:bodyPr/>
                    <a:lstStyle/>
                    <a:p>
                      <a:r>
                        <a:rPr lang="en-US" sz="1600" dirty="0">
                          <a:latin typeface="Arial" panose="020B0604020202020204" pitchFamily="34" charset="0"/>
                          <a:cs typeface="Arial" panose="020B0604020202020204" pitchFamily="34" charset="0"/>
                        </a:rPr>
                        <a:t>IT strategy and plan developed but referred by Board to ARC for review and recommendation.</a:t>
                      </a:r>
                    </a:p>
                  </a:txBody>
                  <a:tcPr/>
                </a:tc>
                <a:extLst>
                  <a:ext uri="{0D108BD9-81ED-4DB2-BD59-A6C34878D82A}">
                    <a16:rowId xmlns:a16="http://schemas.microsoft.com/office/drawing/2014/main" val="2482532077"/>
                  </a:ext>
                </a:extLst>
              </a:tr>
            </a:tbl>
          </a:graphicData>
        </a:graphic>
      </p:graphicFrame>
      <p:graphicFrame>
        <p:nvGraphicFramePr>
          <p:cNvPr id="8" name="Table 7">
            <a:extLst>
              <a:ext uri="{FF2B5EF4-FFF2-40B4-BE49-F238E27FC236}">
                <a16:creationId xmlns:a16="http://schemas.microsoft.com/office/drawing/2014/main" id="{C07AEEDD-25BF-4B83-88D2-8BFB22D408CB}"/>
              </a:ext>
            </a:extLst>
          </p:cNvPr>
          <p:cNvGraphicFramePr>
            <a:graphicFrameLocks noGrp="1"/>
          </p:cNvGraphicFramePr>
          <p:nvPr>
            <p:extLst>
              <p:ext uri="{D42A27DB-BD31-4B8C-83A1-F6EECF244321}">
                <p14:modId xmlns:p14="http://schemas.microsoft.com/office/powerpoint/2010/main" val="60611656"/>
              </p:ext>
            </p:extLst>
          </p:nvPr>
        </p:nvGraphicFramePr>
        <p:xfrm>
          <a:off x="251754" y="2448063"/>
          <a:ext cx="8640490" cy="2042160"/>
        </p:xfrm>
        <a:graphic>
          <a:graphicData uri="http://schemas.openxmlformats.org/drawingml/2006/table">
            <a:tbl>
              <a:tblPr bandRow="1">
                <a:tableStyleId>{5C22544A-7EE6-4342-B048-85BDC9FD1C3A}</a:tableStyleId>
              </a:tblPr>
              <a:tblGrid>
                <a:gridCol w="1683809">
                  <a:extLst>
                    <a:ext uri="{9D8B030D-6E8A-4147-A177-3AD203B41FA5}">
                      <a16:colId xmlns:a16="http://schemas.microsoft.com/office/drawing/2014/main" val="2568281031"/>
                    </a:ext>
                  </a:extLst>
                </a:gridCol>
                <a:gridCol w="3623734">
                  <a:extLst>
                    <a:ext uri="{9D8B030D-6E8A-4147-A177-3AD203B41FA5}">
                      <a16:colId xmlns:a16="http://schemas.microsoft.com/office/drawing/2014/main" val="783058539"/>
                    </a:ext>
                  </a:extLst>
                </a:gridCol>
                <a:gridCol w="3332947">
                  <a:extLst>
                    <a:ext uri="{9D8B030D-6E8A-4147-A177-3AD203B41FA5}">
                      <a16:colId xmlns:a16="http://schemas.microsoft.com/office/drawing/2014/main" val="1417006490"/>
                    </a:ext>
                  </a:extLst>
                </a:gridCol>
              </a:tblGrid>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solidFill>
                            <a:schemeClr val="tx1"/>
                          </a:solidFill>
                          <a:latin typeface="Arial" panose="020B0604020202020204" pitchFamily="34" charset="0"/>
                          <a:cs typeface="Arial" panose="020B0604020202020204" pitchFamily="34" charset="0"/>
                        </a:rPr>
                        <a:t>Community Broadcast Media</a:t>
                      </a:r>
                    </a:p>
                  </a:txBody>
                  <a:tcPr/>
                </a:tc>
                <a:tc>
                  <a:txBody>
                    <a:bodyPr/>
                    <a:lstStyle/>
                    <a:p>
                      <a:pPr>
                        <a:spcAft>
                          <a:spcPts val="0"/>
                        </a:spcAft>
                      </a:pPr>
                      <a:r>
                        <a:rPr lang="en-ZA" sz="1600" b="0" kern="1200" dirty="0">
                          <a:effectLst/>
                          <a:latin typeface="Arial" panose="020B0604020202020204" pitchFamily="34" charset="0"/>
                          <a:ea typeface="Times New Roman" panose="02020603050405020304" pitchFamily="18" charset="0"/>
                          <a:cs typeface="Arial" panose="020B0604020202020204" pitchFamily="34" charset="0"/>
                        </a:rPr>
                        <a:t>Number of community radio stations approved by Board for funding</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r>
                        <a:rPr lang="en-ZA" sz="1600" dirty="0">
                          <a:solidFill>
                            <a:schemeClr val="tx1"/>
                          </a:solidFill>
                          <a:latin typeface="Arial" panose="020B0604020202020204" pitchFamily="34" charset="0"/>
                          <a:cs typeface="Arial" panose="020B0604020202020204" pitchFamily="34" charset="0"/>
                        </a:rPr>
                        <a:t>Some of projects selected for Board approval were non-compliant or were not innovative, etc. Projects went to Board and Committee five times in 2018.</a:t>
                      </a:r>
                    </a:p>
                    <a:p>
                      <a:r>
                        <a:rPr lang="en-ZA" sz="1600" dirty="0">
                          <a:solidFill>
                            <a:schemeClr val="tx1"/>
                          </a:solidFill>
                          <a:latin typeface="Arial" panose="020B0604020202020204" pitchFamily="34" charset="0"/>
                          <a:cs typeface="Arial" panose="020B0604020202020204" pitchFamily="34" charset="0"/>
                        </a:rPr>
                        <a:t>A draft funding policy to strengthen selection and funding criteria is before the Board.</a:t>
                      </a:r>
                    </a:p>
                  </a:txBody>
                  <a:tcPr/>
                </a:tc>
                <a:extLst>
                  <a:ext uri="{0D108BD9-81ED-4DB2-BD59-A6C34878D82A}">
                    <a16:rowId xmlns:a16="http://schemas.microsoft.com/office/drawing/2014/main" val="2985664050"/>
                  </a:ext>
                </a:extLst>
              </a:tr>
              <a:tr h="675323">
                <a:tc vMerge="1">
                  <a:txBody>
                    <a:bodyPr/>
                    <a:lstStyle/>
                    <a:p>
                      <a:endParaRPr lang="en-ZA"/>
                    </a:p>
                  </a:txBody>
                  <a:tcPr/>
                </a:tc>
                <a:tc>
                  <a:txBody>
                    <a:bodyPr/>
                    <a:lstStyle/>
                    <a:p>
                      <a:pPr>
                        <a:spcAft>
                          <a:spcPts val="0"/>
                        </a:spcAft>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Number of community television stations approved by Board for financial support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extLst>
                  <a:ext uri="{0D108BD9-81ED-4DB2-BD59-A6C34878D82A}">
                    <a16:rowId xmlns:a16="http://schemas.microsoft.com/office/drawing/2014/main" val="390246764"/>
                  </a:ext>
                </a:extLst>
              </a:tr>
            </a:tbl>
          </a:graphicData>
        </a:graphic>
      </p:graphicFrame>
      <p:graphicFrame>
        <p:nvGraphicFramePr>
          <p:cNvPr id="6" name="Table 5">
            <a:extLst>
              <a:ext uri="{FF2B5EF4-FFF2-40B4-BE49-F238E27FC236}">
                <a16:creationId xmlns:a16="http://schemas.microsoft.com/office/drawing/2014/main" id="{B5E86C1F-B8C6-4749-9A07-D4CE4B233741}"/>
              </a:ext>
            </a:extLst>
          </p:cNvPr>
          <p:cNvGraphicFramePr>
            <a:graphicFrameLocks noGrp="1"/>
          </p:cNvGraphicFramePr>
          <p:nvPr>
            <p:extLst>
              <p:ext uri="{D42A27DB-BD31-4B8C-83A1-F6EECF244321}">
                <p14:modId xmlns:p14="http://schemas.microsoft.com/office/powerpoint/2010/main" val="2000694554"/>
              </p:ext>
            </p:extLst>
          </p:nvPr>
        </p:nvGraphicFramePr>
        <p:xfrm>
          <a:off x="251754" y="4570226"/>
          <a:ext cx="8640490" cy="1798320"/>
        </p:xfrm>
        <a:graphic>
          <a:graphicData uri="http://schemas.openxmlformats.org/drawingml/2006/table">
            <a:tbl>
              <a:tblPr bandRow="1">
                <a:tableStyleId>{5C22544A-7EE6-4342-B048-85BDC9FD1C3A}</a:tableStyleId>
              </a:tblPr>
              <a:tblGrid>
                <a:gridCol w="1641476">
                  <a:extLst>
                    <a:ext uri="{9D8B030D-6E8A-4147-A177-3AD203B41FA5}">
                      <a16:colId xmlns:a16="http://schemas.microsoft.com/office/drawing/2014/main" val="2568281031"/>
                    </a:ext>
                  </a:extLst>
                </a:gridCol>
                <a:gridCol w="3674533">
                  <a:extLst>
                    <a:ext uri="{9D8B030D-6E8A-4147-A177-3AD203B41FA5}">
                      <a16:colId xmlns:a16="http://schemas.microsoft.com/office/drawing/2014/main" val="783058539"/>
                    </a:ext>
                  </a:extLst>
                </a:gridCol>
                <a:gridCol w="3324481">
                  <a:extLst>
                    <a:ext uri="{9D8B030D-6E8A-4147-A177-3AD203B41FA5}">
                      <a16:colId xmlns:a16="http://schemas.microsoft.com/office/drawing/2014/main" val="1193105814"/>
                    </a:ext>
                  </a:extLst>
                </a:gridCol>
              </a:tblGrid>
              <a:tr h="327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latin typeface="Arial" panose="020B0604020202020204" pitchFamily="34" charset="0"/>
                          <a:cs typeface="Arial" panose="020B0604020202020204" pitchFamily="34" charset="0"/>
                        </a:rPr>
                        <a:t>Strategic Programmes</a:t>
                      </a:r>
                    </a:p>
                  </a:txBody>
                  <a:tcPr/>
                </a:tc>
                <a:tc>
                  <a:txBody>
                    <a:bodyPr/>
                    <a:lstStyle/>
                    <a:p>
                      <a:r>
                        <a:rPr lang="en-GB" sz="1600" baseline="0" dirty="0">
                          <a:latin typeface="Arial" panose="020B0604020202020204" pitchFamily="34" charset="0"/>
                          <a:cs typeface="Arial" panose="020B0604020202020204" pitchFamily="34" charset="0"/>
                        </a:rPr>
                        <a:t>Number of reviews of Community Media digital migration strategy approved by Board in last quarter of each year.</a:t>
                      </a:r>
                      <a:endParaRPr lang="en-US" sz="1600" baseline="0" dirty="0">
                        <a:latin typeface="Arial" panose="020B0604020202020204" pitchFamily="34" charset="0"/>
                        <a:cs typeface="Arial" panose="020B0604020202020204" pitchFamily="34" charset="0"/>
                      </a:endParaRPr>
                    </a:p>
                  </a:txBody>
                  <a:tcPr/>
                </a:tc>
                <a:tc>
                  <a:txBody>
                    <a:bodyPr/>
                    <a:lstStyle/>
                    <a:p>
                      <a:r>
                        <a:rPr lang="en-ZA" sz="1600" baseline="0" dirty="0">
                          <a:latin typeface="Arial" panose="020B0604020202020204" pitchFamily="34" charset="0"/>
                          <a:cs typeface="Arial" panose="020B0604020202020204" pitchFamily="34" charset="0"/>
                        </a:rPr>
                        <a:t>Development of strategy delayed as MDDA is initiating research into state of digital readiness of community media prior to working on digital migration strategy. This information is essential to meaningful strategy.</a:t>
                      </a:r>
                    </a:p>
                  </a:txBody>
                  <a:tcPr/>
                </a:tc>
                <a:extLst>
                  <a:ext uri="{0D108BD9-81ED-4DB2-BD59-A6C34878D82A}">
                    <a16:rowId xmlns:a16="http://schemas.microsoft.com/office/drawing/2014/main" val="2985664050"/>
                  </a:ext>
                </a:extLst>
              </a:tr>
            </a:tbl>
          </a:graphicData>
        </a:graphic>
      </p:graphicFrame>
      <p:sp>
        <p:nvSpPr>
          <p:cNvPr id="4" name="Rectangle 3">
            <a:extLst>
              <a:ext uri="{FF2B5EF4-FFF2-40B4-BE49-F238E27FC236}">
                <a16:creationId xmlns:a16="http://schemas.microsoft.com/office/drawing/2014/main" id="{B5753E46-E9C8-4248-8424-0F8E9FFC6DE2}"/>
              </a:ext>
            </a:extLst>
          </p:cNvPr>
          <p:cNvSpPr/>
          <p:nvPr/>
        </p:nvSpPr>
        <p:spPr>
          <a:xfrm>
            <a:off x="375966" y="292233"/>
            <a:ext cx="7432393" cy="584775"/>
          </a:xfrm>
          <a:prstGeom prst="rect">
            <a:avLst/>
          </a:prstGeom>
        </p:spPr>
        <p:txBody>
          <a:bodyPr wrap="square">
            <a:spAutoFit/>
          </a:bodyPr>
          <a:lstStyle/>
          <a:p>
            <a:r>
              <a:rPr lang="en-ZA" sz="3200" b="1" dirty="0">
                <a:solidFill>
                  <a:prstClr val="white"/>
                </a:solidFill>
                <a:latin typeface="Arial" panose="020B0604020202020204" pitchFamily="34" charset="0"/>
                <a:ea typeface="Arial Unicode MS" pitchFamily="34" charset="-128"/>
                <a:cs typeface="Arial" panose="020B0604020202020204" pitchFamily="34" charset="0"/>
              </a:rPr>
              <a:t>2018/2019 Targets Not Achieved</a:t>
            </a:r>
            <a:endParaRPr lang="en-ZA" dirty="0"/>
          </a:p>
        </p:txBody>
      </p:sp>
    </p:spTree>
    <p:extLst>
      <p:ext uri="{BB962C8B-B14F-4D97-AF65-F5344CB8AC3E}">
        <p14:creationId xmlns:p14="http://schemas.microsoft.com/office/powerpoint/2010/main" val="289312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0BFE-1373-42D7-8350-F079B66D0D77}"/>
              </a:ext>
            </a:extLst>
          </p:cNvPr>
          <p:cNvSpPr>
            <a:spLocks noGrp="1"/>
          </p:cNvSpPr>
          <p:nvPr>
            <p:ph type="title"/>
          </p:nvPr>
        </p:nvSpPr>
        <p:spPr/>
        <p:txBody>
          <a:bodyPr/>
          <a:lstStyle/>
          <a:p>
            <a:pPr algn="l"/>
            <a:r>
              <a:rPr lang="en-US" sz="3200" dirty="0">
                <a:latin typeface="Arial" panose="020B0604020202020204" pitchFamily="34" charset="0"/>
                <a:cs typeface="Arial" panose="020B0604020202020204" pitchFamily="34" charset="0"/>
              </a:rPr>
              <a:t>2018/2019 Highlights</a:t>
            </a:r>
          </a:p>
        </p:txBody>
      </p:sp>
      <p:sp>
        <p:nvSpPr>
          <p:cNvPr id="3" name="Slide Number Placeholder 2">
            <a:extLst>
              <a:ext uri="{FF2B5EF4-FFF2-40B4-BE49-F238E27FC236}">
                <a16:creationId xmlns:a16="http://schemas.microsoft.com/office/drawing/2014/main" id="{B0DEC3AF-D3EC-4F8E-B98E-88D43675785A}"/>
              </a:ext>
            </a:extLst>
          </p:cNvPr>
          <p:cNvSpPr>
            <a:spLocks noGrp="1"/>
          </p:cNvSpPr>
          <p:nvPr>
            <p:ph type="sldNum" sz="quarter" idx="12"/>
          </p:nvPr>
        </p:nvSpPr>
        <p:spPr/>
        <p:txBody>
          <a:bodyPr/>
          <a:lstStyle/>
          <a:p>
            <a:pPr>
              <a:defRPr/>
            </a:pPr>
            <a:fld id="{25E0BFFC-8D92-4980-80AF-4F6590FB2DB3}" type="slidenum">
              <a:rPr lang="en-US" smtClean="0"/>
              <a:pPr>
                <a:defRPr/>
              </a:pPr>
              <a:t>26</a:t>
            </a:fld>
            <a:endParaRPr lang="en-US" dirty="0"/>
          </a:p>
        </p:txBody>
      </p:sp>
      <p:graphicFrame>
        <p:nvGraphicFramePr>
          <p:cNvPr id="4" name="Table 3">
            <a:extLst>
              <a:ext uri="{FF2B5EF4-FFF2-40B4-BE49-F238E27FC236}">
                <a16:creationId xmlns:a16="http://schemas.microsoft.com/office/drawing/2014/main" id="{48AE18AB-7ADC-4DEB-95BA-DD0765DD1DB7}"/>
              </a:ext>
            </a:extLst>
          </p:cNvPr>
          <p:cNvGraphicFramePr>
            <a:graphicFrameLocks noGrp="1"/>
          </p:cNvGraphicFramePr>
          <p:nvPr>
            <p:extLst>
              <p:ext uri="{D42A27DB-BD31-4B8C-83A1-F6EECF244321}">
                <p14:modId xmlns:p14="http://schemas.microsoft.com/office/powerpoint/2010/main" val="3302654015"/>
              </p:ext>
            </p:extLst>
          </p:nvPr>
        </p:nvGraphicFramePr>
        <p:xfrm>
          <a:off x="77877" y="1243670"/>
          <a:ext cx="8547904" cy="5212080"/>
        </p:xfrm>
        <a:graphic>
          <a:graphicData uri="http://schemas.openxmlformats.org/drawingml/2006/table">
            <a:tbl>
              <a:tblPr bandRow="1">
                <a:tableStyleId>{93296810-A885-4BE3-A3E7-6D5BEEA58F35}</a:tableStyleId>
              </a:tblPr>
              <a:tblGrid>
                <a:gridCol w="3275635">
                  <a:extLst>
                    <a:ext uri="{9D8B030D-6E8A-4147-A177-3AD203B41FA5}">
                      <a16:colId xmlns:a16="http://schemas.microsoft.com/office/drawing/2014/main" val="3392129993"/>
                    </a:ext>
                  </a:extLst>
                </a:gridCol>
                <a:gridCol w="5272269">
                  <a:extLst>
                    <a:ext uri="{9D8B030D-6E8A-4147-A177-3AD203B41FA5}">
                      <a16:colId xmlns:a16="http://schemas.microsoft.com/office/drawing/2014/main" val="3862931663"/>
                    </a:ext>
                  </a:extLst>
                </a:gridCol>
              </a:tblGrid>
              <a:tr h="0">
                <a:tc>
                  <a:txBody>
                    <a:bodyPr/>
                    <a:lstStyle/>
                    <a:p>
                      <a:r>
                        <a:rPr lang="en-US" b="1" dirty="0">
                          <a:latin typeface="Arial" panose="020B0604020202020204" pitchFamily="34" charset="0"/>
                          <a:cs typeface="Arial" panose="020B0604020202020204" pitchFamily="34" charset="0"/>
                        </a:rPr>
                        <a:t>Election reporting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Community print and broadcast projects across all nine provinces. </a:t>
                      </a:r>
                      <a:r>
                        <a:rPr lang="en-GB" sz="1800" dirty="0">
                          <a:latin typeface="Arial" panose="020B0604020202020204" pitchFamily="34" charset="0"/>
                          <a:cs typeface="Arial" panose="020B0604020202020204" pitchFamily="34" charset="0"/>
                        </a:rPr>
                        <a:t>8 workshops across 4 provincial clusters, 4 for broadcast and 4 for print.</a:t>
                      </a:r>
                    </a:p>
                    <a:p>
                      <a:endParaRPr lang="en-US"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257749868"/>
                  </a:ext>
                </a:extLst>
              </a:tr>
              <a:tr h="370840">
                <a:tc>
                  <a:txBody>
                    <a:bodyPr/>
                    <a:lstStyle/>
                    <a:p>
                      <a:r>
                        <a:rPr lang="en-US" b="1" dirty="0">
                          <a:latin typeface="Arial" panose="020B0604020202020204" pitchFamily="34" charset="0"/>
                          <a:cs typeface="Arial" panose="020B0604020202020204" pitchFamily="34" charset="0"/>
                        </a:rPr>
                        <a:t>Community Media Summit</a:t>
                      </a:r>
                      <a:endParaRPr lang="en-US"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Attended by more than 200 stakeholders across the sector.</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Action plan drafted.</a:t>
                      </a:r>
                    </a:p>
                  </a:txBody>
                  <a:tcPr/>
                </a:tc>
                <a:tc>
                  <a:txBody>
                    <a:bodyPr/>
                    <a:lstStyle/>
                    <a:p>
                      <a:endParaRPr lang="en-US" dirty="0"/>
                    </a:p>
                    <a:p>
                      <a:endParaRPr lang="en-US" dirty="0"/>
                    </a:p>
                  </a:txBody>
                  <a:tcPr/>
                </a:tc>
                <a:extLst>
                  <a:ext uri="{0D108BD9-81ED-4DB2-BD59-A6C34878D82A}">
                    <a16:rowId xmlns:a16="http://schemas.microsoft.com/office/drawing/2014/main" val="1829146624"/>
                  </a:ext>
                </a:extLst>
              </a:tr>
              <a:tr h="370840">
                <a:tc>
                  <a:txBody>
                    <a:bodyPr/>
                    <a:lstStyle/>
                    <a:p>
                      <a:r>
                        <a:rPr lang="en-US" b="1" dirty="0">
                          <a:latin typeface="Arial" panose="020B0604020202020204" pitchFamily="34" charset="0"/>
                          <a:cs typeface="Arial" panose="020B0604020202020204" pitchFamily="34" charset="0"/>
                        </a:rPr>
                        <a:t>Project Funding approvals</a:t>
                      </a:r>
                    </a:p>
                    <a:p>
                      <a:r>
                        <a:rPr lang="en-US" dirty="0">
                          <a:latin typeface="Arial" panose="020B0604020202020204" pitchFamily="34" charset="0"/>
                          <a:cs typeface="Arial" panose="020B0604020202020204" pitchFamily="34" charset="0"/>
                        </a:rPr>
                        <a:t>20 Broadcast Projects approved</a:t>
                      </a:r>
                    </a:p>
                    <a:p>
                      <a:r>
                        <a:rPr lang="en-US" dirty="0">
                          <a:latin typeface="Arial" panose="020B0604020202020204" pitchFamily="34" charset="0"/>
                          <a:cs typeface="Arial" panose="020B0604020202020204" pitchFamily="34" charset="0"/>
                        </a:rPr>
                        <a:t>12 Community and SCM print projects</a:t>
                      </a:r>
                    </a:p>
                  </a:txBody>
                  <a:tcPr/>
                </a:tc>
                <a:tc>
                  <a:txBody>
                    <a:bodyPr/>
                    <a:lstStyle/>
                    <a:p>
                      <a:endParaRPr lang="en-US" dirty="0"/>
                    </a:p>
                  </a:txBody>
                  <a:tcPr/>
                </a:tc>
                <a:extLst>
                  <a:ext uri="{0D108BD9-81ED-4DB2-BD59-A6C34878D82A}">
                    <a16:rowId xmlns:a16="http://schemas.microsoft.com/office/drawing/2014/main" val="4046556379"/>
                  </a:ext>
                </a:extLst>
              </a:tr>
            </a:tbl>
          </a:graphicData>
        </a:graphic>
      </p:graphicFrame>
      <p:pic>
        <p:nvPicPr>
          <p:cNvPr id="5" name="Picture 4">
            <a:extLst>
              <a:ext uri="{FF2B5EF4-FFF2-40B4-BE49-F238E27FC236}">
                <a16:creationId xmlns:a16="http://schemas.microsoft.com/office/drawing/2014/main" id="{00B9003D-55CE-4E55-AA05-AB03CBCA88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4900" y="1288715"/>
            <a:ext cx="2438400" cy="1828800"/>
          </a:xfrm>
          <a:prstGeom prst="rect">
            <a:avLst/>
          </a:prstGeom>
        </p:spPr>
      </p:pic>
      <p:pic>
        <p:nvPicPr>
          <p:cNvPr id="7" name="Picture 6">
            <a:extLst>
              <a:ext uri="{FF2B5EF4-FFF2-40B4-BE49-F238E27FC236}">
                <a16:creationId xmlns:a16="http://schemas.microsoft.com/office/drawing/2014/main" id="{4FE26396-28BE-48AC-97F6-AA1063EA36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8970" y="1288715"/>
            <a:ext cx="2438400" cy="1828800"/>
          </a:xfrm>
          <a:prstGeom prst="rect">
            <a:avLst/>
          </a:prstGeom>
        </p:spPr>
      </p:pic>
      <p:pic>
        <p:nvPicPr>
          <p:cNvPr id="8" name="Picture 7">
            <a:extLst>
              <a:ext uri="{FF2B5EF4-FFF2-40B4-BE49-F238E27FC236}">
                <a16:creationId xmlns:a16="http://schemas.microsoft.com/office/drawing/2014/main" id="{3451A08A-F2F6-418F-AD87-6FB6398364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4442"/>
          <a:stretch/>
        </p:blipFill>
        <p:spPr>
          <a:xfrm>
            <a:off x="3724900" y="3287188"/>
            <a:ext cx="2438400" cy="1828800"/>
          </a:xfrm>
          <a:prstGeom prst="rect">
            <a:avLst/>
          </a:prstGeom>
        </p:spPr>
      </p:pic>
      <p:pic>
        <p:nvPicPr>
          <p:cNvPr id="9" name="Picture 8">
            <a:extLst>
              <a:ext uri="{FF2B5EF4-FFF2-40B4-BE49-F238E27FC236}">
                <a16:creationId xmlns:a16="http://schemas.microsoft.com/office/drawing/2014/main" id="{7240F397-C2F5-4CCB-B99A-F8CDD33D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4137"/>
          <a:stretch/>
        </p:blipFill>
        <p:spPr>
          <a:xfrm>
            <a:off x="6298970" y="3265418"/>
            <a:ext cx="2326811" cy="1823939"/>
          </a:xfrm>
          <a:prstGeom prst="rect">
            <a:avLst/>
          </a:prstGeom>
        </p:spPr>
      </p:pic>
      <p:pic>
        <p:nvPicPr>
          <p:cNvPr id="11" name="Picture 10">
            <a:extLst>
              <a:ext uri="{FF2B5EF4-FFF2-40B4-BE49-F238E27FC236}">
                <a16:creationId xmlns:a16="http://schemas.microsoft.com/office/drawing/2014/main" id="{444E0836-A234-4D7E-AA37-448567498B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52792">
            <a:off x="3732245" y="4905425"/>
            <a:ext cx="1187042" cy="1761770"/>
          </a:xfrm>
          <a:prstGeom prst="rect">
            <a:avLst/>
          </a:prstGeom>
        </p:spPr>
      </p:pic>
      <p:pic>
        <p:nvPicPr>
          <p:cNvPr id="13" name="Picture 12">
            <a:extLst>
              <a:ext uri="{FF2B5EF4-FFF2-40B4-BE49-F238E27FC236}">
                <a16:creationId xmlns:a16="http://schemas.microsoft.com/office/drawing/2014/main" id="{8FE37075-DD59-4363-B2D8-07D0A7EA68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2975" y="4849622"/>
            <a:ext cx="1201433" cy="1747539"/>
          </a:xfrm>
          <a:prstGeom prst="rect">
            <a:avLst/>
          </a:prstGeom>
        </p:spPr>
      </p:pic>
      <p:pic>
        <p:nvPicPr>
          <p:cNvPr id="15" name="Picture 14">
            <a:extLst>
              <a:ext uri="{FF2B5EF4-FFF2-40B4-BE49-F238E27FC236}">
                <a16:creationId xmlns:a16="http://schemas.microsoft.com/office/drawing/2014/main" id="{7A2C6F7B-A98D-44DD-B654-115A517833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75347">
            <a:off x="6793450" y="4878393"/>
            <a:ext cx="1324387" cy="1873210"/>
          </a:xfrm>
          <a:prstGeom prst="rect">
            <a:avLst/>
          </a:prstGeom>
        </p:spPr>
      </p:pic>
    </p:spTree>
    <p:extLst>
      <p:ext uri="{BB962C8B-B14F-4D97-AF65-F5344CB8AC3E}">
        <p14:creationId xmlns:p14="http://schemas.microsoft.com/office/powerpoint/2010/main" val="3865721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8A09B-07FC-43BA-9F68-FFB369B46462}"/>
              </a:ext>
            </a:extLst>
          </p:cNvPr>
          <p:cNvSpPr>
            <a:spLocks noGrp="1"/>
          </p:cNvSpPr>
          <p:nvPr>
            <p:ph type="sldNum" sz="quarter" idx="12"/>
          </p:nvPr>
        </p:nvSpPr>
        <p:spPr/>
        <p:txBody>
          <a:bodyPr/>
          <a:lstStyle/>
          <a:p>
            <a:pPr>
              <a:defRPr/>
            </a:pPr>
            <a:fld id="{25E0BFFC-8D92-4980-80AF-4F6590FB2DB3}" type="slidenum">
              <a:rPr lang="en-US" smtClean="0"/>
              <a:pPr>
                <a:defRPr/>
              </a:pPr>
              <a:t>27</a:t>
            </a:fld>
            <a:endParaRPr lang="en-US" dirty="0"/>
          </a:p>
        </p:txBody>
      </p:sp>
      <p:graphicFrame>
        <p:nvGraphicFramePr>
          <p:cNvPr id="4" name="Diagram 3">
            <a:extLst>
              <a:ext uri="{FF2B5EF4-FFF2-40B4-BE49-F238E27FC236}">
                <a16:creationId xmlns:a16="http://schemas.microsoft.com/office/drawing/2014/main" id="{548D0EA6-77F7-48F3-BA48-3A35B7AB8E46}"/>
              </a:ext>
            </a:extLst>
          </p:cNvPr>
          <p:cNvGraphicFramePr/>
          <p:nvPr>
            <p:extLst>
              <p:ext uri="{D42A27DB-BD31-4B8C-83A1-F6EECF244321}">
                <p14:modId xmlns:p14="http://schemas.microsoft.com/office/powerpoint/2010/main" val="500115562"/>
              </p:ext>
            </p:extLst>
          </p:nvPr>
        </p:nvGraphicFramePr>
        <p:xfrm>
          <a:off x="342900" y="949323"/>
          <a:ext cx="8458200" cy="495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F4F7D31B-84DE-4802-9E11-33A49C4E4618}"/>
              </a:ext>
            </a:extLst>
          </p:cNvPr>
          <p:cNvSpPr/>
          <p:nvPr/>
        </p:nvSpPr>
        <p:spPr>
          <a:xfrm>
            <a:off x="342900" y="364548"/>
            <a:ext cx="7371707" cy="584775"/>
          </a:xfrm>
          <a:prstGeom prst="rect">
            <a:avLst/>
          </a:prstGeom>
        </p:spPr>
        <p:txBody>
          <a:bodyPr wrap="square">
            <a:spAutoFit/>
          </a:bodyPr>
          <a:lstStyle/>
          <a:p>
            <a:r>
              <a:rPr lang="en-ZA" sz="3200" b="1" dirty="0">
                <a:solidFill>
                  <a:prstClr val="white"/>
                </a:solidFill>
                <a:latin typeface="Arial" panose="020B0604020202020204" pitchFamily="34" charset="0"/>
                <a:ea typeface="Arial Unicode MS" pitchFamily="34" charset="-128"/>
                <a:cs typeface="Arial" panose="020B0604020202020204" pitchFamily="34" charset="0"/>
              </a:rPr>
              <a:t>New Application Process</a:t>
            </a:r>
            <a:endParaRPr lang="en-ZA" dirty="0"/>
          </a:p>
        </p:txBody>
      </p:sp>
    </p:spTree>
    <p:extLst>
      <p:ext uri="{BB962C8B-B14F-4D97-AF65-F5344CB8AC3E}">
        <p14:creationId xmlns:p14="http://schemas.microsoft.com/office/powerpoint/2010/main" val="2373188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13D77D-DDF3-4CB3-895F-F4B4EB0DE103}"/>
              </a:ext>
            </a:extLst>
          </p:cNvPr>
          <p:cNvSpPr>
            <a:spLocks noGrp="1"/>
          </p:cNvSpPr>
          <p:nvPr>
            <p:ph type="sldNum" sz="quarter" idx="12"/>
          </p:nvPr>
        </p:nvSpPr>
        <p:spPr/>
        <p:txBody>
          <a:bodyPr/>
          <a:lstStyle/>
          <a:p>
            <a:pPr>
              <a:defRPr/>
            </a:pPr>
            <a:fld id="{25E0BFFC-8D92-4980-80AF-4F6590FB2DB3}" type="slidenum">
              <a:rPr lang="en-US" smtClean="0"/>
              <a:pPr>
                <a:defRPr/>
              </a:pPr>
              <a:t>28</a:t>
            </a:fld>
            <a:endParaRPr lang="en-US" dirty="0"/>
          </a:p>
        </p:txBody>
      </p:sp>
      <p:graphicFrame>
        <p:nvGraphicFramePr>
          <p:cNvPr id="7" name="Diagram 6">
            <a:extLst>
              <a:ext uri="{FF2B5EF4-FFF2-40B4-BE49-F238E27FC236}">
                <a16:creationId xmlns:a16="http://schemas.microsoft.com/office/drawing/2014/main" id="{8FB718ED-00F1-4E68-8C0B-73E9F3066390}"/>
              </a:ext>
            </a:extLst>
          </p:cNvPr>
          <p:cNvGraphicFramePr/>
          <p:nvPr>
            <p:extLst>
              <p:ext uri="{D42A27DB-BD31-4B8C-83A1-F6EECF244321}">
                <p14:modId xmlns:p14="http://schemas.microsoft.com/office/powerpoint/2010/main" val="1044012203"/>
              </p:ext>
            </p:extLst>
          </p:nvPr>
        </p:nvGraphicFramePr>
        <p:xfrm>
          <a:off x="1076325" y="1263122"/>
          <a:ext cx="7848600" cy="4973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C328A57-AA17-42B9-BBB6-51501F833C32}"/>
              </a:ext>
            </a:extLst>
          </p:cNvPr>
          <p:cNvSpPr/>
          <p:nvPr/>
        </p:nvSpPr>
        <p:spPr>
          <a:xfrm>
            <a:off x="219074" y="0"/>
            <a:ext cx="7848599" cy="1077218"/>
          </a:xfrm>
          <a:prstGeom prst="rect">
            <a:avLst/>
          </a:prstGeom>
        </p:spPr>
        <p:txBody>
          <a:bodyPr wrap="square">
            <a:spAutoFit/>
          </a:bodyPr>
          <a:lstStyle/>
          <a:p>
            <a:r>
              <a:rPr lang="en-ZA" sz="3200" b="1" dirty="0">
                <a:solidFill>
                  <a:prstClr val="white"/>
                </a:solidFill>
                <a:latin typeface="Arial" panose="020B0604020202020204" pitchFamily="34" charset="0"/>
                <a:ea typeface="Arial Unicode MS" pitchFamily="34" charset="-128"/>
                <a:cs typeface="Arial" panose="020B0604020202020204" pitchFamily="34" charset="0"/>
              </a:rPr>
              <a:t>Corporate Governance – </a:t>
            </a:r>
          </a:p>
          <a:p>
            <a:r>
              <a:rPr lang="en-ZA" sz="3200" b="1" dirty="0">
                <a:solidFill>
                  <a:prstClr val="white"/>
                </a:solidFill>
                <a:latin typeface="Arial" panose="020B0604020202020204" pitchFamily="34" charset="0"/>
                <a:ea typeface="Arial Unicode MS" pitchFamily="34" charset="-128"/>
                <a:cs typeface="Arial" panose="020B0604020202020204" pitchFamily="34" charset="0"/>
              </a:rPr>
              <a:t>2018/19 Highlights</a:t>
            </a:r>
            <a:endParaRPr lang="en-ZA" dirty="0"/>
          </a:p>
        </p:txBody>
      </p:sp>
    </p:spTree>
    <p:extLst>
      <p:ext uri="{BB962C8B-B14F-4D97-AF65-F5344CB8AC3E}">
        <p14:creationId xmlns:p14="http://schemas.microsoft.com/office/powerpoint/2010/main" val="328133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E0C02B-6AA7-45FB-99D3-3EAF07EB43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graphicFrame>
        <p:nvGraphicFramePr>
          <p:cNvPr id="5" name="Diagram 4">
            <a:extLst>
              <a:ext uri="{FF2B5EF4-FFF2-40B4-BE49-F238E27FC236}">
                <a16:creationId xmlns:a16="http://schemas.microsoft.com/office/drawing/2014/main" id="{6C3F6DDE-E550-41CD-807D-D5AF54283FC8}"/>
              </a:ext>
            </a:extLst>
          </p:cNvPr>
          <p:cNvGraphicFramePr/>
          <p:nvPr/>
        </p:nvGraphicFramePr>
        <p:xfrm>
          <a:off x="626532" y="1482725"/>
          <a:ext cx="789093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a:extLst>
              <a:ext uri="{FF2B5EF4-FFF2-40B4-BE49-F238E27FC236}">
                <a16:creationId xmlns:a16="http://schemas.microsoft.com/office/drawing/2014/main" id="{4AFBBE41-E2A3-475A-8D2B-CC54826F72B5}"/>
              </a:ext>
            </a:extLst>
          </p:cNvPr>
          <p:cNvSpPr>
            <a:spLocks noChangeArrowheads="1"/>
          </p:cNvSpPr>
          <p:nvPr/>
        </p:nvSpPr>
        <p:spPr bwMode="auto">
          <a:xfrm>
            <a:off x="2465251" y="1435684"/>
            <a:ext cx="4406800" cy="338554"/>
          </a:xfrm>
          <a:prstGeom prst="rect">
            <a:avLst/>
          </a:prstGeom>
          <a:solidFill>
            <a:schemeClr val="bg1">
              <a:lumMod val="75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zh-CN" sz="16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HUMAN RESOURCES</a:t>
            </a:r>
            <a:endParaRPr kumimoji="0" lang="en-US" altLang="zh-CN" sz="1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9BA9C144-5085-4CC6-8618-69250D03E3F7}"/>
              </a:ext>
            </a:extLst>
          </p:cNvPr>
          <p:cNvSpPr/>
          <p:nvPr/>
        </p:nvSpPr>
        <p:spPr>
          <a:xfrm>
            <a:off x="313362" y="35301"/>
            <a:ext cx="7890934" cy="1077218"/>
          </a:xfrm>
          <a:prstGeom prst="rect">
            <a:avLst/>
          </a:prstGeom>
        </p:spPr>
        <p:txBody>
          <a:bodyPr wrap="square">
            <a:spAutoFit/>
          </a:bodyPr>
          <a:lstStyle/>
          <a:p>
            <a:r>
              <a:rPr lang="en-ZA" sz="3200" b="1" dirty="0">
                <a:solidFill>
                  <a:prstClr val="white"/>
                </a:solidFill>
                <a:latin typeface="Arial" panose="020B0604020202020204" pitchFamily="34" charset="0"/>
                <a:ea typeface="Arial Unicode MS" pitchFamily="34" charset="-128"/>
                <a:cs typeface="Arial" panose="020B0604020202020204" pitchFamily="34" charset="0"/>
              </a:rPr>
              <a:t>Improved Employment Conditions 2018/19 Financial Year</a:t>
            </a:r>
            <a:endParaRPr lang="en-ZA" dirty="0"/>
          </a:p>
        </p:txBody>
      </p:sp>
    </p:spTree>
    <p:extLst>
      <p:ext uri="{BB962C8B-B14F-4D97-AF65-F5344CB8AC3E}">
        <p14:creationId xmlns:p14="http://schemas.microsoft.com/office/powerpoint/2010/main" val="71076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FA5B-7A3A-4604-98D2-03B295716D25}"/>
              </a:ext>
            </a:extLst>
          </p:cNvPr>
          <p:cNvSpPr>
            <a:spLocks noGrp="1"/>
          </p:cNvSpPr>
          <p:nvPr>
            <p:ph type="title"/>
          </p:nvPr>
        </p:nvSpPr>
        <p:spPr>
          <a:xfrm>
            <a:off x="457200" y="136524"/>
            <a:ext cx="8229600" cy="786805"/>
          </a:xfrm>
        </p:spPr>
        <p:txBody>
          <a:bodyPr/>
          <a:lstStyle/>
          <a:p>
            <a:pPr algn="l"/>
            <a:r>
              <a:rPr lang="en-ZA" dirty="0"/>
              <a:t>1. Strategic Overview</a:t>
            </a:r>
          </a:p>
        </p:txBody>
      </p:sp>
      <p:sp>
        <p:nvSpPr>
          <p:cNvPr id="3" name="Slide Number Placeholder 2">
            <a:extLst>
              <a:ext uri="{FF2B5EF4-FFF2-40B4-BE49-F238E27FC236}">
                <a16:creationId xmlns:a16="http://schemas.microsoft.com/office/drawing/2014/main" id="{1A0CA26B-C135-4040-BC02-5EDE78B451C0}"/>
              </a:ext>
            </a:extLst>
          </p:cNvPr>
          <p:cNvSpPr>
            <a:spLocks noGrp="1"/>
          </p:cNvSpPr>
          <p:nvPr>
            <p:ph type="sldNum" sz="quarter" idx="12"/>
          </p:nvPr>
        </p:nvSpPr>
        <p:spPr>
          <a:xfrm>
            <a:off x="6562537" y="6492875"/>
            <a:ext cx="2133600" cy="365125"/>
          </a:xfrm>
        </p:spPr>
        <p:txBody>
          <a:bodyPr/>
          <a:lstStyle/>
          <a:p>
            <a:pPr>
              <a:defRPr/>
            </a:pPr>
            <a:fld id="{D5EBA67E-7B4D-4AB0-BEA8-28D80A74962E}" type="slidenum">
              <a:rPr lang="en-US" smtClean="0"/>
              <a:pPr>
                <a:defRPr/>
              </a:pPr>
              <a:t>3</a:t>
            </a:fld>
            <a:endParaRPr lang="en-US" dirty="0"/>
          </a:p>
        </p:txBody>
      </p:sp>
      <p:sp>
        <p:nvSpPr>
          <p:cNvPr id="5" name="Rectangle 4">
            <a:extLst>
              <a:ext uri="{FF2B5EF4-FFF2-40B4-BE49-F238E27FC236}">
                <a16:creationId xmlns:a16="http://schemas.microsoft.com/office/drawing/2014/main" id="{206E8C90-EEEE-4A1C-ACF9-2085D57BC37F}"/>
              </a:ext>
            </a:extLst>
          </p:cNvPr>
          <p:cNvSpPr/>
          <p:nvPr/>
        </p:nvSpPr>
        <p:spPr>
          <a:xfrm>
            <a:off x="179511" y="2288396"/>
            <a:ext cx="4727448" cy="646331"/>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AutoNum type="arabicPeriod"/>
            </a:pPr>
            <a:r>
              <a:rPr lang="en-GB" dirty="0">
                <a:solidFill>
                  <a:srgbClr val="333333"/>
                </a:solidFill>
                <a:latin typeface="Helvetica" panose="020B0604020202020204" pitchFamily="34" charset="0"/>
              </a:rPr>
              <a:t>Accelerate inclusive economic </a:t>
            </a:r>
          </a:p>
          <a:p>
            <a:r>
              <a:rPr lang="en-GB" dirty="0">
                <a:solidFill>
                  <a:srgbClr val="333333"/>
                </a:solidFill>
                <a:latin typeface="Helvetica" panose="020B0604020202020204" pitchFamily="34" charset="0"/>
              </a:rPr>
              <a:t>      growth and create jobs.</a:t>
            </a:r>
            <a:endParaRPr lang="en-ZA" dirty="0"/>
          </a:p>
        </p:txBody>
      </p:sp>
      <p:sp>
        <p:nvSpPr>
          <p:cNvPr id="6" name="Rectangle 5">
            <a:extLst>
              <a:ext uri="{FF2B5EF4-FFF2-40B4-BE49-F238E27FC236}">
                <a16:creationId xmlns:a16="http://schemas.microsoft.com/office/drawing/2014/main" id="{366875E7-158A-4632-9154-F6DEC616A9A6}"/>
              </a:ext>
            </a:extLst>
          </p:cNvPr>
          <p:cNvSpPr/>
          <p:nvPr/>
        </p:nvSpPr>
        <p:spPr>
          <a:xfrm>
            <a:off x="179511" y="3049704"/>
            <a:ext cx="4727448" cy="92333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solidFill>
                  <a:srgbClr val="333333"/>
                </a:solidFill>
                <a:latin typeface="Helvetica" panose="020B0604020202020204" pitchFamily="34" charset="0"/>
              </a:rPr>
              <a:t>2.  Improving the education system to  </a:t>
            </a:r>
          </a:p>
          <a:p>
            <a:r>
              <a:rPr lang="en-GB" dirty="0">
                <a:solidFill>
                  <a:srgbClr val="333333"/>
                </a:solidFill>
                <a:latin typeface="Helvetica" panose="020B0604020202020204" pitchFamily="34" charset="0"/>
              </a:rPr>
              <a:t>     ensure that the country could develop   </a:t>
            </a:r>
          </a:p>
          <a:p>
            <a:r>
              <a:rPr lang="en-GB" dirty="0">
                <a:solidFill>
                  <a:srgbClr val="333333"/>
                </a:solidFill>
                <a:latin typeface="Helvetica" panose="020B0604020202020204" pitchFamily="34" charset="0"/>
              </a:rPr>
              <a:t>     the skills it needed.</a:t>
            </a:r>
            <a:endParaRPr lang="en-ZA" dirty="0"/>
          </a:p>
        </p:txBody>
      </p:sp>
      <p:sp>
        <p:nvSpPr>
          <p:cNvPr id="7" name="Rectangle 6">
            <a:extLst>
              <a:ext uri="{FF2B5EF4-FFF2-40B4-BE49-F238E27FC236}">
                <a16:creationId xmlns:a16="http://schemas.microsoft.com/office/drawing/2014/main" id="{B7D93AE6-4D61-4B92-90B2-919A85EEE12B}"/>
              </a:ext>
            </a:extLst>
          </p:cNvPr>
          <p:cNvSpPr/>
          <p:nvPr/>
        </p:nvSpPr>
        <p:spPr>
          <a:xfrm>
            <a:off x="217771" y="4050830"/>
            <a:ext cx="470001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a:solidFill>
                  <a:srgbClr val="333333"/>
                </a:solidFill>
                <a:latin typeface="Helvetica" panose="020B0604020202020204" pitchFamily="34" charset="0"/>
              </a:rPr>
              <a:t>3. Improve the conditions of life for all    </a:t>
            </a:r>
          </a:p>
          <a:p>
            <a:r>
              <a:rPr lang="en-GB" dirty="0">
                <a:solidFill>
                  <a:srgbClr val="333333"/>
                </a:solidFill>
                <a:latin typeface="Helvetica" panose="020B0604020202020204" pitchFamily="34" charset="0"/>
              </a:rPr>
              <a:t>    South Africans, especially the poor. </a:t>
            </a:r>
            <a:endParaRPr lang="en-ZA" dirty="0"/>
          </a:p>
        </p:txBody>
      </p:sp>
      <p:sp>
        <p:nvSpPr>
          <p:cNvPr id="8" name="Rectangle 7">
            <a:extLst>
              <a:ext uri="{FF2B5EF4-FFF2-40B4-BE49-F238E27FC236}">
                <a16:creationId xmlns:a16="http://schemas.microsoft.com/office/drawing/2014/main" id="{9E0F98FE-09B3-41E2-A76D-CC857BAE8438}"/>
              </a:ext>
            </a:extLst>
          </p:cNvPr>
          <p:cNvSpPr/>
          <p:nvPr/>
        </p:nvSpPr>
        <p:spPr>
          <a:xfrm>
            <a:off x="193226" y="4903686"/>
            <a:ext cx="471373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solidFill>
                  <a:srgbClr val="333333"/>
                </a:solidFill>
                <a:latin typeface="Helvetica" panose="020B0604020202020204" pitchFamily="34" charset="0"/>
              </a:rPr>
              <a:t>4. Step up the fight against corruption and </a:t>
            </a:r>
          </a:p>
          <a:p>
            <a:r>
              <a:rPr lang="en-GB" dirty="0">
                <a:solidFill>
                  <a:srgbClr val="333333"/>
                </a:solidFill>
                <a:latin typeface="Helvetica" panose="020B0604020202020204" pitchFamily="34" charset="0"/>
              </a:rPr>
              <a:t>    state capture.</a:t>
            </a:r>
            <a:endParaRPr lang="en-ZA" dirty="0"/>
          </a:p>
        </p:txBody>
      </p:sp>
      <p:sp>
        <p:nvSpPr>
          <p:cNvPr id="9" name="Rectangle 8">
            <a:extLst>
              <a:ext uri="{FF2B5EF4-FFF2-40B4-BE49-F238E27FC236}">
                <a16:creationId xmlns:a16="http://schemas.microsoft.com/office/drawing/2014/main" id="{9A226E3F-F204-46C3-B21A-5B68E4DC12C5}"/>
              </a:ext>
            </a:extLst>
          </p:cNvPr>
          <p:cNvSpPr/>
          <p:nvPr/>
        </p:nvSpPr>
        <p:spPr>
          <a:xfrm>
            <a:off x="156651" y="5710019"/>
            <a:ext cx="4750307"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dirty="0">
                <a:solidFill>
                  <a:srgbClr val="333333"/>
                </a:solidFill>
                <a:latin typeface="Helvetica" panose="020B0604020202020204" pitchFamily="34" charset="0"/>
              </a:rPr>
              <a:t>5. Strengthen the capacity of the state to </a:t>
            </a:r>
          </a:p>
          <a:p>
            <a:r>
              <a:rPr lang="en-GB" dirty="0">
                <a:solidFill>
                  <a:srgbClr val="333333"/>
                </a:solidFill>
                <a:latin typeface="Helvetica" panose="020B0604020202020204" pitchFamily="34" charset="0"/>
              </a:rPr>
              <a:t>    address the needs of the people.</a:t>
            </a:r>
            <a:endParaRPr lang="en-ZA" dirty="0"/>
          </a:p>
        </p:txBody>
      </p:sp>
      <p:graphicFrame>
        <p:nvGraphicFramePr>
          <p:cNvPr id="10" name="Table 9">
            <a:extLst>
              <a:ext uri="{FF2B5EF4-FFF2-40B4-BE49-F238E27FC236}">
                <a16:creationId xmlns:a16="http://schemas.microsoft.com/office/drawing/2014/main" id="{8A2AE2AB-1BD2-43B0-8E16-C4A7391AB58E}"/>
              </a:ext>
            </a:extLst>
          </p:cNvPr>
          <p:cNvGraphicFramePr>
            <a:graphicFrameLocks noGrp="1"/>
          </p:cNvGraphicFramePr>
          <p:nvPr>
            <p:extLst>
              <p:ext uri="{D42A27DB-BD31-4B8C-83A1-F6EECF244321}">
                <p14:modId xmlns:p14="http://schemas.microsoft.com/office/powerpoint/2010/main" val="2118959119"/>
              </p:ext>
            </p:extLst>
          </p:nvPr>
        </p:nvGraphicFramePr>
        <p:xfrm>
          <a:off x="5795611" y="2353055"/>
          <a:ext cx="3227832" cy="4206240"/>
        </p:xfrm>
        <a:graphic>
          <a:graphicData uri="http://schemas.openxmlformats.org/drawingml/2006/table">
            <a:tbl>
              <a:tblPr>
                <a:tableStyleId>{08FB837D-C827-4EFA-A057-4D05807E0F7C}</a:tableStyleId>
              </a:tblPr>
              <a:tblGrid>
                <a:gridCol w="3227832">
                  <a:extLst>
                    <a:ext uri="{9D8B030D-6E8A-4147-A177-3AD203B41FA5}">
                      <a16:colId xmlns:a16="http://schemas.microsoft.com/office/drawing/2014/main" val="1900591908"/>
                    </a:ext>
                  </a:extLst>
                </a:gridCol>
              </a:tblGrid>
              <a:tr h="4041879">
                <a:tc>
                  <a:txBody>
                    <a:bodyPr/>
                    <a:lstStyle/>
                    <a:p>
                      <a:pPr marL="285750" indent="-285750">
                        <a:buFont typeface="Arial" panose="020B0604020202020204" pitchFamily="34" charset="0"/>
                        <a:buChar char="•"/>
                      </a:pPr>
                      <a:r>
                        <a:rPr lang="en-GB" sz="1800" kern="1200" dirty="0">
                          <a:effectLst/>
                          <a:latin typeface="Arial" panose="020B0604020202020204" pitchFamily="34" charset="0"/>
                          <a:cs typeface="Arial" panose="020B0604020202020204" pitchFamily="34" charset="0"/>
                        </a:rPr>
                        <a:t>MDDA funds stipends and projects salaries, thereby creating direct and indirect jobs.</a:t>
                      </a:r>
                    </a:p>
                    <a:p>
                      <a:pPr marL="285750" indent="-285750">
                        <a:buFont typeface="Arial" panose="020B0604020202020204" pitchFamily="34" charset="0"/>
                        <a:buChar char="•"/>
                      </a:pPr>
                      <a:r>
                        <a:rPr lang="en-GB" sz="1800" kern="1200" dirty="0">
                          <a:effectLst/>
                          <a:latin typeface="Arial" panose="020B0604020202020204" pitchFamily="34" charset="0"/>
                          <a:cs typeface="Arial" panose="020B0604020202020204" pitchFamily="34" charset="0"/>
                        </a:rPr>
                        <a:t>Civic engagement, informed citizenship and the fundamental right to freedom of expression and information can, in any democracy, only be guaranteed through media freedom and pluralism. </a:t>
                      </a:r>
                    </a:p>
                    <a:p>
                      <a:pPr marL="285750" indent="-285750">
                        <a:buFont typeface="Arial" panose="020B0604020202020204" pitchFamily="34" charset="0"/>
                        <a:buChar char="•"/>
                      </a:pPr>
                      <a:r>
                        <a:rPr lang="en-GB" sz="1800" kern="1200" dirty="0">
                          <a:effectLst/>
                          <a:latin typeface="Arial" panose="020B0604020202020204" pitchFamily="34" charset="0"/>
                          <a:cs typeface="Arial" panose="020B0604020202020204" pitchFamily="34" charset="0"/>
                        </a:rPr>
                        <a:t>Capacity building initiatives for the sector and internally</a:t>
                      </a:r>
                      <a:r>
                        <a:rPr lang="en-GB" sz="1800" kern="1200" dirty="0">
                          <a:effectLst/>
                        </a:rPr>
                        <a:t>.</a:t>
                      </a:r>
                    </a:p>
                  </a:txBody>
                  <a:tcPr/>
                </a:tc>
                <a:extLst>
                  <a:ext uri="{0D108BD9-81ED-4DB2-BD59-A6C34878D82A}">
                    <a16:rowId xmlns:a16="http://schemas.microsoft.com/office/drawing/2014/main" val="1875538509"/>
                  </a:ext>
                </a:extLst>
              </a:tr>
            </a:tbl>
          </a:graphicData>
        </a:graphic>
      </p:graphicFrame>
      <p:sp>
        <p:nvSpPr>
          <p:cNvPr id="11" name="Rectangle 10">
            <a:extLst>
              <a:ext uri="{FF2B5EF4-FFF2-40B4-BE49-F238E27FC236}">
                <a16:creationId xmlns:a16="http://schemas.microsoft.com/office/drawing/2014/main" id="{E1A14875-7A97-476E-B11B-7E6E9CED37E6}"/>
              </a:ext>
            </a:extLst>
          </p:cNvPr>
          <p:cNvSpPr/>
          <p:nvPr/>
        </p:nvSpPr>
        <p:spPr>
          <a:xfrm>
            <a:off x="1" y="1307983"/>
            <a:ext cx="9144000" cy="610488"/>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95000"/>
                  </a:schemeClr>
                </a:solidFill>
                <a:effectLst/>
                <a:uLnTx/>
                <a:uFillTx/>
                <a:latin typeface="Arial" panose="020B0604020202020204" pitchFamily="34" charset="0"/>
                <a:ea typeface="Times New Roman" panose="02020603050405020304" pitchFamily="18" charset="0"/>
                <a:cs typeface="+mn-cs"/>
              </a:rPr>
              <a:t>     Government Priorities 2019/25</a:t>
            </a:r>
            <a:endParaRPr kumimoji="0" lang="en-US" sz="3200" b="1" i="0" u="none" strike="noStrike" kern="1200" cap="none" spc="0" normalizeH="0" baseline="0" noProof="0" dirty="0">
              <a:ln>
                <a:noFill/>
              </a:ln>
              <a:solidFill>
                <a:schemeClr val="bg1">
                  <a:lumMod val="95000"/>
                </a:schemeClr>
              </a:solidFill>
              <a:effectLst/>
              <a:uLnTx/>
              <a:uFillTx/>
              <a:latin typeface="Arial" panose="020B0604020202020204" pitchFamily="34" charset="0"/>
              <a:ea typeface="Calibri" panose="020F0502020204030204" pitchFamily="34" charset="0"/>
              <a:cs typeface="+mn-cs"/>
            </a:endParaRPr>
          </a:p>
        </p:txBody>
      </p:sp>
      <p:sp>
        <p:nvSpPr>
          <p:cNvPr id="12" name="Arrow: Right 11">
            <a:extLst>
              <a:ext uri="{FF2B5EF4-FFF2-40B4-BE49-F238E27FC236}">
                <a16:creationId xmlns:a16="http://schemas.microsoft.com/office/drawing/2014/main" id="{D385F1DA-F54A-47D4-9DE6-134E93ADBE5B}"/>
              </a:ext>
            </a:extLst>
          </p:cNvPr>
          <p:cNvSpPr/>
          <p:nvPr/>
        </p:nvSpPr>
        <p:spPr>
          <a:xfrm>
            <a:off x="4716619" y="4332455"/>
            <a:ext cx="1078992" cy="170269"/>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
        <p:nvSpPr>
          <p:cNvPr id="13" name="Arrow: Right 12">
            <a:extLst>
              <a:ext uri="{FF2B5EF4-FFF2-40B4-BE49-F238E27FC236}">
                <a16:creationId xmlns:a16="http://schemas.microsoft.com/office/drawing/2014/main" id="{FC59C41A-9221-4B9C-AC48-762F094E921B}"/>
              </a:ext>
            </a:extLst>
          </p:cNvPr>
          <p:cNvSpPr/>
          <p:nvPr/>
        </p:nvSpPr>
        <p:spPr>
          <a:xfrm>
            <a:off x="4716619" y="2604537"/>
            <a:ext cx="1078992" cy="170269"/>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sp>
        <p:nvSpPr>
          <p:cNvPr id="14" name="Arrow: Right 13">
            <a:extLst>
              <a:ext uri="{FF2B5EF4-FFF2-40B4-BE49-F238E27FC236}">
                <a16:creationId xmlns:a16="http://schemas.microsoft.com/office/drawing/2014/main" id="{F6060F25-5B01-46F9-9134-894411C6611E}"/>
              </a:ext>
            </a:extLst>
          </p:cNvPr>
          <p:cNvSpPr/>
          <p:nvPr/>
        </p:nvSpPr>
        <p:spPr>
          <a:xfrm>
            <a:off x="4716619" y="5882141"/>
            <a:ext cx="1078992" cy="17026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777815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30</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E50DF2DA-3FDB-49D3-BE83-58E9D3D017CF}"/>
              </a:ext>
            </a:extLst>
          </p:cNvPr>
          <p:cNvSpPr>
            <a:spLocks noGrp="1"/>
          </p:cNvSpPr>
          <p:nvPr>
            <p:ph idx="4294967295"/>
          </p:nvPr>
        </p:nvSpPr>
        <p:spPr>
          <a:xfrm>
            <a:off x="0" y="1600200"/>
            <a:ext cx="8229600" cy="4525963"/>
          </a:xfrm>
        </p:spPr>
        <p:txBody>
          <a:bodyPr/>
          <a:lstStyle/>
          <a:p>
            <a:pPr marL="0" indent="0">
              <a:buNone/>
            </a:pPr>
            <a:r>
              <a:rPr lang="en-ZA" dirty="0"/>
              <a:t> </a:t>
            </a:r>
          </a:p>
        </p:txBody>
      </p:sp>
      <p:sp>
        <p:nvSpPr>
          <p:cNvPr id="5" name="TextBox 4">
            <a:extLst>
              <a:ext uri="{FF2B5EF4-FFF2-40B4-BE49-F238E27FC236}">
                <a16:creationId xmlns:a16="http://schemas.microsoft.com/office/drawing/2014/main" id="{397CE82F-14E5-4103-A110-5541BFAA2EFA}"/>
              </a:ext>
            </a:extLst>
          </p:cNvPr>
          <p:cNvSpPr txBox="1"/>
          <p:nvPr/>
        </p:nvSpPr>
        <p:spPr>
          <a:xfrm>
            <a:off x="1590261" y="1714500"/>
            <a:ext cx="6067839" cy="553998"/>
          </a:xfrm>
          <a:prstGeom prst="rect">
            <a:avLst/>
          </a:prstGeom>
          <a:noFill/>
        </p:spPr>
        <p:txBody>
          <a:bodyPr wrap="square" rtlCol="0">
            <a:spAutoFit/>
          </a:bodyPr>
          <a:lstStyle/>
          <a:p>
            <a:pPr marL="1028700" lvl="3" defTabSz="685800">
              <a:defRPr/>
            </a:pPr>
            <a:endParaRPr lang="en-ZA" sz="1500" dirty="0">
              <a:solidFill>
                <a:prstClr val="black"/>
              </a:solidFill>
              <a:latin typeface="Arial" panose="020B0604020202020204" pitchFamily="34" charset="0"/>
              <a:cs typeface="Arial" panose="020B0604020202020204" pitchFamily="34" charset="0"/>
            </a:endParaRPr>
          </a:p>
          <a:p>
            <a:pPr marL="1285875" lvl="3" indent="-257175" defTabSz="685800">
              <a:buFont typeface="Arial" panose="020B0604020202020204" pitchFamily="34" charset="0"/>
              <a:buChar char="•"/>
              <a:defRPr/>
            </a:pPr>
            <a:endParaRPr lang="en-ZA" sz="1500" dirty="0">
              <a:solidFill>
                <a:prstClr val="black"/>
              </a:solidFill>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1DA5B1CB-224E-4AFE-8A3C-350F948ED602}"/>
              </a:ext>
            </a:extLst>
          </p:cNvPr>
          <p:cNvGraphicFramePr>
            <a:graphicFrameLocks noChangeAspect="1"/>
          </p:cNvGraphicFramePr>
          <p:nvPr>
            <p:extLst>
              <p:ext uri="{D42A27DB-BD31-4B8C-83A1-F6EECF244321}">
                <p14:modId xmlns:p14="http://schemas.microsoft.com/office/powerpoint/2010/main" val="3091525878"/>
              </p:ext>
            </p:extLst>
          </p:nvPr>
        </p:nvGraphicFramePr>
        <p:xfrm>
          <a:off x="1271380" y="1463723"/>
          <a:ext cx="6601239" cy="4480019"/>
        </p:xfrm>
        <a:graphic>
          <a:graphicData uri="http://schemas.openxmlformats.org/presentationml/2006/ole">
            <mc:AlternateContent xmlns:mc="http://schemas.openxmlformats.org/markup-compatibility/2006">
              <mc:Choice xmlns:v="urn:schemas-microsoft-com:vml" Requires="v">
                <p:oleObj spid="_x0000_s33804" name="Worksheet" r:id="rId3" imgW="4355977" imgH="3073488" progId="Excel.Sheet.12">
                  <p:embed/>
                </p:oleObj>
              </mc:Choice>
              <mc:Fallback>
                <p:oleObj name="Worksheet" r:id="rId3" imgW="4355977" imgH="3073488" progId="Excel.Sheet.12">
                  <p:embed/>
                  <p:pic>
                    <p:nvPicPr>
                      <p:cNvPr id="7" name="Object 6">
                        <a:extLst>
                          <a:ext uri="{FF2B5EF4-FFF2-40B4-BE49-F238E27FC236}">
                            <a16:creationId xmlns:a16="http://schemas.microsoft.com/office/drawing/2014/main" id="{1DA5B1CB-224E-4AFE-8A3C-350F948ED602}"/>
                          </a:ext>
                        </a:extLst>
                      </p:cNvPr>
                      <p:cNvPicPr/>
                      <p:nvPr/>
                    </p:nvPicPr>
                    <p:blipFill>
                      <a:blip r:embed="rId4"/>
                      <a:stretch>
                        <a:fillRect/>
                      </a:stretch>
                    </p:blipFill>
                    <p:spPr>
                      <a:xfrm>
                        <a:off x="1271380" y="1463723"/>
                        <a:ext cx="6601239" cy="4480019"/>
                      </a:xfrm>
                      <a:prstGeom prst="rect">
                        <a:avLst/>
                      </a:prstGeom>
                      <a:solidFill>
                        <a:schemeClr val="accent6">
                          <a:lumMod val="40000"/>
                          <a:lumOff val="60000"/>
                        </a:schemeClr>
                      </a:solidFill>
                      <a:ln>
                        <a:solidFill>
                          <a:schemeClr val="accent6">
                            <a:lumMod val="50000"/>
                          </a:schemeClr>
                        </a:solidFill>
                      </a:ln>
                    </p:spPr>
                  </p:pic>
                </p:oleObj>
              </mc:Fallback>
            </mc:AlternateContent>
          </a:graphicData>
        </a:graphic>
      </p:graphicFrame>
      <p:sp>
        <p:nvSpPr>
          <p:cNvPr id="8" name="Title 1">
            <a:extLst>
              <a:ext uri="{FF2B5EF4-FFF2-40B4-BE49-F238E27FC236}">
                <a16:creationId xmlns:a16="http://schemas.microsoft.com/office/drawing/2014/main" id="{2C3BCF2E-C048-4449-9586-C901AC09A7F2}"/>
              </a:ext>
            </a:extLst>
          </p:cNvPr>
          <p:cNvSpPr txBox="1">
            <a:spLocks/>
          </p:cNvSpPr>
          <p:nvPr/>
        </p:nvSpPr>
        <p:spPr bwMode="auto">
          <a:xfrm>
            <a:off x="660621" y="-741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0" kern="1200">
                <a:solidFill>
                  <a:schemeClr val="tx1"/>
                </a:solidFill>
                <a:latin typeface="Arial" panose="020B0604020202020204" pitchFamily="34" charset="0"/>
                <a:ea typeface="Arial Unicode MS" pitchFamily="34" charset="-128"/>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a:lstStyle>
          <a:p>
            <a:r>
              <a:rPr lang="en-ZA" sz="3200" b="1" dirty="0">
                <a:solidFill>
                  <a:schemeClr val="bg1"/>
                </a:solidFill>
              </a:rPr>
              <a:t>MDDA Financial Environment</a:t>
            </a:r>
            <a:endParaRPr lang="en-US" sz="3200" b="1" dirty="0">
              <a:solidFill>
                <a:schemeClr val="bg1"/>
              </a:solidFill>
            </a:endParaRPr>
          </a:p>
        </p:txBody>
      </p:sp>
    </p:spTree>
    <p:extLst>
      <p:ext uri="{BB962C8B-B14F-4D97-AF65-F5344CB8AC3E}">
        <p14:creationId xmlns:p14="http://schemas.microsoft.com/office/powerpoint/2010/main" val="3479128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pPr algn="l"/>
            <a:r>
              <a:rPr lang="en-US" sz="3200" dirty="0">
                <a:latin typeface="Arial" panose="020B0604020202020204" pitchFamily="34" charset="0"/>
                <a:cs typeface="Arial" panose="020B0604020202020204" pitchFamily="34" charset="0"/>
              </a:rPr>
              <a:t>Financial Performance</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31</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E50DF2DA-3FDB-49D3-BE83-58E9D3D017CF}"/>
              </a:ext>
            </a:extLst>
          </p:cNvPr>
          <p:cNvSpPr>
            <a:spLocks noGrp="1"/>
          </p:cNvSpPr>
          <p:nvPr>
            <p:ph idx="4294967295"/>
          </p:nvPr>
        </p:nvSpPr>
        <p:spPr>
          <a:xfrm>
            <a:off x="0" y="1600200"/>
            <a:ext cx="8229600" cy="4525963"/>
          </a:xfrm>
        </p:spPr>
        <p:txBody>
          <a:bodyPr/>
          <a:lstStyle/>
          <a:p>
            <a:pPr marL="0" indent="0">
              <a:buNone/>
            </a:pPr>
            <a:r>
              <a:rPr lang="en-ZA" dirty="0"/>
              <a:t> </a:t>
            </a:r>
          </a:p>
        </p:txBody>
      </p:sp>
      <p:graphicFrame>
        <p:nvGraphicFramePr>
          <p:cNvPr id="4" name="Table 3">
            <a:extLst>
              <a:ext uri="{FF2B5EF4-FFF2-40B4-BE49-F238E27FC236}">
                <a16:creationId xmlns:a16="http://schemas.microsoft.com/office/drawing/2014/main" id="{40B75303-4333-4B8F-A9E9-61DA9D10413A}"/>
              </a:ext>
            </a:extLst>
          </p:cNvPr>
          <p:cNvGraphicFramePr>
            <a:graphicFrameLocks noGrp="1"/>
          </p:cNvGraphicFramePr>
          <p:nvPr/>
        </p:nvGraphicFramePr>
        <p:xfrm>
          <a:off x="728132" y="1770383"/>
          <a:ext cx="7730068" cy="3724484"/>
        </p:xfrm>
        <a:graphic>
          <a:graphicData uri="http://schemas.openxmlformats.org/drawingml/2006/table">
            <a:tbl>
              <a:tblPr bandRow="1">
                <a:tableStyleId>{5C22544A-7EE6-4342-B048-85BDC9FD1C3A}</a:tableStyleId>
              </a:tblPr>
              <a:tblGrid>
                <a:gridCol w="7730068">
                  <a:extLst>
                    <a:ext uri="{9D8B030D-6E8A-4147-A177-3AD203B41FA5}">
                      <a16:colId xmlns:a16="http://schemas.microsoft.com/office/drawing/2014/main" val="802609160"/>
                    </a:ext>
                  </a:extLst>
                </a:gridCol>
              </a:tblGrid>
              <a:tr h="832334">
                <a:tc>
                  <a:txBody>
                    <a:bodyPr/>
                    <a:lstStyle/>
                    <a:p>
                      <a:r>
                        <a:rPr lang="en-GB" sz="1800" dirty="0">
                          <a:latin typeface="Arial" panose="020B0604020202020204" pitchFamily="34" charset="0"/>
                          <a:cs typeface="Arial" panose="020B0604020202020204" pitchFamily="34" charset="0"/>
                        </a:rPr>
                        <a:t>Broadcast contributions have increased by 7% compared to 2017/18 financial year as a result of continued support from Multichoice.</a:t>
                      </a:r>
                    </a:p>
                  </a:txBody>
                  <a:tcPr/>
                </a:tc>
                <a:extLst>
                  <a:ext uri="{0D108BD9-81ED-4DB2-BD59-A6C34878D82A}">
                    <a16:rowId xmlns:a16="http://schemas.microsoft.com/office/drawing/2014/main" val="801853912"/>
                  </a:ext>
                </a:extLst>
              </a:tr>
              <a:tr h="832334">
                <a:tc>
                  <a:txBody>
                    <a:bodyPr/>
                    <a:lstStyle/>
                    <a:p>
                      <a:r>
                        <a:rPr lang="en-GB" sz="1800" dirty="0">
                          <a:latin typeface="Arial" panose="020B0604020202020204" pitchFamily="34" charset="0"/>
                          <a:cs typeface="Arial" panose="020B0604020202020204" pitchFamily="34" charset="0"/>
                        </a:rPr>
                        <a:t>MoU with Multichoice has expired during 2018/19 and management is still in the process of negotiating the new  funding agreement.</a:t>
                      </a:r>
                    </a:p>
                  </a:txBody>
                  <a:tcPr/>
                </a:tc>
                <a:extLst>
                  <a:ext uri="{0D108BD9-81ED-4DB2-BD59-A6C34878D82A}">
                    <a16:rowId xmlns:a16="http://schemas.microsoft.com/office/drawing/2014/main" val="2496798674"/>
                  </a:ext>
                </a:extLst>
              </a:tr>
              <a:tr h="832334">
                <a:tc>
                  <a:txBody>
                    <a:bodyPr/>
                    <a:lstStyle/>
                    <a:p>
                      <a:r>
                        <a:rPr lang="en-GB" sz="1800" dirty="0">
                          <a:latin typeface="Arial" panose="020B0604020202020204" pitchFamily="34" charset="0"/>
                          <a:cs typeface="Arial" panose="020B0604020202020204" pitchFamily="34" charset="0"/>
                        </a:rPr>
                        <a:t>Print industry is still not contributing to the MDDA, engagements are underway to persuade their contribution.</a:t>
                      </a:r>
                    </a:p>
                  </a:txBody>
                  <a:tcPr/>
                </a:tc>
                <a:extLst>
                  <a:ext uri="{0D108BD9-81ED-4DB2-BD59-A6C34878D82A}">
                    <a16:rowId xmlns:a16="http://schemas.microsoft.com/office/drawing/2014/main" val="2108842168"/>
                  </a:ext>
                </a:extLst>
              </a:tr>
              <a:tr h="613741">
                <a:tc>
                  <a:txBody>
                    <a:bodyPr/>
                    <a:lstStyle/>
                    <a:p>
                      <a:r>
                        <a:rPr lang="en-GB" sz="1800" dirty="0">
                          <a:latin typeface="Arial" panose="020B0604020202020204" pitchFamily="34" charset="0"/>
                          <a:cs typeface="Arial" panose="020B0604020202020204" pitchFamily="34" charset="0"/>
                        </a:rPr>
                        <a:t>Grants from </a:t>
                      </a:r>
                      <a:r>
                        <a:rPr lang="en-GB" sz="1800" dirty="0" err="1">
                          <a:latin typeface="Arial" panose="020B0604020202020204" pitchFamily="34" charset="0"/>
                          <a:cs typeface="Arial" panose="020B0604020202020204" pitchFamily="34" charset="0"/>
                        </a:rPr>
                        <a:t>DoC</a:t>
                      </a:r>
                      <a:r>
                        <a:rPr lang="en-GB" sz="1800" dirty="0">
                          <a:latin typeface="Arial" panose="020B0604020202020204" pitchFamily="34" charset="0"/>
                          <a:cs typeface="Arial" panose="020B0604020202020204" pitchFamily="34" charset="0"/>
                        </a:rPr>
                        <a:t> have only increased by 2% which is below inflation. </a:t>
                      </a:r>
                    </a:p>
                  </a:txBody>
                  <a:tcPr/>
                </a:tc>
                <a:extLst>
                  <a:ext uri="{0D108BD9-81ED-4DB2-BD59-A6C34878D82A}">
                    <a16:rowId xmlns:a16="http://schemas.microsoft.com/office/drawing/2014/main" val="3198419386"/>
                  </a:ext>
                </a:extLst>
              </a:tr>
              <a:tr h="613741">
                <a:tc>
                  <a:txBody>
                    <a:bodyPr/>
                    <a:lstStyle/>
                    <a:p>
                      <a:r>
                        <a:rPr lang="en-GB" sz="1800" dirty="0">
                          <a:latin typeface="Arial" panose="020B0604020202020204" pitchFamily="34" charset="0"/>
                          <a:cs typeface="Arial" panose="020B0604020202020204" pitchFamily="34" charset="0"/>
                        </a:rPr>
                        <a:t>Other income include interest from investments and R20 000 donations.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07887916"/>
                  </a:ext>
                </a:extLst>
              </a:tr>
            </a:tbl>
          </a:graphicData>
        </a:graphic>
      </p:graphicFrame>
    </p:spTree>
    <p:extLst>
      <p:ext uri="{BB962C8B-B14F-4D97-AF65-F5344CB8AC3E}">
        <p14:creationId xmlns:p14="http://schemas.microsoft.com/office/powerpoint/2010/main" val="717339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pPr algn="l"/>
            <a:r>
              <a:rPr lang="en-US" sz="3200" dirty="0">
                <a:latin typeface="Arial" panose="020B0604020202020204" pitchFamily="34" charset="0"/>
                <a:cs typeface="Arial" panose="020B0604020202020204" pitchFamily="34" charset="0"/>
              </a:rPr>
              <a:t>Financial Performance</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32</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E50DF2DA-3FDB-49D3-BE83-58E9D3D017CF}"/>
              </a:ext>
            </a:extLst>
          </p:cNvPr>
          <p:cNvSpPr>
            <a:spLocks noGrp="1"/>
          </p:cNvSpPr>
          <p:nvPr>
            <p:ph idx="4294967295"/>
          </p:nvPr>
        </p:nvSpPr>
        <p:spPr>
          <a:xfrm>
            <a:off x="0" y="1600200"/>
            <a:ext cx="8229600" cy="4525963"/>
          </a:xfrm>
        </p:spPr>
        <p:txBody>
          <a:bodyPr/>
          <a:lstStyle/>
          <a:p>
            <a:pPr marL="0" indent="0">
              <a:buNone/>
            </a:pPr>
            <a:r>
              <a:rPr lang="en-ZA" dirty="0"/>
              <a:t> </a:t>
            </a:r>
          </a:p>
        </p:txBody>
      </p:sp>
      <p:graphicFrame>
        <p:nvGraphicFramePr>
          <p:cNvPr id="4" name="Table 3">
            <a:extLst>
              <a:ext uri="{FF2B5EF4-FFF2-40B4-BE49-F238E27FC236}">
                <a16:creationId xmlns:a16="http://schemas.microsoft.com/office/drawing/2014/main" id="{D234A1D4-836F-4859-99C2-3909BF1FA809}"/>
              </a:ext>
            </a:extLst>
          </p:cNvPr>
          <p:cNvGraphicFramePr>
            <a:graphicFrameLocks noGrp="1"/>
          </p:cNvGraphicFramePr>
          <p:nvPr>
            <p:extLst>
              <p:ext uri="{D42A27DB-BD31-4B8C-83A1-F6EECF244321}">
                <p14:modId xmlns:p14="http://schemas.microsoft.com/office/powerpoint/2010/main" val="2831513321"/>
              </p:ext>
            </p:extLst>
          </p:nvPr>
        </p:nvGraphicFramePr>
        <p:xfrm>
          <a:off x="626533" y="1370013"/>
          <a:ext cx="8060267" cy="4312920"/>
        </p:xfrm>
        <a:graphic>
          <a:graphicData uri="http://schemas.openxmlformats.org/drawingml/2006/table">
            <a:tbl>
              <a:tblPr bandRow="1">
                <a:tableStyleId>{93296810-A885-4BE3-A3E7-6D5BEEA58F35}</a:tableStyleId>
              </a:tblPr>
              <a:tblGrid>
                <a:gridCol w="8060267">
                  <a:extLst>
                    <a:ext uri="{9D8B030D-6E8A-4147-A177-3AD203B41FA5}">
                      <a16:colId xmlns:a16="http://schemas.microsoft.com/office/drawing/2014/main" val="3211893955"/>
                    </a:ext>
                  </a:extLst>
                </a:gridCol>
              </a:tblGrid>
              <a:tr h="650240">
                <a:tc>
                  <a:txBody>
                    <a:bodyPr/>
                    <a:lstStyle/>
                    <a:p>
                      <a:r>
                        <a:rPr lang="en-GB" sz="1800" dirty="0">
                          <a:latin typeface="Arial" panose="020B0604020202020204" pitchFamily="34" charset="0"/>
                          <a:cs typeface="Arial" panose="020B0604020202020204" pitchFamily="34" charset="0"/>
                        </a:rPr>
                        <a:t>Employee cost has increased by 25% as a result of positions filled in the 2018/19 financial year.</a:t>
                      </a:r>
                    </a:p>
                  </a:txBody>
                  <a:tcPr/>
                </a:tc>
                <a:extLst>
                  <a:ext uri="{0D108BD9-81ED-4DB2-BD59-A6C34878D82A}">
                    <a16:rowId xmlns:a16="http://schemas.microsoft.com/office/drawing/2014/main" val="632766514"/>
                  </a:ext>
                </a:extLst>
              </a:tr>
              <a:tr h="370840">
                <a:tc>
                  <a:txBody>
                    <a:bodyPr/>
                    <a:lstStyle/>
                    <a:p>
                      <a:r>
                        <a:rPr lang="en-GB" sz="1800" dirty="0">
                          <a:latin typeface="Arial" panose="020B0604020202020204" pitchFamily="34" charset="0"/>
                          <a:cs typeface="Arial" panose="020B0604020202020204" pitchFamily="34" charset="0"/>
                        </a:rPr>
                        <a:t>The entity also has three officials seconded from </a:t>
                      </a:r>
                      <a:r>
                        <a:rPr lang="en-GB" sz="1800" dirty="0" err="1">
                          <a:latin typeface="Arial" panose="020B0604020202020204" pitchFamily="34" charset="0"/>
                          <a:cs typeface="Arial" panose="020B0604020202020204" pitchFamily="34" charset="0"/>
                        </a:rPr>
                        <a:t>DoC</a:t>
                      </a:r>
                      <a:r>
                        <a:rPr lang="en-GB" sz="1800" dirty="0">
                          <a:latin typeface="Arial" panose="020B0604020202020204" pitchFamily="34" charset="0"/>
                          <a:cs typeface="Arial" panose="020B0604020202020204" pitchFamily="34" charset="0"/>
                        </a:rPr>
                        <a:t> and GCIS.</a:t>
                      </a:r>
                    </a:p>
                  </a:txBody>
                  <a:tcPr/>
                </a:tc>
                <a:extLst>
                  <a:ext uri="{0D108BD9-81ED-4DB2-BD59-A6C34878D82A}">
                    <a16:rowId xmlns:a16="http://schemas.microsoft.com/office/drawing/2014/main" val="755799716"/>
                  </a:ext>
                </a:extLst>
              </a:tr>
              <a:tr h="370840">
                <a:tc>
                  <a:txBody>
                    <a:bodyPr/>
                    <a:lstStyle/>
                    <a:p>
                      <a:r>
                        <a:rPr lang="en-GB" sz="1800" dirty="0">
                          <a:latin typeface="Arial" panose="020B0604020202020204" pitchFamily="34" charset="0"/>
                          <a:cs typeface="Arial" panose="020B0604020202020204" pitchFamily="34" charset="0"/>
                        </a:rPr>
                        <a:t>Grant cost expenditure has decreased by 14% - This is mainly as result of reduced level of compliance by the beneficiaries and stringent controls implemented before payments are made.</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 some cases, where projects have misspent MDDA funds, these projects have subsequently repaid these deviations, after MDDA intervention.</a:t>
                      </a:r>
                    </a:p>
                  </a:txBody>
                  <a:tcPr/>
                </a:tc>
                <a:extLst>
                  <a:ext uri="{0D108BD9-81ED-4DB2-BD59-A6C34878D82A}">
                    <a16:rowId xmlns:a16="http://schemas.microsoft.com/office/drawing/2014/main" val="2354660214"/>
                  </a:ext>
                </a:extLst>
              </a:tr>
              <a:tr h="370840">
                <a:tc>
                  <a:txBody>
                    <a:bodyPr/>
                    <a:lstStyle/>
                    <a:p>
                      <a:r>
                        <a:rPr lang="en-GB" sz="1800" dirty="0">
                          <a:latin typeface="Arial" panose="020B0604020202020204" pitchFamily="34" charset="0"/>
                          <a:cs typeface="Arial" panose="020B0604020202020204" pitchFamily="34" charset="0"/>
                        </a:rPr>
                        <a:t>Administrative expenditure have decreased by 20% as a result of cost containment measures implementation.</a:t>
                      </a:r>
                    </a:p>
                  </a:txBody>
                  <a:tcPr/>
                </a:tc>
                <a:extLst>
                  <a:ext uri="{0D108BD9-81ED-4DB2-BD59-A6C34878D82A}">
                    <a16:rowId xmlns:a16="http://schemas.microsoft.com/office/drawing/2014/main" val="3341877563"/>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Finance costs have decreased by 36% since the lease hold improvement of the MDDA building is nearing the end and resulting in lesser finance cost.</a:t>
                      </a:r>
                    </a:p>
                    <a:p>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34439363"/>
                  </a:ext>
                </a:extLst>
              </a:tr>
            </a:tbl>
          </a:graphicData>
        </a:graphic>
      </p:graphicFrame>
    </p:spTree>
    <p:extLst>
      <p:ext uri="{BB962C8B-B14F-4D97-AF65-F5344CB8AC3E}">
        <p14:creationId xmlns:p14="http://schemas.microsoft.com/office/powerpoint/2010/main" val="3553933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pPr algn="l"/>
            <a:r>
              <a:rPr lang="en-US" sz="3200" dirty="0">
                <a:latin typeface="Arial" panose="020B0604020202020204" pitchFamily="34" charset="0"/>
                <a:cs typeface="Arial" panose="020B0604020202020204" pitchFamily="34" charset="0"/>
              </a:rPr>
              <a:t>Financial Performance</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33</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E50DF2DA-3FDB-49D3-BE83-58E9D3D017CF}"/>
              </a:ext>
            </a:extLst>
          </p:cNvPr>
          <p:cNvSpPr>
            <a:spLocks noGrp="1"/>
          </p:cNvSpPr>
          <p:nvPr>
            <p:ph idx="4294967295"/>
          </p:nvPr>
        </p:nvSpPr>
        <p:spPr>
          <a:xfrm>
            <a:off x="0" y="1600200"/>
            <a:ext cx="8229600" cy="4525963"/>
          </a:xfrm>
        </p:spPr>
        <p:txBody>
          <a:bodyPr/>
          <a:lstStyle/>
          <a:p>
            <a:pPr marL="0" indent="0">
              <a:buNone/>
            </a:pPr>
            <a:r>
              <a:rPr lang="en-ZA" dirty="0"/>
              <a:t> </a:t>
            </a:r>
          </a:p>
        </p:txBody>
      </p:sp>
      <p:graphicFrame>
        <p:nvGraphicFramePr>
          <p:cNvPr id="4" name="Diagram 3">
            <a:extLst>
              <a:ext uri="{FF2B5EF4-FFF2-40B4-BE49-F238E27FC236}">
                <a16:creationId xmlns:a16="http://schemas.microsoft.com/office/drawing/2014/main" id="{31D006D6-7556-48D0-9272-63E1AE451A25}"/>
              </a:ext>
            </a:extLst>
          </p:cNvPr>
          <p:cNvGraphicFramePr/>
          <p:nvPr/>
        </p:nvGraphicFramePr>
        <p:xfrm>
          <a:off x="304800" y="1515531"/>
          <a:ext cx="853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205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34</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E50DF2DA-3FDB-49D3-BE83-58E9D3D017CF}"/>
              </a:ext>
            </a:extLst>
          </p:cNvPr>
          <p:cNvSpPr>
            <a:spLocks noGrp="1"/>
          </p:cNvSpPr>
          <p:nvPr>
            <p:ph idx="4294967295"/>
          </p:nvPr>
        </p:nvSpPr>
        <p:spPr>
          <a:xfrm>
            <a:off x="647700" y="3429000"/>
            <a:ext cx="8496300" cy="2555875"/>
          </a:xfrm>
        </p:spPr>
        <p:txBody>
          <a:bodyPr/>
          <a:lstStyle/>
          <a:p>
            <a:r>
              <a:rPr lang="en-ZA" sz="1800" dirty="0"/>
              <a:t>The entity has not incurred  fruitless and wasteful expenditure in 2018/19 financial year.</a:t>
            </a:r>
          </a:p>
          <a:p>
            <a:endParaRPr lang="en-ZA" sz="1800" dirty="0"/>
          </a:p>
          <a:p>
            <a:r>
              <a:rPr lang="en-ZA" sz="1800" dirty="0"/>
              <a:t>MDDA has identified supply chain management irregularities and disclosed R39 million irregular expenditure in the 2018/19 financial year. This as a result of non compliance identified in broadcast equipment centralisation tender.</a:t>
            </a:r>
          </a:p>
          <a:p>
            <a:endParaRPr lang="en-ZA" sz="1800" dirty="0"/>
          </a:p>
          <a:p>
            <a:r>
              <a:rPr lang="en-ZA" sz="1800" dirty="0"/>
              <a:t>The entity has cancelled all historical “evergreen” contracts with exception of one (Copying machines) where request for quotations has already been issued.</a:t>
            </a:r>
          </a:p>
        </p:txBody>
      </p:sp>
      <p:sp>
        <p:nvSpPr>
          <p:cNvPr id="5" name="TextBox 4">
            <a:extLst>
              <a:ext uri="{FF2B5EF4-FFF2-40B4-BE49-F238E27FC236}">
                <a16:creationId xmlns:a16="http://schemas.microsoft.com/office/drawing/2014/main" id="{397CE82F-14E5-4103-A110-5541BFAA2EFA}"/>
              </a:ext>
            </a:extLst>
          </p:cNvPr>
          <p:cNvSpPr txBox="1"/>
          <p:nvPr/>
        </p:nvSpPr>
        <p:spPr>
          <a:xfrm>
            <a:off x="1590261" y="1714500"/>
            <a:ext cx="6067839" cy="553998"/>
          </a:xfrm>
          <a:prstGeom prst="rect">
            <a:avLst/>
          </a:prstGeom>
          <a:noFill/>
        </p:spPr>
        <p:txBody>
          <a:bodyPr wrap="square" rtlCol="0">
            <a:spAutoFit/>
          </a:bodyPr>
          <a:lstStyle/>
          <a:p>
            <a:pPr marL="1028700" lvl="3" defTabSz="685800">
              <a:defRPr/>
            </a:pPr>
            <a:endParaRPr lang="en-ZA" sz="1500" dirty="0">
              <a:solidFill>
                <a:prstClr val="black"/>
              </a:solidFill>
              <a:latin typeface="Arial" panose="020B0604020202020204" pitchFamily="34" charset="0"/>
              <a:cs typeface="Arial" panose="020B0604020202020204" pitchFamily="34" charset="0"/>
            </a:endParaRPr>
          </a:p>
          <a:p>
            <a:pPr marL="1285875" lvl="3" indent="-257175" defTabSz="685800">
              <a:buFont typeface="Arial" panose="020B0604020202020204" pitchFamily="34" charset="0"/>
              <a:buChar char="•"/>
              <a:defRPr/>
            </a:pPr>
            <a:endParaRPr lang="en-ZA" sz="1500" dirty="0">
              <a:solidFill>
                <a:prstClr val="black"/>
              </a:solidFill>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5683922A-130A-4E3E-B9B5-1AB11FACA1E0}"/>
              </a:ext>
            </a:extLst>
          </p:cNvPr>
          <p:cNvGraphicFramePr>
            <a:graphicFrameLocks noChangeAspect="1"/>
          </p:cNvGraphicFramePr>
          <p:nvPr/>
        </p:nvGraphicFramePr>
        <p:xfrm>
          <a:off x="945351" y="1614309"/>
          <a:ext cx="7301182" cy="1495781"/>
        </p:xfrm>
        <a:graphic>
          <a:graphicData uri="http://schemas.openxmlformats.org/presentationml/2006/ole">
            <mc:AlternateContent xmlns:mc="http://schemas.openxmlformats.org/markup-compatibility/2006">
              <mc:Choice xmlns:v="urn:schemas-microsoft-com:vml" Requires="v">
                <p:oleObj spid="_x0000_s34827" name="Worksheet" r:id="rId3" imgW="3212927" imgH="895481" progId="Excel.Sheet.12">
                  <p:embed/>
                </p:oleObj>
              </mc:Choice>
              <mc:Fallback>
                <p:oleObj name="Worksheet" r:id="rId3" imgW="3212927" imgH="895481" progId="Excel.Sheet.12">
                  <p:embed/>
                  <p:pic>
                    <p:nvPicPr>
                      <p:cNvPr id="7" name="Object 6">
                        <a:extLst>
                          <a:ext uri="{FF2B5EF4-FFF2-40B4-BE49-F238E27FC236}">
                            <a16:creationId xmlns:a16="http://schemas.microsoft.com/office/drawing/2014/main" id="{5683922A-130A-4E3E-B9B5-1AB11FACA1E0}"/>
                          </a:ext>
                        </a:extLst>
                      </p:cNvPr>
                      <p:cNvPicPr/>
                      <p:nvPr/>
                    </p:nvPicPr>
                    <p:blipFill>
                      <a:blip r:embed="rId4"/>
                      <a:stretch>
                        <a:fillRect/>
                      </a:stretch>
                    </p:blipFill>
                    <p:spPr>
                      <a:xfrm>
                        <a:off x="945351" y="1614309"/>
                        <a:ext cx="7301182" cy="1495781"/>
                      </a:xfrm>
                      <a:prstGeom prst="rect">
                        <a:avLst/>
                      </a:prstGeom>
                      <a:solidFill>
                        <a:schemeClr val="accent6"/>
                      </a:solidFill>
                    </p:spPr>
                  </p:pic>
                </p:oleObj>
              </mc:Fallback>
            </mc:AlternateContent>
          </a:graphicData>
        </a:graphic>
      </p:graphicFrame>
      <p:sp>
        <p:nvSpPr>
          <p:cNvPr id="8" name="Title 1">
            <a:extLst>
              <a:ext uri="{FF2B5EF4-FFF2-40B4-BE49-F238E27FC236}">
                <a16:creationId xmlns:a16="http://schemas.microsoft.com/office/drawing/2014/main" id="{C6DB2D50-346A-42AB-BFD9-B4508BF3BD01}"/>
              </a:ext>
            </a:extLst>
          </p:cNvPr>
          <p:cNvSpPr txBox="1">
            <a:spLocks/>
          </p:cNvSpPr>
          <p:nvPr/>
        </p:nvSpPr>
        <p:spPr bwMode="auto">
          <a:xfrm>
            <a:off x="50938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0" kern="1200">
                <a:solidFill>
                  <a:schemeClr val="tx1"/>
                </a:solidFill>
                <a:latin typeface="Arial" panose="020B0604020202020204" pitchFamily="34" charset="0"/>
                <a:ea typeface="Arial Unicode MS" pitchFamily="34" charset="-128"/>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a:lstStyle>
          <a:p>
            <a:r>
              <a:rPr lang="en-US" sz="3200" b="1" dirty="0">
                <a:solidFill>
                  <a:schemeClr val="bg1"/>
                </a:solidFill>
              </a:rPr>
              <a:t>Financial Performance</a:t>
            </a:r>
          </a:p>
        </p:txBody>
      </p:sp>
    </p:spTree>
    <p:extLst>
      <p:ext uri="{BB962C8B-B14F-4D97-AF65-F5344CB8AC3E}">
        <p14:creationId xmlns:p14="http://schemas.microsoft.com/office/powerpoint/2010/main" val="3867196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35</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E50DF2DA-3FDB-49D3-BE83-58E9D3D017CF}"/>
              </a:ext>
            </a:extLst>
          </p:cNvPr>
          <p:cNvSpPr>
            <a:spLocks noGrp="1"/>
          </p:cNvSpPr>
          <p:nvPr>
            <p:ph idx="4294967295"/>
          </p:nvPr>
        </p:nvSpPr>
        <p:spPr>
          <a:xfrm>
            <a:off x="0" y="3429000"/>
            <a:ext cx="8229600" cy="2555875"/>
          </a:xfrm>
        </p:spPr>
        <p:txBody>
          <a:bodyPr/>
          <a:lstStyle/>
          <a:p>
            <a:endParaRPr lang="en-ZA" sz="1800" dirty="0"/>
          </a:p>
          <a:p>
            <a:endParaRPr lang="en-ZA" sz="1800" dirty="0"/>
          </a:p>
          <a:p>
            <a:r>
              <a:rPr lang="en-ZA" sz="1800" dirty="0"/>
              <a:t>Management has reviewed all projects included on commitments register.</a:t>
            </a:r>
          </a:p>
          <a:p>
            <a:endParaRPr lang="en-ZA" sz="1800" dirty="0"/>
          </a:p>
          <a:p>
            <a:r>
              <a:rPr lang="en-ZA" sz="1800" dirty="0"/>
              <a:t>Review of register complete and all old fully disbursed projects removed.</a:t>
            </a:r>
          </a:p>
          <a:p>
            <a:endParaRPr lang="en-ZA" sz="1800" dirty="0"/>
          </a:p>
          <a:p>
            <a:r>
              <a:rPr lang="en-ZA" sz="1800" dirty="0"/>
              <a:t>Report sent to board in May 2019 to recommend write backs in all old redundant projects to free financial resources for new projects.</a:t>
            </a:r>
          </a:p>
        </p:txBody>
      </p:sp>
      <p:sp>
        <p:nvSpPr>
          <p:cNvPr id="5" name="TextBox 4">
            <a:extLst>
              <a:ext uri="{FF2B5EF4-FFF2-40B4-BE49-F238E27FC236}">
                <a16:creationId xmlns:a16="http://schemas.microsoft.com/office/drawing/2014/main" id="{397CE82F-14E5-4103-A110-5541BFAA2EFA}"/>
              </a:ext>
            </a:extLst>
          </p:cNvPr>
          <p:cNvSpPr txBox="1"/>
          <p:nvPr/>
        </p:nvSpPr>
        <p:spPr>
          <a:xfrm>
            <a:off x="1590261" y="1714500"/>
            <a:ext cx="6067839" cy="553998"/>
          </a:xfrm>
          <a:prstGeom prst="rect">
            <a:avLst/>
          </a:prstGeom>
          <a:noFill/>
        </p:spPr>
        <p:txBody>
          <a:bodyPr wrap="square" rtlCol="0">
            <a:spAutoFit/>
          </a:bodyPr>
          <a:lstStyle/>
          <a:p>
            <a:pPr marL="1028700" lvl="3" defTabSz="685800">
              <a:defRPr/>
            </a:pPr>
            <a:endParaRPr lang="en-ZA" sz="1500" dirty="0">
              <a:solidFill>
                <a:prstClr val="black"/>
              </a:solidFill>
              <a:latin typeface="Arial" panose="020B0604020202020204" pitchFamily="34" charset="0"/>
              <a:cs typeface="Arial" panose="020B0604020202020204" pitchFamily="34" charset="0"/>
            </a:endParaRPr>
          </a:p>
          <a:p>
            <a:pPr marL="1285875" lvl="3" indent="-257175" defTabSz="685800">
              <a:buFont typeface="Arial" panose="020B0604020202020204" pitchFamily="34" charset="0"/>
              <a:buChar char="•"/>
              <a:defRPr/>
            </a:pPr>
            <a:endParaRPr lang="en-ZA" sz="1500" dirty="0">
              <a:solidFill>
                <a:prstClr val="black"/>
              </a:solidFill>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4B85DC54-C6B7-4DF2-9D52-C102E30FAA90}"/>
              </a:ext>
            </a:extLst>
          </p:cNvPr>
          <p:cNvGraphicFramePr>
            <a:graphicFrameLocks noChangeAspect="1"/>
          </p:cNvGraphicFramePr>
          <p:nvPr/>
        </p:nvGraphicFramePr>
        <p:xfrm>
          <a:off x="457201" y="1506703"/>
          <a:ext cx="7840132" cy="1965162"/>
        </p:xfrm>
        <a:graphic>
          <a:graphicData uri="http://schemas.openxmlformats.org/presentationml/2006/ole">
            <mc:AlternateContent xmlns:mc="http://schemas.openxmlformats.org/markup-compatibility/2006">
              <mc:Choice xmlns:v="urn:schemas-microsoft-com:vml" Requires="v">
                <p:oleObj spid="_x0000_s35851" name="Worksheet" r:id="rId3" imgW="4464087" imgH="1276219" progId="Excel.Sheet.12">
                  <p:embed/>
                </p:oleObj>
              </mc:Choice>
              <mc:Fallback>
                <p:oleObj name="Worksheet" r:id="rId3" imgW="4464087" imgH="1276219" progId="Excel.Sheet.12">
                  <p:embed/>
                  <p:pic>
                    <p:nvPicPr>
                      <p:cNvPr id="4" name="Object 3">
                        <a:extLst>
                          <a:ext uri="{FF2B5EF4-FFF2-40B4-BE49-F238E27FC236}">
                            <a16:creationId xmlns:a16="http://schemas.microsoft.com/office/drawing/2014/main" id="{4B85DC54-C6B7-4DF2-9D52-C102E30FAA90}"/>
                          </a:ext>
                        </a:extLst>
                      </p:cNvPr>
                      <p:cNvPicPr/>
                      <p:nvPr/>
                    </p:nvPicPr>
                    <p:blipFill>
                      <a:blip r:embed="rId4"/>
                      <a:stretch>
                        <a:fillRect/>
                      </a:stretch>
                    </p:blipFill>
                    <p:spPr>
                      <a:xfrm>
                        <a:off x="457201" y="1506703"/>
                        <a:ext cx="7840132" cy="1965162"/>
                      </a:xfrm>
                      <a:prstGeom prst="rect">
                        <a:avLst/>
                      </a:prstGeom>
                      <a:solidFill>
                        <a:schemeClr val="accent6">
                          <a:lumMod val="60000"/>
                          <a:lumOff val="40000"/>
                        </a:schemeClr>
                      </a:solidFill>
                    </p:spPr>
                  </p:pic>
                </p:oleObj>
              </mc:Fallback>
            </mc:AlternateContent>
          </a:graphicData>
        </a:graphic>
      </p:graphicFrame>
      <p:sp>
        <p:nvSpPr>
          <p:cNvPr id="7" name="Title 1">
            <a:extLst>
              <a:ext uri="{FF2B5EF4-FFF2-40B4-BE49-F238E27FC236}">
                <a16:creationId xmlns:a16="http://schemas.microsoft.com/office/drawing/2014/main" id="{62C3E6AD-C979-4E87-9E4D-4D72348D4347}"/>
              </a:ext>
            </a:extLst>
          </p:cNvPr>
          <p:cNvSpPr txBox="1">
            <a:spLocks/>
          </p:cNvSpPr>
          <p:nvPr/>
        </p:nvSpPr>
        <p:spPr bwMode="auto">
          <a:xfrm>
            <a:off x="509380" y="875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0" kern="1200">
                <a:solidFill>
                  <a:schemeClr val="tx1"/>
                </a:solidFill>
                <a:latin typeface="Arial" panose="020B0604020202020204" pitchFamily="34" charset="0"/>
                <a:ea typeface="Arial Unicode MS" pitchFamily="34" charset="-128"/>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a:lstStyle>
          <a:p>
            <a:r>
              <a:rPr lang="en-US" sz="3200" b="1" dirty="0">
                <a:solidFill>
                  <a:schemeClr val="bg1"/>
                </a:solidFill>
              </a:rPr>
              <a:t>Financial Performance</a:t>
            </a:r>
          </a:p>
        </p:txBody>
      </p:sp>
    </p:spTree>
    <p:extLst>
      <p:ext uri="{BB962C8B-B14F-4D97-AF65-F5344CB8AC3E}">
        <p14:creationId xmlns:p14="http://schemas.microsoft.com/office/powerpoint/2010/main" val="162530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a:ln>
            <a:solidFill>
              <a:schemeClr val="accent6">
                <a:lumMod val="75000"/>
              </a:schemeClr>
            </a:solidFill>
          </a:ln>
        </p:spPr>
        <p:txBody>
          <a:bodyPr/>
          <a:lstStyle/>
          <a:p>
            <a:pPr algn="l"/>
            <a:r>
              <a:rPr lang="en-US" sz="3200" b="1" dirty="0">
                <a:latin typeface="Arial" panose="020B0604020202020204" pitchFamily="34" charset="0"/>
                <a:cs typeface="Arial" panose="020B0604020202020204" pitchFamily="34" charset="0"/>
              </a:rPr>
              <a:t>MDDA Funders</a:t>
            </a:r>
            <a:endParaRPr lang="en-ZA" sz="32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AC12FB-205D-496A-829F-942F59A056E3}"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graphicFrame>
        <p:nvGraphicFramePr>
          <p:cNvPr id="9" name="Table 8"/>
          <p:cNvGraphicFramePr>
            <a:graphicFrameLocks noGrp="1"/>
          </p:cNvGraphicFramePr>
          <p:nvPr/>
        </p:nvGraphicFramePr>
        <p:xfrm>
          <a:off x="755576" y="1268760"/>
          <a:ext cx="6984776" cy="5303048"/>
        </p:xfrm>
        <a:graphic>
          <a:graphicData uri="http://schemas.openxmlformats.org/drawingml/2006/table">
            <a:tbl>
              <a:tblPr>
                <a:tableStyleId>{08FB837D-C827-4EFA-A057-4D05807E0F7C}</a:tableStyleId>
              </a:tblPr>
              <a:tblGrid>
                <a:gridCol w="6984776">
                  <a:extLst>
                    <a:ext uri="{9D8B030D-6E8A-4147-A177-3AD203B41FA5}">
                      <a16:colId xmlns:a16="http://schemas.microsoft.com/office/drawing/2014/main" val="20000"/>
                    </a:ext>
                  </a:extLst>
                </a:gridCol>
              </a:tblGrid>
              <a:tr h="309704">
                <a:tc>
                  <a:txBody>
                    <a:bodyPr/>
                    <a:lstStyle/>
                    <a:p>
                      <a:pPr algn="l" fontAlgn="b"/>
                      <a:r>
                        <a:rPr lang="en-ZA" sz="2000" b="1" i="0" u="none" strike="noStrike" dirty="0">
                          <a:effectLst/>
                          <a:latin typeface="Arial Narrow" panose="020B0606020202030204" pitchFamily="34" charset="0"/>
                          <a:cs typeface="Arial" panose="020B0604020202020204" pitchFamily="34" charset="0"/>
                        </a:rPr>
                        <a:t>National</a:t>
                      </a:r>
                    </a:p>
                  </a:txBody>
                  <a:tcPr marL="7144" marR="7144" marT="7144" marB="0" anchor="b"/>
                </a:tc>
                <a:extLst>
                  <a:ext uri="{0D108BD9-81ED-4DB2-BD59-A6C34878D82A}">
                    <a16:rowId xmlns:a16="http://schemas.microsoft.com/office/drawing/2014/main" val="10000"/>
                  </a:ext>
                </a:extLst>
              </a:tr>
              <a:tr h="309704">
                <a:tc>
                  <a:txBody>
                    <a:bodyPr/>
                    <a:lstStyle/>
                    <a:p>
                      <a:pPr marL="342900" indent="-342900" algn="l" fontAlgn="b">
                        <a:buFont typeface="Wingdings" panose="05000000000000000000" pitchFamily="2" charset="2"/>
                        <a:buChar char="v"/>
                      </a:pPr>
                      <a:r>
                        <a:rPr lang="en-ZA" sz="2000" b="0" i="0" u="none" strike="noStrike" dirty="0">
                          <a:effectLst/>
                          <a:latin typeface="Arial Narrow" panose="020B0606020202030204" pitchFamily="34" charset="0"/>
                          <a:cs typeface="Arial" panose="020B0604020202020204" pitchFamily="34" charset="0"/>
                        </a:rPr>
                        <a:t>Department of Communications</a:t>
                      </a:r>
                    </a:p>
                  </a:txBody>
                  <a:tcPr marL="7144" marR="7144" marT="7144" marB="0" anchor="b"/>
                </a:tc>
                <a:extLst>
                  <a:ext uri="{0D108BD9-81ED-4DB2-BD59-A6C34878D82A}">
                    <a16:rowId xmlns:a16="http://schemas.microsoft.com/office/drawing/2014/main" val="10001"/>
                  </a:ext>
                </a:extLst>
              </a:tr>
              <a:tr h="309704">
                <a:tc>
                  <a:txBody>
                    <a:bodyPr/>
                    <a:lstStyle/>
                    <a:p>
                      <a:pPr algn="l" fontAlgn="b"/>
                      <a:endParaRPr lang="en-ZA" sz="2000" b="1"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02"/>
                  </a:ext>
                </a:extLst>
              </a:tr>
              <a:tr h="309704">
                <a:tc>
                  <a:txBody>
                    <a:bodyPr/>
                    <a:lstStyle/>
                    <a:p>
                      <a:pPr algn="l" fontAlgn="b"/>
                      <a:r>
                        <a:rPr lang="en-ZA" sz="2000" b="1" u="none" strike="noStrike" dirty="0">
                          <a:effectLst/>
                          <a:latin typeface="Arial Narrow" panose="020B0606020202030204" pitchFamily="34" charset="0"/>
                        </a:rPr>
                        <a:t>Broadcast Funders</a:t>
                      </a:r>
                      <a:endParaRPr lang="en-ZA" sz="2000" b="1"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03"/>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South African Broadcasting Corporation</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04"/>
                  </a:ext>
                </a:extLst>
              </a:tr>
              <a:tr h="309704">
                <a:tc>
                  <a:txBody>
                    <a:bodyPr/>
                    <a:lstStyle/>
                    <a:p>
                      <a:pPr marL="342900" indent="-342900" algn="l" fontAlgn="b">
                        <a:buFont typeface="Wingdings" panose="05000000000000000000" pitchFamily="2" charset="2"/>
                        <a:buChar char="v"/>
                      </a:pPr>
                      <a:r>
                        <a:rPr lang="en-ZA" sz="2000" u="none" strike="noStrike" dirty="0" err="1">
                          <a:effectLst/>
                          <a:latin typeface="Arial Narrow" panose="020B0606020202030204" pitchFamily="34" charset="0"/>
                        </a:rPr>
                        <a:t>Multichoice</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05"/>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ODM t/a </a:t>
                      </a:r>
                      <a:r>
                        <a:rPr lang="en-ZA" sz="2000" u="none" strike="noStrike" dirty="0" err="1">
                          <a:effectLst/>
                          <a:latin typeface="Arial Narrow" panose="020B0606020202030204" pitchFamily="34" charset="0"/>
                        </a:rPr>
                        <a:t>StarSat</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06"/>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Capricon FM</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07"/>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Yired FM</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08"/>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AME (OFM)</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09"/>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Kagiso Media (East Cost Radio)</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10"/>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Kagiso Media (Jacaranda FM)</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11"/>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Electronic media </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12"/>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Kaya FM</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13"/>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Algoa FM</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14"/>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Primedia</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15"/>
                  </a:ext>
                </a:extLst>
              </a:tr>
              <a:tr h="309704">
                <a:tc>
                  <a:txBody>
                    <a:bodyPr/>
                    <a:lstStyle/>
                    <a:p>
                      <a:pPr marL="342900" indent="-342900" algn="l" fontAlgn="b">
                        <a:buFont typeface="Wingdings" panose="05000000000000000000" pitchFamily="2" charset="2"/>
                        <a:buChar char="v"/>
                      </a:pPr>
                      <a:r>
                        <a:rPr lang="en-ZA" sz="2000" u="none" strike="noStrike" dirty="0">
                          <a:effectLst/>
                          <a:latin typeface="Arial Narrow" panose="020B0606020202030204" pitchFamily="34" charset="0"/>
                        </a:rPr>
                        <a:t>Radio Heart</a:t>
                      </a:r>
                      <a:endParaRPr lang="en-ZA" sz="2000" b="0" i="0" u="none" strike="noStrike" dirty="0">
                        <a:effectLst/>
                        <a:latin typeface="Arial Narrow" panose="020B060602020203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0016"/>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256414"/>
            <a:ext cx="3735483" cy="5452714"/>
          </a:xfrm>
          <a:prstGeom prst="rect">
            <a:avLst/>
          </a:prstGeom>
        </p:spPr>
      </p:pic>
      <p:sp>
        <p:nvSpPr>
          <p:cNvPr id="7" name="TextBox 6"/>
          <p:cNvSpPr txBox="1"/>
          <p:nvPr/>
        </p:nvSpPr>
        <p:spPr>
          <a:xfrm>
            <a:off x="8100392" y="6356350"/>
            <a:ext cx="622920" cy="369332"/>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noProof="0" dirty="0">
                <a:solidFill>
                  <a:prstClr val="black"/>
                </a:solidFill>
              </a:rPr>
              <a:t>36</a:t>
            </a:r>
            <a:endParaRPr kumimoji="0" lang="en-US" sz="1800" b="1" i="0" u="none" strike="noStrike" kern="1200" cap="none" spc="0" normalizeH="0" baseline="0" noProof="0" dirty="0">
              <a:ln>
                <a:noFill/>
              </a:ln>
              <a:solidFill>
                <a:prstClr val="black"/>
              </a:solidFill>
              <a:effectLst/>
              <a:uLnTx/>
              <a:uFillTx/>
              <a:latin typeface="Tahoma" pitchFamily="34" charset="0"/>
              <a:ea typeface="+mn-ea"/>
              <a:cs typeface="Arial" pitchFamily="34" charset="0"/>
            </a:endParaRPr>
          </a:p>
        </p:txBody>
      </p:sp>
    </p:spTree>
    <p:extLst>
      <p:ext uri="{BB962C8B-B14F-4D97-AF65-F5344CB8AC3E}">
        <p14:creationId xmlns:p14="http://schemas.microsoft.com/office/powerpoint/2010/main" val="3463858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EEA365-EA5A-48BB-8B48-1C20759550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Title 1">
            <a:extLst>
              <a:ext uri="{FF2B5EF4-FFF2-40B4-BE49-F238E27FC236}">
                <a16:creationId xmlns:a16="http://schemas.microsoft.com/office/drawing/2014/main" id="{764FBF9A-E2C6-4415-9AEC-DC0BC3FC1667}"/>
              </a:ext>
            </a:extLst>
          </p:cNvPr>
          <p:cNvSpPr txBox="1">
            <a:spLocks/>
          </p:cNvSpPr>
          <p:nvPr/>
        </p:nvSpPr>
        <p:spPr>
          <a:xfrm>
            <a:off x="174248" y="1770259"/>
            <a:ext cx="8933218" cy="85039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Strategic Objective: </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facilitate ownership, control and access to information and content production of community broadcasting by historically advantaged communities.</a:t>
            </a:r>
          </a:p>
        </p:txBody>
      </p:sp>
      <p:sp>
        <p:nvSpPr>
          <p:cNvPr id="8" name="Title 1">
            <a:extLst>
              <a:ext uri="{FF2B5EF4-FFF2-40B4-BE49-F238E27FC236}">
                <a16:creationId xmlns:a16="http://schemas.microsoft.com/office/drawing/2014/main" id="{9A3488DB-0B91-49A0-9D08-E34FEE679F36}"/>
              </a:ext>
            </a:extLst>
          </p:cNvPr>
          <p:cNvSpPr txBox="1">
            <a:spLocks/>
          </p:cNvSpPr>
          <p:nvPr/>
        </p:nvSpPr>
        <p:spPr>
          <a:xfrm>
            <a:off x="174248" y="1241404"/>
            <a:ext cx="7964424" cy="4217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Programme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2 - Grant and Seed Funding (Core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Programme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graphicFrame>
        <p:nvGraphicFramePr>
          <p:cNvPr id="9" name="Table 8">
            <a:extLst>
              <a:ext uri="{FF2B5EF4-FFF2-40B4-BE49-F238E27FC236}">
                <a16:creationId xmlns:a16="http://schemas.microsoft.com/office/drawing/2014/main" id="{BF032351-46D3-4690-B812-F8D1C0C4C911}"/>
              </a:ext>
            </a:extLst>
          </p:cNvPr>
          <p:cNvGraphicFramePr>
            <a:graphicFrameLocks noGrp="1"/>
          </p:cNvGraphicFramePr>
          <p:nvPr>
            <p:extLst>
              <p:ext uri="{D42A27DB-BD31-4B8C-83A1-F6EECF244321}">
                <p14:modId xmlns:p14="http://schemas.microsoft.com/office/powerpoint/2010/main" val="2682525980"/>
              </p:ext>
            </p:extLst>
          </p:nvPr>
        </p:nvGraphicFramePr>
        <p:xfrm>
          <a:off x="178060" y="2727769"/>
          <a:ext cx="8896684" cy="2457958"/>
        </p:xfrm>
        <a:graphic>
          <a:graphicData uri="http://schemas.openxmlformats.org/drawingml/2006/table">
            <a:tbl>
              <a:tblPr firstRow="1" bandRow="1">
                <a:tableStyleId>{93296810-A885-4BE3-A3E7-6D5BEEA58F35}</a:tableStyleId>
              </a:tblPr>
              <a:tblGrid>
                <a:gridCol w="2189791">
                  <a:extLst>
                    <a:ext uri="{9D8B030D-6E8A-4147-A177-3AD203B41FA5}">
                      <a16:colId xmlns:a16="http://schemas.microsoft.com/office/drawing/2014/main" val="20000"/>
                    </a:ext>
                  </a:extLst>
                </a:gridCol>
                <a:gridCol w="2718032">
                  <a:extLst>
                    <a:ext uri="{9D8B030D-6E8A-4147-A177-3AD203B41FA5}">
                      <a16:colId xmlns:a16="http://schemas.microsoft.com/office/drawing/2014/main" val="1971866548"/>
                    </a:ext>
                  </a:extLst>
                </a:gridCol>
                <a:gridCol w="1460776">
                  <a:extLst>
                    <a:ext uri="{9D8B030D-6E8A-4147-A177-3AD203B41FA5}">
                      <a16:colId xmlns:a16="http://schemas.microsoft.com/office/drawing/2014/main" val="20001"/>
                    </a:ext>
                  </a:extLst>
                </a:gridCol>
                <a:gridCol w="1253006">
                  <a:extLst>
                    <a:ext uri="{9D8B030D-6E8A-4147-A177-3AD203B41FA5}">
                      <a16:colId xmlns:a16="http://schemas.microsoft.com/office/drawing/2014/main" val="824377310"/>
                    </a:ext>
                  </a:extLst>
                </a:gridCol>
                <a:gridCol w="1275079">
                  <a:extLst>
                    <a:ext uri="{9D8B030D-6E8A-4147-A177-3AD203B41FA5}">
                      <a16:colId xmlns:a16="http://schemas.microsoft.com/office/drawing/2014/main" val="1867221754"/>
                    </a:ext>
                  </a:extLst>
                </a:gridCol>
              </a:tblGrid>
              <a:tr h="409859">
                <a:tc>
                  <a:txBody>
                    <a:bodyPr/>
                    <a:lstStyle/>
                    <a:p>
                      <a:r>
                        <a:rPr lang="en-GB" sz="1800" dirty="0">
                          <a:latin typeface="Arial" panose="020B0604020202020204" pitchFamily="34" charset="0"/>
                          <a:cs typeface="Arial" panose="020B0604020202020204" pitchFamily="34" charset="0"/>
                        </a:rPr>
                        <a:t>High Level 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Performance Indicators</a:t>
                      </a:r>
                      <a:endParaRPr lang="en-GB" sz="1800" dirty="0">
                        <a:latin typeface="Arial" panose="020B0604020202020204" pitchFamily="34" charset="0"/>
                        <a:cs typeface="Arial" panose="020B0604020202020204" pitchFamily="34" charset="0"/>
                      </a:endParaRPr>
                    </a:p>
                  </a:txBody>
                  <a:tcPr/>
                </a:tc>
                <a:tc>
                  <a:txBody>
                    <a:bodyPr/>
                    <a:lstStyle/>
                    <a:p>
                      <a:pPr algn="ctr"/>
                      <a:r>
                        <a:rPr lang="en-ZA" sz="1600" dirty="0">
                          <a:latin typeface="Arial" panose="020B0604020202020204" pitchFamily="34" charset="0"/>
                          <a:cs typeface="Arial" panose="020B0604020202020204" pitchFamily="34" charset="0"/>
                        </a:rPr>
                        <a:t> Targets </a:t>
                      </a:r>
                    </a:p>
                    <a:p>
                      <a:pPr algn="ctr"/>
                      <a:r>
                        <a:rPr lang="en-ZA" sz="1600" dirty="0">
                          <a:latin typeface="Arial" panose="020B0604020202020204" pitchFamily="34" charset="0"/>
                          <a:cs typeface="Arial" panose="020B0604020202020204" pitchFamily="34" charset="0"/>
                        </a:rPr>
                        <a:t>2019/2020</a:t>
                      </a:r>
                      <a:endParaRPr lang="en-GB"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Targets</a:t>
                      </a:r>
                    </a:p>
                    <a:p>
                      <a:pPr algn="ctr"/>
                      <a:r>
                        <a:rPr lang="en-GB" sz="1600" dirty="0">
                          <a:latin typeface="Arial" panose="020B0604020202020204" pitchFamily="34" charset="0"/>
                          <a:cs typeface="Arial" panose="020B0604020202020204" pitchFamily="34" charset="0"/>
                        </a:rPr>
                        <a:t>2020/2021</a:t>
                      </a:r>
                    </a:p>
                  </a:txBody>
                  <a:tcPr/>
                </a:tc>
                <a:tc>
                  <a:txBody>
                    <a:bodyPr/>
                    <a:lstStyle/>
                    <a:p>
                      <a:pPr algn="ctr"/>
                      <a:r>
                        <a:rPr lang="en-GB" sz="1600" dirty="0">
                          <a:latin typeface="Arial" panose="020B0604020202020204" pitchFamily="34" charset="0"/>
                          <a:cs typeface="Arial" panose="020B0604020202020204" pitchFamily="34" charset="0"/>
                        </a:rPr>
                        <a:t>Targets</a:t>
                      </a:r>
                    </a:p>
                    <a:p>
                      <a:pPr algn="ctr"/>
                      <a:r>
                        <a:rPr lang="en-GB" sz="1600" dirty="0">
                          <a:latin typeface="Arial" panose="020B0604020202020204" pitchFamily="34" charset="0"/>
                          <a:cs typeface="Arial" panose="020B0604020202020204" pitchFamily="34" charset="0"/>
                        </a:rPr>
                        <a:t>2021/2022</a:t>
                      </a:r>
                    </a:p>
                  </a:txBody>
                  <a:tcPr/>
                </a:tc>
                <a:extLst>
                  <a:ext uri="{0D108BD9-81ED-4DB2-BD59-A6C34878D82A}">
                    <a16:rowId xmlns:a16="http://schemas.microsoft.com/office/drawing/2014/main" val="10000"/>
                  </a:ext>
                </a:extLst>
              </a:tr>
              <a:tr h="674146">
                <a:tc>
                  <a:txBody>
                    <a:bodyPr/>
                    <a:lstStyle/>
                    <a:p>
                      <a:pPr>
                        <a:lnSpc>
                          <a:spcPct val="115000"/>
                        </a:lnSpc>
                        <a:spcAft>
                          <a:spcPts val="0"/>
                        </a:spcAft>
                      </a:pPr>
                      <a:r>
                        <a:rPr lang="en-ZA" sz="1500" kern="1200" dirty="0">
                          <a:effectLst/>
                          <a:latin typeface="Arial" panose="020B0604020202020204" pitchFamily="34" charset="0"/>
                          <a:cs typeface="Arial" panose="020B0604020202020204" pitchFamily="34" charset="0"/>
                        </a:rPr>
                        <a:t>Change in percentage of historically disadvantaged communities with ownership of community broadcast projects.</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500" kern="1200" dirty="0">
                          <a:effectLst/>
                          <a:latin typeface="Arial" panose="020B0604020202020204" pitchFamily="34" charset="0"/>
                          <a:cs typeface="Arial" panose="020B0604020202020204" pitchFamily="34" charset="0"/>
                        </a:rPr>
                        <a:t>Number of community broadcast project funding proposals submitted to the Board for approval</a:t>
                      </a:r>
                      <a:endParaRPr lang="en-GB"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spcAft>
                          <a:spcPts val="0"/>
                        </a:spcAft>
                      </a:pPr>
                      <a:r>
                        <a:rPr lang="en-ZA" sz="1500" dirty="0">
                          <a:effectLst/>
                          <a:latin typeface="Arial" panose="020B0604020202020204" pitchFamily="34" charset="0"/>
                          <a:cs typeface="Arial" panose="020B0604020202020204" pitchFamily="34" charset="0"/>
                        </a:rPr>
                        <a:t>18</a:t>
                      </a:r>
                      <a:endParaRPr lang="en-ZA" sz="15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just">
                        <a:spcAft>
                          <a:spcPts val="0"/>
                        </a:spcAft>
                      </a:pPr>
                      <a:r>
                        <a:rPr lang="en-ZA" sz="1500" dirty="0">
                          <a:effectLst/>
                          <a:latin typeface="Arial" panose="020B0604020202020204" pitchFamily="34" charset="0"/>
                          <a:cs typeface="Arial" panose="020B0604020202020204" pitchFamily="34" charset="0"/>
                        </a:rPr>
                        <a:t>20</a:t>
                      </a:r>
                      <a:endParaRPr lang="en-ZA" sz="15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just">
                        <a:spcAft>
                          <a:spcPts val="0"/>
                        </a:spcAft>
                      </a:pPr>
                      <a:r>
                        <a:rPr lang="en-GB" sz="1500" dirty="0">
                          <a:effectLst/>
                          <a:latin typeface="Arial" panose="020B0604020202020204" pitchFamily="34" charset="0"/>
                          <a:cs typeface="Arial" panose="020B0604020202020204" pitchFamily="34" charset="0"/>
                        </a:rPr>
                        <a:t>20</a:t>
                      </a:r>
                      <a:endParaRPr lang="en-ZA" sz="15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B756F28D-2724-4998-B3C5-9264DCD89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865" y="5780517"/>
            <a:ext cx="2352675" cy="885825"/>
          </a:xfrm>
          <a:prstGeom prst="rect">
            <a:avLst/>
          </a:prstGeom>
        </p:spPr>
      </p:pic>
      <p:pic>
        <p:nvPicPr>
          <p:cNvPr id="13" name="Picture 12">
            <a:extLst>
              <a:ext uri="{FF2B5EF4-FFF2-40B4-BE49-F238E27FC236}">
                <a16:creationId xmlns:a16="http://schemas.microsoft.com/office/drawing/2014/main" id="{2E61A72E-709D-4B80-8351-09C8F0FA6A87}"/>
              </a:ext>
            </a:extLst>
          </p:cNvPr>
          <p:cNvPicPr>
            <a:picLocks noChangeAspect="1"/>
          </p:cNvPicPr>
          <p:nvPr/>
        </p:nvPicPr>
        <p:blipFill rotWithShape="1">
          <a:blip r:embed="rId3">
            <a:extLst>
              <a:ext uri="{28A0092B-C50C-407E-A947-70E740481C1C}">
                <a14:useLocalDpi xmlns:a14="http://schemas.microsoft.com/office/drawing/2010/main" val="0"/>
              </a:ext>
            </a:extLst>
          </a:blip>
          <a:srcRect t="29264" b="32937"/>
          <a:stretch/>
        </p:blipFill>
        <p:spPr>
          <a:xfrm>
            <a:off x="6256962" y="4638034"/>
            <a:ext cx="2787747" cy="1053754"/>
          </a:xfrm>
          <a:prstGeom prst="rect">
            <a:avLst/>
          </a:prstGeom>
        </p:spPr>
      </p:pic>
      <p:pic>
        <p:nvPicPr>
          <p:cNvPr id="14" name="Picture 13">
            <a:extLst>
              <a:ext uri="{FF2B5EF4-FFF2-40B4-BE49-F238E27FC236}">
                <a16:creationId xmlns:a16="http://schemas.microsoft.com/office/drawing/2014/main" id="{11F7E9DF-27EF-4AC6-B9A7-0D9A6BCEE7CD}"/>
              </a:ext>
            </a:extLst>
          </p:cNvPr>
          <p:cNvPicPr>
            <a:picLocks noChangeAspect="1"/>
          </p:cNvPicPr>
          <p:nvPr/>
        </p:nvPicPr>
        <p:blipFill rotWithShape="1">
          <a:blip r:embed="rId4">
            <a:extLst>
              <a:ext uri="{28A0092B-C50C-407E-A947-70E740481C1C}">
                <a14:useLocalDpi xmlns:a14="http://schemas.microsoft.com/office/drawing/2010/main" val="0"/>
              </a:ext>
            </a:extLst>
          </a:blip>
          <a:srcRect b="22363"/>
          <a:stretch/>
        </p:blipFill>
        <p:spPr>
          <a:xfrm>
            <a:off x="4253501" y="4569915"/>
            <a:ext cx="1861992" cy="913207"/>
          </a:xfrm>
          <a:prstGeom prst="rect">
            <a:avLst/>
          </a:prstGeom>
        </p:spPr>
      </p:pic>
      <p:pic>
        <p:nvPicPr>
          <p:cNvPr id="15" name="Picture 14">
            <a:extLst>
              <a:ext uri="{FF2B5EF4-FFF2-40B4-BE49-F238E27FC236}">
                <a16:creationId xmlns:a16="http://schemas.microsoft.com/office/drawing/2014/main" id="{B1B94E0C-CDE7-42DD-852E-9897A71F0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741" y="5185727"/>
            <a:ext cx="2086586" cy="1728192"/>
          </a:xfrm>
          <a:prstGeom prst="rect">
            <a:avLst/>
          </a:prstGeom>
        </p:spPr>
      </p:pic>
      <p:pic>
        <p:nvPicPr>
          <p:cNvPr id="16" name="Picture 15">
            <a:extLst>
              <a:ext uri="{FF2B5EF4-FFF2-40B4-BE49-F238E27FC236}">
                <a16:creationId xmlns:a16="http://schemas.microsoft.com/office/drawing/2014/main" id="{3F678D8D-2D99-499B-9089-E22AD2833F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291" y="5502702"/>
            <a:ext cx="2772203" cy="953439"/>
          </a:xfrm>
          <a:prstGeom prst="rect">
            <a:avLst/>
          </a:prstGeom>
        </p:spPr>
      </p:pic>
      <p:sp>
        <p:nvSpPr>
          <p:cNvPr id="2" name="Rectangle 1">
            <a:extLst>
              <a:ext uri="{FF2B5EF4-FFF2-40B4-BE49-F238E27FC236}">
                <a16:creationId xmlns:a16="http://schemas.microsoft.com/office/drawing/2014/main" id="{FD0345C3-AD7A-4EC9-B5FF-A652A285B69A}"/>
              </a:ext>
            </a:extLst>
          </p:cNvPr>
          <p:cNvSpPr/>
          <p:nvPr/>
        </p:nvSpPr>
        <p:spPr>
          <a:xfrm>
            <a:off x="241625" y="253676"/>
            <a:ext cx="8018817" cy="646331"/>
          </a:xfrm>
          <a:prstGeom prst="rect">
            <a:avLst/>
          </a:prstGeom>
        </p:spPr>
        <p:txBody>
          <a:bodyPr wrap="square">
            <a:spAutoFit/>
          </a:bodyPr>
          <a:lstStyle/>
          <a:p>
            <a:pPr lvl="0" eaLnBrk="0" fontAlgn="base" hangingPunct="0">
              <a:spcBef>
                <a:spcPct val="0"/>
              </a:spcBef>
              <a:spcAft>
                <a:spcPct val="0"/>
              </a:spcAft>
              <a:defRPr/>
            </a:pPr>
            <a:r>
              <a:rPr lang="en-US" sz="3600" b="1" dirty="0">
                <a:solidFill>
                  <a:prstClr val="white"/>
                </a:solidFill>
                <a:latin typeface="Arial Narrow" panose="020B0606020202030204" pitchFamily="34" charset="0"/>
                <a:cs typeface="Arial" panose="020B0604020202020204" pitchFamily="34" charset="0"/>
              </a:rPr>
              <a:t>7. MDDA 2019/20 Annual Performance Plan</a:t>
            </a:r>
          </a:p>
        </p:txBody>
      </p:sp>
    </p:spTree>
    <p:extLst>
      <p:ext uri="{BB962C8B-B14F-4D97-AF65-F5344CB8AC3E}">
        <p14:creationId xmlns:p14="http://schemas.microsoft.com/office/powerpoint/2010/main" val="2612618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EEA365-EA5A-48BB-8B48-1C20759550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8" name="Title 1">
            <a:extLst>
              <a:ext uri="{FF2B5EF4-FFF2-40B4-BE49-F238E27FC236}">
                <a16:creationId xmlns:a16="http://schemas.microsoft.com/office/drawing/2014/main" id="{9A3488DB-0B91-49A0-9D08-E34FEE679F36}"/>
              </a:ext>
            </a:extLst>
          </p:cNvPr>
          <p:cNvSpPr txBox="1">
            <a:spLocks/>
          </p:cNvSpPr>
          <p:nvPr/>
        </p:nvSpPr>
        <p:spPr>
          <a:xfrm>
            <a:off x="1" y="318285"/>
            <a:ext cx="8393986" cy="4217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Programme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2 - Grant and Seed Funding (cont..) </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graphicFrame>
        <p:nvGraphicFramePr>
          <p:cNvPr id="9" name="Table 8">
            <a:extLst>
              <a:ext uri="{FF2B5EF4-FFF2-40B4-BE49-F238E27FC236}">
                <a16:creationId xmlns:a16="http://schemas.microsoft.com/office/drawing/2014/main" id="{64B3A4E7-638D-4073-92CC-F41E0CE4F4F7}"/>
              </a:ext>
            </a:extLst>
          </p:cNvPr>
          <p:cNvGraphicFramePr>
            <a:graphicFrameLocks noGrp="1"/>
          </p:cNvGraphicFramePr>
          <p:nvPr>
            <p:extLst>
              <p:ext uri="{D42A27DB-BD31-4B8C-83A1-F6EECF244321}">
                <p14:modId xmlns:p14="http://schemas.microsoft.com/office/powerpoint/2010/main" val="2875133374"/>
              </p:ext>
            </p:extLst>
          </p:nvPr>
        </p:nvGraphicFramePr>
        <p:xfrm>
          <a:off x="123658" y="2227179"/>
          <a:ext cx="8896684" cy="4123956"/>
        </p:xfrm>
        <a:graphic>
          <a:graphicData uri="http://schemas.openxmlformats.org/drawingml/2006/table">
            <a:tbl>
              <a:tblPr firstRow="1" bandRow="1">
                <a:tableStyleId>{93296810-A885-4BE3-A3E7-6D5BEEA58F35}</a:tableStyleId>
              </a:tblPr>
              <a:tblGrid>
                <a:gridCol w="2393639">
                  <a:extLst>
                    <a:ext uri="{9D8B030D-6E8A-4147-A177-3AD203B41FA5}">
                      <a16:colId xmlns:a16="http://schemas.microsoft.com/office/drawing/2014/main" val="20000"/>
                    </a:ext>
                  </a:extLst>
                </a:gridCol>
                <a:gridCol w="2207609">
                  <a:extLst>
                    <a:ext uri="{9D8B030D-6E8A-4147-A177-3AD203B41FA5}">
                      <a16:colId xmlns:a16="http://schemas.microsoft.com/office/drawing/2014/main" val="1971866548"/>
                    </a:ext>
                  </a:extLst>
                </a:gridCol>
                <a:gridCol w="1493031">
                  <a:extLst>
                    <a:ext uri="{9D8B030D-6E8A-4147-A177-3AD203B41FA5}">
                      <a16:colId xmlns:a16="http://schemas.microsoft.com/office/drawing/2014/main" val="20001"/>
                    </a:ext>
                  </a:extLst>
                </a:gridCol>
                <a:gridCol w="1362456">
                  <a:extLst>
                    <a:ext uri="{9D8B030D-6E8A-4147-A177-3AD203B41FA5}">
                      <a16:colId xmlns:a16="http://schemas.microsoft.com/office/drawing/2014/main" val="824377310"/>
                    </a:ext>
                  </a:extLst>
                </a:gridCol>
                <a:gridCol w="1439949">
                  <a:extLst>
                    <a:ext uri="{9D8B030D-6E8A-4147-A177-3AD203B41FA5}">
                      <a16:colId xmlns:a16="http://schemas.microsoft.com/office/drawing/2014/main" val="1867221754"/>
                    </a:ext>
                  </a:extLst>
                </a:gridCol>
              </a:tblGrid>
              <a:tr h="629799">
                <a:tc>
                  <a:txBody>
                    <a:bodyPr/>
                    <a:lstStyle/>
                    <a:p>
                      <a:r>
                        <a:rPr lang="en-GB" sz="1800" dirty="0">
                          <a:latin typeface="Arial" panose="020B0604020202020204" pitchFamily="34" charset="0"/>
                          <a:cs typeface="Arial" panose="020B0604020202020204" pitchFamily="34" charset="0"/>
                        </a:rPr>
                        <a:t>High Level 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Performance Indicators</a:t>
                      </a:r>
                      <a:endParaRPr lang="en-GB" sz="1800" dirty="0">
                        <a:latin typeface="Arial" panose="020B0604020202020204" pitchFamily="34" charset="0"/>
                        <a:cs typeface="Arial" panose="020B0604020202020204" pitchFamily="34" charset="0"/>
                      </a:endParaRPr>
                    </a:p>
                  </a:txBody>
                  <a:tcPr/>
                </a:tc>
                <a:tc>
                  <a:txBody>
                    <a:bodyPr/>
                    <a:lstStyle/>
                    <a:p>
                      <a:pPr algn="ctr"/>
                      <a:r>
                        <a:rPr lang="en-ZA" sz="1800" dirty="0">
                          <a:latin typeface="Arial" panose="020B0604020202020204" pitchFamily="34" charset="0"/>
                          <a:cs typeface="Arial" panose="020B0604020202020204" pitchFamily="34" charset="0"/>
                        </a:rPr>
                        <a:t> Targets </a:t>
                      </a:r>
                    </a:p>
                    <a:p>
                      <a:pPr algn="ctr"/>
                      <a:r>
                        <a:rPr lang="en-ZA" sz="1800" dirty="0">
                          <a:latin typeface="Arial" panose="020B0604020202020204" pitchFamily="34" charset="0"/>
                          <a:cs typeface="Arial" panose="020B0604020202020204" pitchFamily="34" charset="0"/>
                        </a:rPr>
                        <a:t>2019/2020</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a:latin typeface="Arial" panose="020B0604020202020204" pitchFamily="34" charset="0"/>
                          <a:cs typeface="Arial" panose="020B0604020202020204" pitchFamily="34" charset="0"/>
                        </a:rPr>
                        <a:t>Targets</a:t>
                      </a:r>
                    </a:p>
                    <a:p>
                      <a:pPr algn="ctr"/>
                      <a:r>
                        <a:rPr lang="en-GB" sz="1800" dirty="0">
                          <a:latin typeface="Arial" panose="020B0604020202020204" pitchFamily="34" charset="0"/>
                          <a:cs typeface="Arial" panose="020B0604020202020204" pitchFamily="34" charset="0"/>
                        </a:rPr>
                        <a:t>2020/2021</a:t>
                      </a:r>
                    </a:p>
                  </a:txBody>
                  <a:tcPr/>
                </a:tc>
                <a:tc>
                  <a:txBody>
                    <a:bodyPr/>
                    <a:lstStyle/>
                    <a:p>
                      <a:pPr algn="ctr"/>
                      <a:r>
                        <a:rPr lang="en-GB" sz="1800" dirty="0">
                          <a:latin typeface="Arial" panose="020B0604020202020204" pitchFamily="34" charset="0"/>
                          <a:cs typeface="Arial" panose="020B0604020202020204" pitchFamily="34" charset="0"/>
                        </a:rPr>
                        <a:t>Targets</a:t>
                      </a:r>
                    </a:p>
                    <a:p>
                      <a:pPr algn="ctr"/>
                      <a:r>
                        <a:rPr lang="en-GB" sz="1800" dirty="0">
                          <a:latin typeface="Arial" panose="020B0604020202020204" pitchFamily="34" charset="0"/>
                          <a:cs typeface="Arial" panose="020B0604020202020204" pitchFamily="34" charset="0"/>
                        </a:rPr>
                        <a:t>2021/2022</a:t>
                      </a:r>
                    </a:p>
                  </a:txBody>
                  <a:tcPr/>
                </a:tc>
                <a:extLst>
                  <a:ext uri="{0D108BD9-81ED-4DB2-BD59-A6C34878D82A}">
                    <a16:rowId xmlns:a16="http://schemas.microsoft.com/office/drawing/2014/main" val="10000"/>
                  </a:ext>
                </a:extLst>
              </a:tr>
              <a:tr h="1049666">
                <a:tc rowSpan="2">
                  <a:txBody>
                    <a:bodyPr/>
                    <a:lstStyle/>
                    <a:p>
                      <a:r>
                        <a:rPr lang="en-ZA" sz="1400" kern="1200" dirty="0">
                          <a:effectLst/>
                          <a:latin typeface="Arial" panose="020B0604020202020204" pitchFamily="34" charset="0"/>
                          <a:cs typeface="Arial" panose="020B0604020202020204" pitchFamily="34" charset="0"/>
                        </a:rPr>
                        <a:t>Change in percentage of historically disadvantaged communities with ownership and control of community and small commercial publications</a:t>
                      </a:r>
                      <a:endParaRPr lang="en-ZA" sz="1400" dirty="0">
                        <a:latin typeface="Arial" panose="020B0604020202020204" pitchFamily="34" charset="0"/>
                        <a:cs typeface="Arial" panose="020B0604020202020204" pitchFamily="34" charset="0"/>
                      </a:endParaRPr>
                    </a:p>
                  </a:txBody>
                  <a:tcPr marL="68580" marR="68580" marT="0" marB="0"/>
                </a:tc>
                <a:tc>
                  <a:txBody>
                    <a:bodyPr/>
                    <a:lstStyle/>
                    <a:p>
                      <a:pPr marL="0" lvl="0" indent="0">
                        <a:spcAft>
                          <a:spcPts val="0"/>
                        </a:spcAft>
                        <a:buFont typeface="+mj-lt"/>
                        <a:buNone/>
                      </a:pPr>
                      <a:r>
                        <a:rPr lang="en-US" sz="1400" dirty="0">
                          <a:effectLst/>
                          <a:latin typeface="Arial" panose="020B0604020202020204" pitchFamily="34" charset="0"/>
                          <a:cs typeface="Arial" panose="020B0604020202020204" pitchFamily="34" charset="0"/>
                        </a:rPr>
                        <a:t>Number of funding proposals for Small Commercial Media projects </a:t>
                      </a:r>
                      <a:r>
                        <a:rPr lang="en-ZA" sz="1400" dirty="0">
                          <a:effectLst/>
                          <a:latin typeface="Arial" panose="020B0604020202020204" pitchFamily="34" charset="0"/>
                          <a:cs typeface="Arial" panose="020B0604020202020204" pitchFamily="34" charset="0"/>
                        </a:rPr>
                        <a:t>submitted to the Board for approval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a:t>
                      </a:r>
                      <a:endParaRPr lang="en-ZA" sz="16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3</a:t>
                      </a:r>
                      <a:endParaRPr lang="en-ZA" sz="16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GB" sz="1600">
                          <a:effectLst/>
                          <a:latin typeface="Arial" panose="020B0604020202020204" pitchFamily="34" charset="0"/>
                          <a:cs typeface="Arial" panose="020B0604020202020204" pitchFamily="34" charset="0"/>
                        </a:rPr>
                        <a:t>4</a:t>
                      </a:r>
                      <a:endParaRPr lang="en-ZA" sz="16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0001"/>
                  </a:ext>
                </a:extLst>
              </a:tr>
              <a:tr h="884634">
                <a:tc vMerge="1">
                  <a:txBody>
                    <a:bodyPr/>
                    <a:lstStyle/>
                    <a:p>
                      <a:endParaRPr lang="en-ZA" dirty="0"/>
                    </a:p>
                  </a:txBody>
                  <a:tcPr marL="68580" marR="68580" marT="0" marB="0"/>
                </a:tc>
                <a:tc>
                  <a:txBody>
                    <a:bodyPr/>
                    <a:lstStyle/>
                    <a:p>
                      <a:pPr marL="0" lvl="0" indent="0">
                        <a:spcAft>
                          <a:spcPts val="0"/>
                        </a:spcAft>
                        <a:buClr>
                          <a:srgbClr val="000000"/>
                        </a:buClr>
                        <a:buFont typeface="+mj-lt"/>
                        <a:buNone/>
                      </a:pPr>
                      <a:r>
                        <a:rPr lang="en-US" sz="1400" dirty="0">
                          <a:effectLst/>
                          <a:latin typeface="Arial" panose="020B0604020202020204" pitchFamily="34" charset="0"/>
                          <a:cs typeface="Arial" panose="020B0604020202020204" pitchFamily="34" charset="0"/>
                        </a:rPr>
                        <a:t>Number of funding proposals for Community print projects </a:t>
                      </a:r>
                      <a:r>
                        <a:rPr lang="en-ZA" sz="1400" dirty="0">
                          <a:effectLst/>
                          <a:latin typeface="Arial" panose="020B0604020202020204" pitchFamily="34" charset="0"/>
                          <a:cs typeface="Arial" panose="020B0604020202020204" pitchFamily="34" charset="0"/>
                        </a:rPr>
                        <a:t>submitted to the Board for approval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2</a:t>
                      </a:r>
                      <a:endParaRPr lang="en-ZA" sz="16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US" sz="1600" dirty="0">
                          <a:effectLst/>
                          <a:latin typeface="Arial" panose="020B0604020202020204" pitchFamily="34" charset="0"/>
                          <a:cs typeface="Arial" panose="020B0604020202020204" pitchFamily="34" charset="0"/>
                        </a:rPr>
                        <a:t>3</a:t>
                      </a:r>
                      <a:endParaRPr lang="en-ZA" sz="16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ZA" sz="1600" dirty="0">
                          <a:effectLst/>
                          <a:latin typeface="Arial" panose="020B0604020202020204" pitchFamily="34" charset="0"/>
                          <a:cs typeface="Arial" panose="020B0604020202020204" pitchFamily="34" charset="0"/>
                        </a:rPr>
                        <a:t>3</a:t>
                      </a:r>
                      <a:endParaRPr lang="en-ZA" sz="16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0002"/>
                  </a:ext>
                </a:extLst>
              </a:tr>
              <a:tr h="1049666">
                <a:tc rowSpan="2">
                  <a:txBody>
                    <a:bodyPr/>
                    <a:lstStyle/>
                    <a:p>
                      <a:r>
                        <a:rPr lang="en-ZA" sz="1400" kern="1200" dirty="0">
                          <a:effectLst/>
                          <a:latin typeface="Arial" panose="020B0604020202020204" pitchFamily="34" charset="0"/>
                          <a:cs typeface="Arial" panose="020B0604020202020204" pitchFamily="34" charset="0"/>
                        </a:rPr>
                        <a:t>Annual evaluation of funded projects to identify thematic findings from M&amp;E reports submitted to Board for approval</a:t>
                      </a:r>
                      <a:endParaRPr lang="en-ZA" sz="1400" dirty="0">
                        <a:latin typeface="Arial" panose="020B0604020202020204" pitchFamily="34" charset="0"/>
                        <a:cs typeface="Arial" panose="020B0604020202020204" pitchFamily="34" charset="0"/>
                      </a:endParaRPr>
                    </a:p>
                  </a:txBody>
                  <a:tcPr marL="68580" marR="68580" marT="0" marB="0"/>
                </a:tc>
                <a:tc>
                  <a:txBody>
                    <a:bodyPr/>
                    <a:lstStyle/>
                    <a:p>
                      <a:pPr marL="0" lvl="0" indent="0">
                        <a:spcAft>
                          <a:spcPts val="0"/>
                        </a:spcAft>
                        <a:buClr>
                          <a:srgbClr val="000000"/>
                        </a:buClr>
                        <a:buFont typeface="+mj-lt"/>
                        <a:buNone/>
                      </a:pPr>
                      <a:r>
                        <a:rPr lang="en-ZA" sz="1400" dirty="0">
                          <a:effectLst/>
                          <a:latin typeface="Arial" panose="020B0604020202020204" pitchFamily="34" charset="0"/>
                          <a:cs typeface="Arial" panose="020B0604020202020204" pitchFamily="34" charset="0"/>
                        </a:rPr>
                        <a:t>Number of monitoring reports produced on input, output and compliance to MDDA grant-in-aid contracts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400" dirty="0">
                          <a:effectLst/>
                          <a:latin typeface="Arial" panose="020B0604020202020204" pitchFamily="34" charset="0"/>
                          <a:cs typeface="Arial" panose="020B0604020202020204" pitchFamily="34" charset="0"/>
                        </a:rPr>
                        <a:t>80</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US" sz="1400" dirty="0">
                          <a:effectLst/>
                          <a:latin typeface="Arial" panose="020B0604020202020204" pitchFamily="34" charset="0"/>
                          <a:cs typeface="Arial" panose="020B0604020202020204" pitchFamily="34" charset="0"/>
                        </a:rPr>
                        <a:t>90</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90</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474103214"/>
                  </a:ext>
                </a:extLst>
              </a:tr>
              <a:tr h="465642">
                <a:tc vMerge="1">
                  <a:txBody>
                    <a:bodyPr/>
                    <a:lstStyle/>
                    <a:p>
                      <a:endParaRPr lang="en-ZA" sz="1400" dirty="0"/>
                    </a:p>
                  </a:txBody>
                  <a:tcPr marL="68580" marR="68580" marT="0" marB="0"/>
                </a:tc>
                <a:tc>
                  <a:txBody>
                    <a:bodyPr/>
                    <a:lstStyle/>
                    <a:p>
                      <a:pPr marL="0" lvl="0" indent="0">
                        <a:spcAft>
                          <a:spcPts val="0"/>
                        </a:spcAft>
                        <a:buClr>
                          <a:srgbClr val="000000"/>
                        </a:buClr>
                        <a:buFont typeface="+mj-lt"/>
                        <a:buNone/>
                      </a:pPr>
                      <a:r>
                        <a:rPr lang="en-ZA" sz="1400" dirty="0">
                          <a:effectLst/>
                          <a:latin typeface="Arial" panose="020B0604020202020204" pitchFamily="34" charset="0"/>
                          <a:cs typeface="Arial" panose="020B0604020202020204" pitchFamily="34" charset="0"/>
                        </a:rPr>
                        <a:t>Number of evaluation reports produced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US" sz="1400" dirty="0">
                          <a:effectLst/>
                          <a:latin typeface="Arial" panose="020B0604020202020204" pitchFamily="34" charset="0"/>
                          <a:cs typeface="Arial" panose="020B0604020202020204" pitchFamily="34" charset="0"/>
                        </a:rPr>
                        <a:t>2</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US" sz="1400" dirty="0">
                          <a:effectLst/>
                          <a:latin typeface="Arial" panose="020B0604020202020204" pitchFamily="34" charset="0"/>
                          <a:cs typeface="Arial" panose="020B0604020202020204" pitchFamily="34" charset="0"/>
                        </a:rPr>
                        <a:t>2</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2</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430074492"/>
                  </a:ext>
                </a:extLst>
              </a:tr>
            </a:tbl>
          </a:graphicData>
        </a:graphic>
      </p:graphicFrame>
      <p:sp>
        <p:nvSpPr>
          <p:cNvPr id="10" name="Title 1">
            <a:extLst>
              <a:ext uri="{FF2B5EF4-FFF2-40B4-BE49-F238E27FC236}">
                <a16:creationId xmlns:a16="http://schemas.microsoft.com/office/drawing/2014/main" id="{08339840-B698-4B0F-99F5-8A1D5B345F5E}"/>
              </a:ext>
            </a:extLst>
          </p:cNvPr>
          <p:cNvSpPr txBox="1">
            <a:spLocks/>
          </p:cNvSpPr>
          <p:nvPr/>
        </p:nvSpPr>
        <p:spPr>
          <a:xfrm>
            <a:off x="141925" y="1202077"/>
            <a:ext cx="8878417" cy="95621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Strategic Objective: </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facilitate ownership, control and access to information and content production of community and small commercial  publications by historically disadvantaged communities</a:t>
            </a:r>
          </a:p>
        </p:txBody>
      </p:sp>
    </p:spTree>
    <p:extLst>
      <p:ext uri="{BB962C8B-B14F-4D97-AF65-F5344CB8AC3E}">
        <p14:creationId xmlns:p14="http://schemas.microsoft.com/office/powerpoint/2010/main" val="2881470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EEA365-EA5A-48BB-8B48-1C20759550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Title 1">
            <a:extLst>
              <a:ext uri="{FF2B5EF4-FFF2-40B4-BE49-F238E27FC236}">
                <a16:creationId xmlns:a16="http://schemas.microsoft.com/office/drawing/2014/main" id="{764FBF9A-E2C6-4415-9AEC-DC0BC3FC1667}"/>
              </a:ext>
            </a:extLst>
          </p:cNvPr>
          <p:cNvSpPr txBox="1">
            <a:spLocks/>
          </p:cNvSpPr>
          <p:nvPr/>
        </p:nvSpPr>
        <p:spPr>
          <a:xfrm>
            <a:off x="123658" y="1198171"/>
            <a:ext cx="8896684" cy="73794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Strategic Objective: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position the MDDA as an authoritative leader and voice on community and small commercial media by proactive advocacy and lobbying interventions and established stakeholder relationships by 2020</a:t>
            </a:r>
          </a:p>
        </p:txBody>
      </p:sp>
      <p:sp>
        <p:nvSpPr>
          <p:cNvPr id="8" name="Title 1">
            <a:extLst>
              <a:ext uri="{FF2B5EF4-FFF2-40B4-BE49-F238E27FC236}">
                <a16:creationId xmlns:a16="http://schemas.microsoft.com/office/drawing/2014/main" id="{9A3488DB-0B91-49A0-9D08-E34FEE679F36}"/>
              </a:ext>
            </a:extLst>
          </p:cNvPr>
          <p:cNvSpPr txBox="1">
            <a:spLocks/>
          </p:cNvSpPr>
          <p:nvPr/>
        </p:nvSpPr>
        <p:spPr>
          <a:xfrm>
            <a:off x="0" y="300641"/>
            <a:ext cx="8363164" cy="4217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Programme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3 - Partnerships, Public Awareness and Advocacy</a:t>
            </a:r>
            <a:endParaRPr kumimoji="0" lang="en-ZA" sz="2000" b="0" i="0" u="none" strike="noStrike" kern="1200" cap="none" spc="0" normalizeH="0" baseline="0" noProof="0" dirty="0">
              <a:ln>
                <a:noFill/>
              </a:ln>
              <a:solidFill>
                <a:prstClr val="black"/>
              </a:solidFill>
              <a:effectLst/>
              <a:uLnTx/>
              <a:uFillTx/>
              <a:latin typeface="Calibri"/>
              <a:ea typeface="+mj-ea"/>
              <a:cs typeface="+mj-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j-ea"/>
              <a:cs typeface="+mj-cs"/>
            </a:endParaRPr>
          </a:p>
        </p:txBody>
      </p:sp>
      <p:graphicFrame>
        <p:nvGraphicFramePr>
          <p:cNvPr id="10" name="Table 9">
            <a:extLst>
              <a:ext uri="{FF2B5EF4-FFF2-40B4-BE49-F238E27FC236}">
                <a16:creationId xmlns:a16="http://schemas.microsoft.com/office/drawing/2014/main" id="{90005E07-DF34-47EF-9379-21C9827B368B}"/>
              </a:ext>
            </a:extLst>
          </p:cNvPr>
          <p:cNvGraphicFramePr>
            <a:graphicFrameLocks noGrp="1"/>
          </p:cNvGraphicFramePr>
          <p:nvPr>
            <p:extLst>
              <p:ext uri="{D42A27DB-BD31-4B8C-83A1-F6EECF244321}">
                <p14:modId xmlns:p14="http://schemas.microsoft.com/office/powerpoint/2010/main" val="3199845337"/>
              </p:ext>
            </p:extLst>
          </p:nvPr>
        </p:nvGraphicFramePr>
        <p:xfrm>
          <a:off x="123658" y="2056665"/>
          <a:ext cx="8896684" cy="4358640"/>
        </p:xfrm>
        <a:graphic>
          <a:graphicData uri="http://schemas.openxmlformats.org/drawingml/2006/table">
            <a:tbl>
              <a:tblPr firstRow="1" bandRow="1">
                <a:tableStyleId>{93296810-A885-4BE3-A3E7-6D5BEEA58F35}</a:tableStyleId>
              </a:tblPr>
              <a:tblGrid>
                <a:gridCol w="2105834">
                  <a:extLst>
                    <a:ext uri="{9D8B030D-6E8A-4147-A177-3AD203B41FA5}">
                      <a16:colId xmlns:a16="http://schemas.microsoft.com/office/drawing/2014/main" val="20000"/>
                    </a:ext>
                  </a:extLst>
                </a:gridCol>
                <a:gridCol w="2034283">
                  <a:extLst>
                    <a:ext uri="{9D8B030D-6E8A-4147-A177-3AD203B41FA5}">
                      <a16:colId xmlns:a16="http://schemas.microsoft.com/office/drawing/2014/main" val="1971866548"/>
                    </a:ext>
                  </a:extLst>
                </a:gridCol>
                <a:gridCol w="1510301">
                  <a:extLst>
                    <a:ext uri="{9D8B030D-6E8A-4147-A177-3AD203B41FA5}">
                      <a16:colId xmlns:a16="http://schemas.microsoft.com/office/drawing/2014/main" val="20001"/>
                    </a:ext>
                  </a:extLst>
                </a:gridCol>
                <a:gridCol w="1614276">
                  <a:extLst>
                    <a:ext uri="{9D8B030D-6E8A-4147-A177-3AD203B41FA5}">
                      <a16:colId xmlns:a16="http://schemas.microsoft.com/office/drawing/2014/main" val="824377310"/>
                    </a:ext>
                  </a:extLst>
                </a:gridCol>
                <a:gridCol w="1631990">
                  <a:extLst>
                    <a:ext uri="{9D8B030D-6E8A-4147-A177-3AD203B41FA5}">
                      <a16:colId xmlns:a16="http://schemas.microsoft.com/office/drawing/2014/main" val="1867221754"/>
                    </a:ext>
                  </a:extLst>
                </a:gridCol>
              </a:tblGrid>
              <a:tr h="306387">
                <a:tc>
                  <a:txBody>
                    <a:bodyPr/>
                    <a:lstStyle/>
                    <a:p>
                      <a:r>
                        <a:rPr lang="en-GB" sz="1400" dirty="0">
                          <a:latin typeface="Arial" panose="020B0604020202020204" pitchFamily="34" charset="0"/>
                          <a:cs typeface="Arial" panose="020B0604020202020204" pitchFamily="34" charset="0"/>
                        </a:rPr>
                        <a:t>High Level 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Performance Indicators</a:t>
                      </a:r>
                      <a:endParaRPr lang="en-GB" sz="1400" dirty="0">
                        <a:latin typeface="Arial" panose="020B0604020202020204" pitchFamily="34" charset="0"/>
                        <a:cs typeface="Arial" panose="020B0604020202020204" pitchFamily="34" charset="0"/>
                      </a:endParaRPr>
                    </a:p>
                  </a:txBody>
                  <a:tcPr/>
                </a:tc>
                <a:tc>
                  <a:txBody>
                    <a:bodyPr/>
                    <a:lstStyle/>
                    <a:p>
                      <a:pPr algn="ctr"/>
                      <a:r>
                        <a:rPr lang="en-ZA" sz="1400" dirty="0">
                          <a:latin typeface="Arial" panose="020B0604020202020204" pitchFamily="34" charset="0"/>
                          <a:cs typeface="Arial" panose="020B0604020202020204" pitchFamily="34" charset="0"/>
                        </a:rPr>
                        <a:t> Targets </a:t>
                      </a:r>
                    </a:p>
                    <a:p>
                      <a:pPr algn="ctr"/>
                      <a:r>
                        <a:rPr lang="en-ZA" sz="1400" dirty="0">
                          <a:latin typeface="Arial" panose="020B0604020202020204" pitchFamily="34" charset="0"/>
                          <a:cs typeface="Arial" panose="020B0604020202020204" pitchFamily="34" charset="0"/>
                        </a:rPr>
                        <a:t>2019/2020</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Targets</a:t>
                      </a:r>
                    </a:p>
                    <a:p>
                      <a:pPr algn="ctr"/>
                      <a:r>
                        <a:rPr lang="en-GB" sz="1400" dirty="0">
                          <a:latin typeface="Arial" panose="020B0604020202020204" pitchFamily="34" charset="0"/>
                          <a:cs typeface="Arial" panose="020B0604020202020204" pitchFamily="34" charset="0"/>
                        </a:rPr>
                        <a:t>2020/2021</a:t>
                      </a:r>
                    </a:p>
                  </a:txBody>
                  <a:tcPr/>
                </a:tc>
                <a:tc>
                  <a:txBody>
                    <a:bodyPr/>
                    <a:lstStyle/>
                    <a:p>
                      <a:pPr algn="ctr"/>
                      <a:r>
                        <a:rPr lang="en-GB" sz="1400" dirty="0">
                          <a:latin typeface="Arial" panose="020B0604020202020204" pitchFamily="34" charset="0"/>
                          <a:cs typeface="Arial" panose="020B0604020202020204" pitchFamily="34" charset="0"/>
                        </a:rPr>
                        <a:t>Targets</a:t>
                      </a:r>
                    </a:p>
                    <a:p>
                      <a:pPr algn="ctr"/>
                      <a:r>
                        <a:rPr lang="en-GB" sz="1400" dirty="0">
                          <a:latin typeface="Arial" panose="020B0604020202020204" pitchFamily="34" charset="0"/>
                          <a:cs typeface="Arial" panose="020B0604020202020204" pitchFamily="34" charset="0"/>
                        </a:rPr>
                        <a:t>2021/2022</a:t>
                      </a:r>
                    </a:p>
                  </a:txBody>
                  <a:tcPr/>
                </a:tc>
                <a:extLst>
                  <a:ext uri="{0D108BD9-81ED-4DB2-BD59-A6C34878D82A}">
                    <a16:rowId xmlns:a16="http://schemas.microsoft.com/office/drawing/2014/main" val="10000"/>
                  </a:ext>
                </a:extLst>
              </a:tr>
              <a:tr h="658718">
                <a:tc rowSpan="2">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Stakeholder engagement policy reviewed and submitted to Board for approval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07950" indent="-107950">
                        <a:spcAft>
                          <a:spcPts val="0"/>
                        </a:spcAft>
                        <a:tabLst>
                          <a:tab pos="222250" algn="l"/>
                        </a:tabLst>
                      </a:pPr>
                      <a:r>
                        <a:rPr lang="en-US" sz="1400" dirty="0">
                          <a:effectLst/>
                          <a:latin typeface="Arial" panose="020B0604020202020204" pitchFamily="34" charset="0"/>
                          <a:cs typeface="Arial" panose="020B0604020202020204" pitchFamily="34" charset="0"/>
                        </a:rPr>
                        <a:t>   Stakeholder engagement strategy reviewed and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l">
                        <a:spcAft>
                          <a:spcPts val="0"/>
                        </a:spcAft>
                      </a:pPr>
                      <a:r>
                        <a:rPr lang="en-ZA" sz="1400" dirty="0">
                          <a:effectLst/>
                          <a:latin typeface="Arial" panose="020B0604020202020204" pitchFamily="34" charset="0"/>
                          <a:cs typeface="Arial" panose="020B0604020202020204" pitchFamily="34" charset="0"/>
                        </a:rPr>
                        <a:t>Reviewed stakeholder engagement strategy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l">
                        <a:spcAft>
                          <a:spcPts val="0"/>
                        </a:spcAft>
                      </a:pPr>
                      <a:r>
                        <a:rPr lang="en-ZA" sz="1400" dirty="0">
                          <a:effectLst/>
                          <a:latin typeface="Arial" panose="020B0604020202020204" pitchFamily="34" charset="0"/>
                          <a:cs typeface="Arial" panose="020B0604020202020204" pitchFamily="34" charset="0"/>
                        </a:rPr>
                        <a:t>Reviewed stakeholder engagement strategy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l">
                        <a:spcAft>
                          <a:spcPts val="0"/>
                        </a:spcAft>
                      </a:pPr>
                      <a:r>
                        <a:rPr lang="en-ZA" sz="1400" dirty="0">
                          <a:effectLst/>
                          <a:latin typeface="Arial" panose="020B0604020202020204" pitchFamily="34" charset="0"/>
                          <a:cs typeface="Arial" panose="020B0604020202020204" pitchFamily="34" charset="0"/>
                        </a:rPr>
                        <a:t>Reviewed stakeholder engagement strategy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0001"/>
                  </a:ext>
                </a:extLst>
              </a:tr>
              <a:tr h="1041502">
                <a:tc vMerge="1">
                  <a:txBody>
                    <a:bodyPr/>
                    <a:lstStyle/>
                    <a:p>
                      <a:pPr>
                        <a:lnSpc>
                          <a:spcPct val="115000"/>
                        </a:lnSpc>
                        <a:spcAft>
                          <a:spcPts val="1000"/>
                        </a:spcAft>
                      </a:pPr>
                      <a:endParaRPr lang="en-GB" sz="1800" dirty="0">
                        <a:effectLst/>
                        <a:latin typeface="+mn-lt"/>
                        <a:ea typeface="Calibri" panose="020F0502020204030204" pitchFamily="34" charset="0"/>
                      </a:endParaRPr>
                    </a:p>
                  </a:txBody>
                  <a:tcPr marL="68580" marR="68580" marT="0" marB="0"/>
                </a:tc>
                <a:tc>
                  <a:txBody>
                    <a:bodyPr/>
                    <a:lstStyle/>
                    <a:p>
                      <a:pPr marL="165100" indent="-165100">
                        <a:spcAft>
                          <a:spcPts val="0"/>
                        </a:spcAft>
                        <a:tabLst>
                          <a:tab pos="222250" algn="l"/>
                        </a:tabLst>
                      </a:pPr>
                      <a:r>
                        <a:rPr lang="en-US" sz="1400" dirty="0">
                          <a:effectLst/>
                          <a:latin typeface="Arial" panose="020B0604020202020204" pitchFamily="34" charset="0"/>
                          <a:cs typeface="Arial" panose="020B0604020202020204" pitchFamily="34" charset="0"/>
                        </a:rPr>
                        <a:t>    Community Media digital migration strategy reviewed and submitted</a:t>
                      </a:r>
                      <a:r>
                        <a:rPr lang="en-ZA" sz="1400" dirty="0">
                          <a:effectLst/>
                          <a:latin typeface="Arial" panose="020B0604020202020204" pitchFamily="34" charset="0"/>
                          <a:cs typeface="Arial" panose="020B0604020202020204" pitchFamily="34" charset="0"/>
                        </a:rPr>
                        <a:t> to Board </a:t>
                      </a:r>
                      <a:r>
                        <a:rPr lang="en-US" sz="1400" dirty="0">
                          <a:effectLst/>
                          <a:latin typeface="Arial" panose="020B0604020202020204" pitchFamily="34" charset="0"/>
                          <a:cs typeface="Arial" panose="020B0604020202020204" pitchFamily="34" charset="0"/>
                        </a:rPr>
                        <a:t>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l">
                        <a:spcAft>
                          <a:spcPts val="0"/>
                        </a:spcAft>
                      </a:pPr>
                      <a:r>
                        <a:rPr lang="en-US" sz="1400" dirty="0">
                          <a:effectLst/>
                          <a:latin typeface="Arial" panose="020B0604020202020204" pitchFamily="34" charset="0"/>
                          <a:cs typeface="Arial" panose="020B0604020202020204" pitchFamily="34" charset="0"/>
                        </a:rPr>
                        <a:t>Community Media digital migration strategy commissioned</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l">
                        <a:spcAft>
                          <a:spcPts val="0"/>
                        </a:spcAft>
                      </a:pPr>
                      <a:r>
                        <a:rPr lang="en-US" sz="1400" dirty="0">
                          <a:effectLst/>
                          <a:latin typeface="Arial" panose="020B0604020202020204" pitchFamily="34" charset="0"/>
                          <a:cs typeface="Arial" panose="020B0604020202020204" pitchFamily="34" charset="0"/>
                        </a:rPr>
                        <a:t>Community Media digital migration strategy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lgn="l">
                        <a:spcAft>
                          <a:spcPts val="0"/>
                        </a:spcAft>
                      </a:pPr>
                      <a:r>
                        <a:rPr lang="en-US" sz="1400" dirty="0">
                          <a:effectLst/>
                          <a:latin typeface="Arial" panose="020B0604020202020204" pitchFamily="34" charset="0"/>
                          <a:cs typeface="Arial" panose="020B0604020202020204" pitchFamily="34" charset="0"/>
                        </a:rPr>
                        <a:t>Reviewed community Media digital migration strategy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0002"/>
                  </a:ext>
                </a:extLst>
              </a:tr>
              <a:tr h="1041502">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Communications policy reviewed and submitted to Board for approval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65100" indent="-165100">
                        <a:spcAft>
                          <a:spcPts val="0"/>
                        </a:spcAft>
                        <a:tabLst>
                          <a:tab pos="222250" algn="l"/>
                        </a:tabLst>
                      </a:pPr>
                      <a:r>
                        <a:rPr lang="en-US" sz="1400" kern="1200" dirty="0">
                          <a:effectLst/>
                          <a:latin typeface="Arial" panose="020B0604020202020204" pitchFamily="34" charset="0"/>
                          <a:cs typeface="Arial" panose="020B0604020202020204" pitchFamily="34" charset="0"/>
                        </a:rPr>
                        <a:t>   Communications strategy reviewed and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Reviewed communications strategy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tc>
                  <a:txBody>
                    <a:bodyPr/>
                    <a:lstStyle/>
                    <a:p>
                      <a:pPr>
                        <a:spcAft>
                          <a:spcPts val="0"/>
                        </a:spcAft>
                      </a:pPr>
                      <a:r>
                        <a:rPr lang="en-ZA" sz="1400" dirty="0">
                          <a:effectLst/>
                          <a:latin typeface="Arial" panose="020B0604020202020204" pitchFamily="34" charset="0"/>
                          <a:cs typeface="Arial" panose="020B0604020202020204" pitchFamily="34" charset="0"/>
                        </a:rPr>
                        <a:t>Reviewed communications strategy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tc>
                  <a:txBody>
                    <a:bodyPr/>
                    <a:lstStyle/>
                    <a:p>
                      <a:pPr>
                        <a:spcAft>
                          <a:spcPts val="0"/>
                        </a:spcAft>
                      </a:pPr>
                      <a:r>
                        <a:rPr lang="en-ZA" sz="1400" dirty="0">
                          <a:effectLst/>
                          <a:latin typeface="Arial" panose="020B0604020202020204" pitchFamily="34" charset="0"/>
                          <a:cs typeface="Arial" panose="020B0604020202020204" pitchFamily="34" charset="0"/>
                        </a:rPr>
                        <a:t>Reviewed communications strategy submitted to Board for approval</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extLst>
                  <a:ext uri="{0D108BD9-81ED-4DB2-BD59-A6C34878D82A}">
                    <a16:rowId xmlns:a16="http://schemas.microsoft.com/office/drawing/2014/main" val="3713577121"/>
                  </a:ext>
                </a:extLst>
              </a:tr>
            </a:tbl>
          </a:graphicData>
        </a:graphic>
      </p:graphicFrame>
    </p:spTree>
    <p:extLst>
      <p:ext uri="{BB962C8B-B14F-4D97-AF65-F5344CB8AC3E}">
        <p14:creationId xmlns:p14="http://schemas.microsoft.com/office/powerpoint/2010/main" val="85621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31861795"/>
              </p:ext>
            </p:extLst>
          </p:nvPr>
        </p:nvGraphicFramePr>
        <p:xfrm>
          <a:off x="457200" y="1988840"/>
          <a:ext cx="8507288" cy="4473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175140"/>
            <a:ext cx="8229600" cy="792526"/>
          </a:xfrm>
        </p:spPr>
        <p:txBody>
          <a:bodyPr/>
          <a:lstStyle/>
          <a:p>
            <a:pPr algn="l"/>
            <a:r>
              <a:rPr lang="en-ZA" sz="3200" dirty="0">
                <a:latin typeface="Arial" panose="020B0604020202020204" pitchFamily="34" charset="0"/>
                <a:cs typeface="Arial" panose="020B0604020202020204" pitchFamily="34" charset="0"/>
              </a:rPr>
              <a:t> National Development Plan</a:t>
            </a: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D9680D-7BD4-4D5C-9661-CD048A5BEB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79511" y="1340768"/>
            <a:ext cx="8653593" cy="770147"/>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Arial" panose="020B0604020202020204" pitchFamily="34" charset="0"/>
                <a:ea typeface="Times New Roman" panose="02020603050405020304" pitchFamily="18" charset="0"/>
                <a:cs typeface="+mn-cs"/>
              </a:rPr>
              <a:t>The National Development Plan - Vision 2030 (NDP) informs the MDDA’s -Long term goals, mandates and strategic objectives.</a:t>
            </a:r>
            <a:endParaRPr kumimoji="0" lang="en-US" sz="2000" b="1" i="0" u="none" strike="noStrike" kern="1200" cap="none" spc="0" normalizeH="0" baseline="0" noProof="0" dirty="0">
              <a:ln>
                <a:noFill/>
              </a:ln>
              <a:solidFill>
                <a:srgbClr val="252525"/>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864880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EEA365-EA5A-48BB-8B48-1C20759550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Title 1">
            <a:extLst>
              <a:ext uri="{FF2B5EF4-FFF2-40B4-BE49-F238E27FC236}">
                <a16:creationId xmlns:a16="http://schemas.microsoft.com/office/drawing/2014/main" id="{764FBF9A-E2C6-4415-9AEC-DC0BC3FC1667}"/>
              </a:ext>
            </a:extLst>
          </p:cNvPr>
          <p:cNvSpPr txBox="1">
            <a:spLocks/>
          </p:cNvSpPr>
          <p:nvPr/>
        </p:nvSpPr>
        <p:spPr>
          <a:xfrm>
            <a:off x="215756" y="1197865"/>
            <a:ext cx="8790537" cy="85039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Strategic Objective: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encourage the development of human resources in community-based media projects through capacity building and media literacy training by 2020</a:t>
            </a:r>
          </a:p>
        </p:txBody>
      </p:sp>
      <p:sp>
        <p:nvSpPr>
          <p:cNvPr id="8" name="Title 1">
            <a:extLst>
              <a:ext uri="{FF2B5EF4-FFF2-40B4-BE49-F238E27FC236}">
                <a16:creationId xmlns:a16="http://schemas.microsoft.com/office/drawing/2014/main" id="{9A3488DB-0B91-49A0-9D08-E34FEE679F36}"/>
              </a:ext>
            </a:extLst>
          </p:cNvPr>
          <p:cNvSpPr txBox="1">
            <a:spLocks/>
          </p:cNvSpPr>
          <p:nvPr/>
        </p:nvSpPr>
        <p:spPr>
          <a:xfrm>
            <a:off x="1" y="291497"/>
            <a:ext cx="8339328" cy="4217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Programme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4: Capacity Building and Sector Development</a:t>
            </a:r>
            <a:endParaRPr kumimoji="0" lang="en-ZA" sz="2000" b="0" i="0" u="none" strike="noStrike" kern="1200" cap="none" spc="0" normalizeH="0" baseline="0" noProof="0" dirty="0">
              <a:ln>
                <a:noFill/>
              </a:ln>
              <a:solidFill>
                <a:prstClr val="black"/>
              </a:solidFill>
              <a:effectLst/>
              <a:uLnTx/>
              <a:uFillTx/>
              <a:latin typeface="Calibri"/>
              <a:ea typeface="+mj-ea"/>
              <a:cs typeface="+mj-cs"/>
            </a:endParaRPr>
          </a:p>
        </p:txBody>
      </p:sp>
      <p:graphicFrame>
        <p:nvGraphicFramePr>
          <p:cNvPr id="10" name="Table 9">
            <a:extLst>
              <a:ext uri="{FF2B5EF4-FFF2-40B4-BE49-F238E27FC236}">
                <a16:creationId xmlns:a16="http://schemas.microsoft.com/office/drawing/2014/main" id="{BE2068EA-54FC-4055-8221-EFA0E546485A}"/>
              </a:ext>
            </a:extLst>
          </p:cNvPr>
          <p:cNvGraphicFramePr>
            <a:graphicFrameLocks noGrp="1"/>
          </p:cNvGraphicFramePr>
          <p:nvPr>
            <p:extLst>
              <p:ext uri="{D42A27DB-BD31-4B8C-83A1-F6EECF244321}">
                <p14:modId xmlns:p14="http://schemas.microsoft.com/office/powerpoint/2010/main" val="568421165"/>
              </p:ext>
            </p:extLst>
          </p:nvPr>
        </p:nvGraphicFramePr>
        <p:xfrm>
          <a:off x="215757" y="2121488"/>
          <a:ext cx="8781940" cy="3114142"/>
        </p:xfrm>
        <a:graphic>
          <a:graphicData uri="http://schemas.openxmlformats.org/drawingml/2006/table">
            <a:tbl>
              <a:tblPr firstRow="1" bandRow="1">
                <a:tableStyleId>{93296810-A885-4BE3-A3E7-6D5BEEA58F35}</a:tableStyleId>
              </a:tblPr>
              <a:tblGrid>
                <a:gridCol w="2362767">
                  <a:extLst>
                    <a:ext uri="{9D8B030D-6E8A-4147-A177-3AD203B41FA5}">
                      <a16:colId xmlns:a16="http://schemas.microsoft.com/office/drawing/2014/main" val="20000"/>
                    </a:ext>
                  </a:extLst>
                </a:gridCol>
                <a:gridCol w="1946985">
                  <a:extLst>
                    <a:ext uri="{9D8B030D-6E8A-4147-A177-3AD203B41FA5}">
                      <a16:colId xmlns:a16="http://schemas.microsoft.com/office/drawing/2014/main" val="1971866548"/>
                    </a:ext>
                  </a:extLst>
                </a:gridCol>
                <a:gridCol w="1592842">
                  <a:extLst>
                    <a:ext uri="{9D8B030D-6E8A-4147-A177-3AD203B41FA5}">
                      <a16:colId xmlns:a16="http://schemas.microsoft.com/office/drawing/2014/main" val="20001"/>
                    </a:ext>
                  </a:extLst>
                </a:gridCol>
                <a:gridCol w="1457969">
                  <a:extLst>
                    <a:ext uri="{9D8B030D-6E8A-4147-A177-3AD203B41FA5}">
                      <a16:colId xmlns:a16="http://schemas.microsoft.com/office/drawing/2014/main" val="824377310"/>
                    </a:ext>
                  </a:extLst>
                </a:gridCol>
                <a:gridCol w="1421377">
                  <a:extLst>
                    <a:ext uri="{9D8B030D-6E8A-4147-A177-3AD203B41FA5}">
                      <a16:colId xmlns:a16="http://schemas.microsoft.com/office/drawing/2014/main" val="1867221754"/>
                    </a:ext>
                  </a:extLst>
                </a:gridCol>
              </a:tblGrid>
              <a:tr h="306387">
                <a:tc>
                  <a:txBody>
                    <a:bodyPr/>
                    <a:lstStyle/>
                    <a:p>
                      <a:r>
                        <a:rPr lang="en-GB" sz="1600" dirty="0">
                          <a:latin typeface="Arial" panose="020B0604020202020204" pitchFamily="34" charset="0"/>
                          <a:cs typeface="Arial" panose="020B0604020202020204" pitchFamily="34" charset="0"/>
                        </a:rPr>
                        <a:t>High Level 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Performance Indicators</a:t>
                      </a:r>
                      <a:endParaRPr lang="en-GB" sz="1600" dirty="0">
                        <a:latin typeface="Arial" panose="020B0604020202020204" pitchFamily="34" charset="0"/>
                        <a:cs typeface="Arial" panose="020B0604020202020204" pitchFamily="34" charset="0"/>
                      </a:endParaRPr>
                    </a:p>
                  </a:txBody>
                  <a:tcPr/>
                </a:tc>
                <a:tc>
                  <a:txBody>
                    <a:bodyPr/>
                    <a:lstStyle/>
                    <a:p>
                      <a:pPr algn="ctr"/>
                      <a:r>
                        <a:rPr lang="en-ZA" sz="1600" dirty="0">
                          <a:latin typeface="Arial" panose="020B0604020202020204" pitchFamily="34" charset="0"/>
                          <a:cs typeface="Arial" panose="020B0604020202020204" pitchFamily="34" charset="0"/>
                        </a:rPr>
                        <a:t> Targets </a:t>
                      </a:r>
                    </a:p>
                    <a:p>
                      <a:pPr algn="ctr"/>
                      <a:r>
                        <a:rPr lang="en-ZA" sz="1600" dirty="0">
                          <a:latin typeface="Arial" panose="020B0604020202020204" pitchFamily="34" charset="0"/>
                          <a:cs typeface="Arial" panose="020B0604020202020204" pitchFamily="34" charset="0"/>
                        </a:rPr>
                        <a:t>2019/2020</a:t>
                      </a:r>
                      <a:endParaRPr lang="en-GB"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Targets</a:t>
                      </a:r>
                    </a:p>
                    <a:p>
                      <a:pPr algn="ctr"/>
                      <a:r>
                        <a:rPr lang="en-GB" sz="1600" dirty="0">
                          <a:latin typeface="Arial" panose="020B0604020202020204" pitchFamily="34" charset="0"/>
                          <a:cs typeface="Arial" panose="020B0604020202020204" pitchFamily="34" charset="0"/>
                        </a:rPr>
                        <a:t>2020/2021</a:t>
                      </a:r>
                    </a:p>
                  </a:txBody>
                  <a:tcPr/>
                </a:tc>
                <a:tc>
                  <a:txBody>
                    <a:bodyPr/>
                    <a:lstStyle/>
                    <a:p>
                      <a:pPr algn="ctr"/>
                      <a:r>
                        <a:rPr lang="en-GB" sz="1600" dirty="0">
                          <a:latin typeface="Arial" panose="020B0604020202020204" pitchFamily="34" charset="0"/>
                          <a:cs typeface="Arial" panose="020B0604020202020204" pitchFamily="34" charset="0"/>
                        </a:rPr>
                        <a:t>Targets</a:t>
                      </a:r>
                    </a:p>
                    <a:p>
                      <a:pPr algn="ctr"/>
                      <a:r>
                        <a:rPr lang="en-GB" sz="1600" dirty="0">
                          <a:latin typeface="Arial" panose="020B0604020202020204" pitchFamily="34" charset="0"/>
                          <a:cs typeface="Arial" panose="020B0604020202020204" pitchFamily="34" charset="0"/>
                        </a:rPr>
                        <a:t>2021/2022</a:t>
                      </a:r>
                    </a:p>
                  </a:txBody>
                  <a:tcPr/>
                </a:tc>
                <a:extLst>
                  <a:ext uri="{0D108BD9-81ED-4DB2-BD59-A6C34878D82A}">
                    <a16:rowId xmlns:a16="http://schemas.microsoft.com/office/drawing/2014/main" val="10000"/>
                  </a:ext>
                </a:extLst>
              </a:tr>
              <a:tr h="1036590">
                <a:tc rowSpan="2">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Percentage improvement in skills assessment of community media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spcAft>
                          <a:spcPts val="0"/>
                        </a:spcAft>
                        <a:buFont typeface="+mj-lt"/>
                        <a:buAutoNum type="arabicPeriod" startAt="15"/>
                      </a:pPr>
                      <a:r>
                        <a:rPr lang="en-US" sz="1400" dirty="0">
                          <a:effectLst/>
                          <a:latin typeface="Arial" panose="020B0604020202020204" pitchFamily="34" charset="0"/>
                          <a:cs typeface="Arial" panose="020B0604020202020204" pitchFamily="34" charset="0"/>
                        </a:rPr>
                        <a:t>Number of training interventions aimed at capacitating the community media with skills aligned to sector specific needs</a:t>
                      </a:r>
                      <a:endParaRPr lang="en-ZA" sz="1400" dirty="0">
                        <a:effectLst/>
                        <a:latin typeface="Arial" panose="020B0604020202020204" pitchFamily="34" charset="0"/>
                        <a:ea typeface="Arial Unicode MS"/>
                        <a:cs typeface="Arial" panose="020B0604020202020204" pitchFamily="34" charset="0"/>
                      </a:endParaRPr>
                    </a:p>
                  </a:txBody>
                  <a:tcPr marL="36830" marR="18415" marT="0" marB="0"/>
                </a:tc>
                <a:tc>
                  <a:txBody>
                    <a:bodyPr/>
                    <a:lstStyle/>
                    <a:p>
                      <a:pPr algn="just">
                        <a:spcAft>
                          <a:spcPts val="0"/>
                        </a:spcAft>
                      </a:pPr>
                      <a:r>
                        <a:rPr lang="en-US" sz="1400" dirty="0">
                          <a:effectLst/>
                          <a:latin typeface="Arial" panose="020B0604020202020204" pitchFamily="34" charset="0"/>
                          <a:cs typeface="Arial" panose="020B0604020202020204" pitchFamily="34" charset="0"/>
                        </a:rPr>
                        <a:t>6</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tc>
                  <a:txBody>
                    <a:bodyPr/>
                    <a:lstStyle/>
                    <a:p>
                      <a:pPr algn="just">
                        <a:spcAft>
                          <a:spcPts val="0"/>
                        </a:spcAft>
                      </a:pPr>
                      <a:r>
                        <a:rPr lang="en-US" sz="1400" dirty="0">
                          <a:effectLst/>
                          <a:latin typeface="Arial" panose="020B0604020202020204" pitchFamily="34" charset="0"/>
                          <a:cs typeface="Arial" panose="020B0604020202020204" pitchFamily="34" charset="0"/>
                        </a:rPr>
                        <a:t>6</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tc>
                  <a:txBody>
                    <a:bodyPr/>
                    <a:lstStyle/>
                    <a:p>
                      <a:pPr algn="just">
                        <a:spcAft>
                          <a:spcPts val="0"/>
                        </a:spcAft>
                      </a:pPr>
                      <a:r>
                        <a:rPr lang="en-GB" sz="1400">
                          <a:effectLst/>
                          <a:latin typeface="Arial" panose="020B0604020202020204" pitchFamily="34" charset="0"/>
                          <a:cs typeface="Arial" panose="020B0604020202020204" pitchFamily="34" charset="0"/>
                        </a:rPr>
                        <a:t>6</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extLst>
                  <a:ext uri="{0D108BD9-81ED-4DB2-BD59-A6C34878D82A}">
                    <a16:rowId xmlns:a16="http://schemas.microsoft.com/office/drawing/2014/main" val="10001"/>
                  </a:ext>
                </a:extLst>
              </a:tr>
              <a:tr h="1041502">
                <a:tc vMerge="1">
                  <a:txBody>
                    <a:bodyPr/>
                    <a:lstStyle/>
                    <a:p>
                      <a:pPr>
                        <a:lnSpc>
                          <a:spcPct val="115000"/>
                        </a:lnSpc>
                        <a:spcAft>
                          <a:spcPts val="1000"/>
                        </a:spcAft>
                      </a:pPr>
                      <a:endParaRPr lang="en-GB" sz="1400" dirty="0">
                        <a:effectLst/>
                        <a:latin typeface="+mn-lt"/>
                        <a:ea typeface="Calibri" panose="020F0502020204030204" pitchFamily="34" charset="0"/>
                      </a:endParaRPr>
                    </a:p>
                  </a:txBody>
                  <a:tcPr marL="68580" marR="68580" marT="0" marB="0"/>
                </a:tc>
                <a:tc>
                  <a:txBody>
                    <a:bodyPr/>
                    <a:lstStyle/>
                    <a:p>
                      <a:pPr marL="342900" lvl="0" indent="-342900">
                        <a:spcAft>
                          <a:spcPts val="0"/>
                        </a:spcAft>
                        <a:buFont typeface="+mj-lt"/>
                        <a:buAutoNum type="arabicPeriod" startAt="15"/>
                      </a:pPr>
                      <a:r>
                        <a:rPr lang="en-US" sz="1400" dirty="0">
                          <a:effectLst/>
                          <a:latin typeface="Arial" panose="020B0604020202020204" pitchFamily="34" charset="0"/>
                          <a:cs typeface="Arial" panose="020B0604020202020204" pitchFamily="34" charset="0"/>
                        </a:rPr>
                        <a:t>Number of media literacy workshops conducted </a:t>
                      </a:r>
                      <a:endParaRPr lang="en-ZA" sz="1400" dirty="0">
                        <a:effectLst/>
                        <a:latin typeface="Arial" panose="020B0604020202020204" pitchFamily="34" charset="0"/>
                        <a:ea typeface="Arial Unicode MS"/>
                        <a:cs typeface="Arial" panose="020B0604020202020204" pitchFamily="34" charset="0"/>
                      </a:endParaRPr>
                    </a:p>
                  </a:txBody>
                  <a:tcPr marL="36830" marR="18415" marT="0" marB="0"/>
                </a:tc>
                <a:tc>
                  <a:txBody>
                    <a:bodyPr/>
                    <a:lstStyle/>
                    <a:p>
                      <a:pPr algn="just">
                        <a:spcAft>
                          <a:spcPts val="0"/>
                        </a:spcAft>
                      </a:pPr>
                      <a:r>
                        <a:rPr lang="en-US" sz="1400" dirty="0">
                          <a:effectLst/>
                          <a:latin typeface="Arial" panose="020B0604020202020204" pitchFamily="34" charset="0"/>
                          <a:cs typeface="Arial" panose="020B0604020202020204" pitchFamily="34" charset="0"/>
                        </a:rPr>
                        <a:t>3</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tc>
                  <a:txBody>
                    <a:bodyPr/>
                    <a:lstStyle/>
                    <a:p>
                      <a:pPr algn="just">
                        <a:spcAft>
                          <a:spcPts val="0"/>
                        </a:spcAft>
                      </a:pPr>
                      <a:r>
                        <a:rPr lang="en-US" sz="1400" dirty="0">
                          <a:effectLst/>
                          <a:latin typeface="Arial" panose="020B0604020202020204" pitchFamily="34" charset="0"/>
                          <a:cs typeface="Arial" panose="020B0604020202020204" pitchFamily="34" charset="0"/>
                        </a:rPr>
                        <a:t>3</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tc>
                  <a:txBody>
                    <a:bodyPr/>
                    <a:lstStyle/>
                    <a:p>
                      <a:pPr algn="just">
                        <a:spcAft>
                          <a:spcPts val="0"/>
                        </a:spcAft>
                      </a:pPr>
                      <a:r>
                        <a:rPr lang="en-GB" sz="1400" dirty="0">
                          <a:effectLst/>
                          <a:latin typeface="Arial" panose="020B0604020202020204" pitchFamily="34" charset="0"/>
                          <a:cs typeface="Arial" panose="020B0604020202020204" pitchFamily="34" charset="0"/>
                        </a:rPr>
                        <a:t>3</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22930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EEA365-EA5A-48BB-8B48-1C20759550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BA67E-7B4D-4AB0-BEA8-28D80A74962E}"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Title 1">
            <a:extLst>
              <a:ext uri="{FF2B5EF4-FFF2-40B4-BE49-F238E27FC236}">
                <a16:creationId xmlns:a16="http://schemas.microsoft.com/office/drawing/2014/main" id="{764FBF9A-E2C6-4415-9AEC-DC0BC3FC1667}"/>
              </a:ext>
            </a:extLst>
          </p:cNvPr>
          <p:cNvSpPr txBox="1">
            <a:spLocks/>
          </p:cNvSpPr>
          <p:nvPr/>
        </p:nvSpPr>
        <p:spPr>
          <a:xfrm>
            <a:off x="141928" y="1225297"/>
            <a:ext cx="8827827" cy="85039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Strategic Objective: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champion research, development and innovation to create a media development and diversity body of knowledge by 2019</a:t>
            </a:r>
          </a:p>
        </p:txBody>
      </p:sp>
      <p:sp>
        <p:nvSpPr>
          <p:cNvPr id="8" name="Title 1">
            <a:extLst>
              <a:ext uri="{FF2B5EF4-FFF2-40B4-BE49-F238E27FC236}">
                <a16:creationId xmlns:a16="http://schemas.microsoft.com/office/drawing/2014/main" id="{9A3488DB-0B91-49A0-9D08-E34FEE679F36}"/>
              </a:ext>
            </a:extLst>
          </p:cNvPr>
          <p:cNvSpPr txBox="1">
            <a:spLocks/>
          </p:cNvSpPr>
          <p:nvPr/>
        </p:nvSpPr>
        <p:spPr>
          <a:xfrm>
            <a:off x="0" y="408942"/>
            <a:ext cx="8339366" cy="42173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defTabSz="4889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Programme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5 - Innovation, Research and Development</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j-ea"/>
              <a:cs typeface="+mj-cs"/>
            </a:endParaRP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j-ea"/>
              <a:cs typeface="+mj-cs"/>
            </a:endParaRPr>
          </a:p>
        </p:txBody>
      </p:sp>
      <p:graphicFrame>
        <p:nvGraphicFramePr>
          <p:cNvPr id="9" name="Table 8">
            <a:extLst>
              <a:ext uri="{FF2B5EF4-FFF2-40B4-BE49-F238E27FC236}">
                <a16:creationId xmlns:a16="http://schemas.microsoft.com/office/drawing/2014/main" id="{9A211F3E-4D52-4080-9FE9-5564D9B8CF54}"/>
              </a:ext>
            </a:extLst>
          </p:cNvPr>
          <p:cNvGraphicFramePr>
            <a:graphicFrameLocks noGrp="1"/>
          </p:cNvGraphicFramePr>
          <p:nvPr>
            <p:extLst>
              <p:ext uri="{D42A27DB-BD31-4B8C-83A1-F6EECF244321}">
                <p14:modId xmlns:p14="http://schemas.microsoft.com/office/powerpoint/2010/main" val="3488915910"/>
              </p:ext>
            </p:extLst>
          </p:nvPr>
        </p:nvGraphicFramePr>
        <p:xfrm>
          <a:off x="141929" y="2212928"/>
          <a:ext cx="8896684" cy="2091373"/>
        </p:xfrm>
        <a:graphic>
          <a:graphicData uri="http://schemas.openxmlformats.org/drawingml/2006/table">
            <a:tbl>
              <a:tblPr firstRow="1" bandRow="1">
                <a:tableStyleId>{93296810-A885-4BE3-A3E7-6D5BEEA58F35}</a:tableStyleId>
              </a:tblPr>
              <a:tblGrid>
                <a:gridCol w="2393639">
                  <a:extLst>
                    <a:ext uri="{9D8B030D-6E8A-4147-A177-3AD203B41FA5}">
                      <a16:colId xmlns:a16="http://schemas.microsoft.com/office/drawing/2014/main" val="20000"/>
                    </a:ext>
                  </a:extLst>
                </a:gridCol>
                <a:gridCol w="1972424">
                  <a:extLst>
                    <a:ext uri="{9D8B030D-6E8A-4147-A177-3AD203B41FA5}">
                      <a16:colId xmlns:a16="http://schemas.microsoft.com/office/drawing/2014/main" val="1971866548"/>
                    </a:ext>
                  </a:extLst>
                </a:gridCol>
                <a:gridCol w="1728216">
                  <a:extLst>
                    <a:ext uri="{9D8B030D-6E8A-4147-A177-3AD203B41FA5}">
                      <a16:colId xmlns:a16="http://schemas.microsoft.com/office/drawing/2014/main" val="20001"/>
                    </a:ext>
                  </a:extLst>
                </a:gridCol>
                <a:gridCol w="1362456">
                  <a:extLst>
                    <a:ext uri="{9D8B030D-6E8A-4147-A177-3AD203B41FA5}">
                      <a16:colId xmlns:a16="http://schemas.microsoft.com/office/drawing/2014/main" val="824377310"/>
                    </a:ext>
                  </a:extLst>
                </a:gridCol>
                <a:gridCol w="1439949">
                  <a:extLst>
                    <a:ext uri="{9D8B030D-6E8A-4147-A177-3AD203B41FA5}">
                      <a16:colId xmlns:a16="http://schemas.microsoft.com/office/drawing/2014/main" val="1867221754"/>
                    </a:ext>
                  </a:extLst>
                </a:gridCol>
              </a:tblGrid>
              <a:tr h="306387">
                <a:tc>
                  <a:txBody>
                    <a:bodyPr/>
                    <a:lstStyle/>
                    <a:p>
                      <a:r>
                        <a:rPr lang="en-GB" sz="1800" dirty="0">
                          <a:latin typeface="Arial" panose="020B0604020202020204" pitchFamily="34" charset="0"/>
                          <a:cs typeface="Arial" panose="020B0604020202020204" pitchFamily="34" charset="0"/>
                        </a:rPr>
                        <a:t>High Level 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Performance Indicators</a:t>
                      </a:r>
                      <a:endParaRPr lang="en-GB" sz="1800" dirty="0">
                        <a:latin typeface="Arial" panose="020B0604020202020204" pitchFamily="34" charset="0"/>
                        <a:cs typeface="Arial" panose="020B0604020202020204" pitchFamily="34" charset="0"/>
                      </a:endParaRPr>
                    </a:p>
                  </a:txBody>
                  <a:tcPr/>
                </a:tc>
                <a:tc>
                  <a:txBody>
                    <a:bodyPr/>
                    <a:lstStyle/>
                    <a:p>
                      <a:pPr algn="ctr"/>
                      <a:r>
                        <a:rPr lang="en-ZA" sz="1800" dirty="0">
                          <a:latin typeface="Arial" panose="020B0604020202020204" pitchFamily="34" charset="0"/>
                          <a:cs typeface="Arial" panose="020B0604020202020204" pitchFamily="34" charset="0"/>
                        </a:rPr>
                        <a:t> Targets </a:t>
                      </a:r>
                    </a:p>
                    <a:p>
                      <a:pPr algn="ctr"/>
                      <a:r>
                        <a:rPr lang="en-ZA" sz="1800" dirty="0">
                          <a:latin typeface="Arial" panose="020B0604020202020204" pitchFamily="34" charset="0"/>
                          <a:cs typeface="Arial" panose="020B0604020202020204" pitchFamily="34" charset="0"/>
                        </a:rPr>
                        <a:t>2019/2020</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a:latin typeface="Arial" panose="020B0604020202020204" pitchFamily="34" charset="0"/>
                          <a:cs typeface="Arial" panose="020B0604020202020204" pitchFamily="34" charset="0"/>
                        </a:rPr>
                        <a:t>Targets</a:t>
                      </a:r>
                    </a:p>
                    <a:p>
                      <a:pPr algn="ctr"/>
                      <a:r>
                        <a:rPr lang="en-GB" sz="1800" dirty="0">
                          <a:latin typeface="Arial" panose="020B0604020202020204" pitchFamily="34" charset="0"/>
                          <a:cs typeface="Arial" panose="020B0604020202020204" pitchFamily="34" charset="0"/>
                        </a:rPr>
                        <a:t>2020/2021</a:t>
                      </a:r>
                    </a:p>
                  </a:txBody>
                  <a:tcPr/>
                </a:tc>
                <a:tc>
                  <a:txBody>
                    <a:bodyPr/>
                    <a:lstStyle/>
                    <a:p>
                      <a:pPr algn="ctr"/>
                      <a:r>
                        <a:rPr lang="en-GB" sz="1800" dirty="0">
                          <a:latin typeface="Arial" panose="020B0604020202020204" pitchFamily="34" charset="0"/>
                          <a:cs typeface="Arial" panose="020B0604020202020204" pitchFamily="34" charset="0"/>
                        </a:rPr>
                        <a:t>Targets</a:t>
                      </a:r>
                    </a:p>
                    <a:p>
                      <a:pPr algn="ctr"/>
                      <a:r>
                        <a:rPr lang="en-GB" sz="1800" dirty="0">
                          <a:latin typeface="Arial" panose="020B0604020202020204" pitchFamily="34" charset="0"/>
                          <a:cs typeface="Arial" panose="020B0604020202020204" pitchFamily="34" charset="0"/>
                        </a:rPr>
                        <a:t>2021/2022</a:t>
                      </a:r>
                    </a:p>
                  </a:txBody>
                  <a:tcPr/>
                </a:tc>
                <a:extLst>
                  <a:ext uri="{0D108BD9-81ED-4DB2-BD59-A6C34878D82A}">
                    <a16:rowId xmlns:a16="http://schemas.microsoft.com/office/drawing/2014/main" val="10000"/>
                  </a:ext>
                </a:extLst>
              </a:tr>
              <a:tr h="658718">
                <a:tc>
                  <a:txBody>
                    <a:bodyPr/>
                    <a:lstStyle/>
                    <a:p>
                      <a:pPr>
                        <a:lnSpc>
                          <a:spcPct val="115000"/>
                        </a:lnSpc>
                        <a:spcAft>
                          <a:spcPts val="0"/>
                        </a:spcAft>
                      </a:pPr>
                      <a:r>
                        <a:rPr lang="en-ZA" sz="1400" kern="1200" dirty="0">
                          <a:effectLst/>
                          <a:latin typeface="Arial" panose="020B0604020202020204" pitchFamily="34" charset="0"/>
                          <a:cs typeface="Arial" panose="020B0604020202020204" pitchFamily="34" charset="0"/>
                        </a:rPr>
                        <a:t>Research strategy implemented to address key issues impacting on sustainability of community media sector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400" kern="1200" dirty="0">
                          <a:effectLst/>
                          <a:latin typeface="Arial" panose="020B0604020202020204" pitchFamily="34" charset="0"/>
                          <a:cs typeface="Arial" panose="020B0604020202020204" pitchFamily="34" charset="0"/>
                        </a:rPr>
                        <a:t>Number of Research projects funded on key trends/developments impacting on community media sector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spcAft>
                          <a:spcPts val="0"/>
                        </a:spcAft>
                      </a:pPr>
                      <a:r>
                        <a:rPr lang="en-US" sz="1400" dirty="0">
                          <a:effectLst/>
                          <a:latin typeface="Arial" panose="020B0604020202020204" pitchFamily="34" charset="0"/>
                          <a:cs typeface="Arial" panose="020B0604020202020204" pitchFamily="34" charset="0"/>
                        </a:rPr>
                        <a:t>3</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tc>
                  <a:txBody>
                    <a:bodyPr/>
                    <a:lstStyle/>
                    <a:p>
                      <a:pPr algn="just">
                        <a:spcAft>
                          <a:spcPts val="0"/>
                        </a:spcAft>
                      </a:pPr>
                      <a:r>
                        <a:rPr lang="en-US" sz="1400" dirty="0">
                          <a:effectLst/>
                          <a:latin typeface="Arial" panose="020B0604020202020204" pitchFamily="34" charset="0"/>
                          <a:cs typeface="Arial" panose="020B0604020202020204" pitchFamily="34" charset="0"/>
                        </a:rPr>
                        <a:t>3</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tc>
                  <a:txBody>
                    <a:bodyPr/>
                    <a:lstStyle/>
                    <a:p>
                      <a:pPr algn="just">
                        <a:spcAft>
                          <a:spcPts val="0"/>
                        </a:spcAft>
                      </a:pPr>
                      <a:r>
                        <a:rPr lang="en-GB" sz="1400" dirty="0">
                          <a:effectLst/>
                          <a:latin typeface="Arial" panose="020B0604020202020204" pitchFamily="34" charset="0"/>
                          <a:cs typeface="Arial" panose="020B0604020202020204" pitchFamily="34" charset="0"/>
                        </a:rPr>
                        <a:t>3</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6830" marR="1841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861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15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sz="15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397CE82F-14E5-4103-A110-5541BFAA2EFA}"/>
              </a:ext>
            </a:extLst>
          </p:cNvPr>
          <p:cNvSpPr txBox="1"/>
          <p:nvPr/>
        </p:nvSpPr>
        <p:spPr>
          <a:xfrm>
            <a:off x="1590261" y="1714500"/>
            <a:ext cx="6067839" cy="553998"/>
          </a:xfrm>
          <a:prstGeom prst="rect">
            <a:avLst/>
          </a:prstGeom>
          <a:noFill/>
        </p:spPr>
        <p:txBody>
          <a:bodyPr wrap="square" rtlCol="0">
            <a:spAutoFit/>
          </a:bodyPr>
          <a:lstStyle/>
          <a:p>
            <a:pPr marL="1028700" marR="0" lvl="3" indent="0" algn="l" defTabSz="6858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285875" marR="0" lvl="3"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Object 6">
            <a:extLst>
              <a:ext uri="{FF2B5EF4-FFF2-40B4-BE49-F238E27FC236}">
                <a16:creationId xmlns:a16="http://schemas.microsoft.com/office/drawing/2014/main" id="{5683922A-130A-4E3E-B9B5-1AB11FACA1E0}"/>
              </a:ext>
            </a:extLst>
          </p:cNvPr>
          <p:cNvGraphicFramePr>
            <a:graphicFrameLocks noChangeAspect="1"/>
          </p:cNvGraphicFramePr>
          <p:nvPr>
            <p:extLst>
              <p:ext uri="{D42A27DB-BD31-4B8C-83A1-F6EECF244321}">
                <p14:modId xmlns:p14="http://schemas.microsoft.com/office/powerpoint/2010/main" val="3279125502"/>
              </p:ext>
            </p:extLst>
          </p:nvPr>
        </p:nvGraphicFramePr>
        <p:xfrm>
          <a:off x="301946" y="2824113"/>
          <a:ext cx="8527119" cy="3657359"/>
        </p:xfrm>
        <a:graphic>
          <a:graphicData uri="http://schemas.openxmlformats.org/presentationml/2006/ole">
            <mc:AlternateContent xmlns:mc="http://schemas.openxmlformats.org/markup-compatibility/2006">
              <mc:Choice xmlns:v="urn:schemas-microsoft-com:vml" Requires="v">
                <p:oleObj spid="_x0000_s40970" name="Worksheet" r:id="rId3" imgW="3212927" imgH="895481" progId="Excel.Sheet.12">
                  <p:embed/>
                </p:oleObj>
              </mc:Choice>
              <mc:Fallback>
                <p:oleObj name="Worksheet" r:id="rId3" imgW="3212927" imgH="895481" progId="Excel.Sheet.12">
                  <p:embed/>
                  <p:pic>
                    <p:nvPicPr>
                      <p:cNvPr id="7" name="Object 6">
                        <a:extLst>
                          <a:ext uri="{FF2B5EF4-FFF2-40B4-BE49-F238E27FC236}">
                            <a16:creationId xmlns:a16="http://schemas.microsoft.com/office/drawing/2014/main" id="{5683922A-130A-4E3E-B9B5-1AB11FACA1E0}"/>
                          </a:ext>
                        </a:extLst>
                      </p:cNvPr>
                      <p:cNvPicPr/>
                      <p:nvPr/>
                    </p:nvPicPr>
                    <p:blipFill>
                      <a:blip r:embed="rId4"/>
                      <a:stretch>
                        <a:fillRect/>
                      </a:stretch>
                    </p:blipFill>
                    <p:spPr>
                      <a:xfrm>
                        <a:off x="301946" y="2824113"/>
                        <a:ext cx="8527119" cy="3657359"/>
                      </a:xfrm>
                      <a:prstGeom prst="rect">
                        <a:avLst/>
                      </a:prstGeom>
                      <a:solidFill>
                        <a:schemeClr val="bg1">
                          <a:lumMod val="75000"/>
                        </a:schemeClr>
                      </a:solidFill>
                    </p:spPr>
                  </p:pic>
                </p:oleObj>
              </mc:Fallback>
            </mc:AlternateContent>
          </a:graphicData>
        </a:graphic>
      </p:graphicFrame>
      <p:sp>
        <p:nvSpPr>
          <p:cNvPr id="9" name="Rectangle 8">
            <a:extLst>
              <a:ext uri="{FF2B5EF4-FFF2-40B4-BE49-F238E27FC236}">
                <a16:creationId xmlns:a16="http://schemas.microsoft.com/office/drawing/2014/main" id="{FB96682B-5BF6-463B-A17E-3681F19D57AA}"/>
              </a:ext>
            </a:extLst>
          </p:cNvPr>
          <p:cNvSpPr/>
          <p:nvPr/>
        </p:nvSpPr>
        <p:spPr>
          <a:xfrm>
            <a:off x="292608" y="1248709"/>
            <a:ext cx="8512898"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MDDA 2019/20 budget is funded from three 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Broadcast funders – R31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Communications – R30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Interest on invested funds – R5 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has initiated funding lobbying campaign where private sector entities are engaged on contributing to MDDA.</a:t>
            </a:r>
          </a:p>
        </p:txBody>
      </p:sp>
      <p:sp>
        <p:nvSpPr>
          <p:cNvPr id="4" name="Rectangle 3">
            <a:extLst>
              <a:ext uri="{FF2B5EF4-FFF2-40B4-BE49-F238E27FC236}">
                <a16:creationId xmlns:a16="http://schemas.microsoft.com/office/drawing/2014/main" id="{3079BBFF-CF5D-4E6B-ABD3-802963CCA09D}"/>
              </a:ext>
            </a:extLst>
          </p:cNvPr>
          <p:cNvSpPr/>
          <p:nvPr/>
        </p:nvSpPr>
        <p:spPr>
          <a:xfrm>
            <a:off x="292608" y="273776"/>
            <a:ext cx="7957335" cy="584775"/>
          </a:xfrm>
          <a:prstGeom prst="rect">
            <a:avLst/>
          </a:prstGeom>
        </p:spPr>
        <p:txBody>
          <a:bodyPr wrap="square">
            <a:spAutoFit/>
          </a:bodyPr>
          <a:lstStyle/>
          <a:p>
            <a:pPr lvl="0" eaLnBrk="0" fontAlgn="base" hangingPunct="0">
              <a:spcBef>
                <a:spcPct val="0"/>
              </a:spcBef>
              <a:spcAft>
                <a:spcPct val="0"/>
              </a:spcAft>
              <a:defRPr/>
            </a:pPr>
            <a:r>
              <a:rPr lang="en-US" sz="3200" b="1" dirty="0">
                <a:solidFill>
                  <a:prstClr val="white"/>
                </a:solidFill>
                <a:latin typeface="Arial" panose="020B0604020202020204" pitchFamily="34" charset="0"/>
                <a:cs typeface="Arial" panose="020B0604020202020204" pitchFamily="34" charset="0"/>
              </a:rPr>
              <a:t>2019/20 – 2020/22 Budget</a:t>
            </a:r>
          </a:p>
        </p:txBody>
      </p:sp>
    </p:spTree>
    <p:extLst>
      <p:ext uri="{BB962C8B-B14F-4D97-AF65-F5344CB8AC3E}">
        <p14:creationId xmlns:p14="http://schemas.microsoft.com/office/powerpoint/2010/main" val="1783647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15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sz="15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397CE82F-14E5-4103-A110-5541BFAA2EFA}"/>
              </a:ext>
            </a:extLst>
          </p:cNvPr>
          <p:cNvSpPr txBox="1"/>
          <p:nvPr/>
        </p:nvSpPr>
        <p:spPr>
          <a:xfrm>
            <a:off x="1590261" y="1714500"/>
            <a:ext cx="6067839" cy="553998"/>
          </a:xfrm>
          <a:prstGeom prst="rect">
            <a:avLst/>
          </a:prstGeom>
          <a:noFill/>
        </p:spPr>
        <p:txBody>
          <a:bodyPr wrap="square" rtlCol="0">
            <a:spAutoFit/>
          </a:bodyPr>
          <a:lstStyle/>
          <a:p>
            <a:pPr marL="1028700" marR="0" lvl="3" indent="0" algn="l" defTabSz="6858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285875" marR="0" lvl="3"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Object 3">
            <a:extLst>
              <a:ext uri="{FF2B5EF4-FFF2-40B4-BE49-F238E27FC236}">
                <a16:creationId xmlns:a16="http://schemas.microsoft.com/office/drawing/2014/main" id="{2EF4D362-0B94-4029-823A-331DDA60A361}"/>
              </a:ext>
            </a:extLst>
          </p:cNvPr>
          <p:cNvGraphicFramePr>
            <a:graphicFrameLocks noChangeAspect="1"/>
          </p:cNvGraphicFramePr>
          <p:nvPr/>
        </p:nvGraphicFramePr>
        <p:xfrm>
          <a:off x="367301" y="1295401"/>
          <a:ext cx="8409398" cy="4735529"/>
        </p:xfrm>
        <a:graphic>
          <a:graphicData uri="http://schemas.openxmlformats.org/presentationml/2006/ole">
            <mc:AlternateContent xmlns:mc="http://schemas.openxmlformats.org/markup-compatibility/2006">
              <mc:Choice xmlns:v="urn:schemas-microsoft-com:vml" Requires="v">
                <p:oleObj spid="_x0000_s41993" name="Worksheet" r:id="rId3" imgW="5016475" imgH="1498512" progId="Excel.Sheet.12">
                  <p:embed/>
                </p:oleObj>
              </mc:Choice>
              <mc:Fallback>
                <p:oleObj name="Worksheet" r:id="rId3" imgW="5016475" imgH="1498512" progId="Excel.Sheet.12">
                  <p:embed/>
                  <p:pic>
                    <p:nvPicPr>
                      <p:cNvPr id="4" name="Object 3">
                        <a:extLst>
                          <a:ext uri="{FF2B5EF4-FFF2-40B4-BE49-F238E27FC236}">
                            <a16:creationId xmlns:a16="http://schemas.microsoft.com/office/drawing/2014/main" id="{2EF4D362-0B94-4029-823A-331DDA60A361}"/>
                          </a:ext>
                        </a:extLst>
                      </p:cNvPr>
                      <p:cNvPicPr/>
                      <p:nvPr/>
                    </p:nvPicPr>
                    <p:blipFill>
                      <a:blip r:embed="rId4"/>
                      <a:stretch>
                        <a:fillRect/>
                      </a:stretch>
                    </p:blipFill>
                    <p:spPr>
                      <a:xfrm>
                        <a:off x="367301" y="1295401"/>
                        <a:ext cx="8409398" cy="4735529"/>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BD7E4A8-DF34-472C-9C78-BAB74EBE9302}"/>
              </a:ext>
            </a:extLst>
          </p:cNvPr>
          <p:cNvSpPr/>
          <p:nvPr/>
        </p:nvSpPr>
        <p:spPr>
          <a:xfrm>
            <a:off x="367301" y="267256"/>
            <a:ext cx="7667090" cy="584775"/>
          </a:xfrm>
          <a:prstGeom prst="rect">
            <a:avLst/>
          </a:prstGeom>
        </p:spPr>
        <p:txBody>
          <a:bodyPr wrap="square">
            <a:spAutoFit/>
          </a:bodyPr>
          <a:lstStyle/>
          <a:p>
            <a:pPr lvl="0" eaLnBrk="0" fontAlgn="base" hangingPunct="0">
              <a:spcBef>
                <a:spcPct val="0"/>
              </a:spcBef>
              <a:spcAft>
                <a:spcPct val="0"/>
              </a:spcAft>
              <a:defRPr/>
            </a:pPr>
            <a:r>
              <a:rPr lang="en-US" sz="3200" b="1" dirty="0">
                <a:solidFill>
                  <a:schemeClr val="bg1"/>
                </a:solidFill>
                <a:latin typeface="Arial" panose="020B0604020202020204" pitchFamily="34" charset="0"/>
                <a:ea typeface="Arial Unicode MS" pitchFamily="34" charset="-128"/>
                <a:cs typeface="Arial" panose="020B0604020202020204" pitchFamily="34" charset="0"/>
              </a:rPr>
              <a:t>2019/20 – 2020/22 Budget</a:t>
            </a:r>
          </a:p>
        </p:txBody>
      </p:sp>
    </p:spTree>
    <p:extLst>
      <p:ext uri="{BB962C8B-B14F-4D97-AF65-F5344CB8AC3E}">
        <p14:creationId xmlns:p14="http://schemas.microsoft.com/office/powerpoint/2010/main" val="1686681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44</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397CE82F-14E5-4103-A110-5541BFAA2EFA}"/>
              </a:ext>
            </a:extLst>
          </p:cNvPr>
          <p:cNvSpPr txBox="1"/>
          <p:nvPr/>
        </p:nvSpPr>
        <p:spPr>
          <a:xfrm>
            <a:off x="1590261" y="1714500"/>
            <a:ext cx="6067839" cy="553998"/>
          </a:xfrm>
          <a:prstGeom prst="rect">
            <a:avLst/>
          </a:prstGeom>
          <a:noFill/>
        </p:spPr>
        <p:txBody>
          <a:bodyPr wrap="square" rtlCol="0">
            <a:spAutoFit/>
          </a:bodyPr>
          <a:lstStyle/>
          <a:p>
            <a:pPr marL="1028700" lvl="3" defTabSz="685800">
              <a:defRPr/>
            </a:pPr>
            <a:endParaRPr lang="en-ZA" sz="1500" dirty="0">
              <a:solidFill>
                <a:prstClr val="black"/>
              </a:solidFill>
              <a:latin typeface="Arial" panose="020B0604020202020204" pitchFamily="34" charset="0"/>
              <a:cs typeface="Arial" panose="020B0604020202020204" pitchFamily="34" charset="0"/>
            </a:endParaRPr>
          </a:p>
          <a:p>
            <a:pPr marL="1285875" lvl="3" indent="-257175" defTabSz="685800">
              <a:buFont typeface="Arial" panose="020B0604020202020204" pitchFamily="34" charset="0"/>
              <a:buChar char="•"/>
              <a:defRPr/>
            </a:pPr>
            <a:endParaRPr lang="en-ZA" sz="1500" dirty="0">
              <a:solidFill>
                <a:prstClr val="black"/>
              </a:solidFill>
              <a:latin typeface="Arial" panose="020B0604020202020204" pitchFamily="34" charset="0"/>
              <a:cs typeface="Arial" panose="020B0604020202020204" pitchFamily="34" charset="0"/>
            </a:endParaRPr>
          </a:p>
        </p:txBody>
      </p:sp>
      <p:graphicFrame>
        <p:nvGraphicFramePr>
          <p:cNvPr id="6" name="Object 5">
            <a:extLst>
              <a:ext uri="{FF2B5EF4-FFF2-40B4-BE49-F238E27FC236}">
                <a16:creationId xmlns:a16="http://schemas.microsoft.com/office/drawing/2014/main" id="{61B2E7E8-1B6B-4A99-B23F-3ED73857ED15}"/>
              </a:ext>
            </a:extLst>
          </p:cNvPr>
          <p:cNvGraphicFramePr>
            <a:graphicFrameLocks noChangeAspect="1"/>
          </p:cNvGraphicFramePr>
          <p:nvPr>
            <p:extLst>
              <p:ext uri="{D42A27DB-BD31-4B8C-83A1-F6EECF244321}">
                <p14:modId xmlns:p14="http://schemas.microsoft.com/office/powerpoint/2010/main" val="991377368"/>
              </p:ext>
            </p:extLst>
          </p:nvPr>
        </p:nvGraphicFramePr>
        <p:xfrm>
          <a:off x="239926" y="1574515"/>
          <a:ext cx="8388217" cy="3192694"/>
        </p:xfrm>
        <a:graphic>
          <a:graphicData uri="http://schemas.openxmlformats.org/presentationml/2006/ole">
            <mc:AlternateContent xmlns:mc="http://schemas.openxmlformats.org/markup-compatibility/2006">
              <mc:Choice xmlns:v="urn:schemas-microsoft-com:vml" Requires="v">
                <p:oleObj spid="_x0000_s38923" name="Worksheet" r:id="rId3" imgW="6470835" imgH="1828800" progId="Excel.Sheet.12">
                  <p:embed/>
                </p:oleObj>
              </mc:Choice>
              <mc:Fallback>
                <p:oleObj name="Worksheet" r:id="rId3" imgW="6470835" imgH="1828800" progId="Excel.Sheet.12">
                  <p:embed/>
                  <p:pic>
                    <p:nvPicPr>
                      <p:cNvPr id="6" name="Object 5">
                        <a:extLst>
                          <a:ext uri="{FF2B5EF4-FFF2-40B4-BE49-F238E27FC236}">
                            <a16:creationId xmlns:a16="http://schemas.microsoft.com/office/drawing/2014/main" id="{61B2E7E8-1B6B-4A99-B23F-3ED73857ED15}"/>
                          </a:ext>
                        </a:extLst>
                      </p:cNvPr>
                      <p:cNvPicPr/>
                      <p:nvPr/>
                    </p:nvPicPr>
                    <p:blipFill>
                      <a:blip r:embed="rId4"/>
                      <a:stretch>
                        <a:fillRect/>
                      </a:stretch>
                    </p:blipFill>
                    <p:spPr>
                      <a:xfrm>
                        <a:off x="239926" y="1574515"/>
                        <a:ext cx="8388217" cy="3192694"/>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5D5433D-D8BB-4247-B08A-B2549C92A541}"/>
              </a:ext>
            </a:extLst>
          </p:cNvPr>
          <p:cNvSpPr/>
          <p:nvPr/>
        </p:nvSpPr>
        <p:spPr>
          <a:xfrm>
            <a:off x="361054" y="335154"/>
            <a:ext cx="7478128" cy="584775"/>
          </a:xfrm>
          <a:prstGeom prst="rect">
            <a:avLst/>
          </a:prstGeom>
        </p:spPr>
        <p:txBody>
          <a:bodyPr wrap="square">
            <a:spAutoFit/>
          </a:bodyPr>
          <a:lstStyle/>
          <a:p>
            <a:r>
              <a:rPr lang="en-ZA" sz="3200" b="1" dirty="0">
                <a:solidFill>
                  <a:schemeClr val="bg1"/>
                </a:solidFill>
                <a:latin typeface="Arial" panose="020B0604020202020204" pitchFamily="34" charset="0"/>
                <a:cs typeface="Arial" panose="020B0604020202020204" pitchFamily="34" charset="0"/>
              </a:rPr>
              <a:t>2019/20 – 2020/22 Budget</a:t>
            </a:r>
          </a:p>
        </p:txBody>
      </p:sp>
    </p:spTree>
    <p:extLst>
      <p:ext uri="{BB962C8B-B14F-4D97-AF65-F5344CB8AC3E}">
        <p14:creationId xmlns:p14="http://schemas.microsoft.com/office/powerpoint/2010/main" val="669754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45</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397CE82F-14E5-4103-A110-5541BFAA2EFA}"/>
              </a:ext>
            </a:extLst>
          </p:cNvPr>
          <p:cNvSpPr txBox="1"/>
          <p:nvPr/>
        </p:nvSpPr>
        <p:spPr>
          <a:xfrm>
            <a:off x="1590261" y="1714500"/>
            <a:ext cx="6067839" cy="553998"/>
          </a:xfrm>
          <a:prstGeom prst="rect">
            <a:avLst/>
          </a:prstGeom>
          <a:noFill/>
        </p:spPr>
        <p:txBody>
          <a:bodyPr wrap="square" rtlCol="0">
            <a:spAutoFit/>
          </a:bodyPr>
          <a:lstStyle/>
          <a:p>
            <a:pPr marL="1028700" lvl="3" defTabSz="685800">
              <a:defRPr/>
            </a:pPr>
            <a:endParaRPr lang="en-ZA" sz="1500" dirty="0">
              <a:solidFill>
                <a:prstClr val="black"/>
              </a:solidFill>
              <a:latin typeface="Arial" panose="020B0604020202020204" pitchFamily="34" charset="0"/>
              <a:cs typeface="Arial" panose="020B0604020202020204" pitchFamily="34" charset="0"/>
            </a:endParaRPr>
          </a:p>
          <a:p>
            <a:pPr marL="1285875" lvl="3" indent="-257175" defTabSz="685800">
              <a:buFont typeface="Arial" panose="020B0604020202020204" pitchFamily="34" charset="0"/>
              <a:buChar char="•"/>
              <a:defRPr/>
            </a:pPr>
            <a:endParaRPr lang="en-ZA" sz="1500" dirty="0">
              <a:solidFill>
                <a:prstClr val="black"/>
              </a:solidFill>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122B7CA9-5404-4395-AE2B-2205E0589600}"/>
              </a:ext>
            </a:extLst>
          </p:cNvPr>
          <p:cNvGraphicFramePr>
            <a:graphicFrameLocks noChangeAspect="1"/>
          </p:cNvGraphicFramePr>
          <p:nvPr/>
        </p:nvGraphicFramePr>
        <p:xfrm>
          <a:off x="457200" y="1369390"/>
          <a:ext cx="8489861" cy="3613575"/>
        </p:xfrm>
        <a:graphic>
          <a:graphicData uri="http://schemas.openxmlformats.org/presentationml/2006/ole">
            <mc:AlternateContent xmlns:mc="http://schemas.openxmlformats.org/markup-compatibility/2006">
              <mc:Choice xmlns:v="urn:schemas-microsoft-com:vml" Requires="v">
                <p:oleObj spid="_x0000_s39947" name="Worksheet" r:id="rId3" imgW="5416562" imgH="1682575" progId="Excel.Sheet.12">
                  <p:embed/>
                </p:oleObj>
              </mc:Choice>
              <mc:Fallback>
                <p:oleObj name="Worksheet" r:id="rId3" imgW="5416562" imgH="1682575" progId="Excel.Sheet.12">
                  <p:embed/>
                  <p:pic>
                    <p:nvPicPr>
                      <p:cNvPr id="4" name="Object 3">
                        <a:extLst>
                          <a:ext uri="{FF2B5EF4-FFF2-40B4-BE49-F238E27FC236}">
                            <a16:creationId xmlns:a16="http://schemas.microsoft.com/office/drawing/2014/main" id="{122B7CA9-5404-4395-AE2B-2205E0589600}"/>
                          </a:ext>
                        </a:extLst>
                      </p:cNvPr>
                      <p:cNvPicPr/>
                      <p:nvPr/>
                    </p:nvPicPr>
                    <p:blipFill>
                      <a:blip r:embed="rId4"/>
                      <a:stretch>
                        <a:fillRect/>
                      </a:stretch>
                    </p:blipFill>
                    <p:spPr>
                      <a:xfrm>
                        <a:off x="457200" y="1369390"/>
                        <a:ext cx="8489861" cy="361357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0F2A971-DB63-4A50-92CC-B417C66DDEB3}"/>
              </a:ext>
            </a:extLst>
          </p:cNvPr>
          <p:cNvSpPr/>
          <p:nvPr/>
        </p:nvSpPr>
        <p:spPr>
          <a:xfrm>
            <a:off x="318499" y="227339"/>
            <a:ext cx="7469312" cy="584775"/>
          </a:xfrm>
          <a:prstGeom prst="rect">
            <a:avLst/>
          </a:prstGeom>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2019/20 – 2020/22 Budget</a:t>
            </a:r>
          </a:p>
        </p:txBody>
      </p:sp>
    </p:spTree>
    <p:extLst>
      <p:ext uri="{BB962C8B-B14F-4D97-AF65-F5344CB8AC3E}">
        <p14:creationId xmlns:p14="http://schemas.microsoft.com/office/powerpoint/2010/main" val="3302360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F2E9-0499-40EE-ABD3-578F9BA38B71}"/>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57F279A8-000A-4567-9998-4D82D67ECD07}"/>
              </a:ext>
            </a:extLst>
          </p:cNvPr>
          <p:cNvSpPr>
            <a:spLocks noGrp="1"/>
          </p:cNvSpPr>
          <p:nvPr>
            <p:ph type="sldNum" sz="quarter" idx="12"/>
          </p:nvPr>
        </p:nvSpPr>
        <p:spPr/>
        <p:txBody>
          <a:bodyPr/>
          <a:lstStyle/>
          <a:p>
            <a:pPr defTabSz="685800">
              <a:defRPr/>
            </a:pPr>
            <a:fld id="{25E0BFFC-8D92-4980-80AF-4F6590FB2DB3}" type="slidenum">
              <a:rPr lang="en-US">
                <a:solidFill>
                  <a:prstClr val="black">
                    <a:tint val="75000"/>
                  </a:prstClr>
                </a:solidFill>
              </a:rPr>
              <a:pPr defTabSz="685800">
                <a:defRPr/>
              </a:pPr>
              <a:t>46</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397CE82F-14E5-4103-A110-5541BFAA2EFA}"/>
              </a:ext>
            </a:extLst>
          </p:cNvPr>
          <p:cNvSpPr txBox="1"/>
          <p:nvPr/>
        </p:nvSpPr>
        <p:spPr>
          <a:xfrm>
            <a:off x="164387" y="1714500"/>
            <a:ext cx="8620017" cy="4016484"/>
          </a:xfrm>
          <a:prstGeom prst="rect">
            <a:avLst/>
          </a:prstGeom>
          <a:noFill/>
        </p:spPr>
        <p:txBody>
          <a:bodyPr wrap="square" rtlCol="0">
            <a:spAutoFit/>
          </a:bodyPr>
          <a:lstStyle/>
          <a:p>
            <a:pPr lvl="3" indent="-342900" defTabSz="685800">
              <a:buFont typeface="Wingdings" panose="05000000000000000000" pitchFamily="2" charset="2"/>
              <a:buChar char="v"/>
              <a:defRPr/>
            </a:pPr>
            <a:r>
              <a:rPr lang="en-ZA" sz="2400" dirty="0">
                <a:solidFill>
                  <a:prstClr val="black"/>
                </a:solidFill>
                <a:latin typeface="Arial" panose="020B0604020202020204" pitchFamily="34" charset="0"/>
                <a:cs typeface="Arial" panose="020B0604020202020204" pitchFamily="34" charset="0"/>
              </a:rPr>
              <a:t>2019/20 Budgeted broadcasters contributions did not include Multichoice discretionary allocation since their agreement had lapsed.</a:t>
            </a:r>
          </a:p>
          <a:p>
            <a:pPr lvl="3" indent="-342900" defTabSz="685800">
              <a:buFont typeface="Wingdings" panose="05000000000000000000" pitchFamily="2" charset="2"/>
              <a:buChar char="v"/>
              <a:defRPr/>
            </a:pPr>
            <a:endParaRPr lang="en-ZA" sz="2400" dirty="0">
              <a:solidFill>
                <a:prstClr val="black"/>
              </a:solidFill>
              <a:latin typeface="Arial" panose="020B0604020202020204" pitchFamily="34" charset="0"/>
              <a:cs typeface="Arial" panose="020B0604020202020204" pitchFamily="34" charset="0"/>
            </a:endParaRPr>
          </a:p>
          <a:p>
            <a:pPr lvl="3" indent="-342900" defTabSz="685800">
              <a:buFont typeface="Wingdings" panose="05000000000000000000" pitchFamily="2" charset="2"/>
              <a:buChar char="v"/>
              <a:defRPr/>
            </a:pPr>
            <a:r>
              <a:rPr lang="en-ZA" sz="2400" dirty="0">
                <a:solidFill>
                  <a:prstClr val="black"/>
                </a:solidFill>
                <a:latin typeface="Arial" panose="020B0604020202020204" pitchFamily="34" charset="0"/>
                <a:cs typeface="Arial" panose="020B0604020202020204" pitchFamily="34" charset="0"/>
              </a:rPr>
              <a:t> Grant expenditure budget has not taken into account the roll over projects (Adjustment budget will be passed after roll  over approval)</a:t>
            </a:r>
          </a:p>
          <a:p>
            <a:pPr lvl="3" indent="-342900" defTabSz="685800">
              <a:buFont typeface="Wingdings" panose="05000000000000000000" pitchFamily="2" charset="2"/>
              <a:buChar char="v"/>
              <a:defRPr/>
            </a:pPr>
            <a:endParaRPr lang="en-ZA" sz="2400" dirty="0">
              <a:solidFill>
                <a:prstClr val="black"/>
              </a:solidFill>
              <a:latin typeface="Arial" panose="020B0604020202020204" pitchFamily="34" charset="0"/>
              <a:cs typeface="Arial" panose="020B0604020202020204" pitchFamily="34" charset="0"/>
            </a:endParaRPr>
          </a:p>
          <a:p>
            <a:pPr lvl="3" indent="-342900" defTabSz="685800">
              <a:buFont typeface="Wingdings" panose="05000000000000000000" pitchFamily="2" charset="2"/>
              <a:buChar char="v"/>
              <a:defRPr/>
            </a:pPr>
            <a:r>
              <a:rPr lang="en-ZA" sz="2400" dirty="0">
                <a:solidFill>
                  <a:prstClr val="black"/>
                </a:solidFill>
                <a:latin typeface="Arial" panose="020B0604020202020204" pitchFamily="34" charset="0"/>
                <a:cs typeface="Arial" panose="020B0604020202020204" pitchFamily="34" charset="0"/>
              </a:rPr>
              <a:t>All posts that were vacant in the 2018/19 financial year are anticipated to be filled in the 2019/20</a:t>
            </a:r>
          </a:p>
          <a:p>
            <a:pPr marL="1285875" lvl="3" indent="-257175" defTabSz="685800">
              <a:buFont typeface="Arial" panose="020B0604020202020204" pitchFamily="34" charset="0"/>
              <a:buChar char="•"/>
              <a:defRPr/>
            </a:pPr>
            <a:endParaRPr lang="en-ZA" sz="1500" dirty="0">
              <a:solidFill>
                <a:prstClr val="black"/>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0DF3EE2-C7CB-43EB-ACD6-998AB9CA8195}"/>
              </a:ext>
            </a:extLst>
          </p:cNvPr>
          <p:cNvSpPr/>
          <p:nvPr/>
        </p:nvSpPr>
        <p:spPr>
          <a:xfrm>
            <a:off x="457200" y="255354"/>
            <a:ext cx="7669658" cy="584775"/>
          </a:xfrm>
          <a:prstGeom prst="rect">
            <a:avLst/>
          </a:prstGeom>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2019/20 – 2020/22 Budget</a:t>
            </a:r>
          </a:p>
        </p:txBody>
      </p:sp>
    </p:spTree>
    <p:extLst>
      <p:ext uri="{BB962C8B-B14F-4D97-AF65-F5344CB8AC3E}">
        <p14:creationId xmlns:p14="http://schemas.microsoft.com/office/powerpoint/2010/main" val="1816493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3E26C0-E8F0-43D9-BA21-3CD42C99BB9E}"/>
              </a:ext>
            </a:extLst>
          </p:cNvPr>
          <p:cNvSpPr>
            <a:spLocks noGrp="1"/>
          </p:cNvSpPr>
          <p:nvPr>
            <p:ph type="sldNum" sz="quarter" idx="12"/>
          </p:nvPr>
        </p:nvSpPr>
        <p:spPr/>
        <p:txBody>
          <a:bodyPr/>
          <a:lstStyle/>
          <a:p>
            <a:pPr>
              <a:defRPr/>
            </a:pPr>
            <a:fld id="{25E0BFFC-8D92-4980-80AF-4F6590FB2DB3}" type="slidenum">
              <a:rPr lang="en-US" smtClean="0"/>
              <a:pPr>
                <a:defRPr/>
              </a:pPr>
              <a:t>47</a:t>
            </a:fld>
            <a:endParaRPr lang="en-US" dirty="0"/>
          </a:p>
        </p:txBody>
      </p:sp>
      <p:graphicFrame>
        <p:nvGraphicFramePr>
          <p:cNvPr id="6" name="Diagram 5">
            <a:extLst>
              <a:ext uri="{FF2B5EF4-FFF2-40B4-BE49-F238E27FC236}">
                <a16:creationId xmlns:a16="http://schemas.microsoft.com/office/drawing/2014/main" id="{B5A132C6-B73B-479C-A4A6-C8C6DE5B46E3}"/>
              </a:ext>
            </a:extLst>
          </p:cNvPr>
          <p:cNvGraphicFramePr/>
          <p:nvPr/>
        </p:nvGraphicFramePr>
        <p:xfrm>
          <a:off x="351367" y="1227667"/>
          <a:ext cx="8579569"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3D4EED7-7E92-4BE3-92A4-74FD10083FCE}"/>
              </a:ext>
            </a:extLst>
          </p:cNvPr>
          <p:cNvSpPr/>
          <p:nvPr/>
        </p:nvSpPr>
        <p:spPr>
          <a:xfrm>
            <a:off x="351367" y="2961"/>
            <a:ext cx="7641927" cy="1138773"/>
          </a:xfrm>
          <a:prstGeom prst="rect">
            <a:avLst/>
          </a:prstGeom>
        </p:spPr>
        <p:txBody>
          <a:bodyPr wrap="square">
            <a:spAutoFit/>
          </a:bodyPr>
          <a:lstStyle/>
          <a:p>
            <a:r>
              <a:rPr lang="en-US" sz="3600" b="1" dirty="0">
                <a:solidFill>
                  <a:prstClr val="white"/>
                </a:solidFill>
                <a:latin typeface="Arial" panose="020B0604020202020204" pitchFamily="34" charset="0"/>
                <a:ea typeface="Arial Unicode MS" pitchFamily="34" charset="-128"/>
                <a:cs typeface="Arial" panose="020B0604020202020204" pitchFamily="34" charset="0"/>
              </a:rPr>
              <a:t>8. Concluding Remarks:</a:t>
            </a:r>
            <a:br>
              <a:rPr lang="en-US" sz="3600" b="1" dirty="0">
                <a:solidFill>
                  <a:prstClr val="white"/>
                </a:solidFill>
                <a:latin typeface="Arial" panose="020B0604020202020204" pitchFamily="34" charset="0"/>
                <a:ea typeface="Arial Unicode MS" pitchFamily="34" charset="-128"/>
                <a:cs typeface="Arial" panose="020B0604020202020204" pitchFamily="34" charset="0"/>
              </a:rPr>
            </a:br>
            <a:r>
              <a:rPr lang="en-US" sz="3200" b="1" dirty="0">
                <a:solidFill>
                  <a:prstClr val="white"/>
                </a:solidFill>
                <a:latin typeface="Arial" panose="020B0604020202020204" pitchFamily="34" charset="0"/>
                <a:ea typeface="Arial Unicode MS" pitchFamily="34" charset="-128"/>
                <a:cs typeface="Arial" panose="020B0604020202020204" pitchFamily="34" charset="0"/>
              </a:rPr>
              <a:t>Fundraising Activities</a:t>
            </a:r>
            <a:endParaRPr lang="en-ZA" dirty="0"/>
          </a:p>
        </p:txBody>
      </p:sp>
    </p:spTree>
    <p:extLst>
      <p:ext uri="{BB962C8B-B14F-4D97-AF65-F5344CB8AC3E}">
        <p14:creationId xmlns:p14="http://schemas.microsoft.com/office/powerpoint/2010/main" val="113231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2B9D-58C9-427E-B845-D5DE0FADEB32}"/>
              </a:ext>
            </a:extLst>
          </p:cNvPr>
          <p:cNvSpPr>
            <a:spLocks noGrp="1"/>
          </p:cNvSpPr>
          <p:nvPr>
            <p:ph type="title"/>
          </p:nvPr>
        </p:nvSpPr>
        <p:spPr/>
        <p:txBody>
          <a:bodyPr/>
          <a:lstStyle/>
          <a:p>
            <a:pPr algn="l"/>
            <a:r>
              <a:rPr lang="en-US" sz="3200" dirty="0">
                <a:latin typeface="Arial" panose="020B0604020202020204" pitchFamily="34" charset="0"/>
                <a:cs typeface="Arial" panose="020B0604020202020204" pitchFamily="34" charset="0"/>
              </a:rPr>
              <a:t>Sector Challenges </a:t>
            </a:r>
          </a:p>
        </p:txBody>
      </p:sp>
      <p:sp>
        <p:nvSpPr>
          <p:cNvPr id="3" name="Slide Number Placeholder 2">
            <a:extLst>
              <a:ext uri="{FF2B5EF4-FFF2-40B4-BE49-F238E27FC236}">
                <a16:creationId xmlns:a16="http://schemas.microsoft.com/office/drawing/2014/main" id="{3224FBB8-E485-43B3-A273-61789A3C91D9}"/>
              </a:ext>
            </a:extLst>
          </p:cNvPr>
          <p:cNvSpPr>
            <a:spLocks noGrp="1"/>
          </p:cNvSpPr>
          <p:nvPr>
            <p:ph type="sldNum" sz="quarter" idx="12"/>
          </p:nvPr>
        </p:nvSpPr>
        <p:spPr/>
        <p:txBody>
          <a:bodyPr/>
          <a:lstStyle/>
          <a:p>
            <a:pPr>
              <a:defRPr/>
            </a:pPr>
            <a:fld id="{25E0BFFC-8D92-4980-80AF-4F6590FB2DB3}" type="slidenum">
              <a:rPr lang="en-US" smtClean="0">
                <a:solidFill>
                  <a:prstClr val="black">
                    <a:tint val="75000"/>
                  </a:prstClr>
                </a:solidFill>
              </a:rPr>
              <a:pPr>
                <a:defRPr/>
              </a:pPr>
              <a:t>48</a:t>
            </a:fld>
            <a:endParaRPr lang="en-US" dirty="0">
              <a:solidFill>
                <a:prstClr val="black">
                  <a:tint val="75000"/>
                </a:prstClr>
              </a:solidFill>
            </a:endParaRPr>
          </a:p>
        </p:txBody>
      </p:sp>
      <p:grpSp>
        <p:nvGrpSpPr>
          <p:cNvPr id="4" name="Group 3">
            <a:extLst>
              <a:ext uri="{FF2B5EF4-FFF2-40B4-BE49-F238E27FC236}">
                <a16:creationId xmlns:a16="http://schemas.microsoft.com/office/drawing/2014/main" id="{67E10284-5326-473A-998B-DEE9A582247F}"/>
              </a:ext>
            </a:extLst>
          </p:cNvPr>
          <p:cNvGrpSpPr/>
          <p:nvPr/>
        </p:nvGrpSpPr>
        <p:grpSpPr>
          <a:xfrm>
            <a:off x="457199" y="1265107"/>
            <a:ext cx="8546124" cy="5159009"/>
            <a:chOff x="457198" y="1265107"/>
            <a:chExt cx="8546124" cy="5159009"/>
          </a:xfrm>
        </p:grpSpPr>
        <p:sp>
          <p:nvSpPr>
            <p:cNvPr id="5" name="Freeform: Shape 4">
              <a:extLst>
                <a:ext uri="{FF2B5EF4-FFF2-40B4-BE49-F238E27FC236}">
                  <a16:creationId xmlns:a16="http://schemas.microsoft.com/office/drawing/2014/main" id="{1ACB710F-D5C3-48BF-AAD1-98A2314D8016}"/>
                </a:ext>
              </a:extLst>
            </p:cNvPr>
            <p:cNvSpPr/>
            <p:nvPr/>
          </p:nvSpPr>
          <p:spPr>
            <a:xfrm>
              <a:off x="457198" y="1265107"/>
              <a:ext cx="4273062" cy="2579505"/>
            </a:xfrm>
            <a:custGeom>
              <a:avLst/>
              <a:gdLst>
                <a:gd name="connsiteX0" fmla="*/ 0 w 2579504"/>
                <a:gd name="connsiteY0" fmla="*/ 0 h 4273061"/>
                <a:gd name="connsiteX1" fmla="*/ 2149578 w 2579504"/>
                <a:gd name="connsiteY1" fmla="*/ 0 h 4273061"/>
                <a:gd name="connsiteX2" fmla="*/ 2579504 w 2579504"/>
                <a:gd name="connsiteY2" fmla="*/ 429926 h 4273061"/>
                <a:gd name="connsiteX3" fmla="*/ 2579504 w 2579504"/>
                <a:gd name="connsiteY3" fmla="*/ 4273061 h 4273061"/>
                <a:gd name="connsiteX4" fmla="*/ 0 w 2579504"/>
                <a:gd name="connsiteY4" fmla="*/ 4273061 h 4273061"/>
                <a:gd name="connsiteX5" fmla="*/ 0 w 2579504"/>
                <a:gd name="connsiteY5" fmla="*/ 0 h 42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9504" h="4273061">
                  <a:moveTo>
                    <a:pt x="0" y="4273060"/>
                  </a:moveTo>
                  <a:lnTo>
                    <a:pt x="0" y="712192"/>
                  </a:lnTo>
                  <a:cubicBezTo>
                    <a:pt x="0" y="318859"/>
                    <a:pt x="116196" y="1"/>
                    <a:pt x="259532" y="1"/>
                  </a:cubicBezTo>
                  <a:lnTo>
                    <a:pt x="2579504" y="1"/>
                  </a:lnTo>
                  <a:lnTo>
                    <a:pt x="2579504" y="4273060"/>
                  </a:lnTo>
                  <a:lnTo>
                    <a:pt x="0" y="42730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5" rIns="128016" bIns="772893" numCol="1" spcCol="1270" anchor="b" anchorCtr="0">
              <a:noAutofit/>
            </a:bodyPr>
            <a:lstStyle/>
            <a:p>
              <a:pPr marL="0" lvl="0" indent="0" algn="l" defTabSz="800100">
                <a:lnSpc>
                  <a:spcPct val="90000"/>
                </a:lnSpc>
                <a:spcBef>
                  <a:spcPct val="0"/>
                </a:spcBef>
                <a:spcAft>
                  <a:spcPts val="1200"/>
                </a:spcAft>
                <a:buNone/>
              </a:pPr>
              <a:endParaRPr lang="en-US"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ts val="1200"/>
                </a:spcAft>
                <a:buNone/>
              </a:pPr>
              <a:endParaRPr lang="en-US" b="1"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ts val="1200"/>
                </a:spcAft>
                <a:buNone/>
              </a:pPr>
              <a:endParaRPr lang="en-US"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ts val="1200"/>
                </a:spcAft>
                <a:buNone/>
              </a:pPr>
              <a:endParaRPr lang="en-US" b="1"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ts val="1200"/>
                </a:spcAft>
                <a:buNone/>
              </a:pPr>
              <a:endParaRPr lang="en-US"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ts val="1200"/>
                </a:spcAft>
                <a:buNone/>
              </a:pPr>
              <a:r>
                <a:rPr lang="en-US" sz="1800" b="1" kern="1200" dirty="0">
                  <a:latin typeface="Arial" panose="020B0604020202020204" pitchFamily="34" charset="0"/>
                  <a:cs typeface="Arial" panose="020B0604020202020204" pitchFamily="34" charset="0"/>
                </a:rPr>
                <a:t>LACK OF CAPACITY</a:t>
              </a: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 Reliant on volunteers</a:t>
              </a: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 High staff turnover</a:t>
              </a: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 Missing key skills ranging from governance and financial management to advertising and marketing skills</a:t>
              </a: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 Content generation</a:t>
              </a:r>
            </a:p>
          </p:txBody>
        </p:sp>
        <p:sp>
          <p:nvSpPr>
            <p:cNvPr id="7" name="Freeform: Shape 6">
              <a:extLst>
                <a:ext uri="{FF2B5EF4-FFF2-40B4-BE49-F238E27FC236}">
                  <a16:creationId xmlns:a16="http://schemas.microsoft.com/office/drawing/2014/main" id="{B7A2233F-ADFB-41F7-A756-6568B4AE5D81}"/>
                </a:ext>
              </a:extLst>
            </p:cNvPr>
            <p:cNvSpPr/>
            <p:nvPr/>
          </p:nvSpPr>
          <p:spPr>
            <a:xfrm>
              <a:off x="4730260" y="1265107"/>
              <a:ext cx="4273061" cy="2579504"/>
            </a:xfrm>
            <a:custGeom>
              <a:avLst/>
              <a:gdLst>
                <a:gd name="connsiteX0" fmla="*/ 0 w 4273061"/>
                <a:gd name="connsiteY0" fmla="*/ 0 h 2579504"/>
                <a:gd name="connsiteX1" fmla="*/ 3843135 w 4273061"/>
                <a:gd name="connsiteY1" fmla="*/ 0 h 2579504"/>
                <a:gd name="connsiteX2" fmla="*/ 4273061 w 4273061"/>
                <a:gd name="connsiteY2" fmla="*/ 429926 h 2579504"/>
                <a:gd name="connsiteX3" fmla="*/ 4273061 w 4273061"/>
                <a:gd name="connsiteY3" fmla="*/ 2579504 h 2579504"/>
                <a:gd name="connsiteX4" fmla="*/ 0 w 4273061"/>
                <a:gd name="connsiteY4" fmla="*/ 2579504 h 2579504"/>
                <a:gd name="connsiteX5" fmla="*/ 0 w 4273061"/>
                <a:gd name="connsiteY5" fmla="*/ 0 h 257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3061" h="2579504">
                  <a:moveTo>
                    <a:pt x="0" y="0"/>
                  </a:moveTo>
                  <a:lnTo>
                    <a:pt x="3843135" y="0"/>
                  </a:lnTo>
                  <a:cubicBezTo>
                    <a:pt x="4080577" y="0"/>
                    <a:pt x="4273061" y="192484"/>
                    <a:pt x="4273061" y="429926"/>
                  </a:cubicBezTo>
                  <a:lnTo>
                    <a:pt x="4273061" y="2579504"/>
                  </a:lnTo>
                  <a:lnTo>
                    <a:pt x="0" y="25795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772892" numCol="1" spcCol="1270" anchor="t" anchorCtr="0">
              <a:noAutofit/>
            </a:bodyPr>
            <a:lstStyle/>
            <a:p>
              <a:pPr marL="0" lvl="0" indent="0" algn="l" defTabSz="800100">
                <a:lnSpc>
                  <a:spcPct val="100000"/>
                </a:lnSpc>
                <a:spcBef>
                  <a:spcPct val="0"/>
                </a:spcBef>
                <a:spcAft>
                  <a:spcPts val="600"/>
                </a:spcAft>
                <a:buNone/>
              </a:pPr>
              <a:r>
                <a:rPr lang="en-ZA" sz="1800" b="1" kern="1200" dirty="0">
                  <a:latin typeface="Arial" panose="020B0604020202020204" pitchFamily="34" charset="0"/>
                  <a:cs typeface="Arial" panose="020B0604020202020204" pitchFamily="34" charset="0"/>
                </a:rPr>
                <a:t>FINANCIAL CONSTRAINTS</a:t>
              </a:r>
            </a:p>
            <a:p>
              <a:pPr marL="0" lvl="0" indent="0" algn="l" defTabSz="800100">
                <a:lnSpc>
                  <a:spcPct val="100000"/>
                </a:lnSpc>
                <a:spcBef>
                  <a:spcPct val="0"/>
                </a:spcBef>
                <a:spcAft>
                  <a:spcPts val="600"/>
                </a:spcAft>
                <a:buNone/>
              </a:pPr>
              <a:r>
                <a:rPr lang="en-ZA" sz="1800" kern="1200" dirty="0">
                  <a:latin typeface="Arial" panose="020B0604020202020204" pitchFamily="34" charset="0"/>
                  <a:cs typeface="Arial" panose="020B0604020202020204" pitchFamily="34" charset="0"/>
                </a:rPr>
                <a:t>- Lack of advertising revenue</a:t>
              </a:r>
            </a:p>
            <a:p>
              <a:pPr marL="0" lvl="0" indent="0" algn="l" defTabSz="800100">
                <a:lnSpc>
                  <a:spcPct val="100000"/>
                </a:lnSpc>
                <a:spcBef>
                  <a:spcPct val="0"/>
                </a:spcBef>
                <a:spcAft>
                  <a:spcPts val="600"/>
                </a:spcAft>
                <a:buNone/>
              </a:pPr>
              <a:r>
                <a:rPr lang="en-ZA" sz="1800" kern="1200" dirty="0">
                  <a:latin typeface="Arial" panose="020B0604020202020204" pitchFamily="34" charset="0"/>
                  <a:cs typeface="Arial" panose="020B0604020202020204" pitchFamily="34" charset="0"/>
                </a:rPr>
                <a:t>- Untransformed advertising agencies</a:t>
              </a:r>
            </a:p>
            <a:p>
              <a:pPr marL="0" lvl="0" indent="0" algn="l" defTabSz="800100">
                <a:lnSpc>
                  <a:spcPct val="100000"/>
                </a:lnSpc>
                <a:spcBef>
                  <a:spcPct val="0"/>
                </a:spcBef>
                <a:spcAft>
                  <a:spcPts val="600"/>
                </a:spcAft>
                <a:buNone/>
              </a:pPr>
              <a:r>
                <a:rPr lang="en-ZA" sz="1800" kern="1200" dirty="0">
                  <a:latin typeface="Arial" panose="020B0604020202020204" pitchFamily="34" charset="0"/>
                  <a:cs typeface="Arial" panose="020B0604020202020204" pitchFamily="34" charset="0"/>
                </a:rPr>
                <a:t>- Economically distressed communities</a:t>
              </a:r>
            </a:p>
            <a:p>
              <a:pPr marL="0" lvl="0" indent="0" algn="l" defTabSz="800100">
                <a:lnSpc>
                  <a:spcPct val="100000"/>
                </a:lnSpc>
                <a:spcBef>
                  <a:spcPct val="0"/>
                </a:spcBef>
                <a:spcAft>
                  <a:spcPts val="600"/>
                </a:spcAft>
                <a:buNone/>
              </a:pPr>
              <a:r>
                <a:rPr lang="en-ZA" sz="1800" kern="1200" dirty="0">
                  <a:latin typeface="Arial" panose="020B0604020202020204" pitchFamily="34" charset="0"/>
                  <a:cs typeface="Arial" panose="020B0604020202020204" pitchFamily="34" charset="0"/>
                </a:rPr>
                <a:t>- Unreliable readership figures</a:t>
              </a:r>
              <a:br>
                <a:rPr lang="en-ZA" sz="1800" kern="1200" dirty="0">
                  <a:latin typeface="Arial" panose="020B0604020202020204" pitchFamily="34" charset="0"/>
                  <a:cs typeface="Arial" panose="020B0604020202020204" pitchFamily="34" charset="0"/>
                </a:rPr>
              </a:br>
              <a:r>
                <a:rPr lang="en-ZA" sz="1800" kern="1200" dirty="0">
                  <a:latin typeface="Arial" panose="020B0604020202020204" pitchFamily="34" charset="0"/>
                  <a:cs typeface="Arial" panose="020B0604020202020204" pitchFamily="34" charset="0"/>
                </a:rPr>
                <a:t>- Competition for resources </a:t>
              </a:r>
            </a:p>
            <a:p>
              <a:pPr marL="0" lvl="0" indent="0" algn="l"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63B5DC5B-D413-4188-A725-DD6A80B9DCB4}"/>
                </a:ext>
              </a:extLst>
            </p:cNvPr>
            <p:cNvSpPr/>
            <p:nvPr/>
          </p:nvSpPr>
          <p:spPr>
            <a:xfrm>
              <a:off x="457199" y="3844610"/>
              <a:ext cx="4273062" cy="2579505"/>
            </a:xfrm>
            <a:custGeom>
              <a:avLst/>
              <a:gdLst>
                <a:gd name="connsiteX0" fmla="*/ 0 w 4273061"/>
                <a:gd name="connsiteY0" fmla="*/ 0 h 2579504"/>
                <a:gd name="connsiteX1" fmla="*/ 3843135 w 4273061"/>
                <a:gd name="connsiteY1" fmla="*/ 0 h 2579504"/>
                <a:gd name="connsiteX2" fmla="*/ 4273061 w 4273061"/>
                <a:gd name="connsiteY2" fmla="*/ 429926 h 2579504"/>
                <a:gd name="connsiteX3" fmla="*/ 4273061 w 4273061"/>
                <a:gd name="connsiteY3" fmla="*/ 2579504 h 2579504"/>
                <a:gd name="connsiteX4" fmla="*/ 0 w 4273061"/>
                <a:gd name="connsiteY4" fmla="*/ 2579504 h 2579504"/>
                <a:gd name="connsiteX5" fmla="*/ 0 w 4273061"/>
                <a:gd name="connsiteY5" fmla="*/ 0 h 257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3061" h="2579504">
                  <a:moveTo>
                    <a:pt x="4273061" y="2579504"/>
                  </a:moveTo>
                  <a:lnTo>
                    <a:pt x="429926" y="2579504"/>
                  </a:lnTo>
                  <a:cubicBezTo>
                    <a:pt x="192484" y="2579504"/>
                    <a:pt x="0" y="2387020"/>
                    <a:pt x="0" y="2149578"/>
                  </a:cubicBezTo>
                  <a:lnTo>
                    <a:pt x="0" y="0"/>
                  </a:lnTo>
                  <a:lnTo>
                    <a:pt x="4273061" y="0"/>
                  </a:lnTo>
                  <a:lnTo>
                    <a:pt x="4273061" y="25795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72893" rIns="128017" bIns="128016"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ADVENT OF 4IR</a:t>
              </a:r>
              <a:br>
                <a:rPr lang="en-US" sz="1800" kern="1200" dirty="0">
                  <a:latin typeface="Arial" panose="020B0604020202020204" pitchFamily="34" charset="0"/>
                  <a:cs typeface="Arial" panose="020B0604020202020204" pitchFamily="34" charset="0"/>
                </a:rPr>
              </a:br>
              <a:r>
                <a:rPr kumimoji="0" lang="en-ZA"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Mainstream and community media in turmoil, grappling with adapting to rapidly changing technology and business models, and their impact on the way we gather, produce, present, distribute, sell and consume news. </a:t>
              </a:r>
            </a:p>
            <a:p>
              <a:pPr marL="0" lvl="0" indent="0" algn="l" defTabSz="800100">
                <a:lnSpc>
                  <a:spcPct val="90000"/>
                </a:lnSpc>
                <a:spcBef>
                  <a:spcPct val="0"/>
                </a:spcBef>
                <a:spcAft>
                  <a:spcPct val="35000"/>
                </a:spcAft>
                <a:buNone/>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gn="l" defTabSz="800100">
                <a:lnSpc>
                  <a:spcPct val="90000"/>
                </a:lnSpc>
                <a:spcBef>
                  <a:spcPct val="0"/>
                </a:spcBef>
                <a:spcAft>
                  <a:spcPct val="35000"/>
                </a:spcAft>
                <a:buNone/>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gn="l" defTabSz="800100">
                <a:lnSpc>
                  <a:spcPct val="90000"/>
                </a:lnSpc>
                <a:spcBef>
                  <a:spcPct val="0"/>
                </a:spcBef>
                <a:spcAft>
                  <a:spcPct val="35000"/>
                </a:spcAft>
                <a:buNone/>
              </a:pPr>
              <a:endParaRPr lang="en-US" sz="1800" kern="1200" dirty="0"/>
            </a:p>
          </p:txBody>
        </p:sp>
        <p:sp>
          <p:nvSpPr>
            <p:cNvPr id="9" name="Freeform: Shape 8">
              <a:extLst>
                <a:ext uri="{FF2B5EF4-FFF2-40B4-BE49-F238E27FC236}">
                  <a16:creationId xmlns:a16="http://schemas.microsoft.com/office/drawing/2014/main" id="{39DBF6A2-AAA1-4838-9AB8-B12F63D009EC}"/>
                </a:ext>
              </a:extLst>
            </p:cNvPr>
            <p:cNvSpPr/>
            <p:nvPr/>
          </p:nvSpPr>
          <p:spPr>
            <a:xfrm>
              <a:off x="4730260" y="3844611"/>
              <a:ext cx="4273062" cy="2579505"/>
            </a:xfrm>
            <a:custGeom>
              <a:avLst/>
              <a:gdLst>
                <a:gd name="connsiteX0" fmla="*/ 0 w 2579504"/>
                <a:gd name="connsiteY0" fmla="*/ 0 h 4273061"/>
                <a:gd name="connsiteX1" fmla="*/ 2149578 w 2579504"/>
                <a:gd name="connsiteY1" fmla="*/ 0 h 4273061"/>
                <a:gd name="connsiteX2" fmla="*/ 2579504 w 2579504"/>
                <a:gd name="connsiteY2" fmla="*/ 429926 h 4273061"/>
                <a:gd name="connsiteX3" fmla="*/ 2579504 w 2579504"/>
                <a:gd name="connsiteY3" fmla="*/ 4273061 h 4273061"/>
                <a:gd name="connsiteX4" fmla="*/ 0 w 2579504"/>
                <a:gd name="connsiteY4" fmla="*/ 4273061 h 4273061"/>
                <a:gd name="connsiteX5" fmla="*/ 0 w 2579504"/>
                <a:gd name="connsiteY5" fmla="*/ 0 h 42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9504" h="4273061">
                  <a:moveTo>
                    <a:pt x="2579504" y="1"/>
                  </a:moveTo>
                  <a:lnTo>
                    <a:pt x="2579504" y="3560869"/>
                  </a:lnTo>
                  <a:cubicBezTo>
                    <a:pt x="2579504" y="3954202"/>
                    <a:pt x="2463308" y="4273060"/>
                    <a:pt x="2319972" y="4273060"/>
                  </a:cubicBezTo>
                  <a:lnTo>
                    <a:pt x="0" y="4273060"/>
                  </a:lnTo>
                  <a:lnTo>
                    <a:pt x="0" y="1"/>
                  </a:lnTo>
                  <a:lnTo>
                    <a:pt x="2579504"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3" tIns="758668" rIns="113792" bIns="113793" numCol="1" spcCol="1270" anchor="b" anchorCtr="0">
              <a:noAutofit/>
            </a:bodyPr>
            <a:lstStyle/>
            <a:p>
              <a:pPr marL="0" lvl="0" indent="0" defTabSz="711200">
                <a:lnSpc>
                  <a:spcPct val="90000"/>
                </a:lnSpc>
                <a:spcBef>
                  <a:spcPct val="0"/>
                </a:spcBef>
                <a:spcAft>
                  <a:spcPct val="35000"/>
                </a:spcAft>
                <a:buNone/>
              </a:pPr>
              <a:r>
                <a:rPr lang="en-US" b="1" kern="1200" dirty="0">
                  <a:latin typeface="Arial" panose="020B0604020202020204" pitchFamily="34" charset="0"/>
                  <a:cs typeface="Arial" panose="020B0604020202020204" pitchFamily="34" charset="0"/>
                </a:rPr>
                <a:t>COMPLIANCE &amp; GOVERNANCE</a:t>
              </a:r>
              <a:br>
                <a:rPr lang="en-US" kern="1200" dirty="0">
                  <a:latin typeface="Arial" panose="020B0604020202020204" pitchFamily="34" charset="0"/>
                  <a:cs typeface="Arial" panose="020B0604020202020204" pitchFamily="34" charset="0"/>
                </a:rPr>
              </a:br>
              <a:r>
                <a:rPr lang="en-US" kern="1200" dirty="0">
                  <a:latin typeface="Arial" panose="020B0604020202020204" pitchFamily="34" charset="0"/>
                  <a:cs typeface="Arial" panose="020B0604020202020204" pitchFamily="34" charset="0"/>
                </a:rPr>
                <a:t>- Financial management</a:t>
              </a:r>
              <a:br>
                <a:rPr lang="en-US" kern="1200" dirty="0">
                  <a:latin typeface="Arial" panose="020B0604020202020204" pitchFamily="34" charset="0"/>
                  <a:cs typeface="Arial" panose="020B0604020202020204" pitchFamily="34" charset="0"/>
                </a:rPr>
              </a:br>
              <a:r>
                <a:rPr lang="en-US" kern="1200" dirty="0">
                  <a:latin typeface="Arial" panose="020B0604020202020204" pitchFamily="34" charset="0"/>
                  <a:cs typeface="Arial" panose="020B0604020202020204" pitchFamily="34" charset="0"/>
                </a:rPr>
                <a:t>- Community participation</a:t>
              </a:r>
              <a:br>
                <a:rPr lang="en-US" kern="1200" dirty="0">
                  <a:latin typeface="Arial" panose="020B0604020202020204" pitchFamily="34" charset="0"/>
                  <a:cs typeface="Arial" panose="020B0604020202020204" pitchFamily="34" charset="0"/>
                </a:rPr>
              </a:br>
              <a:r>
                <a:rPr lang="en-US" kern="1200" dirty="0">
                  <a:latin typeface="Arial" panose="020B0604020202020204" pitchFamily="34" charset="0"/>
                  <a:cs typeface="Arial" panose="020B0604020202020204" pitchFamily="34" charset="0"/>
                </a:rPr>
                <a:t>- </a:t>
              </a:r>
              <a:r>
                <a:rPr lang="en-ZA" kern="1200" dirty="0">
                  <a:latin typeface="Arial" panose="020B0604020202020204" pitchFamily="34" charset="0"/>
                  <a:cs typeface="Arial" panose="020B0604020202020204" pitchFamily="34" charset="0"/>
                </a:rPr>
                <a:t>Board governance</a:t>
              </a:r>
            </a:p>
            <a:p>
              <a:pPr marL="0" lvl="0" indent="0" defTabSz="711200">
                <a:lnSpc>
                  <a:spcPct val="90000"/>
                </a:lnSpc>
                <a:spcBef>
                  <a:spcPct val="0"/>
                </a:spcBef>
                <a:spcAft>
                  <a:spcPct val="35000"/>
                </a:spcAft>
                <a:buNone/>
              </a:pPr>
              <a:r>
                <a:rPr lang="en-ZA" kern="1200" dirty="0">
                  <a:latin typeface="Arial" panose="020B0604020202020204" pitchFamily="34" charset="0"/>
                  <a:cs typeface="Arial" panose="020B0604020202020204" pitchFamily="34" charset="0"/>
                </a:rPr>
                <a:t>- Non compliance with MDDA reporting requirements delaying tranche disbursement</a:t>
              </a:r>
              <a:endParaRPr lang="en-US" kern="1200" dirty="0">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en-US" kern="1200" dirty="0">
                  <a:latin typeface="Arial" panose="020B0604020202020204" pitchFamily="34" charset="0"/>
                  <a:cs typeface="Arial" panose="020B0604020202020204" pitchFamily="34" charset="0"/>
                </a:rPr>
                <a:t>- Misuse of MDDA funds</a:t>
              </a:r>
            </a:p>
          </p:txBody>
        </p:sp>
        <p:sp>
          <p:nvSpPr>
            <p:cNvPr id="10" name="Freeform: Shape 9">
              <a:extLst>
                <a:ext uri="{FF2B5EF4-FFF2-40B4-BE49-F238E27FC236}">
                  <a16:creationId xmlns:a16="http://schemas.microsoft.com/office/drawing/2014/main" id="{9EE03984-AD1A-416D-B037-D6D4A8547385}"/>
                </a:ext>
              </a:extLst>
            </p:cNvPr>
            <p:cNvSpPr/>
            <p:nvPr/>
          </p:nvSpPr>
          <p:spPr>
            <a:xfrm>
              <a:off x="2450112" y="3544395"/>
              <a:ext cx="4712691" cy="503235"/>
            </a:xfrm>
            <a:custGeom>
              <a:avLst/>
              <a:gdLst>
                <a:gd name="connsiteX0" fmla="*/ 0 w 4712691"/>
                <a:gd name="connsiteY0" fmla="*/ 83874 h 503235"/>
                <a:gd name="connsiteX1" fmla="*/ 83874 w 4712691"/>
                <a:gd name="connsiteY1" fmla="*/ 0 h 503235"/>
                <a:gd name="connsiteX2" fmla="*/ 4628817 w 4712691"/>
                <a:gd name="connsiteY2" fmla="*/ 0 h 503235"/>
                <a:gd name="connsiteX3" fmla="*/ 4712691 w 4712691"/>
                <a:gd name="connsiteY3" fmla="*/ 83874 h 503235"/>
                <a:gd name="connsiteX4" fmla="*/ 4712691 w 4712691"/>
                <a:gd name="connsiteY4" fmla="*/ 419361 h 503235"/>
                <a:gd name="connsiteX5" fmla="*/ 4628817 w 4712691"/>
                <a:gd name="connsiteY5" fmla="*/ 503235 h 503235"/>
                <a:gd name="connsiteX6" fmla="*/ 83874 w 4712691"/>
                <a:gd name="connsiteY6" fmla="*/ 503235 h 503235"/>
                <a:gd name="connsiteX7" fmla="*/ 0 w 4712691"/>
                <a:gd name="connsiteY7" fmla="*/ 419361 h 503235"/>
                <a:gd name="connsiteX8" fmla="*/ 0 w 4712691"/>
                <a:gd name="connsiteY8" fmla="*/ 83874 h 50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2691" h="503235">
                  <a:moveTo>
                    <a:pt x="0" y="83874"/>
                  </a:moveTo>
                  <a:cubicBezTo>
                    <a:pt x="0" y="37552"/>
                    <a:pt x="37552" y="0"/>
                    <a:pt x="83874" y="0"/>
                  </a:cubicBezTo>
                  <a:lnTo>
                    <a:pt x="4628817" y="0"/>
                  </a:lnTo>
                  <a:cubicBezTo>
                    <a:pt x="4675139" y="0"/>
                    <a:pt x="4712691" y="37552"/>
                    <a:pt x="4712691" y="83874"/>
                  </a:cubicBezTo>
                  <a:lnTo>
                    <a:pt x="4712691" y="419361"/>
                  </a:lnTo>
                  <a:cubicBezTo>
                    <a:pt x="4712691" y="465683"/>
                    <a:pt x="4675139" y="503235"/>
                    <a:pt x="4628817" y="503235"/>
                  </a:cubicBezTo>
                  <a:lnTo>
                    <a:pt x="83874" y="503235"/>
                  </a:lnTo>
                  <a:cubicBezTo>
                    <a:pt x="37552" y="503235"/>
                    <a:pt x="0" y="465683"/>
                    <a:pt x="0" y="419361"/>
                  </a:cubicBezTo>
                  <a:lnTo>
                    <a:pt x="0" y="83874"/>
                  </a:lnTo>
                  <a:close/>
                </a:path>
              </a:pathLst>
            </a:custGeom>
            <a:solidFill>
              <a:srgbClr val="FF0000"/>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00766" tIns="100766" rIns="100766" bIns="100766" numCol="1" spcCol="1270" anchor="ctr" anchorCtr="0">
              <a:noAutofit/>
            </a:bodyPr>
            <a:lstStyle/>
            <a:p>
              <a:pPr marL="0" lvl="0" indent="0" algn="ctr" defTabSz="889000">
                <a:lnSpc>
                  <a:spcPct val="90000"/>
                </a:lnSpc>
                <a:spcBef>
                  <a:spcPct val="0"/>
                </a:spcBef>
                <a:spcAft>
                  <a:spcPct val="35000"/>
                </a:spcAft>
                <a:buNone/>
              </a:pPr>
              <a:r>
                <a:rPr lang="en-ZA" sz="2000" b="1" kern="1200" dirty="0">
                  <a:latin typeface="Arial" panose="020B0604020202020204" pitchFamily="34" charset="0"/>
                  <a:cs typeface="Arial" panose="020B0604020202020204" pitchFamily="34" charset="0"/>
                </a:rPr>
                <a:t>SUSTAINABILITY</a:t>
              </a:r>
              <a:endParaRPr lang="en-US" sz="20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21930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1B9ABB-6698-4ED0-9C81-670188A7E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5FBBFF2B-E945-40D1-8D97-D2AC1EAAD195}"/>
              </a:ext>
            </a:extLst>
          </p:cNvPr>
          <p:cNvSpPr/>
          <p:nvPr/>
        </p:nvSpPr>
        <p:spPr>
          <a:xfrm>
            <a:off x="419593" y="1574297"/>
            <a:ext cx="8509722" cy="1020921"/>
          </a:xfrm>
          <a:prstGeom prst="rect">
            <a:avLst/>
          </a:prstGeom>
          <a:solidFill>
            <a:schemeClr val="bg1">
              <a:lumMod val="7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Board Vacancies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The Board consists 9 members. Four vacancies. Parliament advertised and closed i</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 December 2018. Vacancies not filled by end of 5</a:t>
            </a:r>
            <a:r>
              <a:rPr lang="en-US" baseline="30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Parliament.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A58BB80-93FC-48F1-8E25-F22F49803E98}"/>
              </a:ext>
            </a:extLst>
          </p:cNvPr>
          <p:cNvSpPr/>
          <p:nvPr/>
        </p:nvSpPr>
        <p:spPr>
          <a:xfrm>
            <a:off x="362171" y="3019230"/>
            <a:ext cx="8567144" cy="2308324"/>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a:spAutoFit/>
          </a:bodyPr>
          <a:lstStyle/>
          <a:p>
            <a:r>
              <a:rPr lang="en-GB" b="1" dirty="0">
                <a:latin typeface="Arial" panose="020B0604020202020204" pitchFamily="34" charset="0"/>
                <a:cs typeface="Arial" panose="020B0604020202020204" pitchFamily="34" charset="0"/>
              </a:rPr>
              <a:t>Executive Management Vacancies: </a:t>
            </a:r>
            <a:r>
              <a:rPr lang="en-GB" dirty="0">
                <a:latin typeface="Arial" panose="020B0604020202020204" pitchFamily="34" charset="0"/>
                <a:cs typeface="Arial" panose="020B0604020202020204" pitchFamily="34" charset="0"/>
              </a:rPr>
              <a:t>Despite progress in latter 2018 in filling posts, the MDDA still has high vacancy rate.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Moratorium on vacant positions – 03 January 2019</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12 vacancies – 4 in key Executive positions (CEO, Projects Director, Strategy &amp; M&amp;E Director and Projects Manager).</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F67F646-BEC3-47EA-9E4B-547961F680E4}"/>
              </a:ext>
            </a:extLst>
          </p:cNvPr>
          <p:cNvSpPr txBox="1"/>
          <p:nvPr/>
        </p:nvSpPr>
        <p:spPr>
          <a:xfrm>
            <a:off x="362171" y="5518786"/>
            <a:ext cx="8567144" cy="92333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DoC leading </a:t>
            </a:r>
            <a:r>
              <a:rPr lang="en-GB" b="1" dirty="0">
                <a:latin typeface="Arial" panose="020B0604020202020204" pitchFamily="34" charset="0"/>
                <a:cs typeface="Arial" panose="020B0604020202020204" pitchFamily="34" charset="0"/>
              </a:rPr>
              <a:t>MDDA Amendment Bill </a:t>
            </a:r>
            <a:r>
              <a:rPr lang="en-GB" dirty="0">
                <a:latin typeface="Arial" panose="020B0604020202020204" pitchFamily="34" charset="0"/>
                <a:cs typeface="Arial" panose="020B0604020202020204" pitchFamily="34" charset="0"/>
              </a:rPr>
              <a:t>to address 4IR and other sector developments.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E524C48-1BE1-4BD5-8CB8-63FEAC63D7FF}"/>
              </a:ext>
            </a:extLst>
          </p:cNvPr>
          <p:cNvSpPr/>
          <p:nvPr/>
        </p:nvSpPr>
        <p:spPr>
          <a:xfrm>
            <a:off x="529823" y="379705"/>
            <a:ext cx="3962944" cy="584775"/>
          </a:xfrm>
          <a:prstGeom prst="rect">
            <a:avLst/>
          </a:prstGeom>
        </p:spPr>
        <p:txBody>
          <a:bodyPr wrap="none">
            <a:spAutoFit/>
          </a:bodyPr>
          <a:lstStyle/>
          <a:p>
            <a:r>
              <a:rPr lang="en-ZA" sz="3200" b="1" dirty="0">
                <a:solidFill>
                  <a:schemeClr val="bg1"/>
                </a:solidFill>
                <a:latin typeface="Arial" panose="020B0604020202020204" pitchFamily="34" charset="0"/>
                <a:cs typeface="Arial" panose="020B0604020202020204" pitchFamily="34" charset="0"/>
              </a:rPr>
              <a:t>Internal Challenges</a:t>
            </a:r>
          </a:p>
        </p:txBody>
      </p:sp>
    </p:spTree>
    <p:extLst>
      <p:ext uri="{BB962C8B-B14F-4D97-AF65-F5344CB8AC3E}">
        <p14:creationId xmlns:p14="http://schemas.microsoft.com/office/powerpoint/2010/main" val="58701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38FA12-16C6-4CF0-B932-B44F3758DD0F}"/>
              </a:ext>
            </a:extLst>
          </p:cNvPr>
          <p:cNvSpPr>
            <a:spLocks noGrp="1"/>
          </p:cNvSpPr>
          <p:nvPr>
            <p:ph type="sldNum" sz="quarter" idx="12"/>
          </p:nvPr>
        </p:nvSpPr>
        <p:spPr/>
        <p:txBody>
          <a:bodyPr/>
          <a:lstStyle/>
          <a:p>
            <a:pPr>
              <a:defRPr/>
            </a:pPr>
            <a:fld id="{25E0BFFC-8D92-4980-80AF-4F6590FB2DB3}" type="slidenum">
              <a:rPr lang="en-US" smtClean="0"/>
              <a:pPr>
                <a:defRPr/>
              </a:pPr>
              <a:t>5</a:t>
            </a:fld>
            <a:endParaRPr lang="en-US" dirty="0"/>
          </a:p>
        </p:txBody>
      </p:sp>
      <p:pic>
        <p:nvPicPr>
          <p:cNvPr id="5" name="Content Placeholder 4">
            <a:extLst>
              <a:ext uri="{FF2B5EF4-FFF2-40B4-BE49-F238E27FC236}">
                <a16:creationId xmlns:a16="http://schemas.microsoft.com/office/drawing/2014/main" id="{84647DEA-A941-4018-800D-38F2B476EF32}"/>
              </a:ext>
            </a:extLst>
          </p:cNvPr>
          <p:cNvPicPr>
            <a:picLocks noGrp="1" noChangeAspect="1"/>
          </p:cNvPicPr>
          <p:nvPr>
            <p:ph idx="4294967295"/>
          </p:nvPr>
        </p:nvPicPr>
        <p:blipFill rotWithShape="1">
          <a:blip r:embed="rId2"/>
          <a:srcRect t="7790" b="10623"/>
          <a:stretch/>
        </p:blipFill>
        <p:spPr>
          <a:xfrm>
            <a:off x="494592" y="1285475"/>
            <a:ext cx="7927975" cy="4287049"/>
          </a:xfrm>
          <a:prstGeom prst="rect">
            <a:avLst/>
          </a:prstGeom>
        </p:spPr>
      </p:pic>
      <p:sp>
        <p:nvSpPr>
          <p:cNvPr id="8" name="Rectangle 7">
            <a:extLst>
              <a:ext uri="{FF2B5EF4-FFF2-40B4-BE49-F238E27FC236}">
                <a16:creationId xmlns:a16="http://schemas.microsoft.com/office/drawing/2014/main" id="{E75E8651-71B1-4FFA-8837-50443DE8DDF4}"/>
              </a:ext>
            </a:extLst>
          </p:cNvPr>
          <p:cNvSpPr/>
          <p:nvPr/>
        </p:nvSpPr>
        <p:spPr>
          <a:xfrm>
            <a:off x="958592" y="5502772"/>
            <a:ext cx="7157992" cy="923330"/>
          </a:xfrm>
          <a:prstGeom prst="rect">
            <a:avLst/>
          </a:prstGeom>
          <a:solidFill>
            <a:schemeClr val="bg1">
              <a:lumMod val="75000"/>
            </a:schemeClr>
          </a:solidFill>
        </p:spPr>
        <p:txBody>
          <a:bodyPr wrap="square">
            <a:spAutoFit/>
          </a:bodyPr>
          <a:lstStyle/>
          <a:p>
            <a:pPr lvl="0"/>
            <a:r>
              <a:rPr lang="en-GB" dirty="0">
                <a:latin typeface="Arial Narrow" panose="020B0606020202030204" pitchFamily="34" charset="0"/>
                <a:cs typeface="Arial" panose="020B0604020202020204" pitchFamily="34" charset="0"/>
              </a:rPr>
              <a:t>Section 15 (1)</a:t>
            </a:r>
          </a:p>
          <a:p>
            <a:pPr lvl="0"/>
            <a:r>
              <a:rPr lang="en-GB" dirty="0">
                <a:latin typeface="Arial Narrow" panose="020B0606020202030204" pitchFamily="34" charset="0"/>
                <a:cs typeface="Arial" panose="020B0604020202020204" pitchFamily="34" charset="0"/>
              </a:rPr>
              <a:t>“Everyone has the right to freedom of conscience, religion, thought, belief and opinion.” </a:t>
            </a:r>
            <a:endParaRPr lang="en-ZA" dirty="0">
              <a:latin typeface="Arial Narrow" panose="020B0606020202030204" pitchFamily="34" charset="0"/>
            </a:endParaRPr>
          </a:p>
        </p:txBody>
      </p:sp>
      <p:sp>
        <p:nvSpPr>
          <p:cNvPr id="4" name="Rectangle 3">
            <a:extLst>
              <a:ext uri="{FF2B5EF4-FFF2-40B4-BE49-F238E27FC236}">
                <a16:creationId xmlns:a16="http://schemas.microsoft.com/office/drawing/2014/main" id="{82EF8CE6-477D-4004-A297-695169A301C5}"/>
              </a:ext>
            </a:extLst>
          </p:cNvPr>
          <p:cNvSpPr/>
          <p:nvPr/>
        </p:nvSpPr>
        <p:spPr>
          <a:xfrm>
            <a:off x="282539" y="285306"/>
            <a:ext cx="7834045" cy="584775"/>
          </a:xfrm>
          <a:prstGeom prst="rect">
            <a:avLst/>
          </a:prstGeom>
        </p:spPr>
        <p:txBody>
          <a:bodyPr wrap="square">
            <a:spAutoFit/>
          </a:bodyPr>
          <a:lstStyle/>
          <a:p>
            <a:r>
              <a:rPr lang="en-ZA" sz="3200" b="1" dirty="0">
                <a:solidFill>
                  <a:prstClr val="white"/>
                </a:solidFill>
                <a:latin typeface="Arial Nova" panose="020B0504020202020204" pitchFamily="34" charset="0"/>
                <a:ea typeface="Arial Unicode MS" pitchFamily="34" charset="-128"/>
              </a:rPr>
              <a:t>Constitutional Mandate</a:t>
            </a:r>
            <a:endParaRPr lang="en-ZA" dirty="0"/>
          </a:p>
        </p:txBody>
      </p:sp>
    </p:spTree>
    <p:extLst>
      <p:ext uri="{BB962C8B-B14F-4D97-AF65-F5344CB8AC3E}">
        <p14:creationId xmlns:p14="http://schemas.microsoft.com/office/powerpoint/2010/main" val="1381928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9529-2F09-4B41-BE9E-DA747FF585BF}"/>
              </a:ext>
            </a:extLst>
          </p:cNvPr>
          <p:cNvSpPr>
            <a:spLocks noGrp="1"/>
          </p:cNvSpPr>
          <p:nvPr>
            <p:ph type="title"/>
          </p:nvPr>
        </p:nvSpPr>
        <p:spPr>
          <a:xfrm>
            <a:off x="257503" y="0"/>
            <a:ext cx="8229600" cy="1143000"/>
          </a:xfrm>
        </p:spPr>
        <p:txBody>
          <a:bodyPr/>
          <a:lstStyle/>
          <a:p>
            <a:pPr algn="l"/>
            <a:r>
              <a:rPr lang="en-US" sz="3200" dirty="0">
                <a:latin typeface="Arial" panose="020B0604020202020204" pitchFamily="34" charset="0"/>
                <a:cs typeface="Arial" panose="020B0604020202020204" pitchFamily="34" charset="0"/>
              </a:rPr>
              <a:t>Way Forward: Community Media &amp; 4IR</a:t>
            </a:r>
            <a:br>
              <a:rPr lang="en-US" sz="3200" dirty="0">
                <a:latin typeface="Arial" panose="020B0604020202020204" pitchFamily="34" charset="0"/>
                <a:cs typeface="Arial" panose="020B0604020202020204" pitchFamily="34" charset="0"/>
              </a:rPr>
            </a:br>
            <a:r>
              <a:rPr lang="en-ZA" sz="1600" b="0" i="1" dirty="0">
                <a:latin typeface="Arial" panose="020B0604020202020204" pitchFamily="34" charset="0"/>
                <a:cs typeface="Arial" panose="020B0604020202020204" pitchFamily="34" charset="0"/>
              </a:rPr>
              <a:t>Disruptive change hit newsrooms in 2012- 2013, resulting in traditional &amp; digital media jostling for space.</a:t>
            </a:r>
            <a:endParaRPr lang="en-US" sz="2400" b="0" i="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E17D3B9-285A-44A2-BFC6-1FA0B08E9F8D}"/>
              </a:ext>
            </a:extLst>
          </p:cNvPr>
          <p:cNvSpPr>
            <a:spLocks noGrp="1"/>
          </p:cNvSpPr>
          <p:nvPr>
            <p:ph type="sldNum" sz="quarter" idx="12"/>
          </p:nvPr>
        </p:nvSpPr>
        <p:spPr/>
        <p:txBody>
          <a:bodyPr/>
          <a:lstStyle/>
          <a:p>
            <a:pPr>
              <a:defRPr/>
            </a:pPr>
            <a:fld id="{25E0BFFC-8D92-4980-80AF-4F6590FB2DB3}" type="slidenum">
              <a:rPr lang="en-US" smtClean="0"/>
              <a:pPr>
                <a:defRPr/>
              </a:pPr>
              <a:t>50</a:t>
            </a:fld>
            <a:endParaRPr lang="en-US" dirty="0"/>
          </a:p>
        </p:txBody>
      </p:sp>
      <p:graphicFrame>
        <p:nvGraphicFramePr>
          <p:cNvPr id="6" name="Diagram 5">
            <a:extLst>
              <a:ext uri="{FF2B5EF4-FFF2-40B4-BE49-F238E27FC236}">
                <a16:creationId xmlns:a16="http://schemas.microsoft.com/office/drawing/2014/main" id="{92F8B74A-290F-4932-9052-DB9F71201835}"/>
              </a:ext>
            </a:extLst>
          </p:cNvPr>
          <p:cNvGraphicFramePr/>
          <p:nvPr/>
        </p:nvGraphicFramePr>
        <p:xfrm>
          <a:off x="770964" y="1142999"/>
          <a:ext cx="8115533" cy="5226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796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0A97-B961-4908-AFD7-CE1A071E554E}"/>
              </a:ext>
            </a:extLst>
          </p:cNvPr>
          <p:cNvSpPr>
            <a:spLocks noGrp="1"/>
          </p:cNvSpPr>
          <p:nvPr>
            <p:ph type="title"/>
          </p:nvPr>
        </p:nvSpPr>
        <p:spPr>
          <a:xfrm>
            <a:off x="537099" y="2286000"/>
            <a:ext cx="8229600" cy="1143000"/>
          </a:xfrm>
          <a:solidFill>
            <a:schemeClr val="accent6"/>
          </a:solidFill>
        </p:spPr>
        <p:txBody>
          <a:bodyPr/>
          <a:lstStyle/>
          <a:p>
            <a:r>
              <a:rPr lang="en-US" dirty="0"/>
              <a:t>Asante Sana</a:t>
            </a:r>
          </a:p>
        </p:txBody>
      </p:sp>
      <p:sp>
        <p:nvSpPr>
          <p:cNvPr id="3" name="Slide Number Placeholder 2">
            <a:extLst>
              <a:ext uri="{FF2B5EF4-FFF2-40B4-BE49-F238E27FC236}">
                <a16:creationId xmlns:a16="http://schemas.microsoft.com/office/drawing/2014/main" id="{5375305D-9ACE-4B67-9A57-F381E489B4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0BFFC-8D92-4980-80AF-4F6590FB2DB3}"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644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6512" y="1196751"/>
          <a:ext cx="8723312" cy="5159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34"/>
          <p:cNvSpPr>
            <a:spLocks noGrp="1"/>
          </p:cNvSpPr>
          <p:nvPr>
            <p:ph type="sldNum" sz="quarter" idx="12"/>
          </p:nvPr>
        </p:nvSpPr>
        <p:spPr/>
        <p:txBody>
          <a:bodyPr/>
          <a:lstStyle/>
          <a:p>
            <a:pPr>
              <a:defRPr/>
            </a:pPr>
            <a:r>
              <a:rPr lang="en-US" sz="1200" b="1" dirty="0">
                <a:solidFill>
                  <a:schemeClr val="tx1"/>
                </a:solidFill>
                <a:latin typeface="Arial"/>
                <a:cs typeface="Arial"/>
              </a:rPr>
              <a:t>6</a:t>
            </a:r>
          </a:p>
        </p:txBody>
      </p:sp>
      <p:sp>
        <p:nvSpPr>
          <p:cNvPr id="6" name="Oval Callout 6"/>
          <p:cNvSpPr/>
          <p:nvPr/>
        </p:nvSpPr>
        <p:spPr>
          <a:xfrm>
            <a:off x="6012160" y="1628800"/>
            <a:ext cx="2962672" cy="2502024"/>
          </a:xfrm>
          <a:prstGeom prst="wedgeEllipse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Section 16 &amp; 32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the Constitution provides for freedom of expression and access to information</a:t>
            </a:r>
          </a:p>
        </p:txBody>
      </p:sp>
      <p:sp>
        <p:nvSpPr>
          <p:cNvPr id="7" name="TextBox 6"/>
          <p:cNvSpPr txBox="1"/>
          <p:nvPr/>
        </p:nvSpPr>
        <p:spPr>
          <a:xfrm>
            <a:off x="2537520" y="3140968"/>
            <a:ext cx="1357808"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dirty="0">
                <a:latin typeface="Arial" panose="020B0604020202020204" pitchFamily="34" charset="0"/>
              </a:rPr>
              <a:t>MDDA Act no 14 of 2002</a:t>
            </a:r>
          </a:p>
        </p:txBody>
      </p:sp>
      <p:graphicFrame>
        <p:nvGraphicFramePr>
          <p:cNvPr id="9" name="Diagram 8">
            <a:extLst>
              <a:ext uri="{FF2B5EF4-FFF2-40B4-BE49-F238E27FC236}">
                <a16:creationId xmlns:a16="http://schemas.microsoft.com/office/drawing/2014/main" id="{EBA54C84-F657-4EC2-BA99-DC941539EC4F}"/>
              </a:ext>
            </a:extLst>
          </p:cNvPr>
          <p:cNvGraphicFramePr/>
          <p:nvPr>
            <p:extLst>
              <p:ext uri="{D42A27DB-BD31-4B8C-83A1-F6EECF244321}">
                <p14:modId xmlns:p14="http://schemas.microsoft.com/office/powerpoint/2010/main" val="2924758280"/>
              </p:ext>
            </p:extLst>
          </p:nvPr>
        </p:nvGraphicFramePr>
        <p:xfrm>
          <a:off x="107504" y="1196751"/>
          <a:ext cx="8723312" cy="51596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a:extLst>
              <a:ext uri="{FF2B5EF4-FFF2-40B4-BE49-F238E27FC236}">
                <a16:creationId xmlns:a16="http://schemas.microsoft.com/office/drawing/2014/main" id="{730708F2-2FBB-44DE-BCC2-8CA6F0524A51}"/>
              </a:ext>
            </a:extLst>
          </p:cNvPr>
          <p:cNvSpPr>
            <a:spLocks noGrp="1"/>
          </p:cNvSpPr>
          <p:nvPr>
            <p:ph type="title"/>
          </p:nvPr>
        </p:nvSpPr>
        <p:spPr/>
        <p:txBody>
          <a:bodyPr/>
          <a:lstStyle/>
          <a:p>
            <a:pPr algn="l"/>
            <a:r>
              <a:rPr lang="en-ZA" sz="3200" dirty="0">
                <a:solidFill>
                  <a:prstClr val="white"/>
                </a:solidFill>
                <a:latin typeface="Arial Nova" panose="020B0504020202020204" pitchFamily="34" charset="0"/>
              </a:rPr>
              <a:t>MDDA Mandate</a:t>
            </a:r>
            <a:endParaRPr lang="en-ZA" dirty="0"/>
          </a:p>
        </p:txBody>
      </p:sp>
    </p:spTree>
    <p:extLst>
      <p:ext uri="{BB962C8B-B14F-4D97-AF65-F5344CB8AC3E}">
        <p14:creationId xmlns:p14="http://schemas.microsoft.com/office/powerpoint/2010/main" val="327932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E0E02-B718-4BC0-88C7-09D6DC652C24}"/>
              </a:ext>
            </a:extLst>
          </p:cNvPr>
          <p:cNvSpPr>
            <a:spLocks noGrp="1"/>
          </p:cNvSpPr>
          <p:nvPr>
            <p:ph type="title"/>
          </p:nvPr>
        </p:nvSpPr>
        <p:spPr/>
        <p:txBody>
          <a:bodyPr/>
          <a:lstStyle/>
          <a:p>
            <a:pPr algn="l"/>
            <a:r>
              <a:rPr lang="en-ZA" sz="3200" dirty="0">
                <a:latin typeface="Arial" panose="020B0604020202020204" pitchFamily="34" charset="0"/>
                <a:cs typeface="Arial" panose="020B0604020202020204" pitchFamily="34" charset="0"/>
              </a:rPr>
              <a:t>Vision, Mission, Values</a:t>
            </a:r>
          </a:p>
        </p:txBody>
      </p:sp>
      <p:sp>
        <p:nvSpPr>
          <p:cNvPr id="2" name="Slide Number Placeholder 1"/>
          <p:cNvSpPr>
            <a:spLocks noGrp="1"/>
          </p:cNvSpPr>
          <p:nvPr>
            <p:ph type="sldNum" sz="quarter" idx="12"/>
          </p:nvPr>
        </p:nvSpPr>
        <p:spPr/>
        <p:txBody>
          <a:bodyPr/>
          <a:lstStyle/>
          <a:p>
            <a:pPr>
              <a:defRPr/>
            </a:pPr>
            <a:fld id="{4E500BAA-10E9-459A-A757-63613D0595D6}" type="slidenum">
              <a:rPr lang="en-US" smtClean="0">
                <a:solidFill>
                  <a:srgbClr val="4F271C">
                    <a:shade val="90000"/>
                  </a:srgbClr>
                </a:solidFill>
              </a:rPr>
              <a:pPr>
                <a:defRPr/>
              </a:pPr>
              <a:t>7</a:t>
            </a:fld>
            <a:endParaRPr lang="en-US" dirty="0">
              <a:solidFill>
                <a:srgbClr val="4F271C">
                  <a:shade val="90000"/>
                </a:srgb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03072842"/>
              </p:ext>
            </p:extLst>
          </p:nvPr>
        </p:nvGraphicFramePr>
        <p:xfrm>
          <a:off x="457200" y="1337469"/>
          <a:ext cx="8229600"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351896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graphicEl>
                                              <a:dgm id="{DB9AB2DB-F2DC-4F2F-BEE5-88B2471DC6C6}"/>
                                            </p:graphicEl>
                                          </p:spTgt>
                                        </p:tgtEl>
                                        <p:attrNameLst>
                                          <p:attrName>style.color</p:attrName>
                                        </p:attrNameLst>
                                      </p:cBhvr>
                                      <p:by>
                                        <p:hsl h="0" s="12549" l="25098"/>
                                      </p:by>
                                    </p:animClr>
                                    <p:animClr clrSpc="hsl" dir="cw">
                                      <p:cBhvr>
                                        <p:cTn id="7" dur="500" fill="hold"/>
                                        <p:tgtEl>
                                          <p:spTgt spid="4">
                                            <p:graphicEl>
                                              <a:dgm id="{DB9AB2DB-F2DC-4F2F-BEE5-88B2471DC6C6}"/>
                                            </p:graphicEl>
                                          </p:spTgt>
                                        </p:tgtEl>
                                        <p:attrNameLst>
                                          <p:attrName>fillcolor</p:attrName>
                                        </p:attrNameLst>
                                      </p:cBhvr>
                                      <p:by>
                                        <p:hsl h="0" s="12549" l="25098"/>
                                      </p:by>
                                    </p:animClr>
                                    <p:animClr clrSpc="hsl" dir="cw">
                                      <p:cBhvr>
                                        <p:cTn id="8" dur="500" fill="hold"/>
                                        <p:tgtEl>
                                          <p:spTgt spid="4">
                                            <p:graphicEl>
                                              <a:dgm id="{DB9AB2DB-F2DC-4F2F-BEE5-88B2471DC6C6}"/>
                                            </p:graphicEl>
                                          </p:spTgt>
                                        </p:tgtEl>
                                        <p:attrNameLst>
                                          <p:attrName>stroke.color</p:attrName>
                                        </p:attrNameLst>
                                      </p:cBhvr>
                                      <p:by>
                                        <p:hsl h="0" s="12549" l="25098"/>
                                      </p:by>
                                    </p:animClr>
                                    <p:set>
                                      <p:cBhvr>
                                        <p:cTn id="9" dur="500" fill="hold"/>
                                        <p:tgtEl>
                                          <p:spTgt spid="4">
                                            <p:graphicEl>
                                              <a:dgm id="{DB9AB2DB-F2DC-4F2F-BEE5-88B2471DC6C6}"/>
                                            </p:graphic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4">
                                            <p:graphicEl>
                                              <a:dgm id="{7DD19ADA-E279-4297-8B89-ECC284EB4DD3}"/>
                                            </p:graphicEl>
                                          </p:spTgt>
                                        </p:tgtEl>
                                        <p:attrNameLst>
                                          <p:attrName>style.color</p:attrName>
                                        </p:attrNameLst>
                                      </p:cBhvr>
                                      <p:by>
                                        <p:hsl h="0" s="12549" l="25098"/>
                                      </p:by>
                                    </p:animClr>
                                    <p:animClr clrSpc="hsl" dir="cw">
                                      <p:cBhvr>
                                        <p:cTn id="12" dur="500" fill="hold"/>
                                        <p:tgtEl>
                                          <p:spTgt spid="4">
                                            <p:graphicEl>
                                              <a:dgm id="{7DD19ADA-E279-4297-8B89-ECC284EB4DD3}"/>
                                            </p:graphicEl>
                                          </p:spTgt>
                                        </p:tgtEl>
                                        <p:attrNameLst>
                                          <p:attrName>fillcolor</p:attrName>
                                        </p:attrNameLst>
                                      </p:cBhvr>
                                      <p:by>
                                        <p:hsl h="0" s="12549" l="25098"/>
                                      </p:by>
                                    </p:animClr>
                                    <p:animClr clrSpc="hsl" dir="cw">
                                      <p:cBhvr>
                                        <p:cTn id="13" dur="500" fill="hold"/>
                                        <p:tgtEl>
                                          <p:spTgt spid="4">
                                            <p:graphicEl>
                                              <a:dgm id="{7DD19ADA-E279-4297-8B89-ECC284EB4DD3}"/>
                                            </p:graphicEl>
                                          </p:spTgt>
                                        </p:tgtEl>
                                        <p:attrNameLst>
                                          <p:attrName>stroke.color</p:attrName>
                                        </p:attrNameLst>
                                      </p:cBhvr>
                                      <p:by>
                                        <p:hsl h="0" s="12549" l="25098"/>
                                      </p:by>
                                    </p:animClr>
                                    <p:set>
                                      <p:cBhvr>
                                        <p:cTn id="14" dur="500" fill="hold"/>
                                        <p:tgtEl>
                                          <p:spTgt spid="4">
                                            <p:graphicEl>
                                              <a:dgm id="{7DD19ADA-E279-4297-8B89-ECC284EB4DD3}"/>
                                            </p:graphicEl>
                                          </p:spTgt>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4">
                                            <p:graphicEl>
                                              <a:dgm id="{5D4C8348-E825-458B-A53B-C5091711B6F4}"/>
                                            </p:graphicEl>
                                          </p:spTgt>
                                        </p:tgtEl>
                                        <p:attrNameLst>
                                          <p:attrName>style.color</p:attrName>
                                        </p:attrNameLst>
                                      </p:cBhvr>
                                      <p:by>
                                        <p:hsl h="0" s="12549" l="25098"/>
                                      </p:by>
                                    </p:animClr>
                                    <p:animClr clrSpc="hsl" dir="cw">
                                      <p:cBhvr>
                                        <p:cTn id="17" dur="500" fill="hold"/>
                                        <p:tgtEl>
                                          <p:spTgt spid="4">
                                            <p:graphicEl>
                                              <a:dgm id="{5D4C8348-E825-458B-A53B-C5091711B6F4}"/>
                                            </p:graphicEl>
                                          </p:spTgt>
                                        </p:tgtEl>
                                        <p:attrNameLst>
                                          <p:attrName>fillcolor</p:attrName>
                                        </p:attrNameLst>
                                      </p:cBhvr>
                                      <p:by>
                                        <p:hsl h="0" s="12549" l="25098"/>
                                      </p:by>
                                    </p:animClr>
                                    <p:animClr clrSpc="hsl" dir="cw">
                                      <p:cBhvr>
                                        <p:cTn id="18" dur="500" fill="hold"/>
                                        <p:tgtEl>
                                          <p:spTgt spid="4">
                                            <p:graphicEl>
                                              <a:dgm id="{5D4C8348-E825-458B-A53B-C5091711B6F4}"/>
                                            </p:graphicEl>
                                          </p:spTgt>
                                        </p:tgtEl>
                                        <p:attrNameLst>
                                          <p:attrName>stroke.color</p:attrName>
                                        </p:attrNameLst>
                                      </p:cBhvr>
                                      <p:by>
                                        <p:hsl h="0" s="12549" l="25098"/>
                                      </p:by>
                                    </p:animClr>
                                    <p:set>
                                      <p:cBhvr>
                                        <p:cTn id="19" dur="500" fill="hold"/>
                                        <p:tgtEl>
                                          <p:spTgt spid="4">
                                            <p:graphicEl>
                                              <a:dgm id="{5D4C8348-E825-458B-A53B-C5091711B6F4}"/>
                                            </p:graphicEl>
                                          </p:spTgt>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4">
                                            <p:graphicEl>
                                              <a:dgm id="{4B92317F-5BB9-4027-9616-07BB81B636A3}"/>
                                            </p:graphicEl>
                                          </p:spTgt>
                                        </p:tgtEl>
                                        <p:attrNameLst>
                                          <p:attrName>style.color</p:attrName>
                                        </p:attrNameLst>
                                      </p:cBhvr>
                                      <p:by>
                                        <p:hsl h="0" s="12549" l="25098"/>
                                      </p:by>
                                    </p:animClr>
                                    <p:animClr clrSpc="hsl" dir="cw">
                                      <p:cBhvr>
                                        <p:cTn id="22" dur="500" fill="hold"/>
                                        <p:tgtEl>
                                          <p:spTgt spid="4">
                                            <p:graphicEl>
                                              <a:dgm id="{4B92317F-5BB9-4027-9616-07BB81B636A3}"/>
                                            </p:graphicEl>
                                          </p:spTgt>
                                        </p:tgtEl>
                                        <p:attrNameLst>
                                          <p:attrName>fillcolor</p:attrName>
                                        </p:attrNameLst>
                                      </p:cBhvr>
                                      <p:by>
                                        <p:hsl h="0" s="12549" l="25098"/>
                                      </p:by>
                                    </p:animClr>
                                    <p:animClr clrSpc="hsl" dir="cw">
                                      <p:cBhvr>
                                        <p:cTn id="23" dur="500" fill="hold"/>
                                        <p:tgtEl>
                                          <p:spTgt spid="4">
                                            <p:graphicEl>
                                              <a:dgm id="{4B92317F-5BB9-4027-9616-07BB81B636A3}"/>
                                            </p:graphicEl>
                                          </p:spTgt>
                                        </p:tgtEl>
                                        <p:attrNameLst>
                                          <p:attrName>stroke.color</p:attrName>
                                        </p:attrNameLst>
                                      </p:cBhvr>
                                      <p:by>
                                        <p:hsl h="0" s="12549" l="25098"/>
                                      </p:by>
                                    </p:animClr>
                                    <p:set>
                                      <p:cBhvr>
                                        <p:cTn id="24" dur="500" fill="hold"/>
                                        <p:tgtEl>
                                          <p:spTgt spid="4">
                                            <p:graphicEl>
                                              <a:dgm id="{4B92317F-5BB9-4027-9616-07BB81B636A3}"/>
                                            </p:graphicEl>
                                          </p:spTgt>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4">
                                            <p:graphicEl>
                                              <a:dgm id="{29486BB5-AF9C-4085-811A-8931B10F9A3F}"/>
                                            </p:graphicEl>
                                          </p:spTgt>
                                        </p:tgtEl>
                                        <p:attrNameLst>
                                          <p:attrName>style.color</p:attrName>
                                        </p:attrNameLst>
                                      </p:cBhvr>
                                      <p:by>
                                        <p:hsl h="0" s="12549" l="25098"/>
                                      </p:by>
                                    </p:animClr>
                                    <p:animClr clrSpc="hsl" dir="cw">
                                      <p:cBhvr>
                                        <p:cTn id="27" dur="500" fill="hold"/>
                                        <p:tgtEl>
                                          <p:spTgt spid="4">
                                            <p:graphicEl>
                                              <a:dgm id="{29486BB5-AF9C-4085-811A-8931B10F9A3F}"/>
                                            </p:graphicEl>
                                          </p:spTgt>
                                        </p:tgtEl>
                                        <p:attrNameLst>
                                          <p:attrName>fillcolor</p:attrName>
                                        </p:attrNameLst>
                                      </p:cBhvr>
                                      <p:by>
                                        <p:hsl h="0" s="12549" l="25098"/>
                                      </p:by>
                                    </p:animClr>
                                    <p:animClr clrSpc="hsl" dir="cw">
                                      <p:cBhvr>
                                        <p:cTn id="28" dur="500" fill="hold"/>
                                        <p:tgtEl>
                                          <p:spTgt spid="4">
                                            <p:graphicEl>
                                              <a:dgm id="{29486BB5-AF9C-4085-811A-8931B10F9A3F}"/>
                                            </p:graphicEl>
                                          </p:spTgt>
                                        </p:tgtEl>
                                        <p:attrNameLst>
                                          <p:attrName>stroke.color</p:attrName>
                                        </p:attrNameLst>
                                      </p:cBhvr>
                                      <p:by>
                                        <p:hsl h="0" s="12549" l="25098"/>
                                      </p:by>
                                    </p:animClr>
                                    <p:set>
                                      <p:cBhvr>
                                        <p:cTn id="29" dur="500" fill="hold"/>
                                        <p:tgtEl>
                                          <p:spTgt spid="4">
                                            <p:graphicEl>
                                              <a:dgm id="{29486BB5-AF9C-4085-811A-8931B10F9A3F}"/>
                                            </p:graphicEl>
                                          </p:spTgt>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4">
                                            <p:graphicEl>
                                              <a:dgm id="{BA4AAC1E-DECB-40E7-842B-316FFF256452}"/>
                                            </p:graphicEl>
                                          </p:spTgt>
                                        </p:tgtEl>
                                        <p:attrNameLst>
                                          <p:attrName>style.color</p:attrName>
                                        </p:attrNameLst>
                                      </p:cBhvr>
                                      <p:by>
                                        <p:hsl h="0" s="12549" l="25098"/>
                                      </p:by>
                                    </p:animClr>
                                    <p:animClr clrSpc="hsl" dir="cw">
                                      <p:cBhvr>
                                        <p:cTn id="32" dur="500" fill="hold"/>
                                        <p:tgtEl>
                                          <p:spTgt spid="4">
                                            <p:graphicEl>
                                              <a:dgm id="{BA4AAC1E-DECB-40E7-842B-316FFF256452}"/>
                                            </p:graphicEl>
                                          </p:spTgt>
                                        </p:tgtEl>
                                        <p:attrNameLst>
                                          <p:attrName>fillcolor</p:attrName>
                                        </p:attrNameLst>
                                      </p:cBhvr>
                                      <p:by>
                                        <p:hsl h="0" s="12549" l="25098"/>
                                      </p:by>
                                    </p:animClr>
                                    <p:animClr clrSpc="hsl" dir="cw">
                                      <p:cBhvr>
                                        <p:cTn id="33" dur="500" fill="hold"/>
                                        <p:tgtEl>
                                          <p:spTgt spid="4">
                                            <p:graphicEl>
                                              <a:dgm id="{BA4AAC1E-DECB-40E7-842B-316FFF256452}"/>
                                            </p:graphicEl>
                                          </p:spTgt>
                                        </p:tgtEl>
                                        <p:attrNameLst>
                                          <p:attrName>stroke.color</p:attrName>
                                        </p:attrNameLst>
                                      </p:cBhvr>
                                      <p:by>
                                        <p:hsl h="0" s="12549" l="25098"/>
                                      </p:by>
                                    </p:animClr>
                                    <p:set>
                                      <p:cBhvr>
                                        <p:cTn id="34" dur="500" fill="hold"/>
                                        <p:tgtEl>
                                          <p:spTgt spid="4">
                                            <p:graphicEl>
                                              <a:dgm id="{BA4AAC1E-DECB-40E7-842B-316FFF256452}"/>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8566692"/>
              </p:ext>
            </p:extLst>
          </p:nvPr>
        </p:nvGraphicFramePr>
        <p:xfrm>
          <a:off x="422834" y="896352"/>
          <a:ext cx="8298332" cy="5856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8843D58F-2DAB-1446-A47E-C34A82BC1FA1}" type="slidenum">
              <a:rPr lang="en-US" smtClean="0">
                <a:solidFill>
                  <a:prstClr val="black">
                    <a:tint val="75000"/>
                  </a:prstClr>
                </a:solidFill>
              </a:rPr>
              <a:pPr/>
              <a:t>8</a:t>
            </a:fld>
            <a:endParaRPr lang="en-US" dirty="0">
              <a:solidFill>
                <a:prstClr val="black">
                  <a:tint val="75000"/>
                </a:prstClr>
              </a:solidFill>
            </a:endParaRPr>
          </a:p>
        </p:txBody>
      </p:sp>
      <p:sp>
        <p:nvSpPr>
          <p:cNvPr id="3" name="Rectangle 2">
            <a:extLst>
              <a:ext uri="{FF2B5EF4-FFF2-40B4-BE49-F238E27FC236}">
                <a16:creationId xmlns:a16="http://schemas.microsoft.com/office/drawing/2014/main" id="{F1271DB1-BB96-4D16-B30E-28A5182E75B5}"/>
              </a:ext>
            </a:extLst>
          </p:cNvPr>
          <p:cNvSpPr/>
          <p:nvPr/>
        </p:nvSpPr>
        <p:spPr>
          <a:xfrm>
            <a:off x="436652" y="311577"/>
            <a:ext cx="6837451" cy="584775"/>
          </a:xfrm>
          <a:prstGeom prst="rect">
            <a:avLst/>
          </a:prstGeom>
        </p:spPr>
        <p:txBody>
          <a:bodyPr wrap="square">
            <a:spAutoFit/>
          </a:bodyPr>
          <a:lstStyle/>
          <a:p>
            <a:pPr lvl="0" defTabSz="895350">
              <a:spcBef>
                <a:spcPct val="20000"/>
              </a:spcBef>
            </a:pPr>
            <a:r>
              <a:rPr lang="en-ZA" sz="3200" b="1" dirty="0">
                <a:solidFill>
                  <a:prstClr val="white"/>
                </a:solidFill>
                <a:latin typeface="Arial" panose="020B0604020202020204" pitchFamily="34" charset="0"/>
                <a:cs typeface="Arial" panose="020B0604020202020204" pitchFamily="34" charset="0"/>
              </a:rPr>
              <a:t>Strategic Objectives</a:t>
            </a:r>
            <a:endParaRPr lang="en-US" sz="32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0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4B21872-BAA9-48E9-8DC0-A65F404F7092}"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7" name="Content Placeholder 6">
            <a:extLst>
              <a:ext uri="{FF2B5EF4-FFF2-40B4-BE49-F238E27FC236}">
                <a16:creationId xmlns:a16="http://schemas.microsoft.com/office/drawing/2014/main" id="{CE48F324-84B8-4FD9-A6BD-6DC7DE3C8177}"/>
              </a:ext>
            </a:extLst>
          </p:cNvPr>
          <p:cNvGraphicFramePr>
            <a:graphicFrameLocks noGrp="1"/>
          </p:cNvGraphicFramePr>
          <p:nvPr>
            <p:ph idx="4294967295"/>
            <p:extLst>
              <p:ext uri="{D42A27DB-BD31-4B8C-83A1-F6EECF244321}">
                <p14:modId xmlns:p14="http://schemas.microsoft.com/office/powerpoint/2010/main" val="1309823641"/>
              </p:ext>
            </p:extLst>
          </p:nvPr>
        </p:nvGraphicFramePr>
        <p:xfrm>
          <a:off x="359595" y="1591906"/>
          <a:ext cx="8229600" cy="42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0554C0E-2EAD-4DF3-BAE3-AA36C93DDEF5}"/>
              </a:ext>
            </a:extLst>
          </p:cNvPr>
          <p:cNvSpPr/>
          <p:nvPr/>
        </p:nvSpPr>
        <p:spPr>
          <a:xfrm>
            <a:off x="437983" y="299463"/>
            <a:ext cx="3336939" cy="584775"/>
          </a:xfrm>
          <a:prstGeom prst="rect">
            <a:avLst/>
          </a:prstGeom>
        </p:spPr>
        <p:txBody>
          <a:bodyPr wrap="none">
            <a:spAutoFit/>
          </a:bodyPr>
          <a:lstStyle/>
          <a:p>
            <a:r>
              <a:rPr lang="en-ZA" sz="3200" b="1" dirty="0">
                <a:solidFill>
                  <a:prstClr val="white"/>
                </a:solidFill>
                <a:latin typeface="Arial" panose="020B0604020202020204" pitchFamily="34" charset="0"/>
                <a:ea typeface="Arial Unicode MS" pitchFamily="34" charset="-128"/>
                <a:cs typeface="Arial" panose="020B0604020202020204" pitchFamily="34" charset="0"/>
              </a:rPr>
              <a:t>MDDA Structure</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1655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36606</TotalTime>
  <Words>3744</Words>
  <Application>Microsoft Office PowerPoint</Application>
  <PresentationFormat>On-screen Show (4:3)</PresentationFormat>
  <Paragraphs>586</Paragraphs>
  <Slides>51</Slides>
  <Notes>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65" baseType="lpstr">
      <vt:lpstr>Arial</vt:lpstr>
      <vt:lpstr>Arial Black</vt:lpstr>
      <vt:lpstr>Arial Narrow</vt:lpstr>
      <vt:lpstr>Arial Nova</vt:lpstr>
      <vt:lpstr>Arial Unicode MS</vt:lpstr>
      <vt:lpstr>Calibri</vt:lpstr>
      <vt:lpstr>Helvetica</vt:lpstr>
      <vt:lpstr>Tahoma</vt:lpstr>
      <vt:lpstr>Webdings</vt:lpstr>
      <vt:lpstr>Wingdings</vt:lpstr>
      <vt:lpstr>1_Office Theme</vt:lpstr>
      <vt:lpstr>2_Office Theme</vt:lpstr>
      <vt:lpstr>Office Theme</vt:lpstr>
      <vt:lpstr>Worksheet</vt:lpstr>
      <vt:lpstr>PowerPoint Presentation</vt:lpstr>
      <vt:lpstr>PRESENTATION OVERVIEW</vt:lpstr>
      <vt:lpstr>1. Strategic Overview</vt:lpstr>
      <vt:lpstr> National Development Plan</vt:lpstr>
      <vt:lpstr>PowerPoint Presentation</vt:lpstr>
      <vt:lpstr>MDDA Mandate</vt:lpstr>
      <vt:lpstr>Vision, Mission, Values</vt:lpstr>
      <vt:lpstr>PowerPoint Presentation</vt:lpstr>
      <vt:lpstr>PowerPoint Presentation</vt:lpstr>
      <vt:lpstr>PowerPoint Presentation</vt:lpstr>
      <vt:lpstr>PowerPoint Presentation</vt:lpstr>
      <vt:lpstr>PowerPoint Presentation</vt:lpstr>
      <vt:lpstr>Why Community Media? (Cont.)</vt:lpstr>
      <vt:lpstr>4.  Media Landscape Then &amp; Now </vt:lpstr>
      <vt:lpstr>PowerPoint Presentation</vt:lpstr>
      <vt:lpstr>PowerPoint Presentation</vt:lpstr>
      <vt:lpstr>Community Broadcast - MDDA National Footprint       </vt:lpstr>
      <vt:lpstr>MDDA Funded Community Broadcast Projects – Station Managers by Gender</vt:lpstr>
      <vt:lpstr>Location of MDDA Funded Community  Broadcast Projects</vt:lpstr>
      <vt:lpstr>PowerPoint Presentation</vt:lpstr>
      <vt:lpstr>Small Commercial Print: MDDA footprint</vt:lpstr>
      <vt:lpstr>Community Print – MDDA footprint</vt:lpstr>
      <vt:lpstr>PowerPoint Presentation</vt:lpstr>
      <vt:lpstr>6. MDDA Performance</vt:lpstr>
      <vt:lpstr>PowerPoint Presentation</vt:lpstr>
      <vt:lpstr>2018/2019 Highlights</vt:lpstr>
      <vt:lpstr>PowerPoint Presentation</vt:lpstr>
      <vt:lpstr>PowerPoint Presentation</vt:lpstr>
      <vt:lpstr>PowerPoint Presentation</vt:lpstr>
      <vt:lpstr> </vt:lpstr>
      <vt:lpstr>Financial Performance</vt:lpstr>
      <vt:lpstr>Financial Performance</vt:lpstr>
      <vt:lpstr>Financial Performance</vt:lpstr>
      <vt:lpstr> </vt:lpstr>
      <vt:lpstr> </vt:lpstr>
      <vt:lpstr>MDDA Funders</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Sector Challenges </vt:lpstr>
      <vt:lpstr>PowerPoint Presentation</vt:lpstr>
      <vt:lpstr>Way Forward: Community Media &amp; 4IR Disruptive change hit newsrooms in 2012- 2013, resulting in traditional &amp; digital media jostling for space.</vt:lpstr>
      <vt:lpstr>Asante Sana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Cheryl LANGBRIDGE</dc:creator>
  <cp:keywords/>
  <dc:description/>
  <cp:lastModifiedBy>Cheryl Lanbridge</cp:lastModifiedBy>
  <cp:revision>519</cp:revision>
  <cp:lastPrinted>2019-07-01T14:19:34Z</cp:lastPrinted>
  <dcterms:created xsi:type="dcterms:W3CDTF">2017-07-04T10:53:39Z</dcterms:created>
  <dcterms:modified xsi:type="dcterms:W3CDTF">2019-07-02T06:49:02Z</dcterms:modified>
  <cp:category/>
</cp:coreProperties>
</file>