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73" r:id="rId2"/>
  </p:sldMasterIdLst>
  <p:notesMasterIdLst>
    <p:notesMasterId r:id="rId63"/>
  </p:notesMasterIdLst>
  <p:handoutMasterIdLst>
    <p:handoutMasterId r:id="rId64"/>
  </p:handoutMasterIdLst>
  <p:sldIdLst>
    <p:sldId id="666" r:id="rId3"/>
    <p:sldId id="681" r:id="rId4"/>
    <p:sldId id="820" r:id="rId5"/>
    <p:sldId id="821" r:id="rId6"/>
    <p:sldId id="819" r:id="rId7"/>
    <p:sldId id="687" r:id="rId8"/>
    <p:sldId id="683" r:id="rId9"/>
    <p:sldId id="705" r:id="rId10"/>
    <p:sldId id="714" r:id="rId11"/>
    <p:sldId id="716" r:id="rId12"/>
    <p:sldId id="721" r:id="rId13"/>
    <p:sldId id="813" r:id="rId14"/>
    <p:sldId id="708" r:id="rId15"/>
    <p:sldId id="728" r:id="rId16"/>
    <p:sldId id="732" r:id="rId17"/>
    <p:sldId id="727" r:id="rId18"/>
    <p:sldId id="726" r:id="rId19"/>
    <p:sldId id="733" r:id="rId20"/>
    <p:sldId id="725" r:id="rId21"/>
    <p:sldId id="724" r:id="rId22"/>
    <p:sldId id="753" r:id="rId23"/>
    <p:sldId id="752" r:id="rId24"/>
    <p:sldId id="739" r:id="rId25"/>
    <p:sldId id="756" r:id="rId26"/>
    <p:sldId id="815" r:id="rId27"/>
    <p:sldId id="723" r:id="rId28"/>
    <p:sldId id="738" r:id="rId29"/>
    <p:sldId id="761" r:id="rId30"/>
    <p:sldId id="817" r:id="rId31"/>
    <p:sldId id="729" r:id="rId32"/>
    <p:sldId id="751" r:id="rId33"/>
    <p:sldId id="750" r:id="rId34"/>
    <p:sldId id="749" r:id="rId35"/>
    <p:sldId id="748" r:id="rId36"/>
    <p:sldId id="747" r:id="rId37"/>
    <p:sldId id="770" r:id="rId38"/>
    <p:sldId id="772" r:id="rId39"/>
    <p:sldId id="773" r:id="rId40"/>
    <p:sldId id="777" r:id="rId41"/>
    <p:sldId id="707" r:id="rId42"/>
    <p:sldId id="781" r:id="rId43"/>
    <p:sldId id="785" r:id="rId44"/>
    <p:sldId id="791" r:id="rId45"/>
    <p:sldId id="790" r:id="rId46"/>
    <p:sldId id="818" r:id="rId47"/>
    <p:sldId id="793" r:id="rId48"/>
    <p:sldId id="789" r:id="rId49"/>
    <p:sldId id="786" r:id="rId50"/>
    <p:sldId id="796" r:id="rId51"/>
    <p:sldId id="794" r:id="rId52"/>
    <p:sldId id="783" r:id="rId53"/>
    <p:sldId id="799" r:id="rId54"/>
    <p:sldId id="797" r:id="rId55"/>
    <p:sldId id="802" r:id="rId56"/>
    <p:sldId id="809" r:id="rId57"/>
    <p:sldId id="808" r:id="rId58"/>
    <p:sldId id="806" r:id="rId59"/>
    <p:sldId id="810" r:id="rId60"/>
    <p:sldId id="824" r:id="rId61"/>
    <p:sldId id="805" r:id="rId6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a Petersen" initials="LP" lastIdx="2" clrIdx="0">
    <p:extLst>
      <p:ext uri="{19B8F6BF-5375-455C-9EA6-DF929625EA0E}">
        <p15:presenceInfo xmlns:p15="http://schemas.microsoft.com/office/powerpoint/2012/main" xmlns="" userId="S-1-5-21-3998480680-1760562881-1058161749-1301" providerId="AD"/>
      </p:ext>
    </p:extLst>
  </p:cmAuthor>
  <p:cmAuthor id="2" name="Kenny Maluleke" initials="KM" lastIdx="0" clrIdx="1">
    <p:extLst>
      <p:ext uri="{19B8F6BF-5375-455C-9EA6-DF929625EA0E}">
        <p15:presenceInfo xmlns:p15="http://schemas.microsoft.com/office/powerpoint/2012/main" xmlns="" userId="S-1-5-21-3998480680-1760562881-1058161749-4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D2323"/>
    <a:srgbClr val="800000"/>
    <a:srgbClr val="339966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2452" autoAdjust="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>
        <p:scale>
          <a:sx n="75" d="100"/>
          <a:sy n="75" d="100"/>
        </p:scale>
        <p:origin x="3144" y="-2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8"/>
  <c:chart>
    <c:autoTitleDeleted val="1"/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 w="9525" cap="flat" cmpd="sng" algn="ctr">
          <a:noFill/>
          <a:prstDash val="solid"/>
          <a:round/>
        </a:ln>
        <a:effectLst/>
        <a:sp3d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VOTED</c:v>
                </c:pt>
              </c:strCache>
            </c:strRef>
          </c:tx>
          <c:spPr>
            <a:solidFill>
              <a:srgbClr val="2D2DB9"/>
            </a:solidFill>
            <a:ln w="25346">
              <a:noFill/>
            </a:ln>
          </c:spPr>
          <c:dLbls>
            <c:spPr>
              <a:noFill/>
              <a:ln w="2534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  <c:pt idx="6">
                  <c:v>2020/21</c:v>
                </c:pt>
                <c:pt idx="7">
                  <c:v>2021/22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128799378</c:v>
                </c:pt>
                <c:pt idx="1">
                  <c:v>136405673</c:v>
                </c:pt>
                <c:pt idx="2">
                  <c:v>147342628</c:v>
                </c:pt>
                <c:pt idx="3">
                  <c:v>160007768</c:v>
                </c:pt>
                <c:pt idx="4">
                  <c:v>172901587</c:v>
                </c:pt>
                <c:pt idx="5">
                  <c:v>184791972</c:v>
                </c:pt>
                <c:pt idx="6">
                  <c:v>199471525</c:v>
                </c:pt>
                <c:pt idx="7">
                  <c:v>213693106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99-4016-B71B-5D7ED182EFD7}"/>
            </c:ext>
          </c:extLst>
        </c:ser>
        <c:dLbls/>
        <c:gapWidth val="75"/>
        <c:shape val="box"/>
        <c:axId val="76419840"/>
        <c:axId val="76421376"/>
        <c:axId val="0"/>
      </c:bar3DChart>
      <c:catAx>
        <c:axId val="76419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0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98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21376"/>
        <c:crosses val="autoZero"/>
        <c:auto val="1"/>
        <c:lblAlgn val="ctr"/>
        <c:lblOffset val="100"/>
      </c:catAx>
      <c:valAx>
        <c:axId val="76421376"/>
        <c:scaling>
          <c:orientation val="minMax"/>
        </c:scaling>
        <c:axPos val="l"/>
        <c:numFmt formatCode="#,##0" sourceLinked="1"/>
        <c:majorTickMark val="none"/>
        <c:tickLblPos val="nextTo"/>
        <c:spPr>
          <a:noFill/>
          <a:ln w="950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98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419840"/>
        <c:crosses val="autoZero"/>
        <c:crossBetween val="between"/>
      </c:valAx>
      <c:spPr>
        <a:noFill/>
        <a:ln w="25363">
          <a:noFill/>
        </a:ln>
      </c:spPr>
    </c:plotArea>
    <c:legend>
      <c:legendPos val="b"/>
      <c:spPr>
        <a:noFill/>
        <a:ln w="25346">
          <a:noFill/>
        </a:ln>
      </c:spPr>
      <c:txPr>
        <a:bodyPr rot="0" spcFirstLastPara="1" vertOverflow="ellipsis" vert="horz" wrap="square" anchor="ctr" anchorCtr="1"/>
        <a:lstStyle/>
        <a:p>
          <a:pPr>
            <a:defRPr sz="998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05" cap="flat" cmpd="sng" algn="ctr">
      <a:solidFill>
        <a:schemeClr val="dk1">
          <a:lumMod val="25000"/>
          <a:lumOff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CoE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490351</c:v>
                </c:pt>
                <c:pt idx="1">
                  <c:v>527441</c:v>
                </c:pt>
                <c:pt idx="2">
                  <c:v>567001</c:v>
                </c:pt>
                <c:pt idx="3">
                  <c:v>603852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0E-4897-A3F8-8983781DBB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G&amp;S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dLbls>
            <c:spPr>
              <a:solidFill>
                <a:srgbClr val="C0504D">
                  <a:alpha val="30000"/>
                </a:srgbClr>
              </a:solidFill>
              <a:ln>
                <a:solidFill>
                  <a:prstClr val="white">
                    <a:alpha val="50000"/>
                  </a:prst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397899</c:v>
                </c:pt>
                <c:pt idx="1">
                  <c:v>414073</c:v>
                </c:pt>
                <c:pt idx="2">
                  <c:v>434494</c:v>
                </c:pt>
                <c:pt idx="3">
                  <c:v>465725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5F-4C07-B51A-8B416948E0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Capex</c:v>
                </c:pt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dLbls>
            <c:spPr>
              <a:solidFill>
                <a:srgbClr val="9BBB59">
                  <a:alpha val="30000"/>
                </a:srgbClr>
              </a:solidFill>
              <a:ln>
                <a:solidFill>
                  <a:prstClr val="white">
                    <a:alpha val="50000"/>
                  </a:prst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11080</c:v>
                </c:pt>
                <c:pt idx="1">
                  <c:v>11632</c:v>
                </c:pt>
                <c:pt idx="2">
                  <c:v>12268</c:v>
                </c:pt>
                <c:pt idx="3">
                  <c:v>12943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5F-4C07-B51A-8B416948E0CD}"/>
            </c:ext>
          </c:extLst>
        </c:ser>
        <c:dLbls>
          <c:showVal val="1"/>
        </c:dLbls>
        <c:gapWidth val="84"/>
        <c:overlap val="100"/>
        <c:axId val="110249088"/>
        <c:axId val="93996160"/>
      </c:barChart>
      <c:catAx>
        <c:axId val="110249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996160"/>
        <c:crosses val="autoZero"/>
        <c:auto val="1"/>
        <c:lblAlgn val="ctr"/>
        <c:lblOffset val="100"/>
      </c:catAx>
      <c:valAx>
        <c:axId val="93996160"/>
        <c:scaling>
          <c:orientation val="minMax"/>
        </c:scaling>
        <c:delete val="1"/>
        <c:axPos val="l"/>
        <c:numFmt formatCode="0%" sourceLinked="1"/>
        <c:tickLblPos val="none"/>
        <c:crossAx val="11024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823511624886542"/>
          <c:y val="1.1519078473722104E-2"/>
          <c:w val="0.35519488523730081"/>
          <c:h val="6.248437806484154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0.34585</cdr:x>
      <cdr:y>0.04515</cdr:y>
    </cdr:from>
    <cdr:to>
      <cdr:x>0.58906</cdr:x>
      <cdr:y>0.27261</cdr:y>
    </cdr:to>
    <cdr:sp macro="" textlink="">
      <cdr:nvSpPr>
        <cdr:cNvPr id="2" name="Oval Callout 1"/>
        <cdr:cNvSpPr/>
      </cdr:nvSpPr>
      <cdr:spPr>
        <a:xfrm xmlns:a="http://schemas.openxmlformats.org/drawingml/2006/main">
          <a:off x="2969559" y="213800"/>
          <a:ext cx="2088233" cy="1077099"/>
        </a:xfrm>
        <a:prstGeom xmlns:a="http://schemas.openxmlformats.org/drawingml/2006/main" prst="wedgeEllipseCallout">
          <a:avLst>
            <a:gd name="adj1" fmla="val 31367"/>
            <a:gd name="adj2" fmla="val 56793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ZA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Average increase of 7,7%</a:t>
          </a:r>
          <a:endParaRPr lang="en-US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7BDB2A1E-4F27-4D0E-A849-E869060101B3}" type="datetimeFigureOut">
              <a:rPr lang="en-ZA" smtClean="0"/>
              <a:pPr/>
              <a:t>2019/07/09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6A66402E-EC07-4AEA-90FA-5779FE90A62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1554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A3761E42-AA19-4861-A59D-B9699AE698EF}" type="datetimeFigureOut">
              <a:rPr lang="en-ZA" smtClean="0"/>
              <a:pPr/>
              <a:t>2019/07/09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12" tIns="45707" rIns="91412" bIns="457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E8CB60AD-55D9-4F6D-B2E3-97A3C021A0C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4636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72D52-CCE2-4A2E-97C3-925FB862F096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276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78668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76620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19229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85865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2084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51294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31764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97498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69823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2926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72D52-CCE2-4A2E-97C3-925FB862F096}" type="slidenum">
              <a:rPr lang="en-ZA" smtClean="0">
                <a:solidFill>
                  <a:prstClr val="black"/>
                </a:solidFill>
              </a:rPr>
              <a:pPr/>
              <a:t>2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556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97515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43384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78537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705014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034196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41366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174423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811818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29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919459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3350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>
                <a:solidFill>
                  <a:prstClr val="black"/>
                </a:solidFill>
              </a:rPr>
              <a:pPr/>
              <a:t>3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6472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95268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118189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810128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233644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19783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573379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081912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333188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39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956236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515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>
                <a:solidFill>
                  <a:prstClr val="black"/>
                </a:solidFill>
              </a:rPr>
              <a:pPr/>
              <a:t>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0484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44039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718525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188563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9689276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145427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8286739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970816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49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293533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54320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0182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480123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978819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8594950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983899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648249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0512960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0078688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58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8180436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>
                <a:solidFill>
                  <a:prstClr val="black"/>
                </a:solidFill>
              </a:rPr>
              <a:pPr/>
              <a:t>59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5956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baseline="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60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59889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27136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Note the new strategic</a:t>
            </a:r>
            <a:r>
              <a:rPr lang="en-ZA" baseline="0" dirty="0" smtClean="0"/>
              <a:t> objective introduced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62871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50891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B60AD-55D9-4F6D-B2E3-97A3C021A0CD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3577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03E3-0FD0-41B1-8352-5895590154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01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9F55-54FB-497C-939D-34D38BA60D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58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8805-337A-41F1-9E80-BD56F530B6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16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C24C-95CA-42F4-AB11-9DAA31F79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201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F9E7-311C-437A-A2CC-98DE31F820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662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DBDF-E925-415B-9F6C-E2E7B854EB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24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EC32-4F0A-4146-BDF0-FADB531741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600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DB05-B5E4-420D-8AB1-EE2440D910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66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E576-ACA8-4516-B86D-3978D2306B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244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FAD2-B850-4310-84A0-02F7791CE0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691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D18C-1B71-4E96-A372-7D5C07C442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5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1D73-C188-46F5-842A-C58D409ECB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712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222B-3F88-43E3-912A-5D6DA8B6AF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352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C0E9-28F7-4247-986A-08CA25C31B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270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E544-9696-4D67-8E3F-24BD90ADB5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1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96AA-FEA1-4E2F-9AB5-3CAEF3823A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34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BA2C-8437-4156-A500-DB87BB9773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57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DE97-1FEF-44A8-9149-34082D9FE6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47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C4C2-096D-4ED3-8971-B228E29498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52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ACE-7B08-48C9-B373-88F237BCBB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832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FAB4-267A-4420-ADB7-AE3015E2AD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7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FA93-3203-4C4F-A4B4-647499E0F2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79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0C5F73B-F1FD-4657-B4A1-1E9F01718E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34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205683D-4D6D-4F73-920C-2EF756147A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63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660401"/>
            <a:ext cx="8511481" cy="1231900"/>
          </a:xfrm>
        </p:spPr>
        <p:txBody>
          <a:bodyPr>
            <a:noAutofit/>
          </a:bodyPr>
          <a:lstStyle/>
          <a:p>
            <a:r>
              <a:rPr lang="en-ZA" sz="2800" b="1" kern="0" dirty="0" smtClean="0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PRESENTATION TO THE PORTFOLIO</a:t>
            </a:r>
            <a:r>
              <a:rPr lang="en-ZA" sz="28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 COMMMITEE ON </a:t>
            </a:r>
            <a:r>
              <a:rPr lang="en-ZA" sz="28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SOCIAL DEVELOPMENT </a:t>
            </a:r>
            <a:endParaRPr 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806575"/>
            <a:ext cx="9245600" cy="368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endParaRPr lang="en-ZA" altLang="en-US" sz="2000" dirty="0" smtClean="0">
              <a:solidFill>
                <a:prstClr val="black"/>
              </a:solidFill>
              <a:latin typeface="Arial" panose="020B0604020202020204" pitchFamily="34" charset="0"/>
              <a:ea typeface="ヒラギノ角ゴ Pro W3" pitchFamily="1" charset="-128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42668" y="2132856"/>
            <a:ext cx="8044132" cy="2743200"/>
          </a:xfrm>
          <a:extLst/>
        </p:spPr>
        <p:txBody>
          <a:bodyPr>
            <a:normAutofit lnSpcReduction="10000"/>
          </a:bodyPr>
          <a:lstStyle/>
          <a:p>
            <a:pPr lvl="0" defTabSz="914400" fontAlgn="base"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 </a:t>
            </a:r>
            <a: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Strategic Plan 2015-2020</a:t>
            </a:r>
            <a:b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</a:br>
            <a: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&amp;</a:t>
            </a:r>
            <a:b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</a:br>
            <a: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Annual Performance Plan</a:t>
            </a:r>
            <a:b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</a:br>
            <a:r>
              <a:rPr lang="en-US" sz="24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2019/2020</a:t>
            </a:r>
          </a:p>
          <a:p>
            <a:pPr lvl="0" defTabSz="914400" fontAlgn="base">
              <a:spcAft>
                <a:spcPct val="0"/>
              </a:spcAft>
              <a:defRPr/>
            </a:pPr>
            <a:endParaRPr lang="en-US" sz="2400" b="1" kern="0" dirty="0">
              <a:solidFill>
                <a:srgbClr val="CC6600"/>
              </a:solidFill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  <a:p>
            <a:pPr lvl="0" defTabSz="914400" fontAlgn="base"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03 July 2019</a:t>
            </a:r>
            <a:endParaRPr lang="en-US" sz="24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2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AND EVALUATION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0277965"/>
              </p:ext>
            </p:extLst>
          </p:nvPr>
        </p:nvGraphicFramePr>
        <p:xfrm>
          <a:off x="215612" y="1327150"/>
          <a:ext cx="8604859" cy="375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4371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750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</a:p>
                    <a:p>
                      <a:pPr algn="ctr"/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616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planning and performance management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an evaluation on social sector infrastructure with reference to ECD and Substance Abuse Treatment Centres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an evaluation on the decommissioning of cash payment system for social assistance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6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ENTITY OVERSIGHT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1181918"/>
              </p:ext>
            </p:extLst>
          </p:nvPr>
        </p:nvGraphicFramePr>
        <p:xfrm>
          <a:off x="197900" y="1078051"/>
          <a:ext cx="8604859" cy="3275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4086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62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98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Integrated planning and performance management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 of compliance of entities and associated institutions to the department’s governance and oversight framework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 of compliance of entities and associated institutions to the department’s governance and oversight framework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Assessment of compliance of entities and associated institutions to the department’s governance and oversight framework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3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1864046"/>
              </p:ext>
            </p:extLst>
          </p:nvPr>
        </p:nvGraphicFramePr>
        <p:xfrm>
          <a:off x="197900" y="1078051"/>
          <a:ext cx="8604859" cy="3895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4086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62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988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financial management through compliant and responsive financial and management accounting practices to maintain an unqualified audit </a:t>
                      </a:r>
                    </a:p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</a:t>
                      </a:r>
                    </a:p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report on AFS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report on AFS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report on AFS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1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2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SOCIAL ASSISTANCE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71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ASSISTANCE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4451690"/>
              </p:ext>
            </p:extLst>
          </p:nvPr>
        </p:nvGraphicFramePr>
        <p:xfrm>
          <a:off x="215612" y="1052736"/>
          <a:ext cx="8471188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81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11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6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7393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766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5381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Timeous and efficient transfers of funds to the South African Social Security Agency for the delivery of social grants to eligible beneficiaries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R175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155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593 bill.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R189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273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511 bill.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b="1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R202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867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882 bill.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4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12" y="1600200"/>
            <a:ext cx="85328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</a:p>
          <a:p>
            <a:pPr marL="0" indent="0" algn="ctr">
              <a:buNone/>
            </a:pP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SOCIAL SECURITY POLICY AND ADMINISTRATION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3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38" y="101170"/>
            <a:ext cx="8229600" cy="59152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SECURITY POLICY DEVELOPMENT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0438688"/>
              </p:ext>
            </p:extLst>
          </p:nvPr>
        </p:nvGraphicFramePr>
        <p:xfrm>
          <a:off x="331692" y="793866"/>
          <a:ext cx="8604859" cy="4363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5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5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1382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9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0021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effective and efficient social security system that protects poor and vulnerable people against income poverty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revised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policy on mandatory cover for retirement, disability and survivor benefits submitted to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FOSAD cluster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policy on mandatory cover for retirement, disability and survivor benefits.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Bill on mandatory cover for retirement, disability and survivor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benefits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9003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policy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 voluntary inclusion of informal sector workers in social security submitted to FOSAD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policy on voluntary inclusion of informal sector workers in social security.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Bill on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voluntary inclusion of informal sector workers in social security.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0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SOCIAL SECURITY POLICY DEVELOPMENT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7308953"/>
              </p:ext>
            </p:extLst>
          </p:nvPr>
        </p:nvGraphicFramePr>
        <p:xfrm>
          <a:off x="269570" y="941875"/>
          <a:ext cx="8604859" cy="448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227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30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effective and efficient social security system that protects poor and vulnerable people against income poverty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the Discussion Paper on linking CSG beneficiaries with government services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Internal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consultations  on Discussion Paper completed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consultations on discussion Paper completed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6879">
                <a:tc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Regulations to support the implementation of the Social Assistance legislation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Publish regulations for public comments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12" y="1600200"/>
            <a:ext cx="86768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</a:p>
          <a:p>
            <a:pPr marL="0" indent="0" algn="ctr">
              <a:buNone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WELFARE SERVICES POLICY DEVELOPMENT AND IMPLEMENTATION SUPPORT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9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SOCIAL SERVICES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2524796"/>
              </p:ext>
            </p:extLst>
          </p:nvPr>
        </p:nvGraphicFramePr>
        <p:xfrm>
          <a:off x="248930" y="1039342"/>
          <a:ext cx="8604859" cy="428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149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386">
                <a:tc rowSpan="3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 social welfare service delivery through legislative and policy reforms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6347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the White Paper on Social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Welfare 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Cabinet for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consideration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an Implementation Plan on the White Paper on Social </a:t>
                      </a: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Welfare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Plan on the White Paper on Social Development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3622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a Framework on Social Development Bill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Social Development Bill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Consultation with key stakeholders on the Social Development Bill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0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4112" y="1442227"/>
            <a:ext cx="8212687" cy="4051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endParaRPr lang="en-ZA" altLang="en-US" sz="2000" dirty="0" smtClean="0">
              <a:solidFill>
                <a:prstClr val="black"/>
              </a:solidFill>
              <a:latin typeface="Arial" panose="020B0604020202020204" pitchFamily="34" charset="0"/>
              <a:ea typeface="ヒラギノ角ゴ Pro W3" pitchFamily="1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PRESENTATION STRUCTURE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474113" y="1442227"/>
            <a:ext cx="8229600" cy="4525963"/>
          </a:xfrm>
          <a:extLst/>
        </p:spPr>
        <p:txBody>
          <a:bodyPr>
            <a:normAutofit/>
          </a:bodyPr>
          <a:lstStyle/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Purpose</a:t>
            </a:r>
            <a:endParaRPr lang="en-US" sz="2000" kern="0" dirty="0">
              <a:solidFill>
                <a:srgbClr val="000000"/>
              </a:solidFill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Introduction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and </a:t>
            </a: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background</a:t>
            </a:r>
          </a:p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Strategic Plan 2015-2020</a:t>
            </a:r>
            <a:endParaRPr lang="en-US" sz="2000" kern="0" dirty="0">
              <a:solidFill>
                <a:srgbClr val="000000"/>
              </a:solidFill>
              <a:latin typeface="Arial" panose="020B0604020202020204" pitchFamily="34" charset="0"/>
              <a:ea typeface="ヒラギノ角ゴ Pro W3" charset="-128"/>
              <a:cs typeface="Arial" panose="020B0604020202020204" pitchFamily="34" charset="0"/>
            </a:endParaRPr>
          </a:p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Annual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Performance Plan 2019/20</a:t>
            </a:r>
          </a:p>
          <a:p>
            <a:pPr lvl="1" defTabSz="914400" fontAlgn="base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DSD 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Financial Outlook</a:t>
            </a:r>
          </a:p>
          <a:p>
            <a:pPr eaLnBrk="1" hangingPunct="1">
              <a:defRPr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8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SERVICES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8734097"/>
              </p:ext>
            </p:extLst>
          </p:nvPr>
        </p:nvGraphicFramePr>
        <p:xfrm>
          <a:off x="269570" y="908720"/>
          <a:ext cx="8604859" cy="4591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985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292">
                <a:tc rowSpan="3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 child protection services and improve the quality of ECD services 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10057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9 provincial inter-sectoral capacity building workshops on the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National Plan of Action for Children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National Plan of Action for Children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the submission of the second periodic country report to the AU Expert Committee on the Rights and Welfare of the Child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1286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Children’s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Amendment Bill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Parliament for consideration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regulations for the Children’s Amendment Bill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an Implementation Plan for the costed implementation of the Children’s Act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9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456" y="0"/>
            <a:ext cx="8229600" cy="49006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SERVICES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1465806"/>
              </p:ext>
            </p:extLst>
          </p:nvPr>
        </p:nvGraphicFramePr>
        <p:xfrm>
          <a:off x="179512" y="500428"/>
          <a:ext cx="8859173" cy="487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4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6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99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4502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17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4736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Strengthen child protection services and improve the quality of ECD services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Capacitate 9 provinces on the implementation of Guidelines for Community based prevention and early intervention services to vulnerable children.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Guidelines for Community based Prevention and Early intervention services to vulnerable children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Evaluate implementation of the Guidelines for Community based Prevention and Early intervention services to vulnerable children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20375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Approval of Inter-sectoral Protocol on the Management and Prevention of Violence against Children, Child Abuse, Neglect and Exploitation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Capacity Building on the Inter-sectoral Protocol on the Management and Prevention of Violence against Children, Child Abuse, Neglect and Exploitation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Inter-sectoral Protocol on the Management and Prevention of Violence against Children, Child Abuse, Neglect and Exploitation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8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49006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SERVICES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601044"/>
              </p:ext>
            </p:extLst>
          </p:nvPr>
        </p:nvGraphicFramePr>
        <p:xfrm>
          <a:off x="269569" y="764705"/>
          <a:ext cx="8604859" cy="192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841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89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54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Strengthen child protection services and improve the quality of ECD services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comparative analysis report on current ECD delivery models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Map ECD service delivery model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a service delivery framework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7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2" y="199852"/>
            <a:ext cx="864096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CRIME PREVENTION AND VICTIM EMPOWERMENT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2143075"/>
              </p:ext>
            </p:extLst>
          </p:nvPr>
        </p:nvGraphicFramePr>
        <p:xfrm>
          <a:off x="233662" y="977950"/>
          <a:ext cx="8604859" cy="436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098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5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</a:p>
                    <a:p>
                      <a:pPr algn="ctr"/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8322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the incidences of social crime and substance abuse and facilitate the provision of support services to target groups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Policy Framework on Accreditation of Diversion Services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5 provinces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Policy Framework on Accreditation of Diversion Services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ZA" sz="16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4 provinces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Policy Framework on Accreditation of Diversion Services </a:t>
                      </a: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3076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Training on the (DSD) Anti- Gangsterism Strategy in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Provinces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Monitoring the implementation of (DSD) Anti- Gangsterism Strategy by Provinces.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Monitoring the implementation of (DSD) Anti- Gangsterism Strategy by Provinces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3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2" y="199852"/>
            <a:ext cx="864096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CRIME PREVENTION AND VICTIM EMPOWERMENT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8465291"/>
              </p:ext>
            </p:extLst>
          </p:nvPr>
        </p:nvGraphicFramePr>
        <p:xfrm>
          <a:off x="233662" y="977950"/>
          <a:ext cx="8604859" cy="4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2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098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760">
                <a:tc rowSpan="4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the incidences of social crime and substance abuse and facilitate the provision of support services to target groups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8322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Draft NDMP to Cabinet for approval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Capacitate 9 Provinces to implement the NDMP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Capacitate the national departments on the NDMP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8322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Capacitate 4 provinces on Universal treatment curriculum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Capacitate 5 provinces on Colombo Plan Universal treatment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capacity building for international master trainers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8322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inter-sectoral policy on sheltering services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stakeholders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 the inter-sectoral policy on sheltering services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 stake holders on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inter-sectoral policy on the sheltering policy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5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2" y="199852"/>
            <a:ext cx="864096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CRIME PREVENTION AND VICTIM EMPOWERMENT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8691419"/>
              </p:ext>
            </p:extLst>
          </p:nvPr>
        </p:nvGraphicFramePr>
        <p:xfrm>
          <a:off x="208281" y="1340768"/>
          <a:ext cx="8604859" cy="3193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2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667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3513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the incidences of social crime and substance abuse and facilitate the provision of support services to target groups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Policy on provision of  counselling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 stakeholders on the Policy on provision of counselling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Consult stakeholders on the Policy on provision of counselling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3500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Revise White Paper on Families.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White Paper on Families approved.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Build capacity of provinces and other stakeholders to implement the White Paper.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0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1" y="27856"/>
            <a:ext cx="8229600" cy="520824"/>
          </a:xfrm>
        </p:spPr>
        <p:txBody>
          <a:bodyPr>
            <a:no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HIV and AIDS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1555661"/>
              </p:ext>
            </p:extLst>
          </p:nvPr>
        </p:nvGraphicFramePr>
        <p:xfrm>
          <a:off x="215612" y="692696"/>
          <a:ext cx="8604859" cy="379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599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8413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Contribute to the reduction in HIV risky behaviour and promote psychosocial wellbeing amongst key populations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the draft Action Plan for approval to the social clusters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integrated Action Plan across all provinces and national departments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the implementation of the integrated Action Plan across all provinces and national departments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3291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nine (9) PSS capacity workshops in nine (9) provinces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nine (9) PSS capacity building in nine (9) provinces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nine (9) PSS capacity building workshops in (9) nine provinces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85329"/>
            <a:ext cx="8229600" cy="679375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RIGHTS OF PERSONS WITH DISABILITIES</a:t>
            </a: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2545336"/>
              </p:ext>
            </p:extLst>
          </p:nvPr>
        </p:nvGraphicFramePr>
        <p:xfrm>
          <a:off x="215613" y="620688"/>
          <a:ext cx="8767468" cy="457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1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11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7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79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3144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promote, protect and empower persons with disabilities through the development and implementation of legislation, policies and programmes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Frameworks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on Disability Rights Awareness Campaigns, as well as Self-Representation by Persons with Disabilities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developed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Policy instruments developed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Policy instruments developed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9882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Disability Inclusion embedded in Government-wide Institutional Arrangements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Framework for Professionalization of Disability Rights Coordination in the Public Sector finalised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National Disability Rights Statutory Body established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3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85329"/>
            <a:ext cx="8229600" cy="679375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RIGHTS OF PERSONS WITH DISABILITIES</a:t>
            </a: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6631600"/>
              </p:ext>
            </p:extLst>
          </p:nvPr>
        </p:nvGraphicFramePr>
        <p:xfrm>
          <a:off x="215612" y="743708"/>
          <a:ext cx="8767468" cy="3941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1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11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7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026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209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promote, protect and empower persons with disabilities through the development and implementation of legislation, policies and programmes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Progress Report on Implementation of the White Paper on the Rights of Persons with Disabilities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developed.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Progress Report on Implementation of the White Paper on the Rights of Persons with Disabilities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developed. </a:t>
                      </a:r>
                    </a:p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One Evaluation Report on the Extent of Disability Inclusion in Service delivery developed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Progress Report on Implementation of the White Paper on the Rights of Persons with Disabilities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developed. </a:t>
                      </a:r>
                    </a:p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Periodic report on implementation of the UNCRPD developed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85329"/>
            <a:ext cx="8229600" cy="679375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RIGHTS OF PERSONS WITH DISABILITIES</a:t>
            </a: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6564729"/>
              </p:ext>
            </p:extLst>
          </p:nvPr>
        </p:nvGraphicFramePr>
        <p:xfrm>
          <a:off x="215612" y="743708"/>
          <a:ext cx="8767468" cy="422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3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7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615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5571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promote, protect and empower persons with disabilities through the development and implementation of legislation, policies and programmes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Policy on Services to Persons with Disabilities and their families submitted for approval for public comment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Policy on Services to Persons with Disabilities and their families submitted for final approval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Bill on Services to Persons with Disabilities and their families submitted for approval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513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Community Based Disability Inclusive Development Programme (CBID)  developed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Social Development staff capacitated to support implementation of the  (CBID) Programme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45720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CBID piloted in all nine provinces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8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ZA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ZA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0" y="1268760"/>
            <a:ext cx="8229600" cy="4525963"/>
          </a:xfrm>
        </p:spPr>
        <p:txBody>
          <a:bodyPr/>
          <a:lstStyle/>
          <a:p>
            <a:pPr algn="just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present the Strategic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Plan 2015-2020 and the Annual Performance Plan 2019/20 of the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to the Portfolio Committee on Social Development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presentation also provides the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DSD MTEF Baseline Allocations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4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5:</a:t>
            </a:r>
          </a:p>
          <a:p>
            <a:pPr marL="0" indent="0" algn="ctr">
              <a:buNone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SOCIAL POLICY AND INTEGRATED SERVICE DELIVERY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3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110946"/>
            <a:ext cx="8229600" cy="72576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 PROJECTS AND INNOVATION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4211989"/>
              </p:ext>
            </p:extLst>
          </p:nvPr>
        </p:nvGraphicFramePr>
        <p:xfrm>
          <a:off x="215612" y="836712"/>
          <a:ext cx="8604859" cy="3528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1233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26">
                <a:tc rowSpan="2">
                  <a:txBody>
                    <a:bodyPr/>
                    <a:lstStyle/>
                    <a:p>
                      <a:r>
                        <a:rPr lang="en-ZA" dirty="0" smtClean="0"/>
                        <a:t>Facilitate management and coordination of cross-cutting functions for DSD and social cluster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9032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Coordinate the implementation of the EPWP Social Sector Phase 4 Plan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Coordinate the implementation of the EPWP Social Sector Phase 4 Plan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Review the coordination of the implementation of the EPWP Social Sector Phase 4 Plan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6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AND DEVELOPMENT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4137803"/>
              </p:ext>
            </p:extLst>
          </p:nvPr>
        </p:nvGraphicFramePr>
        <p:xfrm>
          <a:off x="215612" y="1111350"/>
          <a:ext cx="8604859" cy="397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4431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9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640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and support the implementation of the Population Policy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monitoring reports on the implementation of the Population Policy produced and disseminated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Monitoring reports on the implementation of the Population Policy produced and disseminated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Monitoring reports on the implementation of the Population Policy developed and disseminated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2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53" y="167768"/>
            <a:ext cx="8928388" cy="778098"/>
          </a:xfrm>
        </p:spPr>
        <p:txBody>
          <a:bodyPr>
            <a:no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NPOs </a:t>
            </a: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AND INFORMATION MANAGEMENT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8707569"/>
              </p:ext>
            </p:extLst>
          </p:nvPr>
        </p:nvGraphicFramePr>
        <p:xfrm>
          <a:off x="169033" y="1113634"/>
          <a:ext cx="8604859" cy="451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9600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57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702">
                <a:tc rowSpan="3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enabling environment for NPOs to deliver effective services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received NPO applications processed within 2 months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received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NPO applications processed within 2 months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received NPO applications processed within 2 months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8424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submitted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reports of registered NPOs are processed within 2 months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submitted reports of registered NPOs are processed within 2 months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 submitted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reports of registered NPOs are processed within 2 months </a:t>
                      </a: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6198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Submit the NPO Amendment Bill to Cabinet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Introduce the NPO Amendment Bill to Parliament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Conduct public awareness on the NPO Amendment Act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1" y="85329"/>
            <a:ext cx="8229600" cy="679375"/>
          </a:xfrm>
        </p:spPr>
        <p:txBody>
          <a:bodyPr>
            <a:no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NPO </a:t>
            </a: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FUNDING COORDINATION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9244665"/>
              </p:ext>
            </p:extLst>
          </p:nvPr>
        </p:nvGraphicFramePr>
        <p:xfrm>
          <a:off x="215612" y="800558"/>
          <a:ext cx="8604859" cy="4036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1517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0440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enabling environment for NPOs to deliver effective services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the DSD Sector Funding Policy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the DSD Sector Funding Policy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implementation of the DSD Sector Funding Policy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7411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the DSD-NPO Partnership Model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the DSD-NPO Partnership Model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implementation of the DSD-NPO Partnership Model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7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199852"/>
            <a:ext cx="8229600" cy="636860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DEVELOPMENT PRACTICE 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4518719"/>
              </p:ext>
            </p:extLst>
          </p:nvPr>
        </p:nvGraphicFramePr>
        <p:xfrm>
          <a:off x="215612" y="1045837"/>
          <a:ext cx="8604859" cy="328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132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11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</a:p>
                    <a:p>
                      <a:pPr algn="ctr"/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5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and coordinate community development efforts to build vibrant and sustainable communities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implementation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Community Development Practice Policy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Community Development Practice Policy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implementation of Community Development Practice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5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199852"/>
            <a:ext cx="8229600" cy="636860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YOUTH DEVELOPMENT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262306"/>
              </p:ext>
            </p:extLst>
          </p:nvPr>
        </p:nvGraphicFramePr>
        <p:xfrm>
          <a:off x="215612" y="1045837"/>
          <a:ext cx="8604859" cy="3826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5861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757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and coordinate community development efforts to build vibrant and sustainable communities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2800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youth participating in Social Development Youth Camps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3000 youth participating in Social Development Youth Camps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3000 youth participating in Social Development Youth Camps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9379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the implementation of Social Development Youth Strategy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the implementation of Social Development Youth Strategy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the implementation of Social Development Youth Strategy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1" y="199852"/>
            <a:ext cx="8229600" cy="636860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MOBILISATION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7286132"/>
              </p:ext>
            </p:extLst>
          </p:nvPr>
        </p:nvGraphicFramePr>
        <p:xfrm>
          <a:off x="215612" y="1045835"/>
          <a:ext cx="8604859" cy="389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4581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784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</a:p>
                    <a:p>
                      <a:pPr algn="ctr"/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29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457200" algn="l"/>
                        </a:tabLst>
                        <a:defRPr/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and coordinate community development efforts to build vibrant and sustainable communities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the development of community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mobilisation and empowerment Framework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community mobilisation and empowerment Framework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community mobilisation and empowerment Framework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9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2" y="199852"/>
            <a:ext cx="8928387" cy="636860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POVERTY ALLEVIATION, SUSTAINABLE LIVELIHOODS AND FOOD SECURITY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1424532"/>
              </p:ext>
            </p:extLst>
          </p:nvPr>
        </p:nvGraphicFramePr>
        <p:xfrm>
          <a:off x="215612" y="1045837"/>
          <a:ext cx="8604859" cy="4369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19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82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</a:p>
                    <a:p>
                      <a:pPr algn="ctr"/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97809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457200" algn="l"/>
                        </a:tabLst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and coordinate community development efforts to build vibrant and sustainable communities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Asset Based Community Development Approach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Framework on Asset Based Community Development Approach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Framework on Asset Based Community Development Approach </a:t>
                      </a:r>
                      <a:endParaRPr lang="en-ZA" sz="16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457200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7916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developmental model for CNDCs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developmental model for CNDCs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developmental model for CNDCs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67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81274"/>
            <a:ext cx="9674009" cy="636860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POVERTY ALLEVIATION, SUSTAINABLE LIVELIHOODS AND FOOD SECURITY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1331101"/>
              </p:ext>
            </p:extLst>
          </p:nvPr>
        </p:nvGraphicFramePr>
        <p:xfrm>
          <a:off x="241454" y="825449"/>
          <a:ext cx="8604859" cy="461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7193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5887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540385" algn="l"/>
                          <a:tab pos="457200" algn="l"/>
                        </a:tabLst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and coordinate community development efforts to build vibrant and sustainable communities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development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Women Empowerment Framework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Women Empowerment Framework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 implementation of Women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7064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implementation of the National food and nutrition security plan in 9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provinces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Evaluate the implementation of the National food and nutrition security plan in 9 provinces.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Review the implementation of the National food and nutrition security plan in 9 provinces.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0405">
                <a:tc vMerge="1">
                  <a:txBody>
                    <a:bodyPr/>
                    <a:lstStyle/>
                    <a:p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415 000 vulnerable individuals accessing food through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DSD feeding programmes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2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INTRODUCTION &amp;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60" y="1196752"/>
            <a:ext cx="8229600" cy="4525963"/>
          </a:xfrm>
        </p:spPr>
        <p:txBody>
          <a:bodyPr>
            <a:normAutofit/>
          </a:bodyPr>
          <a:lstStyle/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ZA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The DSD Strategic Plan 2015-2020 and the APP 2019/20 presented to the Portfolio Committee are a product of extensive consultations and review of our work in the last performance cycle</a:t>
            </a:r>
          </a:p>
          <a:p>
            <a:pPr lvl="0" algn="just" defTabSz="91440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en-ZA" sz="1800" kern="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These plans are informed by the NDP which asserts that;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–"/>
              <a:defRPr/>
            </a:pPr>
            <a:r>
              <a:rPr lang="en-US" sz="1800" kern="0" dirty="0">
                <a:solidFill>
                  <a:srgbClr val="000000"/>
                </a:solidFill>
                <a:latin typeface="Arial" pitchFamily="34" charset="0"/>
                <a:ea typeface="ヒラギノ角ゴ Pro W3" charset="-128"/>
                <a:cs typeface="Arial" pitchFamily="34" charset="0"/>
              </a:rPr>
              <a:t>Social security is a basic right, and a human rights approach to social protection is required;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–"/>
              <a:defRPr/>
            </a:pPr>
            <a:r>
              <a:rPr lang="en-US" sz="1800" kern="0" dirty="0">
                <a:solidFill>
                  <a:srgbClr val="000000"/>
                </a:solidFill>
                <a:latin typeface="Arial" pitchFamily="34" charset="0"/>
                <a:ea typeface="ヒラギノ角ゴ Pro W3" charset="-128"/>
                <a:cs typeface="Arial" pitchFamily="34" charset="0"/>
              </a:rPr>
              <a:t>By 2030, everyone must enjoy an adequate standard of living. There must be basic social protection guarantees aimed at preventing or alleviating poverty and protecting against vulnerability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–"/>
              <a:defRPr/>
            </a:pPr>
            <a:r>
              <a:rPr lang="en-US" sz="1800" kern="0" dirty="0">
                <a:solidFill>
                  <a:srgbClr val="000000"/>
                </a:solidFill>
                <a:latin typeface="Arial" pitchFamily="34" charset="0"/>
                <a:ea typeface="ヒラギノ角ゴ Pro W3" charset="-128"/>
                <a:cs typeface="Arial" pitchFamily="34" charset="0"/>
              </a:rPr>
              <a:t>The principle of building and utilising the capabilities of individuals, households and communities and avoiding the creation of dependency and stigma must be upheld.</a:t>
            </a:r>
          </a:p>
          <a:p>
            <a:pPr lvl="1" algn="just" defTabSz="914400" eaLnBrk="0" fontAlgn="base" hangingPunct="0">
              <a:spcAft>
                <a:spcPct val="0"/>
              </a:spcAft>
              <a:buFontTx/>
              <a:buChar char="–"/>
              <a:defRPr/>
            </a:pPr>
            <a:r>
              <a:rPr lang="en-US" sz="1800" kern="0" dirty="0">
                <a:solidFill>
                  <a:srgbClr val="000000"/>
                </a:solidFill>
                <a:latin typeface="Arial" pitchFamily="34" charset="0"/>
                <a:ea typeface="ヒラギノ角ゴ Pro W3" charset="-128"/>
                <a:cs typeface="Arial" pitchFamily="34" charset="0"/>
              </a:rPr>
              <a:t>A developmental social welfare approach, with a focus on individuals, families and communities must be pursued</a:t>
            </a:r>
          </a:p>
          <a:p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DSD </a:t>
            </a:r>
            <a:r>
              <a:rPr lang="en-ZA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OUTLOOK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 marL="0" indent="0" algn="ctr">
              <a:buNone/>
            </a:pPr>
            <a:r>
              <a:rPr lang="en-ZA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ZA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MTEF </a:t>
            </a:r>
            <a:endParaRPr lang="en-ZA" sz="4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ALLOCATIONS</a:t>
            </a:r>
          </a:p>
          <a:p>
            <a:pPr algn="ctr"/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54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852"/>
            <a:ext cx="8229600" cy="764704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- </a:t>
            </a:r>
            <a:r>
              <a:rPr lang="en-ZA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ZA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MTEF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6233299"/>
              </p:ext>
            </p:extLst>
          </p:nvPr>
        </p:nvGraphicFramePr>
        <p:xfrm>
          <a:off x="234288" y="1141939"/>
          <a:ext cx="8586184" cy="473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11" y="199852"/>
            <a:ext cx="8229600" cy="764704"/>
          </a:xfrm>
        </p:spPr>
        <p:txBody>
          <a:bodyPr>
            <a:normAutofit/>
          </a:bodyPr>
          <a:lstStyle/>
          <a:p>
            <a:r>
              <a:rPr lang="en-ZA" sz="3100" b="1" dirty="0">
                <a:latin typeface="Arial" panose="020B0604020202020204" pitchFamily="34" charset="0"/>
                <a:cs typeface="Arial" panose="020B0604020202020204" pitchFamily="34" charset="0"/>
              </a:rPr>
              <a:t>ALLOCATION PER </a:t>
            </a:r>
            <a:r>
              <a:rPr lang="en-ZA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ZA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75731"/>
              </p:ext>
            </p:extLst>
          </p:nvPr>
        </p:nvGraphicFramePr>
        <p:xfrm>
          <a:off x="323528" y="1412776"/>
          <a:ext cx="8496943" cy="3672407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406221275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748583423"/>
                    </a:ext>
                  </a:extLst>
                </a:gridCol>
                <a:gridCol w="1099242">
                  <a:extLst>
                    <a:ext uri="{9D8B030D-6E8A-4147-A177-3AD203B41FA5}">
                      <a16:colId xmlns:a16="http://schemas.microsoft.com/office/drawing/2014/main" xmlns="" val="3929133349"/>
                    </a:ext>
                  </a:extLst>
                </a:gridCol>
                <a:gridCol w="628950">
                  <a:extLst>
                    <a:ext uri="{9D8B030D-6E8A-4147-A177-3AD203B41FA5}">
                      <a16:colId xmlns:a16="http://schemas.microsoft.com/office/drawing/2014/main" xmlns="" val="1754200103"/>
                    </a:ext>
                  </a:extLst>
                </a:gridCol>
                <a:gridCol w="278735">
                  <a:extLst>
                    <a:ext uri="{9D8B030D-6E8A-4147-A177-3AD203B41FA5}">
                      <a16:colId xmlns:a16="http://schemas.microsoft.com/office/drawing/2014/main" xmlns="" val="3679357885"/>
                    </a:ext>
                  </a:extLst>
                </a:gridCol>
                <a:gridCol w="737495">
                  <a:extLst>
                    <a:ext uri="{9D8B030D-6E8A-4147-A177-3AD203B41FA5}">
                      <a16:colId xmlns:a16="http://schemas.microsoft.com/office/drawing/2014/main" xmlns="" val="561728559"/>
                    </a:ext>
                  </a:extLst>
                </a:gridCol>
                <a:gridCol w="567946">
                  <a:extLst>
                    <a:ext uri="{9D8B030D-6E8A-4147-A177-3AD203B41FA5}">
                      <a16:colId xmlns:a16="http://schemas.microsoft.com/office/drawing/2014/main" xmlns="" val="3044579372"/>
                    </a:ext>
                  </a:extLst>
                </a:gridCol>
                <a:gridCol w="169549">
                  <a:extLst>
                    <a:ext uri="{9D8B030D-6E8A-4147-A177-3AD203B41FA5}">
                      <a16:colId xmlns:a16="http://schemas.microsoft.com/office/drawing/2014/main" xmlns="" val="1594059699"/>
                    </a:ext>
                  </a:extLst>
                </a:gridCol>
                <a:gridCol w="737495">
                  <a:extLst>
                    <a:ext uri="{9D8B030D-6E8A-4147-A177-3AD203B41FA5}">
                      <a16:colId xmlns:a16="http://schemas.microsoft.com/office/drawing/2014/main" xmlns="" val="4079821848"/>
                    </a:ext>
                  </a:extLst>
                </a:gridCol>
                <a:gridCol w="605123">
                  <a:extLst>
                    <a:ext uri="{9D8B030D-6E8A-4147-A177-3AD203B41FA5}">
                      <a16:colId xmlns:a16="http://schemas.microsoft.com/office/drawing/2014/main" xmlns="" val="2047467512"/>
                    </a:ext>
                  </a:extLst>
                </a:gridCol>
              </a:tblGrid>
              <a:tr h="327726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8974248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2018/19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2019/20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2020/21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2021/22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5929836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Medium-term estimates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8267576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Administration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383 246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408 374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433 987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459 670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5956812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Social Assistance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162 960 723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175 155 593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189 273 511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202 867 882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1137229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Social Security Policy and Administration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7 880 822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7 748 916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8 261 107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8 768 942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114615"/>
                  </a:ext>
                </a:extLst>
              </a:tr>
              <a:tr h="595865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Welfare Services Policy Development and Implementation Support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1 284 493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1 065 807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1 132 752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1 203 988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103754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Social Policy and Integrated Service Delivery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392 303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413 282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370 168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392 623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0336128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172 901 587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184 791 972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199 471 525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213 693 105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56123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2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2" y="383662"/>
            <a:ext cx="8748876" cy="764704"/>
          </a:xfrm>
        </p:spPr>
        <p:txBody>
          <a:bodyPr>
            <a:noAutofit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ALLOCATION PER ECONOMIC CLASSIFICATION</a:t>
            </a:r>
            <a:b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5279171"/>
              </p:ext>
            </p:extLst>
          </p:nvPr>
        </p:nvGraphicFramePr>
        <p:xfrm>
          <a:off x="323528" y="980728"/>
          <a:ext cx="8352927" cy="4536506"/>
        </p:xfrm>
        <a:graphic>
          <a:graphicData uri="http://schemas.openxmlformats.org/drawingml/2006/table">
            <a:tbl>
              <a:tblPr/>
              <a:tblGrid>
                <a:gridCol w="3067284">
                  <a:extLst>
                    <a:ext uri="{9D8B030D-6E8A-4147-A177-3AD203B41FA5}">
                      <a16:colId xmlns:a16="http://schemas.microsoft.com/office/drawing/2014/main" xmlns="" val="2911483868"/>
                    </a:ext>
                  </a:extLst>
                </a:gridCol>
                <a:gridCol w="731191">
                  <a:extLst>
                    <a:ext uri="{9D8B030D-6E8A-4147-A177-3AD203B41FA5}">
                      <a16:colId xmlns:a16="http://schemas.microsoft.com/office/drawing/2014/main" xmlns="" val="3575019613"/>
                    </a:ext>
                  </a:extLst>
                </a:gridCol>
                <a:gridCol w="892300">
                  <a:extLst>
                    <a:ext uri="{9D8B030D-6E8A-4147-A177-3AD203B41FA5}">
                      <a16:colId xmlns:a16="http://schemas.microsoft.com/office/drawing/2014/main" xmlns="" val="3352348190"/>
                    </a:ext>
                  </a:extLst>
                </a:gridCol>
                <a:gridCol w="892300">
                  <a:extLst>
                    <a:ext uri="{9D8B030D-6E8A-4147-A177-3AD203B41FA5}">
                      <a16:colId xmlns:a16="http://schemas.microsoft.com/office/drawing/2014/main" xmlns="" val="3199761693"/>
                    </a:ext>
                  </a:extLst>
                </a:gridCol>
                <a:gridCol w="724995">
                  <a:extLst>
                    <a:ext uri="{9D8B030D-6E8A-4147-A177-3AD203B41FA5}">
                      <a16:colId xmlns:a16="http://schemas.microsoft.com/office/drawing/2014/main" xmlns="" val="54662151"/>
                    </a:ext>
                  </a:extLst>
                </a:gridCol>
                <a:gridCol w="724995">
                  <a:extLst>
                    <a:ext uri="{9D8B030D-6E8A-4147-A177-3AD203B41FA5}">
                      <a16:colId xmlns:a16="http://schemas.microsoft.com/office/drawing/2014/main" xmlns="" val="4269211442"/>
                    </a:ext>
                  </a:extLst>
                </a:gridCol>
                <a:gridCol w="724995">
                  <a:extLst>
                    <a:ext uri="{9D8B030D-6E8A-4147-A177-3AD203B41FA5}">
                      <a16:colId xmlns:a16="http://schemas.microsoft.com/office/drawing/2014/main" xmlns="" val="1971503029"/>
                    </a:ext>
                  </a:extLst>
                </a:gridCol>
                <a:gridCol w="594867">
                  <a:extLst>
                    <a:ext uri="{9D8B030D-6E8A-4147-A177-3AD203B41FA5}">
                      <a16:colId xmlns:a16="http://schemas.microsoft.com/office/drawing/2014/main" xmlns="" val="3245827473"/>
                    </a:ext>
                  </a:extLst>
                </a:gridCol>
              </a:tblGrid>
              <a:tr h="18021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Social Development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8688063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130" marR="9130" marT="9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2018/19 </a:t>
                      </a:r>
                    </a:p>
                  </a:txBody>
                  <a:tcPr marL="9130" marR="9130" marT="913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9130" marR="9130" marT="913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9130" marR="9130" marT="913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9130" marR="9130" marT="913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9780499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Budget</a:t>
                      </a:r>
                    </a:p>
                  </a:txBody>
                  <a:tcPr marL="9130" marR="9130" marT="913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9130" marR="9130" marT="9130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260548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Current payments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888 250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944 726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6.36%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1 004 883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6.37%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1 075 215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7.00%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5111050"/>
                  </a:ext>
                </a:extLst>
              </a:tr>
              <a:tr h="22340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490 351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527 441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7.56%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567 001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7.50%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603 852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6.50%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3064962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397 899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417 285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4.87%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437 882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4.94%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471 363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7.65%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4958309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Communication (G&amp;S)</a:t>
                      </a:r>
                    </a:p>
                  </a:txBody>
                  <a:tcPr marL="328697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9 240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9 757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5.60%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10 292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10 901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5.92%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81388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Computer services</a:t>
                      </a:r>
                    </a:p>
                  </a:txBody>
                  <a:tcPr marL="328697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41 769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42 095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0.78%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44 053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4.65%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47 003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6.70%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1628814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Consultants: Business and advisory services</a:t>
                      </a:r>
                    </a:p>
                  </a:txBody>
                  <a:tcPr marL="328697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49 896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50 505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1.22%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53 111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5.16%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60 200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13.35%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5849748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Operating leases</a:t>
                      </a:r>
                    </a:p>
                  </a:txBody>
                  <a:tcPr marL="328697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39 812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42 244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6.11%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44 456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5.24%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46 901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5.50%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9200972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Travel and subsistence</a:t>
                      </a:r>
                    </a:p>
                  </a:txBody>
                  <a:tcPr marL="328697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82 087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86 054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4.83%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89 767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4.31%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96 812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7.85%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1898571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Operating payments</a:t>
                      </a:r>
                    </a:p>
                  </a:txBody>
                  <a:tcPr marL="328697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9 668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10 207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5.58%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10 767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5.49%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11 358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5.49%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577514"/>
                  </a:ext>
                </a:extLst>
              </a:tr>
              <a:tr h="24201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and subsidies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172 002 257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183 835 614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6.88%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198 454 374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7.95%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212 604 947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7.13%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6118803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Provinces and municipalities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758 416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518 228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-31.67%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552 949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6.70%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583 361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5.50%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6783661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and accounts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7 964 830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7 835 789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-1.62%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8 350 917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6.57%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8 860 793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6.11%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6027298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Foreign governments and international organisations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7 148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7 085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-0.88%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7 318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3.29%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7 720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5.49%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0072762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Non-profit institutions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154 191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162 827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5.60%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135 720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-16.65%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143 837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5.98%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944031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163 116 172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175 311 685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7.48%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189 407 470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8.04%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203 009 236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3877471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Payments for capital assets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11 080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11 632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4.98%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12 268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12 943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5.50%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8407094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10 523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11 044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4.95%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11 648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12 289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5.50%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7752476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Software and other intangible assets</a:t>
                      </a:r>
                    </a:p>
                  </a:txBody>
                  <a:tcPr marL="164349" marR="9130" marT="9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557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588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5.57%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620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5.44%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654 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5.48%</a:t>
                      </a:r>
                    </a:p>
                  </a:txBody>
                  <a:tcPr marL="9130" marR="9130" marT="913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2441582"/>
                  </a:ext>
                </a:extLst>
              </a:tr>
              <a:tr h="20478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economic classification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172 901 587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184 791 972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6.88%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199 471 525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7.94%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213 693 105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7.13%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2251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6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691"/>
            <a:ext cx="8229600" cy="720080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DETAIL </a:t>
            </a:r>
            <a:r>
              <a:rPr lang="en-US" altLang="en-US" sz="31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OF MAJOR TRANSFER PAYMENTS</a:t>
            </a:r>
            <a:endParaRPr lang="en-ZA" sz="3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2724833"/>
              </p:ext>
            </p:extLst>
          </p:nvPr>
        </p:nvGraphicFramePr>
        <p:xfrm>
          <a:off x="457200" y="1340768"/>
          <a:ext cx="8491459" cy="3326855"/>
        </p:xfrm>
        <a:graphic>
          <a:graphicData uri="http://schemas.openxmlformats.org/drawingml/2006/table">
            <a:tbl>
              <a:tblPr/>
              <a:tblGrid>
                <a:gridCol w="2674937">
                  <a:extLst>
                    <a:ext uri="{9D8B030D-6E8A-4147-A177-3AD203B41FA5}">
                      <a16:colId xmlns:a16="http://schemas.microsoft.com/office/drawing/2014/main" xmlns="" val="826150733"/>
                    </a:ext>
                  </a:extLst>
                </a:gridCol>
                <a:gridCol w="1003623">
                  <a:extLst>
                    <a:ext uri="{9D8B030D-6E8A-4147-A177-3AD203B41FA5}">
                      <a16:colId xmlns:a16="http://schemas.microsoft.com/office/drawing/2014/main" xmlns="" val="3571175322"/>
                    </a:ext>
                  </a:extLst>
                </a:gridCol>
                <a:gridCol w="995527">
                  <a:extLst>
                    <a:ext uri="{9D8B030D-6E8A-4147-A177-3AD203B41FA5}">
                      <a16:colId xmlns:a16="http://schemas.microsoft.com/office/drawing/2014/main" xmlns="" val="75459968"/>
                    </a:ext>
                  </a:extLst>
                </a:gridCol>
                <a:gridCol w="664786">
                  <a:extLst>
                    <a:ext uri="{9D8B030D-6E8A-4147-A177-3AD203B41FA5}">
                      <a16:colId xmlns:a16="http://schemas.microsoft.com/office/drawing/2014/main" xmlns="" val="2459739086"/>
                    </a:ext>
                  </a:extLst>
                </a:gridCol>
                <a:gridCol w="912415">
                  <a:extLst>
                    <a:ext uri="{9D8B030D-6E8A-4147-A177-3AD203B41FA5}">
                      <a16:colId xmlns:a16="http://schemas.microsoft.com/office/drawing/2014/main" xmlns="" val="3930860603"/>
                    </a:ext>
                  </a:extLst>
                </a:gridCol>
                <a:gridCol w="685947">
                  <a:extLst>
                    <a:ext uri="{9D8B030D-6E8A-4147-A177-3AD203B41FA5}">
                      <a16:colId xmlns:a16="http://schemas.microsoft.com/office/drawing/2014/main" xmlns="" val="1893748130"/>
                    </a:ext>
                  </a:extLst>
                </a:gridCol>
                <a:gridCol w="960881">
                  <a:extLst>
                    <a:ext uri="{9D8B030D-6E8A-4147-A177-3AD203B41FA5}">
                      <a16:colId xmlns:a16="http://schemas.microsoft.com/office/drawing/2014/main" xmlns="" val="2128517914"/>
                    </a:ext>
                  </a:extLst>
                </a:gridCol>
                <a:gridCol w="593343">
                  <a:extLst>
                    <a:ext uri="{9D8B030D-6E8A-4147-A177-3AD203B41FA5}">
                      <a16:colId xmlns:a16="http://schemas.microsoft.com/office/drawing/2014/main" xmlns="" val="1396533431"/>
                    </a:ext>
                  </a:extLst>
                </a:gridCol>
              </a:tblGrid>
              <a:tr h="22087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 PAYMENT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2018/19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2019/20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739" marR="7739" marT="77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2020/21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739" marR="7739" marT="77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2021/22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739" marR="7739" marT="773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7943491"/>
                  </a:ext>
                </a:extLst>
              </a:tr>
              <a:tr h="44174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 000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 000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increase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 000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increase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R’ 000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increase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972854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Assistance Grants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162 960 723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175 155 593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189 273 511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202 867 882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190169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Grant Administration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7 695 431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8 126 935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8 573 916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9 045 481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5076622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Grant Fraud Investigations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65 248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4777444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Development Agency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202 578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214 482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239 305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5555923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Social Work Scholarships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323 028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128 462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136 627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142 981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5560825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 and AIDS Organisations 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69 697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73 530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8660176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SANAC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0897830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Councils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5192378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ECD Conditional Grant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490 800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552 949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583 361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6477151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Substance Abuse Conditional Grant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034089"/>
                  </a:ext>
                </a:extLst>
              </a:tr>
              <a:tr h="220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Food Relief Programme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#DIV/0!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8008500"/>
                  </a:ext>
                </a:extLst>
              </a:tr>
              <a:tr h="2346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739" marR="7739" marT="77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171 990 406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184 404 439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198 972 130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213 098 765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328420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3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06" y="176776"/>
            <a:ext cx="8229600" cy="1091983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300" b="1" dirty="0"/>
              <a:t>OPERATIONAL </a:t>
            </a:r>
            <a:r>
              <a:rPr lang="en-US" sz="3300" b="1" dirty="0" smtClean="0"/>
              <a:t>BASELINES (Exclude all Major Transfer payments)</a:t>
            </a:r>
            <a:endParaRPr lang="en-ZA" sz="33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1E1E-9328-46BF-97D2-87C5C8B922B1}" type="slidenum">
              <a:rPr lang="en-ZA" smtClean="0"/>
              <a:pPr/>
              <a:t>45</a:t>
            </a:fld>
            <a:endParaRPr lang="en-ZA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xmlns="" val="2151161523"/>
              </p:ext>
            </p:extLst>
          </p:nvPr>
        </p:nvGraphicFramePr>
        <p:xfrm>
          <a:off x="457200" y="1528764"/>
          <a:ext cx="8165306" cy="401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Callout 5"/>
          <p:cNvSpPr/>
          <p:nvPr/>
        </p:nvSpPr>
        <p:spPr>
          <a:xfrm>
            <a:off x="3693827" y="1939528"/>
            <a:ext cx="1692052" cy="500062"/>
          </a:xfrm>
          <a:prstGeom prst="wedgeEllipseCallout">
            <a:avLst>
              <a:gd name="adj1" fmla="val 31789"/>
              <a:gd name="adj2" fmla="val 21079"/>
            </a:avLst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Average increase of 5.3%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754549" y="4604147"/>
            <a:ext cx="1692052" cy="500062"/>
          </a:xfrm>
          <a:prstGeom prst="wedgeEllipseCallout">
            <a:avLst>
              <a:gd name="adj1" fmla="val 31789"/>
              <a:gd name="adj2" fmla="val 21079"/>
            </a:avLst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Average increase of 7.1%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7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12" y="1600201"/>
            <a:ext cx="8471188" cy="2044824"/>
          </a:xfrm>
        </p:spPr>
        <p:txBody>
          <a:bodyPr/>
          <a:lstStyle/>
          <a:p>
            <a:pPr marL="0" indent="0" algn="ctr">
              <a:buNone/>
            </a:pPr>
            <a:endParaRPr lang="en-US" alt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PROGRAMME </a:t>
            </a:r>
            <a:r>
              <a:rPr lang="en-US" alt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1: ADMINISTRATION</a:t>
            </a:r>
          </a:p>
          <a:p>
            <a:endParaRPr lang="en-Z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1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852"/>
            <a:ext cx="8229600" cy="764704"/>
          </a:xfrm>
        </p:spPr>
        <p:txBody>
          <a:bodyPr>
            <a:normAutofit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3100" b="1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PROGRAMME </a:t>
            </a:r>
            <a:r>
              <a:rPr lang="en-US" altLang="en-US" sz="31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1</a:t>
            </a:r>
            <a:r>
              <a:rPr lang="en-US" altLang="en-US" sz="3100" b="1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: </a:t>
            </a:r>
            <a:r>
              <a:rPr lang="en-US" altLang="en-US" sz="3100" b="1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ADMINISTRATION</a:t>
            </a:r>
            <a:endParaRPr lang="en-ZA" sz="4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1823352"/>
              </p:ext>
            </p:extLst>
          </p:nvPr>
        </p:nvGraphicFramePr>
        <p:xfrm>
          <a:off x="215611" y="964556"/>
          <a:ext cx="8604860" cy="4833061"/>
        </p:xfrm>
        <a:graphic>
          <a:graphicData uri="http://schemas.openxmlformats.org/drawingml/2006/table">
            <a:tbl>
              <a:tblPr/>
              <a:tblGrid>
                <a:gridCol w="4326377">
                  <a:extLst>
                    <a:ext uri="{9D8B030D-6E8A-4147-A177-3AD203B41FA5}">
                      <a16:colId xmlns:a16="http://schemas.microsoft.com/office/drawing/2014/main" xmlns="" val="1964409722"/>
                    </a:ext>
                  </a:extLst>
                </a:gridCol>
                <a:gridCol w="1426161">
                  <a:extLst>
                    <a:ext uri="{9D8B030D-6E8A-4147-A177-3AD203B41FA5}">
                      <a16:colId xmlns:a16="http://schemas.microsoft.com/office/drawing/2014/main" xmlns="" val="2205349143"/>
                    </a:ext>
                  </a:extLst>
                </a:gridCol>
                <a:gridCol w="1426161">
                  <a:extLst>
                    <a:ext uri="{9D8B030D-6E8A-4147-A177-3AD203B41FA5}">
                      <a16:colId xmlns:a16="http://schemas.microsoft.com/office/drawing/2014/main" xmlns="" val="1113177959"/>
                    </a:ext>
                  </a:extLst>
                </a:gridCol>
                <a:gridCol w="1426161">
                  <a:extLst>
                    <a:ext uri="{9D8B030D-6E8A-4147-A177-3AD203B41FA5}">
                      <a16:colId xmlns:a16="http://schemas.microsoft.com/office/drawing/2014/main" xmlns="" val="3559950147"/>
                    </a:ext>
                  </a:extLst>
                </a:gridCol>
              </a:tblGrid>
              <a:tr h="17196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1: ADMINISTRATION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2381716"/>
                  </a:ext>
                </a:extLst>
              </a:tr>
              <a:tr h="171969"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3686109"/>
                  </a:ext>
                </a:extLst>
              </a:tr>
              <a:tr h="171969">
                <a:tc>
                  <a:txBody>
                    <a:bodyPr/>
                    <a:lstStyle/>
                    <a:p>
                      <a:pPr algn="l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8025" marR="8025" marT="80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8025" marR="8025" marT="80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8025" marR="8025" marT="80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238679"/>
                  </a:ext>
                </a:extLst>
              </a:tr>
              <a:tr h="265771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8025" marR="8025" marT="80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1317423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Ministry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40 503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43 197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45 824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277321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Department Management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75 584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80 684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85 627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0453775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Corporate Management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162 246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172 345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180 677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4233289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Finance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71 726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76 194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80 822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1959200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Internal Audit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16 040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17 187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18 277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6173497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Office Accommodation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42 275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44 380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46 821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0540300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408 374 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433 987 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458 048 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8048208"/>
                  </a:ext>
                </a:extLst>
              </a:tr>
              <a:tr h="17196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Current payments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403 334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428 670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452 431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1146831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144446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212 841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228 805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243 674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5744975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144446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190 493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199 865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208 757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2132714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Communication (G&amp;S)</a:t>
                      </a:r>
                    </a:p>
                  </a:txBody>
                  <a:tcPr marL="288891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5 286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5 577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5 884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1761575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Computer services</a:t>
                      </a:r>
                    </a:p>
                  </a:txBody>
                  <a:tcPr marL="288891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40 585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42 405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44 737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294269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Consultants: Business and advisory services</a:t>
                      </a:r>
                    </a:p>
                  </a:txBody>
                  <a:tcPr marL="288891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13 367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14 103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14 878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7976315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Contractors</a:t>
                      </a:r>
                    </a:p>
                  </a:txBody>
                  <a:tcPr marL="288891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5 388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5 685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5 997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0491932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Operating leases</a:t>
                      </a:r>
                    </a:p>
                  </a:txBody>
                  <a:tcPr marL="288891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38 019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40 000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42 200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8876223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Travel and subsistence</a:t>
                      </a:r>
                    </a:p>
                  </a:txBody>
                  <a:tcPr marL="288891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24 736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26 097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27 532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7953888"/>
                  </a:ext>
                </a:extLst>
              </a:tr>
              <a:tr h="17196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and subsidies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2 149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2 268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2 400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3096347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and accounts</a:t>
                      </a:r>
                    </a:p>
                  </a:txBody>
                  <a:tcPr marL="144446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1 661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1 752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1 848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5886131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144446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488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516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552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9582764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Payments for capital assets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2 891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3 049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3 217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0080560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144446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2 303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2 429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2 563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4310552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Software and other intangible assets</a:t>
                      </a:r>
                    </a:p>
                  </a:txBody>
                  <a:tcPr marL="144446" marR="8025" marT="80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588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620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654 </a:t>
                      </a:r>
                    </a:p>
                  </a:txBody>
                  <a:tcPr marL="8025" marR="8025" marT="80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1137939"/>
                  </a:ext>
                </a:extLst>
              </a:tr>
              <a:tr h="1563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economic classification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408 374 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433 987 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458 048 </a:t>
                      </a:r>
                    </a:p>
                  </a:txBody>
                  <a:tcPr marL="8025" marR="8025" marT="80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80913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5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2: </a:t>
            </a:r>
          </a:p>
          <a:p>
            <a:pPr marL="0" indent="0" algn="ctr">
              <a:buNone/>
            </a:pP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ASSITANCE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9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0" y="0"/>
            <a:ext cx="8483987" cy="980728"/>
          </a:xfrm>
        </p:spPr>
        <p:txBody>
          <a:bodyPr>
            <a:noAutofit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PROGRAMME 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2: SOCIAL ASSISTANCE GRANTS</a:t>
            </a:r>
            <a:b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1049303"/>
              </p:ext>
            </p:extLst>
          </p:nvPr>
        </p:nvGraphicFramePr>
        <p:xfrm>
          <a:off x="611560" y="980729"/>
          <a:ext cx="7776865" cy="4092974"/>
        </p:xfrm>
        <a:graphic>
          <a:graphicData uri="http://schemas.openxmlformats.org/drawingml/2006/table">
            <a:tbl>
              <a:tblPr/>
              <a:tblGrid>
                <a:gridCol w="3797578">
                  <a:extLst>
                    <a:ext uri="{9D8B030D-6E8A-4147-A177-3AD203B41FA5}">
                      <a16:colId xmlns:a16="http://schemas.microsoft.com/office/drawing/2014/main" xmlns="" val="3221055928"/>
                    </a:ext>
                  </a:extLst>
                </a:gridCol>
                <a:gridCol w="1326429">
                  <a:extLst>
                    <a:ext uri="{9D8B030D-6E8A-4147-A177-3AD203B41FA5}">
                      <a16:colId xmlns:a16="http://schemas.microsoft.com/office/drawing/2014/main" xmlns="" val="719904288"/>
                    </a:ext>
                  </a:extLst>
                </a:gridCol>
                <a:gridCol w="1326429">
                  <a:extLst>
                    <a:ext uri="{9D8B030D-6E8A-4147-A177-3AD203B41FA5}">
                      <a16:colId xmlns:a16="http://schemas.microsoft.com/office/drawing/2014/main" xmlns="" val="3610747290"/>
                    </a:ext>
                  </a:extLst>
                </a:gridCol>
                <a:gridCol w="1326429">
                  <a:extLst>
                    <a:ext uri="{9D8B030D-6E8A-4147-A177-3AD203B41FA5}">
                      <a16:colId xmlns:a16="http://schemas.microsoft.com/office/drawing/2014/main" xmlns="" val="2640705933"/>
                    </a:ext>
                  </a:extLst>
                </a:gridCol>
              </a:tblGrid>
              <a:tr h="12906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2: SOCIAL ASSISTANCE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6681032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6427819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1640317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9670811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Old Age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76 750 917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83 689 323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89 463 886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2321336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War Veterans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1 732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1 280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1 368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9208208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Disability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23 077 574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24 171 988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25 839 855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2912482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Foster Care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5 280 800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5 447 410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5 823 281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484896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Care Dependency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3 429 783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3 761 699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4 021 256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4757775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Child Support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64 967 275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70 335 636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75 723 295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7443456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Grant-in-Aid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1 237 512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1 459 176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1 559 859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7242313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Relief of Distress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410 000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406 999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435 082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142615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175 155 593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189 273 511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202 867 882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9788076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Current payments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7906219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and subsidies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175 155 593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189 273 511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202 867 882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8738450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175 155 593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189 273 511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202 867 882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2315421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0364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3329646"/>
                  </a:ext>
                </a:extLst>
              </a:tr>
              <a:tr h="22961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economic classification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175 155 593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189 273 511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202 867 882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012161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27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967" y="404664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z="28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MANDATE, VISION AND MISSION  </a:t>
            </a: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-19036" y="1196752"/>
            <a:ext cx="9144000" cy="458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16531" indent="-31653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54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1pPr>
            <a:lvl2pPr marL="685817" indent="-26377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85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055103" indent="-21102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15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477145" indent="-211021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46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99186" indent="-211021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321227" indent="-21102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6pPr>
            <a:lvl7pPr marL="2743269" indent="-21102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7pPr>
            <a:lvl8pPr marL="3165310" indent="-21102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8pPr>
            <a:lvl9pPr marL="3587351" indent="-21102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ZA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Mandate</a:t>
            </a:r>
          </a:p>
          <a:p>
            <a:pPr marL="0" indent="0" algn="just">
              <a:buFontTx/>
              <a:buNone/>
            </a:pPr>
            <a:endParaRPr lang="en-ZA" sz="2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of Social Development provides social protection services and leads government efforts to forge partnerships through which vulnerable individuals, groups and communities become capable and self-reliant participants in their own development.</a:t>
            </a:r>
          </a:p>
          <a:p>
            <a:pPr marL="0" indent="0" algn="just">
              <a:buFontTx/>
              <a:buNone/>
            </a:pPr>
            <a:endParaRPr lang="en-ZA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en-ZA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  <a:endParaRPr lang="en-ZA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endParaRPr lang="en-ZA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en-ZA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caring and self-reliant society </a:t>
            </a:r>
            <a:endParaRPr lang="en-ZA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endParaRPr lang="en-ZA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en-ZA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</a:t>
            </a:r>
            <a:endParaRPr lang="en-ZA" sz="2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endParaRPr lang="en-ZA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r>
              <a:rPr lang="en-ZA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 our society by building conscious and capable citizens through the provision of comprehensive, integrated and sustainable social development services </a:t>
            </a:r>
          </a:p>
          <a:p>
            <a:pPr marL="0" indent="0">
              <a:buFontTx/>
              <a:buNone/>
            </a:pPr>
            <a:endParaRPr lang="en-ZA" sz="2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ZA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n-US" sz="2585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4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008112"/>
          </a:xfrm>
        </p:spPr>
        <p:txBody>
          <a:bodyPr/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</a:rPr>
              <a:t>PROGRAMME 3: SOCIAL SECURITY &amp; ADMINISTRATION</a:t>
            </a:r>
          </a:p>
          <a:p>
            <a:pPr marL="0" indent="0" algn="ctr"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9852"/>
            <a:ext cx="8435280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PROGRAMME </a:t>
            </a: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3: SOCIAL SECURITY &amp; ADMINISTRATION</a:t>
            </a:r>
            <a:b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4165346"/>
              </p:ext>
            </p:extLst>
          </p:nvPr>
        </p:nvGraphicFramePr>
        <p:xfrm>
          <a:off x="215612" y="964557"/>
          <a:ext cx="8460845" cy="4615969"/>
        </p:xfrm>
        <a:graphic>
          <a:graphicData uri="http://schemas.openxmlformats.org/drawingml/2006/table">
            <a:tbl>
              <a:tblPr/>
              <a:tblGrid>
                <a:gridCol w="4753280">
                  <a:extLst>
                    <a:ext uri="{9D8B030D-6E8A-4147-A177-3AD203B41FA5}">
                      <a16:colId xmlns:a16="http://schemas.microsoft.com/office/drawing/2014/main" xmlns="" val="2944023405"/>
                    </a:ext>
                  </a:extLst>
                </a:gridCol>
                <a:gridCol w="1235855">
                  <a:extLst>
                    <a:ext uri="{9D8B030D-6E8A-4147-A177-3AD203B41FA5}">
                      <a16:colId xmlns:a16="http://schemas.microsoft.com/office/drawing/2014/main" xmlns="" val="4109629576"/>
                    </a:ext>
                  </a:extLst>
                </a:gridCol>
                <a:gridCol w="1235855">
                  <a:extLst>
                    <a:ext uri="{9D8B030D-6E8A-4147-A177-3AD203B41FA5}">
                      <a16:colId xmlns:a16="http://schemas.microsoft.com/office/drawing/2014/main" xmlns="" val="2318088252"/>
                    </a:ext>
                  </a:extLst>
                </a:gridCol>
                <a:gridCol w="1235855">
                  <a:extLst>
                    <a:ext uri="{9D8B030D-6E8A-4147-A177-3AD203B41FA5}">
                      <a16:colId xmlns:a16="http://schemas.microsoft.com/office/drawing/2014/main" xmlns="" val="703487737"/>
                    </a:ext>
                  </a:extLst>
                </a:gridCol>
              </a:tblGrid>
              <a:tr h="12531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3: SOCIAL SECURITY POLICY AND ADMINISTRATION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0409679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729" marR="5729" marT="57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729" marR="5729" marT="57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729" marR="5729" marT="572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729" marR="5729" marT="5729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3237207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729" marR="5729" marT="57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5729" marR="5729" marT="5729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5729" marR="5729" marT="5729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5729" marR="5729" marT="5729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1201765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5729" marR="5729" marT="5729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1442529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Security Policy Development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82 643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88 296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93 702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196196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Appeals Adjudication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39 288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42 585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47 247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2523008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Grants Administration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7 552 979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8 052 043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8 545 481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0027561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Grants Fraud Investigations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68 794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72 578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76 570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4446878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Programme Management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5 212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5 605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5 945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9320099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7 748 916 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8 261 107 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8 768 945 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627445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Current payments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119 950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129 036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139 028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9724661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73 077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78 558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83 664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727349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46 873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50 478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55 364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0876504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and subsidies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7 626 426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8 129 392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8 627 090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1305909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and accounts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7 621 773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8 124 621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8 622 051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0868590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Higher education institutions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3209764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Foreign governments and international organisations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4 368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4 471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4 718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3178301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285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300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321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1036061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Payments for capital assets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2 540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2 679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2 827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200941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103123" marR="5729" marT="5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2 540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2 679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2 827 </a:t>
                      </a:r>
                    </a:p>
                  </a:txBody>
                  <a:tcPr marL="5729" marR="5729" marT="572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439381"/>
                  </a:ext>
                </a:extLst>
              </a:tr>
              <a:tr h="221368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economic classification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7 748 916 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8 261 107 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8 768 945 </a:t>
                      </a:r>
                    </a:p>
                  </a:txBody>
                  <a:tcPr marL="5729" marR="5729" marT="572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53306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3"/>
            <a:ext cx="8640960" cy="2592288"/>
          </a:xfrm>
        </p:spPr>
        <p:txBody>
          <a:bodyPr>
            <a:normAutofit/>
          </a:bodyPr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000" b="1" dirty="0" smtClean="0">
              <a:solidFill>
                <a:srgbClr val="000000"/>
              </a:solidFill>
              <a:latin typeface="Arial" panose="020B0604020202020204" pitchFamily="34" charset="0"/>
              <a:ea typeface="ヒラギノ角ゴ Pro W3" pitchFamily="1" charset="-128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</a:rPr>
              <a:t>PROGRAMME </a:t>
            </a:r>
            <a:r>
              <a:rPr lang="en-US" alt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</a:rPr>
              <a:t>4: WELFARE SERVICES POLICY DEV &amp; IMP SUPPORT</a:t>
            </a:r>
          </a:p>
          <a:p>
            <a:pPr algn="ctr"/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7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852"/>
            <a:ext cx="8339971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r>
              <a:rPr lang="en-US" altLang="en-US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PROGRAMME </a:t>
            </a:r>
            <a:r>
              <a:rPr lang="en-US" altLang="en-US" sz="31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4: WELFARE SERVICES POLICY DEV &amp; IMP SUPPORT</a:t>
            </a:r>
            <a:br>
              <a:rPr lang="en-US" altLang="en-US" sz="31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31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4105535"/>
              </p:ext>
            </p:extLst>
          </p:nvPr>
        </p:nvGraphicFramePr>
        <p:xfrm>
          <a:off x="539552" y="1164409"/>
          <a:ext cx="8064895" cy="4208808"/>
        </p:xfrm>
        <a:graphic>
          <a:graphicData uri="http://schemas.openxmlformats.org/drawingml/2006/table">
            <a:tbl>
              <a:tblPr/>
              <a:tblGrid>
                <a:gridCol w="4088344">
                  <a:extLst>
                    <a:ext uri="{9D8B030D-6E8A-4147-A177-3AD203B41FA5}">
                      <a16:colId xmlns:a16="http://schemas.microsoft.com/office/drawing/2014/main" xmlns="" val="2630027786"/>
                    </a:ext>
                  </a:extLst>
                </a:gridCol>
                <a:gridCol w="1325517">
                  <a:extLst>
                    <a:ext uri="{9D8B030D-6E8A-4147-A177-3AD203B41FA5}">
                      <a16:colId xmlns:a16="http://schemas.microsoft.com/office/drawing/2014/main" xmlns="" val="3942354033"/>
                    </a:ext>
                  </a:extLst>
                </a:gridCol>
                <a:gridCol w="1325517">
                  <a:extLst>
                    <a:ext uri="{9D8B030D-6E8A-4147-A177-3AD203B41FA5}">
                      <a16:colId xmlns:a16="http://schemas.microsoft.com/office/drawing/2014/main" xmlns="" val="735935009"/>
                    </a:ext>
                  </a:extLst>
                </a:gridCol>
                <a:gridCol w="1325517">
                  <a:extLst>
                    <a:ext uri="{9D8B030D-6E8A-4147-A177-3AD203B41FA5}">
                      <a16:colId xmlns:a16="http://schemas.microsoft.com/office/drawing/2014/main" xmlns="" val="3673104000"/>
                    </a:ext>
                  </a:extLst>
                </a:gridCol>
              </a:tblGrid>
              <a:tr h="26077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4: WELFARE SERVICES POLICY DEVELOPMENT AND IMPLEMENTATION SUPPORT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3965516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393" marR="7393" marT="73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393" marR="7393" marT="739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393" marR="7393" marT="739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3459389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2977314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0605095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Service Standards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32 486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34 782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37 931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1370985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Substance Abuse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20 915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22 038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23 383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1654451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Older Persons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20 528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21 729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24 095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8452837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People with Disabilities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31 134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33 311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36 459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5245921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Children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605 528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646 095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683 374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4581439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Families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10 406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11 080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11 778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3372841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Crime Prevention and Victim Empowerment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69 643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74 334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78 958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956479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Youth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14 295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15 127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17 054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0781120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HIV and AIDS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127 953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133 976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142 935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5113437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Worker Scholarships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128 462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135 527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142 981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4649789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Programme Management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4 457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4 753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5 040 </a:t>
                      </a:r>
                    </a:p>
                  </a:txBody>
                  <a:tcPr marL="7393" marR="7393" marT="73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4809114"/>
                  </a:ext>
                </a:extLst>
              </a:tr>
              <a:tr h="26320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1 065 807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1 132 752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1 203 988 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848132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EXPENDITURE PER ECONOMIC CLASSIFICATION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0" y="0"/>
            <a:ext cx="8339971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6803287"/>
              </p:ext>
            </p:extLst>
          </p:nvPr>
        </p:nvGraphicFramePr>
        <p:xfrm>
          <a:off x="480500" y="908721"/>
          <a:ext cx="8195955" cy="4464489"/>
        </p:xfrm>
        <a:graphic>
          <a:graphicData uri="http://schemas.openxmlformats.org/drawingml/2006/table">
            <a:tbl>
              <a:tblPr/>
              <a:tblGrid>
                <a:gridCol w="4154781">
                  <a:extLst>
                    <a:ext uri="{9D8B030D-6E8A-4147-A177-3AD203B41FA5}">
                      <a16:colId xmlns:a16="http://schemas.microsoft.com/office/drawing/2014/main" xmlns="" val="3299046688"/>
                    </a:ext>
                  </a:extLst>
                </a:gridCol>
                <a:gridCol w="1347058">
                  <a:extLst>
                    <a:ext uri="{9D8B030D-6E8A-4147-A177-3AD203B41FA5}">
                      <a16:colId xmlns:a16="http://schemas.microsoft.com/office/drawing/2014/main" xmlns="" val="1558243027"/>
                    </a:ext>
                  </a:extLst>
                </a:gridCol>
                <a:gridCol w="1347058">
                  <a:extLst>
                    <a:ext uri="{9D8B030D-6E8A-4147-A177-3AD203B41FA5}">
                      <a16:colId xmlns:a16="http://schemas.microsoft.com/office/drawing/2014/main" xmlns="" val="782419627"/>
                    </a:ext>
                  </a:extLst>
                </a:gridCol>
                <a:gridCol w="1347058">
                  <a:extLst>
                    <a:ext uri="{9D8B030D-6E8A-4147-A177-3AD203B41FA5}">
                      <a16:colId xmlns:a16="http://schemas.microsoft.com/office/drawing/2014/main" xmlns="" val="640679084"/>
                    </a:ext>
                  </a:extLst>
                </a:gridCol>
              </a:tblGrid>
              <a:tr h="24840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4: WELFARE SERVICES POLICY DEVELOPMENT AND IMPLEMENTATION SUPPORT</a:t>
                      </a:r>
                    </a:p>
                  </a:txBody>
                  <a:tcPr marL="6957" marR="6957" marT="6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9856154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7" marR="6957" marT="69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7" marR="6957" marT="69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7" marR="6957" marT="695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7" marR="6957" marT="695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106445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7" marR="6957" marT="69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6957" marR="6957" marT="695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6957" marR="6957" marT="695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6957" marR="6957" marT="695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5800061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6957" marR="6957" marT="695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0327417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Current payments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286 724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304 606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329 631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6112422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155 114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166 749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177 586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7714434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131 610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137 857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152 045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4285742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and subsidies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773 739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822 510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868 411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9646010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Provinces and municipalities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518 228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552 949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583 361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4338373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Foreign governments and international organisations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837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880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927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7803172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Non-profit institutions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128 645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135 720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143 837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0927531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126 029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132 961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140 286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1603300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Payments for capital assets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5 344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5 636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5 946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7074006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Buildings and other fixed structures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- 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- 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- 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2664844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5 344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5 636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5 946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1207415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Software and other intangible assets</a:t>
                      </a:r>
                    </a:p>
                  </a:txBody>
                  <a:tcPr marL="125219" marR="6957" marT="69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- 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- 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-  </a:t>
                      </a:r>
                    </a:p>
                  </a:txBody>
                  <a:tcPr marL="6957" marR="6957" marT="69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1017742"/>
                  </a:ext>
                </a:extLst>
              </a:tr>
              <a:tr h="26350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economic classification</a:t>
                      </a:r>
                    </a:p>
                  </a:txBody>
                  <a:tcPr marL="6957" marR="6957" marT="6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1 065 807 </a:t>
                      </a:r>
                    </a:p>
                  </a:txBody>
                  <a:tcPr marL="6957" marR="6957" marT="69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1 132 752 </a:t>
                      </a:r>
                    </a:p>
                  </a:txBody>
                  <a:tcPr marL="6957" marR="6957" marT="69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1 203 988 </a:t>
                      </a:r>
                    </a:p>
                  </a:txBody>
                  <a:tcPr marL="6957" marR="6957" marT="69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927309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ZA" sz="3200" b="1" kern="0" dirty="0" smtClean="0">
              <a:solidFill>
                <a:srgbClr val="000000"/>
              </a:solidFill>
              <a:latin typeface="Calibri" panose="020F0502020204030204" pitchFamily="34" charset="0"/>
              <a:ea typeface="ヒラギノ角ゴ Pro W3" pitchFamily="1" charset="-128"/>
            </a:endParaRPr>
          </a:p>
          <a:p>
            <a:pPr>
              <a:defRPr/>
            </a:pPr>
            <a:r>
              <a:rPr lang="en-ZA" sz="28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Arial" panose="020B0604020202020204" pitchFamily="34" charset="0"/>
              </a:rPr>
              <a:t>CONDITIONAL </a:t>
            </a:r>
            <a:r>
              <a:rPr lang="en-ZA" sz="2800" b="1" kern="0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Arial" panose="020B0604020202020204" pitchFamily="34" charset="0"/>
              </a:rPr>
              <a:t>GRANTS</a:t>
            </a: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0" y="0"/>
            <a:ext cx="8339971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197" y="1751784"/>
          <a:ext cx="8079880" cy="3162672"/>
        </p:xfrm>
        <a:graphic>
          <a:graphicData uri="http://schemas.openxmlformats.org/drawingml/2006/table">
            <a:tbl>
              <a:tblPr/>
              <a:tblGrid>
                <a:gridCol w="2436352">
                  <a:extLst>
                    <a:ext uri="{9D8B030D-6E8A-4147-A177-3AD203B41FA5}">
                      <a16:colId xmlns:a16="http://schemas.microsoft.com/office/drawing/2014/main" xmlns="" val="406637275"/>
                    </a:ext>
                  </a:extLst>
                </a:gridCol>
                <a:gridCol w="757059">
                  <a:extLst>
                    <a:ext uri="{9D8B030D-6E8A-4147-A177-3AD203B41FA5}">
                      <a16:colId xmlns:a16="http://schemas.microsoft.com/office/drawing/2014/main" xmlns="" val="1093942816"/>
                    </a:ext>
                  </a:extLst>
                </a:gridCol>
                <a:gridCol w="757059">
                  <a:extLst>
                    <a:ext uri="{9D8B030D-6E8A-4147-A177-3AD203B41FA5}">
                      <a16:colId xmlns:a16="http://schemas.microsoft.com/office/drawing/2014/main" xmlns="" val="3225793936"/>
                    </a:ext>
                  </a:extLst>
                </a:gridCol>
                <a:gridCol w="825882">
                  <a:extLst>
                    <a:ext uri="{9D8B030D-6E8A-4147-A177-3AD203B41FA5}">
                      <a16:colId xmlns:a16="http://schemas.microsoft.com/office/drawing/2014/main" xmlns="" val="1087755981"/>
                    </a:ext>
                  </a:extLst>
                </a:gridCol>
                <a:gridCol w="825882">
                  <a:extLst>
                    <a:ext uri="{9D8B030D-6E8A-4147-A177-3AD203B41FA5}">
                      <a16:colId xmlns:a16="http://schemas.microsoft.com/office/drawing/2014/main" xmlns="" val="856644375"/>
                    </a:ext>
                  </a:extLst>
                </a:gridCol>
                <a:gridCol w="825882">
                  <a:extLst>
                    <a:ext uri="{9D8B030D-6E8A-4147-A177-3AD203B41FA5}">
                      <a16:colId xmlns:a16="http://schemas.microsoft.com/office/drawing/2014/main" xmlns="" val="4017858103"/>
                    </a:ext>
                  </a:extLst>
                </a:gridCol>
                <a:gridCol w="825882">
                  <a:extLst>
                    <a:ext uri="{9D8B030D-6E8A-4147-A177-3AD203B41FA5}">
                      <a16:colId xmlns:a16="http://schemas.microsoft.com/office/drawing/2014/main" xmlns="" val="3823388765"/>
                    </a:ext>
                  </a:extLst>
                </a:gridCol>
                <a:gridCol w="825882">
                  <a:extLst>
                    <a:ext uri="{9D8B030D-6E8A-4147-A177-3AD203B41FA5}">
                      <a16:colId xmlns:a16="http://schemas.microsoft.com/office/drawing/2014/main" xmlns="" val="2483809534"/>
                    </a:ext>
                  </a:extLst>
                </a:gridCol>
              </a:tblGrid>
              <a:tr h="26094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Conditional Grant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2015/16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2016/17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2017/18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2018/19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2021/22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7765369"/>
                  </a:ext>
                </a:extLst>
              </a:tr>
              <a:tr h="70194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Audited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Adjusted Appropriation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Revised </a:t>
                      </a:r>
                      <a:b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Baseline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7976635"/>
                  </a:ext>
                </a:extLst>
              </a:tr>
              <a:tr h="26094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6038494"/>
                  </a:ext>
                </a:extLst>
              </a:tr>
              <a:tr h="26094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8625018"/>
                  </a:ext>
                </a:extLst>
              </a:tr>
              <a:tr h="26094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Substance abuse treatment grant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47 500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85 500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56 950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89 280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7727178"/>
                  </a:ext>
                </a:extLst>
              </a:tr>
              <a:tr h="47231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development grant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317 612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490 800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518 228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552 949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583 361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2969050"/>
                  </a:ext>
                </a:extLst>
              </a:tr>
              <a:tr h="47231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worker employment grant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181 830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196 783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5294924"/>
                  </a:ext>
                </a:extLst>
              </a:tr>
              <a:tr h="47231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47 500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85 500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556 392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776 863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518 228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552 949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583 361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535042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1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7"/>
            <a:ext cx="8640960" cy="2520280"/>
          </a:xfrm>
        </p:spPr>
        <p:txBody>
          <a:bodyPr/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</a:rPr>
              <a:t>PROGRAMME 5: SOCIAL POLICY &amp; INTEGRATED SERVICE DELIVERY</a:t>
            </a:r>
          </a:p>
          <a:p>
            <a:pPr marL="0" indent="0"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3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2" y="404664"/>
            <a:ext cx="8339971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94518"/>
            <a:ext cx="8712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</a:rPr>
              <a:t>PROGRAMME 5: SOCIAL POLICY &amp; INTEGRATED SERVICE DELIVERY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7294910"/>
              </p:ext>
            </p:extLst>
          </p:nvPr>
        </p:nvGraphicFramePr>
        <p:xfrm>
          <a:off x="475202" y="1047922"/>
          <a:ext cx="8273262" cy="4342922"/>
        </p:xfrm>
        <a:graphic>
          <a:graphicData uri="http://schemas.openxmlformats.org/drawingml/2006/table">
            <a:tbl>
              <a:tblPr/>
              <a:tblGrid>
                <a:gridCol w="4372317">
                  <a:extLst>
                    <a:ext uri="{9D8B030D-6E8A-4147-A177-3AD203B41FA5}">
                      <a16:colId xmlns:a16="http://schemas.microsoft.com/office/drawing/2014/main" xmlns="" val="384838988"/>
                    </a:ext>
                  </a:extLst>
                </a:gridCol>
                <a:gridCol w="1300315">
                  <a:extLst>
                    <a:ext uri="{9D8B030D-6E8A-4147-A177-3AD203B41FA5}">
                      <a16:colId xmlns:a16="http://schemas.microsoft.com/office/drawing/2014/main" xmlns="" val="474997555"/>
                    </a:ext>
                  </a:extLst>
                </a:gridCol>
                <a:gridCol w="1300315">
                  <a:extLst>
                    <a:ext uri="{9D8B030D-6E8A-4147-A177-3AD203B41FA5}">
                      <a16:colId xmlns:a16="http://schemas.microsoft.com/office/drawing/2014/main" xmlns="" val="1306018122"/>
                    </a:ext>
                  </a:extLst>
                </a:gridCol>
                <a:gridCol w="1300315">
                  <a:extLst>
                    <a:ext uri="{9D8B030D-6E8A-4147-A177-3AD203B41FA5}">
                      <a16:colId xmlns:a16="http://schemas.microsoft.com/office/drawing/2014/main" xmlns="" val="2813016501"/>
                    </a:ext>
                  </a:extLst>
                </a:gridCol>
              </a:tblGrid>
              <a:tr h="20510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5: SOCIAL POLICY AND INTEGRATED DEVELOPMENT</a:t>
                      </a:r>
                    </a:p>
                  </a:txBody>
                  <a:tcPr marL="9374" marR="9374" marT="9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305202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2041947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9374" marR="9374" marT="9374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9374" marR="9374" marT="9374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9374" marR="9374" marT="9374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1370671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9374" marR="9374" marT="9374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5702900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Social Policy Research and Development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6 334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6 783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7 210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4590921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Special Projects and Innovation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11 766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12 580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13 360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8813049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Population Policy Promotion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36 921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39 443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41 991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5658870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Registration and Monitoring of Non-Profit Organisations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40 082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42 837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45 491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5725404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Substance Abuse Advisory Services and Oversight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6 594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7 001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7 409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4260203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Community Development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95 533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33 031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36 078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1581664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National Development Agency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212 355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224 544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236 894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2576346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Programme Management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3 697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3 949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4 190 </a:t>
                      </a:r>
                    </a:p>
                  </a:txBody>
                  <a:tcPr marL="9374" marR="9374" marT="937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9671381"/>
                  </a:ext>
                </a:extLst>
              </a:tr>
              <a:tr h="343349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374" marR="9374" marT="9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413 282 </a:t>
                      </a:r>
                    </a:p>
                  </a:txBody>
                  <a:tcPr marL="9374" marR="9374" marT="93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370 168 </a:t>
                      </a:r>
                    </a:p>
                  </a:txBody>
                  <a:tcPr marL="9374" marR="9374" marT="93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392 623 </a:t>
                      </a:r>
                    </a:p>
                  </a:txBody>
                  <a:tcPr marL="9374" marR="9374" marT="937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286522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5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>EXPENDITURE PER ECONOMIC CLASSIFICATION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0" y="0"/>
            <a:ext cx="8339971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9344362"/>
              </p:ext>
            </p:extLst>
          </p:nvPr>
        </p:nvGraphicFramePr>
        <p:xfrm>
          <a:off x="247520" y="753953"/>
          <a:ext cx="8356929" cy="4134947"/>
        </p:xfrm>
        <a:graphic>
          <a:graphicData uri="http://schemas.openxmlformats.org/drawingml/2006/table">
            <a:tbl>
              <a:tblPr/>
              <a:tblGrid>
                <a:gridCol w="4416534">
                  <a:extLst>
                    <a:ext uri="{9D8B030D-6E8A-4147-A177-3AD203B41FA5}">
                      <a16:colId xmlns:a16="http://schemas.microsoft.com/office/drawing/2014/main" xmlns="" val="4064044661"/>
                    </a:ext>
                  </a:extLst>
                </a:gridCol>
                <a:gridCol w="1313465">
                  <a:extLst>
                    <a:ext uri="{9D8B030D-6E8A-4147-A177-3AD203B41FA5}">
                      <a16:colId xmlns:a16="http://schemas.microsoft.com/office/drawing/2014/main" xmlns="" val="244813013"/>
                    </a:ext>
                  </a:extLst>
                </a:gridCol>
                <a:gridCol w="1313465">
                  <a:extLst>
                    <a:ext uri="{9D8B030D-6E8A-4147-A177-3AD203B41FA5}">
                      <a16:colId xmlns:a16="http://schemas.microsoft.com/office/drawing/2014/main" xmlns="" val="2827874843"/>
                    </a:ext>
                  </a:extLst>
                </a:gridCol>
                <a:gridCol w="1313465">
                  <a:extLst>
                    <a:ext uri="{9D8B030D-6E8A-4147-A177-3AD203B41FA5}">
                      <a16:colId xmlns:a16="http://schemas.microsoft.com/office/drawing/2014/main" xmlns="" val="1808062499"/>
                    </a:ext>
                  </a:extLst>
                </a:gridCol>
              </a:tblGrid>
              <a:tr h="14784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PROGRAMME 5: SOCIAL POLICY AND INTEGRATED DEVELOPMENT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8717364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3336840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2019/20 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2020/21 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2021/22 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930146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Medium-term estimates</a:t>
                      </a:r>
                    </a:p>
                  </a:txBody>
                  <a:tcPr marL="6707" marR="6707" marT="6707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5093012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Current payments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134 718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142 571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152 506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3419502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Compensation of employees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86 409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92 889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98 928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7288126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48 309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49 682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53 463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316829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Transfers and subsidies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277 707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226 693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239 164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2564971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Departmental agencies and accounts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212 355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224 544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236 894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6205000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Higher education institutions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493670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Foreign governments and international organisations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1 880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1 967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2 075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411575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Non-profit institutions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34 182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- 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3014762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Households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29 290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182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195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0307824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Payments for capital assets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857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904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953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7938501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Machinery and equipment</a:t>
                      </a:r>
                    </a:p>
                  </a:txBody>
                  <a:tcPr marL="120728" marR="6707" marT="67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857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904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953 </a:t>
                      </a:r>
                    </a:p>
                  </a:txBody>
                  <a:tcPr marL="6707" marR="6707" marT="670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6383627"/>
                  </a:ext>
                </a:extLst>
              </a:tr>
              <a:tr h="26302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economic classification</a:t>
                      </a:r>
                    </a:p>
                  </a:txBody>
                  <a:tcPr marL="6707" marR="6707" marT="6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413 282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370 168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        392 623 </a:t>
                      </a:r>
                    </a:p>
                  </a:txBody>
                  <a:tcPr marL="6707" marR="6707" marT="670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20839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3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algn="just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is recommended that the Portfolio Committee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ZA" sz="2800" smtClean="0">
                <a:latin typeface="Arial" panose="020B0604020202020204" pitchFamily="34" charset="0"/>
                <a:cs typeface="Arial" panose="020B0604020202020204" pitchFamily="34" charset="0"/>
              </a:rPr>
              <a:t>Social Development notes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the 2019/20 Annual Performance Plan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Department of Social Development.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4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STRATEGIC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36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Z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ZA" sz="1900" b="1" dirty="0">
                <a:latin typeface="Arial" panose="020B0604020202020204" pitchFamily="34" charset="0"/>
                <a:cs typeface="Arial" panose="020B0604020202020204" pitchFamily="34" charset="0"/>
              </a:rPr>
              <a:t>the medium term, our strategic priorities </a:t>
            </a:r>
            <a:r>
              <a:rPr lang="en-ZA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900" dirty="0">
                <a:latin typeface="Arial" panose="020B0604020202020204" pitchFamily="34" charset="0"/>
                <a:cs typeface="Arial" panose="020B0604020202020204" pitchFamily="34" charset="0"/>
              </a:rPr>
              <a:t>Reforming the social welfare sector and services to deliver better results. </a:t>
            </a:r>
          </a:p>
          <a:p>
            <a:pPr algn="just"/>
            <a:endParaRPr lang="en-Z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900" dirty="0">
                <a:latin typeface="Arial" panose="020B0604020202020204" pitchFamily="34" charset="0"/>
                <a:cs typeface="Arial" panose="020B0604020202020204" pitchFamily="34" charset="0"/>
              </a:rPr>
              <a:t>Improve the provision of Early Childhood Development. All children should enjoy services and benefits aimed at facilitating access to nutrition, health care, education, social care  and safety.</a:t>
            </a:r>
          </a:p>
          <a:p>
            <a:pPr algn="just"/>
            <a:endParaRPr lang="en-Z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900" dirty="0">
                <a:latin typeface="Arial" panose="020B0604020202020204" pitchFamily="34" charset="0"/>
                <a:cs typeface="Arial" panose="020B0604020202020204" pitchFamily="34" charset="0"/>
              </a:rPr>
              <a:t>Deepening social assistance and extending the scope for social security.</a:t>
            </a:r>
          </a:p>
          <a:p>
            <a:pPr algn="just"/>
            <a:endParaRPr lang="en-Z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900" dirty="0">
                <a:latin typeface="Arial" panose="020B0604020202020204" pitchFamily="34" charset="0"/>
                <a:cs typeface="Arial" panose="020B0604020202020204" pitchFamily="34" charset="0"/>
              </a:rPr>
              <a:t>Strengthening Integrated community development interventions and improving household food and nutrition.</a:t>
            </a:r>
          </a:p>
          <a:p>
            <a:pPr marL="0" indent="0" algn="just">
              <a:buNone/>
            </a:pPr>
            <a:endParaRPr lang="en-Z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900" dirty="0">
                <a:latin typeface="Arial" panose="020B0604020202020204" pitchFamily="34" charset="0"/>
                <a:cs typeface="Arial" panose="020B0604020202020204" pitchFamily="34" charset="0"/>
              </a:rPr>
              <a:t>Establish social protection systems to strengthen coordination, integration, planning, monitoring and evaluation of services. </a:t>
            </a:r>
          </a:p>
          <a:p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3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0" y="0"/>
            <a:ext cx="8339971" cy="764704"/>
          </a:xfrm>
        </p:spPr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  <a:t/>
            </a:r>
            <a:br>
              <a:rPr lang="en-US" alt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ヒラギノ角ゴ Pro W3" pitchFamily="1" charset="-128"/>
                <a:cs typeface="+mn-cs"/>
              </a:rPr>
            </a:br>
            <a:endParaRPr lang="en-ZA" sz="28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240247" y="2863351"/>
            <a:ext cx="6663506" cy="199966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7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0" y="0"/>
            <a:ext cx="8229600" cy="620688"/>
          </a:xfrm>
        </p:spPr>
        <p:txBody>
          <a:bodyPr>
            <a:normAutofit/>
          </a:bodyPr>
          <a:lstStyle/>
          <a:p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PROGRAMME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72" y="620688"/>
            <a:ext cx="8912927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Programme 1: Administration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provide leadership, management and support services to the Department and the Social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Sector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Programme 2: Social Assistance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provision of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social assistance to eligible beneficiaries in terms of the Social Assistance Act (No. 13 of 2004) and its regulations.</a:t>
            </a:r>
          </a:p>
          <a:p>
            <a:pPr marL="0" indent="0">
              <a:buNone/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Programme 3: Social Security Policy and Administration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provide for social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policy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development, administrative justice, the administration of social grants, and the reduction of incorrect benefit payments. </a:t>
            </a:r>
          </a:p>
          <a:p>
            <a:pPr marL="0" indent="0">
              <a:buNone/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Programme 4: Welfare Services Policy Development and Implementation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create an enabling environment for the delivery of equitable developmental welfare services through the </a:t>
            </a:r>
            <a:r>
              <a:rPr lang="en-ZA" sz="1800">
                <a:latin typeface="Arial" panose="020B0604020202020204" pitchFamily="34" charset="0"/>
                <a:cs typeface="Arial" panose="020B0604020202020204" pitchFamily="34" charset="0"/>
              </a:rPr>
              <a:t>formulation </a:t>
            </a:r>
            <a:r>
              <a:rPr lang="en-ZA" sz="180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policies, norms and standards and best practices, and support implementing agencies.</a:t>
            </a:r>
          </a:p>
          <a:p>
            <a:pPr marL="0" indent="0">
              <a:buNone/>
            </a:pP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Programme 5: Social Policy and Integrated Service Delivery 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support community development and promote evidence-based policy making in the Department and the Social Development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Sector.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0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PROGRAMME1: ADMINISTRATION</a:t>
            </a:r>
          </a:p>
          <a:p>
            <a:pPr marL="0" indent="0" algn="ctr">
              <a:buNone/>
            </a:pPr>
            <a:endParaRPr lang="en-Z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4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5612" y="0"/>
            <a:ext cx="9133853" cy="39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ヒラギノ角ゴ Pro W3" charset="-128"/>
                <a:cs typeface="ヒラギノ角ゴ Pro W3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ヒラギノ角ゴ Pro W3" charset="-128"/>
                <a:cs typeface="ヒラギノ角ゴ Pro W3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2800" b="1" kern="0" dirty="0">
              <a:solidFill>
                <a:srgbClr val="000000"/>
              </a:solidFill>
              <a:latin typeface="Arial" panose="020B0604020202020204" pitchFamily="34" charset="0"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MANAGEMENT SYSTEMS AND TECHNOLOGY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1434295"/>
              </p:ext>
            </p:extLst>
          </p:nvPr>
        </p:nvGraphicFramePr>
        <p:xfrm>
          <a:off x="215612" y="1327150"/>
          <a:ext cx="8604859" cy="375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1747">
                <a:tc rowSpan="2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Objective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Medium-term targets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71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kumimoji="0" lang="en-Z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35" marR="57435" marT="0" marB="0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2021/2022</a:t>
                      </a:r>
                    </a:p>
                    <a:p>
                      <a:pPr algn="ctr"/>
                      <a:endParaRPr lang="en-ZA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9141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planning and performance management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Integrate five internal silo systems into the Case Management system.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Integrate GBV command centre and Provincial Victim Empowerment Systems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of a virtual Data Warehouse for Social Protection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74E8-B5BD-1543-95E9-5C242F28CF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8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10699</TotalTime>
  <Words>5253</Words>
  <Application>Microsoft Office PowerPoint</Application>
  <PresentationFormat>On-screen Show (4:3)</PresentationFormat>
  <Paragraphs>1439</Paragraphs>
  <Slides>60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3_Office Theme</vt:lpstr>
      <vt:lpstr>2_Office Theme</vt:lpstr>
      <vt:lpstr>PRESENTATION TO THE PORTFOLIO COMMMITEE ON SOCIAL DEVELOPMENT </vt:lpstr>
      <vt:lpstr>PRESENTATION STRUCTURE</vt:lpstr>
      <vt:lpstr> PURPOSE  </vt:lpstr>
      <vt:lpstr>INTRODUCTION &amp; BACKGROUND</vt:lpstr>
      <vt:lpstr>Slide 5</vt:lpstr>
      <vt:lpstr>STRATEGIC PRIORITIES</vt:lpstr>
      <vt:lpstr>PROGRAMME PURPOSES</vt:lpstr>
      <vt:lpstr>Slide 8</vt:lpstr>
      <vt:lpstr>INFORMATION MANAGEMENT SYSTEMS AND TECHNOLOGY</vt:lpstr>
      <vt:lpstr>MONITORING AND EVALUATION</vt:lpstr>
      <vt:lpstr>ENTITY OVERSIGHT</vt:lpstr>
      <vt:lpstr>FINANCE</vt:lpstr>
      <vt:lpstr>Slide 13</vt:lpstr>
      <vt:lpstr>SOCIAL ASSISTANCE</vt:lpstr>
      <vt:lpstr>Slide 15</vt:lpstr>
      <vt:lpstr>SOCIAL SECURITY POLICY DEVELOPMENT </vt:lpstr>
      <vt:lpstr>SOCIAL SECURITY POLICY DEVELOPMENT </vt:lpstr>
      <vt:lpstr>Slide 18</vt:lpstr>
      <vt:lpstr>PROFESSIONAL SOCIAL SERVICES </vt:lpstr>
      <vt:lpstr>CHILDREN’S SERVICES </vt:lpstr>
      <vt:lpstr>CHILDREN’S SERVICES </vt:lpstr>
      <vt:lpstr>CHILDREN’S SERVICES </vt:lpstr>
      <vt:lpstr>SOCIAL CRIME PREVENTION AND VICTIM EMPOWERMENT</vt:lpstr>
      <vt:lpstr>SOCIAL CRIME PREVENTION AND VICTIM EMPOWERMENT</vt:lpstr>
      <vt:lpstr>SOCIAL CRIME PREVENTION AND VICTIM EMPOWERMENT</vt:lpstr>
      <vt:lpstr>HIV and AIDS </vt:lpstr>
      <vt:lpstr>RIGHTS OF PERSONS WITH DISABILITIES </vt:lpstr>
      <vt:lpstr>RIGHTS OF PERSONS WITH DISABILITIES </vt:lpstr>
      <vt:lpstr>RIGHTS OF PERSONS WITH DISABILITIES </vt:lpstr>
      <vt:lpstr>Slide 30</vt:lpstr>
      <vt:lpstr>SPECIAL PROJECTS AND INNOVATION </vt:lpstr>
      <vt:lpstr>POPULATION AND DEVELOPMENT </vt:lpstr>
      <vt:lpstr>NPOs REGISTRATION AND INFORMATION MANAGEMENT </vt:lpstr>
      <vt:lpstr>NPO FUNDING COORDINATION </vt:lpstr>
      <vt:lpstr>COMMUNITY DEVELOPMENT PRACTICE </vt:lpstr>
      <vt:lpstr>YOUTH DEVELOPMENT</vt:lpstr>
      <vt:lpstr>COMMUNITY MOBILISATION</vt:lpstr>
      <vt:lpstr>POVERTY ALLEVIATION, SUSTAINABLE LIVELIHOODS AND FOOD SECURITY</vt:lpstr>
      <vt:lpstr>  POVERTY ALLEVIATION, SUSTAINABLE LIVELIHOODS AND FOOD SECURITY</vt:lpstr>
      <vt:lpstr> DSD FINANCIAL OUTLOOK </vt:lpstr>
      <vt:lpstr>SUMMARY - 2019 MTEF </vt:lpstr>
      <vt:lpstr>ALLOCATION PER PROGRAMME</vt:lpstr>
      <vt:lpstr>ALLOCATION PER ECONOMIC CLASSIFICATION </vt:lpstr>
      <vt:lpstr>DETAIL OF MAJOR TRANSFER PAYMENTS</vt:lpstr>
      <vt:lpstr>OPERATIONAL BASELINES (Exclude all Major Transfer payments)</vt:lpstr>
      <vt:lpstr>Slide 46</vt:lpstr>
      <vt:lpstr>PROGRAMME 1: ADMINISTRATION</vt:lpstr>
      <vt:lpstr>Slide 48</vt:lpstr>
      <vt:lpstr> PROGRAMME 2: SOCIAL ASSISTANCE GRANTS </vt:lpstr>
      <vt:lpstr>Slide 50</vt:lpstr>
      <vt:lpstr> PROGRAMME 3: SOCIAL SECURITY &amp; ADMINISTRATION </vt:lpstr>
      <vt:lpstr>Slide 52</vt:lpstr>
      <vt:lpstr> PROGRAMME 4: WELFARE SERVICES POLICY DEV &amp; IMP SUPPORT </vt:lpstr>
      <vt:lpstr> </vt:lpstr>
      <vt:lpstr> </vt:lpstr>
      <vt:lpstr>Slide 56</vt:lpstr>
      <vt:lpstr> </vt:lpstr>
      <vt:lpstr> </vt:lpstr>
      <vt:lpstr>RECOMMENDATION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Mapena Christopher Bok</dc:creator>
  <cp:lastModifiedBy>PUMZA</cp:lastModifiedBy>
  <cp:revision>950</cp:revision>
  <cp:lastPrinted>2019-07-02T14:53:16Z</cp:lastPrinted>
  <dcterms:created xsi:type="dcterms:W3CDTF">2013-02-05T10:16:17Z</dcterms:created>
  <dcterms:modified xsi:type="dcterms:W3CDTF">2019-07-09T09:41:03Z</dcterms:modified>
</cp:coreProperties>
</file>