
<file path=[Content_Types].xml><?xml version="1.0" encoding="utf-8"?>
<Types xmlns="http://schemas.openxmlformats.org/package/2006/content-types">
  <Override PartName="/ppt/slideMasters/slideMaster3.xml" ContentType="application/vnd.openxmlformats-officedocument.presentationml.slideMaster+xml"/>
  <Override PartName="/ppt/slides/slide47.xml" ContentType="application/vnd.openxmlformats-officedocument.presentationml.slide+xml"/>
  <Override PartName="/ppt/slideLayouts/slideLayout57.xml" ContentType="application/vnd.openxmlformats-officedocument.presentationml.slideLayout+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drawings/drawing2.xml" ContentType="application/vnd.openxmlformats-officedocument.drawingml.chartshapes+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theme/themeOverride1.xml" ContentType="application/vnd.openxmlformats-officedocument.themeOverride+xml"/>
  <Override PartName="/ppt/charts/colors2.xml" ContentType="application/vnd.ms-office.chartcolorstyl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diagrams/layout1.xml" ContentType="application/vnd.openxmlformats-officedocument.drawingml.diagramLayout+xml"/>
  <Default Extension="xlsx" ContentType="application/vnd.openxmlformats-officedocument.spreadsheetml.sheet"/>
  <Override PartName="/ppt/charts/chart3.xml" ContentType="application/vnd.openxmlformats-officedocument.drawingml.chart+xml"/>
  <Override PartName="/ppt/diagrams/data2.xml" ContentType="application/vnd.openxmlformats-officedocument.drawingml.diagramData+xml"/>
  <Override PartName="/ppt/notesSlides/notesSlide7.xml" ContentType="application/vnd.openxmlformats-officedocument.presentationml.notesSlide+xml"/>
  <Override PartName="/ppt/slides/slide9.xml" ContentType="application/vnd.openxmlformats-officedocument.presentationml.slide+xml"/>
  <Override PartName="/ppt/viewProps.xml" ContentType="application/vnd.openxmlformats-officedocument.presentationml.viewProps+xml"/>
  <Override PartName="/ppt/slideLayouts/slideLayout6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Override PartName="/ppt/notesSlides/notesSlide3.xml" ContentType="application/vnd.openxmlformats-officedocument.presentationml.notesSlide+xml"/>
  <Default Extension="png" ContentType="image/png"/>
  <Override PartName="/ppt/drawings/drawing3.xml" ContentType="application/vnd.openxmlformats-officedocument.drawingml.chartshapes+xml"/>
  <Override PartName="/ppt/charts/style1.xml" ContentType="application/vnd.ms-office.chartstyl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theme/theme2.xml" ContentType="application/vnd.openxmlformats-officedocument.theme+xml"/>
  <Override PartName="/ppt/slideLayouts/slideLayout83.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charts/colors3.xml" ContentType="application/vnd.ms-office.chartcolorstyle+xml"/>
  <Override PartName="/ppt/slides/slide11.xml" ContentType="application/vnd.openxmlformats-officedocument.presentationml.slide+xml"/>
  <Override PartName="/ppt/slides/slide40.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slides/slide49.xml" ContentType="application/vnd.openxmlformats-officedocument.presentationml.slide+xml"/>
  <Override PartName="/ppt/slideLayouts/slideLayout5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diagrams/colors1.xml" ContentType="application/vnd.openxmlformats-officedocument.drawingml.diagramColors+xml"/>
  <Override PartName="/ppt/charts/style2.xml" ContentType="application/vnd.ms-office.chart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commentAuthors.xml" ContentType="application/vnd.openxmlformats-officedocument.presentationml.commentAuthors+xml"/>
  <Override PartName="/ppt/notesSlides/notesSlide9.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charts/style3.xml" ContentType="application/vnd.ms-office.chartstyl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diagrams/drawing1.xml" ContentType="application/vnd.ms-office.drawingml.diagramDrawing+xml"/>
  <Override PartName="/ppt/drawings/drawing1.xml" ContentType="application/vnd.openxmlformats-officedocument.drawingml.chartshapes+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Default Extension="jpeg" ContentType="image/jpeg"/>
  <Override PartName="/ppt/diagrams/quickStyle1.xml" ContentType="application/vnd.openxmlformats-officedocument.drawingml.diagramStyle+xml"/>
  <Override PartName="/ppt/theme/themeOverride4.xml" ContentType="application/vnd.openxmlformats-officedocument.themeOverr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charts/colors1.xml" ContentType="application/vnd.ms-office.chartcolorstyle+xml"/>
  <Override PartName="/ppt/notesSlides/notesSlide6.xml" ContentType="application/vnd.openxmlformats-officedocument.presentationml.notesSlide+xml"/>
  <Override PartName="/ppt/slides/slide8.xml" ContentType="application/vnd.openxmlformats-officedocument.presentationml.slide+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diagrams/data1.xml" ContentType="application/vnd.openxmlformats-officedocument.drawingml.diagramData+xml"/>
  <Override PartName="/ppt/charts/chart2.xml" ContentType="application/vnd.openxmlformats-officedocument.drawingml.chart+xml"/>
  <Override PartName="/ppt/slides/slide29.xml" ContentType="application/vnd.openxmlformats-officedocument.presentationml.slide+xml"/>
  <Override PartName="/ppt/slideLayouts/slideLayout39.xml" ContentType="application/vnd.openxmlformats-officedocument.presentationml.slideLayout+xml"/>
  <Override PartName="/ppt/diagrams/drawing2.xml" ContentType="application/vnd.ms-office.drawingml.diagramDrawing+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bookmarkIdSeed="4">
  <p:sldMasterIdLst>
    <p:sldMasterId id="2147483648" r:id="rId1"/>
    <p:sldMasterId id="2147483751" r:id="rId2"/>
    <p:sldMasterId id="2147483787" r:id="rId3"/>
  </p:sldMasterIdLst>
  <p:notesMasterIdLst>
    <p:notesMasterId r:id="rId59"/>
  </p:notesMasterIdLst>
  <p:sldIdLst>
    <p:sldId id="256" r:id="rId4"/>
    <p:sldId id="257" r:id="rId5"/>
    <p:sldId id="511" r:id="rId6"/>
    <p:sldId id="553" r:id="rId7"/>
    <p:sldId id="376" r:id="rId8"/>
    <p:sldId id="578" r:id="rId9"/>
    <p:sldId id="503" r:id="rId10"/>
    <p:sldId id="377" r:id="rId11"/>
    <p:sldId id="554" r:id="rId12"/>
    <p:sldId id="685" r:id="rId13"/>
    <p:sldId id="690" r:id="rId14"/>
    <p:sldId id="691" r:id="rId15"/>
    <p:sldId id="692" r:id="rId16"/>
    <p:sldId id="686" r:id="rId17"/>
    <p:sldId id="555" r:id="rId18"/>
    <p:sldId id="579" r:id="rId19"/>
    <p:sldId id="708" r:id="rId20"/>
    <p:sldId id="709" r:id="rId21"/>
    <p:sldId id="707" r:id="rId22"/>
    <p:sldId id="694" r:id="rId23"/>
    <p:sldId id="683" r:id="rId24"/>
    <p:sldId id="635" r:id="rId25"/>
    <p:sldId id="556" r:id="rId26"/>
    <p:sldId id="652" r:id="rId27"/>
    <p:sldId id="557" r:id="rId28"/>
    <p:sldId id="677" r:id="rId29"/>
    <p:sldId id="679" r:id="rId30"/>
    <p:sldId id="680" r:id="rId31"/>
    <p:sldId id="681" r:id="rId32"/>
    <p:sldId id="682" r:id="rId33"/>
    <p:sldId id="551" r:id="rId34"/>
    <p:sldId id="481" r:id="rId35"/>
    <p:sldId id="399" r:id="rId36"/>
    <p:sldId id="440" r:id="rId37"/>
    <p:sldId id="662" r:id="rId38"/>
    <p:sldId id="697" r:id="rId39"/>
    <p:sldId id="279" r:id="rId40"/>
    <p:sldId id="401" r:id="rId41"/>
    <p:sldId id="446" r:id="rId42"/>
    <p:sldId id="402" r:id="rId43"/>
    <p:sldId id="704" r:id="rId44"/>
    <p:sldId id="286" r:id="rId45"/>
    <p:sldId id="404" r:id="rId46"/>
    <p:sldId id="450" r:id="rId47"/>
    <p:sldId id="490" r:id="rId48"/>
    <p:sldId id="451" r:id="rId49"/>
    <p:sldId id="452" r:id="rId50"/>
    <p:sldId id="454" r:id="rId51"/>
    <p:sldId id="552" r:id="rId52"/>
    <p:sldId id="619" r:id="rId53"/>
    <p:sldId id="580" r:id="rId54"/>
    <p:sldId id="706" r:id="rId55"/>
    <p:sldId id="649" r:id="rId56"/>
    <p:sldId id="668" r:id="rId57"/>
    <p:sldId id="295" r:id="rId58"/>
  </p:sldIdLst>
  <p:sldSz cx="9144000" cy="6858000" type="screen4x3"/>
  <p:notesSz cx="6797675" cy="9926638"/>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igette Petersen" initials="BP" lastIdx="4" clrIdx="0">
    <p:extLst>
      <p:ext uri="{19B8F6BF-5375-455C-9EA6-DF929625EA0E}">
        <p15:presenceInfo xmlns:p15="http://schemas.microsoft.com/office/powerpoint/2012/main" xmlns="" userId="S-1-5-21-2624322503-2754495404-2657103326-14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38" autoAdjust="0"/>
    <p:restoredTop sz="88839" autoAdjust="0"/>
  </p:normalViewPr>
  <p:slideViewPr>
    <p:cSldViewPr snapToGrid="0">
      <p:cViewPr varScale="1">
        <p:scale>
          <a:sx n="103" d="100"/>
          <a:sy n="103" d="100"/>
        </p:scale>
        <p:origin x="-2070" y="-90"/>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61"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tableStyles" Target="tableStyle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Office_Excel_Worksheet1.xlsx"/><Relationship Id="rId1" Type="http://schemas.openxmlformats.org/officeDocument/2006/relationships/themeOverride" Target="../theme/themeOverride1.xml"/><Relationship Id="rId5" Type="http://schemas.microsoft.com/office/2011/relationships/chartStyle" Target="style1.xml"/><Relationship Id="rId4" Type="http://schemas.microsoft.com/office/2011/relationships/chartColorStyle" Target="colors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Office_Excel_Worksheet2.xlsx"/><Relationship Id="rId1" Type="http://schemas.openxmlformats.org/officeDocument/2006/relationships/themeOverride" Target="../theme/themeOverride2.xml"/><Relationship Id="rId5" Type="http://schemas.microsoft.com/office/2011/relationships/chartStyle" Target="style2.xml"/><Relationship Id="rId4" Type="http://schemas.microsoft.com/office/2011/relationships/chartColorStyle" Target="colors2.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package" Target="../embeddings/Microsoft_Office_Excel_Worksheet3.xlsx"/><Relationship Id="rId1" Type="http://schemas.openxmlformats.org/officeDocument/2006/relationships/themeOverride" Target="../theme/themeOverride3.xml"/><Relationship Id="rId5" Type="http://schemas.microsoft.com/office/2011/relationships/chartStyle" Target="style3.xml"/><Relationship Id="rId4" Type="http://schemas.microsoft.com/office/2011/relationships/chartColorStyle" Target="colors3.xml"/></Relationships>
</file>

<file path=ppt/charts/chart1.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80" b="1"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GB"/>
              <a:t>Growth Rates in Various Sectors (%)</a:t>
            </a:r>
          </a:p>
        </c:rich>
      </c:tx>
      <c:layout>
        <c:manualLayout>
          <c:xMode val="edge"/>
          <c:yMode val="edge"/>
          <c:x val="7.5217393936930027E-2"/>
          <c:y val="2.9934197522434303E-2"/>
        </c:manualLayout>
      </c:layout>
      <c:spPr>
        <a:noFill/>
        <a:ln>
          <a:noFill/>
        </a:ln>
        <a:effectLst/>
      </c:spPr>
    </c:title>
    <c:plotArea>
      <c:layout>
        <c:manualLayout>
          <c:layoutTarget val="inner"/>
          <c:xMode val="edge"/>
          <c:yMode val="edge"/>
          <c:x val="8.077835098198935E-2"/>
          <c:y val="2.5606279201959684E-2"/>
          <c:w val="0.89699942679578881"/>
          <c:h val="0.79051811600879662"/>
        </c:manualLayout>
      </c:layout>
      <c:lineChart>
        <c:grouping val="standard"/>
        <c:ser>
          <c:idx val="0"/>
          <c:order val="0"/>
          <c:tx>
            <c:strRef>
              <c:f>Sheet1!$N$12</c:f>
              <c:strCache>
                <c:ptCount val="1"/>
                <c:pt idx="0">
                  <c:v>Primary industries</c:v>
                </c:pt>
              </c:strCache>
            </c:strRef>
          </c:tx>
          <c:spPr>
            <a:ln w="28575" cap="rnd">
              <a:solidFill>
                <a:schemeClr val="accent6">
                  <a:lumMod val="75000"/>
                </a:schemeClr>
              </a:solidFill>
              <a:round/>
            </a:ln>
            <a:effectLst/>
          </c:spPr>
          <c:marker>
            <c:symbol val="none"/>
          </c:marker>
          <c:dLbls>
            <c:dLbl>
              <c:idx val="18"/>
              <c:layout>
                <c:manualLayout>
                  <c:x val="0"/>
                  <c:y val="1.9777500523636582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C65F-4B7A-A3DA-FBFE17CF3711}"/>
                </c:ext>
              </c:extLst>
            </c:dLbl>
            <c:delete val="1"/>
            <c:spPr>
              <a:noFill/>
              <a:ln>
                <a:no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Sheet1!$M$13:$M$31</c:f>
              <c:strCache>
                <c:ptCount val="19"/>
                <c:pt idx="0">
                  <c:v>14/1</c:v>
                </c:pt>
                <c:pt idx="1">
                  <c:v>14/2</c:v>
                </c:pt>
                <c:pt idx="2">
                  <c:v>14/3</c:v>
                </c:pt>
                <c:pt idx="3">
                  <c:v>14/4</c:v>
                </c:pt>
                <c:pt idx="4">
                  <c:v>15/1</c:v>
                </c:pt>
                <c:pt idx="5">
                  <c:v>15/2</c:v>
                </c:pt>
                <c:pt idx="6">
                  <c:v>15/3</c:v>
                </c:pt>
                <c:pt idx="7">
                  <c:v>15/4</c:v>
                </c:pt>
                <c:pt idx="8">
                  <c:v>16/1</c:v>
                </c:pt>
                <c:pt idx="9">
                  <c:v>16/2</c:v>
                </c:pt>
                <c:pt idx="10">
                  <c:v>16/3</c:v>
                </c:pt>
                <c:pt idx="11">
                  <c:v>16/4</c:v>
                </c:pt>
                <c:pt idx="12">
                  <c:v>17/1</c:v>
                </c:pt>
                <c:pt idx="13">
                  <c:v>17/2</c:v>
                </c:pt>
                <c:pt idx="14">
                  <c:v>17/3</c:v>
                </c:pt>
                <c:pt idx="15">
                  <c:v>17/4</c:v>
                </c:pt>
                <c:pt idx="16">
                  <c:v>18/1</c:v>
                </c:pt>
                <c:pt idx="17">
                  <c:v>18/2</c:v>
                </c:pt>
                <c:pt idx="18">
                  <c:v>18/3</c:v>
                </c:pt>
              </c:strCache>
            </c:strRef>
          </c:cat>
          <c:val>
            <c:numRef>
              <c:f>Sheet1!$N$13:$N$31</c:f>
              <c:numCache>
                <c:formatCode>0.0%</c:formatCode>
                <c:ptCount val="19"/>
                <c:pt idx="0">
                  <c:v>-0.17178873831844099</c:v>
                </c:pt>
                <c:pt idx="1">
                  <c:v>-1.2386358215181303E-2</c:v>
                </c:pt>
                <c:pt idx="2">
                  <c:v>5.0831151940081511E-2</c:v>
                </c:pt>
                <c:pt idx="3">
                  <c:v>0.125758659746353</c:v>
                </c:pt>
                <c:pt idx="4">
                  <c:v>5.6599302995715313E-2</c:v>
                </c:pt>
                <c:pt idx="5">
                  <c:v>-0.10479851553305501</c:v>
                </c:pt>
                <c:pt idx="6">
                  <c:v>-0.10376994227287702</c:v>
                </c:pt>
                <c:pt idx="7">
                  <c:v>-1.1280742016426303E-3</c:v>
                </c:pt>
                <c:pt idx="8">
                  <c:v>-0.18561722806377101</c:v>
                </c:pt>
                <c:pt idx="9">
                  <c:v>9.182996982961901E-2</c:v>
                </c:pt>
                <c:pt idx="10">
                  <c:v>3.379126003333191E-2</c:v>
                </c:pt>
                <c:pt idx="11">
                  <c:v>-8.7056707509438419E-2</c:v>
                </c:pt>
                <c:pt idx="12">
                  <c:v>0.15365599453988305</c:v>
                </c:pt>
                <c:pt idx="13">
                  <c:v>0.13860259245121301</c:v>
                </c:pt>
                <c:pt idx="14">
                  <c:v>0.138179908681963</c:v>
                </c:pt>
                <c:pt idx="15">
                  <c:v>5.1915507261728305E-2</c:v>
                </c:pt>
                <c:pt idx="16">
                  <c:v>-0.16977740874671701</c:v>
                </c:pt>
                <c:pt idx="17">
                  <c:v>-3.2525275851436705E-2</c:v>
                </c:pt>
                <c:pt idx="18">
                  <c:v>-5.4271333296781209E-2</c:v>
                </c:pt>
              </c:numCache>
            </c:numRef>
          </c:val>
          <c:extLst xmlns:c16r2="http://schemas.microsoft.com/office/drawing/2015/06/chart">
            <c:ext xmlns:c16="http://schemas.microsoft.com/office/drawing/2014/chart" uri="{C3380CC4-5D6E-409C-BE32-E72D297353CC}">
              <c16:uniqueId val="{00000001-C65F-4B7A-A3DA-FBFE17CF3711}"/>
            </c:ext>
          </c:extLst>
        </c:ser>
        <c:ser>
          <c:idx val="1"/>
          <c:order val="1"/>
          <c:tx>
            <c:strRef>
              <c:f>Sheet1!$O$12</c:f>
              <c:strCache>
                <c:ptCount val="1"/>
                <c:pt idx="0">
                  <c:v>Secondary industries</c:v>
                </c:pt>
              </c:strCache>
            </c:strRef>
          </c:tx>
          <c:spPr>
            <a:ln w="28575" cap="rnd">
              <a:solidFill>
                <a:schemeClr val="accent2"/>
              </a:solidFill>
              <a:round/>
            </a:ln>
            <a:effectLst/>
          </c:spPr>
          <c:marker>
            <c:symbol val="none"/>
          </c:marker>
          <c:dLbls>
            <c:dLbl>
              <c:idx val="18"/>
              <c:layout>
                <c:manualLayout>
                  <c:x val="0"/>
                  <c:y val="-3.6258750960000405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C65F-4B7A-A3DA-FBFE17CF3711}"/>
                </c:ext>
              </c:extLst>
            </c:dLbl>
            <c:delete val="1"/>
            <c:spPr>
              <a:noFill/>
              <a:ln>
                <a:no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Sheet1!$M$13:$M$31</c:f>
              <c:strCache>
                <c:ptCount val="19"/>
                <c:pt idx="0">
                  <c:v>14/1</c:v>
                </c:pt>
                <c:pt idx="1">
                  <c:v>14/2</c:v>
                </c:pt>
                <c:pt idx="2">
                  <c:v>14/3</c:v>
                </c:pt>
                <c:pt idx="3">
                  <c:v>14/4</c:v>
                </c:pt>
                <c:pt idx="4">
                  <c:v>15/1</c:v>
                </c:pt>
                <c:pt idx="5">
                  <c:v>15/2</c:v>
                </c:pt>
                <c:pt idx="6">
                  <c:v>15/3</c:v>
                </c:pt>
                <c:pt idx="7">
                  <c:v>15/4</c:v>
                </c:pt>
                <c:pt idx="8">
                  <c:v>16/1</c:v>
                </c:pt>
                <c:pt idx="9">
                  <c:v>16/2</c:v>
                </c:pt>
                <c:pt idx="10">
                  <c:v>16/3</c:v>
                </c:pt>
                <c:pt idx="11">
                  <c:v>16/4</c:v>
                </c:pt>
                <c:pt idx="12">
                  <c:v>17/1</c:v>
                </c:pt>
                <c:pt idx="13">
                  <c:v>17/2</c:v>
                </c:pt>
                <c:pt idx="14">
                  <c:v>17/3</c:v>
                </c:pt>
                <c:pt idx="15">
                  <c:v>17/4</c:v>
                </c:pt>
                <c:pt idx="16">
                  <c:v>18/1</c:v>
                </c:pt>
                <c:pt idx="17">
                  <c:v>18/2</c:v>
                </c:pt>
                <c:pt idx="18">
                  <c:v>18/3</c:v>
                </c:pt>
              </c:strCache>
            </c:strRef>
          </c:cat>
          <c:val>
            <c:numRef>
              <c:f>Sheet1!$O$13:$O$31</c:f>
              <c:numCache>
                <c:formatCode>0.0%</c:formatCode>
                <c:ptCount val="19"/>
                <c:pt idx="0">
                  <c:v>-3.3632184299068099E-2</c:v>
                </c:pt>
                <c:pt idx="1">
                  <c:v>-2.4301636629658899E-2</c:v>
                </c:pt>
                <c:pt idx="2">
                  <c:v>-7.4104409621874607E-3</c:v>
                </c:pt>
                <c:pt idx="3">
                  <c:v>6.3308070336252714E-2</c:v>
                </c:pt>
                <c:pt idx="4">
                  <c:v>-8.2204989721047523E-3</c:v>
                </c:pt>
                <c:pt idx="5">
                  <c:v>-5.1319184757582001E-2</c:v>
                </c:pt>
                <c:pt idx="6">
                  <c:v>2.3449839549442002E-2</c:v>
                </c:pt>
                <c:pt idx="7">
                  <c:v>-1.5115635659108102E-2</c:v>
                </c:pt>
                <c:pt idx="8">
                  <c:v>6.4542482059037924E-3</c:v>
                </c:pt>
                <c:pt idx="9">
                  <c:v>5.5039218227643814E-2</c:v>
                </c:pt>
                <c:pt idx="10">
                  <c:v>-1.7742964969232704E-2</c:v>
                </c:pt>
                <c:pt idx="11">
                  <c:v>-1.0580504541532804E-2</c:v>
                </c:pt>
                <c:pt idx="12">
                  <c:v>-3.7339205487931015E-2</c:v>
                </c:pt>
                <c:pt idx="13">
                  <c:v>2.8010747814797503E-2</c:v>
                </c:pt>
                <c:pt idx="14">
                  <c:v>1.5010011970351598E-2</c:v>
                </c:pt>
                <c:pt idx="15">
                  <c:v>3.0574148063609512E-2</c:v>
                </c:pt>
                <c:pt idx="16">
                  <c:v>-4.9988654373439009E-2</c:v>
                </c:pt>
                <c:pt idx="17">
                  <c:v>1.0520519902855503E-2</c:v>
                </c:pt>
                <c:pt idx="18">
                  <c:v>4.4658776698932402E-2</c:v>
                </c:pt>
              </c:numCache>
            </c:numRef>
          </c:val>
          <c:extLst xmlns:c16r2="http://schemas.microsoft.com/office/drawing/2015/06/chart">
            <c:ext xmlns:c16="http://schemas.microsoft.com/office/drawing/2014/chart" uri="{C3380CC4-5D6E-409C-BE32-E72D297353CC}">
              <c16:uniqueId val="{00000003-C65F-4B7A-A3DA-FBFE17CF3711}"/>
            </c:ext>
          </c:extLst>
        </c:ser>
        <c:ser>
          <c:idx val="2"/>
          <c:order val="2"/>
          <c:tx>
            <c:strRef>
              <c:f>Sheet1!$P$12</c:f>
              <c:strCache>
                <c:ptCount val="1"/>
                <c:pt idx="0">
                  <c:v>Tertiary industries</c:v>
                </c:pt>
              </c:strCache>
            </c:strRef>
          </c:tx>
          <c:spPr>
            <a:ln w="28575" cap="rnd">
              <a:solidFill>
                <a:schemeClr val="accent1">
                  <a:lumMod val="50000"/>
                </a:schemeClr>
              </a:solidFill>
              <a:round/>
            </a:ln>
            <a:effectLst/>
          </c:spPr>
          <c:marker>
            <c:symbol val="none"/>
          </c:marker>
          <c:dLbls>
            <c:dLbl>
              <c:idx val="18"/>
              <c:layout>
                <c:manualLayout>
                  <c:x val="0"/>
                  <c:y val="4.5894263217097796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C65F-4B7A-A3DA-FBFE17CF3711}"/>
                </c:ext>
              </c:extLst>
            </c:dLbl>
            <c:delete val="1"/>
            <c:spPr>
              <a:noFill/>
              <a:ln>
                <a:no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Sheet1!$M$13:$M$31</c:f>
              <c:strCache>
                <c:ptCount val="19"/>
                <c:pt idx="0">
                  <c:v>14/1</c:v>
                </c:pt>
                <c:pt idx="1">
                  <c:v>14/2</c:v>
                </c:pt>
                <c:pt idx="2">
                  <c:v>14/3</c:v>
                </c:pt>
                <c:pt idx="3">
                  <c:v>14/4</c:v>
                </c:pt>
                <c:pt idx="4">
                  <c:v>15/1</c:v>
                </c:pt>
                <c:pt idx="5">
                  <c:v>15/2</c:v>
                </c:pt>
                <c:pt idx="6">
                  <c:v>15/3</c:v>
                </c:pt>
                <c:pt idx="7">
                  <c:v>15/4</c:v>
                </c:pt>
                <c:pt idx="8">
                  <c:v>16/1</c:v>
                </c:pt>
                <c:pt idx="9">
                  <c:v>16/2</c:v>
                </c:pt>
                <c:pt idx="10">
                  <c:v>16/3</c:v>
                </c:pt>
                <c:pt idx="11">
                  <c:v>16/4</c:v>
                </c:pt>
                <c:pt idx="12">
                  <c:v>17/1</c:v>
                </c:pt>
                <c:pt idx="13">
                  <c:v>17/2</c:v>
                </c:pt>
                <c:pt idx="14">
                  <c:v>17/3</c:v>
                </c:pt>
                <c:pt idx="15">
                  <c:v>17/4</c:v>
                </c:pt>
                <c:pt idx="16">
                  <c:v>18/1</c:v>
                </c:pt>
                <c:pt idx="17">
                  <c:v>18/2</c:v>
                </c:pt>
                <c:pt idx="18">
                  <c:v>18/3</c:v>
                </c:pt>
              </c:strCache>
            </c:strRef>
          </c:cat>
          <c:val>
            <c:numRef>
              <c:f>Sheet1!$P$13:$P$31</c:f>
              <c:numCache>
                <c:formatCode>0.0%</c:formatCode>
                <c:ptCount val="19"/>
                <c:pt idx="0">
                  <c:v>1.9666312437856701E-2</c:v>
                </c:pt>
                <c:pt idx="1">
                  <c:v>2.3589971241692501E-2</c:v>
                </c:pt>
                <c:pt idx="2">
                  <c:v>3.098607785147631E-2</c:v>
                </c:pt>
                <c:pt idx="3">
                  <c:v>2.3007910638905407E-2</c:v>
                </c:pt>
                <c:pt idx="4">
                  <c:v>1.4955282616876E-2</c:v>
                </c:pt>
                <c:pt idx="5">
                  <c:v>8.095172075652142E-3</c:v>
                </c:pt>
                <c:pt idx="6">
                  <c:v>1.3654195774063902E-2</c:v>
                </c:pt>
                <c:pt idx="7">
                  <c:v>1.1452647602779399E-2</c:v>
                </c:pt>
                <c:pt idx="8">
                  <c:v>1.9222535069876309E-2</c:v>
                </c:pt>
                <c:pt idx="9">
                  <c:v>2.4453229124926007E-2</c:v>
                </c:pt>
                <c:pt idx="10">
                  <c:v>1.3779658054944299E-2</c:v>
                </c:pt>
                <c:pt idx="11">
                  <c:v>2.2051614748993805E-2</c:v>
                </c:pt>
                <c:pt idx="12">
                  <c:v>-1.6678846181249599E-2</c:v>
                </c:pt>
                <c:pt idx="13">
                  <c:v>1.2067032798052801E-2</c:v>
                </c:pt>
                <c:pt idx="14">
                  <c:v>1.0845610115025201E-2</c:v>
                </c:pt>
                <c:pt idx="15">
                  <c:v>2.6517663446153507E-2</c:v>
                </c:pt>
                <c:pt idx="16">
                  <c:v>3.3777935031842309E-3</c:v>
                </c:pt>
                <c:pt idx="17">
                  <c:v>-4.1947687891192905E-3</c:v>
                </c:pt>
                <c:pt idx="18">
                  <c:v>2.6221625607631305E-2</c:v>
                </c:pt>
              </c:numCache>
            </c:numRef>
          </c:val>
          <c:extLst xmlns:c16r2="http://schemas.microsoft.com/office/drawing/2015/06/chart">
            <c:ext xmlns:c16="http://schemas.microsoft.com/office/drawing/2014/chart" uri="{C3380CC4-5D6E-409C-BE32-E72D297353CC}">
              <c16:uniqueId val="{00000005-C65F-4B7A-A3DA-FBFE17CF3711}"/>
            </c:ext>
          </c:extLst>
        </c:ser>
        <c:dLbls/>
        <c:marker val="1"/>
        <c:axId val="108004480"/>
        <c:axId val="108006016"/>
      </c:lineChart>
      <c:catAx>
        <c:axId val="108004480"/>
        <c:scaling>
          <c:orientation val="minMax"/>
        </c:scaling>
        <c:axPos val="b"/>
        <c:numFmt formatCode="General" sourceLinked="1"/>
        <c:maj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08006016"/>
        <c:crossesAt val="0"/>
        <c:auto val="1"/>
        <c:lblAlgn val="ctr"/>
        <c:lblOffset val="100"/>
      </c:catAx>
      <c:valAx>
        <c:axId val="108006016"/>
        <c:scaling>
          <c:orientation val="minMax"/>
          <c:max val="0.2"/>
          <c:min val="-0.2"/>
        </c:scaling>
        <c:axPos val="l"/>
        <c:majorGridlines>
          <c:spPr>
            <a:ln w="9525" cap="flat" cmpd="sng" algn="ctr">
              <a:solidFill>
                <a:schemeClr val="tx1">
                  <a:lumMod val="15000"/>
                  <a:lumOff val="85000"/>
                </a:schemeClr>
              </a:solidFill>
              <a:round/>
            </a:ln>
            <a:effectLst/>
          </c:spPr>
        </c:majorGridlines>
        <c:numFmt formatCode="0.0%" sourceLinked="1"/>
        <c:maj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08004480"/>
        <c:crosses val="autoZero"/>
        <c:crossBetween val="midCat"/>
      </c:valAx>
      <c:spPr>
        <a:noFill/>
        <a:ln>
          <a:noFill/>
        </a:ln>
        <a:effectLst/>
      </c:spPr>
    </c:plotArea>
    <c:legend>
      <c:legendPos val="b"/>
      <c:layout>
        <c:manualLayout>
          <c:xMode val="edge"/>
          <c:yMode val="edge"/>
          <c:x val="0.58478863019215743"/>
          <c:y val="0.61561415498033545"/>
          <c:w val="0.26089743426768147"/>
          <c:h val="0.21272929425488479"/>
        </c:manualLayout>
      </c:layout>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chart>
  <c:spPr>
    <a:noFill/>
    <a:ln>
      <a:noFill/>
    </a:ln>
    <a:effectLst/>
  </c:spPr>
  <c:txPr>
    <a:bodyPr/>
    <a:lstStyle/>
    <a:p>
      <a:pPr>
        <a:defRPr sz="1400" b="1">
          <a:latin typeface="Arial" panose="020B0604020202020204" pitchFamily="34" charset="0"/>
          <a:cs typeface="Arial" panose="020B0604020202020204" pitchFamily="34" charset="0"/>
        </a:defRPr>
      </a:pPr>
      <a:endParaRPr lang="en-US"/>
    </a:p>
  </c:txPr>
  <c:externalData r:id="rId2"/>
  <c:userShapes r:id="rId3"/>
</c:chartSpace>
</file>

<file path=ppt/charts/chart2.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200" b="1"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200" b="1"/>
              <a:t>Percentage contribution to total nominal GDP in Q3: 2018</a:t>
            </a:r>
          </a:p>
        </c:rich>
      </c:tx>
      <c:layout>
        <c:manualLayout>
          <c:xMode val="edge"/>
          <c:yMode val="edge"/>
          <c:x val="0.22898600174978129"/>
          <c:y val="8.4905681400901642E-2"/>
        </c:manualLayout>
      </c:layout>
      <c:spPr>
        <a:noFill/>
        <a:ln>
          <a:noFill/>
        </a:ln>
        <a:effectLst/>
      </c:spPr>
    </c:title>
    <c:plotArea>
      <c:layout>
        <c:manualLayout>
          <c:layoutTarget val="inner"/>
          <c:xMode val="edge"/>
          <c:yMode val="edge"/>
          <c:x val="0.28942475940507439"/>
          <c:y val="0.24947908915938427"/>
          <c:w val="0.43226159230096245"/>
          <c:h val="0.73402930075503903"/>
        </c:manualLayout>
      </c:layout>
      <c:doughnutChart>
        <c:varyColors val="1"/>
        <c:ser>
          <c:idx val="0"/>
          <c:order val="0"/>
          <c:tx>
            <c:strRef>
              <c:f>Sheet3!$T$3</c:f>
              <c:strCache>
                <c:ptCount val="1"/>
                <c:pt idx="0">
                  <c:v>Percentage contribution to totl nominal GDP</c:v>
                </c:pt>
              </c:strCache>
            </c:strRef>
          </c:tx>
          <c:explosion val="3"/>
          <c:dPt>
            <c:idx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B102-480B-BD53-630C20D51E9F}"/>
              </c:ext>
            </c:extLst>
          </c:dPt>
          <c:dPt>
            <c:idx val="1"/>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B102-480B-BD53-630C20D51E9F}"/>
              </c:ext>
            </c:extLst>
          </c:dPt>
          <c:dPt>
            <c:idx val="2"/>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B102-480B-BD53-630C20D51E9F}"/>
              </c:ext>
            </c:extLst>
          </c:dPt>
          <c:dPt>
            <c:idx val="3"/>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B102-480B-BD53-630C20D51E9F}"/>
              </c:ext>
            </c:extLst>
          </c:dPt>
          <c:dPt>
            <c:idx val="4"/>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B102-480B-BD53-630C20D51E9F}"/>
              </c:ext>
            </c:extLst>
          </c:dPt>
          <c:dPt>
            <c:idx val="5"/>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B-B102-480B-BD53-630C20D51E9F}"/>
              </c:ext>
            </c:extLst>
          </c:dPt>
          <c:dPt>
            <c:idx val="6"/>
            <c:spPr>
              <a:solidFill>
                <a:schemeClr val="accent1">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D-B102-480B-BD53-630C20D51E9F}"/>
              </c:ext>
            </c:extLst>
          </c:dPt>
          <c:dPt>
            <c:idx val="7"/>
            <c:spPr>
              <a:solidFill>
                <a:schemeClr val="accent2">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F-B102-480B-BD53-630C20D51E9F}"/>
              </c:ext>
            </c:extLst>
          </c:dPt>
          <c:dPt>
            <c:idx val="8"/>
            <c:spPr>
              <a:solidFill>
                <a:schemeClr val="accent3">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11-B102-480B-BD53-630C20D51E9F}"/>
              </c:ext>
            </c:extLst>
          </c:dPt>
          <c:dPt>
            <c:idx val="9"/>
            <c:spPr>
              <a:solidFill>
                <a:schemeClr val="accent4">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13-B102-480B-BD53-630C20D51E9F}"/>
              </c:ext>
            </c:extLst>
          </c:dPt>
          <c:dLbls>
            <c:dLbl>
              <c:idx val="0"/>
              <c:layout>
                <c:manualLayout>
                  <c:x val="0.10925925925925915"/>
                  <c:y val="-5.6603787600601127E-2"/>
                </c:manualLayout>
              </c:layou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B102-480B-BD53-630C20D51E9F}"/>
                </c:ext>
              </c:extLst>
            </c:dLbl>
            <c:dLbl>
              <c:idx val="1"/>
              <c:layout>
                <c:manualLayout>
                  <c:x val="0.12777777777777777"/>
                  <c:y val="1.572327433350031E-2"/>
                </c:manualLayout>
              </c:layou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B102-480B-BD53-630C20D51E9F}"/>
                </c:ext>
              </c:extLst>
            </c:dLbl>
            <c:dLbl>
              <c:idx val="2"/>
              <c:layout>
                <c:manualLayout>
                  <c:x val="0.10000000000000013"/>
                  <c:y val="9.7484300867701879E-2"/>
                </c:manualLayout>
              </c:layou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B102-480B-BD53-630C20D51E9F}"/>
                </c:ext>
              </c:extLst>
            </c:dLbl>
            <c:dLbl>
              <c:idx val="3"/>
              <c:layout>
                <c:manualLayout>
                  <c:x val="-0.17777777777777781"/>
                  <c:y val="5.0314477867200877E-2"/>
                </c:manualLayout>
              </c:layou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B102-480B-BD53-630C20D51E9F}"/>
                </c:ext>
              </c:extLst>
            </c:dLbl>
            <c:dLbl>
              <c:idx val="4"/>
              <c:layout>
                <c:manualLayout>
                  <c:x val="-0.16111111111111115"/>
                  <c:y val="3.4591203533700564E-2"/>
                </c:manualLayout>
              </c:layou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B102-480B-BD53-630C20D51E9F}"/>
                </c:ext>
              </c:extLst>
            </c:dLbl>
            <c:dLbl>
              <c:idx val="5"/>
              <c:layout>
                <c:manualLayout>
                  <c:x val="-0.17037037037037039"/>
                  <c:y val="3.7735858400400682E-2"/>
                </c:manualLayout>
              </c:layou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B102-480B-BD53-630C20D51E9F}"/>
                </c:ext>
              </c:extLst>
            </c:dLbl>
            <c:dLbl>
              <c:idx val="6"/>
              <c:layout>
                <c:manualLayout>
                  <c:x val="-0.18518518518518523"/>
                  <c:y val="1.8867929200200317E-2"/>
                </c:manualLayout>
              </c:layou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D-B102-480B-BD53-630C20D51E9F}"/>
                </c:ext>
              </c:extLst>
            </c:dLbl>
            <c:dLbl>
              <c:idx val="7"/>
              <c:layout>
                <c:manualLayout>
                  <c:x val="-0.1944444444444445"/>
                  <c:y val="-5.6603787600601127E-2"/>
                </c:manualLayout>
              </c:layou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F-B102-480B-BD53-630C20D51E9F}"/>
                </c:ext>
              </c:extLst>
            </c:dLbl>
            <c:dLbl>
              <c:idx val="8"/>
              <c:layout>
                <c:manualLayout>
                  <c:x val="-8.7037037037037038E-2"/>
                  <c:y val="-0.14150946900150274"/>
                </c:manualLayout>
              </c:layou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11-B102-480B-BD53-630C20D51E9F}"/>
                </c:ext>
              </c:extLst>
            </c:dLbl>
            <c:dLbl>
              <c:idx val="9"/>
              <c:layout>
                <c:manualLayout>
                  <c:x val="6.1111111111111116E-2"/>
                  <c:y val="-0.13207550440140256"/>
                </c:manualLayout>
              </c:layou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13-B102-480B-BD53-630C20D51E9F}"/>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1200" b="1" i="0" u="none" strike="noStrike" kern="1200" baseline="0">
                    <a:solidFill>
                      <a:schemeClr val="dk1">
                        <a:lumMod val="65000"/>
                        <a:lumOff val="35000"/>
                      </a:schemeClr>
                    </a:solidFill>
                    <a:latin typeface="Arial" panose="020B0604020202020204" pitchFamily="34" charset="0"/>
                    <a:ea typeface="+mn-ea"/>
                    <a:cs typeface="Arial" panose="020B0604020202020204" pitchFamily="34" charset="0"/>
                  </a:defRPr>
                </a:pPr>
                <a:endParaRPr lang="en-US"/>
              </a:p>
            </c:txPr>
            <c:showCatName val="1"/>
            <c:showPercent val="1"/>
            <c:extLst xmlns:c16r2="http://schemas.microsoft.com/office/drawing/2015/06/chart">
              <c:ext xmlns:c15="http://schemas.microsoft.com/office/drawing/2012/chart" uri="{CE6537A1-D6FC-4f65-9D91-7224C49458BB}">
                <c15:spPr xmlns:c15="http://schemas.microsoft.com/office/drawing/2012/chart">
                  <a:prstGeom prst="accentCallout2">
                    <a:avLst/>
                  </a:prstGeom>
                  <a:noFill/>
                  <a:ln>
                    <a:noFill/>
                  </a:ln>
                </c15:spPr>
              </c:ext>
            </c:extLst>
          </c:dLbls>
          <c:cat>
            <c:strRef>
              <c:f>Sheet3!$S$4:$S$13</c:f>
              <c:strCache>
                <c:ptCount val="10"/>
                <c:pt idx="0">
                  <c:v>Finance</c:v>
                </c:pt>
                <c:pt idx="1">
                  <c:v>Government</c:v>
                </c:pt>
                <c:pt idx="2">
                  <c:v>Trade</c:v>
                </c:pt>
                <c:pt idx="3">
                  <c:v>Manufacturing</c:v>
                </c:pt>
                <c:pt idx="4">
                  <c:v>Transport</c:v>
                </c:pt>
                <c:pt idx="5">
                  <c:v>Mining</c:v>
                </c:pt>
                <c:pt idx="6">
                  <c:v>Personal services</c:v>
                </c:pt>
                <c:pt idx="7">
                  <c:v>Electricity, gas &amp; water</c:v>
                </c:pt>
                <c:pt idx="8">
                  <c:v>Construction</c:v>
                </c:pt>
                <c:pt idx="9">
                  <c:v>Agriculture</c:v>
                </c:pt>
              </c:strCache>
            </c:strRef>
          </c:cat>
          <c:val>
            <c:numRef>
              <c:f>Sheet3!$T$4:$T$13</c:f>
              <c:numCache>
                <c:formatCode>0%</c:formatCode>
                <c:ptCount val="10"/>
                <c:pt idx="0">
                  <c:v>0.2</c:v>
                </c:pt>
                <c:pt idx="1">
                  <c:v>0.18000000000000002</c:v>
                </c:pt>
                <c:pt idx="2">
                  <c:v>0.15000000000000002</c:v>
                </c:pt>
                <c:pt idx="3">
                  <c:v>0.14000000000000001</c:v>
                </c:pt>
                <c:pt idx="4">
                  <c:v>0.1</c:v>
                </c:pt>
                <c:pt idx="5">
                  <c:v>8.0000000000000016E-2</c:v>
                </c:pt>
                <c:pt idx="6">
                  <c:v>6.0000000000000005E-2</c:v>
                </c:pt>
                <c:pt idx="7">
                  <c:v>4.0000000000000008E-2</c:v>
                </c:pt>
                <c:pt idx="8">
                  <c:v>4.0000000000000008E-2</c:v>
                </c:pt>
                <c:pt idx="9">
                  <c:v>3.0000000000000002E-2</c:v>
                </c:pt>
              </c:numCache>
            </c:numRef>
          </c:val>
          <c:extLst xmlns:c16r2="http://schemas.microsoft.com/office/drawing/2015/06/chart">
            <c:ext xmlns:c16="http://schemas.microsoft.com/office/drawing/2014/chart" uri="{C3380CC4-5D6E-409C-BE32-E72D297353CC}">
              <c16:uniqueId val="{00000014-B102-480B-BD53-630C20D51E9F}"/>
            </c:ext>
          </c:extLst>
        </c:ser>
        <c:dLbls/>
        <c:firstSliceAng val="0"/>
        <c:holeSize val="50"/>
      </c:doughnutChart>
      <c:spPr>
        <a:noFill/>
        <a:ln>
          <a:noFill/>
        </a:ln>
        <a:effectLst/>
      </c:spPr>
    </c:plotArea>
    <c:plotVisOnly val="1"/>
    <c:dispBlanksAs val="zero"/>
  </c:chart>
  <c:spPr>
    <a:solidFill>
      <a:schemeClr val="bg1"/>
    </a:solidFill>
    <a:ln w="9525" cap="flat" cmpd="sng" algn="ctr">
      <a:noFill/>
      <a:round/>
    </a:ln>
    <a:effectLst/>
  </c:spPr>
  <c:txPr>
    <a:bodyPr/>
    <a:lstStyle/>
    <a:p>
      <a:pPr>
        <a:defRPr>
          <a:latin typeface="Arial" panose="020B0604020202020204" pitchFamily="34" charset="0"/>
          <a:cs typeface="Arial" panose="020B0604020202020204" pitchFamily="34" charset="0"/>
        </a:defRPr>
      </a:pPr>
      <a:endParaRPr lang="en-US"/>
    </a:p>
  </c:txPr>
  <c:externalData r:id="rId2"/>
  <c:userShapes r:id="rId3"/>
</c:chartSpace>
</file>

<file path=ppt/charts/chart3.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7618536693902285"/>
          <c:y val="7.6495074479326464E-2"/>
          <c:w val="0.45333382777702236"/>
          <c:h val="0.75006142414016441"/>
        </c:manualLayout>
      </c:layout>
      <c:pieChart>
        <c:varyColors val="1"/>
        <c:ser>
          <c:idx val="0"/>
          <c:order val="0"/>
          <c:tx>
            <c:strRef>
              <c:f>Sheet1!$G$5</c:f>
              <c:strCache>
                <c:ptCount val="1"/>
                <c:pt idx="0">
                  <c:v>% Contribution to Total Turnover by Industry</c:v>
                </c:pt>
              </c:strCache>
            </c:strRef>
          </c:tx>
          <c:dPt>
            <c:idx val="0"/>
            <c:spPr>
              <a:solidFill>
                <a:srgbClr val="00B0F0"/>
              </a:solidFill>
              <a:ln w="19050">
                <a:solidFill>
                  <a:schemeClr val="lt1"/>
                </a:solidFill>
              </a:ln>
              <a:effectLst/>
            </c:spPr>
            <c:extLst xmlns:c16r2="http://schemas.microsoft.com/office/drawing/2015/06/chart">
              <c:ext xmlns:c16="http://schemas.microsoft.com/office/drawing/2014/chart" uri="{C3380CC4-5D6E-409C-BE32-E72D297353CC}">
                <c16:uniqueId val="{00000001-B65E-4A38-A6EC-03017ACCDA3E}"/>
              </c:ext>
            </c:extLst>
          </c:dPt>
          <c:dPt>
            <c:idx val="1"/>
            <c:explosion val="7"/>
            <c:spPr>
              <a:solidFill>
                <a:srgbClr val="FF0000"/>
              </a:solidFill>
              <a:ln w="19050">
                <a:solidFill>
                  <a:schemeClr val="lt1"/>
                </a:solidFill>
              </a:ln>
              <a:effectLst/>
            </c:spPr>
            <c:extLst xmlns:c16r2="http://schemas.microsoft.com/office/drawing/2015/06/chart">
              <c:ext xmlns:c16="http://schemas.microsoft.com/office/drawing/2014/chart" uri="{C3380CC4-5D6E-409C-BE32-E72D297353CC}">
                <c16:uniqueId val="{00000003-B65E-4A38-A6EC-03017ACCDA3E}"/>
              </c:ext>
            </c:extLst>
          </c:dPt>
          <c:dPt>
            <c:idx val="2"/>
            <c:spPr>
              <a:solidFill>
                <a:schemeClr val="tx1">
                  <a:lumMod val="75000"/>
                  <a:lumOff val="25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5-B65E-4A38-A6EC-03017ACCDA3E}"/>
              </c:ext>
            </c:extLst>
          </c:dPt>
          <c:dPt>
            <c:idx val="3"/>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B65E-4A38-A6EC-03017ACCDA3E}"/>
              </c:ext>
            </c:extLst>
          </c:dPt>
          <c:dPt>
            <c:idx val="4"/>
            <c:explosion val="4"/>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B65E-4A38-A6EC-03017ACCDA3E}"/>
              </c:ext>
            </c:extLst>
          </c:dPt>
          <c:dPt>
            <c:idx val="5"/>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B-B65E-4A38-A6EC-03017ACCDA3E}"/>
              </c:ext>
            </c:extLst>
          </c:dPt>
          <c:dPt>
            <c:idx val="6"/>
            <c:explosion val="4"/>
            <c:spPr>
              <a:solidFill>
                <a:schemeClr val="bg2">
                  <a:lumMod val="5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D-B65E-4A38-A6EC-03017ACCDA3E}"/>
              </c:ext>
            </c:extLst>
          </c:dPt>
          <c:dPt>
            <c:idx val="7"/>
            <c:spPr>
              <a:solidFill>
                <a:schemeClr val="accent2">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F-B65E-4A38-A6EC-03017ACCDA3E}"/>
              </c:ext>
            </c:extLst>
          </c:dPt>
          <c:dLbls>
            <c:dLbl>
              <c:idx val="2"/>
              <c:spPr>
                <a:noFill/>
                <a:ln>
                  <a:noFill/>
                </a:ln>
                <a:effectLst/>
              </c:spPr>
              <c:txPr>
                <a:bodyPr rot="0" spcFirstLastPara="1" vertOverflow="ellipsis" vert="horz" wrap="square" anchor="ctr" anchorCtr="1"/>
                <a:lstStyle/>
                <a:p>
                  <a:pPr>
                    <a:defRPr sz="9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
            <c:dLbl>
              <c:idx val="3"/>
              <c:spPr>
                <a:noFill/>
                <a:ln>
                  <a:noFill/>
                </a:ln>
                <a:effectLst/>
              </c:spPr>
              <c:txPr>
                <a:bodyPr rot="0" spcFirstLastPara="1" vertOverflow="ellipsis" vert="horz" wrap="square" anchor="ctr" anchorCtr="1"/>
                <a:lstStyle/>
                <a:p>
                  <a:pPr>
                    <a:defRPr sz="9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
            <c:dLbl>
              <c:idx val="7"/>
              <c:spPr>
                <a:noFill/>
                <a:ln>
                  <a:noFill/>
                </a:ln>
                <a:effectLst/>
              </c:spPr>
              <c:txPr>
                <a:bodyPr rot="0" spcFirstLastPara="1" vertOverflow="ellipsis" vert="horz" wrap="square" anchor="ctr" anchorCtr="1"/>
                <a:lstStyle/>
                <a:p>
                  <a:pPr>
                    <a:defRPr sz="9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
            <c:spPr>
              <a:noFill/>
              <a:ln>
                <a:noFill/>
              </a:ln>
              <a:effectLst/>
            </c:spPr>
            <c:txPr>
              <a:bodyPr rot="0" spcFirstLastPara="1" vertOverflow="ellipsis" vert="horz" wrap="square" anchor="ctr" anchorCtr="1"/>
              <a:lstStyle/>
              <a:p>
                <a:pPr>
                  <a:defRPr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Val val="1"/>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Sheet1!$F$6:$F$13</c:f>
              <c:strCache>
                <c:ptCount val="8"/>
                <c:pt idx="0">
                  <c:v>Mining &amp; quarrying </c:v>
                </c:pt>
                <c:pt idx="1">
                  <c:v>Manufacturing </c:v>
                </c:pt>
                <c:pt idx="2">
                  <c:v>Electricity </c:v>
                </c:pt>
                <c:pt idx="3">
                  <c:v>Construction </c:v>
                </c:pt>
                <c:pt idx="4">
                  <c:v>Trade </c:v>
                </c:pt>
                <c:pt idx="5">
                  <c:v>Transport </c:v>
                </c:pt>
                <c:pt idx="6">
                  <c:v>Real estate, other business services </c:v>
                </c:pt>
                <c:pt idx="7">
                  <c:v>Community, social, personal</c:v>
                </c:pt>
              </c:strCache>
            </c:strRef>
          </c:cat>
          <c:val>
            <c:numRef>
              <c:f>Sheet1!$G$6:$G$13</c:f>
              <c:numCache>
                <c:formatCode>0.0%</c:formatCode>
                <c:ptCount val="8"/>
                <c:pt idx="0">
                  <c:v>7.1999999999999995E-2</c:v>
                </c:pt>
                <c:pt idx="1">
                  <c:v>0.29500000000000004</c:v>
                </c:pt>
                <c:pt idx="2">
                  <c:v>3.0000000000000002E-2</c:v>
                </c:pt>
                <c:pt idx="3">
                  <c:v>3.500000000000001E-2</c:v>
                </c:pt>
                <c:pt idx="4">
                  <c:v>0.34</c:v>
                </c:pt>
                <c:pt idx="5">
                  <c:v>9.3000000000000041E-2</c:v>
                </c:pt>
                <c:pt idx="6">
                  <c:v>0.112</c:v>
                </c:pt>
                <c:pt idx="7">
                  <c:v>2.4E-2</c:v>
                </c:pt>
              </c:numCache>
            </c:numRef>
          </c:val>
          <c:extLst xmlns:c16r2="http://schemas.microsoft.com/office/drawing/2015/06/chart">
            <c:ext xmlns:c16="http://schemas.microsoft.com/office/drawing/2014/chart" uri="{C3380CC4-5D6E-409C-BE32-E72D297353CC}">
              <c16:uniqueId val="{00000010-B65E-4A38-A6EC-03017ACCDA3E}"/>
            </c:ext>
          </c:extLst>
        </c:ser>
        <c:dLbls/>
        <c:firstSliceAng val="0"/>
      </c:pieChart>
      <c:spPr>
        <a:noFill/>
        <a:ln>
          <a:noFill/>
        </a:ln>
        <a:effectLst/>
      </c:spPr>
    </c:plotArea>
    <c:legend>
      <c:legendPos val="b"/>
      <c:layout>
        <c:manualLayout>
          <c:xMode val="edge"/>
          <c:yMode val="edge"/>
          <c:x val="7.8896770931390135E-4"/>
          <c:y val="0.85632259603913163"/>
          <c:w val="0.99579473298995569"/>
          <c:h val="0.14191716944472854"/>
        </c:manualLayout>
      </c:layout>
      <c:spPr>
        <a:noFill/>
        <a:ln>
          <a:noFill/>
        </a:ln>
        <a:effectLst/>
      </c:spPr>
      <c:txPr>
        <a:bodyPr rot="0" spcFirstLastPara="1" vertOverflow="ellipsis" vert="horz" wrap="square" anchor="ctr" anchorCtr="1"/>
        <a:lstStyle/>
        <a:p>
          <a:pPr>
            <a:defRPr sz="900" b="1" i="0" u="none" strike="noStrike" kern="1200" baseline="0">
              <a:solidFill>
                <a:schemeClr val="accent6">
                  <a:lumMod val="75000"/>
                </a:schemeClr>
              </a:solidFill>
              <a:latin typeface="Arial" panose="020B0604020202020204" pitchFamily="34" charset="0"/>
              <a:ea typeface="+mn-ea"/>
              <a:cs typeface="Arial" panose="020B0604020202020204" pitchFamily="34" charset="0"/>
            </a:defRPr>
          </a:pPr>
          <a:endParaRPr lang="en-US"/>
        </a:p>
      </c:txPr>
    </c:legend>
    <c:plotVisOnly val="1"/>
    <c:dispBlanksAs val="zero"/>
  </c:chart>
  <c:spPr>
    <a:solidFill>
      <a:schemeClr val="bg1"/>
    </a:solidFill>
    <a:ln w="9525" cap="flat" cmpd="sng" algn="ctr">
      <a:solidFill>
        <a:schemeClr val="accent6">
          <a:lumMod val="60000"/>
          <a:lumOff val="40000"/>
        </a:schemeClr>
      </a:solidFill>
      <a:round/>
    </a:ln>
    <a:effectLst/>
  </c:spPr>
  <c:txPr>
    <a:bodyPr/>
    <a:lstStyle/>
    <a:p>
      <a:pPr>
        <a:defRPr>
          <a:latin typeface="Arial" panose="020B0604020202020204" pitchFamily="34" charset="0"/>
          <a:cs typeface="Arial" panose="020B0604020202020204" pitchFamily="34" charset="0"/>
        </a:defRPr>
      </a:pPr>
      <a:endParaRPr lang="en-US"/>
    </a:p>
  </c:txPr>
  <c:externalData r:id="rId2"/>
  <c:userShapes r:id="rId3"/>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F026AE-CC72-4AF5-94F4-8EE80C8BF2C5}" type="doc">
      <dgm:prSet loTypeId="urn:microsoft.com/office/officeart/2005/8/layout/hList1" loCatId="list" qsTypeId="urn:microsoft.com/office/officeart/2005/8/quickstyle/simple5" qsCatId="simple" csTypeId="urn:microsoft.com/office/officeart/2005/8/colors/colorful2" csCatId="colorful" phldr="1"/>
      <dgm:spPr/>
      <dgm:t>
        <a:bodyPr/>
        <a:lstStyle/>
        <a:p>
          <a:endParaRPr lang="en-US"/>
        </a:p>
      </dgm:t>
    </dgm:pt>
    <dgm:pt modelId="{AFBBC435-276E-43B9-B84A-9E210078FCE7}">
      <dgm:prSet phldrT="[Text]" custT="1"/>
      <dgm:spPr/>
      <dgm:t>
        <a:bodyPr/>
        <a:lstStyle/>
        <a:p>
          <a:r>
            <a:rPr lang="en-US" sz="1200" b="1" cap="small" baseline="0" dirty="0">
              <a:solidFill>
                <a:schemeClr val="tx1"/>
              </a:solidFill>
              <a:latin typeface="Arial" panose="020B0604020202020204" pitchFamily="34" charset="0"/>
              <a:cs typeface="Arial" panose="020B0604020202020204" pitchFamily="34" charset="0"/>
            </a:rPr>
            <a:t>Innovation</a:t>
          </a:r>
          <a:endParaRPr lang="en-US" sz="1130" b="1" cap="small" baseline="0" dirty="0">
            <a:solidFill>
              <a:schemeClr val="tx1"/>
            </a:solidFill>
            <a:latin typeface="Arial" panose="020B0604020202020204" pitchFamily="34" charset="0"/>
            <a:cs typeface="Arial" panose="020B0604020202020204" pitchFamily="34" charset="0"/>
          </a:endParaRPr>
        </a:p>
      </dgm:t>
    </dgm:pt>
    <dgm:pt modelId="{6CC860E5-75A3-42D3-987E-1FA1609061F3}" type="parTrans" cxnId="{D1DC3FE6-7A90-4670-8D34-18499F215BB9}">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B015678D-CE0C-4718-9B69-C0C79CC744D9}" type="sibTrans" cxnId="{D1DC3FE6-7A90-4670-8D34-18499F215BB9}">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790D3C44-305D-4687-A7E8-6A400792D395}">
      <dgm:prSet phldrT="[Text]"/>
      <dgm:spPr/>
      <dgm:t>
        <a:bodyPr/>
        <a:lstStyle/>
        <a:p>
          <a:pPr algn="just"/>
          <a:r>
            <a:rPr lang="en-ZA" b="1" dirty="0">
              <a:solidFill>
                <a:schemeClr val="tx1"/>
              </a:solidFill>
              <a:effectLst/>
              <a:latin typeface="Arial" panose="020B0604020202020204" pitchFamily="34" charset="0"/>
              <a:ea typeface="Calibri" panose="020F0502020204030204" pitchFamily="34" charset="0"/>
              <a:cs typeface="Arial" panose="020B0604020202020204" pitchFamily="34" charset="0"/>
            </a:rPr>
            <a:t>Living this value means that we will seek to: </a:t>
          </a:r>
          <a:endParaRPr lang="en-US" b="1" dirty="0">
            <a:solidFill>
              <a:schemeClr val="tx1"/>
            </a:solidFill>
            <a:latin typeface="Arial" panose="020B0604020202020204" pitchFamily="34" charset="0"/>
            <a:cs typeface="Arial" panose="020B0604020202020204" pitchFamily="34" charset="0"/>
          </a:endParaRPr>
        </a:p>
      </dgm:t>
    </dgm:pt>
    <dgm:pt modelId="{201D6158-737A-4DD9-A487-C58565C4C7D3}" type="parTrans" cxnId="{C0D0ABC2-366D-4646-9C3F-4AF806DE38A8}">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04A7E1EE-E4B8-4CDC-8432-0B7264182639}" type="sibTrans" cxnId="{C0D0ABC2-366D-4646-9C3F-4AF806DE38A8}">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AC627677-B5EB-4F84-88D1-E28CFDCCB30F}">
      <dgm:prSet phldrT="[Text]" custT="1"/>
      <dgm:spPr/>
      <dgm:t>
        <a:bodyPr/>
        <a:lstStyle/>
        <a:p>
          <a:r>
            <a:rPr lang="en-US" sz="1200" b="1" cap="small" baseline="0" dirty="0">
              <a:solidFill>
                <a:schemeClr val="tx1"/>
              </a:solidFill>
              <a:latin typeface="Arial" panose="020B0604020202020204" pitchFamily="34" charset="0"/>
              <a:cs typeface="Arial" panose="020B0604020202020204" pitchFamily="34" charset="0"/>
            </a:rPr>
            <a:t>Integrity</a:t>
          </a:r>
        </a:p>
      </dgm:t>
    </dgm:pt>
    <dgm:pt modelId="{46E0EE45-8C45-43B3-8F44-DBBB9EA6FE86}" type="parTrans" cxnId="{F8173AE9-09DA-4356-B4FD-048F7DEE9335}">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48FC87A0-305F-4641-BC3F-C47CFE35D04F}" type="sibTrans" cxnId="{F8173AE9-09DA-4356-B4FD-048F7DEE9335}">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37122491-BE26-45C4-A740-1EDD889410AB}">
      <dgm:prSet phldrT="[Text]" custT="1"/>
      <dgm:spPr/>
      <dgm:t>
        <a:bodyPr/>
        <a:lstStyle/>
        <a:p>
          <a:r>
            <a:rPr lang="en-US" sz="1200" b="1" cap="small" baseline="0" dirty="0">
              <a:solidFill>
                <a:schemeClr val="tx1"/>
              </a:solidFill>
              <a:latin typeface="Arial" panose="020B0604020202020204" pitchFamily="34" charset="0"/>
              <a:cs typeface="Arial" panose="020B0604020202020204" pitchFamily="34" charset="0"/>
            </a:rPr>
            <a:t>Professionalism</a:t>
          </a:r>
        </a:p>
      </dgm:t>
    </dgm:pt>
    <dgm:pt modelId="{7D08ECDB-275E-493C-B334-A1A82BBC90F4}" type="parTrans" cxnId="{E0F4D3E4-6B9A-4C50-981D-31EB055C8CE6}">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A96BF217-8D0C-46A6-8C8E-0886CA8CB033}" type="sibTrans" cxnId="{E0F4D3E4-6B9A-4C50-981D-31EB055C8CE6}">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7FC8B866-BFF7-4FDD-B283-5C953486D7B7}">
      <dgm:prSet phldrT="[Text]"/>
      <dgm:spPr/>
      <dgm:t>
        <a:bodyPr/>
        <a:lstStyle/>
        <a:p>
          <a:pPr algn="just"/>
          <a:r>
            <a:rPr lang="en-ZA" b="1" dirty="0">
              <a:solidFill>
                <a:schemeClr val="tx1"/>
              </a:solidFill>
              <a:effectLst/>
              <a:latin typeface="Arial" panose="020B0604020202020204" pitchFamily="34" charset="0"/>
              <a:ea typeface="Calibri" panose="020F0502020204030204" pitchFamily="34" charset="0"/>
              <a:cs typeface="Arial" panose="020B0604020202020204" pitchFamily="34" charset="0"/>
            </a:rPr>
            <a:t>Living this value means that we will seek to: </a:t>
          </a:r>
          <a:endParaRPr lang="en-US" b="1" dirty="0">
            <a:solidFill>
              <a:schemeClr val="tx1"/>
            </a:solidFill>
            <a:latin typeface="Arial" panose="020B0604020202020204" pitchFamily="34" charset="0"/>
            <a:cs typeface="Arial" panose="020B0604020202020204" pitchFamily="34" charset="0"/>
          </a:endParaRPr>
        </a:p>
      </dgm:t>
    </dgm:pt>
    <dgm:pt modelId="{AC600499-DEA7-4DA7-8060-E661798C7970}" type="parTrans" cxnId="{67A4F7BE-4F21-44B4-A58A-7359FB8817C5}">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EEBEAF21-5117-488D-91A4-C06301AD39D2}" type="sibTrans" cxnId="{67A4F7BE-4F21-44B4-A58A-7359FB8817C5}">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576D1E9B-60BE-409F-9A6F-017B008B9FF4}">
      <dgm:prSet/>
      <dgm:spPr/>
      <dgm:t>
        <a:bodyPr/>
        <a:lstStyle/>
        <a:p>
          <a:pPr algn="l"/>
          <a:r>
            <a:rPr lang="en-ZA" dirty="0">
              <a:solidFill>
                <a:schemeClr val="tx1"/>
              </a:solidFill>
              <a:effectLst/>
              <a:latin typeface="Arial" panose="020B0604020202020204" pitchFamily="34" charset="0"/>
              <a:ea typeface="Calibri" panose="020F0502020204030204" pitchFamily="34" charset="0"/>
              <a:cs typeface="Arial" panose="020B0604020202020204" pitchFamily="34" charset="0"/>
            </a:rPr>
            <a:t>Display a commitment to being “radical” in what we do;</a:t>
          </a:r>
        </a:p>
      </dgm:t>
    </dgm:pt>
    <dgm:pt modelId="{1DFED3E5-570F-407B-A4C7-A531C56E383C}" type="parTrans" cxnId="{6B70EA76-B7D5-4594-9916-7CDC40A3282B}">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907B6E7A-FFF2-42F9-9A31-6DE165F9D9FF}" type="sibTrans" cxnId="{6B70EA76-B7D5-4594-9916-7CDC40A3282B}">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2C421201-B9E9-4945-81A6-160845423881}">
      <dgm:prSet/>
      <dgm:spPr/>
      <dgm:t>
        <a:bodyPr/>
        <a:lstStyle/>
        <a:p>
          <a:pPr algn="l"/>
          <a:r>
            <a:rPr lang="en-ZA" dirty="0">
              <a:solidFill>
                <a:schemeClr val="tx1"/>
              </a:solidFill>
              <a:effectLst/>
              <a:latin typeface="Arial" panose="020B0604020202020204" pitchFamily="34" charset="0"/>
              <a:ea typeface="Calibri" panose="020F0502020204030204" pitchFamily="34" charset="0"/>
              <a:cs typeface="Arial" panose="020B0604020202020204" pitchFamily="34" charset="0"/>
            </a:rPr>
            <a:t>Foster innovative ideas and solutions in order to deliver exceptional results; and</a:t>
          </a:r>
        </a:p>
      </dgm:t>
    </dgm:pt>
    <dgm:pt modelId="{8A2CABC9-7CBE-4381-A02C-C811C6662683}" type="parTrans" cxnId="{A76C4EAC-2222-4911-918C-2169AB9EB347}">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74FA924A-466E-4CE8-B12B-A2364FBB9AEF}" type="sibTrans" cxnId="{A76C4EAC-2222-4911-918C-2169AB9EB347}">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858A5ECD-51F6-46DD-A1A5-B4F7DC466387}">
      <dgm:prSet/>
      <dgm:spPr/>
      <dgm:t>
        <a:bodyPr/>
        <a:lstStyle/>
        <a:p>
          <a:pPr algn="l"/>
          <a:r>
            <a:rPr lang="en-ZA" dirty="0">
              <a:solidFill>
                <a:schemeClr val="tx1"/>
              </a:solidFill>
              <a:effectLst/>
              <a:latin typeface="Arial" panose="020B0604020202020204" pitchFamily="34" charset="0"/>
              <a:ea typeface="Calibri" panose="020F0502020204030204" pitchFamily="34" charset="0"/>
              <a:cs typeface="Arial" panose="020B0604020202020204" pitchFamily="34" charset="0"/>
            </a:rPr>
            <a:t>Continuously seek new and better ways to serve our clients.</a:t>
          </a:r>
          <a:endParaRPr lang="en-US" dirty="0">
            <a:solidFill>
              <a:schemeClr val="tx1"/>
            </a:solidFill>
            <a:latin typeface="Arial" panose="020B0604020202020204" pitchFamily="34" charset="0"/>
            <a:cs typeface="Arial" panose="020B0604020202020204" pitchFamily="34" charset="0"/>
          </a:endParaRPr>
        </a:p>
      </dgm:t>
    </dgm:pt>
    <dgm:pt modelId="{316B3C06-D9B9-47BC-BA70-5F4D3FDC9E3B}" type="parTrans" cxnId="{C1334CEA-A236-4202-A260-4DFDBA26DA02}">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CC84F599-39F4-4089-BC03-DC6E0120B880}" type="sibTrans" cxnId="{C1334CEA-A236-4202-A260-4DFDBA26DA02}">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CEBA619F-C803-45E3-A109-1197338A5804}">
      <dgm:prSet/>
      <dgm:spPr/>
      <dgm:t>
        <a:bodyPr/>
        <a:lstStyle/>
        <a:p>
          <a:pPr algn="l"/>
          <a:r>
            <a:rPr lang="en-ZA" dirty="0">
              <a:solidFill>
                <a:schemeClr val="tx1"/>
              </a:solidFill>
              <a:effectLst/>
              <a:latin typeface="Arial" panose="020B0604020202020204" pitchFamily="34" charset="0"/>
              <a:ea typeface="Calibri" panose="020F0502020204030204" pitchFamily="34" charset="0"/>
              <a:cs typeface="Arial" panose="020B0604020202020204" pitchFamily="34" charset="0"/>
            </a:rPr>
            <a:t>Behave with integrity in all our actions, always acting in the best interest of the organisation. </a:t>
          </a:r>
        </a:p>
      </dgm:t>
    </dgm:pt>
    <dgm:pt modelId="{C89A65AC-DA43-41BA-8820-BBCC0086B01B}">
      <dgm:prSet/>
      <dgm:spPr/>
      <dgm:t>
        <a:bodyPr/>
        <a:lstStyle/>
        <a:p>
          <a:pPr algn="l"/>
          <a:r>
            <a:rPr lang="en-ZA">
              <a:solidFill>
                <a:schemeClr val="tx1"/>
              </a:solidFill>
              <a:effectLst/>
              <a:latin typeface="Arial" panose="020B0604020202020204" pitchFamily="34" charset="0"/>
              <a:ea typeface="Calibri" panose="020F0502020204030204" pitchFamily="34" charset="0"/>
              <a:cs typeface="Arial" panose="020B0604020202020204" pitchFamily="34" charset="0"/>
            </a:rPr>
            <a:t>Ensure open and transparent communication; and </a:t>
          </a:r>
          <a:endParaRPr lang="en-ZA"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dgm:t>
    </dgm:pt>
    <dgm:pt modelId="{1CE25C1A-F744-413D-A5BD-64DA447EC4DC}">
      <dgm:prSet/>
      <dgm:spPr/>
      <dgm:t>
        <a:bodyPr/>
        <a:lstStyle/>
        <a:p>
          <a:pPr algn="l"/>
          <a:r>
            <a:rPr lang="en-ZA" dirty="0">
              <a:solidFill>
                <a:schemeClr val="tx1"/>
              </a:solidFill>
              <a:effectLst/>
              <a:latin typeface="Arial" panose="020B0604020202020204" pitchFamily="34" charset="0"/>
              <a:ea typeface="Calibri" panose="020F0502020204030204" pitchFamily="34" charset="0"/>
              <a:cs typeface="Arial" panose="020B0604020202020204" pitchFamily="34" charset="0"/>
            </a:rPr>
            <a:t>Uphold ethical, honest behaviour; </a:t>
          </a:r>
        </a:p>
      </dgm:t>
    </dgm:pt>
    <dgm:pt modelId="{595E2EAC-0E2B-49AE-A103-3F3E53B2A259}">
      <dgm:prSet/>
      <dgm:spPr/>
      <dgm:t>
        <a:bodyPr/>
        <a:lstStyle/>
        <a:p>
          <a:pPr algn="l"/>
          <a:r>
            <a:rPr lang="en-ZA" dirty="0">
              <a:solidFill>
                <a:schemeClr val="tx1"/>
              </a:solidFill>
              <a:effectLst/>
              <a:latin typeface="Arial" panose="020B0604020202020204" pitchFamily="34" charset="0"/>
              <a:ea typeface="Calibri" panose="020F0502020204030204" pitchFamily="34" charset="0"/>
              <a:cs typeface="Arial" panose="020B0604020202020204" pitchFamily="34" charset="0"/>
            </a:rPr>
            <a:t>Consistently honour our commitments;</a:t>
          </a:r>
        </a:p>
      </dgm:t>
    </dgm:pt>
    <dgm:pt modelId="{C2F66A40-1B3C-42DE-BD3D-98615CC8E74C}">
      <dgm:prSet phldrT="[Text]"/>
      <dgm:spPr/>
      <dgm:t>
        <a:bodyPr/>
        <a:lstStyle/>
        <a:p>
          <a:pPr algn="just"/>
          <a:r>
            <a:rPr lang="en-ZA" b="1" dirty="0">
              <a:solidFill>
                <a:schemeClr val="tx1"/>
              </a:solidFill>
              <a:effectLst/>
              <a:latin typeface="Arial" panose="020B0604020202020204" pitchFamily="34" charset="0"/>
              <a:ea typeface="Calibri" panose="020F0502020204030204" pitchFamily="34" charset="0"/>
              <a:cs typeface="Arial" panose="020B0604020202020204" pitchFamily="34" charset="0"/>
            </a:rPr>
            <a:t>Living this value means that we will seek to: </a:t>
          </a:r>
          <a:endParaRPr lang="en-US" b="1" dirty="0">
            <a:solidFill>
              <a:schemeClr val="tx1"/>
            </a:solidFill>
            <a:latin typeface="Arial" panose="020B0604020202020204" pitchFamily="34" charset="0"/>
            <a:cs typeface="Arial" panose="020B0604020202020204" pitchFamily="34" charset="0"/>
          </a:endParaRPr>
        </a:p>
      </dgm:t>
    </dgm:pt>
    <dgm:pt modelId="{B4BE586F-ECD6-4761-9D04-83748F5917E1}" type="sibTrans" cxnId="{CE78C8F8-BD86-4845-8FB7-F92A881762AF}">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AED4D7ED-0264-4A3F-AC32-1EE0E6A9EE48}" type="parTrans" cxnId="{CE78C8F8-BD86-4845-8FB7-F92A881762AF}">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66F18C7D-5B08-43B0-8495-550806438335}" type="sibTrans" cxnId="{5972AD2D-2797-4AB4-97DA-DA68F3621A42}">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1FC1FA19-9D8C-443F-BD41-87F47440087D}" type="parTrans" cxnId="{5972AD2D-2797-4AB4-97DA-DA68F3621A42}">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FAB7D3C6-B9CE-44F6-9B2C-F30825105F47}" type="sibTrans" cxnId="{87D0B31C-369D-4919-AF58-5C91C8BC1CEA}">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6E61DF2F-69C1-4240-941F-D723D8A5C07C}" type="parTrans" cxnId="{87D0B31C-369D-4919-AF58-5C91C8BC1CEA}">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6CBAE035-3083-40D6-9776-3F5912F8BD34}" type="sibTrans" cxnId="{A49C9EFE-14D2-4F64-B4DD-2AA6EC55B3F4}">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1D9564D9-08AA-48D6-AA4F-29E5DD825B3E}" type="parTrans" cxnId="{A49C9EFE-14D2-4F64-B4DD-2AA6EC55B3F4}">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1124A74C-0ACD-4352-8A27-454A211E4F2B}" type="sibTrans" cxnId="{D2FB0469-B278-4121-B96C-68E3AD06C40C}">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8C07A83C-B29C-48E3-BB61-535889F92362}" type="parTrans" cxnId="{D2FB0469-B278-4121-B96C-68E3AD06C40C}">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0D73859D-F7A3-4349-AD62-90787C17C31C}">
      <dgm:prSet/>
      <dgm:spPr/>
      <dgm:t>
        <a:bodyPr/>
        <a:lstStyle/>
        <a:p>
          <a:pPr algn="l"/>
          <a:r>
            <a:rPr lang="en-ZA" dirty="0">
              <a:solidFill>
                <a:schemeClr val="tx1"/>
              </a:solidFill>
              <a:effectLst/>
              <a:latin typeface="Arial" panose="020B0604020202020204" pitchFamily="34" charset="0"/>
              <a:ea typeface="Calibri" panose="020F0502020204030204" pitchFamily="34" charset="0"/>
              <a:cs typeface="Arial" panose="020B0604020202020204" pitchFamily="34" charset="0"/>
            </a:rPr>
            <a:t>Serve with utmost respect, competence and professional mannerism;</a:t>
          </a:r>
        </a:p>
      </dgm:t>
    </dgm:pt>
    <dgm:pt modelId="{BC49D454-6327-41A1-B594-9673A9767D3F}" type="parTrans" cxnId="{74E4D8BA-1018-4F0B-92D3-69FF3A5C8266}">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3A0AE988-720F-42F4-829C-B468AA19597A}" type="sibTrans" cxnId="{74E4D8BA-1018-4F0B-92D3-69FF3A5C8266}">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EE181D86-9C3E-4EE1-B6BD-5E0775013DE1}">
      <dgm:prSet/>
      <dgm:spPr/>
      <dgm:t>
        <a:bodyPr/>
        <a:lstStyle/>
        <a:p>
          <a:pPr algn="l"/>
          <a:r>
            <a:rPr lang="en-ZA">
              <a:solidFill>
                <a:schemeClr val="tx1"/>
              </a:solidFill>
              <a:effectLst/>
              <a:latin typeface="Arial" panose="020B0604020202020204" pitchFamily="34" charset="0"/>
              <a:ea typeface="Calibri" panose="020F0502020204030204" pitchFamily="34" charset="0"/>
              <a:cs typeface="Arial" panose="020B0604020202020204" pitchFamily="34" charset="0"/>
            </a:rPr>
            <a:t>Display punctuality, reliability, dependability and a commitment to meet deadlines; and</a:t>
          </a:r>
          <a:endParaRPr lang="en-ZA"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dgm:t>
    </dgm:pt>
    <dgm:pt modelId="{C44BDE56-2DB0-415B-935F-9FEFD89AA576}" type="parTrans" cxnId="{B7AE3AE4-D8DC-410C-8B80-A3FA04599622}">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A021995D-AF27-492B-8A61-CD248625D95D}" type="sibTrans" cxnId="{B7AE3AE4-D8DC-410C-8B80-A3FA04599622}">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09734E54-49A4-4B85-B300-E34DFF525199}">
      <dgm:prSet/>
      <dgm:spPr/>
      <dgm:t>
        <a:bodyPr/>
        <a:lstStyle/>
        <a:p>
          <a:pPr algn="l"/>
          <a:r>
            <a:rPr lang="en-ZA" dirty="0">
              <a:solidFill>
                <a:schemeClr val="tx1"/>
              </a:solidFill>
              <a:effectLst/>
              <a:latin typeface="Arial" panose="020B0604020202020204" pitchFamily="34" charset="0"/>
              <a:ea typeface="Calibri" panose="020F0502020204030204" pitchFamily="34" charset="0"/>
              <a:cs typeface="Arial" panose="020B0604020202020204" pitchFamily="34" charset="0"/>
            </a:rPr>
            <a:t>Cooperate with all role players.</a:t>
          </a:r>
        </a:p>
      </dgm:t>
    </dgm:pt>
    <dgm:pt modelId="{044A2DAE-8FB5-485A-B817-91E0EA36576B}" type="parTrans" cxnId="{0D0A3D71-FFFE-408B-911D-5CA40A25320D}">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5FF074D8-0543-4CB6-AE5C-7FE67254CC33}" type="sibTrans" cxnId="{0D0A3D71-FFFE-408B-911D-5CA40A25320D}">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23867AF6-B82A-4731-9F7E-D084DC124891}">
      <dgm:prSet/>
      <dgm:spPr/>
      <dgm:t>
        <a:bodyPr/>
        <a:lstStyle/>
        <a:p>
          <a:pPr algn="just"/>
          <a:r>
            <a:rPr lang="en-ZA" b="1" dirty="0">
              <a:solidFill>
                <a:schemeClr val="tx1"/>
              </a:solidFill>
              <a:effectLst/>
              <a:latin typeface="Arial" panose="020B0604020202020204" pitchFamily="34" charset="0"/>
              <a:ea typeface="Calibri" panose="020F0502020204030204" pitchFamily="34" charset="0"/>
              <a:cs typeface="Arial" panose="020B0604020202020204" pitchFamily="34" charset="0"/>
            </a:rPr>
            <a:t>Living this value means that we will seek to: </a:t>
          </a:r>
        </a:p>
      </dgm:t>
    </dgm:pt>
    <dgm:pt modelId="{859BA34C-F7A2-47CD-8565-D8456B1CF114}" type="parTrans" cxnId="{A5BCF2DD-B65A-4682-9917-9DEEE2B1E82A}">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EF90E33A-D6AF-4D66-AE04-5BEADEEB164E}" type="sibTrans" cxnId="{A5BCF2DD-B65A-4682-9917-9DEEE2B1E82A}">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BA500000-D0E2-4470-80A2-2FCE06B0E730}">
      <dgm:prSet/>
      <dgm:spPr/>
      <dgm:t>
        <a:bodyPr/>
        <a:lstStyle/>
        <a:p>
          <a:pPr algn="just"/>
          <a:r>
            <a:rPr lang="en-ZA" b="1" dirty="0">
              <a:solidFill>
                <a:schemeClr val="tx1"/>
              </a:solidFill>
              <a:effectLst/>
              <a:latin typeface="Arial" panose="020B0604020202020204" pitchFamily="34" charset="0"/>
              <a:ea typeface="Calibri" panose="020F0502020204030204" pitchFamily="34" charset="0"/>
              <a:cs typeface="Arial" panose="020B0604020202020204" pitchFamily="34" charset="0"/>
            </a:rPr>
            <a:t>Living this value means that we will seek to: </a:t>
          </a:r>
        </a:p>
      </dgm:t>
    </dgm:pt>
    <dgm:pt modelId="{6C3D44E5-9139-4C62-9C99-E37F9CA8C107}" type="parTrans" cxnId="{864B1387-A378-499D-B2E4-AA07699A8F7D}">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B9B69B1E-86E5-4109-B53E-EF6DB1DD7D03}" type="sibTrans" cxnId="{864B1387-A378-499D-B2E4-AA07699A8F7D}">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319F64EB-CF7A-45AE-B565-17C1D87AECA2}">
      <dgm:prSet custT="1"/>
      <dgm:spPr/>
      <dgm:t>
        <a:bodyPr/>
        <a:lstStyle/>
        <a:p>
          <a:r>
            <a:rPr lang="en-ZA" sz="1200" b="1" cap="small"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Customer Centric</a:t>
          </a:r>
        </a:p>
      </dgm:t>
    </dgm:pt>
    <dgm:pt modelId="{60AD5B28-2E47-4F07-A8AC-009798D0151D}" type="parTrans" cxnId="{2DEA5266-F611-451B-89AB-D61F8578441E}">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2724265D-AD85-4533-A3DC-63065675B021}" type="sibTrans" cxnId="{2DEA5266-F611-451B-89AB-D61F8578441E}">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F49083EA-4A8B-4013-A134-8E9653161C5A}">
      <dgm:prSet/>
      <dgm:spPr/>
      <dgm:t>
        <a:bodyPr/>
        <a:lstStyle/>
        <a:p>
          <a:r>
            <a:rPr lang="en-ZA" b="1" cap="small"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Commitment</a:t>
          </a:r>
        </a:p>
      </dgm:t>
    </dgm:pt>
    <dgm:pt modelId="{F9735F20-44FE-4DB7-8FA6-3AF485A3997B}" type="parTrans" cxnId="{2485AA13-B4C6-47A0-A5A9-53DBCFE47F76}">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60B314CE-B8BC-4BE1-8BA4-BAADC98AEBBB}" type="sibTrans" cxnId="{2485AA13-B4C6-47A0-A5A9-53DBCFE47F76}">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7E71E99C-CBE4-44F1-8858-358077EE6C40}">
      <dgm:prSet/>
      <dgm:spPr/>
      <dgm:t>
        <a:bodyPr/>
        <a:lstStyle/>
        <a:p>
          <a:pPr algn="l"/>
          <a:r>
            <a:rPr lang="en-ZA" dirty="0">
              <a:solidFill>
                <a:schemeClr val="tx1"/>
              </a:solidFill>
              <a:effectLst/>
              <a:latin typeface="Arial" panose="020B0604020202020204" pitchFamily="34" charset="0"/>
              <a:ea typeface="Calibri" panose="020F0502020204030204" pitchFamily="34" charset="0"/>
              <a:cs typeface="Arial" panose="020B0604020202020204" pitchFamily="34" charset="0"/>
            </a:rPr>
            <a:t>Place customer service excellence at the centre of everything we do;</a:t>
          </a:r>
        </a:p>
      </dgm:t>
    </dgm:pt>
    <dgm:pt modelId="{2642A3F1-821B-4877-BA6C-6CACA898AF78}" type="parTrans" cxnId="{BD4A2941-22CA-47A5-9E2D-53DD44194736}">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8117D609-6A99-4EF9-AA3A-AF53A770AD1A}" type="sibTrans" cxnId="{BD4A2941-22CA-47A5-9E2D-53DD44194736}">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68A29CB6-CAA9-47A1-8B96-82C8DB5F7CDA}">
      <dgm:prSet/>
      <dgm:spPr/>
      <dgm:t>
        <a:bodyPr/>
        <a:lstStyle/>
        <a:p>
          <a:pPr algn="l"/>
          <a:r>
            <a:rPr lang="en-ZA">
              <a:solidFill>
                <a:schemeClr val="tx1"/>
              </a:solidFill>
              <a:effectLst/>
              <a:latin typeface="Arial" panose="020B0604020202020204" pitchFamily="34" charset="0"/>
              <a:ea typeface="Calibri" panose="020F0502020204030204" pitchFamily="34" charset="0"/>
              <a:cs typeface="Arial" panose="020B0604020202020204" pitchFamily="34" charset="0"/>
            </a:rPr>
            <a:t>Create a nurturing environment by partnering with our clients and employees, and in the way in which we care and support them;</a:t>
          </a:r>
          <a:endParaRPr lang="en-ZA"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dgm:t>
    </dgm:pt>
    <dgm:pt modelId="{137B43D1-50B0-43BA-9F12-C63FE2115AA5}" type="parTrans" cxnId="{D6B0473C-33DF-4D8C-87D5-6482EA3F18E8}">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C6DA6869-481B-4FCF-B795-596829395123}" type="sibTrans" cxnId="{D6B0473C-33DF-4D8C-87D5-6482EA3F18E8}">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2D63D570-4DAD-41A7-9C5E-A67A9E431270}">
      <dgm:prSet/>
      <dgm:spPr/>
      <dgm:t>
        <a:bodyPr/>
        <a:lstStyle/>
        <a:p>
          <a:pPr algn="l"/>
          <a:r>
            <a:rPr lang="en-ZA">
              <a:solidFill>
                <a:schemeClr val="tx1"/>
              </a:solidFill>
              <a:effectLst/>
              <a:latin typeface="Arial" panose="020B0604020202020204" pitchFamily="34" charset="0"/>
              <a:ea typeface="Calibri" panose="020F0502020204030204" pitchFamily="34" charset="0"/>
              <a:cs typeface="Arial" panose="020B0604020202020204" pitchFamily="34" charset="0"/>
            </a:rPr>
            <a:t>Always be available and accessible in providing public services to our society; and</a:t>
          </a:r>
          <a:endParaRPr lang="en-ZA"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dgm:t>
    </dgm:pt>
    <dgm:pt modelId="{25833552-7F40-49A6-ABA8-1071E0606849}" type="parTrans" cxnId="{515D425B-7F57-4443-9397-83BAACD459F2}">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B83E52ED-7BDF-458A-AB54-1450A4F7B7AC}" type="sibTrans" cxnId="{515D425B-7F57-4443-9397-83BAACD459F2}">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DD4E83B9-6E1B-4891-B688-E01F7F139BA7}">
      <dgm:prSet/>
      <dgm:spPr/>
      <dgm:t>
        <a:bodyPr/>
        <a:lstStyle/>
        <a:p>
          <a:pPr algn="l"/>
          <a:r>
            <a:rPr lang="en-ZA">
              <a:solidFill>
                <a:schemeClr val="tx1"/>
              </a:solidFill>
              <a:effectLst/>
              <a:latin typeface="Arial" panose="020B0604020202020204" pitchFamily="34" charset="0"/>
              <a:ea typeface="Calibri" panose="020F0502020204030204" pitchFamily="34" charset="0"/>
              <a:cs typeface="Arial" panose="020B0604020202020204" pitchFamily="34" charset="0"/>
            </a:rPr>
            <a:t>Understand customer needs and respond timeously, efficiently and effectively to customer queries and requests.</a:t>
          </a:r>
          <a:endParaRPr lang="en-ZA"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dgm:t>
    </dgm:pt>
    <dgm:pt modelId="{4CD375BA-4F9B-45BF-928A-E560DDC1483F}" type="parTrans" cxnId="{BFDD0D58-8AB7-4D63-9F10-255C27349537}">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EEFCAAB0-0375-4FEA-BA48-8A5EB7912E42}" type="sibTrans" cxnId="{BFDD0D58-8AB7-4D63-9F10-255C27349537}">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4CE8635C-C2D1-4C53-9CEB-7D20EAA14116}">
      <dgm:prSet/>
      <dgm:spPr/>
      <dgm:t>
        <a:bodyPr/>
        <a:lstStyle/>
        <a:p>
          <a:pPr algn="l"/>
          <a:r>
            <a:rPr lang="en-ZA" dirty="0">
              <a:solidFill>
                <a:schemeClr val="tx1"/>
              </a:solidFill>
              <a:effectLst/>
              <a:latin typeface="Arial" panose="020B0604020202020204" pitchFamily="34" charset="0"/>
              <a:ea typeface="Calibri" panose="020F0502020204030204" pitchFamily="34" charset="0"/>
              <a:cs typeface="Arial" panose="020B0604020202020204" pitchFamily="34" charset="0"/>
            </a:rPr>
            <a:t>Do what is needed to get the work done; </a:t>
          </a:r>
        </a:p>
      </dgm:t>
    </dgm:pt>
    <dgm:pt modelId="{5AA57A42-5C6C-4420-823F-B2EB5E6E0EE6}" type="parTrans" cxnId="{E930A14C-6844-4F05-84C2-53C542E061B0}">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9A7ADA48-4B60-458A-BEB4-195A8911A6CD}" type="sibTrans" cxnId="{E930A14C-6844-4F05-84C2-53C542E061B0}">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8CAF71B8-C5C8-4855-BF93-78120FB24C0F}">
      <dgm:prSet/>
      <dgm:spPr/>
      <dgm:t>
        <a:bodyPr/>
        <a:lstStyle/>
        <a:p>
          <a:pPr algn="l"/>
          <a:r>
            <a:rPr lang="en-ZA">
              <a:solidFill>
                <a:schemeClr val="tx1"/>
              </a:solidFill>
              <a:effectLst/>
              <a:latin typeface="Arial" panose="020B0604020202020204" pitchFamily="34" charset="0"/>
              <a:ea typeface="Calibri" panose="020F0502020204030204" pitchFamily="34" charset="0"/>
              <a:cs typeface="Arial" panose="020B0604020202020204" pitchFamily="34" charset="0"/>
            </a:rPr>
            <a:t>Be selfless, resolute, purposeful and steadfast;  </a:t>
          </a:r>
          <a:endParaRPr lang="en-ZA"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dgm:t>
    </dgm:pt>
    <dgm:pt modelId="{D6533134-51F5-425A-8749-A8C23F9B5D7D}" type="parTrans" cxnId="{D9A08057-29BC-48BE-A9DD-2A124A55FB1A}">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3F31ABFA-6A25-46FC-974F-DB08A14EDF2D}" type="sibTrans" cxnId="{D9A08057-29BC-48BE-A9DD-2A124A55FB1A}">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42B01DAD-C6F2-45BC-BBE1-D927AB4996D6}">
      <dgm:prSet/>
      <dgm:spPr/>
      <dgm:t>
        <a:bodyPr/>
        <a:lstStyle/>
        <a:p>
          <a:pPr algn="l"/>
          <a:r>
            <a:rPr lang="en-ZA">
              <a:solidFill>
                <a:schemeClr val="tx1"/>
              </a:solidFill>
              <a:effectLst/>
              <a:latin typeface="Arial" panose="020B0604020202020204" pitchFamily="34" charset="0"/>
              <a:ea typeface="Calibri" panose="020F0502020204030204" pitchFamily="34" charset="0"/>
              <a:cs typeface="Arial" panose="020B0604020202020204" pitchFamily="34" charset="0"/>
            </a:rPr>
            <a:t>Be committed to efforts of job creation, alleviating poverty and reducing inequality; and</a:t>
          </a:r>
          <a:endParaRPr lang="en-ZA"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dgm:t>
    </dgm:pt>
    <dgm:pt modelId="{6A494D2A-CCCA-44BE-8E43-607298E3008B}" type="parTrans" cxnId="{D3BBF3C2-1322-419C-92B1-10F79903BF73}">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B65E0616-36F2-406A-B9AB-78736ABEC949}" type="sibTrans" cxnId="{D3BBF3C2-1322-419C-92B1-10F79903BF73}">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7A0B7257-C361-488E-A64F-BEB1D4070C6E}">
      <dgm:prSet/>
      <dgm:spPr/>
      <dgm:t>
        <a:bodyPr/>
        <a:lstStyle/>
        <a:p>
          <a:pPr algn="l"/>
          <a:r>
            <a:rPr lang="en-ZA" dirty="0">
              <a:solidFill>
                <a:schemeClr val="tx1"/>
              </a:solidFill>
              <a:effectLst/>
              <a:latin typeface="Arial" panose="020B0604020202020204" pitchFamily="34" charset="0"/>
              <a:ea typeface="Calibri" panose="020F0502020204030204" pitchFamily="34" charset="0"/>
              <a:cs typeface="Arial" panose="020B0604020202020204" pitchFamily="34" charset="0"/>
            </a:rPr>
            <a:t>Display a solution-driven attitude, and commitment to serve.</a:t>
          </a:r>
        </a:p>
      </dgm:t>
    </dgm:pt>
    <dgm:pt modelId="{87487F65-153C-4767-8E44-2909002CF347}" type="parTrans" cxnId="{7BC8E4B6-93D0-4433-93D9-20FE89CCF855}">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EE5D33B9-94B9-466B-83BA-E0EFA39A0BAC}" type="sibTrans" cxnId="{7BC8E4B6-93D0-4433-93D9-20FE89CCF855}">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8CD4FACA-C421-4C1C-AF60-0E92A81319E3}" type="pres">
      <dgm:prSet presAssocID="{92F026AE-CC72-4AF5-94F4-8EE80C8BF2C5}" presName="Name0" presStyleCnt="0">
        <dgm:presLayoutVars>
          <dgm:dir/>
          <dgm:animLvl val="lvl"/>
          <dgm:resizeHandles val="exact"/>
        </dgm:presLayoutVars>
      </dgm:prSet>
      <dgm:spPr/>
      <dgm:t>
        <a:bodyPr/>
        <a:lstStyle/>
        <a:p>
          <a:endParaRPr lang="en-US"/>
        </a:p>
      </dgm:t>
    </dgm:pt>
    <dgm:pt modelId="{7AAB6F0A-82D4-4A75-B0A8-A0E8ED0D856C}" type="pres">
      <dgm:prSet presAssocID="{AFBBC435-276E-43B9-B84A-9E210078FCE7}" presName="composite" presStyleCnt="0"/>
      <dgm:spPr/>
    </dgm:pt>
    <dgm:pt modelId="{2E2EA9F8-491C-4C7C-98B4-5149D9E3D96B}" type="pres">
      <dgm:prSet presAssocID="{AFBBC435-276E-43B9-B84A-9E210078FCE7}" presName="parTx" presStyleLbl="alignNode1" presStyleIdx="0" presStyleCnt="5" custLinFactNeighborX="-901" custLinFactNeighborY="-68399">
        <dgm:presLayoutVars>
          <dgm:chMax val="0"/>
          <dgm:chPref val="0"/>
          <dgm:bulletEnabled val="1"/>
        </dgm:presLayoutVars>
      </dgm:prSet>
      <dgm:spPr/>
      <dgm:t>
        <a:bodyPr/>
        <a:lstStyle/>
        <a:p>
          <a:endParaRPr lang="en-US"/>
        </a:p>
      </dgm:t>
    </dgm:pt>
    <dgm:pt modelId="{A09E95E4-4B07-4FDB-8992-F26D431CC6FE}" type="pres">
      <dgm:prSet presAssocID="{AFBBC435-276E-43B9-B84A-9E210078FCE7}" presName="desTx" presStyleLbl="alignAccFollowNode1" presStyleIdx="0" presStyleCnt="5">
        <dgm:presLayoutVars>
          <dgm:bulletEnabled val="1"/>
        </dgm:presLayoutVars>
      </dgm:prSet>
      <dgm:spPr/>
      <dgm:t>
        <a:bodyPr/>
        <a:lstStyle/>
        <a:p>
          <a:endParaRPr lang="en-US"/>
        </a:p>
      </dgm:t>
    </dgm:pt>
    <dgm:pt modelId="{35FE7140-C85E-4893-B023-947EA201FA66}" type="pres">
      <dgm:prSet presAssocID="{B015678D-CE0C-4718-9B69-C0C79CC744D9}" presName="space" presStyleCnt="0"/>
      <dgm:spPr/>
    </dgm:pt>
    <dgm:pt modelId="{F14FA5ED-98D2-4F26-88BF-8295090126C4}" type="pres">
      <dgm:prSet presAssocID="{AC627677-B5EB-4F84-88D1-E28CFDCCB30F}" presName="composite" presStyleCnt="0"/>
      <dgm:spPr/>
    </dgm:pt>
    <dgm:pt modelId="{822B0C02-229D-45D6-AE44-3BA8728EA4B5}" type="pres">
      <dgm:prSet presAssocID="{AC627677-B5EB-4F84-88D1-E28CFDCCB30F}" presName="parTx" presStyleLbl="alignNode1" presStyleIdx="1" presStyleCnt="5" custLinFactNeighborX="-1650" custLinFactNeighborY="-68399">
        <dgm:presLayoutVars>
          <dgm:chMax val="0"/>
          <dgm:chPref val="0"/>
          <dgm:bulletEnabled val="1"/>
        </dgm:presLayoutVars>
      </dgm:prSet>
      <dgm:spPr/>
      <dgm:t>
        <a:bodyPr/>
        <a:lstStyle/>
        <a:p>
          <a:endParaRPr lang="en-US"/>
        </a:p>
      </dgm:t>
    </dgm:pt>
    <dgm:pt modelId="{DCA282ED-9F59-4529-9C59-2D0A2CABCEF3}" type="pres">
      <dgm:prSet presAssocID="{AC627677-B5EB-4F84-88D1-E28CFDCCB30F}" presName="desTx" presStyleLbl="alignAccFollowNode1" presStyleIdx="1" presStyleCnt="5">
        <dgm:presLayoutVars>
          <dgm:bulletEnabled val="1"/>
        </dgm:presLayoutVars>
      </dgm:prSet>
      <dgm:spPr/>
      <dgm:t>
        <a:bodyPr/>
        <a:lstStyle/>
        <a:p>
          <a:endParaRPr lang="en-US"/>
        </a:p>
      </dgm:t>
    </dgm:pt>
    <dgm:pt modelId="{4578F547-7C49-44D7-BA23-BD0876310149}" type="pres">
      <dgm:prSet presAssocID="{48FC87A0-305F-4641-BC3F-C47CFE35D04F}" presName="space" presStyleCnt="0"/>
      <dgm:spPr/>
    </dgm:pt>
    <dgm:pt modelId="{AC9DAA0E-D82D-4897-9716-6DD06FCE1FB1}" type="pres">
      <dgm:prSet presAssocID="{37122491-BE26-45C4-A740-1EDD889410AB}" presName="composite" presStyleCnt="0"/>
      <dgm:spPr/>
    </dgm:pt>
    <dgm:pt modelId="{B8FA46F1-7518-4315-93F0-471BC1EECA45}" type="pres">
      <dgm:prSet presAssocID="{37122491-BE26-45C4-A740-1EDD889410AB}" presName="parTx" presStyleLbl="alignNode1" presStyleIdx="2" presStyleCnt="5" custLinFactNeighborX="-320" custLinFactNeighborY="-68399">
        <dgm:presLayoutVars>
          <dgm:chMax val="0"/>
          <dgm:chPref val="0"/>
          <dgm:bulletEnabled val="1"/>
        </dgm:presLayoutVars>
      </dgm:prSet>
      <dgm:spPr/>
      <dgm:t>
        <a:bodyPr/>
        <a:lstStyle/>
        <a:p>
          <a:endParaRPr lang="en-US"/>
        </a:p>
      </dgm:t>
    </dgm:pt>
    <dgm:pt modelId="{C9197AFD-ED26-4028-8824-699A69FDEC76}" type="pres">
      <dgm:prSet presAssocID="{37122491-BE26-45C4-A740-1EDD889410AB}" presName="desTx" presStyleLbl="alignAccFollowNode1" presStyleIdx="2" presStyleCnt="5">
        <dgm:presLayoutVars>
          <dgm:bulletEnabled val="1"/>
        </dgm:presLayoutVars>
      </dgm:prSet>
      <dgm:spPr/>
      <dgm:t>
        <a:bodyPr/>
        <a:lstStyle/>
        <a:p>
          <a:endParaRPr lang="en-US"/>
        </a:p>
      </dgm:t>
    </dgm:pt>
    <dgm:pt modelId="{CFDC53EB-A077-44FB-BDE7-D3AE6F9633A4}" type="pres">
      <dgm:prSet presAssocID="{A96BF217-8D0C-46A6-8C8E-0886CA8CB033}" presName="space" presStyleCnt="0"/>
      <dgm:spPr/>
    </dgm:pt>
    <dgm:pt modelId="{6D9760E3-5A1E-404A-A833-AF373C20EA9A}" type="pres">
      <dgm:prSet presAssocID="{319F64EB-CF7A-45AE-B565-17C1D87AECA2}" presName="composite" presStyleCnt="0"/>
      <dgm:spPr/>
    </dgm:pt>
    <dgm:pt modelId="{FC16BC3D-F5F8-43C4-9251-9474B8819AB0}" type="pres">
      <dgm:prSet presAssocID="{319F64EB-CF7A-45AE-B565-17C1D87AECA2}" presName="parTx" presStyleLbl="alignNode1" presStyleIdx="3" presStyleCnt="5" custLinFactNeighborX="-2290" custLinFactNeighborY="-68399">
        <dgm:presLayoutVars>
          <dgm:chMax val="0"/>
          <dgm:chPref val="0"/>
          <dgm:bulletEnabled val="1"/>
        </dgm:presLayoutVars>
      </dgm:prSet>
      <dgm:spPr/>
      <dgm:t>
        <a:bodyPr/>
        <a:lstStyle/>
        <a:p>
          <a:endParaRPr lang="en-US"/>
        </a:p>
      </dgm:t>
    </dgm:pt>
    <dgm:pt modelId="{48C21F6C-73DB-4982-8567-2C73CAF0E1A8}" type="pres">
      <dgm:prSet presAssocID="{319F64EB-CF7A-45AE-B565-17C1D87AECA2}" presName="desTx" presStyleLbl="alignAccFollowNode1" presStyleIdx="3" presStyleCnt="5" custLinFactNeighborX="-640">
        <dgm:presLayoutVars>
          <dgm:bulletEnabled val="1"/>
        </dgm:presLayoutVars>
      </dgm:prSet>
      <dgm:spPr/>
      <dgm:t>
        <a:bodyPr/>
        <a:lstStyle/>
        <a:p>
          <a:endParaRPr lang="en-US"/>
        </a:p>
      </dgm:t>
    </dgm:pt>
    <dgm:pt modelId="{7CA88E6C-E388-4839-8166-E11DA58110F2}" type="pres">
      <dgm:prSet presAssocID="{2724265D-AD85-4533-A3DC-63065675B021}" presName="space" presStyleCnt="0"/>
      <dgm:spPr/>
    </dgm:pt>
    <dgm:pt modelId="{1DA7B7F6-D92D-4694-BACB-E2ED6697DB3D}" type="pres">
      <dgm:prSet presAssocID="{F49083EA-4A8B-4013-A134-8E9653161C5A}" presName="composite" presStyleCnt="0"/>
      <dgm:spPr/>
    </dgm:pt>
    <dgm:pt modelId="{5ECC4AA6-9153-4C1E-8104-51528AB1EDEC}" type="pres">
      <dgm:prSet presAssocID="{F49083EA-4A8B-4013-A134-8E9653161C5A}" presName="parTx" presStyleLbl="alignNode1" presStyleIdx="4" presStyleCnt="5" custLinFactNeighborX="261" custLinFactNeighborY="-68399">
        <dgm:presLayoutVars>
          <dgm:chMax val="0"/>
          <dgm:chPref val="0"/>
          <dgm:bulletEnabled val="1"/>
        </dgm:presLayoutVars>
      </dgm:prSet>
      <dgm:spPr/>
      <dgm:t>
        <a:bodyPr/>
        <a:lstStyle/>
        <a:p>
          <a:endParaRPr lang="en-US"/>
        </a:p>
      </dgm:t>
    </dgm:pt>
    <dgm:pt modelId="{06E8C93A-F3B3-4362-ACEB-FD6031958AE3}" type="pres">
      <dgm:prSet presAssocID="{F49083EA-4A8B-4013-A134-8E9653161C5A}" presName="desTx" presStyleLbl="alignAccFollowNode1" presStyleIdx="4" presStyleCnt="5" custLinFactNeighborX="-1280">
        <dgm:presLayoutVars>
          <dgm:bulletEnabled val="1"/>
        </dgm:presLayoutVars>
      </dgm:prSet>
      <dgm:spPr/>
      <dgm:t>
        <a:bodyPr/>
        <a:lstStyle/>
        <a:p>
          <a:endParaRPr lang="en-US"/>
        </a:p>
      </dgm:t>
    </dgm:pt>
  </dgm:ptLst>
  <dgm:cxnLst>
    <dgm:cxn modelId="{CE78C8F8-BD86-4845-8FB7-F92A881762AF}" srcId="{AC627677-B5EB-4F84-88D1-E28CFDCCB30F}" destId="{C2F66A40-1B3C-42DE-BD3D-98615CC8E74C}" srcOrd="0" destOrd="0" parTransId="{AED4D7ED-0264-4A3F-AC32-1EE0E6A9EE48}" sibTransId="{B4BE586F-ECD6-4761-9D04-83748F5917E1}"/>
    <dgm:cxn modelId="{C0D0ABC2-366D-4646-9C3F-4AF806DE38A8}" srcId="{AFBBC435-276E-43B9-B84A-9E210078FCE7}" destId="{790D3C44-305D-4687-A7E8-6A400792D395}" srcOrd="0" destOrd="0" parTransId="{201D6158-737A-4DD9-A487-C58565C4C7D3}" sibTransId="{04A7E1EE-E4B8-4CDC-8432-0B7264182639}"/>
    <dgm:cxn modelId="{D332FA28-68B9-40E0-A8FF-19E91D47BD56}" type="presOf" srcId="{7FC8B866-BFF7-4FDD-B283-5C953486D7B7}" destId="{C9197AFD-ED26-4028-8824-699A69FDEC76}" srcOrd="0" destOrd="0" presId="urn:microsoft.com/office/officeart/2005/8/layout/hList1"/>
    <dgm:cxn modelId="{D9A08057-29BC-48BE-A9DD-2A124A55FB1A}" srcId="{23867AF6-B82A-4731-9F7E-D084DC124891}" destId="{8CAF71B8-C5C8-4855-BF93-78120FB24C0F}" srcOrd="1" destOrd="0" parTransId="{D6533134-51F5-425A-8749-A8C23F9B5D7D}" sibTransId="{3F31ABFA-6A25-46FC-974F-DB08A14EDF2D}"/>
    <dgm:cxn modelId="{7F16AFD1-E9C4-4E7B-9355-F7BDDDD1D029}" type="presOf" srcId="{EE181D86-9C3E-4EE1-B6BD-5E0775013DE1}" destId="{C9197AFD-ED26-4028-8824-699A69FDEC76}" srcOrd="0" destOrd="2" presId="urn:microsoft.com/office/officeart/2005/8/layout/hList1"/>
    <dgm:cxn modelId="{87D0B31C-369D-4919-AF58-5C91C8BC1CEA}" srcId="{C2F66A40-1B3C-42DE-BD3D-98615CC8E74C}" destId="{C89A65AC-DA43-41BA-8820-BBCC0086B01B}" srcOrd="2" destOrd="0" parTransId="{6E61DF2F-69C1-4240-941F-D723D8A5C07C}" sibTransId="{FAB7D3C6-B9CE-44F6-9B2C-F30825105F47}"/>
    <dgm:cxn modelId="{408915F9-0C76-41FD-A51D-C563F4DDFAA3}" type="presOf" srcId="{AFBBC435-276E-43B9-B84A-9E210078FCE7}" destId="{2E2EA9F8-491C-4C7C-98B4-5149D9E3D96B}" srcOrd="0" destOrd="0" presId="urn:microsoft.com/office/officeart/2005/8/layout/hList1"/>
    <dgm:cxn modelId="{0D0A3D71-FFFE-408B-911D-5CA40A25320D}" srcId="{7FC8B866-BFF7-4FDD-B283-5C953486D7B7}" destId="{09734E54-49A4-4B85-B300-E34DFF525199}" srcOrd="2" destOrd="0" parTransId="{044A2DAE-8FB5-485A-B817-91E0EA36576B}" sibTransId="{5FF074D8-0543-4CB6-AE5C-7FE67254CC33}"/>
    <dgm:cxn modelId="{F8173AE9-09DA-4356-B4FD-048F7DEE9335}" srcId="{92F026AE-CC72-4AF5-94F4-8EE80C8BF2C5}" destId="{AC627677-B5EB-4F84-88D1-E28CFDCCB30F}" srcOrd="1" destOrd="0" parTransId="{46E0EE45-8C45-43B3-8F44-DBBB9EA6FE86}" sibTransId="{48FC87A0-305F-4641-BC3F-C47CFE35D04F}"/>
    <dgm:cxn modelId="{D3BBF3C2-1322-419C-92B1-10F79903BF73}" srcId="{23867AF6-B82A-4731-9F7E-D084DC124891}" destId="{42B01DAD-C6F2-45BC-BBE1-D927AB4996D6}" srcOrd="2" destOrd="0" parTransId="{6A494D2A-CCCA-44BE-8E43-607298E3008B}" sibTransId="{B65E0616-36F2-406A-B9AB-78736ABEC949}"/>
    <dgm:cxn modelId="{A49C9EFE-14D2-4F64-B4DD-2AA6EC55B3F4}" srcId="{C2F66A40-1B3C-42DE-BD3D-98615CC8E74C}" destId="{1CE25C1A-F744-413D-A5BD-64DA447EC4DC}" srcOrd="1" destOrd="0" parTransId="{1D9564D9-08AA-48D6-AA4F-29E5DD825B3E}" sibTransId="{6CBAE035-3083-40D6-9776-3F5912F8BD34}"/>
    <dgm:cxn modelId="{5972AD2D-2797-4AB4-97DA-DA68F3621A42}" srcId="{C2F66A40-1B3C-42DE-BD3D-98615CC8E74C}" destId="{CEBA619F-C803-45E3-A109-1197338A5804}" srcOrd="3" destOrd="0" parTransId="{1FC1FA19-9D8C-443F-BD41-87F47440087D}" sibTransId="{66F18C7D-5B08-43B0-8495-550806438335}"/>
    <dgm:cxn modelId="{2DEA5266-F611-451B-89AB-D61F8578441E}" srcId="{92F026AE-CC72-4AF5-94F4-8EE80C8BF2C5}" destId="{319F64EB-CF7A-45AE-B565-17C1D87AECA2}" srcOrd="3" destOrd="0" parTransId="{60AD5B28-2E47-4F07-A8AC-009798D0151D}" sibTransId="{2724265D-AD85-4533-A3DC-63065675B021}"/>
    <dgm:cxn modelId="{864B1387-A378-499D-B2E4-AA07699A8F7D}" srcId="{319F64EB-CF7A-45AE-B565-17C1D87AECA2}" destId="{BA500000-D0E2-4470-80A2-2FCE06B0E730}" srcOrd="0" destOrd="0" parTransId="{6C3D44E5-9139-4C62-9C99-E37F9CA8C107}" sibTransId="{B9B69B1E-86E5-4109-B53E-EF6DB1DD7D03}"/>
    <dgm:cxn modelId="{674CD2FD-E302-4412-82FC-EEC43527DF73}" type="presOf" srcId="{92F026AE-CC72-4AF5-94F4-8EE80C8BF2C5}" destId="{8CD4FACA-C421-4C1C-AF60-0E92A81319E3}" srcOrd="0" destOrd="0" presId="urn:microsoft.com/office/officeart/2005/8/layout/hList1"/>
    <dgm:cxn modelId="{E0F4D3E4-6B9A-4C50-981D-31EB055C8CE6}" srcId="{92F026AE-CC72-4AF5-94F4-8EE80C8BF2C5}" destId="{37122491-BE26-45C4-A740-1EDD889410AB}" srcOrd="2" destOrd="0" parTransId="{7D08ECDB-275E-493C-B334-A1A82BBC90F4}" sibTransId="{A96BF217-8D0C-46A6-8C8E-0886CA8CB033}"/>
    <dgm:cxn modelId="{4F199C9F-C556-4724-ADEC-2AB438FCC1FF}" type="presOf" srcId="{BA500000-D0E2-4470-80A2-2FCE06B0E730}" destId="{48C21F6C-73DB-4982-8567-2C73CAF0E1A8}" srcOrd="0" destOrd="0" presId="urn:microsoft.com/office/officeart/2005/8/layout/hList1"/>
    <dgm:cxn modelId="{515D425B-7F57-4443-9397-83BAACD459F2}" srcId="{BA500000-D0E2-4470-80A2-2FCE06B0E730}" destId="{2D63D570-4DAD-41A7-9C5E-A67A9E431270}" srcOrd="2" destOrd="0" parTransId="{25833552-7F40-49A6-ABA8-1071E0606849}" sibTransId="{B83E52ED-7BDF-458A-AB54-1450A4F7B7AC}"/>
    <dgm:cxn modelId="{1D2107C9-98B2-407D-A5A4-68251F5D5DA2}" type="presOf" srcId="{2C421201-B9E9-4945-81A6-160845423881}" destId="{A09E95E4-4B07-4FDB-8992-F26D431CC6FE}" srcOrd="0" destOrd="2" presId="urn:microsoft.com/office/officeart/2005/8/layout/hList1"/>
    <dgm:cxn modelId="{A7D5616E-697D-487A-AA6C-B1AE3E37FD1F}" type="presOf" srcId="{319F64EB-CF7A-45AE-B565-17C1D87AECA2}" destId="{FC16BC3D-F5F8-43C4-9251-9474B8819AB0}" srcOrd="0" destOrd="0" presId="urn:microsoft.com/office/officeart/2005/8/layout/hList1"/>
    <dgm:cxn modelId="{A9D031AC-C0AD-4191-BF2A-24FAAD81422E}" type="presOf" srcId="{0D73859D-F7A3-4349-AD62-90787C17C31C}" destId="{C9197AFD-ED26-4028-8824-699A69FDEC76}" srcOrd="0" destOrd="1" presId="urn:microsoft.com/office/officeart/2005/8/layout/hList1"/>
    <dgm:cxn modelId="{0A940664-B28B-4601-A4C1-CFFA474452A5}" type="presOf" srcId="{7A0B7257-C361-488E-A64F-BEB1D4070C6E}" destId="{06E8C93A-F3B3-4362-ACEB-FD6031958AE3}" srcOrd="0" destOrd="4" presId="urn:microsoft.com/office/officeart/2005/8/layout/hList1"/>
    <dgm:cxn modelId="{B788D6EC-21C7-4021-A1E1-C4D9587E464C}" type="presOf" srcId="{595E2EAC-0E2B-49AE-A103-3F3E53B2A259}" destId="{DCA282ED-9F59-4529-9C59-2D0A2CABCEF3}" srcOrd="0" destOrd="1" presId="urn:microsoft.com/office/officeart/2005/8/layout/hList1"/>
    <dgm:cxn modelId="{74E4D8BA-1018-4F0B-92D3-69FF3A5C8266}" srcId="{7FC8B866-BFF7-4FDD-B283-5C953486D7B7}" destId="{0D73859D-F7A3-4349-AD62-90787C17C31C}" srcOrd="0" destOrd="0" parTransId="{BC49D454-6327-41A1-B594-9673A9767D3F}" sibTransId="{3A0AE988-720F-42F4-829C-B468AA19597A}"/>
    <dgm:cxn modelId="{ACC00BC5-C126-4184-A31F-24AE01138D49}" type="presOf" srcId="{8CAF71B8-C5C8-4855-BF93-78120FB24C0F}" destId="{06E8C93A-F3B3-4362-ACEB-FD6031958AE3}" srcOrd="0" destOrd="2" presId="urn:microsoft.com/office/officeart/2005/8/layout/hList1"/>
    <dgm:cxn modelId="{6B70EA76-B7D5-4594-9916-7CDC40A3282B}" srcId="{790D3C44-305D-4687-A7E8-6A400792D395}" destId="{576D1E9B-60BE-409F-9A6F-017B008B9FF4}" srcOrd="0" destOrd="0" parTransId="{1DFED3E5-570F-407B-A4C7-A531C56E383C}" sibTransId="{907B6E7A-FFF2-42F9-9A31-6DE165F9D9FF}"/>
    <dgm:cxn modelId="{876C5343-F1B5-420C-8F56-BDE37335629A}" type="presOf" srcId="{C2F66A40-1B3C-42DE-BD3D-98615CC8E74C}" destId="{DCA282ED-9F59-4529-9C59-2D0A2CABCEF3}" srcOrd="0" destOrd="0" presId="urn:microsoft.com/office/officeart/2005/8/layout/hList1"/>
    <dgm:cxn modelId="{8F95A1A6-621C-4758-A042-D6D857C6B69F}" type="presOf" srcId="{790D3C44-305D-4687-A7E8-6A400792D395}" destId="{A09E95E4-4B07-4FDB-8992-F26D431CC6FE}" srcOrd="0" destOrd="0" presId="urn:microsoft.com/office/officeart/2005/8/layout/hList1"/>
    <dgm:cxn modelId="{5F24D00C-9C13-47D9-AC2B-3E6223C44F44}" type="presOf" srcId="{23867AF6-B82A-4731-9F7E-D084DC124891}" destId="{06E8C93A-F3B3-4362-ACEB-FD6031958AE3}" srcOrd="0" destOrd="0" presId="urn:microsoft.com/office/officeart/2005/8/layout/hList1"/>
    <dgm:cxn modelId="{A76C4EAC-2222-4911-918C-2169AB9EB347}" srcId="{790D3C44-305D-4687-A7E8-6A400792D395}" destId="{2C421201-B9E9-4945-81A6-160845423881}" srcOrd="1" destOrd="0" parTransId="{8A2CABC9-7CBE-4381-A02C-C811C6662683}" sibTransId="{74FA924A-466E-4CE8-B12B-A2364FBB9AEF}"/>
    <dgm:cxn modelId="{20D12E03-83CE-4F6F-B897-3099CEC909F7}" type="presOf" srcId="{576D1E9B-60BE-409F-9A6F-017B008B9FF4}" destId="{A09E95E4-4B07-4FDB-8992-F26D431CC6FE}" srcOrd="0" destOrd="1" presId="urn:microsoft.com/office/officeart/2005/8/layout/hList1"/>
    <dgm:cxn modelId="{7F0D348A-35C0-4173-9A19-26D5A2272AB8}" type="presOf" srcId="{C89A65AC-DA43-41BA-8820-BBCC0086B01B}" destId="{DCA282ED-9F59-4529-9C59-2D0A2CABCEF3}" srcOrd="0" destOrd="3" presId="urn:microsoft.com/office/officeart/2005/8/layout/hList1"/>
    <dgm:cxn modelId="{67A4F7BE-4F21-44B4-A58A-7359FB8817C5}" srcId="{37122491-BE26-45C4-A740-1EDD889410AB}" destId="{7FC8B866-BFF7-4FDD-B283-5C953486D7B7}" srcOrd="0" destOrd="0" parTransId="{AC600499-DEA7-4DA7-8060-E661798C7970}" sibTransId="{EEBEAF21-5117-488D-91A4-C06301AD39D2}"/>
    <dgm:cxn modelId="{48D2AE76-190F-4BA2-856E-77DA39786F86}" type="presOf" srcId="{CEBA619F-C803-45E3-A109-1197338A5804}" destId="{DCA282ED-9F59-4529-9C59-2D0A2CABCEF3}" srcOrd="0" destOrd="4" presId="urn:microsoft.com/office/officeart/2005/8/layout/hList1"/>
    <dgm:cxn modelId="{B7AE3AE4-D8DC-410C-8B80-A3FA04599622}" srcId="{7FC8B866-BFF7-4FDD-B283-5C953486D7B7}" destId="{EE181D86-9C3E-4EE1-B6BD-5E0775013DE1}" srcOrd="1" destOrd="0" parTransId="{C44BDE56-2DB0-415B-935F-9FEFD89AA576}" sibTransId="{A021995D-AF27-492B-8A61-CD248625D95D}"/>
    <dgm:cxn modelId="{D2FB0469-B278-4121-B96C-68E3AD06C40C}" srcId="{C2F66A40-1B3C-42DE-BD3D-98615CC8E74C}" destId="{595E2EAC-0E2B-49AE-A103-3F3E53B2A259}" srcOrd="0" destOrd="0" parTransId="{8C07A83C-B29C-48E3-BB61-535889F92362}" sibTransId="{1124A74C-0ACD-4352-8A27-454A211E4F2B}"/>
    <dgm:cxn modelId="{BE49DE34-3C4E-4A6D-A430-F32FDD45556B}" type="presOf" srcId="{37122491-BE26-45C4-A740-1EDD889410AB}" destId="{B8FA46F1-7518-4315-93F0-471BC1EECA45}" srcOrd="0" destOrd="0" presId="urn:microsoft.com/office/officeart/2005/8/layout/hList1"/>
    <dgm:cxn modelId="{64BCFEA3-DD5D-4F78-A20F-171E58345A8A}" type="presOf" srcId="{42B01DAD-C6F2-45BC-BBE1-D927AB4996D6}" destId="{06E8C93A-F3B3-4362-ACEB-FD6031958AE3}" srcOrd="0" destOrd="3" presId="urn:microsoft.com/office/officeart/2005/8/layout/hList1"/>
    <dgm:cxn modelId="{D1DC3FE6-7A90-4670-8D34-18499F215BB9}" srcId="{92F026AE-CC72-4AF5-94F4-8EE80C8BF2C5}" destId="{AFBBC435-276E-43B9-B84A-9E210078FCE7}" srcOrd="0" destOrd="0" parTransId="{6CC860E5-75A3-42D3-987E-1FA1609061F3}" sibTransId="{B015678D-CE0C-4718-9B69-C0C79CC744D9}"/>
    <dgm:cxn modelId="{B288C7A7-82DB-4D40-9F89-01C3A94B1AE3}" type="presOf" srcId="{858A5ECD-51F6-46DD-A1A5-B4F7DC466387}" destId="{A09E95E4-4B07-4FDB-8992-F26D431CC6FE}" srcOrd="0" destOrd="3" presId="urn:microsoft.com/office/officeart/2005/8/layout/hList1"/>
    <dgm:cxn modelId="{D1B902D8-4AFD-42A4-AE24-323EA2959999}" type="presOf" srcId="{F49083EA-4A8B-4013-A134-8E9653161C5A}" destId="{5ECC4AA6-9153-4C1E-8104-51528AB1EDEC}" srcOrd="0" destOrd="0" presId="urn:microsoft.com/office/officeart/2005/8/layout/hList1"/>
    <dgm:cxn modelId="{085843A9-C383-495D-BD24-48716474AEBC}" type="presOf" srcId="{1CE25C1A-F744-413D-A5BD-64DA447EC4DC}" destId="{DCA282ED-9F59-4529-9C59-2D0A2CABCEF3}" srcOrd="0" destOrd="2" presId="urn:microsoft.com/office/officeart/2005/8/layout/hList1"/>
    <dgm:cxn modelId="{E930A14C-6844-4F05-84C2-53C542E061B0}" srcId="{23867AF6-B82A-4731-9F7E-D084DC124891}" destId="{4CE8635C-C2D1-4C53-9CEB-7D20EAA14116}" srcOrd="0" destOrd="0" parTransId="{5AA57A42-5C6C-4420-823F-B2EB5E6E0EE6}" sibTransId="{9A7ADA48-4B60-458A-BEB4-195A8911A6CD}"/>
    <dgm:cxn modelId="{ECC5FDEC-9599-437E-9AA0-2E9F44CBA4B1}" type="presOf" srcId="{68A29CB6-CAA9-47A1-8B96-82C8DB5F7CDA}" destId="{48C21F6C-73DB-4982-8567-2C73CAF0E1A8}" srcOrd="0" destOrd="2" presId="urn:microsoft.com/office/officeart/2005/8/layout/hList1"/>
    <dgm:cxn modelId="{551642F5-AFA9-404C-861B-2219127E2DE2}" type="presOf" srcId="{09734E54-49A4-4B85-B300-E34DFF525199}" destId="{C9197AFD-ED26-4028-8824-699A69FDEC76}" srcOrd="0" destOrd="3" presId="urn:microsoft.com/office/officeart/2005/8/layout/hList1"/>
    <dgm:cxn modelId="{7BC8E4B6-93D0-4433-93D9-20FE89CCF855}" srcId="{23867AF6-B82A-4731-9F7E-D084DC124891}" destId="{7A0B7257-C361-488E-A64F-BEB1D4070C6E}" srcOrd="3" destOrd="0" parTransId="{87487F65-153C-4767-8E44-2909002CF347}" sibTransId="{EE5D33B9-94B9-466B-83BA-E0EFA39A0BAC}"/>
    <dgm:cxn modelId="{2485AA13-B4C6-47A0-A5A9-53DBCFE47F76}" srcId="{92F026AE-CC72-4AF5-94F4-8EE80C8BF2C5}" destId="{F49083EA-4A8B-4013-A134-8E9653161C5A}" srcOrd="4" destOrd="0" parTransId="{F9735F20-44FE-4DB7-8FA6-3AF485A3997B}" sibTransId="{60B314CE-B8BC-4BE1-8BA4-BAADC98AEBBB}"/>
    <dgm:cxn modelId="{5F433708-1477-4F26-9C44-1EE9854087CF}" type="presOf" srcId="{DD4E83B9-6E1B-4891-B688-E01F7F139BA7}" destId="{48C21F6C-73DB-4982-8567-2C73CAF0E1A8}" srcOrd="0" destOrd="4" presId="urn:microsoft.com/office/officeart/2005/8/layout/hList1"/>
    <dgm:cxn modelId="{8C36CC16-7035-40F1-8C54-813886EB65F3}" type="presOf" srcId="{4CE8635C-C2D1-4C53-9CEB-7D20EAA14116}" destId="{06E8C93A-F3B3-4362-ACEB-FD6031958AE3}" srcOrd="0" destOrd="1" presId="urn:microsoft.com/office/officeart/2005/8/layout/hList1"/>
    <dgm:cxn modelId="{C1334CEA-A236-4202-A260-4DFDBA26DA02}" srcId="{790D3C44-305D-4687-A7E8-6A400792D395}" destId="{858A5ECD-51F6-46DD-A1A5-B4F7DC466387}" srcOrd="2" destOrd="0" parTransId="{316B3C06-D9B9-47BC-BA70-5F4D3FDC9E3B}" sibTransId="{CC84F599-39F4-4089-BC03-DC6E0120B880}"/>
    <dgm:cxn modelId="{A5BCF2DD-B65A-4682-9917-9DEEE2B1E82A}" srcId="{F49083EA-4A8B-4013-A134-8E9653161C5A}" destId="{23867AF6-B82A-4731-9F7E-D084DC124891}" srcOrd="0" destOrd="0" parTransId="{859BA34C-F7A2-47CD-8565-D8456B1CF114}" sibTransId="{EF90E33A-D6AF-4D66-AE04-5BEADEEB164E}"/>
    <dgm:cxn modelId="{DDBA193C-5FDD-4FCA-A176-2F11CA1E90ED}" type="presOf" srcId="{AC627677-B5EB-4F84-88D1-E28CFDCCB30F}" destId="{822B0C02-229D-45D6-AE44-3BA8728EA4B5}" srcOrd="0" destOrd="0" presId="urn:microsoft.com/office/officeart/2005/8/layout/hList1"/>
    <dgm:cxn modelId="{BFDD0D58-8AB7-4D63-9F10-255C27349537}" srcId="{BA500000-D0E2-4470-80A2-2FCE06B0E730}" destId="{DD4E83B9-6E1B-4891-B688-E01F7F139BA7}" srcOrd="3" destOrd="0" parTransId="{4CD375BA-4F9B-45BF-928A-E560DDC1483F}" sibTransId="{EEFCAAB0-0375-4FEA-BA48-8A5EB7912E42}"/>
    <dgm:cxn modelId="{F02B018A-7355-4C25-92F1-65FD5FC33BDF}" type="presOf" srcId="{2D63D570-4DAD-41A7-9C5E-A67A9E431270}" destId="{48C21F6C-73DB-4982-8567-2C73CAF0E1A8}" srcOrd="0" destOrd="3" presId="urn:microsoft.com/office/officeart/2005/8/layout/hList1"/>
    <dgm:cxn modelId="{05215535-A39A-4D2C-8E43-548CE5462E11}" type="presOf" srcId="{7E71E99C-CBE4-44F1-8858-358077EE6C40}" destId="{48C21F6C-73DB-4982-8567-2C73CAF0E1A8}" srcOrd="0" destOrd="1" presId="urn:microsoft.com/office/officeart/2005/8/layout/hList1"/>
    <dgm:cxn modelId="{D6B0473C-33DF-4D8C-87D5-6482EA3F18E8}" srcId="{BA500000-D0E2-4470-80A2-2FCE06B0E730}" destId="{68A29CB6-CAA9-47A1-8B96-82C8DB5F7CDA}" srcOrd="1" destOrd="0" parTransId="{137B43D1-50B0-43BA-9F12-C63FE2115AA5}" sibTransId="{C6DA6869-481B-4FCF-B795-596829395123}"/>
    <dgm:cxn modelId="{BD4A2941-22CA-47A5-9E2D-53DD44194736}" srcId="{BA500000-D0E2-4470-80A2-2FCE06B0E730}" destId="{7E71E99C-CBE4-44F1-8858-358077EE6C40}" srcOrd="0" destOrd="0" parTransId="{2642A3F1-821B-4877-BA6C-6CACA898AF78}" sibTransId="{8117D609-6A99-4EF9-AA3A-AF53A770AD1A}"/>
    <dgm:cxn modelId="{A9732363-A00D-43E0-9279-87EC6839DCA3}" type="presParOf" srcId="{8CD4FACA-C421-4C1C-AF60-0E92A81319E3}" destId="{7AAB6F0A-82D4-4A75-B0A8-A0E8ED0D856C}" srcOrd="0" destOrd="0" presId="urn:microsoft.com/office/officeart/2005/8/layout/hList1"/>
    <dgm:cxn modelId="{078AA421-A562-4B3E-AFD8-090E08B86577}" type="presParOf" srcId="{7AAB6F0A-82D4-4A75-B0A8-A0E8ED0D856C}" destId="{2E2EA9F8-491C-4C7C-98B4-5149D9E3D96B}" srcOrd="0" destOrd="0" presId="urn:microsoft.com/office/officeart/2005/8/layout/hList1"/>
    <dgm:cxn modelId="{1A085D44-BBDE-4861-90F9-946CBBC2C48A}" type="presParOf" srcId="{7AAB6F0A-82D4-4A75-B0A8-A0E8ED0D856C}" destId="{A09E95E4-4B07-4FDB-8992-F26D431CC6FE}" srcOrd="1" destOrd="0" presId="urn:microsoft.com/office/officeart/2005/8/layout/hList1"/>
    <dgm:cxn modelId="{8D942602-2325-4C6B-A672-E0FC313C9A78}" type="presParOf" srcId="{8CD4FACA-C421-4C1C-AF60-0E92A81319E3}" destId="{35FE7140-C85E-4893-B023-947EA201FA66}" srcOrd="1" destOrd="0" presId="urn:microsoft.com/office/officeart/2005/8/layout/hList1"/>
    <dgm:cxn modelId="{0F91DFFD-23E3-432C-8125-DF301A3A76C7}" type="presParOf" srcId="{8CD4FACA-C421-4C1C-AF60-0E92A81319E3}" destId="{F14FA5ED-98D2-4F26-88BF-8295090126C4}" srcOrd="2" destOrd="0" presId="urn:microsoft.com/office/officeart/2005/8/layout/hList1"/>
    <dgm:cxn modelId="{8E4364DB-2560-4757-8BEA-6B9A4D866BD0}" type="presParOf" srcId="{F14FA5ED-98D2-4F26-88BF-8295090126C4}" destId="{822B0C02-229D-45D6-AE44-3BA8728EA4B5}" srcOrd="0" destOrd="0" presId="urn:microsoft.com/office/officeart/2005/8/layout/hList1"/>
    <dgm:cxn modelId="{88EA1797-25C2-4E1C-A1F9-422E71C9CE2E}" type="presParOf" srcId="{F14FA5ED-98D2-4F26-88BF-8295090126C4}" destId="{DCA282ED-9F59-4529-9C59-2D0A2CABCEF3}" srcOrd="1" destOrd="0" presId="urn:microsoft.com/office/officeart/2005/8/layout/hList1"/>
    <dgm:cxn modelId="{0A48E3F6-7B55-47DA-A469-2847D1CA6B1B}" type="presParOf" srcId="{8CD4FACA-C421-4C1C-AF60-0E92A81319E3}" destId="{4578F547-7C49-44D7-BA23-BD0876310149}" srcOrd="3" destOrd="0" presId="urn:microsoft.com/office/officeart/2005/8/layout/hList1"/>
    <dgm:cxn modelId="{B089DC49-AEEB-4736-BF80-96B2AD122EB0}" type="presParOf" srcId="{8CD4FACA-C421-4C1C-AF60-0E92A81319E3}" destId="{AC9DAA0E-D82D-4897-9716-6DD06FCE1FB1}" srcOrd="4" destOrd="0" presId="urn:microsoft.com/office/officeart/2005/8/layout/hList1"/>
    <dgm:cxn modelId="{C483FD4D-AD18-41DE-956E-0827BA950245}" type="presParOf" srcId="{AC9DAA0E-D82D-4897-9716-6DD06FCE1FB1}" destId="{B8FA46F1-7518-4315-93F0-471BC1EECA45}" srcOrd="0" destOrd="0" presId="urn:microsoft.com/office/officeart/2005/8/layout/hList1"/>
    <dgm:cxn modelId="{2531872B-070A-4214-A11B-3A2803584B09}" type="presParOf" srcId="{AC9DAA0E-D82D-4897-9716-6DD06FCE1FB1}" destId="{C9197AFD-ED26-4028-8824-699A69FDEC76}" srcOrd="1" destOrd="0" presId="urn:microsoft.com/office/officeart/2005/8/layout/hList1"/>
    <dgm:cxn modelId="{30A281CB-BA69-4930-B571-A5AD0DCD8D6E}" type="presParOf" srcId="{8CD4FACA-C421-4C1C-AF60-0E92A81319E3}" destId="{CFDC53EB-A077-44FB-BDE7-D3AE6F9633A4}" srcOrd="5" destOrd="0" presId="urn:microsoft.com/office/officeart/2005/8/layout/hList1"/>
    <dgm:cxn modelId="{24107954-83D8-43A3-8F46-45CA66B8E5A6}" type="presParOf" srcId="{8CD4FACA-C421-4C1C-AF60-0E92A81319E3}" destId="{6D9760E3-5A1E-404A-A833-AF373C20EA9A}" srcOrd="6" destOrd="0" presId="urn:microsoft.com/office/officeart/2005/8/layout/hList1"/>
    <dgm:cxn modelId="{F57EA3C3-41A0-4F6E-9A39-2A673B3F3306}" type="presParOf" srcId="{6D9760E3-5A1E-404A-A833-AF373C20EA9A}" destId="{FC16BC3D-F5F8-43C4-9251-9474B8819AB0}" srcOrd="0" destOrd="0" presId="urn:microsoft.com/office/officeart/2005/8/layout/hList1"/>
    <dgm:cxn modelId="{B7E100D6-E277-446C-8434-D32945F5BBBF}" type="presParOf" srcId="{6D9760E3-5A1E-404A-A833-AF373C20EA9A}" destId="{48C21F6C-73DB-4982-8567-2C73CAF0E1A8}" srcOrd="1" destOrd="0" presId="urn:microsoft.com/office/officeart/2005/8/layout/hList1"/>
    <dgm:cxn modelId="{EC83DF44-7293-4CDC-8986-D2C16856CF31}" type="presParOf" srcId="{8CD4FACA-C421-4C1C-AF60-0E92A81319E3}" destId="{7CA88E6C-E388-4839-8166-E11DA58110F2}" srcOrd="7" destOrd="0" presId="urn:microsoft.com/office/officeart/2005/8/layout/hList1"/>
    <dgm:cxn modelId="{90FAC7EC-4803-4992-AF0F-040D6F68A7DF}" type="presParOf" srcId="{8CD4FACA-C421-4C1C-AF60-0E92A81319E3}" destId="{1DA7B7F6-D92D-4694-BACB-E2ED6697DB3D}" srcOrd="8" destOrd="0" presId="urn:microsoft.com/office/officeart/2005/8/layout/hList1"/>
    <dgm:cxn modelId="{1EE6A634-5EDF-4FC3-B425-C4BBA5D98DE7}" type="presParOf" srcId="{1DA7B7F6-D92D-4694-BACB-E2ED6697DB3D}" destId="{5ECC4AA6-9153-4C1E-8104-51528AB1EDEC}" srcOrd="0" destOrd="0" presId="urn:microsoft.com/office/officeart/2005/8/layout/hList1"/>
    <dgm:cxn modelId="{DE90FEF9-2C84-4DD5-AE5D-529610BF7F11}" type="presParOf" srcId="{1DA7B7F6-D92D-4694-BACB-E2ED6697DB3D}" destId="{06E8C93A-F3B3-4362-ACEB-FD6031958AE3}" srcOrd="1" destOrd="0" presId="urn:microsoft.com/office/officeart/2005/8/layout/h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5E615EF-06B3-9A42-9771-34FCE16DE8CB}" type="doc">
      <dgm:prSet loTypeId="urn:microsoft.com/office/officeart/2005/8/layout/pyramid4" loCatId="" qsTypeId="urn:microsoft.com/office/officeart/2005/8/quickstyle/simple1" qsCatId="simple" csTypeId="urn:microsoft.com/office/officeart/2005/8/colors/accent3_2" csCatId="accent3" phldr="1"/>
      <dgm:spPr/>
      <dgm:t>
        <a:bodyPr/>
        <a:lstStyle/>
        <a:p>
          <a:endParaRPr lang="en-GB"/>
        </a:p>
      </dgm:t>
    </dgm:pt>
    <dgm:pt modelId="{DE9563A6-0025-F247-B88E-B4EF6B8ACBC1}">
      <dgm:prSet phldrT="[Text]" custT="1"/>
      <dgm:spPr>
        <a:xfrm>
          <a:off x="2647954" y="159754"/>
          <a:ext cx="4007029" cy="2043759"/>
        </a:xfrm>
        <a:solidFill>
          <a:srgbClr val="E1982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GB" sz="1000" b="1" dirty="0">
              <a:solidFill>
                <a:schemeClr val="tx1"/>
              </a:solidFill>
              <a:latin typeface="Calibri" panose="020F0502020204030204"/>
              <a:ea typeface="+mn-ea"/>
              <a:cs typeface="+mn-cs"/>
            </a:rPr>
            <a:t>PRODUCT AND MARKETS</a:t>
          </a:r>
        </a:p>
        <a:p>
          <a:r>
            <a:rPr lang="en-GB" sz="1000" dirty="0">
              <a:solidFill>
                <a:schemeClr val="tx1"/>
              </a:solidFill>
              <a:latin typeface="Calibri" panose="020F0502020204030204"/>
              <a:ea typeface="+mn-ea"/>
              <a:cs typeface="+mn-cs"/>
            </a:rPr>
            <a:t># Market Value Chains</a:t>
          </a:r>
        </a:p>
        <a:p>
          <a:r>
            <a:rPr lang="en-GB" sz="1000" dirty="0">
              <a:solidFill>
                <a:schemeClr val="tx1"/>
              </a:solidFill>
              <a:latin typeface="Calibri" panose="020F0502020204030204"/>
              <a:ea typeface="+mn-ea"/>
              <a:cs typeface="+mn-cs"/>
            </a:rPr>
            <a:t># Government Procurement</a:t>
          </a:r>
        </a:p>
        <a:p>
          <a:r>
            <a:rPr lang="en-GB" sz="1000" dirty="0">
              <a:solidFill>
                <a:schemeClr val="tx1"/>
              </a:solidFill>
              <a:latin typeface="Calibri" panose="020F0502020204030204"/>
              <a:ea typeface="+mn-ea"/>
              <a:cs typeface="+mn-cs"/>
            </a:rPr>
            <a:t># Technical Support (Sector-Specific)</a:t>
          </a:r>
        </a:p>
        <a:p>
          <a:r>
            <a:rPr lang="en-GB" sz="1000" dirty="0">
              <a:solidFill>
                <a:schemeClr val="tx1"/>
              </a:solidFill>
              <a:latin typeface="Calibri" panose="020F0502020204030204"/>
              <a:ea typeface="+mn-ea"/>
              <a:cs typeface="+mn-cs"/>
            </a:rPr>
            <a:t># Business Matching</a:t>
          </a:r>
        </a:p>
        <a:p>
          <a:r>
            <a:rPr lang="en-GB" sz="1000" dirty="0">
              <a:solidFill>
                <a:schemeClr val="tx1"/>
              </a:solidFill>
              <a:latin typeface="Calibri" panose="020F0502020204030204"/>
              <a:ea typeface="+mn-ea"/>
              <a:cs typeface="+mn-cs"/>
            </a:rPr>
            <a:t># Trade Agreements &amp; Large Transactions</a:t>
          </a:r>
        </a:p>
        <a:p>
          <a:r>
            <a:rPr lang="en-GB" sz="900" dirty="0">
              <a:solidFill>
                <a:sysClr val="window" lastClr="FFFFFF"/>
              </a:solidFill>
              <a:latin typeface="Calibri" panose="020F0502020204030204"/>
              <a:ea typeface="+mn-ea"/>
              <a:cs typeface="+mn-cs"/>
            </a:rPr>
            <a:t># Export Markets</a:t>
          </a:r>
        </a:p>
        <a:p>
          <a:endParaRPr lang="en-GB" sz="600" dirty="0">
            <a:solidFill>
              <a:sysClr val="window" lastClr="FFFFFF"/>
            </a:solidFill>
            <a:latin typeface="Calibri" panose="020F0502020204030204"/>
            <a:ea typeface="+mn-ea"/>
            <a:cs typeface="+mn-cs"/>
          </a:endParaRPr>
        </a:p>
      </dgm:t>
    </dgm:pt>
    <dgm:pt modelId="{B161B2B9-3C97-B743-9ABE-5F4FBD81DD7C}" type="parTrans" cxnId="{9BEB837D-457D-7E4E-9D7C-8772FC63A64B}">
      <dgm:prSet/>
      <dgm:spPr/>
      <dgm:t>
        <a:bodyPr/>
        <a:lstStyle/>
        <a:p>
          <a:endParaRPr lang="en-GB"/>
        </a:p>
      </dgm:t>
    </dgm:pt>
    <dgm:pt modelId="{CE288C83-8959-7E4C-BDB0-206C6944EB6D}" type="sibTrans" cxnId="{9BEB837D-457D-7E4E-9D7C-8772FC63A64B}">
      <dgm:prSet/>
      <dgm:spPr/>
      <dgm:t>
        <a:bodyPr/>
        <a:lstStyle/>
        <a:p>
          <a:endParaRPr lang="en-GB"/>
        </a:p>
      </dgm:t>
    </dgm:pt>
    <dgm:pt modelId="{88D987E2-58CD-914F-8DB2-D67F912FA884}">
      <dgm:prSet phldrT="[Text]" custT="1"/>
      <dgm:spPr>
        <a:xfrm>
          <a:off x="375788" y="2190944"/>
          <a:ext cx="4576662" cy="2694251"/>
        </a:xfrm>
        <a:solidFill>
          <a:srgbClr val="E1982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GB" sz="1000" b="1" dirty="0">
              <a:solidFill>
                <a:schemeClr val="tx1"/>
              </a:solidFill>
              <a:latin typeface="Calibri" panose="020F0502020204030204"/>
              <a:ea typeface="+mn-ea"/>
              <a:cs typeface="+mn-cs"/>
            </a:rPr>
            <a:t>FINANCE</a:t>
          </a:r>
        </a:p>
        <a:p>
          <a:r>
            <a:rPr lang="en-GB" sz="1000" dirty="0">
              <a:solidFill>
                <a:schemeClr val="tx1"/>
              </a:solidFill>
              <a:latin typeface="Calibri" panose="020F0502020204030204"/>
              <a:ea typeface="+mn-ea"/>
              <a:cs typeface="+mn-cs"/>
            </a:rPr>
            <a:t># Financial Sustainability</a:t>
          </a:r>
        </a:p>
        <a:p>
          <a:r>
            <a:rPr lang="en-GB" sz="1000" dirty="0">
              <a:solidFill>
                <a:schemeClr val="tx1"/>
              </a:solidFill>
              <a:latin typeface="Calibri" panose="020F0502020204030204"/>
              <a:ea typeface="+mn-ea"/>
              <a:cs typeface="+mn-cs"/>
            </a:rPr>
            <a:t># Risk Cover and Business Rescue</a:t>
          </a:r>
        </a:p>
        <a:p>
          <a:r>
            <a:rPr lang="en-GB" sz="1000" dirty="0">
              <a:solidFill>
                <a:schemeClr val="tx1"/>
              </a:solidFill>
              <a:latin typeface="Calibri" panose="020F0502020204030204"/>
              <a:ea typeface="+mn-ea"/>
              <a:cs typeface="+mn-cs"/>
            </a:rPr>
            <a:t>#  Model Funding Agreement</a:t>
          </a:r>
        </a:p>
        <a:p>
          <a:r>
            <a:rPr lang="en-GB" sz="1000" dirty="0">
              <a:solidFill>
                <a:schemeClr val="tx1"/>
              </a:solidFill>
              <a:latin typeface="Calibri" panose="020F0502020204030204"/>
              <a:ea typeface="+mn-ea"/>
              <a:cs typeface="+mn-cs"/>
            </a:rPr>
            <a:t># SMME Contracting models</a:t>
          </a:r>
        </a:p>
        <a:p>
          <a:r>
            <a:rPr lang="en-GB" sz="1000" dirty="0">
              <a:solidFill>
                <a:schemeClr val="tx1"/>
              </a:solidFill>
              <a:latin typeface="Calibri" panose="020F0502020204030204"/>
              <a:ea typeface="+mn-ea"/>
              <a:cs typeface="+mn-cs"/>
            </a:rPr>
            <a:t># SMME Payment</a:t>
          </a:r>
        </a:p>
        <a:p>
          <a:r>
            <a:rPr lang="en-GB" sz="1000" dirty="0">
              <a:solidFill>
                <a:schemeClr val="tx1"/>
              </a:solidFill>
              <a:latin typeface="Calibri" panose="020F0502020204030204"/>
              <a:ea typeface="+mn-ea"/>
              <a:cs typeface="+mn-cs"/>
            </a:rPr>
            <a:t># Funding Facilities (</a:t>
          </a:r>
          <a:r>
            <a:rPr lang="en-GB" sz="1000" dirty="0" err="1">
              <a:solidFill>
                <a:schemeClr val="tx1"/>
              </a:solidFill>
              <a:latin typeface="Calibri" panose="020F0502020204030204"/>
              <a:ea typeface="+mn-ea"/>
              <a:cs typeface="+mn-cs"/>
            </a:rPr>
            <a:t>sefa</a:t>
          </a:r>
          <a:r>
            <a:rPr lang="en-GB" sz="1000" dirty="0">
              <a:solidFill>
                <a:schemeClr val="tx1"/>
              </a:solidFill>
              <a:latin typeface="Calibri" panose="020F0502020204030204"/>
              <a:ea typeface="+mn-ea"/>
              <a:cs typeface="+mn-cs"/>
            </a:rPr>
            <a:t>) </a:t>
          </a:r>
        </a:p>
      </dgm:t>
    </dgm:pt>
    <dgm:pt modelId="{EFC8AD65-F243-9A41-A62E-BE4DE434DD0E}" type="parTrans" cxnId="{B3DB01F5-C283-5243-B088-10AAA8EAB1F8}">
      <dgm:prSet/>
      <dgm:spPr/>
      <dgm:t>
        <a:bodyPr/>
        <a:lstStyle/>
        <a:p>
          <a:endParaRPr lang="en-GB"/>
        </a:p>
      </dgm:t>
    </dgm:pt>
    <dgm:pt modelId="{6789024F-A081-BC43-BE5B-BDA6D0738EF1}" type="sibTrans" cxnId="{B3DB01F5-C283-5243-B088-10AAA8EAB1F8}">
      <dgm:prSet/>
      <dgm:spPr/>
      <dgm:t>
        <a:bodyPr/>
        <a:lstStyle/>
        <a:p>
          <a:endParaRPr lang="en-GB"/>
        </a:p>
      </dgm:t>
    </dgm:pt>
    <dgm:pt modelId="{68DC2169-8F66-1A46-A434-19FE61874172}">
      <dgm:prSet phldrT="[Text]" custT="1"/>
      <dgm:spPr>
        <a:xfrm rot="10800000">
          <a:off x="2661164" y="2197518"/>
          <a:ext cx="4039210" cy="2698831"/>
        </a:xfrm>
        <a:solidFill>
          <a:srgbClr val="E1982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endParaRPr lang="en-GB" sz="1000" b="1" dirty="0">
            <a:solidFill>
              <a:sysClr val="window" lastClr="FFFFFF"/>
            </a:solidFill>
            <a:latin typeface="Calibri" panose="020F0502020204030204"/>
            <a:ea typeface="+mn-ea"/>
            <a:cs typeface="+mn-cs"/>
          </a:endParaRPr>
        </a:p>
        <a:p>
          <a:endParaRPr lang="en-GB" sz="1000" b="1" dirty="0">
            <a:solidFill>
              <a:sysClr val="window" lastClr="FFFFFF"/>
            </a:solidFill>
            <a:latin typeface="Calibri" panose="020F0502020204030204"/>
            <a:ea typeface="+mn-ea"/>
            <a:cs typeface="+mn-cs"/>
          </a:endParaRPr>
        </a:p>
        <a:p>
          <a:endParaRPr lang="en-GB" sz="1000" b="1" dirty="0">
            <a:solidFill>
              <a:sysClr val="window" lastClr="FFFFFF"/>
            </a:solidFill>
            <a:latin typeface="Calibri" panose="020F0502020204030204"/>
            <a:ea typeface="+mn-ea"/>
            <a:cs typeface="+mn-cs"/>
          </a:endParaRPr>
        </a:p>
        <a:p>
          <a:endParaRPr lang="en-GB" sz="1000" b="1" dirty="0">
            <a:solidFill>
              <a:sysClr val="window" lastClr="FFFFFF"/>
            </a:solidFill>
            <a:latin typeface="Calibri" panose="020F0502020204030204"/>
            <a:ea typeface="+mn-ea"/>
            <a:cs typeface="+mn-cs"/>
          </a:endParaRPr>
        </a:p>
        <a:p>
          <a:r>
            <a:rPr lang="en-GB" sz="1000" b="1" dirty="0">
              <a:solidFill>
                <a:schemeClr val="tx1"/>
              </a:solidFill>
              <a:latin typeface="Calibri" panose="020F0502020204030204"/>
              <a:ea typeface="+mn-ea"/>
              <a:cs typeface="+mn-cs"/>
            </a:rPr>
            <a:t>INFORMATION</a:t>
          </a:r>
        </a:p>
        <a:p>
          <a:r>
            <a:rPr lang="en-GB" sz="1000" dirty="0">
              <a:solidFill>
                <a:schemeClr val="tx1"/>
              </a:solidFill>
              <a:latin typeface="Calibri" panose="020F0502020204030204"/>
              <a:ea typeface="+mn-ea"/>
              <a:cs typeface="+mn-cs"/>
            </a:rPr>
            <a:t># Regulatory  and Support (</a:t>
          </a:r>
          <a:r>
            <a:rPr lang="en-GB" sz="1000" dirty="0" err="1">
              <a:solidFill>
                <a:schemeClr val="tx1"/>
              </a:solidFill>
              <a:latin typeface="Calibri" panose="020F0502020204030204"/>
              <a:ea typeface="+mn-ea"/>
              <a:cs typeface="+mn-cs"/>
            </a:rPr>
            <a:t>sefa</a:t>
          </a:r>
          <a:r>
            <a:rPr lang="en-GB" sz="1000" dirty="0">
              <a:solidFill>
                <a:schemeClr val="tx1"/>
              </a:solidFill>
              <a:latin typeface="Calibri" panose="020F0502020204030204"/>
              <a:ea typeface="+mn-ea"/>
              <a:cs typeface="+mn-cs"/>
            </a:rPr>
            <a:t>&amp; SEDA)</a:t>
          </a:r>
        </a:p>
        <a:p>
          <a:r>
            <a:rPr lang="en-GB" sz="1000" dirty="0">
              <a:solidFill>
                <a:schemeClr val="tx1"/>
              </a:solidFill>
              <a:latin typeface="Calibri" panose="020F0502020204030204"/>
              <a:ea typeface="+mn-ea"/>
              <a:cs typeface="+mn-cs"/>
            </a:rPr>
            <a:t># Business Communications</a:t>
          </a:r>
        </a:p>
        <a:p>
          <a:r>
            <a:rPr lang="en-GB" sz="1000" dirty="0">
              <a:solidFill>
                <a:schemeClr val="tx1"/>
              </a:solidFill>
              <a:latin typeface="Calibri" panose="020F0502020204030204"/>
              <a:ea typeface="+mn-ea"/>
              <a:cs typeface="+mn-cs"/>
            </a:rPr>
            <a:t># Seamless Access and Support (One-Stop-SMME Platform)</a:t>
          </a:r>
        </a:p>
        <a:p>
          <a:r>
            <a:rPr lang="en-GB" sz="1000" dirty="0">
              <a:solidFill>
                <a:schemeClr val="tx1"/>
              </a:solidFill>
              <a:latin typeface="Calibri" panose="020F0502020204030204"/>
              <a:ea typeface="+mn-ea"/>
              <a:cs typeface="+mn-cs"/>
            </a:rPr>
            <a:t># SMMEs and Cooperatives Register</a:t>
          </a:r>
        </a:p>
        <a:p>
          <a:r>
            <a:rPr lang="en-GB" sz="1000" dirty="0">
              <a:solidFill>
                <a:schemeClr val="tx1"/>
              </a:solidFill>
              <a:latin typeface="Calibri" panose="020F0502020204030204"/>
              <a:ea typeface="+mn-ea"/>
              <a:cs typeface="+mn-cs"/>
            </a:rPr>
            <a:t># SMME Business Index</a:t>
          </a:r>
        </a:p>
        <a:p>
          <a:endParaRPr lang="en-GB" sz="700" dirty="0">
            <a:solidFill>
              <a:schemeClr val="tx1"/>
            </a:solidFill>
            <a:latin typeface="Calibri" panose="020F0502020204030204"/>
            <a:ea typeface="+mn-ea"/>
            <a:cs typeface="+mn-cs"/>
          </a:endParaRPr>
        </a:p>
      </dgm:t>
    </dgm:pt>
    <dgm:pt modelId="{CF72E29C-1C55-CF40-AFDB-03BBD0336939}" type="parTrans" cxnId="{C906DB49-8884-D04C-B40C-35895F2C6E43}">
      <dgm:prSet/>
      <dgm:spPr/>
      <dgm:t>
        <a:bodyPr/>
        <a:lstStyle/>
        <a:p>
          <a:endParaRPr lang="en-GB"/>
        </a:p>
      </dgm:t>
    </dgm:pt>
    <dgm:pt modelId="{4F342E4A-B30E-C14D-B467-1163A4E236D4}" type="sibTrans" cxnId="{C906DB49-8884-D04C-B40C-35895F2C6E43}">
      <dgm:prSet/>
      <dgm:spPr/>
      <dgm:t>
        <a:bodyPr/>
        <a:lstStyle/>
        <a:p>
          <a:endParaRPr lang="en-GB"/>
        </a:p>
      </dgm:t>
    </dgm:pt>
    <dgm:pt modelId="{C5EB71E1-63CB-3741-8017-E21D304850F4}">
      <dgm:prSet phldrT="[Text]" custT="1"/>
      <dgm:spPr>
        <a:xfrm>
          <a:off x="4641866" y="2210580"/>
          <a:ext cx="4079098" cy="2688120"/>
        </a:xfrm>
        <a:solidFill>
          <a:srgbClr val="E1982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lgn="ctr"/>
          <a:r>
            <a:rPr lang="en-GB" sz="1000" b="1" dirty="0">
              <a:solidFill>
                <a:schemeClr val="tx1"/>
              </a:solidFill>
              <a:latin typeface="Calibri" panose="020F0502020204030204"/>
              <a:ea typeface="+mn-ea"/>
              <a:cs typeface="+mn-cs"/>
            </a:rPr>
            <a:t>ENTERPRISE DEVELOPMENT </a:t>
          </a:r>
          <a:endParaRPr lang="en-GB" sz="1000" dirty="0">
            <a:solidFill>
              <a:schemeClr val="tx1"/>
            </a:solidFill>
            <a:latin typeface="Calibri" panose="020F0502020204030204"/>
            <a:ea typeface="+mn-ea"/>
            <a:cs typeface="+mn-cs"/>
          </a:endParaRPr>
        </a:p>
        <a:p>
          <a:pPr algn="ctr"/>
          <a:r>
            <a:rPr lang="en-GB" sz="1000" dirty="0">
              <a:solidFill>
                <a:schemeClr val="tx1"/>
              </a:solidFill>
              <a:latin typeface="Calibri" panose="020F0502020204030204"/>
              <a:ea typeface="+mn-ea"/>
              <a:cs typeface="+mn-cs"/>
            </a:rPr>
            <a:t># SMME Master Plan</a:t>
          </a:r>
        </a:p>
        <a:p>
          <a:pPr algn="ctr"/>
          <a:r>
            <a:rPr lang="en-GB" sz="1000" dirty="0">
              <a:solidFill>
                <a:schemeClr val="tx1"/>
              </a:solidFill>
              <a:latin typeface="Calibri" panose="020F0502020204030204"/>
              <a:ea typeface="+mn-ea"/>
              <a:cs typeface="+mn-cs"/>
            </a:rPr>
            <a:t># Township Economies</a:t>
          </a:r>
        </a:p>
        <a:p>
          <a:pPr algn="ctr"/>
          <a:r>
            <a:rPr lang="en-GB" sz="1000" dirty="0">
              <a:solidFill>
                <a:schemeClr val="tx1"/>
              </a:solidFill>
              <a:latin typeface="Calibri" panose="020F0502020204030204"/>
              <a:ea typeface="+mn-ea"/>
              <a:cs typeface="+mn-cs"/>
            </a:rPr>
            <a:t># Village/ Rural Economies</a:t>
          </a:r>
        </a:p>
        <a:p>
          <a:pPr algn="ctr"/>
          <a:r>
            <a:rPr lang="en-GB" sz="1000" dirty="0">
              <a:solidFill>
                <a:schemeClr val="tx1"/>
              </a:solidFill>
              <a:latin typeface="Calibri" panose="020F0502020204030204"/>
              <a:ea typeface="+mn-ea"/>
              <a:cs typeface="+mn-cs"/>
            </a:rPr>
            <a:t># Cooperatives Support</a:t>
          </a:r>
        </a:p>
        <a:p>
          <a:pPr algn="ctr"/>
          <a:r>
            <a:rPr lang="en-GB" sz="1000" dirty="0">
              <a:solidFill>
                <a:schemeClr val="tx1"/>
              </a:solidFill>
              <a:latin typeface="Calibri" panose="020F0502020204030204"/>
              <a:ea typeface="+mn-ea"/>
              <a:cs typeface="+mn-cs"/>
            </a:rPr>
            <a:t># SMMEs Support</a:t>
          </a:r>
        </a:p>
        <a:p>
          <a:pPr algn="ctr"/>
          <a:r>
            <a:rPr lang="en-GB" sz="1000" dirty="0">
              <a:solidFill>
                <a:schemeClr val="tx1"/>
              </a:solidFill>
              <a:latin typeface="Calibri" panose="020F0502020204030204"/>
              <a:ea typeface="+mn-ea"/>
              <a:cs typeface="+mn-cs"/>
            </a:rPr>
            <a:t># Business Facilitation (Incubation)  &amp; Informal Business</a:t>
          </a:r>
        </a:p>
        <a:p>
          <a:pPr algn="ctr"/>
          <a:endParaRPr lang="en-GB" sz="600" dirty="0">
            <a:solidFill>
              <a:sysClr val="window" lastClr="FFFFFF"/>
            </a:solidFill>
            <a:latin typeface="Calibri" panose="020F0502020204030204"/>
            <a:ea typeface="+mn-ea"/>
            <a:cs typeface="+mn-cs"/>
          </a:endParaRPr>
        </a:p>
      </dgm:t>
    </dgm:pt>
    <dgm:pt modelId="{03813FB5-6A2A-F740-951E-16480F61BB1A}" type="parTrans" cxnId="{A803642C-BE90-5E4B-9259-04F1DE575DAB}">
      <dgm:prSet/>
      <dgm:spPr/>
      <dgm:t>
        <a:bodyPr/>
        <a:lstStyle/>
        <a:p>
          <a:endParaRPr lang="en-GB"/>
        </a:p>
      </dgm:t>
    </dgm:pt>
    <dgm:pt modelId="{D15E1B8A-8E31-5645-8B95-14ECD4CDDB89}" type="sibTrans" cxnId="{A803642C-BE90-5E4B-9259-04F1DE575DAB}">
      <dgm:prSet/>
      <dgm:spPr/>
      <dgm:t>
        <a:bodyPr/>
        <a:lstStyle/>
        <a:p>
          <a:endParaRPr lang="en-GB"/>
        </a:p>
      </dgm:t>
    </dgm:pt>
    <dgm:pt modelId="{391E7E1F-D931-D645-A991-C6A6C65DCFBA}" type="pres">
      <dgm:prSet presAssocID="{C5E615EF-06B3-9A42-9771-34FCE16DE8CB}" presName="compositeShape" presStyleCnt="0">
        <dgm:presLayoutVars>
          <dgm:chMax val="9"/>
          <dgm:dir/>
          <dgm:resizeHandles val="exact"/>
        </dgm:presLayoutVars>
      </dgm:prSet>
      <dgm:spPr/>
      <dgm:t>
        <a:bodyPr/>
        <a:lstStyle/>
        <a:p>
          <a:endParaRPr lang="en-GB"/>
        </a:p>
      </dgm:t>
    </dgm:pt>
    <dgm:pt modelId="{9AF7156B-24ED-D44E-9F5E-09EEEF2AE717}" type="pres">
      <dgm:prSet presAssocID="{C5E615EF-06B3-9A42-9771-34FCE16DE8CB}" presName="triangle1" presStyleLbl="node1" presStyleIdx="0" presStyleCnt="4" custScaleX="162741" custScaleY="83005" custLinFactNeighborX="3398" custLinFactNeighborY="4642">
        <dgm:presLayoutVars>
          <dgm:bulletEnabled val="1"/>
        </dgm:presLayoutVars>
      </dgm:prSet>
      <dgm:spPr>
        <a:prstGeom prst="triangle">
          <a:avLst/>
        </a:prstGeom>
      </dgm:spPr>
      <dgm:t>
        <a:bodyPr/>
        <a:lstStyle/>
        <a:p>
          <a:endParaRPr lang="en-GB"/>
        </a:p>
      </dgm:t>
    </dgm:pt>
    <dgm:pt modelId="{AEB74AE8-ECA7-9A44-B605-3FFFAEBB2F9C}" type="pres">
      <dgm:prSet presAssocID="{C5E615EF-06B3-9A42-9771-34FCE16DE8CB}" presName="triangle2" presStyleLbl="node1" presStyleIdx="1" presStyleCnt="4" custScaleX="185876" custScaleY="109424" custLinFactNeighborX="-27316" custLinFactNeighborY="346">
        <dgm:presLayoutVars>
          <dgm:bulletEnabled val="1"/>
        </dgm:presLayoutVars>
      </dgm:prSet>
      <dgm:spPr>
        <a:prstGeom prst="triangle">
          <a:avLst/>
        </a:prstGeom>
      </dgm:spPr>
      <dgm:t>
        <a:bodyPr/>
        <a:lstStyle/>
        <a:p>
          <a:endParaRPr lang="en-GB"/>
        </a:p>
      </dgm:t>
    </dgm:pt>
    <dgm:pt modelId="{D894A918-AC89-9E40-9F35-9BFEC038ADFA}" type="pres">
      <dgm:prSet presAssocID="{C5E615EF-06B3-9A42-9771-34FCE16DE8CB}" presName="triangle3" presStyleLbl="node1" presStyleIdx="2" presStyleCnt="4" custScaleX="164048" custScaleY="109610" custLinFactNeighborX="4588" custLinFactNeighborY="706">
        <dgm:presLayoutVars>
          <dgm:bulletEnabled val="1"/>
        </dgm:presLayoutVars>
      </dgm:prSet>
      <dgm:spPr>
        <a:prstGeom prst="triangle">
          <a:avLst/>
        </a:prstGeom>
      </dgm:spPr>
      <dgm:t>
        <a:bodyPr/>
        <a:lstStyle/>
        <a:p>
          <a:endParaRPr lang="en-GB"/>
        </a:p>
      </dgm:t>
    </dgm:pt>
    <dgm:pt modelId="{52661977-6D7A-7443-ADC7-A7E5432B7083}" type="pres">
      <dgm:prSet presAssocID="{C5E615EF-06B3-9A42-9771-34FCE16DE8CB}" presName="triangle4" presStyleLbl="node1" presStyleIdx="3" presStyleCnt="4" custScaleX="165668" custScaleY="109175" custLinFactNeighborX="32996" custLinFactNeighborY="5720">
        <dgm:presLayoutVars>
          <dgm:bulletEnabled val="1"/>
        </dgm:presLayoutVars>
      </dgm:prSet>
      <dgm:spPr>
        <a:prstGeom prst="triangle">
          <a:avLst/>
        </a:prstGeom>
      </dgm:spPr>
      <dgm:t>
        <a:bodyPr/>
        <a:lstStyle/>
        <a:p>
          <a:endParaRPr lang="en-GB"/>
        </a:p>
      </dgm:t>
    </dgm:pt>
  </dgm:ptLst>
  <dgm:cxnLst>
    <dgm:cxn modelId="{C906DB49-8884-D04C-B40C-35895F2C6E43}" srcId="{C5E615EF-06B3-9A42-9771-34FCE16DE8CB}" destId="{68DC2169-8F66-1A46-A434-19FE61874172}" srcOrd="2" destOrd="0" parTransId="{CF72E29C-1C55-CF40-AFDB-03BBD0336939}" sibTransId="{4F342E4A-B30E-C14D-B467-1163A4E236D4}"/>
    <dgm:cxn modelId="{CD9B1575-15EF-435F-8455-23408773EC83}" type="presOf" srcId="{DE9563A6-0025-F247-B88E-B4EF6B8ACBC1}" destId="{9AF7156B-24ED-D44E-9F5E-09EEEF2AE717}" srcOrd="0" destOrd="0" presId="urn:microsoft.com/office/officeart/2005/8/layout/pyramid4"/>
    <dgm:cxn modelId="{D9315BC2-6473-479D-99BB-3F6F27427F37}" type="presOf" srcId="{C5E615EF-06B3-9A42-9771-34FCE16DE8CB}" destId="{391E7E1F-D931-D645-A991-C6A6C65DCFBA}" srcOrd="0" destOrd="0" presId="urn:microsoft.com/office/officeart/2005/8/layout/pyramid4"/>
    <dgm:cxn modelId="{A803642C-BE90-5E4B-9259-04F1DE575DAB}" srcId="{C5E615EF-06B3-9A42-9771-34FCE16DE8CB}" destId="{C5EB71E1-63CB-3741-8017-E21D304850F4}" srcOrd="3" destOrd="0" parTransId="{03813FB5-6A2A-F740-951E-16480F61BB1A}" sibTransId="{D15E1B8A-8E31-5645-8B95-14ECD4CDDB89}"/>
    <dgm:cxn modelId="{9BEB837D-457D-7E4E-9D7C-8772FC63A64B}" srcId="{C5E615EF-06B3-9A42-9771-34FCE16DE8CB}" destId="{DE9563A6-0025-F247-B88E-B4EF6B8ACBC1}" srcOrd="0" destOrd="0" parTransId="{B161B2B9-3C97-B743-9ABE-5F4FBD81DD7C}" sibTransId="{CE288C83-8959-7E4C-BDB0-206C6944EB6D}"/>
    <dgm:cxn modelId="{61893E01-84A0-460B-A810-41F6FC99525A}" type="presOf" srcId="{68DC2169-8F66-1A46-A434-19FE61874172}" destId="{D894A918-AC89-9E40-9F35-9BFEC038ADFA}" srcOrd="0" destOrd="0" presId="urn:microsoft.com/office/officeart/2005/8/layout/pyramid4"/>
    <dgm:cxn modelId="{B3DB01F5-C283-5243-B088-10AAA8EAB1F8}" srcId="{C5E615EF-06B3-9A42-9771-34FCE16DE8CB}" destId="{88D987E2-58CD-914F-8DB2-D67F912FA884}" srcOrd="1" destOrd="0" parTransId="{EFC8AD65-F243-9A41-A62E-BE4DE434DD0E}" sibTransId="{6789024F-A081-BC43-BE5B-BDA6D0738EF1}"/>
    <dgm:cxn modelId="{1212D585-6C67-4ADF-9F47-553334275FBC}" type="presOf" srcId="{88D987E2-58CD-914F-8DB2-D67F912FA884}" destId="{AEB74AE8-ECA7-9A44-B605-3FFFAEBB2F9C}" srcOrd="0" destOrd="0" presId="urn:microsoft.com/office/officeart/2005/8/layout/pyramid4"/>
    <dgm:cxn modelId="{DBA4E46F-E612-4D82-975A-36A7759DB23C}" type="presOf" srcId="{C5EB71E1-63CB-3741-8017-E21D304850F4}" destId="{52661977-6D7A-7443-ADC7-A7E5432B7083}" srcOrd="0" destOrd="0" presId="urn:microsoft.com/office/officeart/2005/8/layout/pyramid4"/>
    <dgm:cxn modelId="{483CE315-653D-4443-AFFC-BBD9411D1985}" type="presParOf" srcId="{391E7E1F-D931-D645-A991-C6A6C65DCFBA}" destId="{9AF7156B-24ED-D44E-9F5E-09EEEF2AE717}" srcOrd="0" destOrd="0" presId="urn:microsoft.com/office/officeart/2005/8/layout/pyramid4"/>
    <dgm:cxn modelId="{7D5386A8-2E05-4A65-8AC8-11B88427E85C}" type="presParOf" srcId="{391E7E1F-D931-D645-A991-C6A6C65DCFBA}" destId="{AEB74AE8-ECA7-9A44-B605-3FFFAEBB2F9C}" srcOrd="1" destOrd="0" presId="urn:microsoft.com/office/officeart/2005/8/layout/pyramid4"/>
    <dgm:cxn modelId="{CDE20F2B-6364-4B07-A1EF-75161DC89297}" type="presParOf" srcId="{391E7E1F-D931-D645-A991-C6A6C65DCFBA}" destId="{D894A918-AC89-9E40-9F35-9BFEC038ADFA}" srcOrd="2" destOrd="0" presId="urn:microsoft.com/office/officeart/2005/8/layout/pyramid4"/>
    <dgm:cxn modelId="{2D7AE2DF-C4AA-48AD-8A6E-78DC1CE1E581}" type="presParOf" srcId="{391E7E1F-D931-D645-A991-C6A6C65DCFBA}" destId="{52661977-6D7A-7443-ADC7-A7E5432B7083}" srcOrd="3" destOrd="0" presId="urn:microsoft.com/office/officeart/2005/8/layout/pyramid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E2EA9F8-491C-4C7C-98B4-5149D9E3D96B}">
      <dsp:nvSpPr>
        <dsp:cNvPr id="0" name=""/>
        <dsp:cNvSpPr/>
      </dsp:nvSpPr>
      <dsp:spPr>
        <a:xfrm>
          <a:off x="0" y="0"/>
          <a:ext cx="1606139" cy="345600"/>
        </a:xfrm>
        <a:prstGeom prst="rect">
          <a:avLst/>
        </a:prstGeom>
        <a:gradFill rotWithShape="0">
          <a:gsLst>
            <a:gs pos="0">
              <a:schemeClr val="accent2">
                <a:hueOff val="0"/>
                <a:satOff val="0"/>
                <a:lumOff val="0"/>
                <a:alphaOff val="0"/>
                <a:tint val="100000"/>
                <a:shade val="100000"/>
                <a:satMod val="129999"/>
              </a:schemeClr>
            </a:gs>
            <a:gs pos="100000">
              <a:schemeClr val="accent2">
                <a:hueOff val="0"/>
                <a:satOff val="0"/>
                <a:lumOff val="0"/>
                <a:alphaOff val="0"/>
                <a:tint val="50000"/>
                <a:shade val="100000"/>
                <a:satMod val="350000"/>
              </a:schemeClr>
            </a:gs>
          </a:gsLst>
          <a:lin ang="16200000" scaled="0"/>
        </a:gradFill>
        <a:ln w="9525" cap="flat" cmpd="sng" algn="ctr">
          <a:solidFill>
            <a:schemeClr val="accent2">
              <a:hueOff val="0"/>
              <a:satOff val="0"/>
              <a:lumOff val="0"/>
              <a:alphaOff val="0"/>
            </a:schemeClr>
          </a:solidFill>
          <a:prstDash val="solid"/>
        </a:ln>
        <a:effectLst>
          <a:outerShdw blurRad="38100" dist="20000" dir="5400000" rotWithShape="0">
            <a:srgbClr val="000000">
              <a:alpha val="38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en-US" sz="1200" b="1" kern="1200" cap="small" baseline="0" dirty="0">
              <a:solidFill>
                <a:schemeClr val="tx1"/>
              </a:solidFill>
              <a:latin typeface="Arial" panose="020B0604020202020204" pitchFamily="34" charset="0"/>
              <a:cs typeface="Arial" panose="020B0604020202020204" pitchFamily="34" charset="0"/>
            </a:rPr>
            <a:t>Innovation</a:t>
          </a:r>
          <a:endParaRPr lang="en-US" sz="1130" b="1" kern="1200" cap="small" baseline="0" dirty="0">
            <a:solidFill>
              <a:schemeClr val="tx1"/>
            </a:solidFill>
            <a:latin typeface="Arial" panose="020B0604020202020204" pitchFamily="34" charset="0"/>
            <a:cs typeface="Arial" panose="020B0604020202020204" pitchFamily="34" charset="0"/>
          </a:endParaRPr>
        </a:p>
      </dsp:txBody>
      <dsp:txXfrm>
        <a:off x="0" y="0"/>
        <a:ext cx="1606139" cy="345600"/>
      </dsp:txXfrm>
    </dsp:sp>
    <dsp:sp modelId="{A09E95E4-4B07-4FDB-8992-F26D431CC6FE}">
      <dsp:nvSpPr>
        <dsp:cNvPr id="0" name=""/>
        <dsp:cNvSpPr/>
      </dsp:nvSpPr>
      <dsp:spPr>
        <a:xfrm>
          <a:off x="4189" y="355247"/>
          <a:ext cx="1606139" cy="5315435"/>
        </a:xfrm>
        <a:prstGeom prst="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381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4008" tIns="64008" rIns="85344" bIns="96012" numCol="1" spcCol="1270" anchor="t" anchorCtr="0">
          <a:noAutofit/>
        </a:bodyPr>
        <a:lstStyle/>
        <a:p>
          <a:pPr marL="114300" lvl="1" indent="-114300" algn="just" defTabSz="533400">
            <a:lnSpc>
              <a:spcPct val="90000"/>
            </a:lnSpc>
            <a:spcBef>
              <a:spcPct val="0"/>
            </a:spcBef>
            <a:spcAft>
              <a:spcPct val="15000"/>
            </a:spcAft>
            <a:buChar char="••"/>
          </a:pPr>
          <a:r>
            <a:rPr lang="en-ZA" sz="12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Living this value means that we will seek to: </a:t>
          </a:r>
          <a:endParaRPr lang="en-US" sz="1200" b="1" kern="1200" dirty="0">
            <a:solidFill>
              <a:schemeClr val="tx1"/>
            </a:solidFill>
            <a:latin typeface="Arial" panose="020B0604020202020204" pitchFamily="34" charset="0"/>
            <a:cs typeface="Arial" panose="020B0604020202020204" pitchFamily="34" charset="0"/>
          </a:endParaRPr>
        </a:p>
        <a:p>
          <a:pPr marL="228600" lvl="2" indent="-114300" algn="l" defTabSz="533400">
            <a:lnSpc>
              <a:spcPct val="90000"/>
            </a:lnSpc>
            <a:spcBef>
              <a:spcPct val="0"/>
            </a:spcBef>
            <a:spcAft>
              <a:spcPct val="15000"/>
            </a:spcAft>
            <a:buChar char="••"/>
          </a:pPr>
          <a:r>
            <a:rPr lang="en-ZA" sz="12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Display a commitment to being “radical” in what we do;</a:t>
          </a:r>
        </a:p>
        <a:p>
          <a:pPr marL="228600" lvl="2" indent="-114300" algn="l" defTabSz="533400">
            <a:lnSpc>
              <a:spcPct val="90000"/>
            </a:lnSpc>
            <a:spcBef>
              <a:spcPct val="0"/>
            </a:spcBef>
            <a:spcAft>
              <a:spcPct val="15000"/>
            </a:spcAft>
            <a:buChar char="••"/>
          </a:pPr>
          <a:r>
            <a:rPr lang="en-ZA" sz="12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Foster innovative ideas and solutions in order to deliver exceptional results; and</a:t>
          </a:r>
        </a:p>
        <a:p>
          <a:pPr marL="228600" lvl="2" indent="-114300" algn="l" defTabSz="533400">
            <a:lnSpc>
              <a:spcPct val="90000"/>
            </a:lnSpc>
            <a:spcBef>
              <a:spcPct val="0"/>
            </a:spcBef>
            <a:spcAft>
              <a:spcPct val="15000"/>
            </a:spcAft>
            <a:buChar char="••"/>
          </a:pPr>
          <a:r>
            <a:rPr lang="en-ZA" sz="12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Continuously seek new and better ways to serve our clients.</a:t>
          </a:r>
          <a:endParaRPr lang="en-US" sz="1200" kern="1200" dirty="0">
            <a:solidFill>
              <a:schemeClr val="tx1"/>
            </a:solidFill>
            <a:latin typeface="Arial" panose="020B0604020202020204" pitchFamily="34" charset="0"/>
            <a:cs typeface="Arial" panose="020B0604020202020204" pitchFamily="34" charset="0"/>
          </a:endParaRPr>
        </a:p>
      </dsp:txBody>
      <dsp:txXfrm>
        <a:off x="4189" y="355247"/>
        <a:ext cx="1606139" cy="5315435"/>
      </dsp:txXfrm>
    </dsp:sp>
    <dsp:sp modelId="{822B0C02-229D-45D6-AE44-3BA8728EA4B5}">
      <dsp:nvSpPr>
        <dsp:cNvPr id="0" name=""/>
        <dsp:cNvSpPr/>
      </dsp:nvSpPr>
      <dsp:spPr>
        <a:xfrm>
          <a:off x="1808687" y="0"/>
          <a:ext cx="1606139" cy="345600"/>
        </a:xfrm>
        <a:prstGeom prst="rect">
          <a:avLst/>
        </a:prstGeom>
        <a:gradFill rotWithShape="0">
          <a:gsLst>
            <a:gs pos="0">
              <a:schemeClr val="accent2">
                <a:hueOff val="1170380"/>
                <a:satOff val="-1460"/>
                <a:lumOff val="343"/>
                <a:alphaOff val="0"/>
                <a:tint val="100000"/>
                <a:shade val="100000"/>
                <a:satMod val="129999"/>
              </a:schemeClr>
            </a:gs>
            <a:gs pos="100000">
              <a:schemeClr val="accent2">
                <a:hueOff val="1170380"/>
                <a:satOff val="-1460"/>
                <a:lumOff val="343"/>
                <a:alphaOff val="0"/>
                <a:tint val="50000"/>
                <a:shade val="100000"/>
                <a:satMod val="350000"/>
              </a:schemeClr>
            </a:gs>
          </a:gsLst>
          <a:lin ang="16200000" scaled="0"/>
        </a:gradFill>
        <a:ln w="9525" cap="flat" cmpd="sng" algn="ctr">
          <a:solidFill>
            <a:schemeClr val="accent2">
              <a:hueOff val="1170380"/>
              <a:satOff val="-1460"/>
              <a:lumOff val="343"/>
              <a:alphaOff val="0"/>
            </a:schemeClr>
          </a:solidFill>
          <a:prstDash val="solid"/>
        </a:ln>
        <a:effectLst>
          <a:outerShdw blurRad="38100" dist="20000" dir="5400000" rotWithShape="0">
            <a:srgbClr val="000000">
              <a:alpha val="38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en-US" sz="1200" b="1" kern="1200" cap="small" baseline="0" dirty="0">
              <a:solidFill>
                <a:schemeClr val="tx1"/>
              </a:solidFill>
              <a:latin typeface="Arial" panose="020B0604020202020204" pitchFamily="34" charset="0"/>
              <a:cs typeface="Arial" panose="020B0604020202020204" pitchFamily="34" charset="0"/>
            </a:rPr>
            <a:t>Integrity</a:t>
          </a:r>
        </a:p>
      </dsp:txBody>
      <dsp:txXfrm>
        <a:off x="1808687" y="0"/>
        <a:ext cx="1606139" cy="345600"/>
      </dsp:txXfrm>
    </dsp:sp>
    <dsp:sp modelId="{DCA282ED-9F59-4529-9C59-2D0A2CABCEF3}">
      <dsp:nvSpPr>
        <dsp:cNvPr id="0" name=""/>
        <dsp:cNvSpPr/>
      </dsp:nvSpPr>
      <dsp:spPr>
        <a:xfrm>
          <a:off x="1835189" y="355247"/>
          <a:ext cx="1606139" cy="5315435"/>
        </a:xfrm>
        <a:prstGeom prst="rect">
          <a:avLst/>
        </a:prstGeom>
        <a:solidFill>
          <a:schemeClr val="accent2">
            <a:tint val="40000"/>
            <a:alpha val="90000"/>
            <a:hueOff val="1256455"/>
            <a:satOff val="-1094"/>
            <a:lumOff val="-1"/>
            <a:alphaOff val="0"/>
          </a:schemeClr>
        </a:solidFill>
        <a:ln w="9525" cap="flat" cmpd="sng" algn="ctr">
          <a:solidFill>
            <a:schemeClr val="accent2">
              <a:tint val="40000"/>
              <a:alpha val="90000"/>
              <a:hueOff val="1256455"/>
              <a:satOff val="-1094"/>
              <a:lumOff val="-1"/>
              <a:alphaOff val="0"/>
            </a:schemeClr>
          </a:solidFill>
          <a:prstDash val="solid"/>
        </a:ln>
        <a:effectLst>
          <a:outerShdw blurRad="381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4008" tIns="64008" rIns="85344" bIns="96012" numCol="1" spcCol="1270" anchor="t" anchorCtr="0">
          <a:noAutofit/>
        </a:bodyPr>
        <a:lstStyle/>
        <a:p>
          <a:pPr marL="114300" lvl="1" indent="-114300" algn="just" defTabSz="533400">
            <a:lnSpc>
              <a:spcPct val="90000"/>
            </a:lnSpc>
            <a:spcBef>
              <a:spcPct val="0"/>
            </a:spcBef>
            <a:spcAft>
              <a:spcPct val="15000"/>
            </a:spcAft>
            <a:buChar char="••"/>
          </a:pPr>
          <a:r>
            <a:rPr lang="en-ZA" sz="12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Living this value means that we will seek to: </a:t>
          </a:r>
          <a:endParaRPr lang="en-US" sz="1200" b="1" kern="1200" dirty="0">
            <a:solidFill>
              <a:schemeClr val="tx1"/>
            </a:solidFill>
            <a:latin typeface="Arial" panose="020B0604020202020204" pitchFamily="34" charset="0"/>
            <a:cs typeface="Arial" panose="020B0604020202020204" pitchFamily="34" charset="0"/>
          </a:endParaRPr>
        </a:p>
        <a:p>
          <a:pPr marL="228600" lvl="2" indent="-114300" algn="l" defTabSz="533400">
            <a:lnSpc>
              <a:spcPct val="90000"/>
            </a:lnSpc>
            <a:spcBef>
              <a:spcPct val="0"/>
            </a:spcBef>
            <a:spcAft>
              <a:spcPct val="15000"/>
            </a:spcAft>
            <a:buChar char="••"/>
          </a:pPr>
          <a:r>
            <a:rPr lang="en-ZA" sz="12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Consistently honour our commitments;</a:t>
          </a:r>
        </a:p>
        <a:p>
          <a:pPr marL="228600" lvl="2" indent="-114300" algn="l" defTabSz="533400">
            <a:lnSpc>
              <a:spcPct val="90000"/>
            </a:lnSpc>
            <a:spcBef>
              <a:spcPct val="0"/>
            </a:spcBef>
            <a:spcAft>
              <a:spcPct val="15000"/>
            </a:spcAft>
            <a:buChar char="••"/>
          </a:pPr>
          <a:r>
            <a:rPr lang="en-ZA" sz="12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Uphold ethical, honest behaviour; </a:t>
          </a:r>
        </a:p>
        <a:p>
          <a:pPr marL="228600" lvl="2" indent="-114300" algn="l" defTabSz="533400">
            <a:lnSpc>
              <a:spcPct val="90000"/>
            </a:lnSpc>
            <a:spcBef>
              <a:spcPct val="0"/>
            </a:spcBef>
            <a:spcAft>
              <a:spcPct val="15000"/>
            </a:spcAft>
            <a:buChar char="••"/>
          </a:pPr>
          <a:r>
            <a:rPr lang="en-ZA" sz="1200" kern="1200">
              <a:solidFill>
                <a:schemeClr val="tx1"/>
              </a:solidFill>
              <a:effectLst/>
              <a:latin typeface="Arial" panose="020B0604020202020204" pitchFamily="34" charset="0"/>
              <a:ea typeface="Calibri" panose="020F0502020204030204" pitchFamily="34" charset="0"/>
              <a:cs typeface="Arial" panose="020B0604020202020204" pitchFamily="34" charset="0"/>
            </a:rPr>
            <a:t>Ensure open and transparent communication; and </a:t>
          </a:r>
          <a:endParaRPr lang="en-ZA" sz="12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28600" lvl="2" indent="-114300" algn="l" defTabSz="533400">
            <a:lnSpc>
              <a:spcPct val="90000"/>
            </a:lnSpc>
            <a:spcBef>
              <a:spcPct val="0"/>
            </a:spcBef>
            <a:spcAft>
              <a:spcPct val="15000"/>
            </a:spcAft>
            <a:buChar char="••"/>
          </a:pPr>
          <a:r>
            <a:rPr lang="en-ZA" sz="12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Behave with integrity in all our actions, always acting in the best interest of the organisation. </a:t>
          </a:r>
        </a:p>
      </dsp:txBody>
      <dsp:txXfrm>
        <a:off x="1835189" y="355247"/>
        <a:ext cx="1606139" cy="5315435"/>
      </dsp:txXfrm>
    </dsp:sp>
    <dsp:sp modelId="{B8FA46F1-7518-4315-93F0-471BC1EECA45}">
      <dsp:nvSpPr>
        <dsp:cNvPr id="0" name=""/>
        <dsp:cNvSpPr/>
      </dsp:nvSpPr>
      <dsp:spPr>
        <a:xfrm>
          <a:off x="3661048" y="0"/>
          <a:ext cx="1606139" cy="345600"/>
        </a:xfrm>
        <a:prstGeom prst="rect">
          <a:avLst/>
        </a:prstGeom>
        <a:gradFill rotWithShape="0">
          <a:gsLst>
            <a:gs pos="0">
              <a:schemeClr val="accent2">
                <a:hueOff val="2340759"/>
                <a:satOff val="-2919"/>
                <a:lumOff val="686"/>
                <a:alphaOff val="0"/>
                <a:tint val="100000"/>
                <a:shade val="100000"/>
                <a:satMod val="129999"/>
              </a:schemeClr>
            </a:gs>
            <a:gs pos="100000">
              <a:schemeClr val="accent2">
                <a:hueOff val="2340759"/>
                <a:satOff val="-2919"/>
                <a:lumOff val="686"/>
                <a:alphaOff val="0"/>
                <a:tint val="50000"/>
                <a:shade val="100000"/>
                <a:satMod val="350000"/>
              </a:schemeClr>
            </a:gs>
          </a:gsLst>
          <a:lin ang="16200000" scaled="0"/>
        </a:gradFill>
        <a:ln w="9525" cap="flat" cmpd="sng" algn="ctr">
          <a:solidFill>
            <a:schemeClr val="accent2">
              <a:hueOff val="2340759"/>
              <a:satOff val="-2919"/>
              <a:lumOff val="686"/>
              <a:alphaOff val="0"/>
            </a:schemeClr>
          </a:solidFill>
          <a:prstDash val="solid"/>
        </a:ln>
        <a:effectLst>
          <a:outerShdw blurRad="38100" dist="20000" dir="5400000" rotWithShape="0">
            <a:srgbClr val="000000">
              <a:alpha val="38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en-US" sz="1200" b="1" kern="1200" cap="small" baseline="0" dirty="0">
              <a:solidFill>
                <a:schemeClr val="tx1"/>
              </a:solidFill>
              <a:latin typeface="Arial" panose="020B0604020202020204" pitchFamily="34" charset="0"/>
              <a:cs typeface="Arial" panose="020B0604020202020204" pitchFamily="34" charset="0"/>
            </a:rPr>
            <a:t>Professionalism</a:t>
          </a:r>
        </a:p>
      </dsp:txBody>
      <dsp:txXfrm>
        <a:off x="3661048" y="0"/>
        <a:ext cx="1606139" cy="345600"/>
      </dsp:txXfrm>
    </dsp:sp>
    <dsp:sp modelId="{C9197AFD-ED26-4028-8824-699A69FDEC76}">
      <dsp:nvSpPr>
        <dsp:cNvPr id="0" name=""/>
        <dsp:cNvSpPr/>
      </dsp:nvSpPr>
      <dsp:spPr>
        <a:xfrm>
          <a:off x="3666188" y="355247"/>
          <a:ext cx="1606139" cy="5315435"/>
        </a:xfrm>
        <a:prstGeom prst="rect">
          <a:avLst/>
        </a:prstGeom>
        <a:solidFill>
          <a:schemeClr val="accent2">
            <a:tint val="40000"/>
            <a:alpha val="90000"/>
            <a:hueOff val="2512910"/>
            <a:satOff val="-2189"/>
            <a:lumOff val="-3"/>
            <a:alphaOff val="0"/>
          </a:schemeClr>
        </a:solidFill>
        <a:ln w="9525" cap="flat" cmpd="sng" algn="ctr">
          <a:solidFill>
            <a:schemeClr val="accent2">
              <a:tint val="40000"/>
              <a:alpha val="90000"/>
              <a:hueOff val="2512910"/>
              <a:satOff val="-2189"/>
              <a:lumOff val="-3"/>
              <a:alphaOff val="0"/>
            </a:schemeClr>
          </a:solidFill>
          <a:prstDash val="solid"/>
        </a:ln>
        <a:effectLst>
          <a:outerShdw blurRad="381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4008" tIns="64008" rIns="85344" bIns="96012" numCol="1" spcCol="1270" anchor="t" anchorCtr="0">
          <a:noAutofit/>
        </a:bodyPr>
        <a:lstStyle/>
        <a:p>
          <a:pPr marL="114300" lvl="1" indent="-114300" algn="just" defTabSz="533400">
            <a:lnSpc>
              <a:spcPct val="90000"/>
            </a:lnSpc>
            <a:spcBef>
              <a:spcPct val="0"/>
            </a:spcBef>
            <a:spcAft>
              <a:spcPct val="15000"/>
            </a:spcAft>
            <a:buChar char="••"/>
          </a:pPr>
          <a:r>
            <a:rPr lang="en-ZA" sz="12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Living this value means that we will seek to: </a:t>
          </a:r>
          <a:endParaRPr lang="en-US" sz="1200" b="1" kern="1200" dirty="0">
            <a:solidFill>
              <a:schemeClr val="tx1"/>
            </a:solidFill>
            <a:latin typeface="Arial" panose="020B0604020202020204" pitchFamily="34" charset="0"/>
            <a:cs typeface="Arial" panose="020B0604020202020204" pitchFamily="34" charset="0"/>
          </a:endParaRPr>
        </a:p>
        <a:p>
          <a:pPr marL="228600" lvl="2" indent="-114300" algn="l" defTabSz="533400">
            <a:lnSpc>
              <a:spcPct val="90000"/>
            </a:lnSpc>
            <a:spcBef>
              <a:spcPct val="0"/>
            </a:spcBef>
            <a:spcAft>
              <a:spcPct val="15000"/>
            </a:spcAft>
            <a:buChar char="••"/>
          </a:pPr>
          <a:r>
            <a:rPr lang="en-ZA" sz="12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Serve with utmost respect, competence and professional mannerism;</a:t>
          </a:r>
        </a:p>
        <a:p>
          <a:pPr marL="228600" lvl="2" indent="-114300" algn="l" defTabSz="533400">
            <a:lnSpc>
              <a:spcPct val="90000"/>
            </a:lnSpc>
            <a:spcBef>
              <a:spcPct val="0"/>
            </a:spcBef>
            <a:spcAft>
              <a:spcPct val="15000"/>
            </a:spcAft>
            <a:buChar char="••"/>
          </a:pPr>
          <a:r>
            <a:rPr lang="en-ZA" sz="1200" kern="1200">
              <a:solidFill>
                <a:schemeClr val="tx1"/>
              </a:solidFill>
              <a:effectLst/>
              <a:latin typeface="Arial" panose="020B0604020202020204" pitchFamily="34" charset="0"/>
              <a:ea typeface="Calibri" panose="020F0502020204030204" pitchFamily="34" charset="0"/>
              <a:cs typeface="Arial" panose="020B0604020202020204" pitchFamily="34" charset="0"/>
            </a:rPr>
            <a:t>Display punctuality, reliability, dependability and a commitment to meet deadlines; and</a:t>
          </a:r>
          <a:endParaRPr lang="en-ZA" sz="12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28600" lvl="2" indent="-114300" algn="l" defTabSz="533400">
            <a:lnSpc>
              <a:spcPct val="90000"/>
            </a:lnSpc>
            <a:spcBef>
              <a:spcPct val="0"/>
            </a:spcBef>
            <a:spcAft>
              <a:spcPct val="15000"/>
            </a:spcAft>
            <a:buChar char="••"/>
          </a:pPr>
          <a:r>
            <a:rPr lang="en-ZA" sz="12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Cooperate with all role players.</a:t>
          </a:r>
        </a:p>
      </dsp:txBody>
      <dsp:txXfrm>
        <a:off x="3666188" y="355247"/>
        <a:ext cx="1606139" cy="5315435"/>
      </dsp:txXfrm>
    </dsp:sp>
    <dsp:sp modelId="{FC16BC3D-F5F8-43C4-9251-9474B8819AB0}">
      <dsp:nvSpPr>
        <dsp:cNvPr id="0" name=""/>
        <dsp:cNvSpPr/>
      </dsp:nvSpPr>
      <dsp:spPr>
        <a:xfrm>
          <a:off x="5460407" y="0"/>
          <a:ext cx="1606139" cy="345600"/>
        </a:xfrm>
        <a:prstGeom prst="rect">
          <a:avLst/>
        </a:prstGeom>
        <a:gradFill rotWithShape="0">
          <a:gsLst>
            <a:gs pos="0">
              <a:schemeClr val="accent2">
                <a:hueOff val="3511139"/>
                <a:satOff val="-4379"/>
                <a:lumOff val="1030"/>
                <a:alphaOff val="0"/>
                <a:tint val="100000"/>
                <a:shade val="100000"/>
                <a:satMod val="129999"/>
              </a:schemeClr>
            </a:gs>
            <a:gs pos="100000">
              <a:schemeClr val="accent2">
                <a:hueOff val="3511139"/>
                <a:satOff val="-4379"/>
                <a:lumOff val="1030"/>
                <a:alphaOff val="0"/>
                <a:tint val="50000"/>
                <a:shade val="100000"/>
                <a:satMod val="350000"/>
              </a:schemeClr>
            </a:gs>
          </a:gsLst>
          <a:lin ang="16200000" scaled="0"/>
        </a:gradFill>
        <a:ln w="9525" cap="flat" cmpd="sng" algn="ctr">
          <a:solidFill>
            <a:schemeClr val="accent2">
              <a:hueOff val="3511139"/>
              <a:satOff val="-4379"/>
              <a:lumOff val="1030"/>
              <a:alphaOff val="0"/>
            </a:schemeClr>
          </a:solidFill>
          <a:prstDash val="solid"/>
        </a:ln>
        <a:effectLst>
          <a:outerShdw blurRad="38100" dist="20000" dir="5400000" rotWithShape="0">
            <a:srgbClr val="000000">
              <a:alpha val="38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en-ZA" sz="1200" b="1" kern="1200" cap="small"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Customer Centric</a:t>
          </a:r>
        </a:p>
      </dsp:txBody>
      <dsp:txXfrm>
        <a:off x="5460407" y="0"/>
        <a:ext cx="1606139" cy="345600"/>
      </dsp:txXfrm>
    </dsp:sp>
    <dsp:sp modelId="{48C21F6C-73DB-4982-8567-2C73CAF0E1A8}">
      <dsp:nvSpPr>
        <dsp:cNvPr id="0" name=""/>
        <dsp:cNvSpPr/>
      </dsp:nvSpPr>
      <dsp:spPr>
        <a:xfrm>
          <a:off x="5486908" y="355247"/>
          <a:ext cx="1606139" cy="5315435"/>
        </a:xfrm>
        <a:prstGeom prst="rect">
          <a:avLst/>
        </a:prstGeom>
        <a:solidFill>
          <a:schemeClr val="accent2">
            <a:tint val="40000"/>
            <a:alpha val="90000"/>
            <a:hueOff val="3769366"/>
            <a:satOff val="-3283"/>
            <a:lumOff val="-4"/>
            <a:alphaOff val="0"/>
          </a:schemeClr>
        </a:solidFill>
        <a:ln w="9525" cap="flat" cmpd="sng" algn="ctr">
          <a:solidFill>
            <a:schemeClr val="accent2">
              <a:tint val="40000"/>
              <a:alpha val="90000"/>
              <a:hueOff val="3769366"/>
              <a:satOff val="-3283"/>
              <a:lumOff val="-4"/>
              <a:alphaOff val="0"/>
            </a:schemeClr>
          </a:solidFill>
          <a:prstDash val="solid"/>
        </a:ln>
        <a:effectLst>
          <a:outerShdw blurRad="381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4008" tIns="64008" rIns="85344" bIns="96012" numCol="1" spcCol="1270" anchor="t" anchorCtr="0">
          <a:noAutofit/>
        </a:bodyPr>
        <a:lstStyle/>
        <a:p>
          <a:pPr marL="114300" lvl="1" indent="-114300" algn="just" defTabSz="533400">
            <a:lnSpc>
              <a:spcPct val="90000"/>
            </a:lnSpc>
            <a:spcBef>
              <a:spcPct val="0"/>
            </a:spcBef>
            <a:spcAft>
              <a:spcPct val="15000"/>
            </a:spcAft>
            <a:buChar char="••"/>
          </a:pPr>
          <a:r>
            <a:rPr lang="en-ZA" sz="12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Living this value means that we will seek to: </a:t>
          </a:r>
        </a:p>
        <a:p>
          <a:pPr marL="228600" lvl="2" indent="-114300" algn="l" defTabSz="533400">
            <a:lnSpc>
              <a:spcPct val="90000"/>
            </a:lnSpc>
            <a:spcBef>
              <a:spcPct val="0"/>
            </a:spcBef>
            <a:spcAft>
              <a:spcPct val="15000"/>
            </a:spcAft>
            <a:buChar char="••"/>
          </a:pPr>
          <a:r>
            <a:rPr lang="en-ZA" sz="12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Place customer service excellence at the centre of everything we do;</a:t>
          </a:r>
        </a:p>
        <a:p>
          <a:pPr marL="228600" lvl="2" indent="-114300" algn="l" defTabSz="533400">
            <a:lnSpc>
              <a:spcPct val="90000"/>
            </a:lnSpc>
            <a:spcBef>
              <a:spcPct val="0"/>
            </a:spcBef>
            <a:spcAft>
              <a:spcPct val="15000"/>
            </a:spcAft>
            <a:buChar char="••"/>
          </a:pPr>
          <a:r>
            <a:rPr lang="en-ZA" sz="1200" kern="1200">
              <a:solidFill>
                <a:schemeClr val="tx1"/>
              </a:solidFill>
              <a:effectLst/>
              <a:latin typeface="Arial" panose="020B0604020202020204" pitchFamily="34" charset="0"/>
              <a:ea typeface="Calibri" panose="020F0502020204030204" pitchFamily="34" charset="0"/>
              <a:cs typeface="Arial" panose="020B0604020202020204" pitchFamily="34" charset="0"/>
            </a:rPr>
            <a:t>Create a nurturing environment by partnering with our clients and employees, and in the way in which we care and support them;</a:t>
          </a:r>
          <a:endParaRPr lang="en-ZA" sz="12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28600" lvl="2" indent="-114300" algn="l" defTabSz="533400">
            <a:lnSpc>
              <a:spcPct val="90000"/>
            </a:lnSpc>
            <a:spcBef>
              <a:spcPct val="0"/>
            </a:spcBef>
            <a:spcAft>
              <a:spcPct val="15000"/>
            </a:spcAft>
            <a:buChar char="••"/>
          </a:pPr>
          <a:r>
            <a:rPr lang="en-ZA" sz="1200" kern="1200">
              <a:solidFill>
                <a:schemeClr val="tx1"/>
              </a:solidFill>
              <a:effectLst/>
              <a:latin typeface="Arial" panose="020B0604020202020204" pitchFamily="34" charset="0"/>
              <a:ea typeface="Calibri" panose="020F0502020204030204" pitchFamily="34" charset="0"/>
              <a:cs typeface="Arial" panose="020B0604020202020204" pitchFamily="34" charset="0"/>
            </a:rPr>
            <a:t>Always be available and accessible in providing public services to our society; and</a:t>
          </a:r>
          <a:endParaRPr lang="en-ZA" sz="12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28600" lvl="2" indent="-114300" algn="l" defTabSz="533400">
            <a:lnSpc>
              <a:spcPct val="90000"/>
            </a:lnSpc>
            <a:spcBef>
              <a:spcPct val="0"/>
            </a:spcBef>
            <a:spcAft>
              <a:spcPct val="15000"/>
            </a:spcAft>
            <a:buChar char="••"/>
          </a:pPr>
          <a:r>
            <a:rPr lang="en-ZA" sz="1200" kern="1200">
              <a:solidFill>
                <a:schemeClr val="tx1"/>
              </a:solidFill>
              <a:effectLst/>
              <a:latin typeface="Arial" panose="020B0604020202020204" pitchFamily="34" charset="0"/>
              <a:ea typeface="Calibri" panose="020F0502020204030204" pitchFamily="34" charset="0"/>
              <a:cs typeface="Arial" panose="020B0604020202020204" pitchFamily="34" charset="0"/>
            </a:rPr>
            <a:t>Understand customer needs and respond timeously, efficiently and effectively to customer queries and requests.</a:t>
          </a:r>
          <a:endParaRPr lang="en-ZA" sz="12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dsp:txBody>
      <dsp:txXfrm>
        <a:off x="5486908" y="355247"/>
        <a:ext cx="1606139" cy="5315435"/>
      </dsp:txXfrm>
    </dsp:sp>
    <dsp:sp modelId="{5ECC4AA6-9153-4C1E-8104-51528AB1EDEC}">
      <dsp:nvSpPr>
        <dsp:cNvPr id="0" name=""/>
        <dsp:cNvSpPr/>
      </dsp:nvSpPr>
      <dsp:spPr>
        <a:xfrm>
          <a:off x="7332377" y="0"/>
          <a:ext cx="1606139" cy="345600"/>
        </a:xfrm>
        <a:prstGeom prst="rect">
          <a:avLst/>
        </a:prstGeom>
        <a:gradFill rotWithShape="0">
          <a:gsLst>
            <a:gs pos="0">
              <a:schemeClr val="accent2">
                <a:hueOff val="4681519"/>
                <a:satOff val="-5839"/>
                <a:lumOff val="1373"/>
                <a:alphaOff val="0"/>
                <a:tint val="100000"/>
                <a:shade val="100000"/>
                <a:satMod val="129999"/>
              </a:schemeClr>
            </a:gs>
            <a:gs pos="100000">
              <a:schemeClr val="accent2">
                <a:hueOff val="4681519"/>
                <a:satOff val="-5839"/>
                <a:lumOff val="1373"/>
                <a:alphaOff val="0"/>
                <a:tint val="50000"/>
                <a:shade val="100000"/>
                <a:satMod val="350000"/>
              </a:schemeClr>
            </a:gs>
          </a:gsLst>
          <a:lin ang="16200000" scaled="0"/>
        </a:gradFill>
        <a:ln w="9525" cap="flat" cmpd="sng" algn="ctr">
          <a:solidFill>
            <a:schemeClr val="accent2">
              <a:hueOff val="4681519"/>
              <a:satOff val="-5839"/>
              <a:lumOff val="1373"/>
              <a:alphaOff val="0"/>
            </a:schemeClr>
          </a:solidFill>
          <a:prstDash val="solid"/>
        </a:ln>
        <a:effectLst>
          <a:outerShdw blurRad="38100" dist="20000" dir="5400000" rotWithShape="0">
            <a:srgbClr val="000000">
              <a:alpha val="38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en-ZA" sz="1200" b="1" kern="1200" cap="small"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Commitment</a:t>
          </a:r>
        </a:p>
      </dsp:txBody>
      <dsp:txXfrm>
        <a:off x="7332377" y="0"/>
        <a:ext cx="1606139" cy="345600"/>
      </dsp:txXfrm>
    </dsp:sp>
    <dsp:sp modelId="{06E8C93A-F3B3-4362-ACEB-FD6031958AE3}">
      <dsp:nvSpPr>
        <dsp:cNvPr id="0" name=""/>
        <dsp:cNvSpPr/>
      </dsp:nvSpPr>
      <dsp:spPr>
        <a:xfrm>
          <a:off x="7307628" y="355247"/>
          <a:ext cx="1606139" cy="5315435"/>
        </a:xfrm>
        <a:prstGeom prst="rect">
          <a:avLst/>
        </a:prstGeom>
        <a:solidFill>
          <a:schemeClr val="accent2">
            <a:tint val="40000"/>
            <a:alpha val="90000"/>
            <a:hueOff val="5025821"/>
            <a:satOff val="-4378"/>
            <a:lumOff val="-6"/>
            <a:alphaOff val="0"/>
          </a:schemeClr>
        </a:solidFill>
        <a:ln w="9525" cap="flat" cmpd="sng" algn="ctr">
          <a:solidFill>
            <a:schemeClr val="accent2">
              <a:tint val="40000"/>
              <a:alpha val="90000"/>
              <a:hueOff val="5025821"/>
              <a:satOff val="-4378"/>
              <a:lumOff val="-6"/>
              <a:alphaOff val="0"/>
            </a:schemeClr>
          </a:solidFill>
          <a:prstDash val="solid"/>
        </a:ln>
        <a:effectLst>
          <a:outerShdw blurRad="381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4008" tIns="64008" rIns="85344" bIns="96012" numCol="1" spcCol="1270" anchor="t" anchorCtr="0">
          <a:noAutofit/>
        </a:bodyPr>
        <a:lstStyle/>
        <a:p>
          <a:pPr marL="114300" lvl="1" indent="-114300" algn="just" defTabSz="533400">
            <a:lnSpc>
              <a:spcPct val="90000"/>
            </a:lnSpc>
            <a:spcBef>
              <a:spcPct val="0"/>
            </a:spcBef>
            <a:spcAft>
              <a:spcPct val="15000"/>
            </a:spcAft>
            <a:buChar char="••"/>
          </a:pPr>
          <a:r>
            <a:rPr lang="en-ZA" sz="12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Living this value means that we will seek to: </a:t>
          </a:r>
        </a:p>
        <a:p>
          <a:pPr marL="228600" lvl="2" indent="-114300" algn="l" defTabSz="533400">
            <a:lnSpc>
              <a:spcPct val="90000"/>
            </a:lnSpc>
            <a:spcBef>
              <a:spcPct val="0"/>
            </a:spcBef>
            <a:spcAft>
              <a:spcPct val="15000"/>
            </a:spcAft>
            <a:buChar char="••"/>
          </a:pPr>
          <a:r>
            <a:rPr lang="en-ZA" sz="12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Do what is needed to get the work done; </a:t>
          </a:r>
        </a:p>
        <a:p>
          <a:pPr marL="228600" lvl="2" indent="-114300" algn="l" defTabSz="533400">
            <a:lnSpc>
              <a:spcPct val="90000"/>
            </a:lnSpc>
            <a:spcBef>
              <a:spcPct val="0"/>
            </a:spcBef>
            <a:spcAft>
              <a:spcPct val="15000"/>
            </a:spcAft>
            <a:buChar char="••"/>
          </a:pPr>
          <a:r>
            <a:rPr lang="en-ZA" sz="1200" kern="1200">
              <a:solidFill>
                <a:schemeClr val="tx1"/>
              </a:solidFill>
              <a:effectLst/>
              <a:latin typeface="Arial" panose="020B0604020202020204" pitchFamily="34" charset="0"/>
              <a:ea typeface="Calibri" panose="020F0502020204030204" pitchFamily="34" charset="0"/>
              <a:cs typeface="Arial" panose="020B0604020202020204" pitchFamily="34" charset="0"/>
            </a:rPr>
            <a:t>Be selfless, resolute, purposeful and steadfast;  </a:t>
          </a:r>
          <a:endParaRPr lang="en-ZA" sz="12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28600" lvl="2" indent="-114300" algn="l" defTabSz="533400">
            <a:lnSpc>
              <a:spcPct val="90000"/>
            </a:lnSpc>
            <a:spcBef>
              <a:spcPct val="0"/>
            </a:spcBef>
            <a:spcAft>
              <a:spcPct val="15000"/>
            </a:spcAft>
            <a:buChar char="••"/>
          </a:pPr>
          <a:r>
            <a:rPr lang="en-ZA" sz="1200" kern="1200">
              <a:solidFill>
                <a:schemeClr val="tx1"/>
              </a:solidFill>
              <a:effectLst/>
              <a:latin typeface="Arial" panose="020B0604020202020204" pitchFamily="34" charset="0"/>
              <a:ea typeface="Calibri" panose="020F0502020204030204" pitchFamily="34" charset="0"/>
              <a:cs typeface="Arial" panose="020B0604020202020204" pitchFamily="34" charset="0"/>
            </a:rPr>
            <a:t>Be committed to efforts of job creation, alleviating poverty and reducing inequality; and</a:t>
          </a:r>
          <a:endParaRPr lang="en-ZA" sz="12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28600" lvl="2" indent="-114300" algn="l" defTabSz="533400">
            <a:lnSpc>
              <a:spcPct val="90000"/>
            </a:lnSpc>
            <a:spcBef>
              <a:spcPct val="0"/>
            </a:spcBef>
            <a:spcAft>
              <a:spcPct val="15000"/>
            </a:spcAft>
            <a:buChar char="••"/>
          </a:pPr>
          <a:r>
            <a:rPr lang="en-ZA" sz="12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Display a solution-driven attitude, and commitment to serve.</a:t>
          </a:r>
        </a:p>
      </dsp:txBody>
      <dsp:txXfrm>
        <a:off x="7307628" y="355247"/>
        <a:ext cx="1606139" cy="531543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drawing2.xml.rels><?xml version="1.0" encoding="UTF-8" standalone="yes"?>
<Relationships xmlns="http://schemas.openxmlformats.org/package/2006/relationships"><Relationship Id="rId1" Type="http://schemas.openxmlformats.org/officeDocument/2006/relationships/image" Target="../media/image2.png"/></Relationships>
</file>

<file path=ppt/drawings/drawing1.xml><?xml version="1.0" encoding="utf-8"?>
<c:userShapes xmlns:c="http://schemas.openxmlformats.org/drawingml/2006/chart">
  <cdr:relSizeAnchor xmlns:cdr="http://schemas.openxmlformats.org/drawingml/2006/chartDrawing">
    <cdr:from>
      <cdr:x>0</cdr:x>
      <cdr:y>0.92856</cdr:y>
    </cdr:from>
    <cdr:to>
      <cdr:x>0.46907</cdr:x>
      <cdr:y>1</cdr:y>
    </cdr:to>
    <cdr:sp macro="" textlink="">
      <cdr:nvSpPr>
        <cdr:cNvPr id="3" name="Text Box 2"/>
        <cdr:cNvSpPr txBox="1"/>
      </cdr:nvSpPr>
      <cdr:spPr>
        <a:xfrm xmlns:a="http://schemas.openxmlformats.org/drawingml/2006/main">
          <a:off x="0" y="2583783"/>
          <a:ext cx="2711395" cy="19878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100" b="1" dirty="0">
              <a:latin typeface="Arial" panose="020B0604020202020204" pitchFamily="34" charset="0"/>
              <a:cs typeface="Arial" panose="020B0604020202020204" pitchFamily="34" charset="0"/>
            </a:rPr>
            <a:t>Source: </a:t>
          </a:r>
          <a:r>
            <a:rPr lang="en-GB" sz="1100" b="1" dirty="0" err="1">
              <a:latin typeface="Arial" panose="020B0604020202020204" pitchFamily="34" charset="0"/>
              <a:cs typeface="Arial" panose="020B0604020202020204" pitchFamily="34" charset="0"/>
            </a:rPr>
            <a:t>StatsSA</a:t>
          </a:r>
          <a:r>
            <a:rPr lang="en-GB" sz="1100" b="1" dirty="0">
              <a:latin typeface="Arial" panose="020B0604020202020204" pitchFamily="34" charset="0"/>
              <a:cs typeface="Arial" panose="020B0604020202020204" pitchFamily="34" charset="0"/>
            </a:rPr>
            <a:t>, SA Reserve Bank (GDP: Q3 2018)</a:t>
          </a:r>
        </a:p>
      </cdr:txBody>
    </cdr:sp>
  </cdr:relSizeAnchor>
</c:userShapes>
</file>

<file path=ppt/drawings/drawing2.xml><?xml version="1.0" encoding="utf-8"?>
<c:userShapes xmlns:c="http://schemas.openxmlformats.org/drawingml/2006/chart">
  <cdr:relSizeAnchor xmlns:cdr="http://schemas.openxmlformats.org/drawingml/2006/chartDrawing">
    <cdr:from>
      <cdr:x>0.1125</cdr:x>
      <cdr:y>0.88019</cdr:y>
    </cdr:from>
    <cdr:to>
      <cdr:x>0.28472</cdr:x>
      <cdr:y>0.99292</cdr:y>
    </cdr:to>
    <cdr:sp macro="" textlink="">
      <cdr:nvSpPr>
        <cdr:cNvPr id="2" name="TextBox 1"/>
        <cdr:cNvSpPr txBox="1"/>
      </cdr:nvSpPr>
      <cdr:spPr>
        <a:xfrm xmlns:a="http://schemas.openxmlformats.org/drawingml/2006/main">
          <a:off x="771525" y="3554731"/>
          <a:ext cx="1181100" cy="45529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GB" sz="1100"/>
        </a:p>
      </cdr:txBody>
    </cdr:sp>
  </cdr:relSizeAnchor>
  <cdr:relSizeAnchor xmlns:cdr="http://schemas.openxmlformats.org/drawingml/2006/chartDrawing">
    <cdr:from>
      <cdr:x>0</cdr:x>
      <cdr:y>3.07519E-7</cdr:y>
    </cdr:from>
    <cdr:to>
      <cdr:x>1</cdr:x>
      <cdr:y>0.08558</cdr:y>
    </cdr:to>
    <cdr:pic>
      <cdr:nvPicPr>
        <cdr:cNvPr id="3"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1"/>
          <a:ext cx="5430520" cy="278296"/>
        </a:xfrm>
        <a:prstGeom xmlns:a="http://schemas.openxmlformats.org/drawingml/2006/main" prst="rect">
          <a:avLst/>
        </a:prstGeom>
      </cdr:spPr>
    </cdr:pic>
  </cdr:relSizeAnchor>
</c:userShapes>
</file>

<file path=ppt/drawings/drawing3.xml><?xml version="1.0" encoding="utf-8"?>
<c:userShapes xmlns:c="http://schemas.openxmlformats.org/drawingml/2006/chart">
  <cdr:relSizeAnchor xmlns:cdr="http://schemas.openxmlformats.org/drawingml/2006/chartDrawing">
    <cdr:from>
      <cdr:x>0.00785</cdr:x>
      <cdr:y>0.04156</cdr:y>
    </cdr:from>
    <cdr:to>
      <cdr:x>0.37049</cdr:x>
      <cdr:y>0.17403</cdr:y>
    </cdr:to>
    <cdr:sp macro="" textlink="">
      <cdr:nvSpPr>
        <cdr:cNvPr id="2" name="TextBox 1"/>
        <cdr:cNvSpPr txBox="1"/>
      </cdr:nvSpPr>
      <cdr:spPr>
        <a:xfrm xmlns:a="http://schemas.openxmlformats.org/drawingml/2006/main">
          <a:off x="47625" y="152401"/>
          <a:ext cx="2200275" cy="4857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b="1" dirty="0">
              <a:latin typeface="Arial" panose="020B0604020202020204" pitchFamily="34" charset="0"/>
              <a:cs typeface="Arial" panose="020B0604020202020204" pitchFamily="34" charset="0"/>
            </a:rPr>
            <a:t>Which</a:t>
          </a:r>
          <a:r>
            <a:rPr lang="en-GB" b="1" baseline="0" dirty="0">
              <a:latin typeface="Arial" panose="020B0604020202020204" pitchFamily="34" charset="0"/>
              <a:cs typeface="Arial" panose="020B0604020202020204" pitchFamily="34" charset="0"/>
            </a:rPr>
            <a:t> industries generate the highest turnover?</a:t>
          </a:r>
          <a:endParaRPr lang="en-GB"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0.73155</cdr:x>
      <cdr:y>0.2026</cdr:y>
    </cdr:from>
    <cdr:to>
      <cdr:x>0.98901</cdr:x>
      <cdr:y>0.44416</cdr:y>
    </cdr:to>
    <cdr:sp macro="" textlink="">
      <cdr:nvSpPr>
        <cdr:cNvPr id="3" name="TextBox 2"/>
        <cdr:cNvSpPr txBox="1"/>
      </cdr:nvSpPr>
      <cdr:spPr>
        <a:xfrm xmlns:a="http://schemas.openxmlformats.org/drawingml/2006/main">
          <a:off x="4438650" y="742951"/>
          <a:ext cx="1562100" cy="8858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GB" sz="1100"/>
        </a:p>
      </cdr:txBody>
    </cdr:sp>
  </cdr:relSizeAnchor>
  <cdr:relSizeAnchor xmlns:cdr="http://schemas.openxmlformats.org/drawingml/2006/chartDrawing">
    <cdr:from>
      <cdr:x>0.6422</cdr:x>
      <cdr:y>0.01021</cdr:y>
    </cdr:from>
    <cdr:to>
      <cdr:x>1</cdr:x>
      <cdr:y>0.16062</cdr:y>
    </cdr:to>
    <cdr:sp macro="" textlink="">
      <cdr:nvSpPr>
        <cdr:cNvPr id="5" name="TextBox 4"/>
        <cdr:cNvSpPr txBox="1"/>
      </cdr:nvSpPr>
      <cdr:spPr>
        <a:xfrm xmlns:a="http://schemas.openxmlformats.org/drawingml/2006/main">
          <a:off x="3681978" y="35392"/>
          <a:ext cx="2051437" cy="5212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050" dirty="0">
              <a:latin typeface="Arial" panose="020B0604020202020204" pitchFamily="34" charset="0"/>
              <a:cs typeface="Arial" panose="020B0604020202020204" pitchFamily="34" charset="0"/>
            </a:rPr>
            <a:t>Turnover</a:t>
          </a:r>
          <a:r>
            <a:rPr lang="en-GB" sz="1050" baseline="0" dirty="0">
              <a:latin typeface="Arial" panose="020B0604020202020204" pitchFamily="34" charset="0"/>
              <a:cs typeface="Arial" panose="020B0604020202020204" pitchFamily="34" charset="0"/>
            </a:rPr>
            <a:t> generated by the South African formal business sector in </a:t>
          </a:r>
          <a:r>
            <a:rPr lang="en-GB" sz="1050" b="0" baseline="0" dirty="0">
              <a:latin typeface="Arial" panose="020B0604020202020204" pitchFamily="34" charset="0"/>
              <a:cs typeface="Arial" panose="020B0604020202020204" pitchFamily="34" charset="0"/>
            </a:rPr>
            <a:t>the</a:t>
          </a:r>
          <a:r>
            <a:rPr lang="en-GB" sz="1050" b="1" baseline="0" dirty="0">
              <a:latin typeface="Arial" panose="020B0604020202020204" pitchFamily="34" charset="0"/>
              <a:cs typeface="Arial" panose="020B0604020202020204" pitchFamily="34" charset="0"/>
            </a:rPr>
            <a:t> third quarter of 2018</a:t>
          </a:r>
          <a:endParaRPr lang="en-GB" sz="1050" b="1" dirty="0">
            <a:latin typeface="Arial" panose="020B0604020202020204" pitchFamily="34" charset="0"/>
            <a:cs typeface="Arial" panose="020B0604020202020204" pitchFamily="34"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13" name="Shape 613"/>
          <p:cNvSpPr>
            <a:spLocks noGrp="1" noRot="1" noChangeAspect="1"/>
          </p:cNvSpPr>
          <p:nvPr>
            <p:ph type="sldImg"/>
          </p:nvPr>
        </p:nvSpPr>
        <p:spPr>
          <a:xfrm>
            <a:off x="917575" y="744538"/>
            <a:ext cx="4962525" cy="3722687"/>
          </a:xfrm>
          <a:prstGeom prst="rect">
            <a:avLst/>
          </a:prstGeom>
        </p:spPr>
        <p:txBody>
          <a:bodyPr/>
          <a:lstStyle/>
          <a:p>
            <a:endParaRPr dirty="0"/>
          </a:p>
        </p:txBody>
      </p:sp>
      <p:sp>
        <p:nvSpPr>
          <p:cNvPr id="614" name="Shape 614"/>
          <p:cNvSpPr>
            <a:spLocks noGrp="1"/>
          </p:cNvSpPr>
          <p:nvPr>
            <p:ph type="body" sz="quarter" idx="1"/>
          </p:nvPr>
        </p:nvSpPr>
        <p:spPr>
          <a:xfrm>
            <a:off x="906357" y="4715153"/>
            <a:ext cx="4984962" cy="4466987"/>
          </a:xfrm>
          <a:prstGeom prst="rect">
            <a:avLst/>
          </a:prstGeom>
        </p:spPr>
        <p:txBody>
          <a:bodyPr/>
          <a:lstStyle/>
          <a:p>
            <a:endParaRPr/>
          </a:p>
        </p:txBody>
      </p:sp>
    </p:spTree>
    <p:extLst>
      <p:ext uri="{BB962C8B-B14F-4D97-AF65-F5344CB8AC3E}">
        <p14:creationId xmlns:p14="http://schemas.microsoft.com/office/powerpoint/2010/main" xmlns="" val="4180510708"/>
      </p:ext>
    </p:extLst>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 val="1841656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xmlns="" val="1234317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xmlns="" val="11346051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a:xfrm>
            <a:off x="3850271" y="9427746"/>
            <a:ext cx="2945864" cy="497187"/>
          </a:xfrm>
          <a:prstGeom prst="rect">
            <a:avLst/>
          </a:prstGeom>
        </p:spPr>
        <p:txBody>
          <a:bodyPr/>
          <a:lstStyle/>
          <a:p>
            <a:fld id="{52865CB0-A193-4D12-ADDF-1776001E289F}"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xmlns="" val="1660213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 val="4238631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 val="22729917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 val="28666603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xmlns="" val="16422851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xmlns="" val="1520942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a:spLocks noGrp="1"/>
          </p:cNvSpPr>
          <p:nvPr>
            <p:ph type="title"/>
          </p:nvPr>
        </p:nvSpPr>
        <p:spPr>
          <a:xfrm>
            <a:off x="685800" y="2130425"/>
            <a:ext cx="7772400" cy="1470025"/>
          </a:xfrm>
          <a:prstGeom prst="rect">
            <a:avLst/>
          </a:prstGeom>
        </p:spPr>
        <p:txBody>
          <a:bodyPr/>
          <a:lstStyle/>
          <a:p>
            <a:r>
              <a:t>Title Text</a:t>
            </a:r>
          </a:p>
        </p:txBody>
      </p:sp>
      <p:sp>
        <p:nvSpPr>
          <p:cNvPr id="12" name="Body Level One…"/>
          <p:cNvSpPr>
            <a:spLocks noGrp="1"/>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110" name="Title Text"/>
          <p:cNvSpPr>
            <a:spLocks noGrp="1"/>
          </p:cNvSpPr>
          <p:nvPr>
            <p:ph type="title"/>
          </p:nvPr>
        </p:nvSpPr>
        <p:spPr>
          <a:xfrm>
            <a:off x="685800" y="2130425"/>
            <a:ext cx="7772400" cy="1470025"/>
          </a:xfrm>
          <a:prstGeom prst="rect">
            <a:avLst/>
          </a:prstGeom>
        </p:spPr>
        <p:txBody>
          <a:bodyPr/>
          <a:lstStyle/>
          <a:p>
            <a:r>
              <a:t>Title Text</a:t>
            </a:r>
          </a:p>
        </p:txBody>
      </p:sp>
      <p:sp>
        <p:nvSpPr>
          <p:cNvPr id="111" name="Body Level One…"/>
          <p:cNvSpPr>
            <a:spLocks noGrp="1"/>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112"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128" name="Title Text"/>
          <p:cNvSpPr>
            <a:spLocks noGrp="1"/>
          </p:cNvSpPr>
          <p:nvPr>
            <p:ph type="title"/>
          </p:nvPr>
        </p:nvSpPr>
        <p:spPr>
          <a:xfrm>
            <a:off x="722312" y="4406900"/>
            <a:ext cx="7772401" cy="1362075"/>
          </a:xfrm>
          <a:prstGeom prst="rect">
            <a:avLst/>
          </a:prstGeom>
        </p:spPr>
        <p:txBody>
          <a:bodyPr anchor="t"/>
          <a:lstStyle>
            <a:lvl1pPr algn="l">
              <a:defRPr sz="4000" b="1" cap="all"/>
            </a:lvl1pPr>
          </a:lstStyle>
          <a:p>
            <a:r>
              <a:t>Title Text</a:t>
            </a:r>
          </a:p>
        </p:txBody>
      </p:sp>
      <p:sp>
        <p:nvSpPr>
          <p:cNvPr id="129" name="Body Level One…"/>
          <p:cNvSpPr>
            <a:spLocks noGrp="1"/>
          </p:cNvSpPr>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130"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137" name="Title Text"/>
          <p:cNvSpPr>
            <a:spLocks noGrp="1"/>
          </p:cNvSpPr>
          <p:nvPr>
            <p:ph type="title"/>
          </p:nvPr>
        </p:nvSpPr>
        <p:spPr>
          <a:prstGeom prst="rect">
            <a:avLst/>
          </a:prstGeom>
        </p:spPr>
        <p:txBody>
          <a:bodyPr/>
          <a:lstStyle/>
          <a:p>
            <a:r>
              <a:t>Title Text</a:t>
            </a:r>
          </a:p>
        </p:txBody>
      </p:sp>
      <p:sp>
        <p:nvSpPr>
          <p:cNvPr id="138" name="Body Level One…"/>
          <p:cNvSpPr>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139"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146" name="Title Text"/>
          <p:cNvSpPr>
            <a:spLocks noGrp="1"/>
          </p:cNvSpPr>
          <p:nvPr>
            <p:ph type="title"/>
          </p:nvPr>
        </p:nvSpPr>
        <p:spPr>
          <a:prstGeom prst="rect">
            <a:avLst/>
          </a:prstGeom>
        </p:spPr>
        <p:txBody>
          <a:bodyPr/>
          <a:lstStyle/>
          <a:p>
            <a:r>
              <a:t>Title Text</a:t>
            </a:r>
          </a:p>
        </p:txBody>
      </p:sp>
      <p:sp>
        <p:nvSpPr>
          <p:cNvPr id="147" name="Body Level One…"/>
          <p:cNvSpPr>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148" name="Text Placeholder 4"/>
          <p:cNvSpPr>
            <a:spLocks noGrp="1"/>
          </p:cNvSpPr>
          <p:nvPr>
            <p:ph type="body" sz="quarter" idx="13"/>
          </p:nvPr>
        </p:nvSpPr>
        <p:spPr>
          <a:xfrm>
            <a:off x="4645025" y="1535112"/>
            <a:ext cx="4041775" cy="639763"/>
          </a:xfrm>
          <a:prstGeom prst="rect">
            <a:avLst/>
          </a:prstGeom>
        </p:spPr>
        <p:txBody>
          <a:bodyPr anchor="b"/>
          <a:lstStyle/>
          <a:p>
            <a:pPr marL="0" indent="0">
              <a:spcBef>
                <a:spcPts val="500"/>
              </a:spcBef>
              <a:buSzTx/>
              <a:buFontTx/>
              <a:buNone/>
              <a:defRPr sz="2400" b="1"/>
            </a:pPr>
            <a:endParaRPr/>
          </a:p>
        </p:txBody>
      </p:sp>
      <p:sp>
        <p:nvSpPr>
          <p:cNvPr id="149"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156" name="Title Text"/>
          <p:cNvSpPr>
            <a:spLocks noGrp="1"/>
          </p:cNvSpPr>
          <p:nvPr>
            <p:ph type="title"/>
          </p:nvPr>
        </p:nvSpPr>
        <p:spPr>
          <a:prstGeom prst="rect">
            <a:avLst/>
          </a:prstGeom>
        </p:spPr>
        <p:txBody>
          <a:bodyPr/>
          <a:lstStyle/>
          <a:p>
            <a:r>
              <a:t>Title Text</a:t>
            </a:r>
          </a:p>
        </p:txBody>
      </p:sp>
      <p:sp>
        <p:nvSpPr>
          <p:cNvPr id="157"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64"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171" name="Title Text"/>
          <p:cNvSpPr>
            <a:spLocks noGrp="1"/>
          </p:cNvSpPr>
          <p:nvPr>
            <p:ph type="title"/>
          </p:nvPr>
        </p:nvSpPr>
        <p:spPr>
          <a:xfrm>
            <a:off x="457200" y="273050"/>
            <a:ext cx="3008314" cy="1162050"/>
          </a:xfrm>
          <a:prstGeom prst="rect">
            <a:avLst/>
          </a:prstGeom>
        </p:spPr>
        <p:txBody>
          <a:bodyPr anchor="b"/>
          <a:lstStyle>
            <a:lvl1pPr algn="l">
              <a:defRPr sz="2000" b="1"/>
            </a:lvl1pPr>
          </a:lstStyle>
          <a:p>
            <a:r>
              <a:t>Title Text</a:t>
            </a:r>
          </a:p>
        </p:txBody>
      </p:sp>
      <p:sp>
        <p:nvSpPr>
          <p:cNvPr id="172" name="Body Level One…"/>
          <p:cNvSpPr>
            <a:spLocks noGrp="1"/>
          </p:cNvSpPr>
          <p:nvPr>
            <p:ph type="body" idx="1"/>
          </p:nvPr>
        </p:nvSpPr>
        <p:spPr>
          <a:xfrm>
            <a:off x="3575050" y="273050"/>
            <a:ext cx="5111750" cy="585311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73" name="Text Placeholder 3"/>
          <p:cNvSpPr>
            <a:spLocks noGrp="1"/>
          </p:cNvSpPr>
          <p:nvPr>
            <p:ph type="body" sz="half" idx="13"/>
          </p:nvPr>
        </p:nvSpPr>
        <p:spPr>
          <a:xfrm>
            <a:off x="457199" y="1435100"/>
            <a:ext cx="3008315" cy="4691063"/>
          </a:xfrm>
          <a:prstGeom prst="rect">
            <a:avLst/>
          </a:prstGeom>
        </p:spPr>
        <p:txBody>
          <a:bodyPr/>
          <a:lstStyle/>
          <a:p>
            <a:pPr marL="0" indent="0">
              <a:spcBef>
                <a:spcPts val="300"/>
              </a:spcBef>
              <a:buSzTx/>
              <a:buFontTx/>
              <a:buNone/>
              <a:defRPr sz="1400"/>
            </a:pPr>
            <a:endParaRPr/>
          </a:p>
        </p:txBody>
      </p:sp>
      <p:sp>
        <p:nvSpPr>
          <p:cNvPr id="174"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181" name="Title Text"/>
          <p:cNvSpPr>
            <a:spLocks noGrp="1"/>
          </p:cNvSpPr>
          <p:nvPr>
            <p:ph type="title"/>
          </p:nvPr>
        </p:nvSpPr>
        <p:spPr>
          <a:xfrm>
            <a:off x="1792288" y="4800600"/>
            <a:ext cx="5486401" cy="566738"/>
          </a:xfrm>
          <a:prstGeom prst="rect">
            <a:avLst/>
          </a:prstGeom>
        </p:spPr>
        <p:txBody>
          <a:bodyPr anchor="b"/>
          <a:lstStyle>
            <a:lvl1pPr algn="l">
              <a:defRPr sz="2000" b="1"/>
            </a:lvl1pPr>
          </a:lstStyle>
          <a:p>
            <a:r>
              <a:t>Title Text</a:t>
            </a:r>
          </a:p>
        </p:txBody>
      </p:sp>
      <p:sp>
        <p:nvSpPr>
          <p:cNvPr id="182" name="Picture Placeholder 2"/>
          <p:cNvSpPr>
            <a:spLocks noGrp="1"/>
          </p:cNvSpPr>
          <p:nvPr>
            <p:ph type="pic" sz="half" idx="13"/>
          </p:nvPr>
        </p:nvSpPr>
        <p:spPr>
          <a:xfrm>
            <a:off x="1792288" y="612775"/>
            <a:ext cx="5486401" cy="4114800"/>
          </a:xfrm>
          <a:prstGeom prst="rect">
            <a:avLst/>
          </a:prstGeom>
        </p:spPr>
        <p:txBody>
          <a:bodyPr lIns="91439" rIns="91439">
            <a:noAutofit/>
          </a:bodyPr>
          <a:lstStyle/>
          <a:p>
            <a:endParaRPr dirty="0"/>
          </a:p>
        </p:txBody>
      </p:sp>
      <p:sp>
        <p:nvSpPr>
          <p:cNvPr id="183" name="Body Level One…"/>
          <p:cNvSpPr>
            <a:spLocks noGrp="1"/>
          </p:cNvSpPr>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184"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191" name="Title Text"/>
          <p:cNvSpPr>
            <a:spLocks noGrp="1"/>
          </p:cNvSpPr>
          <p:nvPr>
            <p:ph type="title"/>
          </p:nvPr>
        </p:nvSpPr>
        <p:spPr>
          <a:prstGeom prst="rect">
            <a:avLst/>
          </a:prstGeom>
        </p:spPr>
        <p:txBody>
          <a:bodyPr/>
          <a:lstStyle/>
          <a:p>
            <a:r>
              <a:t>Title Text</a:t>
            </a:r>
          </a:p>
        </p:txBody>
      </p:sp>
      <p:sp>
        <p:nvSpPr>
          <p:cNvPr id="192" name="Body Level One…"/>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93"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200" name="Title Text"/>
          <p:cNvSpPr>
            <a:spLocks noGrp="1"/>
          </p:cNvSpPr>
          <p:nvPr>
            <p:ph type="title"/>
          </p:nvPr>
        </p:nvSpPr>
        <p:spPr>
          <a:xfrm>
            <a:off x="6629400" y="274638"/>
            <a:ext cx="2057400" cy="5851526"/>
          </a:xfrm>
          <a:prstGeom prst="rect">
            <a:avLst/>
          </a:prstGeom>
        </p:spPr>
        <p:txBody>
          <a:bodyPr/>
          <a:lstStyle/>
          <a:p>
            <a:r>
              <a:t>Title Text</a:t>
            </a:r>
          </a:p>
        </p:txBody>
      </p:sp>
      <p:sp>
        <p:nvSpPr>
          <p:cNvPr id="201" name="Body Level One…"/>
          <p:cNvSpPr>
            <a:spLocks noGrp="1"/>
          </p:cNvSpPr>
          <p:nvPr>
            <p:ph type="body" idx="1"/>
          </p:nvPr>
        </p:nvSpPr>
        <p:spPr>
          <a:xfrm>
            <a:off x="457200" y="274638"/>
            <a:ext cx="6019800" cy="5851526"/>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02"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a:spLocks noGrp="1"/>
          </p:cNvSpPr>
          <p:nvPr>
            <p:ph type="title"/>
          </p:nvPr>
        </p:nvSpPr>
        <p:spPr>
          <a:prstGeom prst="rect">
            <a:avLst/>
          </a:prstGeom>
        </p:spPr>
        <p:txBody>
          <a:bodyPr/>
          <a:lstStyle/>
          <a:p>
            <a:r>
              <a:t>Title Text</a:t>
            </a:r>
          </a:p>
        </p:txBody>
      </p:sp>
      <p:sp>
        <p:nvSpPr>
          <p:cNvPr id="21" name="Body Level One…"/>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a:spLocks noGrp="1"/>
          </p:cNvSpPr>
          <p:nvPr>
            <p:ph type="sldNum" sz="quarter" idx="2"/>
          </p:nvPr>
        </p:nvSpPr>
        <p:spPr>
          <a:xfrm>
            <a:off x="8801100" y="6579604"/>
            <a:ext cx="263983" cy="269241"/>
          </a:xfrm>
          <a:prstGeom prst="rect">
            <a:avLst/>
          </a:prstGeom>
        </p:spPr>
        <p:txBody>
          <a:bodyPr/>
          <a:lstStyle/>
          <a:p>
            <a:fld id="{86CB4B4D-7CA3-9044-876B-883B54F8677D}" type="slidenum">
              <a:rPr/>
              <a:pPr/>
              <a:t>‹#›</a:t>
            </a:fld>
            <a:endParaRPr dirty="0"/>
          </a:p>
        </p:txBody>
      </p:sp>
      <p:sp>
        <p:nvSpPr>
          <p:cNvPr id="5" name="Right Triangle 4">
            <a:extLst>
              <a:ext uri="{FF2B5EF4-FFF2-40B4-BE49-F238E27FC236}">
                <a16:creationId xmlns:a16="http://schemas.microsoft.com/office/drawing/2014/main" xmlns="" id="{1F4B36CA-D7BE-E544-95E9-B0A57342C1E7}"/>
              </a:ext>
            </a:extLst>
          </p:cNvPr>
          <p:cNvSpPr/>
          <p:nvPr userDrawn="1"/>
        </p:nvSpPr>
        <p:spPr>
          <a:xfrm flipH="1">
            <a:off x="8458200" y="6134300"/>
            <a:ext cx="685800" cy="74295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solidFill>
                <a:prstClr val="white"/>
              </a:solidFill>
            </a:endParaRPr>
          </a:p>
        </p:txBody>
      </p:sp>
    </p:spTree>
  </p:cSld>
  <p:clrMapOvr>
    <a:masterClrMapping/>
  </p:clrMapOvr>
  <p:transition spd="med"/>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09" name="Title Text"/>
          <p:cNvSpPr>
            <a:spLocks noGrp="1"/>
          </p:cNvSpPr>
          <p:nvPr>
            <p:ph type="title"/>
          </p:nvPr>
        </p:nvSpPr>
        <p:spPr>
          <a:xfrm>
            <a:off x="685800" y="2130425"/>
            <a:ext cx="7772400" cy="1470025"/>
          </a:xfrm>
          <a:prstGeom prst="rect">
            <a:avLst/>
          </a:prstGeom>
        </p:spPr>
        <p:txBody>
          <a:bodyPr/>
          <a:lstStyle/>
          <a:p>
            <a:r>
              <a:t>Title Text</a:t>
            </a:r>
          </a:p>
        </p:txBody>
      </p:sp>
      <p:sp>
        <p:nvSpPr>
          <p:cNvPr id="210" name="Body Level One…"/>
          <p:cNvSpPr>
            <a:spLocks noGrp="1"/>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211"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Title and Content 0">
    <p:spTree>
      <p:nvGrpSpPr>
        <p:cNvPr id="1" name=""/>
        <p:cNvGrpSpPr/>
        <p:nvPr/>
      </p:nvGrpSpPr>
      <p:grpSpPr>
        <a:xfrm>
          <a:off x="0" y="0"/>
          <a:ext cx="0" cy="0"/>
          <a:chOff x="0" y="0"/>
          <a:chExt cx="0" cy="0"/>
        </a:xfrm>
      </p:grpSpPr>
      <p:sp>
        <p:nvSpPr>
          <p:cNvPr id="227" name="Title Text"/>
          <p:cNvSpPr>
            <a:spLocks noGrp="1"/>
          </p:cNvSpPr>
          <p:nvPr>
            <p:ph type="title"/>
          </p:nvPr>
        </p:nvSpPr>
        <p:spPr>
          <a:prstGeom prst="rect">
            <a:avLst/>
          </a:prstGeom>
        </p:spPr>
        <p:txBody>
          <a:bodyPr/>
          <a:lstStyle/>
          <a:p>
            <a:r>
              <a:t>Title Text</a:t>
            </a:r>
          </a:p>
        </p:txBody>
      </p:sp>
      <p:sp>
        <p:nvSpPr>
          <p:cNvPr id="228" name="Body Level One…"/>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9"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36" name="Title Text"/>
          <p:cNvSpPr>
            <a:spLocks noGrp="1"/>
          </p:cNvSpPr>
          <p:nvPr>
            <p:ph type="title"/>
          </p:nvPr>
        </p:nvSpPr>
        <p:spPr>
          <a:xfrm>
            <a:off x="722312" y="4406900"/>
            <a:ext cx="7772401" cy="1362075"/>
          </a:xfrm>
          <a:prstGeom prst="rect">
            <a:avLst/>
          </a:prstGeom>
        </p:spPr>
        <p:txBody>
          <a:bodyPr anchor="t"/>
          <a:lstStyle>
            <a:lvl1pPr algn="l">
              <a:defRPr sz="4000" b="1" cap="all"/>
            </a:lvl1pPr>
          </a:lstStyle>
          <a:p>
            <a:r>
              <a:t>Title Text</a:t>
            </a:r>
          </a:p>
        </p:txBody>
      </p:sp>
      <p:sp>
        <p:nvSpPr>
          <p:cNvPr id="237" name="Body Level One…"/>
          <p:cNvSpPr>
            <a:spLocks noGrp="1"/>
          </p:cNvSpPr>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238"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245" name="Title Text"/>
          <p:cNvSpPr>
            <a:spLocks noGrp="1"/>
          </p:cNvSpPr>
          <p:nvPr>
            <p:ph type="title"/>
          </p:nvPr>
        </p:nvSpPr>
        <p:spPr>
          <a:prstGeom prst="rect">
            <a:avLst/>
          </a:prstGeom>
        </p:spPr>
        <p:txBody>
          <a:bodyPr/>
          <a:lstStyle/>
          <a:p>
            <a:r>
              <a:t>Title Text</a:t>
            </a:r>
          </a:p>
        </p:txBody>
      </p:sp>
      <p:sp>
        <p:nvSpPr>
          <p:cNvPr id="246" name="Body Level One…"/>
          <p:cNvSpPr>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247"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254" name="Title Text"/>
          <p:cNvSpPr>
            <a:spLocks noGrp="1"/>
          </p:cNvSpPr>
          <p:nvPr>
            <p:ph type="title"/>
          </p:nvPr>
        </p:nvSpPr>
        <p:spPr>
          <a:prstGeom prst="rect">
            <a:avLst/>
          </a:prstGeom>
        </p:spPr>
        <p:txBody>
          <a:bodyPr/>
          <a:lstStyle/>
          <a:p>
            <a:r>
              <a:t>Title Text</a:t>
            </a:r>
          </a:p>
        </p:txBody>
      </p:sp>
      <p:sp>
        <p:nvSpPr>
          <p:cNvPr id="255" name="Body Level One…"/>
          <p:cNvSpPr>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256" name="Text Placeholder 4"/>
          <p:cNvSpPr>
            <a:spLocks noGrp="1"/>
          </p:cNvSpPr>
          <p:nvPr>
            <p:ph type="body" sz="quarter" idx="13"/>
          </p:nvPr>
        </p:nvSpPr>
        <p:spPr>
          <a:xfrm>
            <a:off x="4645025" y="1535112"/>
            <a:ext cx="4041775" cy="639763"/>
          </a:xfrm>
          <a:prstGeom prst="rect">
            <a:avLst/>
          </a:prstGeom>
        </p:spPr>
        <p:txBody>
          <a:bodyPr anchor="b"/>
          <a:lstStyle/>
          <a:p>
            <a:pPr marL="0" indent="0">
              <a:spcBef>
                <a:spcPts val="500"/>
              </a:spcBef>
              <a:buSzTx/>
              <a:buFontTx/>
              <a:buNone/>
              <a:defRPr sz="2400" b="1"/>
            </a:pPr>
            <a:endParaRPr/>
          </a:p>
        </p:txBody>
      </p:sp>
      <p:sp>
        <p:nvSpPr>
          <p:cNvPr id="257"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264" name="Title Text"/>
          <p:cNvSpPr>
            <a:spLocks noGrp="1"/>
          </p:cNvSpPr>
          <p:nvPr>
            <p:ph type="title"/>
          </p:nvPr>
        </p:nvSpPr>
        <p:spPr>
          <a:prstGeom prst="rect">
            <a:avLst/>
          </a:prstGeom>
        </p:spPr>
        <p:txBody>
          <a:bodyPr/>
          <a:lstStyle/>
          <a:p>
            <a:r>
              <a:t>Title Text</a:t>
            </a:r>
          </a:p>
        </p:txBody>
      </p:sp>
      <p:sp>
        <p:nvSpPr>
          <p:cNvPr id="265"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272"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279" name="Title Text"/>
          <p:cNvSpPr>
            <a:spLocks noGrp="1"/>
          </p:cNvSpPr>
          <p:nvPr>
            <p:ph type="title"/>
          </p:nvPr>
        </p:nvSpPr>
        <p:spPr>
          <a:xfrm>
            <a:off x="457200" y="273050"/>
            <a:ext cx="3008314" cy="1162050"/>
          </a:xfrm>
          <a:prstGeom prst="rect">
            <a:avLst/>
          </a:prstGeom>
        </p:spPr>
        <p:txBody>
          <a:bodyPr anchor="b"/>
          <a:lstStyle>
            <a:lvl1pPr algn="l">
              <a:defRPr sz="2000" b="1"/>
            </a:lvl1pPr>
          </a:lstStyle>
          <a:p>
            <a:r>
              <a:t>Title Text</a:t>
            </a:r>
          </a:p>
        </p:txBody>
      </p:sp>
      <p:sp>
        <p:nvSpPr>
          <p:cNvPr id="280" name="Body Level One…"/>
          <p:cNvSpPr>
            <a:spLocks noGrp="1"/>
          </p:cNvSpPr>
          <p:nvPr>
            <p:ph type="body" idx="1"/>
          </p:nvPr>
        </p:nvSpPr>
        <p:spPr>
          <a:xfrm>
            <a:off x="3575050" y="273050"/>
            <a:ext cx="5111750" cy="585311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81" name="Text Placeholder 3"/>
          <p:cNvSpPr>
            <a:spLocks noGrp="1"/>
          </p:cNvSpPr>
          <p:nvPr>
            <p:ph type="body" sz="half" idx="13"/>
          </p:nvPr>
        </p:nvSpPr>
        <p:spPr>
          <a:xfrm>
            <a:off x="457199" y="1435100"/>
            <a:ext cx="3008315" cy="4691063"/>
          </a:xfrm>
          <a:prstGeom prst="rect">
            <a:avLst/>
          </a:prstGeom>
        </p:spPr>
        <p:txBody>
          <a:bodyPr/>
          <a:lstStyle/>
          <a:p>
            <a:pPr marL="0" indent="0">
              <a:spcBef>
                <a:spcPts val="300"/>
              </a:spcBef>
              <a:buSzTx/>
              <a:buFontTx/>
              <a:buNone/>
              <a:defRPr sz="1400"/>
            </a:pPr>
            <a:endParaRPr/>
          </a:p>
        </p:txBody>
      </p:sp>
      <p:sp>
        <p:nvSpPr>
          <p:cNvPr id="282"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289" name="Title Text"/>
          <p:cNvSpPr>
            <a:spLocks noGrp="1"/>
          </p:cNvSpPr>
          <p:nvPr>
            <p:ph type="title"/>
          </p:nvPr>
        </p:nvSpPr>
        <p:spPr>
          <a:xfrm>
            <a:off x="1792288" y="4800600"/>
            <a:ext cx="5486401" cy="566738"/>
          </a:xfrm>
          <a:prstGeom prst="rect">
            <a:avLst/>
          </a:prstGeom>
        </p:spPr>
        <p:txBody>
          <a:bodyPr anchor="b"/>
          <a:lstStyle>
            <a:lvl1pPr algn="l">
              <a:defRPr sz="2000" b="1"/>
            </a:lvl1pPr>
          </a:lstStyle>
          <a:p>
            <a:r>
              <a:t>Title Text</a:t>
            </a:r>
          </a:p>
        </p:txBody>
      </p:sp>
      <p:sp>
        <p:nvSpPr>
          <p:cNvPr id="290" name="Picture Placeholder 2"/>
          <p:cNvSpPr>
            <a:spLocks noGrp="1"/>
          </p:cNvSpPr>
          <p:nvPr>
            <p:ph type="pic" sz="half" idx="13"/>
          </p:nvPr>
        </p:nvSpPr>
        <p:spPr>
          <a:xfrm>
            <a:off x="1792288" y="612775"/>
            <a:ext cx="5486401" cy="4114800"/>
          </a:xfrm>
          <a:prstGeom prst="rect">
            <a:avLst/>
          </a:prstGeom>
        </p:spPr>
        <p:txBody>
          <a:bodyPr lIns="91439" rIns="91439">
            <a:noAutofit/>
          </a:bodyPr>
          <a:lstStyle/>
          <a:p>
            <a:endParaRPr dirty="0"/>
          </a:p>
        </p:txBody>
      </p:sp>
      <p:sp>
        <p:nvSpPr>
          <p:cNvPr id="291" name="Body Level One…"/>
          <p:cNvSpPr>
            <a:spLocks noGrp="1"/>
          </p:cNvSpPr>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292"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299" name="Title Text"/>
          <p:cNvSpPr>
            <a:spLocks noGrp="1"/>
          </p:cNvSpPr>
          <p:nvPr>
            <p:ph type="title"/>
          </p:nvPr>
        </p:nvSpPr>
        <p:spPr>
          <a:prstGeom prst="rect">
            <a:avLst/>
          </a:prstGeom>
        </p:spPr>
        <p:txBody>
          <a:bodyPr/>
          <a:lstStyle/>
          <a:p>
            <a:r>
              <a:t>Title Text</a:t>
            </a:r>
          </a:p>
        </p:txBody>
      </p:sp>
      <p:sp>
        <p:nvSpPr>
          <p:cNvPr id="300" name="Body Level One…"/>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01"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a:spLocks noGrp="1"/>
          </p:cNvSpPr>
          <p:nvPr>
            <p:ph type="title"/>
          </p:nvPr>
        </p:nvSpPr>
        <p:spPr>
          <a:xfrm>
            <a:off x="722312" y="4406900"/>
            <a:ext cx="7772401" cy="1362075"/>
          </a:xfrm>
          <a:prstGeom prst="rect">
            <a:avLst/>
          </a:prstGeom>
        </p:spPr>
        <p:txBody>
          <a:bodyPr anchor="t"/>
          <a:lstStyle>
            <a:lvl1pPr algn="l">
              <a:defRPr sz="4000" b="1" cap="all"/>
            </a:lvl1pPr>
          </a:lstStyle>
          <a:p>
            <a:r>
              <a:t>Title Text</a:t>
            </a:r>
          </a:p>
        </p:txBody>
      </p:sp>
      <p:sp>
        <p:nvSpPr>
          <p:cNvPr id="30" name="Body Level One…"/>
          <p:cNvSpPr>
            <a:spLocks noGrp="1"/>
          </p:cNvSpPr>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
        <p:nvSpPr>
          <p:cNvPr id="5" name="Right Triangle 4">
            <a:extLst>
              <a:ext uri="{FF2B5EF4-FFF2-40B4-BE49-F238E27FC236}">
                <a16:creationId xmlns:a16="http://schemas.microsoft.com/office/drawing/2014/main" xmlns="" id="{1F4B36CA-D7BE-E544-95E9-B0A57342C1E7}"/>
              </a:ext>
            </a:extLst>
          </p:cNvPr>
          <p:cNvSpPr/>
          <p:nvPr userDrawn="1"/>
        </p:nvSpPr>
        <p:spPr>
          <a:xfrm flipH="1">
            <a:off x="8458200" y="6134300"/>
            <a:ext cx="685800" cy="74295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solidFill>
                <a:prstClr val="white"/>
              </a:solidFill>
            </a:endParaRPr>
          </a:p>
        </p:txBody>
      </p:sp>
    </p:spTree>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308" name="Title Text"/>
          <p:cNvSpPr>
            <a:spLocks noGrp="1"/>
          </p:cNvSpPr>
          <p:nvPr>
            <p:ph type="title"/>
          </p:nvPr>
        </p:nvSpPr>
        <p:spPr>
          <a:xfrm>
            <a:off x="6629400" y="274638"/>
            <a:ext cx="2057400" cy="5851526"/>
          </a:xfrm>
          <a:prstGeom prst="rect">
            <a:avLst/>
          </a:prstGeom>
        </p:spPr>
        <p:txBody>
          <a:bodyPr/>
          <a:lstStyle/>
          <a:p>
            <a:r>
              <a:t>Title Text</a:t>
            </a:r>
          </a:p>
        </p:txBody>
      </p:sp>
      <p:sp>
        <p:nvSpPr>
          <p:cNvPr id="309" name="Body Level One…"/>
          <p:cNvSpPr>
            <a:spLocks noGrp="1"/>
          </p:cNvSpPr>
          <p:nvPr>
            <p:ph type="body" idx="1"/>
          </p:nvPr>
        </p:nvSpPr>
        <p:spPr>
          <a:xfrm>
            <a:off x="457200" y="274638"/>
            <a:ext cx="6019800" cy="5851526"/>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10"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317" name="Title Text"/>
          <p:cNvSpPr>
            <a:spLocks noGrp="1"/>
          </p:cNvSpPr>
          <p:nvPr>
            <p:ph type="title"/>
          </p:nvPr>
        </p:nvSpPr>
        <p:spPr>
          <a:xfrm>
            <a:off x="685800" y="2130425"/>
            <a:ext cx="7772400" cy="1470025"/>
          </a:xfrm>
          <a:prstGeom prst="rect">
            <a:avLst/>
          </a:prstGeom>
        </p:spPr>
        <p:txBody>
          <a:bodyPr/>
          <a:lstStyle/>
          <a:p>
            <a:r>
              <a:t>Title Text</a:t>
            </a:r>
          </a:p>
        </p:txBody>
      </p:sp>
      <p:sp>
        <p:nvSpPr>
          <p:cNvPr id="318" name="Body Level One…"/>
          <p:cNvSpPr>
            <a:spLocks noGrp="1"/>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9"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326" name="Title Text"/>
          <p:cNvSpPr>
            <a:spLocks noGrp="1"/>
          </p:cNvSpPr>
          <p:nvPr>
            <p:ph type="title"/>
          </p:nvPr>
        </p:nvSpPr>
        <p:spPr>
          <a:prstGeom prst="rect">
            <a:avLst/>
          </a:prstGeom>
        </p:spPr>
        <p:txBody>
          <a:bodyPr/>
          <a:lstStyle/>
          <a:p>
            <a:r>
              <a:t>Title Text</a:t>
            </a:r>
          </a:p>
        </p:txBody>
      </p:sp>
      <p:sp>
        <p:nvSpPr>
          <p:cNvPr id="327" name="Body Level One…"/>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28"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335" name="Title Text"/>
          <p:cNvSpPr>
            <a:spLocks noGrp="1"/>
          </p:cNvSpPr>
          <p:nvPr>
            <p:ph type="title"/>
          </p:nvPr>
        </p:nvSpPr>
        <p:spPr>
          <a:xfrm>
            <a:off x="722312" y="4406900"/>
            <a:ext cx="7772401" cy="1362075"/>
          </a:xfrm>
          <a:prstGeom prst="rect">
            <a:avLst/>
          </a:prstGeom>
        </p:spPr>
        <p:txBody>
          <a:bodyPr anchor="t"/>
          <a:lstStyle>
            <a:lvl1pPr algn="l">
              <a:defRPr sz="4000" b="1" cap="all"/>
            </a:lvl1pPr>
          </a:lstStyle>
          <a:p>
            <a:r>
              <a:t>Title Text</a:t>
            </a:r>
          </a:p>
        </p:txBody>
      </p:sp>
      <p:sp>
        <p:nvSpPr>
          <p:cNvPr id="336" name="Body Level One…"/>
          <p:cNvSpPr>
            <a:spLocks noGrp="1"/>
          </p:cNvSpPr>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37"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44" name="Title Text"/>
          <p:cNvSpPr>
            <a:spLocks noGrp="1"/>
          </p:cNvSpPr>
          <p:nvPr>
            <p:ph type="title"/>
          </p:nvPr>
        </p:nvSpPr>
        <p:spPr>
          <a:prstGeom prst="rect">
            <a:avLst/>
          </a:prstGeom>
        </p:spPr>
        <p:txBody>
          <a:bodyPr/>
          <a:lstStyle/>
          <a:p>
            <a:r>
              <a:t>Title Text</a:t>
            </a:r>
          </a:p>
        </p:txBody>
      </p:sp>
      <p:sp>
        <p:nvSpPr>
          <p:cNvPr id="345" name="Body Level One…"/>
          <p:cNvSpPr>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346"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3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353" name="Title Text"/>
          <p:cNvSpPr>
            <a:spLocks noGrp="1"/>
          </p:cNvSpPr>
          <p:nvPr>
            <p:ph type="title"/>
          </p:nvPr>
        </p:nvSpPr>
        <p:spPr>
          <a:prstGeom prst="rect">
            <a:avLst/>
          </a:prstGeom>
        </p:spPr>
        <p:txBody>
          <a:bodyPr/>
          <a:lstStyle/>
          <a:p>
            <a:r>
              <a:t>Title Text</a:t>
            </a:r>
          </a:p>
        </p:txBody>
      </p:sp>
      <p:sp>
        <p:nvSpPr>
          <p:cNvPr id="354" name="Body Level One…"/>
          <p:cNvSpPr>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355" name="Text Placeholder 4"/>
          <p:cNvSpPr>
            <a:spLocks noGrp="1"/>
          </p:cNvSpPr>
          <p:nvPr>
            <p:ph type="body" sz="quarter" idx="13"/>
          </p:nvPr>
        </p:nvSpPr>
        <p:spPr>
          <a:xfrm>
            <a:off x="4645025" y="1535112"/>
            <a:ext cx="4041775" cy="639763"/>
          </a:xfrm>
          <a:prstGeom prst="rect">
            <a:avLst/>
          </a:prstGeom>
        </p:spPr>
        <p:txBody>
          <a:bodyPr anchor="b"/>
          <a:lstStyle/>
          <a:p>
            <a:pPr marL="0" indent="0">
              <a:spcBef>
                <a:spcPts val="500"/>
              </a:spcBef>
              <a:buSzTx/>
              <a:buFontTx/>
              <a:buNone/>
              <a:defRPr sz="2400" b="1"/>
            </a:pPr>
            <a:endParaRPr/>
          </a:p>
        </p:txBody>
      </p:sp>
      <p:sp>
        <p:nvSpPr>
          <p:cNvPr id="356"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3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363" name="Title Text"/>
          <p:cNvSpPr>
            <a:spLocks noGrp="1"/>
          </p:cNvSpPr>
          <p:nvPr>
            <p:ph type="title"/>
          </p:nvPr>
        </p:nvSpPr>
        <p:spPr>
          <a:prstGeom prst="rect">
            <a:avLst/>
          </a:prstGeom>
        </p:spPr>
        <p:txBody>
          <a:bodyPr/>
          <a:lstStyle/>
          <a:p>
            <a:r>
              <a:t>Title Text</a:t>
            </a:r>
          </a:p>
        </p:txBody>
      </p:sp>
      <p:sp>
        <p:nvSpPr>
          <p:cNvPr id="364"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3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371"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3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378" name="Title Text"/>
          <p:cNvSpPr>
            <a:spLocks noGrp="1"/>
          </p:cNvSpPr>
          <p:nvPr>
            <p:ph type="title"/>
          </p:nvPr>
        </p:nvSpPr>
        <p:spPr>
          <a:xfrm>
            <a:off x="457200" y="273050"/>
            <a:ext cx="3008314" cy="1162050"/>
          </a:xfrm>
          <a:prstGeom prst="rect">
            <a:avLst/>
          </a:prstGeom>
        </p:spPr>
        <p:txBody>
          <a:bodyPr anchor="b"/>
          <a:lstStyle>
            <a:lvl1pPr algn="l">
              <a:defRPr sz="2000" b="1"/>
            </a:lvl1pPr>
          </a:lstStyle>
          <a:p>
            <a:r>
              <a:t>Title Text</a:t>
            </a:r>
          </a:p>
        </p:txBody>
      </p:sp>
      <p:sp>
        <p:nvSpPr>
          <p:cNvPr id="379" name="Body Level One…"/>
          <p:cNvSpPr>
            <a:spLocks noGrp="1"/>
          </p:cNvSpPr>
          <p:nvPr>
            <p:ph type="body" idx="1"/>
          </p:nvPr>
        </p:nvSpPr>
        <p:spPr>
          <a:xfrm>
            <a:off x="3575050" y="273050"/>
            <a:ext cx="5111750" cy="585311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80" name="Text Placeholder 3"/>
          <p:cNvSpPr>
            <a:spLocks noGrp="1"/>
          </p:cNvSpPr>
          <p:nvPr>
            <p:ph type="body" sz="half" idx="13"/>
          </p:nvPr>
        </p:nvSpPr>
        <p:spPr>
          <a:xfrm>
            <a:off x="457199" y="1435100"/>
            <a:ext cx="3008315" cy="4691063"/>
          </a:xfrm>
          <a:prstGeom prst="rect">
            <a:avLst/>
          </a:prstGeom>
        </p:spPr>
        <p:txBody>
          <a:bodyPr/>
          <a:lstStyle/>
          <a:p>
            <a:pPr marL="0" indent="0">
              <a:spcBef>
                <a:spcPts val="300"/>
              </a:spcBef>
              <a:buSzTx/>
              <a:buFontTx/>
              <a:buNone/>
              <a:defRPr sz="1400"/>
            </a:pPr>
            <a:endParaRPr/>
          </a:p>
        </p:txBody>
      </p:sp>
      <p:sp>
        <p:nvSpPr>
          <p:cNvPr id="381"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3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388" name="Title Text"/>
          <p:cNvSpPr>
            <a:spLocks noGrp="1"/>
          </p:cNvSpPr>
          <p:nvPr>
            <p:ph type="title"/>
          </p:nvPr>
        </p:nvSpPr>
        <p:spPr>
          <a:xfrm>
            <a:off x="1792288" y="4800600"/>
            <a:ext cx="5486401" cy="566738"/>
          </a:xfrm>
          <a:prstGeom prst="rect">
            <a:avLst/>
          </a:prstGeom>
        </p:spPr>
        <p:txBody>
          <a:bodyPr anchor="b"/>
          <a:lstStyle>
            <a:lvl1pPr algn="l">
              <a:defRPr sz="2000" b="1"/>
            </a:lvl1pPr>
          </a:lstStyle>
          <a:p>
            <a:r>
              <a:t>Title Text</a:t>
            </a:r>
          </a:p>
        </p:txBody>
      </p:sp>
      <p:sp>
        <p:nvSpPr>
          <p:cNvPr id="389" name="Picture Placeholder 2"/>
          <p:cNvSpPr>
            <a:spLocks noGrp="1"/>
          </p:cNvSpPr>
          <p:nvPr>
            <p:ph type="pic" sz="half" idx="13"/>
          </p:nvPr>
        </p:nvSpPr>
        <p:spPr>
          <a:xfrm>
            <a:off x="1792288" y="612775"/>
            <a:ext cx="5486401" cy="4114800"/>
          </a:xfrm>
          <a:prstGeom prst="rect">
            <a:avLst/>
          </a:prstGeom>
        </p:spPr>
        <p:txBody>
          <a:bodyPr lIns="91439" rIns="91439">
            <a:noAutofit/>
          </a:bodyPr>
          <a:lstStyle/>
          <a:p>
            <a:endParaRPr dirty="0"/>
          </a:p>
        </p:txBody>
      </p:sp>
      <p:sp>
        <p:nvSpPr>
          <p:cNvPr id="390" name="Body Level One…"/>
          <p:cNvSpPr>
            <a:spLocks noGrp="1"/>
          </p:cNvSpPr>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391"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a:spLocks noGrp="1"/>
          </p:cNvSpPr>
          <p:nvPr>
            <p:ph type="title"/>
          </p:nvPr>
        </p:nvSpPr>
        <p:spPr>
          <a:prstGeom prst="rect">
            <a:avLst/>
          </a:prstGeom>
        </p:spPr>
        <p:txBody>
          <a:bodyPr/>
          <a:lstStyle/>
          <a:p>
            <a:r>
              <a:t>Title Text</a:t>
            </a:r>
          </a:p>
        </p:txBody>
      </p:sp>
      <p:sp>
        <p:nvSpPr>
          <p:cNvPr id="39" name="Body Level One…"/>
          <p:cNvSpPr>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40"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
        <p:nvSpPr>
          <p:cNvPr id="5" name="Right Triangle 4">
            <a:extLst>
              <a:ext uri="{FF2B5EF4-FFF2-40B4-BE49-F238E27FC236}">
                <a16:creationId xmlns:a16="http://schemas.microsoft.com/office/drawing/2014/main" xmlns="" id="{1F4B36CA-D7BE-E544-95E9-B0A57342C1E7}"/>
              </a:ext>
            </a:extLst>
          </p:cNvPr>
          <p:cNvSpPr/>
          <p:nvPr userDrawn="1"/>
        </p:nvSpPr>
        <p:spPr>
          <a:xfrm flipH="1">
            <a:off x="8458200" y="6134300"/>
            <a:ext cx="685800" cy="74295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solidFill>
                <a:prstClr val="white"/>
              </a:solidFill>
            </a:endParaRPr>
          </a:p>
        </p:txBody>
      </p:sp>
    </p:spTree>
  </p:cSld>
  <p:clrMapOvr>
    <a:masterClrMapping/>
  </p:clrMapOvr>
  <p:transition spd="med"/>
</p:sldLayout>
</file>

<file path=ppt/slideLayouts/slideLayout40.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398" name="Title Text"/>
          <p:cNvSpPr>
            <a:spLocks noGrp="1"/>
          </p:cNvSpPr>
          <p:nvPr>
            <p:ph type="title"/>
          </p:nvPr>
        </p:nvSpPr>
        <p:spPr>
          <a:prstGeom prst="rect">
            <a:avLst/>
          </a:prstGeom>
        </p:spPr>
        <p:txBody>
          <a:bodyPr/>
          <a:lstStyle/>
          <a:p>
            <a:r>
              <a:t>Title Text</a:t>
            </a:r>
          </a:p>
        </p:txBody>
      </p:sp>
      <p:sp>
        <p:nvSpPr>
          <p:cNvPr id="399" name="Body Level One…"/>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0"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41.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407" name="Title Text"/>
          <p:cNvSpPr>
            <a:spLocks noGrp="1"/>
          </p:cNvSpPr>
          <p:nvPr>
            <p:ph type="title"/>
          </p:nvPr>
        </p:nvSpPr>
        <p:spPr>
          <a:xfrm>
            <a:off x="6629400" y="274638"/>
            <a:ext cx="2057400" cy="5851526"/>
          </a:xfrm>
          <a:prstGeom prst="rect">
            <a:avLst/>
          </a:prstGeom>
        </p:spPr>
        <p:txBody>
          <a:bodyPr/>
          <a:lstStyle/>
          <a:p>
            <a:r>
              <a:t>Title Text</a:t>
            </a:r>
          </a:p>
        </p:txBody>
      </p:sp>
      <p:sp>
        <p:nvSpPr>
          <p:cNvPr id="408" name="Body Level One…"/>
          <p:cNvSpPr>
            <a:spLocks noGrp="1"/>
          </p:cNvSpPr>
          <p:nvPr>
            <p:ph type="body" idx="1"/>
          </p:nvPr>
        </p:nvSpPr>
        <p:spPr>
          <a:xfrm>
            <a:off x="457200" y="274638"/>
            <a:ext cx="6019800" cy="5851526"/>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9"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4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416" name="Title Text"/>
          <p:cNvSpPr>
            <a:spLocks noGrp="1"/>
          </p:cNvSpPr>
          <p:nvPr>
            <p:ph type="title"/>
          </p:nvPr>
        </p:nvSpPr>
        <p:spPr>
          <a:xfrm>
            <a:off x="685800" y="2130425"/>
            <a:ext cx="7772400" cy="1470025"/>
          </a:xfrm>
          <a:prstGeom prst="rect">
            <a:avLst/>
          </a:prstGeom>
        </p:spPr>
        <p:txBody>
          <a:bodyPr/>
          <a:lstStyle/>
          <a:p>
            <a:r>
              <a:t>Title Text</a:t>
            </a:r>
          </a:p>
        </p:txBody>
      </p:sp>
      <p:sp>
        <p:nvSpPr>
          <p:cNvPr id="417" name="Body Level One…"/>
          <p:cNvSpPr>
            <a:spLocks noGrp="1"/>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418"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43.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425" name="Title Text"/>
          <p:cNvSpPr>
            <a:spLocks noGrp="1"/>
          </p:cNvSpPr>
          <p:nvPr>
            <p:ph type="title"/>
          </p:nvPr>
        </p:nvSpPr>
        <p:spPr>
          <a:prstGeom prst="rect">
            <a:avLst/>
          </a:prstGeom>
        </p:spPr>
        <p:txBody>
          <a:bodyPr/>
          <a:lstStyle/>
          <a:p>
            <a:r>
              <a:t>Title Text</a:t>
            </a:r>
          </a:p>
        </p:txBody>
      </p:sp>
      <p:sp>
        <p:nvSpPr>
          <p:cNvPr id="426" name="Body Level One…"/>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27"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44.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434" name="Title Text"/>
          <p:cNvSpPr>
            <a:spLocks noGrp="1"/>
          </p:cNvSpPr>
          <p:nvPr>
            <p:ph type="title"/>
          </p:nvPr>
        </p:nvSpPr>
        <p:spPr>
          <a:xfrm>
            <a:off x="722312" y="4406900"/>
            <a:ext cx="7772401" cy="1362075"/>
          </a:xfrm>
          <a:prstGeom prst="rect">
            <a:avLst/>
          </a:prstGeom>
        </p:spPr>
        <p:txBody>
          <a:bodyPr anchor="t"/>
          <a:lstStyle>
            <a:lvl1pPr algn="l">
              <a:defRPr sz="4000" b="1" cap="all"/>
            </a:lvl1pPr>
          </a:lstStyle>
          <a:p>
            <a:r>
              <a:t>Title Text</a:t>
            </a:r>
          </a:p>
        </p:txBody>
      </p:sp>
      <p:sp>
        <p:nvSpPr>
          <p:cNvPr id="435" name="Body Level One…"/>
          <p:cNvSpPr>
            <a:spLocks noGrp="1"/>
          </p:cNvSpPr>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436"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45.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443" name="Title Text"/>
          <p:cNvSpPr>
            <a:spLocks noGrp="1"/>
          </p:cNvSpPr>
          <p:nvPr>
            <p:ph type="title"/>
          </p:nvPr>
        </p:nvSpPr>
        <p:spPr>
          <a:prstGeom prst="rect">
            <a:avLst/>
          </a:prstGeom>
        </p:spPr>
        <p:txBody>
          <a:bodyPr/>
          <a:lstStyle/>
          <a:p>
            <a:r>
              <a:t>Title Text</a:t>
            </a:r>
          </a:p>
        </p:txBody>
      </p:sp>
      <p:sp>
        <p:nvSpPr>
          <p:cNvPr id="444" name="Body Level One…"/>
          <p:cNvSpPr>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445"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46.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52" name="Title Text"/>
          <p:cNvSpPr>
            <a:spLocks noGrp="1"/>
          </p:cNvSpPr>
          <p:nvPr>
            <p:ph type="title"/>
          </p:nvPr>
        </p:nvSpPr>
        <p:spPr>
          <a:prstGeom prst="rect">
            <a:avLst/>
          </a:prstGeom>
        </p:spPr>
        <p:txBody>
          <a:bodyPr/>
          <a:lstStyle/>
          <a:p>
            <a:r>
              <a:t>Title Text</a:t>
            </a:r>
          </a:p>
        </p:txBody>
      </p:sp>
      <p:sp>
        <p:nvSpPr>
          <p:cNvPr id="453" name="Body Level One…"/>
          <p:cNvSpPr>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54" name="Text Placeholder 4"/>
          <p:cNvSpPr>
            <a:spLocks noGrp="1"/>
          </p:cNvSpPr>
          <p:nvPr>
            <p:ph type="body" sz="quarter" idx="13"/>
          </p:nvPr>
        </p:nvSpPr>
        <p:spPr>
          <a:xfrm>
            <a:off x="4645025" y="1535112"/>
            <a:ext cx="4041775" cy="639763"/>
          </a:xfrm>
          <a:prstGeom prst="rect">
            <a:avLst/>
          </a:prstGeom>
        </p:spPr>
        <p:txBody>
          <a:bodyPr anchor="b"/>
          <a:lstStyle/>
          <a:p>
            <a:pPr marL="0" indent="0">
              <a:spcBef>
                <a:spcPts val="500"/>
              </a:spcBef>
              <a:buSzTx/>
              <a:buFontTx/>
              <a:buNone/>
              <a:defRPr sz="2400" b="1"/>
            </a:pPr>
            <a:endParaRPr/>
          </a:p>
        </p:txBody>
      </p:sp>
      <p:sp>
        <p:nvSpPr>
          <p:cNvPr id="455"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47.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462" name="Title Text"/>
          <p:cNvSpPr>
            <a:spLocks noGrp="1"/>
          </p:cNvSpPr>
          <p:nvPr>
            <p:ph type="title"/>
          </p:nvPr>
        </p:nvSpPr>
        <p:spPr>
          <a:prstGeom prst="rect">
            <a:avLst/>
          </a:prstGeom>
        </p:spPr>
        <p:txBody>
          <a:bodyPr/>
          <a:lstStyle/>
          <a:p>
            <a:r>
              <a:t>Title Text</a:t>
            </a:r>
          </a:p>
        </p:txBody>
      </p:sp>
      <p:sp>
        <p:nvSpPr>
          <p:cNvPr id="463"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48.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470"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49.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477" name="Title Text"/>
          <p:cNvSpPr>
            <a:spLocks noGrp="1"/>
          </p:cNvSpPr>
          <p:nvPr>
            <p:ph type="title"/>
          </p:nvPr>
        </p:nvSpPr>
        <p:spPr>
          <a:xfrm>
            <a:off x="457200" y="273050"/>
            <a:ext cx="3008314" cy="1162050"/>
          </a:xfrm>
          <a:prstGeom prst="rect">
            <a:avLst/>
          </a:prstGeom>
        </p:spPr>
        <p:txBody>
          <a:bodyPr anchor="b"/>
          <a:lstStyle>
            <a:lvl1pPr algn="l">
              <a:defRPr sz="2000" b="1"/>
            </a:lvl1pPr>
          </a:lstStyle>
          <a:p>
            <a:r>
              <a:t>Title Text</a:t>
            </a:r>
          </a:p>
        </p:txBody>
      </p:sp>
      <p:sp>
        <p:nvSpPr>
          <p:cNvPr id="478" name="Body Level One…"/>
          <p:cNvSpPr>
            <a:spLocks noGrp="1"/>
          </p:cNvSpPr>
          <p:nvPr>
            <p:ph type="body" idx="1"/>
          </p:nvPr>
        </p:nvSpPr>
        <p:spPr>
          <a:xfrm>
            <a:off x="3575050" y="273050"/>
            <a:ext cx="5111750" cy="585311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79" name="Text Placeholder 3"/>
          <p:cNvSpPr>
            <a:spLocks noGrp="1"/>
          </p:cNvSpPr>
          <p:nvPr>
            <p:ph type="body" sz="half" idx="13"/>
          </p:nvPr>
        </p:nvSpPr>
        <p:spPr>
          <a:xfrm>
            <a:off x="457199" y="1435100"/>
            <a:ext cx="3008315" cy="4691063"/>
          </a:xfrm>
          <a:prstGeom prst="rect">
            <a:avLst/>
          </a:prstGeom>
        </p:spPr>
        <p:txBody>
          <a:bodyPr/>
          <a:lstStyle/>
          <a:p>
            <a:pPr marL="0" indent="0">
              <a:spcBef>
                <a:spcPts val="300"/>
              </a:spcBef>
              <a:buSzTx/>
              <a:buFontTx/>
              <a:buNone/>
              <a:defRPr sz="1400"/>
            </a:pPr>
            <a:endParaRPr/>
          </a:p>
        </p:txBody>
      </p:sp>
      <p:sp>
        <p:nvSpPr>
          <p:cNvPr id="480"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a:spLocks noGrp="1"/>
          </p:cNvSpPr>
          <p:nvPr>
            <p:ph type="title"/>
          </p:nvPr>
        </p:nvSpPr>
        <p:spPr>
          <a:prstGeom prst="rect">
            <a:avLst/>
          </a:prstGeom>
        </p:spPr>
        <p:txBody>
          <a:bodyPr/>
          <a:lstStyle/>
          <a:p>
            <a:r>
              <a:t>Title Text</a:t>
            </a:r>
          </a:p>
        </p:txBody>
      </p:sp>
      <p:sp>
        <p:nvSpPr>
          <p:cNvPr id="48" name="Body Level One…"/>
          <p:cNvSpPr>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13"/>
          </p:nvPr>
        </p:nvSpPr>
        <p:spPr>
          <a:xfrm>
            <a:off x="4645025" y="1535112"/>
            <a:ext cx="4041775" cy="639763"/>
          </a:xfrm>
          <a:prstGeom prst="rect">
            <a:avLst/>
          </a:prstGeom>
        </p:spPr>
        <p:txBody>
          <a:bodyPr anchor="b"/>
          <a:lstStyle/>
          <a:p>
            <a:pPr marL="0" indent="0">
              <a:spcBef>
                <a:spcPts val="500"/>
              </a:spcBef>
              <a:buSzTx/>
              <a:buFontTx/>
              <a:buNone/>
              <a:defRPr sz="2400" b="1"/>
            </a:pPr>
            <a:endParaRPr/>
          </a:p>
        </p:txBody>
      </p:sp>
      <p:sp>
        <p:nvSpPr>
          <p:cNvPr id="50"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
        <p:nvSpPr>
          <p:cNvPr id="6" name="Right Triangle 5">
            <a:extLst>
              <a:ext uri="{FF2B5EF4-FFF2-40B4-BE49-F238E27FC236}">
                <a16:creationId xmlns:a16="http://schemas.microsoft.com/office/drawing/2014/main" xmlns="" id="{1F4B36CA-D7BE-E544-95E9-B0A57342C1E7}"/>
              </a:ext>
            </a:extLst>
          </p:cNvPr>
          <p:cNvSpPr/>
          <p:nvPr userDrawn="1"/>
        </p:nvSpPr>
        <p:spPr>
          <a:xfrm flipH="1">
            <a:off x="8458200" y="6134300"/>
            <a:ext cx="685800" cy="74295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solidFill>
                <a:prstClr val="white"/>
              </a:solidFill>
            </a:endParaRPr>
          </a:p>
        </p:txBody>
      </p:sp>
    </p:spTree>
  </p:cSld>
  <p:clrMapOvr>
    <a:masterClrMapping/>
  </p:clrMapOvr>
  <p:transition spd="med"/>
</p:sldLayout>
</file>

<file path=ppt/slideLayouts/slideLayout50.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487" name="Title Text"/>
          <p:cNvSpPr>
            <a:spLocks noGrp="1"/>
          </p:cNvSpPr>
          <p:nvPr>
            <p:ph type="title"/>
          </p:nvPr>
        </p:nvSpPr>
        <p:spPr>
          <a:xfrm>
            <a:off x="1792288" y="4800600"/>
            <a:ext cx="5486401" cy="566738"/>
          </a:xfrm>
          <a:prstGeom prst="rect">
            <a:avLst/>
          </a:prstGeom>
        </p:spPr>
        <p:txBody>
          <a:bodyPr anchor="b"/>
          <a:lstStyle>
            <a:lvl1pPr algn="l">
              <a:defRPr sz="2000" b="1"/>
            </a:lvl1pPr>
          </a:lstStyle>
          <a:p>
            <a:r>
              <a:t>Title Text</a:t>
            </a:r>
          </a:p>
        </p:txBody>
      </p:sp>
      <p:sp>
        <p:nvSpPr>
          <p:cNvPr id="488" name="Picture Placeholder 2"/>
          <p:cNvSpPr>
            <a:spLocks noGrp="1"/>
          </p:cNvSpPr>
          <p:nvPr>
            <p:ph type="pic" sz="half" idx="13"/>
          </p:nvPr>
        </p:nvSpPr>
        <p:spPr>
          <a:xfrm>
            <a:off x="1792288" y="612775"/>
            <a:ext cx="5486401" cy="4114800"/>
          </a:xfrm>
          <a:prstGeom prst="rect">
            <a:avLst/>
          </a:prstGeom>
        </p:spPr>
        <p:txBody>
          <a:bodyPr lIns="91439" rIns="91439">
            <a:noAutofit/>
          </a:bodyPr>
          <a:lstStyle/>
          <a:p>
            <a:endParaRPr dirty="0"/>
          </a:p>
        </p:txBody>
      </p:sp>
      <p:sp>
        <p:nvSpPr>
          <p:cNvPr id="489" name="Body Level One…"/>
          <p:cNvSpPr>
            <a:spLocks noGrp="1"/>
          </p:cNvSpPr>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490"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51.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497" name="Title Text"/>
          <p:cNvSpPr>
            <a:spLocks noGrp="1"/>
          </p:cNvSpPr>
          <p:nvPr>
            <p:ph type="title"/>
          </p:nvPr>
        </p:nvSpPr>
        <p:spPr>
          <a:prstGeom prst="rect">
            <a:avLst/>
          </a:prstGeom>
        </p:spPr>
        <p:txBody>
          <a:bodyPr/>
          <a:lstStyle/>
          <a:p>
            <a:r>
              <a:t>Title Text</a:t>
            </a:r>
          </a:p>
        </p:txBody>
      </p:sp>
      <p:sp>
        <p:nvSpPr>
          <p:cNvPr id="498" name="Body Level One…"/>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99"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52.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506" name="Title Text"/>
          <p:cNvSpPr>
            <a:spLocks noGrp="1"/>
          </p:cNvSpPr>
          <p:nvPr>
            <p:ph type="title"/>
          </p:nvPr>
        </p:nvSpPr>
        <p:spPr>
          <a:xfrm>
            <a:off x="6629400" y="274638"/>
            <a:ext cx="2057400" cy="5851526"/>
          </a:xfrm>
          <a:prstGeom prst="rect">
            <a:avLst/>
          </a:prstGeom>
        </p:spPr>
        <p:txBody>
          <a:bodyPr/>
          <a:lstStyle/>
          <a:p>
            <a:r>
              <a:t>Title Text</a:t>
            </a:r>
          </a:p>
        </p:txBody>
      </p:sp>
      <p:sp>
        <p:nvSpPr>
          <p:cNvPr id="507" name="Body Level One…"/>
          <p:cNvSpPr>
            <a:spLocks noGrp="1"/>
          </p:cNvSpPr>
          <p:nvPr>
            <p:ph type="body" idx="1"/>
          </p:nvPr>
        </p:nvSpPr>
        <p:spPr>
          <a:xfrm>
            <a:off x="457200" y="274638"/>
            <a:ext cx="6019800" cy="5851526"/>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08"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53.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515" name="Title Text"/>
          <p:cNvSpPr>
            <a:spLocks noGrp="1"/>
          </p:cNvSpPr>
          <p:nvPr>
            <p:ph type="title"/>
          </p:nvPr>
        </p:nvSpPr>
        <p:spPr>
          <a:xfrm>
            <a:off x="685800" y="2130425"/>
            <a:ext cx="7772400" cy="1470025"/>
          </a:xfrm>
          <a:prstGeom prst="rect">
            <a:avLst/>
          </a:prstGeom>
        </p:spPr>
        <p:txBody>
          <a:bodyPr/>
          <a:lstStyle/>
          <a:p>
            <a:r>
              <a:t>Title Text</a:t>
            </a:r>
          </a:p>
        </p:txBody>
      </p:sp>
      <p:sp>
        <p:nvSpPr>
          <p:cNvPr id="516" name="Body Level One…"/>
          <p:cNvSpPr>
            <a:spLocks noGrp="1"/>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517"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54.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524" name="Title Text"/>
          <p:cNvSpPr>
            <a:spLocks noGrp="1"/>
          </p:cNvSpPr>
          <p:nvPr>
            <p:ph type="title"/>
          </p:nvPr>
        </p:nvSpPr>
        <p:spPr>
          <a:prstGeom prst="rect">
            <a:avLst/>
          </a:prstGeom>
        </p:spPr>
        <p:txBody>
          <a:bodyPr/>
          <a:lstStyle/>
          <a:p>
            <a:r>
              <a:t>Title Text</a:t>
            </a:r>
          </a:p>
        </p:txBody>
      </p:sp>
      <p:sp>
        <p:nvSpPr>
          <p:cNvPr id="525" name="Body Level One…"/>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26"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55.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533" name="Title Text"/>
          <p:cNvSpPr>
            <a:spLocks noGrp="1"/>
          </p:cNvSpPr>
          <p:nvPr>
            <p:ph type="title"/>
          </p:nvPr>
        </p:nvSpPr>
        <p:spPr>
          <a:xfrm>
            <a:off x="722312" y="4406900"/>
            <a:ext cx="7772401" cy="1362075"/>
          </a:xfrm>
          <a:prstGeom prst="rect">
            <a:avLst/>
          </a:prstGeom>
        </p:spPr>
        <p:txBody>
          <a:bodyPr anchor="t"/>
          <a:lstStyle>
            <a:lvl1pPr algn="l">
              <a:defRPr sz="4000" b="1" cap="all"/>
            </a:lvl1pPr>
          </a:lstStyle>
          <a:p>
            <a:r>
              <a:t>Title Text</a:t>
            </a:r>
          </a:p>
        </p:txBody>
      </p:sp>
      <p:sp>
        <p:nvSpPr>
          <p:cNvPr id="534" name="Body Level One…"/>
          <p:cNvSpPr>
            <a:spLocks noGrp="1"/>
          </p:cNvSpPr>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535"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56.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542" name="Title Text"/>
          <p:cNvSpPr>
            <a:spLocks noGrp="1"/>
          </p:cNvSpPr>
          <p:nvPr>
            <p:ph type="title"/>
          </p:nvPr>
        </p:nvSpPr>
        <p:spPr>
          <a:prstGeom prst="rect">
            <a:avLst/>
          </a:prstGeom>
        </p:spPr>
        <p:txBody>
          <a:bodyPr/>
          <a:lstStyle/>
          <a:p>
            <a:r>
              <a:t>Title Text</a:t>
            </a:r>
          </a:p>
        </p:txBody>
      </p:sp>
      <p:sp>
        <p:nvSpPr>
          <p:cNvPr id="543" name="Body Level One…"/>
          <p:cNvSpPr>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544"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57.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551" name="Title Text"/>
          <p:cNvSpPr>
            <a:spLocks noGrp="1"/>
          </p:cNvSpPr>
          <p:nvPr>
            <p:ph type="title"/>
          </p:nvPr>
        </p:nvSpPr>
        <p:spPr>
          <a:prstGeom prst="rect">
            <a:avLst/>
          </a:prstGeom>
        </p:spPr>
        <p:txBody>
          <a:bodyPr/>
          <a:lstStyle/>
          <a:p>
            <a:r>
              <a:t>Title Text</a:t>
            </a:r>
          </a:p>
        </p:txBody>
      </p:sp>
      <p:sp>
        <p:nvSpPr>
          <p:cNvPr id="552" name="Body Level One…"/>
          <p:cNvSpPr>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553" name="Text Placeholder 4"/>
          <p:cNvSpPr>
            <a:spLocks noGrp="1"/>
          </p:cNvSpPr>
          <p:nvPr>
            <p:ph type="body" sz="quarter" idx="13"/>
          </p:nvPr>
        </p:nvSpPr>
        <p:spPr>
          <a:xfrm>
            <a:off x="4645025" y="1535112"/>
            <a:ext cx="4041775" cy="639763"/>
          </a:xfrm>
          <a:prstGeom prst="rect">
            <a:avLst/>
          </a:prstGeom>
        </p:spPr>
        <p:txBody>
          <a:bodyPr anchor="b"/>
          <a:lstStyle/>
          <a:p>
            <a:pPr marL="0" indent="0">
              <a:spcBef>
                <a:spcPts val="500"/>
              </a:spcBef>
              <a:buSzTx/>
              <a:buFontTx/>
              <a:buNone/>
              <a:defRPr sz="2400" b="1"/>
            </a:pPr>
            <a:endParaRPr/>
          </a:p>
        </p:txBody>
      </p:sp>
      <p:sp>
        <p:nvSpPr>
          <p:cNvPr id="554"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58.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61" name="Title Text"/>
          <p:cNvSpPr>
            <a:spLocks noGrp="1"/>
          </p:cNvSpPr>
          <p:nvPr>
            <p:ph type="title"/>
          </p:nvPr>
        </p:nvSpPr>
        <p:spPr>
          <a:prstGeom prst="rect">
            <a:avLst/>
          </a:prstGeom>
        </p:spPr>
        <p:txBody>
          <a:bodyPr/>
          <a:lstStyle/>
          <a:p>
            <a:r>
              <a:t>Title Text</a:t>
            </a:r>
          </a:p>
        </p:txBody>
      </p:sp>
      <p:sp>
        <p:nvSpPr>
          <p:cNvPr id="562"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59.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569"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a:spLocks noGrp="1"/>
          </p:cNvSpPr>
          <p:nvPr>
            <p:ph type="title"/>
          </p:nvPr>
        </p:nvSpPr>
        <p:spPr>
          <a:xfrm>
            <a:off x="457200" y="273050"/>
            <a:ext cx="3008314" cy="1162050"/>
          </a:xfrm>
          <a:prstGeom prst="rect">
            <a:avLst/>
          </a:prstGeom>
        </p:spPr>
        <p:txBody>
          <a:bodyPr anchor="b"/>
          <a:lstStyle>
            <a:lvl1pPr algn="l">
              <a:defRPr sz="2000" b="1"/>
            </a:lvl1pPr>
          </a:lstStyle>
          <a:p>
            <a:r>
              <a:t>Title Text</a:t>
            </a:r>
          </a:p>
        </p:txBody>
      </p:sp>
      <p:sp>
        <p:nvSpPr>
          <p:cNvPr id="73" name="Body Level One…"/>
          <p:cNvSpPr>
            <a:spLocks noGrp="1"/>
          </p:cNvSpPr>
          <p:nvPr>
            <p:ph type="body" idx="1"/>
          </p:nvPr>
        </p:nvSpPr>
        <p:spPr>
          <a:xfrm>
            <a:off x="3575050" y="273050"/>
            <a:ext cx="5111750" cy="585311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half" idx="13"/>
          </p:nvPr>
        </p:nvSpPr>
        <p:spPr>
          <a:xfrm>
            <a:off x="457199" y="1435100"/>
            <a:ext cx="3008315" cy="4691063"/>
          </a:xfrm>
          <a:prstGeom prst="rect">
            <a:avLst/>
          </a:prstGeom>
        </p:spPr>
        <p:txBody>
          <a:bodyPr/>
          <a:lstStyle/>
          <a:p>
            <a:pPr marL="0" indent="0">
              <a:spcBef>
                <a:spcPts val="300"/>
              </a:spcBef>
              <a:buSzTx/>
              <a:buFontTx/>
              <a:buNone/>
              <a:defRPr sz="1400"/>
            </a:pPr>
            <a:endParaRPr/>
          </a:p>
        </p:txBody>
      </p:sp>
      <p:sp>
        <p:nvSpPr>
          <p:cNvPr id="75"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
        <p:nvSpPr>
          <p:cNvPr id="6" name="Right Triangle 5">
            <a:extLst>
              <a:ext uri="{FF2B5EF4-FFF2-40B4-BE49-F238E27FC236}">
                <a16:creationId xmlns:a16="http://schemas.microsoft.com/office/drawing/2014/main" xmlns="" id="{1F4B36CA-D7BE-E544-95E9-B0A57342C1E7}"/>
              </a:ext>
            </a:extLst>
          </p:cNvPr>
          <p:cNvSpPr/>
          <p:nvPr userDrawn="1"/>
        </p:nvSpPr>
        <p:spPr>
          <a:xfrm flipH="1">
            <a:off x="8458200" y="6134300"/>
            <a:ext cx="685800" cy="74295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solidFill>
                <a:prstClr val="white"/>
              </a:solidFill>
            </a:endParaRPr>
          </a:p>
        </p:txBody>
      </p:sp>
    </p:spTree>
  </p:cSld>
  <p:clrMapOvr>
    <a:masterClrMapping/>
  </p:clrMapOvr>
  <p:transition spd="med"/>
</p:sldLayout>
</file>

<file path=ppt/slideLayouts/slideLayout60.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576" name="Title Text"/>
          <p:cNvSpPr>
            <a:spLocks noGrp="1"/>
          </p:cNvSpPr>
          <p:nvPr>
            <p:ph type="title"/>
          </p:nvPr>
        </p:nvSpPr>
        <p:spPr>
          <a:xfrm>
            <a:off x="457200" y="273050"/>
            <a:ext cx="3008314" cy="1162050"/>
          </a:xfrm>
          <a:prstGeom prst="rect">
            <a:avLst/>
          </a:prstGeom>
        </p:spPr>
        <p:txBody>
          <a:bodyPr anchor="b"/>
          <a:lstStyle>
            <a:lvl1pPr algn="l">
              <a:defRPr sz="2000" b="1"/>
            </a:lvl1pPr>
          </a:lstStyle>
          <a:p>
            <a:r>
              <a:t>Title Text</a:t>
            </a:r>
          </a:p>
        </p:txBody>
      </p:sp>
      <p:sp>
        <p:nvSpPr>
          <p:cNvPr id="577" name="Body Level One…"/>
          <p:cNvSpPr>
            <a:spLocks noGrp="1"/>
          </p:cNvSpPr>
          <p:nvPr>
            <p:ph type="body" idx="1"/>
          </p:nvPr>
        </p:nvSpPr>
        <p:spPr>
          <a:xfrm>
            <a:off x="3575050" y="273050"/>
            <a:ext cx="5111750" cy="585311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78" name="Text Placeholder 3"/>
          <p:cNvSpPr>
            <a:spLocks noGrp="1"/>
          </p:cNvSpPr>
          <p:nvPr>
            <p:ph type="body" sz="half" idx="13"/>
          </p:nvPr>
        </p:nvSpPr>
        <p:spPr>
          <a:xfrm>
            <a:off x="457199" y="1435100"/>
            <a:ext cx="3008315" cy="4691063"/>
          </a:xfrm>
          <a:prstGeom prst="rect">
            <a:avLst/>
          </a:prstGeom>
        </p:spPr>
        <p:txBody>
          <a:bodyPr/>
          <a:lstStyle/>
          <a:p>
            <a:pPr marL="0" indent="0">
              <a:spcBef>
                <a:spcPts val="300"/>
              </a:spcBef>
              <a:buSzTx/>
              <a:buFontTx/>
              <a:buNone/>
              <a:defRPr sz="1400"/>
            </a:pPr>
            <a:endParaRPr/>
          </a:p>
        </p:txBody>
      </p:sp>
      <p:sp>
        <p:nvSpPr>
          <p:cNvPr id="579"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61.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586" name="Title Text"/>
          <p:cNvSpPr>
            <a:spLocks noGrp="1"/>
          </p:cNvSpPr>
          <p:nvPr>
            <p:ph type="title"/>
          </p:nvPr>
        </p:nvSpPr>
        <p:spPr>
          <a:xfrm>
            <a:off x="1792288" y="4800600"/>
            <a:ext cx="5486401" cy="566738"/>
          </a:xfrm>
          <a:prstGeom prst="rect">
            <a:avLst/>
          </a:prstGeom>
        </p:spPr>
        <p:txBody>
          <a:bodyPr anchor="b"/>
          <a:lstStyle>
            <a:lvl1pPr algn="l">
              <a:defRPr sz="2000" b="1"/>
            </a:lvl1pPr>
          </a:lstStyle>
          <a:p>
            <a:r>
              <a:t>Title Text</a:t>
            </a:r>
          </a:p>
        </p:txBody>
      </p:sp>
      <p:sp>
        <p:nvSpPr>
          <p:cNvPr id="587" name="Picture Placeholder 2"/>
          <p:cNvSpPr>
            <a:spLocks noGrp="1"/>
          </p:cNvSpPr>
          <p:nvPr>
            <p:ph type="pic" sz="half" idx="13"/>
          </p:nvPr>
        </p:nvSpPr>
        <p:spPr>
          <a:xfrm>
            <a:off x="1792288" y="612775"/>
            <a:ext cx="5486401" cy="4114800"/>
          </a:xfrm>
          <a:prstGeom prst="rect">
            <a:avLst/>
          </a:prstGeom>
        </p:spPr>
        <p:txBody>
          <a:bodyPr lIns="91439" rIns="91439">
            <a:noAutofit/>
          </a:bodyPr>
          <a:lstStyle/>
          <a:p>
            <a:endParaRPr dirty="0"/>
          </a:p>
        </p:txBody>
      </p:sp>
      <p:sp>
        <p:nvSpPr>
          <p:cNvPr id="588" name="Body Level One…"/>
          <p:cNvSpPr>
            <a:spLocks noGrp="1"/>
          </p:cNvSpPr>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589"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62.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596" name="Title Text"/>
          <p:cNvSpPr>
            <a:spLocks noGrp="1"/>
          </p:cNvSpPr>
          <p:nvPr>
            <p:ph type="title"/>
          </p:nvPr>
        </p:nvSpPr>
        <p:spPr>
          <a:prstGeom prst="rect">
            <a:avLst/>
          </a:prstGeom>
        </p:spPr>
        <p:txBody>
          <a:bodyPr/>
          <a:lstStyle/>
          <a:p>
            <a:r>
              <a:t>Title Text</a:t>
            </a:r>
          </a:p>
        </p:txBody>
      </p:sp>
      <p:sp>
        <p:nvSpPr>
          <p:cNvPr id="597" name="Body Level One…"/>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98"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63.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605" name="Title Text"/>
          <p:cNvSpPr>
            <a:spLocks noGrp="1"/>
          </p:cNvSpPr>
          <p:nvPr>
            <p:ph type="title"/>
          </p:nvPr>
        </p:nvSpPr>
        <p:spPr>
          <a:xfrm>
            <a:off x="6629400" y="274638"/>
            <a:ext cx="2057400" cy="5851526"/>
          </a:xfrm>
          <a:prstGeom prst="rect">
            <a:avLst/>
          </a:prstGeom>
        </p:spPr>
        <p:txBody>
          <a:bodyPr/>
          <a:lstStyle/>
          <a:p>
            <a:r>
              <a:t>Title Text</a:t>
            </a:r>
          </a:p>
        </p:txBody>
      </p:sp>
      <p:sp>
        <p:nvSpPr>
          <p:cNvPr id="606" name="Body Level One…"/>
          <p:cNvSpPr>
            <a:spLocks noGrp="1"/>
          </p:cNvSpPr>
          <p:nvPr>
            <p:ph type="body" idx="1"/>
          </p:nvPr>
        </p:nvSpPr>
        <p:spPr>
          <a:xfrm>
            <a:off x="457200" y="274638"/>
            <a:ext cx="6019800" cy="5851526"/>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607"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6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77AE46B-2E29-4725-AFE1-9D2DA96A8D42}" type="datetimeFigureOut">
              <a:rPr lang="en-GB" smtClean="0"/>
              <a:pPr/>
              <a:t>05/07/2019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E8E92E2-79C3-4FA8-89BF-2087FCA4F523}" type="slidenum">
              <a:rPr lang="en-GB" smtClean="0"/>
              <a:pPr/>
              <a:t>‹#›</a:t>
            </a:fld>
            <a:endParaRPr lang="en-GB" dirty="0"/>
          </a:p>
        </p:txBody>
      </p:sp>
    </p:spTree>
    <p:extLst>
      <p:ext uri="{BB962C8B-B14F-4D97-AF65-F5344CB8AC3E}">
        <p14:creationId xmlns:p14="http://schemas.microsoft.com/office/powerpoint/2010/main" xmlns="" val="375062713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77AE46B-2E29-4725-AFE1-9D2DA96A8D42}" type="datetimeFigureOut">
              <a:rPr lang="en-GB" smtClean="0"/>
              <a:pPr/>
              <a:t>05/07/2019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E8E92E2-79C3-4FA8-89BF-2087FCA4F523}" type="slidenum">
              <a:rPr lang="en-GB" smtClean="0"/>
              <a:pPr/>
              <a:t>‹#›</a:t>
            </a:fld>
            <a:endParaRPr lang="en-GB" dirty="0"/>
          </a:p>
        </p:txBody>
      </p:sp>
    </p:spTree>
    <p:extLst>
      <p:ext uri="{BB962C8B-B14F-4D97-AF65-F5344CB8AC3E}">
        <p14:creationId xmlns:p14="http://schemas.microsoft.com/office/powerpoint/2010/main" xmlns="" val="173175902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77AE46B-2E29-4725-AFE1-9D2DA96A8D42}" type="datetimeFigureOut">
              <a:rPr lang="en-GB" smtClean="0"/>
              <a:pPr/>
              <a:t>05/07/2019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E8E92E2-79C3-4FA8-89BF-2087FCA4F523}" type="slidenum">
              <a:rPr lang="en-GB" smtClean="0"/>
              <a:pPr/>
              <a:t>‹#›</a:t>
            </a:fld>
            <a:endParaRPr lang="en-GB" dirty="0"/>
          </a:p>
        </p:txBody>
      </p:sp>
    </p:spTree>
    <p:extLst>
      <p:ext uri="{BB962C8B-B14F-4D97-AF65-F5344CB8AC3E}">
        <p14:creationId xmlns:p14="http://schemas.microsoft.com/office/powerpoint/2010/main" xmlns="" val="401626350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77AE46B-2E29-4725-AFE1-9D2DA96A8D42}" type="datetimeFigureOut">
              <a:rPr lang="en-GB" smtClean="0"/>
              <a:pPr/>
              <a:t>05/07/2019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E8E92E2-79C3-4FA8-89BF-2087FCA4F523}" type="slidenum">
              <a:rPr lang="en-GB" smtClean="0"/>
              <a:pPr/>
              <a:t>‹#›</a:t>
            </a:fld>
            <a:endParaRPr lang="en-GB" dirty="0"/>
          </a:p>
        </p:txBody>
      </p:sp>
    </p:spTree>
    <p:extLst>
      <p:ext uri="{BB962C8B-B14F-4D97-AF65-F5344CB8AC3E}">
        <p14:creationId xmlns:p14="http://schemas.microsoft.com/office/powerpoint/2010/main" xmlns="" val="261966994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77AE46B-2E29-4725-AFE1-9D2DA96A8D42}" type="datetimeFigureOut">
              <a:rPr lang="en-GB" smtClean="0"/>
              <a:pPr/>
              <a:t>05/07/2019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1E8E92E2-79C3-4FA8-89BF-2087FCA4F523}" type="slidenum">
              <a:rPr lang="en-GB" smtClean="0"/>
              <a:pPr/>
              <a:t>‹#›</a:t>
            </a:fld>
            <a:endParaRPr lang="en-GB" dirty="0"/>
          </a:p>
        </p:txBody>
      </p:sp>
    </p:spTree>
    <p:extLst>
      <p:ext uri="{BB962C8B-B14F-4D97-AF65-F5344CB8AC3E}">
        <p14:creationId xmlns:p14="http://schemas.microsoft.com/office/powerpoint/2010/main" xmlns="" val="130820231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77AE46B-2E29-4725-AFE1-9D2DA96A8D42}" type="datetimeFigureOut">
              <a:rPr lang="en-GB" smtClean="0"/>
              <a:pPr/>
              <a:t>05/07/2019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1E8E92E2-79C3-4FA8-89BF-2087FCA4F523}" type="slidenum">
              <a:rPr lang="en-GB" smtClean="0"/>
              <a:pPr/>
              <a:t>‹#›</a:t>
            </a:fld>
            <a:endParaRPr lang="en-GB" dirty="0"/>
          </a:p>
        </p:txBody>
      </p:sp>
    </p:spTree>
    <p:extLst>
      <p:ext uri="{BB962C8B-B14F-4D97-AF65-F5344CB8AC3E}">
        <p14:creationId xmlns:p14="http://schemas.microsoft.com/office/powerpoint/2010/main" xmlns="" val="407095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a:spLocks noGrp="1"/>
          </p:cNvSpPr>
          <p:nvPr>
            <p:ph type="title"/>
          </p:nvPr>
        </p:nvSpPr>
        <p:spPr>
          <a:xfrm>
            <a:off x="1792288" y="4800600"/>
            <a:ext cx="5486401" cy="566738"/>
          </a:xfrm>
          <a:prstGeom prst="rect">
            <a:avLst/>
          </a:prstGeom>
        </p:spPr>
        <p:txBody>
          <a:bodyPr anchor="b"/>
          <a:lstStyle>
            <a:lvl1pPr algn="l">
              <a:defRPr sz="2000" b="1"/>
            </a:lvl1pPr>
          </a:lstStyle>
          <a:p>
            <a:r>
              <a:t>Title Text</a:t>
            </a:r>
          </a:p>
        </p:txBody>
      </p:sp>
      <p:sp>
        <p:nvSpPr>
          <p:cNvPr id="83" name="Picture Placeholder 2"/>
          <p:cNvSpPr>
            <a:spLocks noGrp="1"/>
          </p:cNvSpPr>
          <p:nvPr>
            <p:ph type="pic" sz="half" idx="13"/>
          </p:nvPr>
        </p:nvSpPr>
        <p:spPr>
          <a:xfrm>
            <a:off x="1792288" y="612775"/>
            <a:ext cx="5486401" cy="4114800"/>
          </a:xfrm>
          <a:prstGeom prst="rect">
            <a:avLst/>
          </a:prstGeom>
        </p:spPr>
        <p:txBody>
          <a:bodyPr lIns="91439" rIns="91439">
            <a:noAutofit/>
          </a:bodyPr>
          <a:lstStyle/>
          <a:p>
            <a:endParaRPr dirty="0"/>
          </a:p>
        </p:txBody>
      </p:sp>
      <p:sp>
        <p:nvSpPr>
          <p:cNvPr id="84" name="Body Level One…"/>
          <p:cNvSpPr>
            <a:spLocks noGrp="1"/>
          </p:cNvSpPr>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7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7AE46B-2E29-4725-AFE1-9D2DA96A8D42}" type="datetimeFigureOut">
              <a:rPr lang="en-GB" smtClean="0"/>
              <a:pPr/>
              <a:t>05/07/2019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1E8E92E2-79C3-4FA8-89BF-2087FCA4F523}" type="slidenum">
              <a:rPr lang="en-GB" smtClean="0"/>
              <a:pPr/>
              <a:t>‹#›</a:t>
            </a:fld>
            <a:endParaRPr lang="en-GB" dirty="0"/>
          </a:p>
        </p:txBody>
      </p:sp>
    </p:spTree>
    <p:extLst>
      <p:ext uri="{BB962C8B-B14F-4D97-AF65-F5344CB8AC3E}">
        <p14:creationId xmlns:p14="http://schemas.microsoft.com/office/powerpoint/2010/main" xmlns="" val="391879701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77AE46B-2E29-4725-AFE1-9D2DA96A8D42}" type="datetimeFigureOut">
              <a:rPr lang="en-GB" smtClean="0"/>
              <a:pPr/>
              <a:t>05/07/2019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E8E92E2-79C3-4FA8-89BF-2087FCA4F523}" type="slidenum">
              <a:rPr lang="en-GB" smtClean="0"/>
              <a:pPr/>
              <a:t>‹#›</a:t>
            </a:fld>
            <a:endParaRPr lang="en-GB" dirty="0"/>
          </a:p>
        </p:txBody>
      </p:sp>
    </p:spTree>
    <p:extLst>
      <p:ext uri="{BB962C8B-B14F-4D97-AF65-F5344CB8AC3E}">
        <p14:creationId xmlns:p14="http://schemas.microsoft.com/office/powerpoint/2010/main" xmlns="" val="47902899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77AE46B-2E29-4725-AFE1-9D2DA96A8D42}" type="datetimeFigureOut">
              <a:rPr lang="en-GB" smtClean="0"/>
              <a:pPr/>
              <a:t>05/07/2019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E8E92E2-79C3-4FA8-89BF-2087FCA4F523}" type="slidenum">
              <a:rPr lang="en-GB" smtClean="0"/>
              <a:pPr/>
              <a:t>‹#›</a:t>
            </a:fld>
            <a:endParaRPr lang="en-GB" dirty="0"/>
          </a:p>
        </p:txBody>
      </p:sp>
    </p:spTree>
    <p:extLst>
      <p:ext uri="{BB962C8B-B14F-4D97-AF65-F5344CB8AC3E}">
        <p14:creationId xmlns:p14="http://schemas.microsoft.com/office/powerpoint/2010/main" xmlns="" val="192701676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77AE46B-2E29-4725-AFE1-9D2DA96A8D42}" type="datetimeFigureOut">
              <a:rPr lang="en-GB" smtClean="0"/>
              <a:pPr/>
              <a:t>05/07/2019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E8E92E2-79C3-4FA8-89BF-2087FCA4F523}" type="slidenum">
              <a:rPr lang="en-GB" smtClean="0"/>
              <a:pPr/>
              <a:t>‹#›</a:t>
            </a:fld>
            <a:endParaRPr lang="en-GB" dirty="0"/>
          </a:p>
        </p:txBody>
      </p:sp>
    </p:spTree>
    <p:extLst>
      <p:ext uri="{BB962C8B-B14F-4D97-AF65-F5344CB8AC3E}">
        <p14:creationId xmlns:p14="http://schemas.microsoft.com/office/powerpoint/2010/main" xmlns="" val="2744879495"/>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77AE46B-2E29-4725-AFE1-9D2DA96A8D42}" type="datetimeFigureOut">
              <a:rPr lang="en-GB" smtClean="0"/>
              <a:pPr/>
              <a:t>05/07/2019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E8E92E2-79C3-4FA8-89BF-2087FCA4F523}" type="slidenum">
              <a:rPr lang="en-GB" smtClean="0"/>
              <a:pPr/>
              <a:t>‹#›</a:t>
            </a:fld>
            <a:endParaRPr lang="en-GB" dirty="0"/>
          </a:p>
        </p:txBody>
      </p:sp>
    </p:spTree>
    <p:extLst>
      <p:ext uri="{BB962C8B-B14F-4D97-AF65-F5344CB8AC3E}">
        <p14:creationId xmlns:p14="http://schemas.microsoft.com/office/powerpoint/2010/main" xmlns="" val="4095932708"/>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6F653C8-9748-467B-AEF9-BF85506FD94A}" type="datetime1">
              <a:rPr lang="en-US" smtClean="0">
                <a:solidFill>
                  <a:prstClr val="black">
                    <a:tint val="75000"/>
                  </a:prstClr>
                </a:solidFill>
              </a:rPr>
              <a:pPr/>
              <a:t>7/5/2019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6BC0674-870A-4101-9690-44C07D0970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64764953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759F10-47F2-4205-B5D6-DAAB40BE690C}" type="datetime1">
              <a:rPr lang="en-US" smtClean="0">
                <a:solidFill>
                  <a:prstClr val="black">
                    <a:tint val="75000"/>
                  </a:prstClr>
                </a:solidFill>
              </a:rPr>
              <a:pPr/>
              <a:t>7/5/2019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6BC0674-870A-4101-9690-44C07D0970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130785677"/>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BF4455-6CFA-40E5-A384-DD9A13772B86}" type="datetime1">
              <a:rPr lang="en-US" smtClean="0">
                <a:solidFill>
                  <a:prstClr val="black">
                    <a:tint val="75000"/>
                  </a:prstClr>
                </a:solidFill>
              </a:rPr>
              <a:pPr/>
              <a:t>7/5/2019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6BC0674-870A-4101-9690-44C07D0970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961063633"/>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8AA749C-24E9-40D6-AAE4-404ECE9CCE33}" type="datetime1">
              <a:rPr lang="en-US" smtClean="0">
                <a:solidFill>
                  <a:prstClr val="black">
                    <a:tint val="75000"/>
                  </a:prstClr>
                </a:solidFill>
              </a:rPr>
              <a:pPr/>
              <a:t>7/5/2019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6BC0674-870A-4101-9690-44C07D0970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49940893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B523344-5885-4384-BD23-26D7FF300DBC}" type="datetime1">
              <a:rPr lang="en-US" smtClean="0">
                <a:solidFill>
                  <a:prstClr val="black">
                    <a:tint val="75000"/>
                  </a:prstClr>
                </a:solidFill>
              </a:rPr>
              <a:pPr/>
              <a:t>7/5/2019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6BC0674-870A-4101-9690-44C07D0970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398890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2" name="Title Text"/>
          <p:cNvSpPr>
            <a:spLocks noGrp="1"/>
          </p:cNvSpPr>
          <p:nvPr>
            <p:ph type="title"/>
          </p:nvPr>
        </p:nvSpPr>
        <p:spPr>
          <a:prstGeom prst="rect">
            <a:avLst/>
          </a:prstGeom>
        </p:spPr>
        <p:txBody>
          <a:bodyPr/>
          <a:lstStyle/>
          <a:p>
            <a:r>
              <a:t>Title Text</a:t>
            </a:r>
          </a:p>
        </p:txBody>
      </p:sp>
      <p:sp>
        <p:nvSpPr>
          <p:cNvPr id="93" name="Body Level One…"/>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4"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8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82479C8-CF09-461A-BA42-45E17D2D3571}" type="datetime1">
              <a:rPr lang="en-US" smtClean="0">
                <a:solidFill>
                  <a:prstClr val="black">
                    <a:tint val="75000"/>
                  </a:prstClr>
                </a:solidFill>
              </a:rPr>
              <a:pPr/>
              <a:t>7/5/2019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6BC0674-870A-4101-9690-44C07D0970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611902078"/>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7C4B73-62B8-4AA7-8E38-1CC187681C85}" type="datetime1">
              <a:rPr lang="en-US" smtClean="0">
                <a:solidFill>
                  <a:prstClr val="black">
                    <a:tint val="75000"/>
                  </a:prstClr>
                </a:solidFill>
              </a:rPr>
              <a:pPr/>
              <a:t>7/5/2019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6BC0674-870A-4101-9690-44C07D0970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146898675"/>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1EE4D1-881C-4FD3-839A-8D722DA5152D}" type="datetime1">
              <a:rPr lang="en-US" smtClean="0">
                <a:solidFill>
                  <a:prstClr val="black">
                    <a:tint val="75000"/>
                  </a:prstClr>
                </a:solidFill>
              </a:rPr>
              <a:pPr/>
              <a:t>7/5/2019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6BC0674-870A-4101-9690-44C07D0970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809030004"/>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1915D0-A6A1-4156-8944-78E5B46200BE}" type="datetime1">
              <a:rPr lang="en-US" smtClean="0">
                <a:solidFill>
                  <a:prstClr val="black">
                    <a:tint val="75000"/>
                  </a:prstClr>
                </a:solidFill>
              </a:rPr>
              <a:pPr/>
              <a:t>7/5/2019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6BC0674-870A-4101-9690-44C07D0970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863767564"/>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A9505F-1DF3-4307-8344-A21A023BCEEF}" type="datetime1">
              <a:rPr lang="en-US" smtClean="0">
                <a:solidFill>
                  <a:prstClr val="black">
                    <a:tint val="75000"/>
                  </a:prstClr>
                </a:solidFill>
              </a:rPr>
              <a:pPr/>
              <a:t>7/5/2019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6BC0674-870A-4101-9690-44C07D0970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805191641"/>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4A5957D-203C-4BC3-81F8-8178296CA968}" type="datetime1">
              <a:rPr lang="en-US" smtClean="0">
                <a:solidFill>
                  <a:prstClr val="black">
                    <a:tint val="75000"/>
                  </a:prstClr>
                </a:solidFill>
              </a:rPr>
              <a:pPr/>
              <a:t>7/5/2019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6BC0674-870A-4101-9690-44C07D09701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647194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1" name="Title Text"/>
          <p:cNvSpPr>
            <a:spLocks noGrp="1"/>
          </p:cNvSpPr>
          <p:nvPr>
            <p:ph type="title"/>
          </p:nvPr>
        </p:nvSpPr>
        <p:spPr>
          <a:xfrm>
            <a:off x="6629400" y="274638"/>
            <a:ext cx="2057400" cy="5851526"/>
          </a:xfrm>
          <a:prstGeom prst="rect">
            <a:avLst/>
          </a:prstGeom>
        </p:spPr>
        <p:txBody>
          <a:bodyPr/>
          <a:lstStyle/>
          <a:p>
            <a:r>
              <a:t>Title Text</a:t>
            </a:r>
          </a:p>
        </p:txBody>
      </p:sp>
      <p:sp>
        <p:nvSpPr>
          <p:cNvPr id="102" name="Body Level One…"/>
          <p:cNvSpPr>
            <a:spLocks noGrp="1"/>
          </p:cNvSpPr>
          <p:nvPr>
            <p:ph type="body" idx="1"/>
          </p:nvPr>
        </p:nvSpPr>
        <p:spPr>
          <a:xfrm>
            <a:off x="457200" y="274638"/>
            <a:ext cx="6019800" cy="5851526"/>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3"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63" Type="http://schemas.openxmlformats.org/officeDocument/2006/relationships/slideLayout" Target="../slideLayouts/slideLayout63.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61" Type="http://schemas.openxmlformats.org/officeDocument/2006/relationships/slideLayout" Target="../slideLayouts/slideLayout6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theme" Target="../theme/theme1.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71.xml"/><Relationship Id="rId3" Type="http://schemas.openxmlformats.org/officeDocument/2006/relationships/slideLayout" Target="../slideLayouts/slideLayout66.xml"/><Relationship Id="rId7" Type="http://schemas.openxmlformats.org/officeDocument/2006/relationships/slideLayout" Target="../slideLayouts/slideLayout70.xml"/><Relationship Id="rId12" Type="http://schemas.openxmlformats.org/officeDocument/2006/relationships/theme" Target="../theme/theme2.xml"/><Relationship Id="rId2" Type="http://schemas.openxmlformats.org/officeDocument/2006/relationships/slideLayout" Target="../slideLayouts/slideLayout65.xml"/><Relationship Id="rId1" Type="http://schemas.openxmlformats.org/officeDocument/2006/relationships/slideLayout" Target="../slideLayouts/slideLayout64.xml"/><Relationship Id="rId6" Type="http://schemas.openxmlformats.org/officeDocument/2006/relationships/slideLayout" Target="../slideLayouts/slideLayout69.xml"/><Relationship Id="rId11" Type="http://schemas.openxmlformats.org/officeDocument/2006/relationships/slideLayout" Target="../slideLayouts/slideLayout74.xml"/><Relationship Id="rId5" Type="http://schemas.openxmlformats.org/officeDocument/2006/relationships/slideLayout" Target="../slideLayouts/slideLayout68.xml"/><Relationship Id="rId10" Type="http://schemas.openxmlformats.org/officeDocument/2006/relationships/slideLayout" Target="../slideLayouts/slideLayout73.xml"/><Relationship Id="rId4" Type="http://schemas.openxmlformats.org/officeDocument/2006/relationships/slideLayout" Target="../slideLayouts/slideLayout67.xml"/><Relationship Id="rId9" Type="http://schemas.openxmlformats.org/officeDocument/2006/relationships/slideLayout" Target="../slideLayouts/slideLayout7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82.xml"/><Relationship Id="rId3" Type="http://schemas.openxmlformats.org/officeDocument/2006/relationships/slideLayout" Target="../slideLayouts/slideLayout77.xml"/><Relationship Id="rId7" Type="http://schemas.openxmlformats.org/officeDocument/2006/relationships/slideLayout" Target="../slideLayouts/slideLayout81.xml"/><Relationship Id="rId12" Type="http://schemas.openxmlformats.org/officeDocument/2006/relationships/theme" Target="../theme/theme3.xml"/><Relationship Id="rId2" Type="http://schemas.openxmlformats.org/officeDocument/2006/relationships/slideLayout" Target="../slideLayouts/slideLayout76.xml"/><Relationship Id="rId1" Type="http://schemas.openxmlformats.org/officeDocument/2006/relationships/slideLayout" Target="../slideLayouts/slideLayout75.xml"/><Relationship Id="rId6" Type="http://schemas.openxmlformats.org/officeDocument/2006/relationships/slideLayout" Target="../slideLayouts/slideLayout80.xml"/><Relationship Id="rId11" Type="http://schemas.openxmlformats.org/officeDocument/2006/relationships/slideLayout" Target="../slideLayouts/slideLayout85.xml"/><Relationship Id="rId5" Type="http://schemas.openxmlformats.org/officeDocument/2006/relationships/slideLayout" Target="../slideLayouts/slideLayout79.xml"/><Relationship Id="rId10" Type="http://schemas.openxmlformats.org/officeDocument/2006/relationships/slideLayout" Target="../slideLayouts/slideLayout84.xml"/><Relationship Id="rId4" Type="http://schemas.openxmlformats.org/officeDocument/2006/relationships/slideLayout" Target="../slideLayouts/slideLayout78.xml"/><Relationship Id="rId9" Type="http://schemas.openxmlformats.org/officeDocument/2006/relationships/slideLayout" Target="../slideLayouts/slideLayout8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a:spLocks noGrp="1"/>
          </p:cNvSpPr>
          <p:nvPr>
            <p:ph type="title"/>
          </p:nvPr>
        </p:nvSpPr>
        <p:spPr>
          <a:xfrm>
            <a:off x="457200" y="274638"/>
            <a:ext cx="8229600" cy="114300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normAutofit/>
          </a:bodyPr>
          <a:lstStyle/>
          <a:p>
            <a:r>
              <a:t>Title Text</a:t>
            </a:r>
          </a:p>
        </p:txBody>
      </p:sp>
      <p:sp>
        <p:nvSpPr>
          <p:cNvPr id="3" name="Body Level One…"/>
          <p:cNvSpPr>
            <a:spLocks noGrp="1"/>
          </p:cNvSpPr>
          <p:nvPr>
            <p:ph type="body" idx="1"/>
          </p:nvPr>
        </p:nvSpPr>
        <p:spPr>
          <a:xfrm>
            <a:off x="457200" y="1600200"/>
            <a:ext cx="8229600" cy="4525963"/>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a:spLocks noGrp="1"/>
          </p:cNvSpPr>
          <p:nvPr>
            <p:ph type="sldNum" sz="quarter" idx="2"/>
          </p:nvPr>
        </p:nvSpPr>
        <p:spPr>
          <a:xfrm>
            <a:off x="8422818" y="6404292"/>
            <a:ext cx="263983" cy="269241"/>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rPr/>
              <a:pPr/>
              <a:t>‹#›</a:t>
            </a:fld>
            <a:endParaRP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6" r:id="rId6"/>
    <p:sldLayoutId id="2147483657" r:id="rId7"/>
    <p:sldLayoutId id="2147483658" r:id="rId8"/>
    <p:sldLayoutId id="2147483659" r:id="rId9"/>
    <p:sldLayoutId id="2147483660" r:id="rId10"/>
    <p:sldLayoutId id="2147483662" r:id="rId11"/>
    <p:sldLayoutId id="2147483663" r:id="rId12"/>
    <p:sldLayoutId id="2147483664" r:id="rId13"/>
    <p:sldLayoutId id="2147483665" r:id="rId14"/>
    <p:sldLayoutId id="2147483666" r:id="rId15"/>
    <p:sldLayoutId id="2147483667" r:id="rId16"/>
    <p:sldLayoutId id="2147483668" r:id="rId17"/>
    <p:sldLayoutId id="2147483669" r:id="rId18"/>
    <p:sldLayoutId id="2147483670" r:id="rId19"/>
    <p:sldLayoutId id="2147483671" r:id="rId20"/>
    <p:sldLayoutId id="2147483673" r:id="rId21"/>
    <p:sldLayoutId id="2147483674" r:id="rId22"/>
    <p:sldLayoutId id="2147483675" r:id="rId23"/>
    <p:sldLayoutId id="2147483676" r:id="rId24"/>
    <p:sldLayoutId id="2147483677" r:id="rId25"/>
    <p:sldLayoutId id="2147483678" r:id="rId26"/>
    <p:sldLayoutId id="2147483679" r:id="rId27"/>
    <p:sldLayoutId id="2147483680" r:id="rId28"/>
    <p:sldLayoutId id="2147483681" r:id="rId29"/>
    <p:sldLayoutId id="2147483682" r:id="rId30"/>
    <p:sldLayoutId id="2147483683" r:id="rId31"/>
    <p:sldLayoutId id="2147483684" r:id="rId32"/>
    <p:sldLayoutId id="2147483685" r:id="rId33"/>
    <p:sldLayoutId id="2147483686" r:id="rId34"/>
    <p:sldLayoutId id="2147483687" r:id="rId35"/>
    <p:sldLayoutId id="2147483688" r:id="rId36"/>
    <p:sldLayoutId id="2147483689" r:id="rId37"/>
    <p:sldLayoutId id="2147483690" r:id="rId38"/>
    <p:sldLayoutId id="2147483691" r:id="rId39"/>
    <p:sldLayoutId id="2147483692" r:id="rId40"/>
    <p:sldLayoutId id="2147483693" r:id="rId41"/>
    <p:sldLayoutId id="2147483694" r:id="rId42"/>
    <p:sldLayoutId id="2147483695" r:id="rId43"/>
    <p:sldLayoutId id="2147483696" r:id="rId44"/>
    <p:sldLayoutId id="2147483697" r:id="rId45"/>
    <p:sldLayoutId id="2147483698" r:id="rId46"/>
    <p:sldLayoutId id="2147483699" r:id="rId47"/>
    <p:sldLayoutId id="2147483700" r:id="rId48"/>
    <p:sldLayoutId id="2147483701" r:id="rId49"/>
    <p:sldLayoutId id="2147483702" r:id="rId50"/>
    <p:sldLayoutId id="2147483703" r:id="rId51"/>
    <p:sldLayoutId id="2147483704" r:id="rId52"/>
    <p:sldLayoutId id="2147483705" r:id="rId53"/>
    <p:sldLayoutId id="2147483706" r:id="rId54"/>
    <p:sldLayoutId id="2147483707" r:id="rId55"/>
    <p:sldLayoutId id="2147483708" r:id="rId56"/>
    <p:sldLayoutId id="2147483709" r:id="rId57"/>
    <p:sldLayoutId id="2147483710" r:id="rId58"/>
    <p:sldLayoutId id="2147483711" r:id="rId59"/>
    <p:sldLayoutId id="2147483712" r:id="rId60"/>
    <p:sldLayoutId id="2147483713" r:id="rId61"/>
    <p:sldLayoutId id="2147483714" r:id="rId62"/>
    <p:sldLayoutId id="2147483715" r:id="rId63"/>
  </p:sldLayoutIdLst>
  <p:transition spd="med"/>
  <p:txStyles>
    <p:titleStyle>
      <a:lvl1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5pPr>
      <a:lvl6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6pPr>
      <a:lvl7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7pPr>
      <a:lvl8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8pPr>
      <a:lvl9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4pPr>
      <a:lvl5pPr marL="21945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5pPr>
      <a:lvl6pPr marL="26517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6pPr>
      <a:lvl7pPr marL="31089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7pPr>
      <a:lvl8pPr marL="35661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8pPr>
      <a:lvl9pPr marL="40233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7AE46B-2E29-4725-AFE1-9D2DA96A8D42}" type="datetimeFigureOut">
              <a:rPr lang="en-GB" smtClean="0"/>
              <a:pPr/>
              <a:t>05/07/2019</a:t>
            </a:fld>
            <a:endParaRPr lang="en-GB"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8E92E2-79C3-4FA8-89BF-2087FCA4F523}" type="slidenum">
              <a:rPr lang="en-GB" smtClean="0"/>
              <a:pPr/>
              <a:t>‹#›</a:t>
            </a:fld>
            <a:endParaRPr lang="en-GB" dirty="0"/>
          </a:p>
        </p:txBody>
      </p:sp>
    </p:spTree>
    <p:extLst>
      <p:ext uri="{BB962C8B-B14F-4D97-AF65-F5344CB8AC3E}">
        <p14:creationId xmlns:p14="http://schemas.microsoft.com/office/powerpoint/2010/main" xmlns="" val="2839091270"/>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hangingPunct="1"/>
            <a:fld id="{8C5C17F9-3B50-4932-BD73-D9C21F8EB77D}" type="datetime1">
              <a:rPr lang="en-US" kern="1200" smtClean="0">
                <a:solidFill>
                  <a:prstClr val="black">
                    <a:tint val="75000"/>
                  </a:prstClr>
                </a:solidFill>
              </a:rPr>
              <a:pPr hangingPunct="1"/>
              <a:t>7/5/2019</a:t>
            </a:fld>
            <a:endParaRPr lang="en-US" kern="120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hangingPunct="1"/>
            <a:endParaRPr lang="en-US" kern="120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hangingPunct="1"/>
            <a:fld id="{D6BC0674-870A-4101-9690-44C07D097014}" type="slidenum">
              <a:rPr lang="en-US" kern="1200" smtClean="0">
                <a:solidFill>
                  <a:prstClr val="black">
                    <a:tint val="75000"/>
                  </a:prstClr>
                </a:solidFill>
              </a:rPr>
              <a:pPr hangingPunct="1"/>
              <a:t>‹#›</a:t>
            </a:fld>
            <a:endParaRPr lang="en-US" kern="1200">
              <a:solidFill>
                <a:prstClr val="black">
                  <a:tint val="75000"/>
                </a:prstClr>
              </a:solidFill>
            </a:endParaRPr>
          </a:p>
        </p:txBody>
      </p:sp>
    </p:spTree>
    <p:extLst>
      <p:ext uri="{BB962C8B-B14F-4D97-AF65-F5344CB8AC3E}">
        <p14:creationId xmlns:p14="http://schemas.microsoft.com/office/powerpoint/2010/main" xmlns="" val="3197136056"/>
      </p:ext>
    </p:extLst>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1.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5.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3.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1.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1.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4.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1.xml"/></Relationships>
</file>

<file path=ppt/slides/_rels/slide4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 name="Rectangle 4"/>
          <p:cNvSpPr/>
          <p:nvPr/>
        </p:nvSpPr>
        <p:spPr>
          <a:xfrm>
            <a:off x="0" y="0"/>
            <a:ext cx="9144000" cy="6012947"/>
          </a:xfrm>
          <a:prstGeom prst="rect">
            <a:avLst/>
          </a:prstGeom>
          <a:solidFill>
            <a:srgbClr val="C3D69B"/>
          </a:solidFill>
          <a:ln>
            <a:solidFill>
              <a:srgbClr val="4A7EBB"/>
            </a:solidFill>
          </a:ln>
          <a:effectLst>
            <a:outerShdw blurRad="38100" dist="23000" dir="5400000" rotWithShape="0">
              <a:srgbClr val="000000">
                <a:alpha val="35000"/>
              </a:srgbClr>
            </a:outerShdw>
          </a:effectLst>
        </p:spPr>
        <p:txBody>
          <a:bodyPr lIns="45719" rIns="45719" anchor="ctr"/>
          <a:lstStyle/>
          <a:p>
            <a:pPr algn="ctr">
              <a:defRPr>
                <a:solidFill>
                  <a:srgbClr val="77933C"/>
                </a:solidFill>
              </a:defRPr>
            </a:pPr>
            <a:endParaRPr dirty="0"/>
          </a:p>
        </p:txBody>
      </p:sp>
      <p:sp>
        <p:nvSpPr>
          <p:cNvPr id="617" name="Title 1"/>
          <p:cNvSpPr>
            <a:spLocks noGrp="1"/>
          </p:cNvSpPr>
          <p:nvPr>
            <p:ph type="ctrTitle"/>
          </p:nvPr>
        </p:nvSpPr>
        <p:spPr>
          <a:xfrm>
            <a:off x="806568" y="255475"/>
            <a:ext cx="7772401" cy="994125"/>
          </a:xfrm>
          <a:prstGeom prst="rect">
            <a:avLst/>
          </a:prstGeom>
        </p:spPr>
        <p:txBody>
          <a:bodyPr/>
          <a:lstStyle>
            <a:lvl1pPr>
              <a:defRPr sz="2800" b="1" cap="all">
                <a:latin typeface="Arial"/>
                <a:ea typeface="Arial"/>
                <a:cs typeface="Arial"/>
                <a:sym typeface="Arial"/>
              </a:defRPr>
            </a:lvl1pPr>
          </a:lstStyle>
          <a:p>
            <a:r>
              <a:rPr dirty="0"/>
              <a:t>Department of Small Business Development</a:t>
            </a:r>
            <a:r>
              <a:rPr lang="en-US" dirty="0"/>
              <a:t> (DSBD)</a:t>
            </a:r>
            <a:endParaRPr dirty="0"/>
          </a:p>
        </p:txBody>
      </p:sp>
      <p:sp>
        <p:nvSpPr>
          <p:cNvPr id="618" name="Subtitle 2"/>
          <p:cNvSpPr>
            <a:spLocks noGrp="1"/>
          </p:cNvSpPr>
          <p:nvPr>
            <p:ph type="subTitle" idx="1"/>
          </p:nvPr>
        </p:nvSpPr>
        <p:spPr>
          <a:xfrm>
            <a:off x="806568" y="1593002"/>
            <a:ext cx="7533391" cy="4115589"/>
          </a:xfrm>
          <a:prstGeom prst="rect">
            <a:avLst/>
          </a:prstGeom>
        </p:spPr>
        <p:txBody>
          <a:bodyPr>
            <a:normAutofit/>
          </a:bodyPr>
          <a:lstStyle/>
          <a:p>
            <a:pPr>
              <a:lnSpc>
                <a:spcPct val="80000"/>
              </a:lnSpc>
              <a:spcBef>
                <a:spcPts val="600"/>
              </a:spcBef>
              <a:defRPr sz="2700" b="1" cap="small">
                <a:solidFill>
                  <a:srgbClr val="FFFFFF"/>
                </a:solidFill>
                <a:latin typeface="Arial"/>
                <a:ea typeface="Arial"/>
                <a:cs typeface="Arial"/>
                <a:sym typeface="Arial"/>
              </a:defRPr>
            </a:pPr>
            <a:endParaRPr dirty="0"/>
          </a:p>
          <a:p>
            <a:pPr>
              <a:lnSpc>
                <a:spcPct val="150000"/>
              </a:lnSpc>
              <a:spcBef>
                <a:spcPts val="600"/>
              </a:spcBef>
              <a:defRPr sz="2700" b="1" cap="small">
                <a:solidFill>
                  <a:srgbClr val="000000"/>
                </a:solidFill>
                <a:latin typeface="Arial"/>
                <a:ea typeface="Arial"/>
                <a:cs typeface="Arial"/>
                <a:sym typeface="Arial"/>
              </a:defRPr>
            </a:pPr>
            <a:r>
              <a:rPr lang="en-GB" sz="2800" dirty="0" smtClean="0"/>
              <a:t>DSBD 2019/20 </a:t>
            </a:r>
          </a:p>
          <a:p>
            <a:pPr>
              <a:lnSpc>
                <a:spcPct val="150000"/>
              </a:lnSpc>
              <a:spcBef>
                <a:spcPts val="600"/>
              </a:spcBef>
              <a:defRPr sz="2700" b="1" cap="small">
                <a:solidFill>
                  <a:srgbClr val="000000"/>
                </a:solidFill>
                <a:latin typeface="Arial"/>
                <a:ea typeface="Arial"/>
                <a:cs typeface="Arial"/>
                <a:sym typeface="Arial"/>
              </a:defRPr>
            </a:pPr>
            <a:r>
              <a:rPr lang="en-GB" sz="2800" dirty="0" smtClean="0"/>
              <a:t>Annual </a:t>
            </a:r>
            <a:r>
              <a:rPr lang="en-GB" sz="2800" dirty="0"/>
              <a:t>Performance </a:t>
            </a:r>
            <a:r>
              <a:rPr lang="en-GB" sz="2800" dirty="0" smtClean="0"/>
              <a:t>Plan</a:t>
            </a:r>
            <a:endParaRPr lang="en-GB" sz="2800" dirty="0"/>
          </a:p>
          <a:p>
            <a:pPr>
              <a:lnSpc>
                <a:spcPct val="150000"/>
              </a:lnSpc>
              <a:spcBef>
                <a:spcPts val="600"/>
              </a:spcBef>
              <a:defRPr sz="2700" b="1" cap="small">
                <a:solidFill>
                  <a:srgbClr val="000000"/>
                </a:solidFill>
                <a:latin typeface="Arial"/>
                <a:ea typeface="Arial"/>
                <a:cs typeface="Arial"/>
                <a:sym typeface="Arial"/>
              </a:defRPr>
            </a:pPr>
            <a:r>
              <a:rPr lang="en-GB" sz="2800" dirty="0" smtClean="0"/>
              <a:t>Date</a:t>
            </a:r>
            <a:r>
              <a:rPr lang="en-GB" sz="2800" smtClean="0"/>
              <a:t>: 03 </a:t>
            </a:r>
            <a:r>
              <a:rPr lang="en-GB" sz="2800" dirty="0" smtClean="0"/>
              <a:t>JULY 2019</a:t>
            </a:r>
            <a:endParaRPr lang="en-GB" sz="2800" dirty="0"/>
          </a:p>
          <a:p>
            <a:pPr>
              <a:lnSpc>
                <a:spcPct val="80000"/>
              </a:lnSpc>
              <a:spcBef>
                <a:spcPts val="600"/>
              </a:spcBef>
              <a:defRPr sz="2700" b="1" cap="small">
                <a:solidFill>
                  <a:srgbClr val="FFFFFF"/>
                </a:solidFill>
                <a:latin typeface="Arial"/>
                <a:ea typeface="Arial"/>
                <a:cs typeface="Arial"/>
                <a:sym typeface="Arial"/>
              </a:defRPr>
            </a:pPr>
            <a:endParaRPr lang="en-GB" sz="2800" dirty="0"/>
          </a:p>
        </p:txBody>
      </p:sp>
      <p:pic>
        <p:nvPicPr>
          <p:cNvPr id="619" name="Picture 8" descr="Picture 8"/>
          <p:cNvPicPr>
            <a:picLocks noChangeAspect="1"/>
          </p:cNvPicPr>
          <p:nvPr/>
        </p:nvPicPr>
        <p:blipFill>
          <a:blip r:embed="rId2" cstate="print">
            <a:extLst/>
          </a:blip>
          <a:srcRect t="24292" b="22405"/>
          <a:stretch>
            <a:fillRect/>
          </a:stretch>
        </p:blipFill>
        <p:spPr>
          <a:xfrm>
            <a:off x="179511" y="6183086"/>
            <a:ext cx="1420689" cy="570325"/>
          </a:xfrm>
          <a:prstGeom prst="rect">
            <a:avLst/>
          </a:prstGeom>
          <a:ln w="12700">
            <a:miter lim="400000"/>
          </a:ln>
        </p:spPr>
      </p:pic>
      <p:sp>
        <p:nvSpPr>
          <p:cNvPr id="620" name="Slide Number Placeholder 3"/>
          <p:cNvSpPr>
            <a:spLocks noGrp="1"/>
          </p:cNvSpPr>
          <p:nvPr>
            <p:ph type="sldNum" sz="quarter" idx="2"/>
          </p:nvPr>
        </p:nvSpPr>
        <p:spPr>
          <a:xfrm>
            <a:off x="8502739" y="6404292"/>
            <a:ext cx="184061" cy="269241"/>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1</a:t>
            </a:fld>
            <a:endParaRPr dirty="0"/>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6" name="Title 1"/>
          <p:cNvSpPr>
            <a:spLocks noGrp="1"/>
          </p:cNvSpPr>
          <p:nvPr>
            <p:ph type="title"/>
          </p:nvPr>
        </p:nvSpPr>
        <p:spPr>
          <a:xfrm>
            <a:off x="0" y="20547"/>
            <a:ext cx="9133115" cy="728086"/>
          </a:xfrm>
          <a:prstGeom prst="rect">
            <a:avLst/>
          </a:prstGeom>
          <a:solidFill>
            <a:srgbClr val="C3D69B"/>
          </a:solidFill>
          <a:effectLst>
            <a:outerShdw blurRad="50800" dist="50800" dir="5400000" rotWithShape="0">
              <a:schemeClr val="accent6"/>
            </a:outerShdw>
          </a:effectLst>
        </p:spPr>
        <p:txBody>
          <a:bodyPr>
            <a:normAutofit/>
          </a:bodyPr>
          <a:lstStyle>
            <a:lvl1pPr algn="r">
              <a:defRPr sz="3600" cap="small">
                <a:latin typeface="Arial"/>
                <a:ea typeface="Arial"/>
                <a:cs typeface="Arial"/>
                <a:sym typeface="Arial"/>
              </a:defRPr>
            </a:lvl1pPr>
          </a:lstStyle>
          <a:p>
            <a:pPr>
              <a:defRPr cap="small"/>
            </a:pPr>
            <a:r>
              <a:rPr lang="en-GB" b="1" dirty="0"/>
              <a:t>External Environment</a:t>
            </a:r>
            <a:endParaRPr lang="en-ZA" b="1" dirty="0"/>
          </a:p>
        </p:txBody>
      </p:sp>
      <p:pic>
        <p:nvPicPr>
          <p:cNvPr id="7" name="Picture 8" descr="Picture 8"/>
          <p:cNvPicPr>
            <a:picLocks noChangeAspect="1"/>
          </p:cNvPicPr>
          <p:nvPr/>
        </p:nvPicPr>
        <p:blipFill>
          <a:blip r:embed="rId3" cstate="print">
            <a:extLst/>
          </a:blip>
          <a:srcRect t="24292" b="22405"/>
          <a:stretch>
            <a:fillRect/>
          </a:stretch>
        </p:blipFill>
        <p:spPr>
          <a:xfrm>
            <a:off x="179511" y="6183086"/>
            <a:ext cx="1420689" cy="570325"/>
          </a:xfrm>
          <a:prstGeom prst="rect">
            <a:avLst/>
          </a:prstGeom>
          <a:ln w="12700">
            <a:miter lim="400000"/>
          </a:ln>
        </p:spPr>
      </p:pic>
      <p:sp>
        <p:nvSpPr>
          <p:cNvPr id="9" name="Right Triangle 8">
            <a:extLst>
              <a:ext uri="{FF2B5EF4-FFF2-40B4-BE49-F238E27FC236}">
                <a16:creationId xmlns:a16="http://schemas.microsoft.com/office/drawing/2014/main" xmlns="" id="{1F4B36CA-D7BE-E544-95E9-B0A57342C1E7}"/>
              </a:ext>
            </a:extLst>
          </p:cNvPr>
          <p:cNvSpPr/>
          <p:nvPr/>
        </p:nvSpPr>
        <p:spPr>
          <a:xfrm flipH="1">
            <a:off x="8458200" y="6134300"/>
            <a:ext cx="685800" cy="74295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solidFill>
                <a:prstClr val="white"/>
              </a:solidFill>
            </a:endParaRPr>
          </a:p>
        </p:txBody>
      </p:sp>
      <p:sp>
        <p:nvSpPr>
          <p:cNvPr id="624" name="Slide Number Placeholder 2"/>
          <p:cNvSpPr>
            <a:spLocks noGrp="1"/>
          </p:cNvSpPr>
          <p:nvPr>
            <p:ph type="sldNum" sz="quarter" idx="2"/>
          </p:nvPr>
        </p:nvSpPr>
        <p:spPr>
          <a:xfrm>
            <a:off x="8811382" y="6444067"/>
            <a:ext cx="300722" cy="338554"/>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sz="1600" b="1">
                <a:solidFill>
                  <a:schemeClr val="bg1"/>
                </a:solidFill>
              </a:rPr>
              <a:pPr/>
              <a:t>10</a:t>
            </a:fld>
            <a:endParaRPr sz="1600" b="1" dirty="0">
              <a:solidFill>
                <a:schemeClr val="bg1"/>
              </a:solidFill>
            </a:endParaRPr>
          </a:p>
        </p:txBody>
      </p:sp>
      <p:sp>
        <p:nvSpPr>
          <p:cNvPr id="10" name="Content Placeholder 2"/>
          <p:cNvSpPr>
            <a:spLocks noGrp="1"/>
          </p:cNvSpPr>
          <p:nvPr>
            <p:ph type="body" idx="1"/>
          </p:nvPr>
        </p:nvSpPr>
        <p:spPr>
          <a:xfrm>
            <a:off x="31897" y="771483"/>
            <a:ext cx="9112103" cy="5411603"/>
          </a:xfrm>
          <a:prstGeom prst="rect">
            <a:avLst/>
          </a:prstGeom>
          <a:solidFill>
            <a:srgbClr val="FFFFFF"/>
          </a:solidFill>
        </p:spPr>
        <p:txBody>
          <a:bodyPr>
            <a:noAutofit/>
          </a:bodyPr>
          <a:lstStyle/>
          <a:p>
            <a:pPr marL="0" indent="0" algn="ctr">
              <a:spcBef>
                <a:spcPts val="0"/>
              </a:spcBef>
              <a:buNone/>
              <a:defRPr cap="small"/>
            </a:pPr>
            <a:r>
              <a:rPr lang="en-GB" sz="2000" b="1" cap="small" dirty="0">
                <a:latin typeface="Arial" panose="020B0604020202020204" pitchFamily="34" charset="0"/>
                <a:cs typeface="Arial" panose="020B0604020202020204" pitchFamily="34" charset="0"/>
              </a:rPr>
              <a:t>Key shifts and emerging issues informing </a:t>
            </a:r>
            <a:r>
              <a:rPr lang="en-GB" sz="2000" b="1" cap="small" dirty="0" smtClean="0">
                <a:latin typeface="Arial" panose="020B0604020202020204" pitchFamily="34" charset="0"/>
                <a:cs typeface="Arial" panose="020B0604020202020204" pitchFamily="34" charset="0"/>
              </a:rPr>
              <a:t>2019/20 </a:t>
            </a:r>
            <a:r>
              <a:rPr lang="en-GB" sz="2000" b="1" cap="small" dirty="0">
                <a:latin typeface="Arial" panose="020B0604020202020204" pitchFamily="34" charset="0"/>
                <a:cs typeface="Arial" panose="020B0604020202020204" pitchFamily="34" charset="0"/>
              </a:rPr>
              <a:t>planning</a:t>
            </a:r>
          </a:p>
          <a:p>
            <a:pPr marL="0" indent="0" algn="ctr">
              <a:spcBef>
                <a:spcPts val="0"/>
              </a:spcBef>
              <a:buNone/>
              <a:defRPr cap="small"/>
            </a:pPr>
            <a:r>
              <a:rPr lang="en-GB" sz="2000" b="1" cap="small" dirty="0">
                <a:latin typeface="Arial" panose="020B0604020202020204" pitchFamily="34" charset="0"/>
                <a:cs typeface="Arial" panose="020B0604020202020204" pitchFamily="34" charset="0"/>
              </a:rPr>
              <a:t>(Considerate of NDP, MTSF and 9-Point Plan</a:t>
            </a:r>
            <a:r>
              <a:rPr lang="en-GB" sz="2000" b="1" cap="small" dirty="0" smtClean="0">
                <a:latin typeface="Arial" panose="020B0604020202020204" pitchFamily="34" charset="0"/>
                <a:cs typeface="Arial" panose="020B0604020202020204" pitchFamily="34" charset="0"/>
              </a:rPr>
              <a:t>)</a:t>
            </a:r>
            <a:endParaRPr lang="en-GB" sz="2000" dirty="0">
              <a:latin typeface="Arial" panose="020B0604020202020204" pitchFamily="34" charset="0"/>
              <a:cs typeface="Arial" panose="020B0604020202020204" pitchFamily="34" charset="0"/>
            </a:endParaRPr>
          </a:p>
          <a:p>
            <a:pPr marL="457200" indent="-457200" algn="just">
              <a:spcBef>
                <a:spcPts val="0"/>
              </a:spcBef>
              <a:buFont typeface="+mj-lt"/>
              <a:buAutoNum type="arabicPeriod"/>
              <a:defRPr cap="small"/>
            </a:pPr>
            <a:r>
              <a:rPr lang="en-GB" sz="2000" dirty="0" smtClean="0">
                <a:latin typeface="Arial" panose="020B0604020202020204" pitchFamily="34" charset="0"/>
                <a:cs typeface="Arial" panose="020B0604020202020204" pitchFamily="34" charset="0"/>
              </a:rPr>
              <a:t>The global economic outlook – weakening recovery.</a:t>
            </a:r>
          </a:p>
          <a:p>
            <a:pPr marL="457200" indent="-457200" algn="just">
              <a:spcBef>
                <a:spcPts val="0"/>
              </a:spcBef>
              <a:buFont typeface="+mj-lt"/>
              <a:buAutoNum type="arabicPeriod"/>
              <a:defRPr cap="small"/>
            </a:pPr>
            <a:endParaRPr lang="en-ZA" sz="2000" dirty="0">
              <a:latin typeface="Arial" panose="020B0604020202020204" pitchFamily="34" charset="0"/>
              <a:cs typeface="Arial" panose="020B0604020202020204" pitchFamily="34" charset="0"/>
            </a:endParaRPr>
          </a:p>
          <a:p>
            <a:pPr marL="457200" indent="-457200" algn="just">
              <a:spcBef>
                <a:spcPts val="0"/>
              </a:spcBef>
              <a:buFont typeface="+mj-lt"/>
              <a:buAutoNum type="arabicPeriod"/>
              <a:defRPr cap="small"/>
            </a:pPr>
            <a:r>
              <a:rPr lang="en-ZA" sz="2000" dirty="0" smtClean="0">
                <a:latin typeface="Arial" panose="020B0604020202020204" pitchFamily="34" charset="0"/>
                <a:cs typeface="Arial" panose="020B0604020202020204" pitchFamily="34" charset="0"/>
              </a:rPr>
              <a:t>The current and potential contribution of SMMEs to the Economy. </a:t>
            </a:r>
            <a:endParaRPr lang="en-GB" sz="2000" dirty="0" smtClean="0">
              <a:latin typeface="Arial" panose="020B0604020202020204" pitchFamily="34" charset="0"/>
              <a:cs typeface="Arial" panose="020B0604020202020204" pitchFamily="34" charset="0"/>
            </a:endParaRPr>
          </a:p>
          <a:p>
            <a:pPr marL="457200" indent="-457200" algn="just">
              <a:spcBef>
                <a:spcPts val="0"/>
              </a:spcBef>
              <a:buFont typeface="+mj-lt"/>
              <a:buAutoNum type="arabicPeriod"/>
              <a:defRPr cap="small"/>
            </a:pPr>
            <a:endParaRPr lang="en-GB" sz="2000" dirty="0">
              <a:latin typeface="Arial" panose="020B0604020202020204" pitchFamily="34" charset="0"/>
              <a:cs typeface="Arial" panose="020B0604020202020204" pitchFamily="34" charset="0"/>
            </a:endParaRPr>
          </a:p>
          <a:p>
            <a:pPr marL="457200" indent="-457200" algn="just">
              <a:spcBef>
                <a:spcPts val="0"/>
              </a:spcBef>
              <a:buFont typeface="+mj-lt"/>
              <a:buAutoNum type="arabicPeriod"/>
              <a:defRPr cap="small"/>
            </a:pPr>
            <a:r>
              <a:rPr lang="en-GB" sz="2000" dirty="0" smtClean="0">
                <a:latin typeface="Arial" panose="020B0604020202020204" pitchFamily="34" charset="0"/>
                <a:cs typeface="Arial" panose="020B0604020202020204" pitchFamily="34" charset="0"/>
              </a:rPr>
              <a:t>The organisational performance against the revised Strategic Plan.</a:t>
            </a:r>
          </a:p>
          <a:p>
            <a:pPr marL="457200" indent="-457200" algn="just">
              <a:spcBef>
                <a:spcPts val="0"/>
              </a:spcBef>
              <a:buFont typeface="+mj-lt"/>
              <a:buAutoNum type="arabicPeriod"/>
              <a:defRPr cap="small"/>
            </a:pPr>
            <a:endParaRPr lang="en-GB" sz="2000" dirty="0">
              <a:latin typeface="Arial" panose="020B0604020202020204" pitchFamily="34" charset="0"/>
              <a:cs typeface="Arial" panose="020B0604020202020204" pitchFamily="34" charset="0"/>
            </a:endParaRPr>
          </a:p>
          <a:p>
            <a:pPr marL="457200" indent="-457200" algn="just">
              <a:spcBef>
                <a:spcPts val="0"/>
              </a:spcBef>
              <a:buFont typeface="+mj-lt"/>
              <a:buAutoNum type="arabicPeriod"/>
              <a:defRPr cap="small"/>
            </a:pPr>
            <a:r>
              <a:rPr lang="en-GB" sz="2000" dirty="0" smtClean="0">
                <a:latin typeface="Arial" panose="020B0604020202020204" pitchFamily="34" charset="0"/>
                <a:cs typeface="Arial" panose="020B0604020202020204" pitchFamily="34" charset="0"/>
              </a:rPr>
              <a:t>THE 6</a:t>
            </a:r>
            <a:r>
              <a:rPr lang="en-GB" sz="2000" baseline="30000" dirty="0" smtClean="0">
                <a:latin typeface="Arial" panose="020B0604020202020204" pitchFamily="34" charset="0"/>
                <a:cs typeface="Arial" panose="020B0604020202020204" pitchFamily="34" charset="0"/>
              </a:rPr>
              <a:t>th</a:t>
            </a:r>
            <a:r>
              <a:rPr lang="en-GB" sz="2000" dirty="0" smtClean="0">
                <a:latin typeface="Arial" panose="020B0604020202020204" pitchFamily="34" charset="0"/>
                <a:cs typeface="Arial" panose="020B0604020202020204" pitchFamily="34" charset="0"/>
              </a:rPr>
              <a:t> Administration priority 1: transforming the economy to serve the people </a:t>
            </a:r>
            <a:endParaRPr lang="en-GB" sz="2000" dirty="0">
              <a:latin typeface="Arial" panose="020B0604020202020204" pitchFamily="34" charset="0"/>
              <a:cs typeface="Arial" panose="020B0604020202020204" pitchFamily="34" charset="0"/>
            </a:endParaRPr>
          </a:p>
          <a:p>
            <a:pPr marL="457200" indent="-457200" algn="just">
              <a:spcBef>
                <a:spcPts val="0"/>
              </a:spcBef>
              <a:buFont typeface="+mj-lt"/>
              <a:buAutoNum type="arabicPeriod"/>
              <a:defRPr cap="small"/>
            </a:pPr>
            <a:endParaRPr lang="en-GB" sz="2000" dirty="0">
              <a:latin typeface="Arial" panose="020B0604020202020204" pitchFamily="34" charset="0"/>
              <a:cs typeface="Arial" panose="020B0604020202020204" pitchFamily="34" charset="0"/>
            </a:endParaRPr>
          </a:p>
          <a:p>
            <a:pPr marL="457200" indent="-457200" algn="just">
              <a:spcBef>
                <a:spcPts val="0"/>
              </a:spcBef>
              <a:buFont typeface="+mj-lt"/>
              <a:buAutoNum type="arabicPeriod"/>
              <a:defRPr cap="small"/>
            </a:pPr>
            <a:r>
              <a:rPr lang="en-GB" sz="2000" dirty="0" smtClean="0">
                <a:latin typeface="Arial" panose="020B0604020202020204" pitchFamily="34" charset="0"/>
                <a:cs typeface="Arial" panose="020B0604020202020204" pitchFamily="34" charset="0"/>
              </a:rPr>
              <a:t>The needs of the SMMEs and Cooperatives  hence consideration of the blended finance and expansion of market access initiatives, etc.</a:t>
            </a:r>
            <a:endParaRPr lang="en-GB" sz="2000" dirty="0">
              <a:latin typeface="Arial" panose="020B0604020202020204" pitchFamily="34" charset="0"/>
              <a:cs typeface="Arial" panose="020B0604020202020204" pitchFamily="34" charset="0"/>
            </a:endParaRPr>
          </a:p>
          <a:p>
            <a:pPr marL="457200" indent="-457200" algn="just">
              <a:spcBef>
                <a:spcPts val="0"/>
              </a:spcBef>
              <a:buFont typeface="+mj-lt"/>
              <a:buAutoNum type="arabicPeriod"/>
              <a:defRPr cap="small"/>
            </a:pPr>
            <a:endParaRPr lang="en-GB" sz="2000" dirty="0">
              <a:latin typeface="Arial" panose="020B0604020202020204" pitchFamily="34" charset="0"/>
              <a:cs typeface="Arial" panose="020B0604020202020204" pitchFamily="34" charset="0"/>
            </a:endParaRPr>
          </a:p>
          <a:p>
            <a:pPr marL="457200" indent="-457200" algn="just">
              <a:spcBef>
                <a:spcPts val="0"/>
              </a:spcBef>
              <a:buFont typeface="+mj-lt"/>
              <a:buAutoNum type="arabicPeriod"/>
              <a:defRPr cap="small"/>
            </a:pPr>
            <a:r>
              <a:rPr lang="en-GB" sz="2000" dirty="0" smtClean="0">
                <a:latin typeface="Arial" panose="020B0604020202020204" pitchFamily="34" charset="0"/>
                <a:cs typeface="Arial" panose="020B0604020202020204" pitchFamily="34" charset="0"/>
              </a:rPr>
              <a:t>strengthen </a:t>
            </a:r>
            <a:r>
              <a:rPr lang="en-GB" sz="2000" dirty="0">
                <a:latin typeface="Arial" panose="020B0604020202020204" pitchFamily="34" charset="0"/>
                <a:cs typeface="Arial" panose="020B0604020202020204" pitchFamily="34" charset="0"/>
              </a:rPr>
              <a:t>collaboration with all stakeholders and sector </a:t>
            </a:r>
            <a:r>
              <a:rPr lang="en-GB" sz="2000" dirty="0" smtClean="0">
                <a:latin typeface="Arial" panose="020B0604020202020204" pitchFamily="34" charset="0"/>
                <a:cs typeface="Arial" panose="020B0604020202020204" pitchFamily="34" charset="0"/>
              </a:rPr>
              <a:t>role-players. We will work with 3 spheres of government to bring service to the people and formalise same through implementation agreements, </a:t>
            </a:r>
            <a:r>
              <a:rPr lang="en-GB" sz="2000" dirty="0" err="1" smtClean="0">
                <a:latin typeface="Arial" panose="020B0604020202020204" pitchFamily="34" charset="0"/>
                <a:cs typeface="Arial" panose="020B0604020202020204" pitchFamily="34" charset="0"/>
              </a:rPr>
              <a:t>etc</a:t>
            </a:r>
            <a:r>
              <a:rPr lang="en-GB" sz="2000" dirty="0" smtClean="0">
                <a:latin typeface="Arial" panose="020B0604020202020204" pitchFamily="34" charset="0"/>
                <a:cs typeface="Arial" panose="020B0604020202020204" pitchFamily="34" charset="0"/>
              </a:rPr>
              <a:t> </a:t>
            </a:r>
            <a:endParaRPr lang="en-GB" sz="2000" dirty="0">
              <a:latin typeface="Arial" panose="020B0604020202020204" pitchFamily="34" charset="0"/>
              <a:cs typeface="Arial" panose="020B0604020202020204" pitchFamily="34" charset="0"/>
            </a:endParaRPr>
          </a:p>
          <a:p>
            <a:pPr marL="457200" indent="-457200" algn="just">
              <a:spcBef>
                <a:spcPts val="0"/>
              </a:spcBef>
              <a:buFont typeface="+mj-lt"/>
              <a:buAutoNum type="arabicPeriod"/>
              <a:defRPr cap="small"/>
            </a:pPr>
            <a:endParaRPr lang="en-GB" sz="2000" dirty="0">
              <a:latin typeface="Arial" panose="020B0604020202020204" pitchFamily="34" charset="0"/>
              <a:cs typeface="Arial" panose="020B0604020202020204" pitchFamily="34" charset="0"/>
            </a:endParaRPr>
          </a:p>
          <a:p>
            <a:pPr marL="457200" indent="-457200">
              <a:spcBef>
                <a:spcPts val="0"/>
              </a:spcBef>
              <a:buFont typeface="+mj-lt"/>
              <a:buAutoNum type="arabicPeriod"/>
              <a:defRPr cap="small"/>
            </a:pPr>
            <a:endParaRPr lang="en-GB" sz="2000" b="1" dirty="0">
              <a:latin typeface="Arial" panose="020B0604020202020204" pitchFamily="34" charset="0"/>
              <a:cs typeface="Arial" panose="020B0604020202020204" pitchFamily="34" charset="0"/>
            </a:endParaRPr>
          </a:p>
          <a:p>
            <a:pPr marL="457200" indent="-457200">
              <a:spcBef>
                <a:spcPts val="0"/>
              </a:spcBef>
              <a:buFont typeface="+mj-lt"/>
              <a:buAutoNum type="arabicPeriod"/>
              <a:defRPr cap="small"/>
            </a:pPr>
            <a:endParaRPr lang="en-ZA" sz="2000" b="1" cap="small" dirty="0">
              <a:latin typeface="Arial" panose="020B0604020202020204" pitchFamily="34" charset="0"/>
              <a:cs typeface="Arial" panose="020B0604020202020204" pitchFamily="34" charset="0"/>
            </a:endParaRPr>
          </a:p>
          <a:p>
            <a:pPr marL="0" indent="0">
              <a:buNone/>
              <a:defRPr cap="small"/>
            </a:pPr>
            <a:endParaRPr lang="en-ZA" sz="2000" b="1" cap="small" dirty="0"/>
          </a:p>
        </p:txBody>
      </p:sp>
    </p:spTree>
    <p:extLst>
      <p:ext uri="{BB962C8B-B14F-4D97-AF65-F5344CB8AC3E}">
        <p14:creationId xmlns:p14="http://schemas.microsoft.com/office/powerpoint/2010/main" xmlns="" val="726327629"/>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6" name="Title 1"/>
          <p:cNvSpPr>
            <a:spLocks noGrp="1"/>
          </p:cNvSpPr>
          <p:nvPr>
            <p:ph type="title"/>
          </p:nvPr>
        </p:nvSpPr>
        <p:spPr>
          <a:xfrm>
            <a:off x="0" y="20547"/>
            <a:ext cx="9133115" cy="728086"/>
          </a:xfrm>
          <a:prstGeom prst="rect">
            <a:avLst/>
          </a:prstGeom>
          <a:solidFill>
            <a:srgbClr val="C3D69B"/>
          </a:solidFill>
          <a:effectLst>
            <a:outerShdw blurRad="50800" dist="50800" dir="5400000" rotWithShape="0">
              <a:schemeClr val="accent6"/>
            </a:outerShdw>
          </a:effectLst>
        </p:spPr>
        <p:txBody>
          <a:bodyPr>
            <a:normAutofit/>
          </a:bodyPr>
          <a:lstStyle>
            <a:lvl1pPr algn="r">
              <a:defRPr sz="3600" cap="small">
                <a:latin typeface="Arial"/>
                <a:ea typeface="Arial"/>
                <a:cs typeface="Arial"/>
                <a:sym typeface="Arial"/>
              </a:defRPr>
            </a:lvl1pPr>
          </a:lstStyle>
          <a:p>
            <a:pPr>
              <a:defRPr cap="small"/>
            </a:pPr>
            <a:r>
              <a:rPr lang="en-GB" b="1" dirty="0"/>
              <a:t>External Environment</a:t>
            </a:r>
            <a:endParaRPr lang="en-ZA" b="1" dirty="0"/>
          </a:p>
        </p:txBody>
      </p:sp>
      <p:pic>
        <p:nvPicPr>
          <p:cNvPr id="7" name="Picture 8" descr="Picture 8"/>
          <p:cNvPicPr>
            <a:picLocks noChangeAspect="1"/>
          </p:cNvPicPr>
          <p:nvPr/>
        </p:nvPicPr>
        <p:blipFill>
          <a:blip r:embed="rId2" cstate="print">
            <a:extLst/>
          </a:blip>
          <a:srcRect t="24292" b="22405"/>
          <a:stretch>
            <a:fillRect/>
          </a:stretch>
        </p:blipFill>
        <p:spPr>
          <a:xfrm>
            <a:off x="179511" y="6183086"/>
            <a:ext cx="1420689" cy="570325"/>
          </a:xfrm>
          <a:prstGeom prst="rect">
            <a:avLst/>
          </a:prstGeom>
          <a:ln w="12700">
            <a:miter lim="400000"/>
          </a:ln>
        </p:spPr>
      </p:pic>
      <p:sp>
        <p:nvSpPr>
          <p:cNvPr id="2" name="TextBox 1"/>
          <p:cNvSpPr txBox="1"/>
          <p:nvPr/>
        </p:nvSpPr>
        <p:spPr>
          <a:xfrm>
            <a:off x="-20201" y="5973780"/>
            <a:ext cx="8301810" cy="55399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en-GB" sz="1200" b="1" i="1" dirty="0" smtClean="0">
                <a:latin typeface="Arial" panose="020B0604020202020204" pitchFamily="34" charset="0"/>
                <a:ea typeface="Calibri" panose="020F0502020204030204" pitchFamily="34" charset="0"/>
              </a:rPr>
              <a:t>Source: IMF, 2019 World Economic Outlook, IMF WOE Database</a:t>
            </a:r>
            <a:endParaRPr lang="en-ZA" sz="1200" b="1" i="1" dirty="0">
              <a:latin typeface="Arial" panose="020B0604020202020204" pitchFamily="34" charset="0"/>
              <a:ea typeface="Calibri" panose="020F0502020204030204" pitchFamily="34" charset="0"/>
            </a:endParaRPr>
          </a:p>
          <a:p>
            <a:endParaRPr kumimoji="0" lang="en-ZA" sz="1800" b="0" i="0" u="none" strike="noStrike" cap="none" spc="0" normalizeH="0" baseline="0" dirty="0">
              <a:ln>
                <a:noFill/>
              </a:ln>
              <a:solidFill>
                <a:srgbClr val="000000"/>
              </a:solidFill>
              <a:effectLst/>
              <a:uFillTx/>
              <a:latin typeface="+mn-lt"/>
              <a:ea typeface="+mn-ea"/>
              <a:cs typeface="+mn-cs"/>
              <a:sym typeface="Calibri"/>
            </a:endParaRPr>
          </a:p>
        </p:txBody>
      </p:sp>
      <p:sp>
        <p:nvSpPr>
          <p:cNvPr id="10" name="Right Triangle 9">
            <a:extLst>
              <a:ext uri="{FF2B5EF4-FFF2-40B4-BE49-F238E27FC236}">
                <a16:creationId xmlns:a16="http://schemas.microsoft.com/office/drawing/2014/main" xmlns="" id="{1F4B36CA-D7BE-E544-95E9-B0A57342C1E7}"/>
              </a:ext>
            </a:extLst>
          </p:cNvPr>
          <p:cNvSpPr/>
          <p:nvPr/>
        </p:nvSpPr>
        <p:spPr>
          <a:xfrm flipH="1">
            <a:off x="8458200" y="6134300"/>
            <a:ext cx="685800" cy="74295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solidFill>
                <a:prstClr val="white"/>
              </a:solidFill>
            </a:endParaRPr>
          </a:p>
        </p:txBody>
      </p:sp>
      <p:sp>
        <p:nvSpPr>
          <p:cNvPr id="624" name="Slide Number Placeholder 2"/>
          <p:cNvSpPr>
            <a:spLocks noGrp="1"/>
          </p:cNvSpPr>
          <p:nvPr>
            <p:ph type="sldNum" sz="quarter" idx="2"/>
          </p:nvPr>
        </p:nvSpPr>
        <p:spPr>
          <a:xfrm>
            <a:off x="8811382" y="6422801"/>
            <a:ext cx="300722" cy="338554"/>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sz="1600" b="1">
                <a:solidFill>
                  <a:schemeClr val="bg1"/>
                </a:solidFill>
              </a:rPr>
              <a:pPr/>
              <a:t>11</a:t>
            </a:fld>
            <a:endParaRPr sz="1600" b="1" dirty="0">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xmlns="" val="1046935151"/>
              </p:ext>
            </p:extLst>
          </p:nvPr>
        </p:nvGraphicFramePr>
        <p:xfrm>
          <a:off x="179511" y="748634"/>
          <a:ext cx="8782233" cy="5364480"/>
        </p:xfrm>
        <a:graphic>
          <a:graphicData uri="http://schemas.openxmlformats.org/drawingml/2006/table">
            <a:tbl>
              <a:tblPr firstRow="1" firstCol="1" bandRow="1"/>
              <a:tblGrid>
                <a:gridCol w="2520557">
                  <a:extLst>
                    <a:ext uri="{9D8B030D-6E8A-4147-A177-3AD203B41FA5}">
                      <a16:colId xmlns:a16="http://schemas.microsoft.com/office/drawing/2014/main" xmlns="" val="20000"/>
                    </a:ext>
                  </a:extLst>
                </a:gridCol>
                <a:gridCol w="1060746">
                  <a:extLst>
                    <a:ext uri="{9D8B030D-6E8A-4147-A177-3AD203B41FA5}">
                      <a16:colId xmlns:a16="http://schemas.microsoft.com/office/drawing/2014/main" xmlns="" val="20001"/>
                    </a:ext>
                  </a:extLst>
                </a:gridCol>
                <a:gridCol w="928037">
                  <a:extLst>
                    <a:ext uri="{9D8B030D-6E8A-4147-A177-3AD203B41FA5}">
                      <a16:colId xmlns:a16="http://schemas.microsoft.com/office/drawing/2014/main" xmlns="" val="20002"/>
                    </a:ext>
                  </a:extLst>
                </a:gridCol>
                <a:gridCol w="928971">
                  <a:extLst>
                    <a:ext uri="{9D8B030D-6E8A-4147-A177-3AD203B41FA5}">
                      <a16:colId xmlns:a16="http://schemas.microsoft.com/office/drawing/2014/main" xmlns="" val="20003"/>
                    </a:ext>
                  </a:extLst>
                </a:gridCol>
                <a:gridCol w="1160747">
                  <a:extLst>
                    <a:ext uri="{9D8B030D-6E8A-4147-A177-3AD203B41FA5}">
                      <a16:colId xmlns:a16="http://schemas.microsoft.com/office/drawing/2014/main" xmlns="" val="20004"/>
                    </a:ext>
                  </a:extLst>
                </a:gridCol>
                <a:gridCol w="1160747">
                  <a:extLst>
                    <a:ext uri="{9D8B030D-6E8A-4147-A177-3AD203B41FA5}">
                      <a16:colId xmlns:a16="http://schemas.microsoft.com/office/drawing/2014/main" xmlns="" val="20005"/>
                    </a:ext>
                  </a:extLst>
                </a:gridCol>
                <a:gridCol w="1022428">
                  <a:extLst>
                    <a:ext uri="{9D8B030D-6E8A-4147-A177-3AD203B41FA5}">
                      <a16:colId xmlns:a16="http://schemas.microsoft.com/office/drawing/2014/main" xmlns="" val="20006"/>
                    </a:ext>
                  </a:extLst>
                </a:gridCol>
              </a:tblGrid>
              <a:tr h="397995">
                <a:tc rowSpan="2">
                  <a:txBody>
                    <a:bodyPr/>
                    <a:lstStyle/>
                    <a:p>
                      <a:pPr algn="just">
                        <a:lnSpc>
                          <a:spcPct val="150000"/>
                        </a:lnSpc>
                        <a:spcAft>
                          <a:spcPts val="0"/>
                        </a:spcAft>
                      </a:pPr>
                      <a:r>
                        <a:rPr lang="en-ZA" sz="1400" b="1" dirty="0">
                          <a:effectLst/>
                          <a:latin typeface="Arial" panose="020B0604020202020204" pitchFamily="34" charset="0"/>
                          <a:ea typeface="Calibri" panose="020F0502020204030204" pitchFamily="34" charset="0"/>
                          <a:cs typeface="Arial" panose="020B0604020202020204" pitchFamily="34" charset="0"/>
                        </a:rPr>
                        <a:t> </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31750" cap="flat" cmpd="dbl" algn="ctr">
                      <a:solidFill>
                        <a:srgbClr val="000000"/>
                      </a:solidFill>
                      <a:prstDash val="solid"/>
                      <a:round/>
                      <a:headEnd type="none" w="med" len="med"/>
                      <a:tailEnd type="none" w="med" len="med"/>
                    </a:lnB>
                  </a:tcPr>
                </a:tc>
                <a:tc gridSpan="2">
                  <a:txBody>
                    <a:bodyPr/>
                    <a:lstStyle/>
                    <a:p>
                      <a:pPr algn="just">
                        <a:lnSpc>
                          <a:spcPct val="150000"/>
                        </a:lnSpc>
                        <a:spcAft>
                          <a:spcPts val="0"/>
                        </a:spcAft>
                      </a:pPr>
                      <a:r>
                        <a:rPr lang="en-ZA" sz="1400" b="1" dirty="0">
                          <a:effectLst/>
                          <a:latin typeface="Arial" panose="020B0604020202020204" pitchFamily="34" charset="0"/>
                          <a:ea typeface="Calibri" panose="020F0502020204030204" pitchFamily="34" charset="0"/>
                          <a:cs typeface="Arial" panose="020B0604020202020204" pitchFamily="34" charset="0"/>
                        </a:rPr>
                        <a:t> </a:t>
                      </a:r>
                      <a:r>
                        <a:rPr lang="en-ZA" sz="1400" b="1" dirty="0" smtClean="0">
                          <a:effectLst/>
                          <a:latin typeface="Arial" panose="020B0604020202020204" pitchFamily="34" charset="0"/>
                          <a:ea typeface="Calibri" panose="020F0502020204030204" pitchFamily="34" charset="0"/>
                          <a:cs typeface="Arial" panose="020B0604020202020204" pitchFamily="34" charset="0"/>
                        </a:rPr>
                        <a:t>Estimates</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gn="just">
                        <a:lnSpc>
                          <a:spcPct val="150000"/>
                        </a:lnSpc>
                        <a:spcAft>
                          <a:spcPts val="0"/>
                        </a:spcAft>
                      </a:pPr>
                      <a:r>
                        <a:rPr lang="en-ZA" sz="1400" b="1" dirty="0">
                          <a:effectLst/>
                          <a:latin typeface="Arial" panose="020B0604020202020204" pitchFamily="34" charset="0"/>
                          <a:ea typeface="Calibri" panose="020F0502020204030204" pitchFamily="34" charset="0"/>
                          <a:cs typeface="Arial" panose="020B0604020202020204" pitchFamily="34" charset="0"/>
                        </a:rPr>
                        <a:t> </a:t>
                      </a:r>
                      <a:r>
                        <a:rPr lang="en-ZA" sz="1400" b="1" dirty="0" smtClean="0">
                          <a:effectLst/>
                          <a:latin typeface="Arial" panose="020B0604020202020204" pitchFamily="34" charset="0"/>
                          <a:ea typeface="Calibri" panose="020F0502020204030204" pitchFamily="34" charset="0"/>
                          <a:cs typeface="Arial" panose="020B0604020202020204" pitchFamily="34" charset="0"/>
                        </a:rPr>
                        <a:t>Projections</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gn="just">
                        <a:lnSpc>
                          <a:spcPct val="100000"/>
                        </a:lnSpc>
                        <a:spcAft>
                          <a:spcPts val="0"/>
                        </a:spcAft>
                      </a:pPr>
                      <a:r>
                        <a:rPr lang="en-ZA" sz="1400" b="1" dirty="0">
                          <a:effectLst/>
                          <a:latin typeface="Arial" panose="020B0604020202020204" pitchFamily="34" charset="0"/>
                          <a:ea typeface="Calibri" panose="020F0502020204030204" pitchFamily="34" charset="0"/>
                          <a:cs typeface="Arial" panose="020B0604020202020204" pitchFamily="34" charset="0"/>
                        </a:rPr>
                        <a:t>Difference from Oct 2018 WEO Projections</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xmlns="" val="10000"/>
                  </a:ext>
                </a:extLst>
              </a:tr>
              <a:tr h="303531">
                <a:tc vMerge="1">
                  <a:txBody>
                    <a:bodyPr/>
                    <a:lstStyle/>
                    <a:p>
                      <a:endParaRPr lang="en-GB"/>
                    </a:p>
                  </a:txBody>
                  <a:tcPr/>
                </a:tc>
                <a:tc>
                  <a:txBody>
                    <a:bodyPr/>
                    <a:lstStyle/>
                    <a:p>
                      <a:pPr algn="just">
                        <a:lnSpc>
                          <a:spcPct val="150000"/>
                        </a:lnSpc>
                        <a:spcAft>
                          <a:spcPts val="0"/>
                        </a:spcAft>
                      </a:pPr>
                      <a:r>
                        <a:rPr lang="en-ZA" sz="1400" b="1">
                          <a:effectLst/>
                          <a:latin typeface="Arial" panose="020B0604020202020204" pitchFamily="34" charset="0"/>
                          <a:ea typeface="Calibri" panose="020F0502020204030204" pitchFamily="34" charset="0"/>
                          <a:cs typeface="Arial" panose="020B0604020202020204" pitchFamily="34" charset="0"/>
                        </a:rPr>
                        <a:t>2017</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b="1">
                          <a:effectLst/>
                          <a:latin typeface="Arial" panose="020B0604020202020204" pitchFamily="34" charset="0"/>
                          <a:ea typeface="Calibri" panose="020F0502020204030204" pitchFamily="34" charset="0"/>
                          <a:cs typeface="Arial" panose="020B0604020202020204" pitchFamily="34" charset="0"/>
                        </a:rPr>
                        <a:t>2018</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b="1">
                          <a:effectLst/>
                          <a:latin typeface="Arial" panose="020B0604020202020204" pitchFamily="34" charset="0"/>
                          <a:ea typeface="Calibri" panose="020F0502020204030204" pitchFamily="34" charset="0"/>
                          <a:cs typeface="Arial" panose="020B0604020202020204" pitchFamily="34" charset="0"/>
                        </a:rPr>
                        <a:t>2019</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b="1">
                          <a:effectLst/>
                          <a:latin typeface="Arial" panose="020B0604020202020204" pitchFamily="34" charset="0"/>
                          <a:ea typeface="Calibri" panose="020F0502020204030204" pitchFamily="34" charset="0"/>
                          <a:cs typeface="Arial" panose="020B0604020202020204" pitchFamily="34" charset="0"/>
                        </a:rPr>
                        <a:t>2020</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b="1">
                          <a:effectLst/>
                          <a:latin typeface="Arial" panose="020B0604020202020204" pitchFamily="34" charset="0"/>
                          <a:ea typeface="Calibri" panose="020F0502020204030204" pitchFamily="34" charset="0"/>
                          <a:cs typeface="Arial" panose="020B0604020202020204" pitchFamily="34" charset="0"/>
                        </a:rPr>
                        <a:t>2019</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b="1">
                          <a:effectLst/>
                          <a:latin typeface="Arial" panose="020B0604020202020204" pitchFamily="34" charset="0"/>
                          <a:ea typeface="Calibri" panose="020F0502020204030204" pitchFamily="34" charset="0"/>
                          <a:cs typeface="Arial" panose="020B0604020202020204" pitchFamily="34" charset="0"/>
                        </a:rPr>
                        <a:t>2020</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303531">
                <a:tc gridSpan="7">
                  <a:txBody>
                    <a:bodyPr/>
                    <a:lstStyle/>
                    <a:p>
                      <a:pPr algn="just">
                        <a:lnSpc>
                          <a:spcPct val="150000"/>
                        </a:lnSpc>
                        <a:spcAft>
                          <a:spcPts val="0"/>
                        </a:spcAft>
                      </a:pPr>
                      <a:r>
                        <a:rPr lang="en-ZA" sz="1400" b="1" cap="small">
                          <a:effectLst/>
                          <a:latin typeface="Arial" panose="020B0604020202020204" pitchFamily="34" charset="0"/>
                          <a:ea typeface="Calibri" panose="020F0502020204030204" pitchFamily="34" charset="0"/>
                          <a:cs typeface="Arial" panose="020B0604020202020204" pitchFamily="34" charset="0"/>
                        </a:rPr>
                        <a:t>Overview of the World Economic Outlook projections (WEO, Jan 2019)</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a:noFill/>
                    </a:lnL>
                    <a:lnR>
                      <a:noFill/>
                    </a:lnR>
                    <a:lnT w="31750" cap="flat" cmpd="dbl"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10002"/>
                  </a:ext>
                </a:extLst>
              </a:tr>
              <a:tr h="303531">
                <a:tc>
                  <a:txBody>
                    <a:bodyPr/>
                    <a:lstStyle/>
                    <a:p>
                      <a:pPr>
                        <a:lnSpc>
                          <a:spcPct val="150000"/>
                        </a:lnSpc>
                        <a:spcAft>
                          <a:spcPts val="0"/>
                        </a:spcAft>
                      </a:pPr>
                      <a:r>
                        <a:rPr lang="en-ZA" sz="1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World Output</a:t>
                      </a:r>
                      <a:endParaRPr lang="en-GB" sz="14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a:noFill/>
                    </a:lnL>
                    <a:lnR w="12700" cap="flat" cmpd="sng"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3.8</a:t>
                      </a:r>
                      <a:endParaRPr lang="en-GB" sz="14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3.7</a:t>
                      </a:r>
                      <a:endParaRPr lang="en-GB" sz="14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3.5</a:t>
                      </a:r>
                      <a:endParaRPr lang="en-GB" sz="14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3.6</a:t>
                      </a:r>
                      <a:endParaRPr lang="en-GB" sz="14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-0.2</a:t>
                      </a:r>
                      <a:endParaRPr lang="en-GB" sz="14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-0.1</a:t>
                      </a:r>
                      <a:endParaRPr lang="en-GB" sz="14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a:noFill/>
                    </a:lnR>
                    <a:lnT w="317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303531">
                <a:tc>
                  <a:txBody>
                    <a:bodyPr/>
                    <a:lstStyle/>
                    <a:p>
                      <a:pPr>
                        <a:lnSpc>
                          <a:spcPct val="150000"/>
                        </a:lnSpc>
                        <a:spcAft>
                          <a:spcPts val="0"/>
                        </a:spcAft>
                      </a:pPr>
                      <a:r>
                        <a:rPr lang="en-ZA" sz="1400" b="1">
                          <a:solidFill>
                            <a:srgbClr val="FF0000"/>
                          </a:solidFill>
                          <a:effectLst/>
                          <a:latin typeface="Arial" panose="020B0604020202020204" pitchFamily="34" charset="0"/>
                          <a:ea typeface="Calibri" panose="020F0502020204030204" pitchFamily="34" charset="0"/>
                          <a:cs typeface="Arial" panose="020B0604020202020204" pitchFamily="34" charset="0"/>
                        </a:rPr>
                        <a:t>Advanced Economies</a:t>
                      </a:r>
                      <a:endParaRPr lang="en-GB" sz="140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b="1">
                          <a:solidFill>
                            <a:srgbClr val="FF0000"/>
                          </a:solidFill>
                          <a:effectLst/>
                          <a:latin typeface="Arial" panose="020B0604020202020204" pitchFamily="34" charset="0"/>
                          <a:ea typeface="Calibri" panose="020F0502020204030204" pitchFamily="34" charset="0"/>
                          <a:cs typeface="Arial" panose="020B0604020202020204" pitchFamily="34" charset="0"/>
                        </a:rPr>
                        <a:t>2.4</a:t>
                      </a:r>
                      <a:endParaRPr lang="en-GB" sz="140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b="1">
                          <a:solidFill>
                            <a:srgbClr val="FF0000"/>
                          </a:solidFill>
                          <a:effectLst/>
                          <a:latin typeface="Arial" panose="020B0604020202020204" pitchFamily="34" charset="0"/>
                          <a:ea typeface="Calibri" panose="020F0502020204030204" pitchFamily="34" charset="0"/>
                          <a:cs typeface="Arial" panose="020B0604020202020204" pitchFamily="34" charset="0"/>
                        </a:rPr>
                        <a:t>2.3</a:t>
                      </a:r>
                      <a:endParaRPr lang="en-GB" sz="140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b="1">
                          <a:solidFill>
                            <a:srgbClr val="FF0000"/>
                          </a:solidFill>
                          <a:effectLst/>
                          <a:latin typeface="Arial" panose="020B0604020202020204" pitchFamily="34" charset="0"/>
                          <a:ea typeface="Calibri" panose="020F0502020204030204" pitchFamily="34" charset="0"/>
                          <a:cs typeface="Arial" panose="020B0604020202020204" pitchFamily="34" charset="0"/>
                        </a:rPr>
                        <a:t>2.0</a:t>
                      </a:r>
                      <a:endParaRPr lang="en-GB" sz="140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1.7</a:t>
                      </a:r>
                      <a:endParaRPr lang="en-GB" sz="14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-0.1</a:t>
                      </a:r>
                      <a:endParaRPr lang="en-GB" sz="14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0.0</a:t>
                      </a:r>
                      <a:endParaRPr lang="en-GB" sz="14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303531">
                <a:tc>
                  <a:txBody>
                    <a:bodyPr/>
                    <a:lstStyle/>
                    <a:p>
                      <a:pPr>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United States</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2.2</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2.9</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2.5</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1.8</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0.0</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0.0</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303531">
                <a:tc>
                  <a:txBody>
                    <a:bodyPr/>
                    <a:lstStyle/>
                    <a:p>
                      <a:pPr>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Euro Area</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2.4</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1.8</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1.6</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1.7</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-0.3</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0.0</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303531">
                <a:tc>
                  <a:txBody>
                    <a:bodyPr/>
                    <a:lstStyle/>
                    <a:p>
                      <a:pPr>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Germany</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2.5</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1.5</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1.3</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1.6</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-0.6</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0.0</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303531">
                <a:tc>
                  <a:txBody>
                    <a:bodyPr/>
                    <a:lstStyle/>
                    <a:p>
                      <a:pPr>
                        <a:lnSpc>
                          <a:spcPct val="150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United Kingdom</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1.8</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1.4</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1.5</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1.6</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0.0</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0.1</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303531">
                <a:tc>
                  <a:txBody>
                    <a:bodyPr/>
                    <a:lstStyle/>
                    <a:p>
                      <a:pPr>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Canada</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3.0</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2.1</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1.9</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1.9</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-0.1</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0.1</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303531">
                <a:tc>
                  <a:txBody>
                    <a:bodyPr/>
                    <a:lstStyle/>
                    <a:p>
                      <a:pPr>
                        <a:lnSpc>
                          <a:spcPct val="150000"/>
                        </a:lnSpc>
                        <a:spcAft>
                          <a:spcPts val="0"/>
                        </a:spcAft>
                      </a:pPr>
                      <a:r>
                        <a:rPr lang="en-ZA" sz="1400" b="1" dirty="0">
                          <a:solidFill>
                            <a:srgbClr val="0070C0"/>
                          </a:solidFill>
                          <a:effectLst/>
                          <a:latin typeface="Arial" panose="020B0604020202020204" pitchFamily="34" charset="0"/>
                          <a:ea typeface="Calibri" panose="020F0502020204030204" pitchFamily="34" charset="0"/>
                          <a:cs typeface="Arial" panose="020B0604020202020204" pitchFamily="34" charset="0"/>
                        </a:rPr>
                        <a:t>Developing Economies</a:t>
                      </a:r>
                      <a:endParaRPr lang="en-GB" sz="1400" dirty="0">
                        <a:solidFill>
                          <a:srgbClr val="0070C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b="1" dirty="0">
                          <a:solidFill>
                            <a:srgbClr val="0070C0"/>
                          </a:solidFill>
                          <a:effectLst/>
                          <a:latin typeface="Arial" panose="020B0604020202020204" pitchFamily="34" charset="0"/>
                          <a:ea typeface="Calibri" panose="020F0502020204030204" pitchFamily="34" charset="0"/>
                          <a:cs typeface="Arial" panose="020B0604020202020204" pitchFamily="34" charset="0"/>
                        </a:rPr>
                        <a:t>4.7</a:t>
                      </a:r>
                      <a:endParaRPr lang="en-GB" sz="1400" dirty="0">
                        <a:solidFill>
                          <a:srgbClr val="0070C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b="1" dirty="0">
                          <a:solidFill>
                            <a:srgbClr val="0070C0"/>
                          </a:solidFill>
                          <a:effectLst/>
                          <a:latin typeface="Arial" panose="020B0604020202020204" pitchFamily="34" charset="0"/>
                          <a:ea typeface="Calibri" panose="020F0502020204030204" pitchFamily="34" charset="0"/>
                          <a:cs typeface="Arial" panose="020B0604020202020204" pitchFamily="34" charset="0"/>
                        </a:rPr>
                        <a:t>4.6</a:t>
                      </a:r>
                      <a:endParaRPr lang="en-GB" sz="1400" dirty="0">
                        <a:solidFill>
                          <a:srgbClr val="0070C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b="1" dirty="0">
                          <a:solidFill>
                            <a:srgbClr val="0070C0"/>
                          </a:solidFill>
                          <a:effectLst/>
                          <a:latin typeface="Arial" panose="020B0604020202020204" pitchFamily="34" charset="0"/>
                          <a:ea typeface="Calibri" panose="020F0502020204030204" pitchFamily="34" charset="0"/>
                          <a:cs typeface="Arial" panose="020B0604020202020204" pitchFamily="34" charset="0"/>
                        </a:rPr>
                        <a:t>4.5</a:t>
                      </a:r>
                      <a:endParaRPr lang="en-GB" sz="1400" dirty="0">
                        <a:solidFill>
                          <a:srgbClr val="0070C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b="1" dirty="0">
                          <a:solidFill>
                            <a:srgbClr val="0070C0"/>
                          </a:solidFill>
                          <a:effectLst/>
                          <a:latin typeface="Arial" panose="020B0604020202020204" pitchFamily="34" charset="0"/>
                          <a:ea typeface="Calibri" panose="020F0502020204030204" pitchFamily="34" charset="0"/>
                          <a:cs typeface="Arial" panose="020B0604020202020204" pitchFamily="34" charset="0"/>
                        </a:rPr>
                        <a:t>4.9</a:t>
                      </a:r>
                      <a:endParaRPr lang="en-GB" sz="1400" dirty="0">
                        <a:solidFill>
                          <a:srgbClr val="0070C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b="1" dirty="0">
                          <a:solidFill>
                            <a:srgbClr val="0070C0"/>
                          </a:solidFill>
                          <a:effectLst/>
                          <a:latin typeface="Arial" panose="020B0604020202020204" pitchFamily="34" charset="0"/>
                          <a:ea typeface="Calibri" panose="020F0502020204030204" pitchFamily="34" charset="0"/>
                          <a:cs typeface="Arial" panose="020B0604020202020204" pitchFamily="34" charset="0"/>
                        </a:rPr>
                        <a:t>-0.2</a:t>
                      </a:r>
                      <a:endParaRPr lang="en-GB" sz="1400" dirty="0">
                        <a:solidFill>
                          <a:srgbClr val="0070C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b="1" dirty="0">
                          <a:solidFill>
                            <a:srgbClr val="0070C0"/>
                          </a:solidFill>
                          <a:effectLst/>
                          <a:latin typeface="Arial" panose="020B0604020202020204" pitchFamily="34" charset="0"/>
                          <a:ea typeface="Calibri" panose="020F0502020204030204" pitchFamily="34" charset="0"/>
                          <a:cs typeface="Arial" panose="020B0604020202020204" pitchFamily="34" charset="0"/>
                        </a:rPr>
                        <a:t>0.0</a:t>
                      </a:r>
                      <a:endParaRPr lang="en-GB" sz="1400" dirty="0">
                        <a:solidFill>
                          <a:srgbClr val="0070C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303531">
                <a:tc>
                  <a:txBody>
                    <a:bodyPr/>
                    <a:lstStyle/>
                    <a:p>
                      <a:pPr>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China</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6.9</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6.6</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6.2</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6.2</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ZA" sz="1400" dirty="0">
                          <a:effectLst/>
                          <a:latin typeface="Arial" panose="020B0604020202020204" pitchFamily="34" charset="0"/>
                          <a:ea typeface="Calibri" panose="020F0502020204030204" pitchFamily="34" charset="0"/>
                          <a:cs typeface="Arial" panose="020B0604020202020204" pitchFamily="34" charset="0"/>
                        </a:rPr>
                        <a:t>0.0</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ZA" sz="1400" dirty="0">
                          <a:effectLst/>
                          <a:latin typeface="Arial" panose="020B0604020202020204" pitchFamily="34" charset="0"/>
                          <a:ea typeface="Calibri" panose="020F0502020204030204" pitchFamily="34" charset="0"/>
                          <a:cs typeface="Arial" panose="020B0604020202020204" pitchFamily="34" charset="0"/>
                        </a:rPr>
                        <a:t>0.0</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303531">
                <a:tc>
                  <a:txBody>
                    <a:bodyPr/>
                    <a:lstStyle/>
                    <a:p>
                      <a:pPr>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India </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6.7</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7.3</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7.5</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7.7</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0.1</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0.0</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r h="303531">
                <a:tc>
                  <a:txBody>
                    <a:bodyPr/>
                    <a:lstStyle/>
                    <a:p>
                      <a:pPr>
                        <a:lnSpc>
                          <a:spcPct val="150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Brazil</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1.1</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1.3</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2.5</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2.2</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0.1</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-0.1</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303531">
                <a:tc>
                  <a:txBody>
                    <a:bodyPr/>
                    <a:lstStyle/>
                    <a:p>
                      <a:pPr>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Russia</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1.5</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1.7</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1.6</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1.7</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-0.2</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-0.1</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4"/>
                  </a:ext>
                </a:extLst>
              </a:tr>
              <a:tr h="303531">
                <a:tc>
                  <a:txBody>
                    <a:bodyPr/>
                    <a:lstStyle/>
                    <a:p>
                      <a:pPr>
                        <a:lnSpc>
                          <a:spcPct val="150000"/>
                        </a:lnSpc>
                        <a:spcAft>
                          <a:spcPts val="0"/>
                        </a:spcAft>
                      </a:pPr>
                      <a:r>
                        <a:rPr lang="en-ZA" sz="20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South Africa</a:t>
                      </a:r>
                      <a:endParaRPr lang="en-GB" sz="2000"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20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1.3</a:t>
                      </a:r>
                      <a:endParaRPr lang="en-GB" sz="2000"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20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0.8</a:t>
                      </a:r>
                      <a:endParaRPr lang="en-GB" sz="2000"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20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1.4</a:t>
                      </a:r>
                      <a:endParaRPr lang="en-GB" sz="2000"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20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1.7</a:t>
                      </a:r>
                      <a:endParaRPr lang="en-GB" sz="2000"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20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0.0</a:t>
                      </a:r>
                      <a:endParaRPr lang="en-GB" sz="2000"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20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0.0</a:t>
                      </a:r>
                      <a:endParaRPr lang="en-GB" sz="2000"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xmlns="" val="10015"/>
                  </a:ext>
                </a:extLst>
              </a:tr>
            </a:tbl>
          </a:graphicData>
        </a:graphic>
      </p:graphicFrame>
      <p:sp>
        <p:nvSpPr>
          <p:cNvPr id="4" name="TextBox 3"/>
          <p:cNvSpPr txBox="1"/>
          <p:nvPr/>
        </p:nvSpPr>
        <p:spPr>
          <a:xfrm>
            <a:off x="179511" y="957939"/>
            <a:ext cx="2200832" cy="6463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ZA" sz="1800" b="1" i="0" u="none" strike="noStrike" cap="none" spc="0" normalizeH="0" baseline="0" dirty="0" smtClean="0">
                <a:ln>
                  <a:noFill/>
                </a:ln>
                <a:solidFill>
                  <a:srgbClr val="0070C0"/>
                </a:solidFill>
                <a:effectLst/>
                <a:uFillTx/>
                <a:latin typeface="+mn-lt"/>
                <a:ea typeface="+mn-ea"/>
                <a:cs typeface="+mn-cs"/>
                <a:sym typeface="Calibri"/>
              </a:rPr>
              <a:t>A weakening Global Expansion</a:t>
            </a:r>
            <a:endParaRPr kumimoji="0" lang="en-GB" sz="1800" b="1" i="0" u="none" strike="noStrike" cap="none" spc="0" normalizeH="0" baseline="0" dirty="0">
              <a:ln>
                <a:noFill/>
              </a:ln>
              <a:solidFill>
                <a:srgbClr val="0070C0"/>
              </a:solidFill>
              <a:effectLst/>
              <a:uFillTx/>
              <a:latin typeface="+mn-lt"/>
              <a:ea typeface="+mn-ea"/>
              <a:cs typeface="+mn-cs"/>
              <a:sym typeface="Calibri"/>
            </a:endParaRPr>
          </a:p>
        </p:txBody>
      </p:sp>
    </p:spTree>
    <p:extLst>
      <p:ext uri="{BB962C8B-B14F-4D97-AF65-F5344CB8AC3E}">
        <p14:creationId xmlns:p14="http://schemas.microsoft.com/office/powerpoint/2010/main" xmlns="" val="3834739388"/>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6" name="Title 1"/>
          <p:cNvSpPr>
            <a:spLocks noGrp="1"/>
          </p:cNvSpPr>
          <p:nvPr>
            <p:ph type="title"/>
          </p:nvPr>
        </p:nvSpPr>
        <p:spPr>
          <a:xfrm>
            <a:off x="0" y="20547"/>
            <a:ext cx="9133115" cy="728086"/>
          </a:xfrm>
          <a:prstGeom prst="rect">
            <a:avLst/>
          </a:prstGeom>
          <a:solidFill>
            <a:srgbClr val="C3D69B"/>
          </a:solidFill>
          <a:effectLst>
            <a:outerShdw blurRad="50800" dist="50800" dir="5400000" rotWithShape="0">
              <a:schemeClr val="accent6"/>
            </a:outerShdw>
          </a:effectLst>
        </p:spPr>
        <p:txBody>
          <a:bodyPr>
            <a:normAutofit/>
          </a:bodyPr>
          <a:lstStyle>
            <a:lvl1pPr algn="r">
              <a:defRPr sz="3600" cap="small">
                <a:latin typeface="Arial"/>
                <a:ea typeface="Arial"/>
                <a:cs typeface="Arial"/>
                <a:sym typeface="Arial"/>
              </a:defRPr>
            </a:lvl1pPr>
          </a:lstStyle>
          <a:p>
            <a:pPr>
              <a:defRPr cap="small"/>
            </a:pPr>
            <a:r>
              <a:rPr lang="en-GB" b="1" dirty="0"/>
              <a:t>External Environment</a:t>
            </a:r>
            <a:endParaRPr lang="en-ZA" b="1" dirty="0"/>
          </a:p>
        </p:txBody>
      </p:sp>
      <p:pic>
        <p:nvPicPr>
          <p:cNvPr id="7" name="Picture 8" descr="Picture 8"/>
          <p:cNvPicPr>
            <a:picLocks noChangeAspect="1"/>
          </p:cNvPicPr>
          <p:nvPr/>
        </p:nvPicPr>
        <p:blipFill>
          <a:blip r:embed="rId2" cstate="print">
            <a:extLst/>
          </a:blip>
          <a:srcRect t="24292" b="22405"/>
          <a:stretch>
            <a:fillRect/>
          </a:stretch>
        </p:blipFill>
        <p:spPr>
          <a:xfrm>
            <a:off x="179511" y="6183086"/>
            <a:ext cx="1420689" cy="570325"/>
          </a:xfrm>
          <a:prstGeom prst="rect">
            <a:avLst/>
          </a:prstGeom>
          <a:ln w="12700">
            <a:miter lim="400000"/>
          </a:ln>
        </p:spPr>
      </p:pic>
      <p:sp>
        <p:nvSpPr>
          <p:cNvPr id="10" name="Right Triangle 9">
            <a:extLst>
              <a:ext uri="{FF2B5EF4-FFF2-40B4-BE49-F238E27FC236}">
                <a16:creationId xmlns:a16="http://schemas.microsoft.com/office/drawing/2014/main" xmlns="" id="{1F4B36CA-D7BE-E544-95E9-B0A57342C1E7}"/>
              </a:ext>
            </a:extLst>
          </p:cNvPr>
          <p:cNvSpPr/>
          <p:nvPr/>
        </p:nvSpPr>
        <p:spPr>
          <a:xfrm flipH="1">
            <a:off x="8458200" y="6134300"/>
            <a:ext cx="685800" cy="74295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solidFill>
                <a:prstClr val="white"/>
              </a:solidFill>
            </a:endParaRPr>
          </a:p>
        </p:txBody>
      </p:sp>
      <p:sp>
        <p:nvSpPr>
          <p:cNvPr id="624" name="Slide Number Placeholder 2"/>
          <p:cNvSpPr>
            <a:spLocks noGrp="1"/>
          </p:cNvSpPr>
          <p:nvPr>
            <p:ph type="sldNum" sz="quarter" idx="2"/>
          </p:nvPr>
        </p:nvSpPr>
        <p:spPr>
          <a:xfrm>
            <a:off x="8811382" y="6422801"/>
            <a:ext cx="300722" cy="338554"/>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sz="1600" b="1">
                <a:solidFill>
                  <a:schemeClr val="bg1"/>
                </a:solidFill>
              </a:rPr>
              <a:pPr/>
              <a:t>12</a:t>
            </a:fld>
            <a:endParaRPr sz="1600" b="1" dirty="0">
              <a:solidFill>
                <a:schemeClr val="bg1"/>
              </a:solidFill>
            </a:endParaRPr>
          </a:p>
        </p:txBody>
      </p:sp>
      <p:graphicFrame>
        <p:nvGraphicFramePr>
          <p:cNvPr id="9" name="Chart 8"/>
          <p:cNvGraphicFramePr/>
          <p:nvPr>
            <p:extLst>
              <p:ext uri="{D42A27DB-BD31-4B8C-83A1-F6EECF244321}">
                <p14:modId xmlns:p14="http://schemas.microsoft.com/office/powerpoint/2010/main" xmlns="" val="2407671172"/>
              </p:ext>
            </p:extLst>
          </p:nvPr>
        </p:nvGraphicFramePr>
        <p:xfrm>
          <a:off x="1" y="1204686"/>
          <a:ext cx="8811382" cy="492961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184456247"/>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6" name="Title 1"/>
          <p:cNvSpPr>
            <a:spLocks noGrp="1"/>
          </p:cNvSpPr>
          <p:nvPr>
            <p:ph type="title"/>
          </p:nvPr>
        </p:nvSpPr>
        <p:spPr>
          <a:xfrm>
            <a:off x="0" y="20547"/>
            <a:ext cx="9133115" cy="728086"/>
          </a:xfrm>
          <a:prstGeom prst="rect">
            <a:avLst/>
          </a:prstGeom>
          <a:solidFill>
            <a:srgbClr val="C3D69B"/>
          </a:solidFill>
          <a:effectLst>
            <a:outerShdw blurRad="50800" dist="50800" dir="5400000" rotWithShape="0">
              <a:schemeClr val="accent6"/>
            </a:outerShdw>
          </a:effectLst>
        </p:spPr>
        <p:txBody>
          <a:bodyPr>
            <a:normAutofit/>
          </a:bodyPr>
          <a:lstStyle>
            <a:lvl1pPr algn="r">
              <a:defRPr sz="3600" cap="small">
                <a:latin typeface="Arial"/>
                <a:ea typeface="Arial"/>
                <a:cs typeface="Arial"/>
                <a:sym typeface="Arial"/>
              </a:defRPr>
            </a:lvl1pPr>
          </a:lstStyle>
          <a:p>
            <a:pPr>
              <a:defRPr cap="small"/>
            </a:pPr>
            <a:r>
              <a:rPr lang="en-GB" b="1" dirty="0"/>
              <a:t>External Environment</a:t>
            </a:r>
            <a:endParaRPr lang="en-ZA" b="1" dirty="0"/>
          </a:p>
        </p:txBody>
      </p:sp>
      <p:pic>
        <p:nvPicPr>
          <p:cNvPr id="7" name="Picture 8" descr="Picture 8"/>
          <p:cNvPicPr>
            <a:picLocks noChangeAspect="1"/>
          </p:cNvPicPr>
          <p:nvPr/>
        </p:nvPicPr>
        <p:blipFill>
          <a:blip r:embed="rId3" cstate="print">
            <a:extLst/>
          </a:blip>
          <a:srcRect t="24292" b="22405"/>
          <a:stretch>
            <a:fillRect/>
          </a:stretch>
        </p:blipFill>
        <p:spPr>
          <a:xfrm>
            <a:off x="179511" y="6183086"/>
            <a:ext cx="1420689" cy="570325"/>
          </a:xfrm>
          <a:prstGeom prst="rect">
            <a:avLst/>
          </a:prstGeom>
          <a:ln w="12700">
            <a:miter lim="400000"/>
          </a:ln>
        </p:spPr>
      </p:pic>
      <p:sp>
        <p:nvSpPr>
          <p:cNvPr id="10" name="Right Triangle 9">
            <a:extLst>
              <a:ext uri="{FF2B5EF4-FFF2-40B4-BE49-F238E27FC236}">
                <a16:creationId xmlns:a16="http://schemas.microsoft.com/office/drawing/2014/main" xmlns="" id="{1F4B36CA-D7BE-E544-95E9-B0A57342C1E7}"/>
              </a:ext>
            </a:extLst>
          </p:cNvPr>
          <p:cNvSpPr/>
          <p:nvPr/>
        </p:nvSpPr>
        <p:spPr>
          <a:xfrm flipH="1">
            <a:off x="8458200" y="6134300"/>
            <a:ext cx="685800" cy="74295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solidFill>
                <a:prstClr val="white"/>
              </a:solidFill>
            </a:endParaRPr>
          </a:p>
        </p:txBody>
      </p:sp>
      <p:sp>
        <p:nvSpPr>
          <p:cNvPr id="624" name="Slide Number Placeholder 2"/>
          <p:cNvSpPr>
            <a:spLocks noGrp="1"/>
          </p:cNvSpPr>
          <p:nvPr>
            <p:ph type="sldNum" sz="quarter" idx="2"/>
          </p:nvPr>
        </p:nvSpPr>
        <p:spPr>
          <a:xfrm>
            <a:off x="8811382" y="6422801"/>
            <a:ext cx="300722" cy="338554"/>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sz="1600" b="1">
                <a:solidFill>
                  <a:schemeClr val="bg1"/>
                </a:solidFill>
              </a:rPr>
              <a:pPr/>
              <a:t>13</a:t>
            </a:fld>
            <a:endParaRPr sz="1600" b="1" dirty="0">
              <a:solidFill>
                <a:schemeClr val="bg1"/>
              </a:solidFill>
            </a:endParaRPr>
          </a:p>
        </p:txBody>
      </p:sp>
      <p:graphicFrame>
        <p:nvGraphicFramePr>
          <p:cNvPr id="8" name="Chart 7"/>
          <p:cNvGraphicFramePr/>
          <p:nvPr>
            <p:extLst>
              <p:ext uri="{D42A27DB-BD31-4B8C-83A1-F6EECF244321}">
                <p14:modId xmlns:p14="http://schemas.microsoft.com/office/powerpoint/2010/main" xmlns="" val="4127732019"/>
              </p:ext>
            </p:extLst>
          </p:nvPr>
        </p:nvGraphicFramePr>
        <p:xfrm>
          <a:off x="0" y="846162"/>
          <a:ext cx="8969829" cy="4930524"/>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p:cNvSpPr txBox="1"/>
          <p:nvPr/>
        </p:nvSpPr>
        <p:spPr>
          <a:xfrm>
            <a:off x="179511" y="5921829"/>
            <a:ext cx="3347460" cy="27699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ZA" sz="1200" b="1" i="1" u="none" strike="noStrike" cap="none" spc="0" normalizeH="0" baseline="0" dirty="0" smtClean="0">
                <a:ln>
                  <a:noFill/>
                </a:ln>
                <a:solidFill>
                  <a:srgbClr val="000000"/>
                </a:solidFill>
                <a:effectLst/>
                <a:uFillTx/>
                <a:latin typeface="Arial" panose="020B0604020202020204" pitchFamily="34" charset="0"/>
                <a:cs typeface="Arial" panose="020B0604020202020204" pitchFamily="34" charset="0"/>
                <a:sym typeface="Calibri"/>
              </a:rPr>
              <a:t>Source: </a:t>
            </a:r>
            <a:r>
              <a:rPr kumimoji="0" lang="en-ZA" sz="1200" b="1" i="1" u="none" strike="noStrike" cap="none" spc="0" normalizeH="0" baseline="0" dirty="0" err="1" smtClean="0">
                <a:ln>
                  <a:noFill/>
                </a:ln>
                <a:solidFill>
                  <a:srgbClr val="000000"/>
                </a:solidFill>
                <a:effectLst/>
                <a:uFillTx/>
                <a:latin typeface="Arial" panose="020B0604020202020204" pitchFamily="34" charset="0"/>
                <a:cs typeface="Arial" panose="020B0604020202020204" pitchFamily="34" charset="0"/>
                <a:sym typeface="Calibri"/>
              </a:rPr>
              <a:t>StatsSA</a:t>
            </a:r>
            <a:r>
              <a:rPr kumimoji="0" lang="en-ZA" sz="1200" b="1" i="1" u="none" strike="noStrike" cap="none" spc="0" normalizeH="0" baseline="0" dirty="0" smtClean="0">
                <a:ln>
                  <a:noFill/>
                </a:ln>
                <a:solidFill>
                  <a:srgbClr val="000000"/>
                </a:solidFill>
                <a:effectLst/>
                <a:uFillTx/>
                <a:latin typeface="Arial" panose="020B0604020202020204" pitchFamily="34" charset="0"/>
                <a:cs typeface="Arial" panose="020B0604020202020204" pitchFamily="34" charset="0"/>
                <a:sym typeface="Calibri"/>
              </a:rPr>
              <a:t>,</a:t>
            </a:r>
            <a:r>
              <a:rPr kumimoji="0" lang="en-ZA" sz="1200" b="1" i="1" u="none" strike="noStrike" cap="none" spc="0" normalizeH="0" dirty="0" smtClean="0">
                <a:ln>
                  <a:noFill/>
                </a:ln>
                <a:solidFill>
                  <a:srgbClr val="000000"/>
                </a:solidFill>
                <a:effectLst/>
                <a:uFillTx/>
                <a:latin typeface="Arial" panose="020B0604020202020204" pitchFamily="34" charset="0"/>
                <a:cs typeface="Arial" panose="020B0604020202020204" pitchFamily="34" charset="0"/>
                <a:sym typeface="Calibri"/>
              </a:rPr>
              <a:t> GDP Q3 2018</a:t>
            </a:r>
            <a:endParaRPr kumimoji="0" lang="en-GB" sz="1200" b="1" i="1" u="none" strike="noStrike" cap="none" spc="0" normalizeH="0" baseline="0" dirty="0">
              <a:ln>
                <a:noFill/>
              </a:ln>
              <a:solidFill>
                <a:srgbClr val="000000"/>
              </a:solidFill>
              <a:effectLst/>
              <a:uFillTx/>
              <a:latin typeface="Arial" panose="020B0604020202020204" pitchFamily="34" charset="0"/>
              <a:cs typeface="Arial" panose="020B0604020202020204" pitchFamily="34" charset="0"/>
              <a:sym typeface="Calibri"/>
            </a:endParaRPr>
          </a:p>
        </p:txBody>
      </p:sp>
    </p:spTree>
    <p:extLst>
      <p:ext uri="{BB962C8B-B14F-4D97-AF65-F5344CB8AC3E}">
        <p14:creationId xmlns:p14="http://schemas.microsoft.com/office/powerpoint/2010/main" xmlns="" val="1154890887"/>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6" name="Title 1"/>
          <p:cNvSpPr>
            <a:spLocks noGrp="1"/>
          </p:cNvSpPr>
          <p:nvPr>
            <p:ph type="title"/>
          </p:nvPr>
        </p:nvSpPr>
        <p:spPr>
          <a:xfrm>
            <a:off x="0" y="10274"/>
            <a:ext cx="9133115" cy="727579"/>
          </a:xfrm>
          <a:prstGeom prst="rect">
            <a:avLst/>
          </a:prstGeom>
          <a:solidFill>
            <a:srgbClr val="C3D69B"/>
          </a:solidFill>
          <a:effectLst>
            <a:outerShdw blurRad="50800" dist="50800" dir="5400000" rotWithShape="0">
              <a:schemeClr val="accent6"/>
            </a:outerShdw>
          </a:effectLst>
        </p:spPr>
        <p:txBody>
          <a:bodyPr>
            <a:normAutofit/>
          </a:bodyPr>
          <a:lstStyle>
            <a:lvl1pPr algn="r">
              <a:defRPr sz="3600" cap="small">
                <a:latin typeface="Arial"/>
                <a:ea typeface="Arial"/>
                <a:cs typeface="Arial"/>
                <a:sym typeface="Arial"/>
              </a:defRPr>
            </a:lvl1pPr>
          </a:lstStyle>
          <a:p>
            <a:pPr>
              <a:defRPr cap="small"/>
            </a:pPr>
            <a:r>
              <a:rPr lang="en-GB" b="1" dirty="0"/>
              <a:t>External Environment</a:t>
            </a:r>
            <a:endParaRPr lang="en-ZA" b="1" dirty="0"/>
          </a:p>
        </p:txBody>
      </p:sp>
      <p:pic>
        <p:nvPicPr>
          <p:cNvPr id="7" name="Picture 8" descr="Picture 8"/>
          <p:cNvPicPr>
            <a:picLocks noChangeAspect="1"/>
          </p:cNvPicPr>
          <p:nvPr/>
        </p:nvPicPr>
        <p:blipFill>
          <a:blip r:embed="rId2" cstate="print">
            <a:extLst/>
          </a:blip>
          <a:srcRect t="24292" b="22405"/>
          <a:stretch>
            <a:fillRect/>
          </a:stretch>
        </p:blipFill>
        <p:spPr>
          <a:xfrm>
            <a:off x="179511" y="6183086"/>
            <a:ext cx="1420689" cy="570325"/>
          </a:xfrm>
          <a:prstGeom prst="rect">
            <a:avLst/>
          </a:prstGeom>
          <a:ln w="12700">
            <a:miter lim="400000"/>
          </a:ln>
        </p:spPr>
      </p:pic>
      <p:sp>
        <p:nvSpPr>
          <p:cNvPr id="2" name="TextBox 1"/>
          <p:cNvSpPr txBox="1"/>
          <p:nvPr/>
        </p:nvSpPr>
        <p:spPr>
          <a:xfrm>
            <a:off x="30739" y="5300374"/>
            <a:ext cx="8953604" cy="123110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just">
              <a:spcAft>
                <a:spcPts val="1800"/>
              </a:spcAft>
            </a:pPr>
            <a:r>
              <a:rPr lang="en-ZA" sz="1000" dirty="0" smtClean="0">
                <a:latin typeface="Arial" panose="020B0604020202020204" pitchFamily="34" charset="0"/>
                <a:ea typeface="Calibri" panose="020F0502020204030204" pitchFamily="34" charset="0"/>
                <a:cs typeface="Arial" panose="020B0604020202020204" pitchFamily="34" charset="0"/>
              </a:rPr>
              <a:t>The </a:t>
            </a:r>
            <a:r>
              <a:rPr lang="en-ZA" sz="1000" dirty="0">
                <a:latin typeface="Arial" panose="020B0604020202020204" pitchFamily="34" charset="0"/>
                <a:ea typeface="Calibri" panose="020F0502020204030204" pitchFamily="34" charset="0"/>
                <a:cs typeface="Arial" panose="020B0604020202020204" pitchFamily="34" charset="0"/>
              </a:rPr>
              <a:t>trade industry continued to firmly be the largest contributor with the contribution of 34%, followed by manufacturing at 29.5%, real estate and other business services (11.2%), transport and communication at 9.3%, mining and quarrying industry at 7.2%, construction at 3.5%, electricity at 3% and the least contributor being community and social industry at 2.4%.</a:t>
            </a:r>
          </a:p>
          <a:p>
            <a:r>
              <a:rPr lang="en-GB" sz="1100" b="1" i="1" dirty="0" smtClean="0">
                <a:latin typeface="Arial" panose="020B0604020202020204" pitchFamily="34" charset="0"/>
                <a:ea typeface="Calibri" panose="020F0502020204030204" pitchFamily="34" charset="0"/>
              </a:rPr>
              <a:t>Source</a:t>
            </a:r>
            <a:r>
              <a:rPr lang="en-GB" sz="1100" b="1" i="1" dirty="0">
                <a:latin typeface="Arial" panose="020B0604020202020204" pitchFamily="34" charset="0"/>
                <a:ea typeface="Calibri" panose="020F0502020204030204" pitchFamily="34" charset="0"/>
              </a:rPr>
              <a:t>: </a:t>
            </a:r>
            <a:r>
              <a:rPr lang="en-ZA" sz="1100" b="1" i="1" dirty="0">
                <a:latin typeface="Arial" panose="020B0604020202020204" pitchFamily="34" charset="0"/>
                <a:ea typeface="Calibri" panose="020F0502020204030204" pitchFamily="34" charset="0"/>
              </a:rPr>
              <a:t>Calculated by StatsSA from Quarterly Financial Statistics, December </a:t>
            </a:r>
            <a:r>
              <a:rPr lang="en-ZA" sz="1100" b="1" i="1" dirty="0" smtClean="0">
                <a:latin typeface="Arial" panose="020B0604020202020204" pitchFamily="34" charset="0"/>
                <a:ea typeface="Calibri" panose="020F0502020204030204" pitchFamily="34" charset="0"/>
              </a:rPr>
              <a:t>2018</a:t>
            </a:r>
          </a:p>
          <a:p>
            <a:endParaRPr kumimoji="0" lang="en-ZA" sz="1800" b="0" i="0" u="none" strike="noStrike" cap="none" spc="0" normalizeH="0" baseline="0" dirty="0">
              <a:ln>
                <a:noFill/>
              </a:ln>
              <a:solidFill>
                <a:srgbClr val="000000"/>
              </a:solidFill>
              <a:effectLst/>
              <a:uFillTx/>
              <a:latin typeface="+mn-lt"/>
              <a:ea typeface="+mn-ea"/>
              <a:cs typeface="+mn-cs"/>
              <a:sym typeface="Calibri"/>
            </a:endParaRPr>
          </a:p>
        </p:txBody>
      </p:sp>
      <p:sp>
        <p:nvSpPr>
          <p:cNvPr id="8" name="Right Triangle 7">
            <a:extLst>
              <a:ext uri="{FF2B5EF4-FFF2-40B4-BE49-F238E27FC236}">
                <a16:creationId xmlns:a16="http://schemas.microsoft.com/office/drawing/2014/main" xmlns="" id="{1F4B36CA-D7BE-E544-95E9-B0A57342C1E7}"/>
              </a:ext>
            </a:extLst>
          </p:cNvPr>
          <p:cNvSpPr/>
          <p:nvPr/>
        </p:nvSpPr>
        <p:spPr>
          <a:xfrm flipH="1">
            <a:off x="8458200" y="6134300"/>
            <a:ext cx="685800" cy="74295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solidFill>
                <a:prstClr val="white"/>
              </a:solidFill>
            </a:endParaRPr>
          </a:p>
        </p:txBody>
      </p:sp>
      <p:sp>
        <p:nvSpPr>
          <p:cNvPr id="624" name="Slide Number Placeholder 2"/>
          <p:cNvSpPr>
            <a:spLocks noGrp="1"/>
          </p:cNvSpPr>
          <p:nvPr>
            <p:ph type="sldNum" sz="quarter" idx="2"/>
          </p:nvPr>
        </p:nvSpPr>
        <p:spPr>
          <a:xfrm>
            <a:off x="8800765" y="6454700"/>
            <a:ext cx="300722" cy="338554"/>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sz="1600" b="1">
                <a:solidFill>
                  <a:schemeClr val="bg1"/>
                </a:solidFill>
              </a:rPr>
              <a:pPr/>
              <a:t>14</a:t>
            </a:fld>
            <a:endParaRPr sz="1600" b="1" dirty="0">
              <a:solidFill>
                <a:schemeClr val="bg1"/>
              </a:solidFill>
            </a:endParaRPr>
          </a:p>
        </p:txBody>
      </p:sp>
      <p:sp>
        <p:nvSpPr>
          <p:cNvPr id="625" name="Content Placeholder 2"/>
          <p:cNvSpPr>
            <a:spLocks noGrp="1"/>
          </p:cNvSpPr>
          <p:nvPr>
            <p:ph type="body" idx="1"/>
          </p:nvPr>
        </p:nvSpPr>
        <p:spPr>
          <a:xfrm>
            <a:off x="179511" y="877262"/>
            <a:ext cx="8804832" cy="5308443"/>
          </a:xfrm>
          <a:prstGeom prst="rect">
            <a:avLst/>
          </a:prstGeom>
          <a:noFill/>
        </p:spPr>
        <p:txBody>
          <a:bodyPr>
            <a:noAutofit/>
          </a:bodyPr>
          <a:lstStyle/>
          <a:p>
            <a:pPr marL="0" lvl="0" indent="0">
              <a:spcBef>
                <a:spcPts val="0"/>
              </a:spcBef>
              <a:buSzTx/>
              <a:buNone/>
            </a:pPr>
            <a:r>
              <a:rPr lang="en-GB" sz="2400" b="1" dirty="0" smtClean="0">
                <a:solidFill>
                  <a:sysClr val="windowText" lastClr="000000"/>
                </a:solidFill>
                <a:latin typeface="Arial" panose="020B0604020202020204" pitchFamily="34" charset="0"/>
                <a:cs typeface="Arial" panose="020B0604020202020204" pitchFamily="34" charset="0"/>
              </a:rPr>
              <a:t>Which </a:t>
            </a:r>
            <a:r>
              <a:rPr lang="en-GB" sz="2400" b="1" dirty="0">
                <a:solidFill>
                  <a:sysClr val="windowText" lastClr="000000"/>
                </a:solidFill>
                <a:latin typeface="Arial" panose="020B0604020202020204" pitchFamily="34" charset="0"/>
                <a:cs typeface="Arial" panose="020B0604020202020204" pitchFamily="34" charset="0"/>
              </a:rPr>
              <a:t>industries generate the highest turnover?</a:t>
            </a:r>
          </a:p>
          <a:p>
            <a:pPr marL="0" indent="0">
              <a:buNone/>
              <a:defRPr cap="small"/>
            </a:pPr>
            <a:endParaRPr lang="en-ZA" sz="2100" b="1" cap="small" dirty="0">
              <a:latin typeface="Arial" panose="020B0604020202020204" pitchFamily="34" charset="0"/>
              <a:cs typeface="Arial" panose="020B0604020202020204" pitchFamily="34" charset="0"/>
            </a:endParaRPr>
          </a:p>
          <a:p>
            <a:pPr marL="0" indent="0">
              <a:buNone/>
              <a:defRPr cap="small"/>
            </a:pPr>
            <a:endParaRPr lang="en-ZA" sz="2100" b="1" cap="small" dirty="0"/>
          </a:p>
        </p:txBody>
      </p:sp>
      <p:graphicFrame>
        <p:nvGraphicFramePr>
          <p:cNvPr id="9" name="Chart 8"/>
          <p:cNvGraphicFramePr/>
          <p:nvPr>
            <p:extLst>
              <p:ext uri="{D42A27DB-BD31-4B8C-83A1-F6EECF244321}">
                <p14:modId xmlns:p14="http://schemas.microsoft.com/office/powerpoint/2010/main" xmlns="" val="3602441888"/>
              </p:ext>
            </p:extLst>
          </p:nvPr>
        </p:nvGraphicFramePr>
        <p:xfrm>
          <a:off x="362857" y="1499836"/>
          <a:ext cx="8095343" cy="360712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271344839"/>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C3D69B"/>
        </a:solidFill>
        <a:effectLst/>
      </p:bgPr>
    </p:bg>
    <p:spTree>
      <p:nvGrpSpPr>
        <p:cNvPr id="1" name=""/>
        <p:cNvGrpSpPr/>
        <p:nvPr/>
      </p:nvGrpSpPr>
      <p:grpSpPr>
        <a:xfrm>
          <a:off x="0" y="0"/>
          <a:ext cx="0" cy="0"/>
          <a:chOff x="0" y="0"/>
          <a:chExt cx="0" cy="0"/>
        </a:xfrm>
      </p:grpSpPr>
      <p:pic>
        <p:nvPicPr>
          <p:cNvPr id="646" name="Picture 6" descr="Picture 6"/>
          <p:cNvPicPr>
            <a:picLocks noChangeAspect="1"/>
          </p:cNvPicPr>
          <p:nvPr/>
        </p:nvPicPr>
        <p:blipFill>
          <a:blip r:embed="rId2" cstate="print">
            <a:extLst/>
          </a:blip>
          <a:srcRect t="24292" b="22405"/>
          <a:stretch>
            <a:fillRect/>
          </a:stretch>
        </p:blipFill>
        <p:spPr>
          <a:xfrm>
            <a:off x="179511" y="6019799"/>
            <a:ext cx="1954090" cy="646525"/>
          </a:xfrm>
          <a:prstGeom prst="rect">
            <a:avLst/>
          </a:prstGeom>
          <a:ln w="12700">
            <a:miter lim="400000"/>
          </a:ln>
        </p:spPr>
      </p:pic>
      <p:sp>
        <p:nvSpPr>
          <p:cNvPr id="648" name="Title 1"/>
          <p:cNvSpPr/>
          <p:nvPr/>
        </p:nvSpPr>
        <p:spPr>
          <a:xfrm>
            <a:off x="152400" y="2438400"/>
            <a:ext cx="8991600" cy="1143000"/>
          </a:xfrm>
          <a:prstGeom prst="rect">
            <a:avLst/>
          </a:prstGeom>
          <a:solidFill>
            <a:srgbClr val="C3D69B"/>
          </a:solidFill>
          <a:ln w="12700">
            <a:miter lim="400000"/>
          </a:ln>
          <a:effectLst>
            <a:outerShdw blurRad="50800" dist="50800" dir="5400000" rotWithShape="0">
              <a:schemeClr val="accent6"/>
            </a:outerShdw>
          </a:effectLst>
          <a:extLst>
            <a:ext uri="{C572A759-6A51-4108-AA02-DFA0A04FC94B}">
              <ma14:wrappingTextBoxFlag xmlns:ma14="http://schemas.microsoft.com/office/mac/drawingml/2011/main" xmlns="" val="1"/>
            </a:ext>
          </a:extLst>
        </p:spPr>
        <p:txBody>
          <a:bodyPr lIns="45719" rIns="45719" anchor="ctr">
            <a:normAutofit/>
          </a:bodyPr>
          <a:lstStyle>
            <a:lvl1pPr>
              <a:defRPr sz="4400" cap="small">
                <a:latin typeface="Arial"/>
                <a:ea typeface="Arial"/>
                <a:cs typeface="Arial"/>
                <a:sym typeface="Arial"/>
              </a:defRPr>
            </a:lvl1pPr>
          </a:lstStyle>
          <a:p>
            <a:pPr algn="r"/>
            <a:r>
              <a:rPr lang="en-GB" sz="3200" dirty="0"/>
              <a:t>Organisational Environment</a:t>
            </a:r>
            <a:endParaRPr sz="3200" dirty="0"/>
          </a:p>
        </p:txBody>
      </p:sp>
      <p:sp>
        <p:nvSpPr>
          <p:cNvPr id="5" name="Right Triangle 4">
            <a:extLst>
              <a:ext uri="{FF2B5EF4-FFF2-40B4-BE49-F238E27FC236}">
                <a16:creationId xmlns:a16="http://schemas.microsoft.com/office/drawing/2014/main" xmlns="" id="{1F4B36CA-D7BE-E544-95E9-B0A57342C1E7}"/>
              </a:ext>
            </a:extLst>
          </p:cNvPr>
          <p:cNvSpPr/>
          <p:nvPr/>
        </p:nvSpPr>
        <p:spPr>
          <a:xfrm flipH="1">
            <a:off x="8458200" y="6134300"/>
            <a:ext cx="685800" cy="74295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solidFill>
                <a:prstClr val="white"/>
              </a:solidFill>
            </a:endParaRPr>
          </a:p>
        </p:txBody>
      </p:sp>
      <p:sp>
        <p:nvSpPr>
          <p:cNvPr id="647" name="Slide Number Placeholder 2"/>
          <p:cNvSpPr>
            <a:spLocks noGrp="1"/>
          </p:cNvSpPr>
          <p:nvPr>
            <p:ph type="sldNum" sz="quarter" idx="2"/>
          </p:nvPr>
        </p:nvSpPr>
        <p:spPr>
          <a:xfrm>
            <a:off x="8800758" y="6454700"/>
            <a:ext cx="300722" cy="338554"/>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sz="1600" b="1">
                <a:solidFill>
                  <a:schemeClr val="bg1"/>
                </a:solidFill>
              </a:rPr>
              <a:pPr/>
              <a:t>15</a:t>
            </a:fld>
            <a:endParaRPr sz="1600" b="1">
              <a:solidFill>
                <a:schemeClr val="bg1"/>
              </a:solidFill>
            </a:endParaRPr>
          </a:p>
        </p:txBody>
      </p:sp>
    </p:spTree>
    <p:extLst>
      <p:ext uri="{BB962C8B-B14F-4D97-AF65-F5344CB8AC3E}">
        <p14:creationId xmlns:p14="http://schemas.microsoft.com/office/powerpoint/2010/main" xmlns="" val="3217952468"/>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6" name="Picture 4" descr="logo Small business devleopment dept_1"/>
          <p:cNvPicPr>
            <a:picLocks noChangeAspect="1" noChangeArrowheads="1"/>
          </p:cNvPicPr>
          <p:nvPr/>
        </p:nvPicPr>
        <p:blipFill>
          <a:blip r:embed="rId2" cstate="print">
            <a:extLst>
              <a:ext uri="{28A0092B-C50C-407E-A947-70E740481C1C}">
                <a14:useLocalDpi xmlns:a14="http://schemas.microsoft.com/office/drawing/2010/main" xmlns="" val="0"/>
              </a:ext>
            </a:extLst>
          </a:blip>
          <a:srcRect t="24292" b="22406"/>
          <a:stretch>
            <a:fillRect/>
          </a:stretch>
        </p:blipFill>
        <p:spPr bwMode="auto">
          <a:xfrm>
            <a:off x="0" y="6210300"/>
            <a:ext cx="1752600" cy="625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4" name="Title 1"/>
          <p:cNvSpPr>
            <a:spLocks noGrp="1"/>
          </p:cNvSpPr>
          <p:nvPr>
            <p:ph type="title"/>
          </p:nvPr>
        </p:nvSpPr>
        <p:spPr>
          <a:xfrm>
            <a:off x="11112" y="1439"/>
            <a:ext cx="9132888" cy="624195"/>
          </a:xfrm>
          <a:solidFill>
            <a:schemeClr val="accent3">
              <a:lumMod val="60000"/>
              <a:lumOff val="40000"/>
            </a:schemeClr>
          </a:solidFill>
          <a:effectLst>
            <a:outerShdw blurRad="50800" dist="50800" dir="5400000" algn="ctr" rotWithShape="0">
              <a:schemeClr val="accent6"/>
            </a:outerShdw>
          </a:effectLst>
        </p:spPr>
        <p:txBody>
          <a:bodyPr rtlCol="0">
            <a:normAutofit fontScale="90000"/>
          </a:bodyPr>
          <a:lstStyle/>
          <a:p>
            <a:pPr algn="r">
              <a:defRPr/>
            </a:pPr>
            <a:r>
              <a:rPr lang="en-US" sz="3600" b="1" cap="small" dirty="0" err="1">
                <a:latin typeface="Arial" panose="020B0604020202020204" pitchFamily="34" charset="0"/>
                <a:cs typeface="Arial" panose="020B0604020202020204" pitchFamily="34" charset="0"/>
              </a:rPr>
              <a:t>Organisational</a:t>
            </a:r>
            <a:r>
              <a:rPr lang="en-US" sz="3600" b="1" cap="small" dirty="0">
                <a:latin typeface="Arial" panose="020B0604020202020204" pitchFamily="34" charset="0"/>
                <a:cs typeface="Arial" panose="020B0604020202020204" pitchFamily="34" charset="0"/>
              </a:rPr>
              <a:t> Environment</a:t>
            </a:r>
            <a:endParaRPr lang="en-US" sz="3600" b="1" cap="small" dirty="0">
              <a:solidFill>
                <a:srgbClr val="FF0000"/>
              </a:solidFill>
            </a:endParaRPr>
          </a:p>
        </p:txBody>
      </p:sp>
      <p:sp>
        <p:nvSpPr>
          <p:cNvPr id="7" name="Right Triangle 6">
            <a:extLst>
              <a:ext uri="{FF2B5EF4-FFF2-40B4-BE49-F238E27FC236}">
                <a16:creationId xmlns:a16="http://schemas.microsoft.com/office/drawing/2014/main" xmlns="" id="{1F4B36CA-D7BE-E544-95E9-B0A57342C1E7}"/>
              </a:ext>
            </a:extLst>
          </p:cNvPr>
          <p:cNvSpPr/>
          <p:nvPr/>
        </p:nvSpPr>
        <p:spPr>
          <a:xfrm flipH="1">
            <a:off x="8458200" y="6134300"/>
            <a:ext cx="685800" cy="74295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solidFill>
                <a:prstClr val="white"/>
              </a:solidFill>
            </a:endParaRPr>
          </a:p>
        </p:txBody>
      </p:sp>
      <p:sp>
        <p:nvSpPr>
          <p:cNvPr id="77827" name="Slide Number Placeholder 1"/>
          <p:cNvSpPr>
            <a:spLocks noGrp="1"/>
          </p:cNvSpPr>
          <p:nvPr>
            <p:ph type="sldNum" sz="quarter" idx="4294967295"/>
          </p:nvPr>
        </p:nvSpPr>
        <p:spPr bwMode="auto">
          <a:xfrm>
            <a:off x="8822013" y="6433434"/>
            <a:ext cx="300722" cy="338554"/>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81644A7-0C56-4FE1-AA8B-1A8D531D2A01}" type="slidenum">
              <a:rPr lang="en-US" altLang="en-US" sz="1600" b="1" smtClean="0">
                <a:solidFill>
                  <a:schemeClr val="bg1"/>
                </a:solidFill>
              </a:rPr>
              <a:pPr>
                <a:spcBef>
                  <a:spcPct val="0"/>
                </a:spcBef>
                <a:buFontTx/>
                <a:buNone/>
              </a:pPr>
              <a:t>16</a:t>
            </a:fld>
            <a:endParaRPr lang="en-US" altLang="en-US" sz="1600" b="1" dirty="0">
              <a:solidFill>
                <a:schemeClr val="bg1"/>
              </a:solidFill>
            </a:endParaRPr>
          </a:p>
        </p:txBody>
      </p:sp>
      <p:sp>
        <p:nvSpPr>
          <p:cNvPr id="8" name="TextBox 7"/>
          <p:cNvSpPr txBox="1"/>
          <p:nvPr/>
        </p:nvSpPr>
        <p:spPr>
          <a:xfrm>
            <a:off x="114907" y="697614"/>
            <a:ext cx="8933843" cy="510139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just">
              <a:lnSpc>
                <a:spcPct val="115000"/>
              </a:lnSpc>
              <a:spcAft>
                <a:spcPts val="600"/>
              </a:spcAft>
            </a:pPr>
            <a:r>
              <a:rPr lang="en-ZA" dirty="0">
                <a:latin typeface="Arial" panose="020B0604020202020204" pitchFamily="34" charset="0"/>
                <a:ea typeface="Calibri" panose="020F0502020204030204" pitchFamily="34" charset="0"/>
                <a:cs typeface="Times New Roman" panose="02020603050405020304" pitchFamily="18" charset="0"/>
              </a:rPr>
              <a:t>The 2016/2017 Organisational structure and capacity requirements of the Department was found to be inadequate to deliver on the mandate during the revision of the Departmental Strategic Plan for the fiscal years (2016/17 – 2020/21). Towards end of 2017, the department triggered a review process of the organisational structure which was internally approved in November 2018 however placed on hold pending the National Macro Organisation of the State (NMOS). </a:t>
            </a:r>
            <a:endParaRPr lang="en-ZA" dirty="0" smtClean="0">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600"/>
              </a:spcAft>
            </a:pPr>
            <a:endParaRPr lang="en-ZA" dirty="0">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600"/>
              </a:spcAft>
            </a:pPr>
            <a:r>
              <a:rPr lang="en-ZA" dirty="0" smtClean="0">
                <a:latin typeface="Arial" panose="020B0604020202020204" pitchFamily="34" charset="0"/>
                <a:ea typeface="Calibri" panose="020F0502020204030204" pitchFamily="34" charset="0"/>
                <a:cs typeface="Times New Roman" panose="02020603050405020304" pitchFamily="18" charset="0"/>
              </a:rPr>
              <a:t>In </a:t>
            </a:r>
            <a:r>
              <a:rPr lang="en-ZA" dirty="0">
                <a:latin typeface="Arial" panose="020B0604020202020204" pitchFamily="34" charset="0"/>
                <a:ea typeface="Calibri" panose="020F0502020204030204" pitchFamily="34" charset="0"/>
                <a:cs typeface="Times New Roman" panose="02020603050405020304" pitchFamily="18" charset="0"/>
              </a:rPr>
              <a:t>order to effectively deliver on the new prioritise as state transition into the 6th Administration, the operating model and organisational structure of the Department will require refinement. The latter process is aimed at streamlining process and strengthen support in the delivery of services and in particular closing gaps in critical areas such as Development Finance and Statistical Analysis in parallel. Furthermore focus will be also be at re skilling staff in other important roles such Monitoring and Evaluation amongst others. For financial year 2019/20, the work of the Department is organised according to the following </a:t>
            </a:r>
            <a:r>
              <a:rPr lang="en-ZA" dirty="0" smtClean="0">
                <a:latin typeface="Arial" panose="020B0604020202020204" pitchFamily="34" charset="0"/>
                <a:ea typeface="Calibri" panose="020F0502020204030204" pitchFamily="34" charset="0"/>
                <a:cs typeface="Times New Roman" panose="02020603050405020304" pitchFamily="18" charset="0"/>
              </a:rPr>
              <a:t>programme as per the next slide</a:t>
            </a:r>
            <a:endParaRPr lang="en-ZA"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438710104"/>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6" name="Picture 4" descr="logo Small business devleopment dept_1"/>
          <p:cNvPicPr>
            <a:picLocks noChangeAspect="1" noChangeArrowheads="1"/>
          </p:cNvPicPr>
          <p:nvPr/>
        </p:nvPicPr>
        <p:blipFill>
          <a:blip r:embed="rId2" cstate="print">
            <a:extLst>
              <a:ext uri="{28A0092B-C50C-407E-A947-70E740481C1C}">
                <a14:useLocalDpi xmlns:a14="http://schemas.microsoft.com/office/drawing/2010/main" xmlns="" val="0"/>
              </a:ext>
            </a:extLst>
          </a:blip>
          <a:srcRect t="24292" b="22406"/>
          <a:stretch>
            <a:fillRect/>
          </a:stretch>
        </p:blipFill>
        <p:spPr bwMode="auto">
          <a:xfrm>
            <a:off x="0" y="6210300"/>
            <a:ext cx="1752600" cy="625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4" name="Title 1"/>
          <p:cNvSpPr>
            <a:spLocks noGrp="1"/>
          </p:cNvSpPr>
          <p:nvPr>
            <p:ph type="title"/>
          </p:nvPr>
        </p:nvSpPr>
        <p:spPr>
          <a:xfrm>
            <a:off x="11112" y="1439"/>
            <a:ext cx="9132888" cy="624195"/>
          </a:xfrm>
          <a:solidFill>
            <a:schemeClr val="accent3">
              <a:lumMod val="60000"/>
              <a:lumOff val="40000"/>
            </a:schemeClr>
          </a:solidFill>
          <a:effectLst>
            <a:outerShdw blurRad="50800" dist="50800" dir="5400000" algn="ctr" rotWithShape="0">
              <a:schemeClr val="accent6"/>
            </a:outerShdw>
          </a:effectLst>
        </p:spPr>
        <p:txBody>
          <a:bodyPr rtlCol="0">
            <a:normAutofit fontScale="90000"/>
          </a:bodyPr>
          <a:lstStyle/>
          <a:p>
            <a:pPr algn="r">
              <a:defRPr/>
            </a:pPr>
            <a:r>
              <a:rPr lang="en-US" sz="3600" b="1" cap="small" dirty="0" err="1">
                <a:latin typeface="Arial" panose="020B0604020202020204" pitchFamily="34" charset="0"/>
                <a:cs typeface="Arial" panose="020B0604020202020204" pitchFamily="34" charset="0"/>
              </a:rPr>
              <a:t>Organisational</a:t>
            </a:r>
            <a:r>
              <a:rPr lang="en-US" sz="3600" b="1" cap="small" dirty="0">
                <a:latin typeface="Arial" panose="020B0604020202020204" pitchFamily="34" charset="0"/>
                <a:cs typeface="Arial" panose="020B0604020202020204" pitchFamily="34" charset="0"/>
              </a:rPr>
              <a:t> Environment</a:t>
            </a:r>
            <a:endParaRPr lang="en-US" sz="3600" b="1" cap="small" dirty="0">
              <a:solidFill>
                <a:srgbClr val="FF0000"/>
              </a:solidFill>
            </a:endParaRPr>
          </a:p>
        </p:txBody>
      </p:sp>
      <p:graphicFrame>
        <p:nvGraphicFramePr>
          <p:cNvPr id="6" name="Table 5">
            <a:extLst>
              <a:ext uri="{FF2B5EF4-FFF2-40B4-BE49-F238E27FC236}">
                <a16:creationId xmlns:a16="http://schemas.microsoft.com/office/drawing/2014/main" xmlns="" id="{1E3A6D35-BADE-C74B-86EA-3BC49463F4A5}"/>
              </a:ext>
            </a:extLst>
          </p:cNvPr>
          <p:cNvGraphicFramePr>
            <a:graphicFrameLocks noGrp="1"/>
          </p:cNvGraphicFramePr>
          <p:nvPr>
            <p:extLst>
              <p:ext uri="{D42A27DB-BD31-4B8C-83A1-F6EECF244321}">
                <p14:modId xmlns:p14="http://schemas.microsoft.com/office/powerpoint/2010/main" xmlns="" val="4106179872"/>
              </p:ext>
            </p:extLst>
          </p:nvPr>
        </p:nvGraphicFramePr>
        <p:xfrm>
          <a:off x="22225" y="914399"/>
          <a:ext cx="9121775" cy="4911066"/>
        </p:xfrm>
        <a:graphic>
          <a:graphicData uri="http://schemas.openxmlformats.org/drawingml/2006/table">
            <a:tbl>
              <a:tblPr firstRow="1" bandRow="1"/>
              <a:tblGrid>
                <a:gridCol w="1537518">
                  <a:extLst>
                    <a:ext uri="{9D8B030D-6E8A-4147-A177-3AD203B41FA5}">
                      <a16:colId xmlns:a16="http://schemas.microsoft.com/office/drawing/2014/main" xmlns="" val="20000"/>
                    </a:ext>
                  </a:extLst>
                </a:gridCol>
                <a:gridCol w="2009743">
                  <a:extLst>
                    <a:ext uri="{9D8B030D-6E8A-4147-A177-3AD203B41FA5}">
                      <a16:colId xmlns:a16="http://schemas.microsoft.com/office/drawing/2014/main" xmlns="" val="20001"/>
                    </a:ext>
                  </a:extLst>
                </a:gridCol>
                <a:gridCol w="5574514">
                  <a:extLst>
                    <a:ext uri="{9D8B030D-6E8A-4147-A177-3AD203B41FA5}">
                      <a16:colId xmlns:a16="http://schemas.microsoft.com/office/drawing/2014/main" xmlns="" val="20002"/>
                    </a:ext>
                  </a:extLst>
                </a:gridCol>
              </a:tblGrid>
              <a:tr h="384824">
                <a:tc>
                  <a:txBody>
                    <a:bodyPr/>
                    <a:lstStyle/>
                    <a:p>
                      <a:pPr algn="l">
                        <a:lnSpc>
                          <a:spcPct val="110000"/>
                        </a:lnSpc>
                        <a:spcBef>
                          <a:spcPts val="0"/>
                        </a:spcBef>
                        <a:spcAft>
                          <a:spcPts val="0"/>
                        </a:spcAft>
                      </a:pPr>
                      <a:r>
                        <a:rPr lang="en-ZA" sz="1100" b="1" cap="small" baseline="0" dirty="0">
                          <a:effectLst/>
                          <a:latin typeface="Arial" panose="020B0604020202020204" pitchFamily="34" charset="0"/>
                          <a:ea typeface="Times New Roman" panose="02020603050405020304" pitchFamily="18" charset="0"/>
                          <a:cs typeface="Arial" panose="020B0604020202020204" pitchFamily="34" charset="0"/>
                        </a:rPr>
                        <a:t>Programme NO. </a:t>
                      </a:r>
                      <a:endParaRPr lang="en-ZA" sz="1100" cap="small" baseline="0" dirty="0">
                        <a:effectLst/>
                        <a:latin typeface="Arial" panose="020B0604020202020204" pitchFamily="34" charset="0"/>
                        <a:ea typeface="Calibri" panose="020F0502020204030204" pitchFamily="34" charset="0"/>
                        <a:cs typeface="Times New Roman" panose="02020603050405020304" pitchFamily="18" charset="0"/>
                      </a:endParaRPr>
                    </a:p>
                  </a:txBody>
                  <a:tcPr marL="81467" marR="81467" marT="40734" marB="40734"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l">
                        <a:lnSpc>
                          <a:spcPct val="110000"/>
                        </a:lnSpc>
                        <a:spcBef>
                          <a:spcPts val="0"/>
                        </a:spcBef>
                        <a:spcAft>
                          <a:spcPts val="0"/>
                        </a:spcAft>
                      </a:pPr>
                      <a:r>
                        <a:rPr lang="en-ZA" sz="1100" b="1" cap="small" baseline="0" dirty="0">
                          <a:effectLst/>
                          <a:latin typeface="Arial" panose="020B0604020202020204" pitchFamily="34" charset="0"/>
                          <a:ea typeface="Times New Roman" panose="02020603050405020304" pitchFamily="18" charset="0"/>
                          <a:cs typeface="Arial" panose="020B0604020202020204" pitchFamily="34" charset="0"/>
                        </a:rPr>
                        <a:t>Programme Name</a:t>
                      </a:r>
                      <a:endParaRPr lang="en-ZA" sz="1100" cap="small" baseline="0" dirty="0">
                        <a:effectLst/>
                        <a:latin typeface="Arial" panose="020B0604020202020204" pitchFamily="34" charset="0"/>
                        <a:ea typeface="Calibri" panose="020F0502020204030204" pitchFamily="34" charset="0"/>
                        <a:cs typeface="Times New Roman" panose="02020603050405020304" pitchFamily="18" charset="0"/>
                      </a:endParaRPr>
                    </a:p>
                  </a:txBody>
                  <a:tcPr marL="81467" marR="81467" marT="40734" marB="40734"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l">
                        <a:lnSpc>
                          <a:spcPct val="110000"/>
                        </a:lnSpc>
                        <a:spcBef>
                          <a:spcPts val="0"/>
                        </a:spcBef>
                        <a:spcAft>
                          <a:spcPts val="0"/>
                        </a:spcAft>
                      </a:pPr>
                      <a:r>
                        <a:rPr lang="en-ZA" sz="1100" b="1" kern="1200" cap="small" baseline="0" dirty="0">
                          <a:effectLst/>
                          <a:latin typeface="Arial" panose="020B0604020202020204" pitchFamily="34" charset="0"/>
                          <a:ea typeface="Times New Roman" panose="02020603050405020304" pitchFamily="18" charset="0"/>
                          <a:cs typeface="Arial" panose="020B0604020202020204" pitchFamily="34" charset="0"/>
                        </a:rPr>
                        <a:t>Sub-Programmes</a:t>
                      </a:r>
                      <a:endParaRPr lang="en-ZA" sz="1100" cap="small" baseline="0" dirty="0">
                        <a:effectLst/>
                        <a:latin typeface="Arial" panose="020B0604020202020204" pitchFamily="34" charset="0"/>
                        <a:ea typeface="Calibri" panose="020F0502020204030204" pitchFamily="34" charset="0"/>
                        <a:cs typeface="Times New Roman" panose="02020603050405020304" pitchFamily="18" charset="0"/>
                      </a:endParaRPr>
                    </a:p>
                  </a:txBody>
                  <a:tcPr marL="81467" marR="81467" marT="40734" marB="40734"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extLst>
                  <a:ext uri="{0D108BD9-81ED-4DB2-BD59-A6C34878D82A}">
                    <a16:rowId xmlns:a16="http://schemas.microsoft.com/office/drawing/2014/main" xmlns="" val="10000"/>
                  </a:ext>
                </a:extLst>
              </a:tr>
              <a:tr h="1441594">
                <a:tc>
                  <a:txBody>
                    <a:bodyPr/>
                    <a:lstStyle/>
                    <a:p>
                      <a:pPr algn="l">
                        <a:lnSpc>
                          <a:spcPct val="110000"/>
                        </a:lnSpc>
                        <a:spcBef>
                          <a:spcPts val="0"/>
                        </a:spcBef>
                        <a:spcAft>
                          <a:spcPts val="0"/>
                        </a:spcAft>
                      </a:pPr>
                      <a:r>
                        <a:rPr lang="en-ZA" sz="1100" b="1" kern="1200" baseline="0" dirty="0">
                          <a:effectLst/>
                          <a:latin typeface="Arial" panose="020B0604020202020204" pitchFamily="34" charset="0"/>
                          <a:ea typeface="Times New Roman" panose="02020603050405020304" pitchFamily="18" charset="0"/>
                          <a:cs typeface="Arial" panose="020B0604020202020204" pitchFamily="34" charset="0"/>
                        </a:rPr>
                        <a:t>Programme 1</a:t>
                      </a:r>
                      <a:endParaRPr lang="en-ZA" sz="1100" b="1" baseline="0" dirty="0">
                        <a:effectLst/>
                        <a:latin typeface="Arial" panose="020B0604020202020204" pitchFamily="34" charset="0"/>
                        <a:ea typeface="Calibri" panose="020F0502020204030204" pitchFamily="34" charset="0"/>
                        <a:cs typeface="Times New Roman" panose="02020603050405020304" pitchFamily="18" charset="0"/>
                      </a:endParaRPr>
                    </a:p>
                  </a:txBody>
                  <a:tcPr marL="81467" marR="81467" marT="40734" marB="40734">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l">
                        <a:lnSpc>
                          <a:spcPct val="110000"/>
                        </a:lnSpc>
                        <a:spcBef>
                          <a:spcPts val="0"/>
                        </a:spcBef>
                        <a:spcAft>
                          <a:spcPts val="0"/>
                        </a:spcAft>
                      </a:pPr>
                      <a:r>
                        <a:rPr lang="en-ZA" sz="1100" b="1" i="0" kern="1200" cap="small" baseline="0" dirty="0">
                          <a:effectLst/>
                          <a:latin typeface="Arial" panose="020B0604020202020204" pitchFamily="34" charset="0"/>
                          <a:ea typeface="Times New Roman" panose="02020603050405020304" pitchFamily="18" charset="0"/>
                          <a:cs typeface="Arial" panose="020B0604020202020204" pitchFamily="34" charset="0"/>
                        </a:rPr>
                        <a:t>Administration</a:t>
                      </a:r>
                      <a:endParaRPr lang="en-ZA" sz="1100" b="1" i="0" cap="small" baseline="0" dirty="0">
                        <a:effectLst/>
                        <a:latin typeface="Arial" panose="020B0604020202020204" pitchFamily="34" charset="0"/>
                        <a:ea typeface="Calibri" panose="020F0502020204030204" pitchFamily="34" charset="0"/>
                        <a:cs typeface="Times New Roman" panose="02020603050405020304" pitchFamily="18" charset="0"/>
                      </a:endParaRPr>
                    </a:p>
                  </a:txBody>
                  <a:tcPr marL="81467" marR="81467" marT="40734" marB="40734">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342900" lvl="0" indent="-342900" algn="l">
                        <a:lnSpc>
                          <a:spcPct val="100000"/>
                        </a:lnSpc>
                        <a:spcBef>
                          <a:spcPts val="0"/>
                        </a:spcBef>
                        <a:spcAft>
                          <a:spcPts val="0"/>
                        </a:spcAft>
                        <a:buFont typeface="+mj-lt"/>
                        <a:buAutoNum type="arabicParenR"/>
                      </a:pPr>
                      <a:r>
                        <a:rPr lang="en-ZA" sz="1100" kern="1200" baseline="0" dirty="0">
                          <a:effectLst/>
                          <a:latin typeface="Arial" panose="020B0604020202020204" pitchFamily="34" charset="0"/>
                          <a:ea typeface="Times New Roman" panose="02020603050405020304" pitchFamily="18" charset="0"/>
                          <a:cs typeface="Arial" panose="020B0604020202020204" pitchFamily="34" charset="0"/>
                        </a:rPr>
                        <a:t>Ministry</a:t>
                      </a:r>
                      <a:endParaRPr lang="en-ZA" sz="1100" baseline="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l">
                        <a:lnSpc>
                          <a:spcPct val="100000"/>
                        </a:lnSpc>
                        <a:spcBef>
                          <a:spcPts val="0"/>
                        </a:spcBef>
                        <a:spcAft>
                          <a:spcPts val="0"/>
                        </a:spcAft>
                        <a:buFont typeface="+mj-lt"/>
                        <a:buAutoNum type="arabicParenR"/>
                      </a:pPr>
                      <a:r>
                        <a:rPr lang="en-ZA" sz="1100" kern="1200" baseline="0" dirty="0">
                          <a:effectLst/>
                          <a:latin typeface="Arial" panose="020B0604020202020204" pitchFamily="34" charset="0"/>
                          <a:ea typeface="Times New Roman" panose="02020603050405020304" pitchFamily="18" charset="0"/>
                          <a:cs typeface="Arial" panose="020B0604020202020204" pitchFamily="34" charset="0"/>
                        </a:rPr>
                        <a:t>Departmental Management (Office of the DG)</a:t>
                      </a:r>
                      <a:endParaRPr lang="en-ZA" sz="1100" baseline="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l">
                        <a:lnSpc>
                          <a:spcPct val="100000"/>
                        </a:lnSpc>
                        <a:spcBef>
                          <a:spcPts val="0"/>
                        </a:spcBef>
                        <a:spcAft>
                          <a:spcPts val="0"/>
                        </a:spcAft>
                        <a:buFont typeface="+mj-lt"/>
                        <a:buAutoNum type="arabicParenR"/>
                      </a:pPr>
                      <a:r>
                        <a:rPr lang="en-ZA" sz="1100" baseline="0" dirty="0">
                          <a:effectLst/>
                          <a:latin typeface="Arial" panose="020B0604020202020204" pitchFamily="34" charset="0"/>
                          <a:ea typeface="Calibri" panose="020F0502020204030204" pitchFamily="34" charset="0"/>
                          <a:cs typeface="Arial" panose="020B0604020202020204" pitchFamily="34" charset="0"/>
                        </a:rPr>
                        <a:t>Corporate </a:t>
                      </a:r>
                      <a:r>
                        <a:rPr lang="en-ZA" sz="1100" baseline="0" dirty="0" smtClean="0">
                          <a:effectLst/>
                          <a:latin typeface="Arial" panose="020B0604020202020204" pitchFamily="34" charset="0"/>
                          <a:ea typeface="Calibri" panose="020F0502020204030204" pitchFamily="34" charset="0"/>
                          <a:cs typeface="Arial" panose="020B0604020202020204" pitchFamily="34" charset="0"/>
                        </a:rPr>
                        <a:t>Services</a:t>
                      </a:r>
                      <a:endParaRPr lang="en-ZA" sz="1100" baseline="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l">
                        <a:lnSpc>
                          <a:spcPct val="100000"/>
                        </a:lnSpc>
                        <a:spcBef>
                          <a:spcPts val="0"/>
                        </a:spcBef>
                        <a:spcAft>
                          <a:spcPts val="0"/>
                        </a:spcAft>
                        <a:buFont typeface="+mj-lt"/>
                        <a:buAutoNum type="arabicParenR"/>
                      </a:pPr>
                      <a:r>
                        <a:rPr lang="en-ZA" sz="1100" baseline="0" dirty="0">
                          <a:effectLst/>
                          <a:latin typeface="Arial" panose="020B0604020202020204" pitchFamily="34" charset="0"/>
                          <a:ea typeface="Calibri" panose="020F0502020204030204" pitchFamily="34" charset="0"/>
                          <a:cs typeface="Arial" panose="020B0604020202020204" pitchFamily="34" charset="0"/>
                        </a:rPr>
                        <a:t>Financial Management</a:t>
                      </a:r>
                      <a:endParaRPr lang="en-ZA" sz="1100" baseline="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l">
                        <a:lnSpc>
                          <a:spcPct val="100000"/>
                        </a:lnSpc>
                        <a:spcBef>
                          <a:spcPts val="0"/>
                        </a:spcBef>
                        <a:spcAft>
                          <a:spcPts val="0"/>
                        </a:spcAft>
                        <a:buFont typeface="+mj-lt"/>
                        <a:buAutoNum type="arabicParenR"/>
                      </a:pPr>
                      <a:r>
                        <a:rPr lang="en-ZA" sz="1100" baseline="0" dirty="0">
                          <a:effectLst/>
                          <a:latin typeface="Arial" panose="020B0604020202020204" pitchFamily="34" charset="0"/>
                          <a:ea typeface="Calibri" panose="020F0502020204030204" pitchFamily="34" charset="0"/>
                          <a:cs typeface="Arial" panose="020B0604020202020204" pitchFamily="34" charset="0"/>
                        </a:rPr>
                        <a:t>Communications and Marketing</a:t>
                      </a:r>
                      <a:endParaRPr lang="en-ZA" sz="1100" baseline="0" dirty="0">
                        <a:effectLst/>
                        <a:latin typeface="Arial" panose="020B0604020202020204" pitchFamily="34" charset="0"/>
                        <a:ea typeface="Calibri" panose="020F0502020204030204" pitchFamily="34" charset="0"/>
                        <a:cs typeface="Times New Roman" panose="02020603050405020304" pitchFamily="18" charset="0"/>
                      </a:endParaRPr>
                    </a:p>
                  </a:txBody>
                  <a:tcPr marL="81467" marR="81467" marT="40734" marB="40734">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xmlns="" val="10001"/>
                  </a:ext>
                </a:extLst>
              </a:tr>
              <a:tr h="1158664">
                <a:tc>
                  <a:txBody>
                    <a:bodyPr/>
                    <a:lstStyle/>
                    <a:p>
                      <a:pPr algn="l">
                        <a:lnSpc>
                          <a:spcPct val="110000"/>
                        </a:lnSpc>
                        <a:spcBef>
                          <a:spcPts val="0"/>
                        </a:spcBef>
                        <a:spcAft>
                          <a:spcPts val="0"/>
                        </a:spcAft>
                      </a:pPr>
                      <a:r>
                        <a:rPr lang="en-ZA" sz="1100" b="1" kern="1200" baseline="0" dirty="0">
                          <a:effectLst/>
                          <a:latin typeface="Arial" panose="020B0604020202020204" pitchFamily="34" charset="0"/>
                          <a:ea typeface="Times New Roman" panose="02020603050405020304" pitchFamily="18" charset="0"/>
                          <a:cs typeface="Arial" panose="020B0604020202020204" pitchFamily="34" charset="0"/>
                        </a:rPr>
                        <a:t>Programme 2</a:t>
                      </a:r>
                      <a:endParaRPr lang="en-ZA" sz="1100" b="1" baseline="0" dirty="0">
                        <a:effectLst/>
                        <a:latin typeface="Arial" panose="020B0604020202020204" pitchFamily="34" charset="0"/>
                        <a:ea typeface="Calibri" panose="020F0502020204030204" pitchFamily="34" charset="0"/>
                        <a:cs typeface="Times New Roman" panose="02020603050405020304" pitchFamily="18" charset="0"/>
                      </a:endParaRPr>
                    </a:p>
                  </a:txBody>
                  <a:tcPr marL="81467" marR="81467" marT="40734" marB="40734">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l">
                        <a:lnSpc>
                          <a:spcPct val="110000"/>
                        </a:lnSpc>
                        <a:spcBef>
                          <a:spcPts val="0"/>
                        </a:spcBef>
                        <a:spcAft>
                          <a:spcPts val="0"/>
                        </a:spcAft>
                      </a:pPr>
                      <a:r>
                        <a:rPr lang="en-ZA" sz="1100" b="1" i="0" cap="small" baseline="0" dirty="0" smtClean="0">
                          <a:effectLst/>
                          <a:latin typeface="Arial" panose="020B0604020202020204" pitchFamily="34" charset="0"/>
                          <a:ea typeface="Calibri" panose="020F0502020204030204" pitchFamily="34" charset="0"/>
                          <a:cs typeface="Arial" panose="020B0604020202020204" pitchFamily="34" charset="0"/>
                        </a:rPr>
                        <a:t>Sector policy and Research</a:t>
                      </a:r>
                      <a:endParaRPr lang="en-ZA" sz="1100" b="1" i="0" cap="small" baseline="0" dirty="0">
                        <a:effectLst/>
                        <a:latin typeface="Arial" panose="020B0604020202020204" pitchFamily="34" charset="0"/>
                        <a:ea typeface="Calibri" panose="020F0502020204030204" pitchFamily="34" charset="0"/>
                        <a:cs typeface="Times New Roman" panose="02020603050405020304" pitchFamily="18" charset="0"/>
                      </a:endParaRPr>
                    </a:p>
                  </a:txBody>
                  <a:tcPr marL="81467" marR="81467" marT="40734" marB="40734">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342900" lvl="0" indent="-342900" algn="l">
                        <a:lnSpc>
                          <a:spcPct val="100000"/>
                        </a:lnSpc>
                        <a:spcBef>
                          <a:spcPts val="0"/>
                        </a:spcBef>
                        <a:spcAft>
                          <a:spcPts val="0"/>
                        </a:spcAft>
                        <a:buFont typeface="+mj-lt"/>
                        <a:buAutoNum type="arabicParenR"/>
                      </a:pPr>
                      <a:r>
                        <a:rPr lang="en-ZA" sz="1100" baseline="0" dirty="0">
                          <a:effectLst/>
                          <a:latin typeface="Arial" panose="020B0604020202020204" pitchFamily="34" charset="0"/>
                          <a:ea typeface="Calibri" panose="020F0502020204030204" pitchFamily="34" charset="0"/>
                          <a:cs typeface="Arial" panose="020B0604020202020204" pitchFamily="34" charset="0"/>
                        </a:rPr>
                        <a:t>Research</a:t>
                      </a:r>
                      <a:endParaRPr lang="en-ZA" sz="1100" baseline="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l">
                        <a:lnSpc>
                          <a:spcPct val="100000"/>
                        </a:lnSpc>
                        <a:spcBef>
                          <a:spcPts val="0"/>
                        </a:spcBef>
                        <a:spcAft>
                          <a:spcPts val="0"/>
                        </a:spcAft>
                        <a:buFont typeface="+mj-lt"/>
                        <a:buAutoNum type="arabicParenR"/>
                      </a:pPr>
                      <a:r>
                        <a:rPr lang="en-ZA" sz="1100" baseline="0" dirty="0">
                          <a:effectLst/>
                          <a:latin typeface="Arial" panose="020B0604020202020204" pitchFamily="34" charset="0"/>
                          <a:ea typeface="Times New Roman" panose="02020603050405020304" pitchFamily="18" charset="0"/>
                          <a:cs typeface="Arial" panose="020B0604020202020204" pitchFamily="34" charset="0"/>
                        </a:rPr>
                        <a:t>Policy and Legislation (including IGR and Coordination)</a:t>
                      </a:r>
                      <a:endParaRPr lang="en-ZA" sz="1100" baseline="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l">
                        <a:lnSpc>
                          <a:spcPct val="100000"/>
                        </a:lnSpc>
                        <a:spcBef>
                          <a:spcPts val="0"/>
                        </a:spcBef>
                        <a:spcAft>
                          <a:spcPts val="0"/>
                        </a:spcAft>
                        <a:buFont typeface="+mj-lt"/>
                        <a:buAutoNum type="arabicParenR"/>
                      </a:pPr>
                      <a:r>
                        <a:rPr lang="en-ZA" sz="1100" baseline="0" dirty="0">
                          <a:effectLst/>
                          <a:latin typeface="Arial" panose="020B0604020202020204" pitchFamily="34" charset="0"/>
                          <a:ea typeface="Calibri" panose="020F0502020204030204" pitchFamily="34" charset="0"/>
                          <a:cs typeface="Arial" panose="020B0604020202020204" pitchFamily="34" charset="0"/>
                        </a:rPr>
                        <a:t>International Relations and Trade Promotion</a:t>
                      </a:r>
                      <a:endParaRPr lang="en-ZA" sz="1100" baseline="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l">
                        <a:lnSpc>
                          <a:spcPct val="100000"/>
                        </a:lnSpc>
                        <a:spcBef>
                          <a:spcPts val="0"/>
                        </a:spcBef>
                        <a:spcAft>
                          <a:spcPts val="0"/>
                        </a:spcAft>
                        <a:buFont typeface="+mj-lt"/>
                        <a:buAutoNum type="arabicParenR"/>
                      </a:pPr>
                      <a:r>
                        <a:rPr lang="en-ZA" sz="1100" baseline="0" dirty="0">
                          <a:effectLst/>
                          <a:latin typeface="Arial" panose="020B0604020202020204" pitchFamily="34" charset="0"/>
                          <a:ea typeface="Calibri" panose="020F0502020204030204" pitchFamily="34" charset="0"/>
                          <a:cs typeface="Arial" panose="020B0604020202020204" pitchFamily="34" charset="0"/>
                        </a:rPr>
                        <a:t>Monitoring and Evaluation</a:t>
                      </a:r>
                      <a:endParaRPr lang="en-ZA" sz="1100" baseline="0" dirty="0">
                        <a:effectLst/>
                        <a:latin typeface="Arial" panose="020B0604020202020204" pitchFamily="34" charset="0"/>
                        <a:ea typeface="Calibri" panose="020F0502020204030204" pitchFamily="34" charset="0"/>
                        <a:cs typeface="Times New Roman" panose="02020603050405020304" pitchFamily="18" charset="0"/>
                      </a:endParaRPr>
                    </a:p>
                  </a:txBody>
                  <a:tcPr marL="81467" marR="81467" marT="40734" marB="40734">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xmlns="" val="10002"/>
                  </a:ext>
                </a:extLst>
              </a:tr>
              <a:tr h="862262">
                <a:tc>
                  <a:txBody>
                    <a:bodyPr/>
                    <a:lstStyle/>
                    <a:p>
                      <a:pPr algn="l">
                        <a:lnSpc>
                          <a:spcPct val="110000"/>
                        </a:lnSpc>
                        <a:spcBef>
                          <a:spcPts val="0"/>
                        </a:spcBef>
                        <a:spcAft>
                          <a:spcPts val="0"/>
                        </a:spcAft>
                      </a:pPr>
                      <a:r>
                        <a:rPr lang="en-ZA" sz="1100" b="1" kern="1200" baseline="0" dirty="0">
                          <a:effectLst/>
                          <a:latin typeface="Arial" panose="020B0604020202020204" pitchFamily="34" charset="0"/>
                          <a:ea typeface="Times New Roman" panose="02020603050405020304" pitchFamily="18" charset="0"/>
                          <a:cs typeface="Arial" panose="020B0604020202020204" pitchFamily="34" charset="0"/>
                        </a:rPr>
                        <a:t>Programme 3</a:t>
                      </a:r>
                      <a:endParaRPr lang="en-ZA" sz="1100" b="1" baseline="0" dirty="0">
                        <a:effectLst/>
                        <a:latin typeface="Arial" panose="020B0604020202020204" pitchFamily="34" charset="0"/>
                        <a:ea typeface="Calibri" panose="020F0502020204030204" pitchFamily="34" charset="0"/>
                        <a:cs typeface="Times New Roman" panose="02020603050405020304" pitchFamily="18" charset="0"/>
                      </a:endParaRPr>
                    </a:p>
                  </a:txBody>
                  <a:tcPr marL="81467" marR="81467" marT="40734" marB="40734">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l">
                        <a:lnSpc>
                          <a:spcPct val="110000"/>
                        </a:lnSpc>
                        <a:spcBef>
                          <a:spcPts val="0"/>
                        </a:spcBef>
                        <a:spcAft>
                          <a:spcPts val="0"/>
                        </a:spcAft>
                      </a:pPr>
                      <a:r>
                        <a:rPr lang="en-ZA" sz="1100" b="1" i="0" cap="small" baseline="0" dirty="0">
                          <a:effectLst/>
                          <a:latin typeface="Arial" panose="020B0604020202020204" pitchFamily="34" charset="0"/>
                          <a:ea typeface="Calibri" panose="020F0502020204030204" pitchFamily="34" charset="0"/>
                          <a:cs typeface="Arial" panose="020B0604020202020204" pitchFamily="34" charset="0"/>
                        </a:rPr>
                        <a:t>Integrated Co-operatives Development </a:t>
                      </a:r>
                      <a:endParaRPr lang="en-ZA" sz="1100" b="1" i="0" cap="small" baseline="0" dirty="0">
                        <a:effectLst/>
                        <a:latin typeface="Arial" panose="020B0604020202020204" pitchFamily="34" charset="0"/>
                        <a:ea typeface="Calibri" panose="020F0502020204030204" pitchFamily="34" charset="0"/>
                        <a:cs typeface="Times New Roman" panose="02020603050405020304" pitchFamily="18" charset="0"/>
                      </a:endParaRPr>
                    </a:p>
                  </a:txBody>
                  <a:tcPr marL="81467" marR="81467" marT="40734" marB="40734">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342900" lvl="0" indent="-342900" algn="l">
                        <a:lnSpc>
                          <a:spcPct val="100000"/>
                        </a:lnSpc>
                        <a:spcBef>
                          <a:spcPts val="0"/>
                        </a:spcBef>
                        <a:spcAft>
                          <a:spcPts val="0"/>
                        </a:spcAft>
                        <a:buFont typeface="+mj-lt"/>
                        <a:buAutoNum type="arabicParenR"/>
                      </a:pPr>
                      <a:r>
                        <a:rPr lang="en-ZA" sz="1100" baseline="0" dirty="0">
                          <a:effectLst/>
                          <a:latin typeface="Arial" panose="020B0604020202020204" pitchFamily="34" charset="0"/>
                          <a:ea typeface="Calibri" panose="020F0502020204030204" pitchFamily="34" charset="0"/>
                          <a:cs typeface="Arial" panose="020B0604020202020204" pitchFamily="34" charset="0"/>
                        </a:rPr>
                        <a:t>Co-operatives Development</a:t>
                      </a:r>
                      <a:endParaRPr lang="en-ZA" sz="1100" baseline="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l">
                        <a:lnSpc>
                          <a:spcPct val="100000"/>
                        </a:lnSpc>
                        <a:spcBef>
                          <a:spcPts val="0"/>
                        </a:spcBef>
                        <a:spcAft>
                          <a:spcPts val="0"/>
                        </a:spcAft>
                        <a:buFont typeface="+mj-lt"/>
                        <a:buAutoNum type="arabicParenR"/>
                      </a:pPr>
                      <a:r>
                        <a:rPr lang="en-ZA" sz="1100" baseline="0" dirty="0">
                          <a:effectLst/>
                          <a:latin typeface="Arial" panose="020B0604020202020204" pitchFamily="34" charset="0"/>
                          <a:ea typeface="Calibri" panose="020F0502020204030204" pitchFamily="34" charset="0"/>
                          <a:cs typeface="Arial" panose="020B0604020202020204" pitchFamily="34" charset="0"/>
                        </a:rPr>
                        <a:t>Co-operatives Programme Design and Support</a:t>
                      </a:r>
                      <a:endParaRPr lang="en-ZA" sz="1100" baseline="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l">
                        <a:lnSpc>
                          <a:spcPct val="100000"/>
                        </a:lnSpc>
                        <a:spcBef>
                          <a:spcPts val="0"/>
                        </a:spcBef>
                        <a:spcAft>
                          <a:spcPts val="0"/>
                        </a:spcAft>
                        <a:buFont typeface="+mj-lt"/>
                        <a:buAutoNum type="arabicParenR"/>
                      </a:pPr>
                      <a:r>
                        <a:rPr lang="en-ZA" sz="1100" baseline="0" dirty="0">
                          <a:effectLst/>
                          <a:latin typeface="Arial" panose="020B0604020202020204" pitchFamily="34" charset="0"/>
                          <a:ea typeface="Calibri" panose="020F0502020204030204" pitchFamily="34" charset="0"/>
                          <a:cs typeface="Arial" panose="020B0604020202020204" pitchFamily="34" charset="0"/>
                        </a:rPr>
                        <a:t>Supplier Development and Market Access Support</a:t>
                      </a:r>
                      <a:endParaRPr lang="en-ZA" sz="1100" baseline="0" dirty="0">
                        <a:effectLst/>
                        <a:latin typeface="Arial" panose="020B0604020202020204" pitchFamily="34" charset="0"/>
                        <a:ea typeface="Calibri" panose="020F0502020204030204" pitchFamily="34" charset="0"/>
                        <a:cs typeface="Times New Roman" panose="02020603050405020304" pitchFamily="18" charset="0"/>
                      </a:endParaRPr>
                    </a:p>
                  </a:txBody>
                  <a:tcPr marL="81467" marR="81467" marT="40734" marB="40734">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xmlns="" val="10003"/>
                  </a:ext>
                </a:extLst>
              </a:tr>
              <a:tr h="1063722">
                <a:tc>
                  <a:txBody>
                    <a:bodyPr/>
                    <a:lstStyle/>
                    <a:p>
                      <a:pPr algn="l">
                        <a:lnSpc>
                          <a:spcPct val="110000"/>
                        </a:lnSpc>
                        <a:spcBef>
                          <a:spcPts val="0"/>
                        </a:spcBef>
                        <a:spcAft>
                          <a:spcPts val="0"/>
                        </a:spcAft>
                      </a:pPr>
                      <a:r>
                        <a:rPr lang="en-ZA" sz="1100" b="1" kern="1200" baseline="0" dirty="0">
                          <a:effectLst/>
                          <a:latin typeface="Arial" panose="020B0604020202020204" pitchFamily="34" charset="0"/>
                          <a:ea typeface="Times New Roman" panose="02020603050405020304" pitchFamily="18" charset="0"/>
                          <a:cs typeface="Arial" panose="020B0604020202020204" pitchFamily="34" charset="0"/>
                        </a:rPr>
                        <a:t>Programme 4 </a:t>
                      </a:r>
                      <a:endParaRPr lang="en-ZA" sz="1100" b="1" baseline="0" dirty="0">
                        <a:effectLst/>
                        <a:latin typeface="Arial" panose="020B0604020202020204" pitchFamily="34" charset="0"/>
                        <a:ea typeface="Calibri" panose="020F0502020204030204" pitchFamily="34" charset="0"/>
                        <a:cs typeface="Times New Roman" panose="02020603050405020304" pitchFamily="18" charset="0"/>
                      </a:endParaRPr>
                    </a:p>
                    <a:p>
                      <a:pPr algn="l">
                        <a:lnSpc>
                          <a:spcPct val="110000"/>
                        </a:lnSpc>
                        <a:spcBef>
                          <a:spcPts val="0"/>
                        </a:spcBef>
                        <a:spcAft>
                          <a:spcPts val="0"/>
                        </a:spcAft>
                      </a:pPr>
                      <a:endParaRPr lang="en-ZA" sz="1100" b="1" baseline="0" dirty="0">
                        <a:effectLst/>
                        <a:latin typeface="Arial" panose="020B0604020202020204" pitchFamily="34" charset="0"/>
                        <a:ea typeface="Calibri" panose="020F0502020204030204" pitchFamily="34" charset="0"/>
                        <a:cs typeface="Times New Roman" panose="02020603050405020304" pitchFamily="18" charset="0"/>
                      </a:endParaRPr>
                    </a:p>
                  </a:txBody>
                  <a:tcPr marL="81467" marR="81467" marT="40734" marB="40734">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l">
                        <a:lnSpc>
                          <a:spcPct val="110000"/>
                        </a:lnSpc>
                        <a:spcBef>
                          <a:spcPts val="0"/>
                        </a:spcBef>
                        <a:spcAft>
                          <a:spcPts val="0"/>
                        </a:spcAft>
                      </a:pPr>
                      <a:r>
                        <a:rPr lang="en-ZA" sz="1100" b="1" i="0" cap="small" baseline="0" dirty="0">
                          <a:effectLst/>
                          <a:latin typeface="Arial" panose="020B0604020202020204" pitchFamily="34" charset="0"/>
                          <a:ea typeface="Calibri" panose="020F0502020204030204" pitchFamily="34" charset="0"/>
                          <a:cs typeface="Arial" panose="020B0604020202020204" pitchFamily="34" charset="0"/>
                        </a:rPr>
                        <a:t>Enterprise Development and Entrepreneurship</a:t>
                      </a:r>
                      <a:endParaRPr lang="en-ZA" sz="1100" b="1" i="0" cap="small" baseline="0" dirty="0">
                        <a:effectLst/>
                        <a:latin typeface="Arial" panose="020B0604020202020204" pitchFamily="34" charset="0"/>
                        <a:ea typeface="Calibri" panose="020F0502020204030204" pitchFamily="34" charset="0"/>
                        <a:cs typeface="Times New Roman" panose="02020603050405020304" pitchFamily="18" charset="0"/>
                      </a:endParaRPr>
                    </a:p>
                  </a:txBody>
                  <a:tcPr marL="81467" marR="81467" marT="40734" marB="40734">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marL="342900" lvl="0" indent="-342900" algn="l">
                        <a:lnSpc>
                          <a:spcPct val="100000"/>
                        </a:lnSpc>
                        <a:spcBef>
                          <a:spcPts val="0"/>
                        </a:spcBef>
                        <a:spcAft>
                          <a:spcPts val="0"/>
                        </a:spcAft>
                        <a:buFont typeface="+mj-lt"/>
                        <a:buAutoNum type="arabicParenR"/>
                      </a:pPr>
                      <a:r>
                        <a:rPr lang="en-ZA" sz="1100" baseline="0" dirty="0">
                          <a:effectLst/>
                          <a:latin typeface="Arial" panose="020B0604020202020204" pitchFamily="34" charset="0"/>
                          <a:ea typeface="Calibri" panose="020F0502020204030204" pitchFamily="34" charset="0"/>
                          <a:cs typeface="Arial" panose="020B0604020202020204" pitchFamily="34" charset="0"/>
                        </a:rPr>
                        <a:t>Enterprise and Supplier Development</a:t>
                      </a:r>
                      <a:endParaRPr lang="en-ZA" sz="1100" baseline="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l">
                        <a:lnSpc>
                          <a:spcPct val="100000"/>
                        </a:lnSpc>
                        <a:spcBef>
                          <a:spcPts val="0"/>
                        </a:spcBef>
                        <a:spcAft>
                          <a:spcPts val="0"/>
                        </a:spcAft>
                        <a:buFont typeface="+mj-lt"/>
                        <a:buAutoNum type="arabicParenR"/>
                      </a:pPr>
                      <a:r>
                        <a:rPr lang="en-ZA" sz="1100" baseline="0" dirty="0">
                          <a:effectLst/>
                          <a:latin typeface="Arial" panose="020B0604020202020204" pitchFamily="34" charset="0"/>
                          <a:ea typeface="Calibri" panose="020F0502020204030204" pitchFamily="34" charset="0"/>
                          <a:cs typeface="Arial" panose="020B0604020202020204" pitchFamily="34" charset="0"/>
                        </a:rPr>
                        <a:t>SMME Programme Design and Support</a:t>
                      </a:r>
                      <a:endParaRPr lang="en-ZA" sz="1100" baseline="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l">
                        <a:lnSpc>
                          <a:spcPct val="100000"/>
                        </a:lnSpc>
                        <a:spcBef>
                          <a:spcPts val="0"/>
                        </a:spcBef>
                        <a:spcAft>
                          <a:spcPts val="0"/>
                        </a:spcAft>
                        <a:buFont typeface="+mj-lt"/>
                        <a:buAutoNum type="arabicParenR"/>
                      </a:pPr>
                      <a:r>
                        <a:rPr lang="en-ZA" sz="1100" baseline="0" dirty="0">
                          <a:effectLst/>
                          <a:latin typeface="Arial" panose="020B0604020202020204" pitchFamily="34" charset="0"/>
                          <a:ea typeface="Calibri" panose="020F0502020204030204" pitchFamily="34" charset="0"/>
                          <a:cs typeface="Arial" panose="020B0604020202020204" pitchFamily="34" charset="0"/>
                        </a:rPr>
                        <a:t>SMME Competitiveness</a:t>
                      </a:r>
                    </a:p>
                    <a:p>
                      <a:pPr marL="342900" lvl="0" indent="-342900" algn="l">
                        <a:lnSpc>
                          <a:spcPct val="100000"/>
                        </a:lnSpc>
                        <a:spcBef>
                          <a:spcPts val="0"/>
                        </a:spcBef>
                        <a:spcAft>
                          <a:spcPts val="0"/>
                        </a:spcAft>
                        <a:buFont typeface="+mj-lt"/>
                        <a:buAutoNum type="arabicParenR"/>
                      </a:pPr>
                      <a:r>
                        <a:rPr lang="en-ZA" sz="1100" baseline="0" dirty="0">
                          <a:effectLst/>
                          <a:latin typeface="Arial" panose="020B0604020202020204" pitchFamily="34" charset="0"/>
                          <a:ea typeface="Calibri" panose="020F0502020204030204" pitchFamily="34" charset="0"/>
                          <a:cs typeface="Arial" panose="020B0604020202020204" pitchFamily="34" charset="0"/>
                        </a:rPr>
                        <a:t>Entrepreneurship</a:t>
                      </a:r>
                      <a:endParaRPr lang="en-ZA" sz="1100" baseline="0" dirty="0">
                        <a:effectLst/>
                        <a:latin typeface="Arial" panose="020B0604020202020204" pitchFamily="34" charset="0"/>
                        <a:ea typeface="Calibri" panose="020F0502020204030204" pitchFamily="34" charset="0"/>
                        <a:cs typeface="Times New Roman" panose="02020603050405020304" pitchFamily="18" charset="0"/>
                      </a:endParaRPr>
                    </a:p>
                  </a:txBody>
                  <a:tcPr marL="81467" marR="81467" marT="40734" marB="40734">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xmlns="" val="10004"/>
                  </a:ext>
                </a:extLst>
              </a:tr>
            </a:tbl>
          </a:graphicData>
        </a:graphic>
      </p:graphicFrame>
      <p:sp>
        <p:nvSpPr>
          <p:cNvPr id="7" name="Right Triangle 6">
            <a:extLst>
              <a:ext uri="{FF2B5EF4-FFF2-40B4-BE49-F238E27FC236}">
                <a16:creationId xmlns:a16="http://schemas.microsoft.com/office/drawing/2014/main" xmlns="" id="{1F4B36CA-D7BE-E544-95E9-B0A57342C1E7}"/>
              </a:ext>
            </a:extLst>
          </p:cNvPr>
          <p:cNvSpPr/>
          <p:nvPr/>
        </p:nvSpPr>
        <p:spPr>
          <a:xfrm flipH="1">
            <a:off x="8458200" y="6134300"/>
            <a:ext cx="685800" cy="74295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solidFill>
                <a:prstClr val="white"/>
              </a:solidFill>
            </a:endParaRPr>
          </a:p>
        </p:txBody>
      </p:sp>
      <p:sp>
        <p:nvSpPr>
          <p:cNvPr id="77827" name="Slide Number Placeholder 1"/>
          <p:cNvSpPr>
            <a:spLocks noGrp="1"/>
          </p:cNvSpPr>
          <p:nvPr>
            <p:ph type="sldNum" sz="quarter" idx="4294967295"/>
          </p:nvPr>
        </p:nvSpPr>
        <p:spPr bwMode="auto">
          <a:xfrm>
            <a:off x="8822013" y="6433434"/>
            <a:ext cx="300722" cy="338554"/>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81644A7-0C56-4FE1-AA8B-1A8D531D2A01}" type="slidenum">
              <a:rPr lang="en-US" altLang="en-US" sz="1600" b="1" smtClean="0">
                <a:solidFill>
                  <a:schemeClr val="bg1"/>
                </a:solidFill>
              </a:rPr>
              <a:pPr>
                <a:spcBef>
                  <a:spcPct val="0"/>
                </a:spcBef>
                <a:buFontTx/>
                <a:buNone/>
              </a:pPr>
              <a:t>17</a:t>
            </a:fld>
            <a:endParaRPr lang="en-US" altLang="en-US" sz="1600" b="1" dirty="0">
              <a:solidFill>
                <a:schemeClr val="bg1"/>
              </a:solidFill>
            </a:endParaRPr>
          </a:p>
        </p:txBody>
      </p:sp>
    </p:spTree>
    <p:extLst>
      <p:ext uri="{BB962C8B-B14F-4D97-AF65-F5344CB8AC3E}">
        <p14:creationId xmlns:p14="http://schemas.microsoft.com/office/powerpoint/2010/main" xmlns="" val="2121201338"/>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6" name="Picture 4" descr="logo Small business devleopment dept_1"/>
          <p:cNvPicPr>
            <a:picLocks noChangeAspect="1" noChangeArrowheads="1"/>
          </p:cNvPicPr>
          <p:nvPr/>
        </p:nvPicPr>
        <p:blipFill>
          <a:blip r:embed="rId2" cstate="print">
            <a:extLst>
              <a:ext uri="{28A0092B-C50C-407E-A947-70E740481C1C}">
                <a14:useLocalDpi xmlns:a14="http://schemas.microsoft.com/office/drawing/2010/main" xmlns="" val="0"/>
              </a:ext>
            </a:extLst>
          </a:blip>
          <a:srcRect t="24292" b="22406"/>
          <a:stretch>
            <a:fillRect/>
          </a:stretch>
        </p:blipFill>
        <p:spPr bwMode="auto">
          <a:xfrm>
            <a:off x="0" y="6210300"/>
            <a:ext cx="1752600" cy="625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4" name="Title 1"/>
          <p:cNvSpPr>
            <a:spLocks noGrp="1"/>
          </p:cNvSpPr>
          <p:nvPr>
            <p:ph type="title"/>
          </p:nvPr>
        </p:nvSpPr>
        <p:spPr>
          <a:xfrm>
            <a:off x="11112" y="1439"/>
            <a:ext cx="9132888" cy="624195"/>
          </a:xfrm>
          <a:solidFill>
            <a:schemeClr val="accent3">
              <a:lumMod val="60000"/>
              <a:lumOff val="40000"/>
            </a:schemeClr>
          </a:solidFill>
          <a:effectLst>
            <a:outerShdw blurRad="50800" dist="50800" dir="5400000" algn="ctr" rotWithShape="0">
              <a:schemeClr val="accent6"/>
            </a:outerShdw>
          </a:effectLst>
        </p:spPr>
        <p:txBody>
          <a:bodyPr rtlCol="0">
            <a:normAutofit fontScale="90000"/>
          </a:bodyPr>
          <a:lstStyle/>
          <a:p>
            <a:pPr algn="r">
              <a:defRPr/>
            </a:pPr>
            <a:r>
              <a:rPr lang="en-US" sz="3600" b="1" cap="small" dirty="0" err="1">
                <a:latin typeface="Arial" panose="020B0604020202020204" pitchFamily="34" charset="0"/>
                <a:cs typeface="Arial" panose="020B0604020202020204" pitchFamily="34" charset="0"/>
              </a:rPr>
              <a:t>Organisational</a:t>
            </a:r>
            <a:r>
              <a:rPr lang="en-US" sz="3600" b="1" cap="small" dirty="0">
                <a:latin typeface="Arial" panose="020B0604020202020204" pitchFamily="34" charset="0"/>
                <a:cs typeface="Arial" panose="020B0604020202020204" pitchFamily="34" charset="0"/>
              </a:rPr>
              <a:t> Environment</a:t>
            </a:r>
            <a:endParaRPr lang="en-US" sz="3600" b="1" cap="small" dirty="0">
              <a:solidFill>
                <a:srgbClr val="FF0000"/>
              </a:solidFill>
            </a:endParaRPr>
          </a:p>
        </p:txBody>
      </p:sp>
      <p:sp>
        <p:nvSpPr>
          <p:cNvPr id="7" name="Right Triangle 6">
            <a:extLst>
              <a:ext uri="{FF2B5EF4-FFF2-40B4-BE49-F238E27FC236}">
                <a16:creationId xmlns:a16="http://schemas.microsoft.com/office/drawing/2014/main" xmlns="" id="{1F4B36CA-D7BE-E544-95E9-B0A57342C1E7}"/>
              </a:ext>
            </a:extLst>
          </p:cNvPr>
          <p:cNvSpPr/>
          <p:nvPr/>
        </p:nvSpPr>
        <p:spPr>
          <a:xfrm flipH="1">
            <a:off x="8458200" y="6134300"/>
            <a:ext cx="685800" cy="74295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solidFill>
                <a:prstClr val="white"/>
              </a:solidFill>
            </a:endParaRPr>
          </a:p>
        </p:txBody>
      </p:sp>
      <p:sp>
        <p:nvSpPr>
          <p:cNvPr id="77827" name="Slide Number Placeholder 1"/>
          <p:cNvSpPr>
            <a:spLocks noGrp="1"/>
          </p:cNvSpPr>
          <p:nvPr>
            <p:ph type="sldNum" sz="quarter" idx="4294967295"/>
          </p:nvPr>
        </p:nvSpPr>
        <p:spPr bwMode="auto">
          <a:xfrm>
            <a:off x="8822013" y="6433434"/>
            <a:ext cx="300722" cy="338554"/>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81644A7-0C56-4FE1-AA8B-1A8D531D2A01}" type="slidenum">
              <a:rPr lang="en-US" altLang="en-US" sz="1600" b="1" smtClean="0">
                <a:solidFill>
                  <a:schemeClr val="bg1"/>
                </a:solidFill>
              </a:rPr>
              <a:pPr>
                <a:spcBef>
                  <a:spcPct val="0"/>
                </a:spcBef>
                <a:buFontTx/>
                <a:buNone/>
              </a:pPr>
              <a:t>18</a:t>
            </a:fld>
            <a:endParaRPr lang="en-US" altLang="en-US" sz="1600" b="1" dirty="0">
              <a:solidFill>
                <a:schemeClr val="bg1"/>
              </a:solidFill>
            </a:endParaRPr>
          </a:p>
        </p:txBody>
      </p:sp>
      <p:sp>
        <p:nvSpPr>
          <p:cNvPr id="8" name="TextBox 7"/>
          <p:cNvSpPr txBox="1"/>
          <p:nvPr/>
        </p:nvSpPr>
        <p:spPr>
          <a:xfrm>
            <a:off x="114907" y="697614"/>
            <a:ext cx="8933843" cy="545533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just"/>
            <a:r>
              <a:rPr lang="en-ZA" sz="2000" dirty="0" smtClean="0"/>
              <a:t>AS INDICATED IN PREPARATION OF THE 2019/20 APP CONSIDERATION WAS ALSO MADE IN VIEW OF THE OPERATING MODEL MOVING FORWARD. THE PROPOSED MODEL IS CENTRED AROUND THE FOLLOWING:</a:t>
            </a:r>
          </a:p>
          <a:p>
            <a:pPr algn="just"/>
            <a:endParaRPr lang="en-ZA" sz="2000" dirty="0" smtClean="0"/>
          </a:p>
          <a:p>
            <a:pPr algn="just"/>
            <a:r>
              <a:rPr lang="en-ZA" sz="2000" dirty="0" smtClean="0"/>
              <a:t> RE-ORGANISATION OF THE DEPARTMENT TO RESPOND APPROPRIATELY TO THE NEEDS OF THE SMMES AND COOPS TAKING INTO COGNISANCE THE RESOURCES AVAILABLE </a:t>
            </a:r>
          </a:p>
          <a:p>
            <a:pPr algn="just"/>
            <a:r>
              <a:rPr lang="en-ZA" sz="2000" dirty="0" smtClean="0"/>
              <a:t>( BUDGET AND PERSONS);</a:t>
            </a:r>
          </a:p>
          <a:p>
            <a:pPr algn="just"/>
            <a:endParaRPr lang="en-ZA" sz="2000" dirty="0" smtClean="0"/>
          </a:p>
          <a:p>
            <a:pPr algn="just"/>
            <a:r>
              <a:rPr lang="en-ZA" sz="2000" dirty="0" smtClean="0"/>
              <a:t>TAKEN A </a:t>
            </a:r>
            <a:r>
              <a:rPr lang="en-ZA" sz="2000" b="1" dirty="0" smtClean="0"/>
              <a:t>THEMATIC APPROACH </a:t>
            </a:r>
            <a:r>
              <a:rPr lang="en-ZA" sz="2000" dirty="0" smtClean="0"/>
              <a:t>TO SERVICE DELIVERY AND THIS POSTURE WILL NOT IN ANY WAY AFFECT WORK THAT IS UNDERWAY I.E LEGISLATIONS AND SO FORTH. </a:t>
            </a:r>
          </a:p>
          <a:p>
            <a:pPr marL="285750" indent="-285750" algn="just">
              <a:lnSpc>
                <a:spcPct val="115000"/>
              </a:lnSpc>
              <a:spcAft>
                <a:spcPts val="600"/>
              </a:spcAft>
              <a:buFont typeface="Wingdings" panose="05000000000000000000" pitchFamily="2" charset="2"/>
              <a:buChar char="q"/>
            </a:pPr>
            <a:endParaRPr lang="en-ZA" dirty="0">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600"/>
              </a:spcAft>
            </a:pPr>
            <a:endParaRPr lang="en-ZA" dirty="0" smtClean="0">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600"/>
              </a:spcAft>
            </a:pPr>
            <a:endParaRPr lang="en-ZA" dirty="0">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600"/>
              </a:spcAft>
            </a:pPr>
            <a:endParaRPr lang="en-ZA" dirty="0" smtClean="0">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600"/>
              </a:spcAft>
            </a:pPr>
            <a:r>
              <a:rPr lang="en-ZA" dirty="0" smtClean="0">
                <a:latin typeface="Arial" panose="020B0604020202020204" pitchFamily="34" charset="0"/>
                <a:ea typeface="Calibri" panose="020F0502020204030204" pitchFamily="34" charset="0"/>
                <a:cs typeface="Times New Roman" panose="02020603050405020304" pitchFamily="18" charset="0"/>
              </a:rPr>
              <a:t> </a:t>
            </a:r>
            <a:endParaRPr lang="en-ZA"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990725955"/>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6" name="Picture 4" descr="logo Small business devleopment dept_1"/>
          <p:cNvPicPr>
            <a:picLocks noChangeAspect="1" noChangeArrowheads="1"/>
          </p:cNvPicPr>
          <p:nvPr/>
        </p:nvPicPr>
        <p:blipFill>
          <a:blip r:embed="rId2" cstate="print">
            <a:extLst>
              <a:ext uri="{28A0092B-C50C-407E-A947-70E740481C1C}">
                <a14:useLocalDpi xmlns:a14="http://schemas.microsoft.com/office/drawing/2010/main" xmlns="" val="0"/>
              </a:ext>
            </a:extLst>
          </a:blip>
          <a:srcRect t="24292" b="22406"/>
          <a:stretch>
            <a:fillRect/>
          </a:stretch>
        </p:blipFill>
        <p:spPr bwMode="auto">
          <a:xfrm>
            <a:off x="0" y="6219925"/>
            <a:ext cx="1752600" cy="625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4" name="Title 1"/>
          <p:cNvSpPr>
            <a:spLocks noGrp="1"/>
          </p:cNvSpPr>
          <p:nvPr>
            <p:ph type="title"/>
          </p:nvPr>
        </p:nvSpPr>
        <p:spPr>
          <a:xfrm>
            <a:off x="0" y="21988"/>
            <a:ext cx="9132888" cy="786086"/>
          </a:xfrm>
          <a:solidFill>
            <a:schemeClr val="accent3">
              <a:lumMod val="60000"/>
              <a:lumOff val="40000"/>
            </a:schemeClr>
          </a:solidFill>
          <a:effectLst>
            <a:outerShdw blurRad="50800" dist="50800" dir="5400000" algn="ctr" rotWithShape="0">
              <a:schemeClr val="accent6"/>
            </a:outerShdw>
          </a:effectLst>
        </p:spPr>
        <p:txBody>
          <a:bodyPr rtlCol="0">
            <a:normAutofit/>
          </a:bodyPr>
          <a:lstStyle/>
          <a:p>
            <a:pPr lvl="0" eaLnBrk="1" hangingPunct="1">
              <a:defRPr/>
            </a:pPr>
            <a:r>
              <a:rPr lang="en-US" sz="3600" b="1" cap="small" dirty="0" smtClean="0">
                <a:latin typeface="Arial" panose="020B0604020202020204" pitchFamily="34" charset="0"/>
                <a:cs typeface="Arial" panose="020B0604020202020204" pitchFamily="34" charset="0"/>
                <a:sym typeface="Arial"/>
              </a:rPr>
              <a:t>DSBD Operational Model</a:t>
            </a:r>
            <a:endParaRPr lang="en-US" sz="3600" b="1" cap="small" dirty="0">
              <a:latin typeface="Arial" panose="020B0604020202020204" pitchFamily="34" charset="0"/>
              <a:cs typeface="Arial" panose="020B0604020202020204" pitchFamily="34" charset="0"/>
              <a:sym typeface="Arial"/>
            </a:endParaRPr>
          </a:p>
        </p:txBody>
      </p:sp>
      <p:sp>
        <p:nvSpPr>
          <p:cNvPr id="9" name="Right Triangle 8">
            <a:extLst>
              <a:ext uri="{FF2B5EF4-FFF2-40B4-BE49-F238E27FC236}">
                <a16:creationId xmlns:a16="http://schemas.microsoft.com/office/drawing/2014/main" xmlns="" id="{1F4B36CA-D7BE-E544-95E9-B0A57342C1E7}"/>
              </a:ext>
            </a:extLst>
          </p:cNvPr>
          <p:cNvSpPr/>
          <p:nvPr/>
        </p:nvSpPr>
        <p:spPr>
          <a:xfrm flipH="1">
            <a:off x="8458200" y="6134300"/>
            <a:ext cx="685800" cy="74295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solidFill>
                <a:prstClr val="white"/>
              </a:solidFill>
            </a:endParaRPr>
          </a:p>
        </p:txBody>
      </p:sp>
      <p:sp>
        <p:nvSpPr>
          <p:cNvPr id="77827" name="Slide Number Placeholder 1"/>
          <p:cNvSpPr>
            <a:spLocks noGrp="1"/>
          </p:cNvSpPr>
          <p:nvPr>
            <p:ph type="sldNum" sz="quarter" idx="4294967295"/>
          </p:nvPr>
        </p:nvSpPr>
        <p:spPr bwMode="auto">
          <a:xfrm>
            <a:off x="8779487" y="6433434"/>
            <a:ext cx="300722" cy="338554"/>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81644A7-0C56-4FE1-AA8B-1A8D531D2A01}" type="slidenum">
              <a:rPr lang="en-US" altLang="en-US" sz="1600" b="1" smtClean="0">
                <a:solidFill>
                  <a:schemeClr val="bg1"/>
                </a:solidFill>
              </a:rPr>
              <a:pPr>
                <a:spcBef>
                  <a:spcPct val="0"/>
                </a:spcBef>
                <a:buFontTx/>
                <a:buNone/>
              </a:pPr>
              <a:t>19</a:t>
            </a:fld>
            <a:endParaRPr lang="en-US" altLang="en-US" sz="1600" b="1" dirty="0">
              <a:solidFill>
                <a:schemeClr val="bg1"/>
              </a:solidFill>
            </a:endParaRPr>
          </a:p>
        </p:txBody>
      </p:sp>
      <p:graphicFrame>
        <p:nvGraphicFramePr>
          <p:cNvPr id="7" name="Diagram 6"/>
          <p:cNvGraphicFramePr/>
          <p:nvPr>
            <p:extLst>
              <p:ext uri="{D42A27DB-BD31-4B8C-83A1-F6EECF244321}">
                <p14:modId xmlns:p14="http://schemas.microsoft.com/office/powerpoint/2010/main" xmlns="" val="870737224"/>
              </p:ext>
            </p:extLst>
          </p:nvPr>
        </p:nvGraphicFramePr>
        <p:xfrm>
          <a:off x="128587" y="966787"/>
          <a:ext cx="8886825" cy="49244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1875270224"/>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5" name="Content Placeholder 2"/>
          <p:cNvSpPr>
            <a:spLocks noGrp="1"/>
          </p:cNvSpPr>
          <p:nvPr>
            <p:ph type="body" idx="1"/>
          </p:nvPr>
        </p:nvSpPr>
        <p:spPr>
          <a:xfrm>
            <a:off x="127853" y="725934"/>
            <a:ext cx="8877403" cy="5660571"/>
          </a:xfrm>
          <a:prstGeom prst="rect">
            <a:avLst/>
          </a:prstGeom>
          <a:solidFill>
            <a:srgbClr val="FFFFFF"/>
          </a:solidFill>
        </p:spPr>
        <p:txBody>
          <a:bodyPr>
            <a:noAutofit/>
          </a:bodyPr>
          <a:lstStyle/>
          <a:p>
            <a:pPr marL="457200" indent="-457200">
              <a:spcBef>
                <a:spcPts val="0"/>
              </a:spcBef>
              <a:buAutoNum type="arabicPeriod"/>
              <a:defRPr cap="small"/>
            </a:pPr>
            <a:r>
              <a:rPr lang="en-ZA" sz="2400" b="1" dirty="0" smtClean="0">
                <a:latin typeface="Arial" panose="020B0604020202020204" pitchFamily="34" charset="0"/>
                <a:cs typeface="Arial" panose="020B0604020202020204" pitchFamily="34" charset="0"/>
              </a:rPr>
              <a:t>Part </a:t>
            </a:r>
            <a:r>
              <a:rPr lang="en-ZA" sz="2400" b="1" dirty="0">
                <a:latin typeface="Arial" panose="020B0604020202020204" pitchFamily="34" charset="0"/>
                <a:cs typeface="Arial" panose="020B0604020202020204" pitchFamily="34" charset="0"/>
              </a:rPr>
              <a:t>A: Strategic Overview</a:t>
            </a:r>
          </a:p>
          <a:p>
            <a:pPr marL="898071" lvl="1" indent="-457200">
              <a:spcBef>
                <a:spcPts val="0"/>
              </a:spcBef>
              <a:buFont typeface="Arial"/>
              <a:buAutoNum type="alphaLcParenBoth"/>
              <a:defRPr cap="small"/>
            </a:pPr>
            <a:r>
              <a:rPr lang="en-GB" sz="2100" cap="small" dirty="0">
                <a:latin typeface="Arial" panose="020B0604020202020204" pitchFamily="34" charset="0"/>
                <a:cs typeface="Arial" panose="020B0604020202020204" pitchFamily="34" charset="0"/>
              </a:rPr>
              <a:t>Strategic Framework</a:t>
            </a:r>
          </a:p>
          <a:p>
            <a:pPr marL="898071" lvl="1" indent="-457200">
              <a:spcBef>
                <a:spcPts val="0"/>
              </a:spcBef>
              <a:buFont typeface="Arial"/>
              <a:buAutoNum type="alphaLcParenBoth"/>
              <a:defRPr cap="small"/>
            </a:pPr>
            <a:r>
              <a:rPr lang="en-GB" sz="2100" cap="small" dirty="0">
                <a:latin typeface="Arial" panose="020B0604020202020204" pitchFamily="34" charset="0"/>
                <a:cs typeface="Arial" panose="020B0604020202020204" pitchFamily="34" charset="0"/>
              </a:rPr>
              <a:t>Situational Analysis</a:t>
            </a:r>
          </a:p>
          <a:p>
            <a:pPr marL="1390650" lvl="2" indent="-514350">
              <a:spcBef>
                <a:spcPts val="0"/>
              </a:spcBef>
              <a:buAutoNum type="romanLcParenBoth"/>
              <a:defRPr cap="small"/>
            </a:pPr>
            <a:r>
              <a:rPr lang="en-GB" sz="2100" cap="small" dirty="0">
                <a:latin typeface="Arial" panose="020B0604020202020204" pitchFamily="34" charset="0"/>
                <a:cs typeface="Arial" panose="020B0604020202020204" pitchFamily="34" charset="0"/>
              </a:rPr>
              <a:t>External Environment</a:t>
            </a:r>
          </a:p>
          <a:p>
            <a:pPr marL="1390650" lvl="2" indent="-514350">
              <a:spcBef>
                <a:spcPts val="0"/>
              </a:spcBef>
              <a:buAutoNum type="romanLcParenBoth"/>
              <a:defRPr cap="small"/>
            </a:pPr>
            <a:r>
              <a:rPr lang="en-GB" sz="2100" cap="small" dirty="0">
                <a:latin typeface="Arial" panose="020B0604020202020204" pitchFamily="34" charset="0"/>
                <a:cs typeface="Arial" panose="020B0604020202020204" pitchFamily="34" charset="0"/>
              </a:rPr>
              <a:t>Organisational </a:t>
            </a:r>
            <a:r>
              <a:rPr lang="en-GB" sz="2100" cap="small" dirty="0" smtClean="0">
                <a:latin typeface="Arial" panose="020B0604020202020204" pitchFamily="34" charset="0"/>
                <a:cs typeface="Arial" panose="020B0604020202020204" pitchFamily="34" charset="0"/>
              </a:rPr>
              <a:t>Environment</a:t>
            </a:r>
            <a:endParaRPr lang="en-GB" sz="2100" cap="small" dirty="0">
              <a:latin typeface="Arial" panose="020B0604020202020204" pitchFamily="34" charset="0"/>
              <a:cs typeface="Arial" panose="020B0604020202020204" pitchFamily="34" charset="0"/>
            </a:endParaRPr>
          </a:p>
          <a:p>
            <a:pPr marL="898071" lvl="1" indent="-457200">
              <a:spcBef>
                <a:spcPts val="0"/>
              </a:spcBef>
              <a:buFont typeface="Arial"/>
              <a:buAutoNum type="alphaLcParenBoth"/>
              <a:defRPr cap="small"/>
            </a:pPr>
            <a:r>
              <a:rPr lang="en-GB" sz="2100" cap="small" dirty="0" smtClean="0">
                <a:latin typeface="Arial" panose="020B0604020202020204" pitchFamily="34" charset="0"/>
                <a:cs typeface="Arial" panose="020B0604020202020204" pitchFamily="34" charset="0"/>
              </a:rPr>
              <a:t>Revisions to legislative and policy initiatives</a:t>
            </a:r>
            <a:endParaRPr lang="en-GB" sz="2000" cap="small" dirty="0" smtClean="0">
              <a:latin typeface="Arial" panose="020B0604020202020204" pitchFamily="34" charset="0"/>
              <a:cs typeface="Arial" panose="020B0604020202020204" pitchFamily="34" charset="0"/>
            </a:endParaRPr>
          </a:p>
          <a:p>
            <a:pPr marL="898071" lvl="1" indent="-457200">
              <a:spcBef>
                <a:spcPts val="0"/>
              </a:spcBef>
              <a:buFont typeface="Arial"/>
              <a:buAutoNum type="alphaLcParenBoth"/>
              <a:defRPr cap="small"/>
            </a:pPr>
            <a:r>
              <a:rPr lang="en-GB" sz="2100" cap="small" dirty="0" smtClean="0">
                <a:latin typeface="Arial" panose="020B0604020202020204" pitchFamily="34" charset="0"/>
                <a:cs typeface="Arial" panose="020B0604020202020204" pitchFamily="34" charset="0"/>
              </a:rPr>
              <a:t>Overview </a:t>
            </a:r>
            <a:r>
              <a:rPr lang="en-GB" sz="2100" cap="small" dirty="0">
                <a:latin typeface="Arial" panose="020B0604020202020204" pitchFamily="34" charset="0"/>
                <a:cs typeface="Arial" panose="020B0604020202020204" pitchFamily="34" charset="0"/>
              </a:rPr>
              <a:t>of </a:t>
            </a:r>
            <a:r>
              <a:rPr lang="en-GB" sz="2100" cap="small" dirty="0" smtClean="0">
                <a:latin typeface="Arial" panose="020B0604020202020204" pitchFamily="34" charset="0"/>
                <a:cs typeface="Arial" panose="020B0604020202020204" pitchFamily="34" charset="0"/>
              </a:rPr>
              <a:t>2019/20 </a:t>
            </a:r>
            <a:r>
              <a:rPr lang="en-GB" sz="2100" cap="small" dirty="0">
                <a:latin typeface="Arial" panose="020B0604020202020204" pitchFamily="34" charset="0"/>
                <a:cs typeface="Arial" panose="020B0604020202020204" pitchFamily="34" charset="0"/>
              </a:rPr>
              <a:t>Budget and MTEF Estimates</a:t>
            </a:r>
          </a:p>
          <a:p>
            <a:pPr marL="898071" lvl="1" indent="-457200">
              <a:spcBef>
                <a:spcPts val="0"/>
              </a:spcBef>
              <a:buFont typeface="Arial"/>
              <a:buAutoNum type="alphaLcParenBoth"/>
              <a:defRPr cap="small"/>
            </a:pPr>
            <a:endParaRPr lang="en-ZA" sz="2100" cap="small" dirty="0">
              <a:latin typeface="Arial" panose="020B0604020202020204" pitchFamily="34" charset="0"/>
              <a:cs typeface="Arial" panose="020B0604020202020204" pitchFamily="34" charset="0"/>
            </a:endParaRPr>
          </a:p>
          <a:p>
            <a:pPr marL="457200" indent="-457200">
              <a:spcBef>
                <a:spcPts val="0"/>
              </a:spcBef>
              <a:buAutoNum type="arabicPeriod"/>
              <a:defRPr cap="small"/>
            </a:pPr>
            <a:r>
              <a:rPr lang="en-GB" sz="2400" b="1" dirty="0">
                <a:latin typeface="Arial" panose="020B0604020202020204" pitchFamily="34" charset="0"/>
                <a:cs typeface="Arial" panose="020B0604020202020204" pitchFamily="34" charset="0"/>
              </a:rPr>
              <a:t>Part B: Programme Plans</a:t>
            </a:r>
          </a:p>
          <a:p>
            <a:pPr marL="898071" lvl="1" indent="-457200">
              <a:spcBef>
                <a:spcPts val="0"/>
              </a:spcBef>
              <a:buAutoNum type="alphaUcParenBoth"/>
              <a:defRPr cap="small"/>
            </a:pPr>
            <a:r>
              <a:rPr lang="en-GB" sz="2000" dirty="0">
                <a:latin typeface="Arial" panose="020B0604020202020204" pitchFamily="34" charset="0"/>
                <a:cs typeface="Arial" panose="020B0604020202020204" pitchFamily="34" charset="0"/>
              </a:rPr>
              <a:t>Administration</a:t>
            </a:r>
          </a:p>
          <a:p>
            <a:pPr marL="898071" lvl="1" indent="-457200">
              <a:spcBef>
                <a:spcPts val="0"/>
              </a:spcBef>
              <a:buAutoNum type="alphaUcParenBoth"/>
              <a:defRPr cap="small"/>
            </a:pPr>
            <a:r>
              <a:rPr lang="en-GB" sz="2000" dirty="0">
                <a:latin typeface="Arial" panose="020B0604020202020204" pitchFamily="34" charset="0"/>
                <a:cs typeface="Arial" panose="020B0604020202020204" pitchFamily="34" charset="0"/>
              </a:rPr>
              <a:t>Sector Policy and Research</a:t>
            </a:r>
          </a:p>
          <a:p>
            <a:pPr marL="898071" lvl="1" indent="-457200">
              <a:spcBef>
                <a:spcPts val="0"/>
              </a:spcBef>
              <a:buAutoNum type="alphaUcParenBoth"/>
              <a:defRPr cap="small"/>
            </a:pPr>
            <a:r>
              <a:rPr lang="en-GB" sz="2000" dirty="0">
                <a:latin typeface="Arial" panose="020B0604020202020204" pitchFamily="34" charset="0"/>
                <a:cs typeface="Arial" panose="020B0604020202020204" pitchFamily="34" charset="0"/>
              </a:rPr>
              <a:t>Integrated Cooperatives Development</a:t>
            </a:r>
          </a:p>
          <a:p>
            <a:pPr marL="898071" lvl="1" indent="-457200">
              <a:spcBef>
                <a:spcPts val="0"/>
              </a:spcBef>
              <a:buAutoNum type="alphaUcParenBoth"/>
              <a:defRPr cap="small"/>
            </a:pPr>
            <a:r>
              <a:rPr lang="en-GB" sz="2000" dirty="0">
                <a:latin typeface="Arial" panose="020B0604020202020204" pitchFamily="34" charset="0"/>
                <a:cs typeface="Arial" panose="020B0604020202020204" pitchFamily="34" charset="0"/>
              </a:rPr>
              <a:t>Enterprise Development and Entrepreneurship</a:t>
            </a:r>
          </a:p>
          <a:p>
            <a:pPr marL="898071" lvl="1" indent="-457200">
              <a:spcBef>
                <a:spcPts val="0"/>
              </a:spcBef>
              <a:buAutoNum type="alphaUcParenBoth"/>
              <a:defRPr cap="small"/>
            </a:pPr>
            <a:endParaRPr lang="en-GB" sz="2000" dirty="0">
              <a:latin typeface="Arial" panose="020B0604020202020204" pitchFamily="34" charset="0"/>
              <a:cs typeface="Arial" panose="020B0604020202020204" pitchFamily="34" charset="0"/>
            </a:endParaRPr>
          </a:p>
          <a:p>
            <a:pPr marL="457200" indent="-457200">
              <a:spcBef>
                <a:spcPts val="0"/>
              </a:spcBef>
              <a:buAutoNum type="arabicPeriod"/>
              <a:defRPr cap="small"/>
            </a:pPr>
            <a:r>
              <a:rPr lang="en-GB" sz="2400" b="1" dirty="0">
                <a:latin typeface="Arial" panose="020B0604020202020204" pitchFamily="34" charset="0"/>
                <a:cs typeface="Arial" panose="020B0604020202020204" pitchFamily="34" charset="0"/>
              </a:rPr>
              <a:t>Links to other </a:t>
            </a:r>
            <a:r>
              <a:rPr lang="en-GB" sz="2400" b="1" dirty="0" smtClean="0">
                <a:latin typeface="Arial" panose="020B0604020202020204" pitchFamily="34" charset="0"/>
                <a:cs typeface="Arial" panose="020B0604020202020204" pitchFamily="34" charset="0"/>
              </a:rPr>
              <a:t>plans</a:t>
            </a:r>
          </a:p>
          <a:p>
            <a:pPr marL="457200" indent="-457200">
              <a:spcBef>
                <a:spcPts val="0"/>
              </a:spcBef>
              <a:buAutoNum type="arabicPeriod"/>
              <a:defRPr cap="small"/>
            </a:pPr>
            <a:r>
              <a:rPr lang="en-GB" sz="2400" b="1" dirty="0" smtClean="0">
                <a:latin typeface="Arial" panose="020B0604020202020204" pitchFamily="34" charset="0"/>
                <a:cs typeface="Arial" panose="020B0604020202020204" pitchFamily="34" charset="0"/>
              </a:rPr>
              <a:t>Annexure : changes to the revised strategic plan ( strategic objectives)</a:t>
            </a:r>
            <a:endParaRPr lang="en-ZA" sz="2400" b="1" dirty="0">
              <a:latin typeface="Arial" panose="020B0604020202020204" pitchFamily="34" charset="0"/>
              <a:cs typeface="Arial" panose="020B0604020202020204" pitchFamily="34" charset="0"/>
            </a:endParaRPr>
          </a:p>
        </p:txBody>
      </p:sp>
      <p:pic>
        <p:nvPicPr>
          <p:cNvPr id="7" name="Picture 8" descr="Picture 8"/>
          <p:cNvPicPr>
            <a:picLocks noChangeAspect="1"/>
          </p:cNvPicPr>
          <p:nvPr/>
        </p:nvPicPr>
        <p:blipFill>
          <a:blip r:embed="rId2" cstate="print">
            <a:extLst/>
          </a:blip>
          <a:srcRect t="24292" b="22405"/>
          <a:stretch>
            <a:fillRect/>
          </a:stretch>
        </p:blipFill>
        <p:spPr>
          <a:xfrm>
            <a:off x="7228857" y="6284579"/>
            <a:ext cx="1420689" cy="570325"/>
          </a:xfrm>
          <a:prstGeom prst="rect">
            <a:avLst/>
          </a:prstGeom>
          <a:ln w="12700">
            <a:miter lim="400000"/>
          </a:ln>
        </p:spPr>
      </p:pic>
      <p:sp>
        <p:nvSpPr>
          <p:cNvPr id="6" name="Right Triangle 5">
            <a:extLst>
              <a:ext uri="{FF2B5EF4-FFF2-40B4-BE49-F238E27FC236}">
                <a16:creationId xmlns:a16="http://schemas.microsoft.com/office/drawing/2014/main" xmlns="" id="{1F4B36CA-D7BE-E544-95E9-B0A57342C1E7}"/>
              </a:ext>
            </a:extLst>
          </p:cNvPr>
          <p:cNvSpPr/>
          <p:nvPr/>
        </p:nvSpPr>
        <p:spPr>
          <a:xfrm flipH="1">
            <a:off x="8458200" y="6134300"/>
            <a:ext cx="685800" cy="74295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solidFill>
                <a:prstClr val="white"/>
              </a:solidFill>
            </a:endParaRPr>
          </a:p>
        </p:txBody>
      </p:sp>
      <p:sp>
        <p:nvSpPr>
          <p:cNvPr id="624" name="Slide Number Placeholder 2"/>
          <p:cNvSpPr>
            <a:spLocks noGrp="1"/>
          </p:cNvSpPr>
          <p:nvPr>
            <p:ph type="sldNum" sz="quarter" idx="2"/>
          </p:nvPr>
        </p:nvSpPr>
        <p:spPr>
          <a:xfrm>
            <a:off x="8840892" y="6450360"/>
            <a:ext cx="196526" cy="338554"/>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sz="1600" b="1">
                <a:solidFill>
                  <a:schemeClr val="bg1"/>
                </a:solidFill>
              </a:rPr>
              <a:pPr/>
              <a:t>2</a:t>
            </a:fld>
            <a:endParaRPr sz="1600" b="1" dirty="0">
              <a:solidFill>
                <a:schemeClr val="bg1"/>
              </a:solidFill>
            </a:endParaRPr>
          </a:p>
        </p:txBody>
      </p:sp>
      <p:sp>
        <p:nvSpPr>
          <p:cNvPr id="8" name="Content Placeholder 6"/>
          <p:cNvSpPr txBox="1">
            <a:spLocks/>
          </p:cNvSpPr>
          <p:nvPr/>
        </p:nvSpPr>
        <p:spPr bwMode="auto">
          <a:xfrm>
            <a:off x="-5444" y="7887"/>
            <a:ext cx="9143999" cy="640709"/>
          </a:xfrm>
          <a:prstGeom prst="rect">
            <a:avLst/>
          </a:prstGeom>
          <a:solidFill>
            <a:schemeClr val="accent3">
              <a:lumMod val="40000"/>
              <a:lumOff val="60000"/>
            </a:schemeClr>
          </a:solid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342900" marR="0" lvl="0" indent="-342900" algn="r" defTabSz="914400" rtl="0" eaLnBrk="1" fontAlgn="base" latinLnBrk="0" hangingPunct="1">
              <a:lnSpc>
                <a:spcPct val="100000"/>
              </a:lnSpc>
              <a:spcBef>
                <a:spcPct val="20000"/>
              </a:spcBef>
              <a:spcAft>
                <a:spcPct val="0"/>
              </a:spcAft>
              <a:buClrTx/>
              <a:buSzTx/>
              <a:buFontTx/>
              <a:buNone/>
              <a:tabLst/>
              <a:defRPr/>
            </a:pPr>
            <a:r>
              <a:rPr kumimoji="0" lang="en-US" sz="3600" b="1" i="0" u="none" strike="noStrike" kern="0" cap="small" spc="0" normalizeH="0" noProof="0" dirty="0" smtClean="0">
                <a:ln>
                  <a:noFill/>
                </a:ln>
                <a:solidFill>
                  <a:srgbClr val="000000"/>
                </a:solidFill>
                <a:effectLst/>
                <a:uLnTx/>
                <a:uFillTx/>
                <a:latin typeface="Arial" pitchFamily="34" charset="0"/>
                <a:ea typeface="+mn-ea"/>
                <a:cs typeface="Arial" pitchFamily="34" charset="0"/>
              </a:rPr>
              <a:t>Outline</a:t>
            </a:r>
            <a:endParaRPr kumimoji="0" lang="en-US" sz="3600" b="1" i="0" u="none" strike="noStrike" kern="0" cap="small" spc="0" normalizeH="0" noProof="0" dirty="0">
              <a:ln>
                <a:noFill/>
              </a:ln>
              <a:solidFill>
                <a:srgbClr val="000000"/>
              </a:solidFill>
              <a:effectLst/>
              <a:uLnTx/>
              <a:uFillTx/>
              <a:latin typeface="Arial" pitchFamily="34" charset="0"/>
              <a:ea typeface="+mn-ea"/>
              <a:cs typeface="Arial" pitchFamily="34" charset="0"/>
            </a:endParaRP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0" name="Picture 6" descr="Picture 6"/>
          <p:cNvPicPr>
            <a:picLocks noChangeAspect="1"/>
          </p:cNvPicPr>
          <p:nvPr/>
        </p:nvPicPr>
        <p:blipFill>
          <a:blip r:embed="rId2" cstate="print">
            <a:extLst/>
          </a:blip>
          <a:srcRect t="24292" b="22405"/>
          <a:stretch>
            <a:fillRect/>
          </a:stretch>
        </p:blipFill>
        <p:spPr>
          <a:xfrm>
            <a:off x="179511" y="6219825"/>
            <a:ext cx="1420689" cy="570325"/>
          </a:xfrm>
          <a:prstGeom prst="rect">
            <a:avLst/>
          </a:prstGeom>
          <a:ln w="12700">
            <a:miter lim="400000"/>
          </a:ln>
        </p:spPr>
      </p:pic>
      <p:sp>
        <p:nvSpPr>
          <p:cNvPr id="652" name="Title 1"/>
          <p:cNvSpPr>
            <a:spLocks noGrp="1"/>
          </p:cNvSpPr>
          <p:nvPr>
            <p:ph type="title"/>
          </p:nvPr>
        </p:nvSpPr>
        <p:spPr>
          <a:xfrm>
            <a:off x="0" y="20548"/>
            <a:ext cx="9144000" cy="725713"/>
          </a:xfrm>
          <a:prstGeom prst="rect">
            <a:avLst/>
          </a:prstGeom>
          <a:solidFill>
            <a:srgbClr val="C3D69B"/>
          </a:solidFill>
          <a:effectLst>
            <a:outerShdw blurRad="50800" dist="50800" dir="5400000" rotWithShape="0">
              <a:schemeClr val="accent6"/>
            </a:outerShdw>
          </a:effectLst>
        </p:spPr>
        <p:txBody>
          <a:bodyPr>
            <a:normAutofit fontScale="90000"/>
          </a:bodyPr>
          <a:lstStyle>
            <a:lvl1pPr algn="r">
              <a:defRPr sz="3600">
                <a:latin typeface="Arial"/>
                <a:ea typeface="Arial"/>
                <a:cs typeface="Arial"/>
                <a:sym typeface="Arial"/>
              </a:defRPr>
            </a:lvl1pPr>
          </a:lstStyle>
          <a:p>
            <a:r>
              <a:rPr lang="en-ZA" sz="3200" b="1" dirty="0">
                <a:latin typeface="Arial" panose="020B0604020202020204" pitchFamily="34" charset="0"/>
              </a:rPr>
              <a:t/>
            </a:r>
            <a:br>
              <a:rPr lang="en-ZA" sz="3200" b="1" dirty="0">
                <a:latin typeface="Arial" panose="020B0604020202020204" pitchFamily="34" charset="0"/>
              </a:rPr>
            </a:br>
            <a:r>
              <a:rPr lang="en-ZA" sz="3200" b="1" dirty="0">
                <a:latin typeface="Arial" panose="020B0604020202020204" pitchFamily="34" charset="0"/>
              </a:rPr>
              <a:t> </a:t>
            </a:r>
            <a:r>
              <a:rPr lang="en-ZA" sz="2700" b="1" dirty="0">
                <a:latin typeface="Arial" panose="020B0604020202020204" pitchFamily="34" charset="0"/>
                <a:cs typeface="Calibri"/>
                <a:sym typeface="Calibri"/>
              </a:rPr>
              <a:t>ORGANISATIONAL STRUCTURE</a:t>
            </a:r>
            <a:r>
              <a:rPr lang="en-ZA" sz="2800" b="1" dirty="0">
                <a:latin typeface="Arial" panose="020B0604020202020204" pitchFamily="34" charset="0"/>
              </a:rPr>
              <a:t/>
            </a:r>
            <a:br>
              <a:rPr lang="en-ZA" sz="2800" b="1" dirty="0">
                <a:latin typeface="Arial" panose="020B0604020202020204" pitchFamily="34" charset="0"/>
              </a:rPr>
            </a:br>
            <a:r>
              <a:rPr lang="en-ZA" sz="2800" b="1" dirty="0">
                <a:latin typeface="Arial" panose="020B0604020202020204" pitchFamily="34" charset="0"/>
                <a:ea typeface="+mn-ea"/>
                <a:cs typeface="Arial" panose="020B0604020202020204" pitchFamily="34" charset="0"/>
                <a:sym typeface="Calibri"/>
              </a:rPr>
              <a:t>   </a:t>
            </a:r>
            <a:endParaRPr sz="2800" b="1" dirty="0">
              <a:latin typeface="Arial" panose="020B0604020202020204" pitchFamily="34" charset="0"/>
              <a:ea typeface="+mn-ea"/>
              <a:cs typeface="Arial" panose="020B0604020202020204" pitchFamily="34" charset="0"/>
              <a:sym typeface="Calibri"/>
            </a:endParaRPr>
          </a:p>
        </p:txBody>
      </p:sp>
      <p:sp>
        <p:nvSpPr>
          <p:cNvPr id="7" name="Right Triangle 6">
            <a:extLst>
              <a:ext uri="{FF2B5EF4-FFF2-40B4-BE49-F238E27FC236}">
                <a16:creationId xmlns:a16="http://schemas.microsoft.com/office/drawing/2014/main" xmlns="" id="{1F4B36CA-D7BE-E544-95E9-B0A57342C1E7}"/>
              </a:ext>
            </a:extLst>
          </p:cNvPr>
          <p:cNvSpPr/>
          <p:nvPr/>
        </p:nvSpPr>
        <p:spPr>
          <a:xfrm flipH="1">
            <a:off x="8458200" y="6134300"/>
            <a:ext cx="685800" cy="74295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solidFill>
                <a:prstClr val="white"/>
              </a:solidFill>
            </a:endParaRPr>
          </a:p>
        </p:txBody>
      </p:sp>
      <p:sp>
        <p:nvSpPr>
          <p:cNvPr id="651" name="Slide Number Placeholder 2"/>
          <p:cNvSpPr>
            <a:spLocks noGrp="1"/>
          </p:cNvSpPr>
          <p:nvPr>
            <p:ph type="sldNum" sz="quarter" idx="2"/>
          </p:nvPr>
        </p:nvSpPr>
        <p:spPr>
          <a:xfrm>
            <a:off x="8790118" y="6465333"/>
            <a:ext cx="300722" cy="338554"/>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sz="1600" b="1">
                <a:solidFill>
                  <a:schemeClr val="bg1"/>
                </a:solidFill>
              </a:rPr>
              <a:pPr/>
              <a:t>20</a:t>
            </a:fld>
            <a:endParaRPr sz="1600" b="1" dirty="0">
              <a:solidFill>
                <a:schemeClr val="bg1"/>
              </a:solidFill>
            </a:endParaRPr>
          </a:p>
        </p:txBody>
      </p:sp>
      <p:sp>
        <p:nvSpPr>
          <p:cNvPr id="9" name="Rectangle 2"/>
          <p:cNvSpPr txBox="1">
            <a:spLocks noChangeArrowheads="1"/>
          </p:cNvSpPr>
          <p:nvPr/>
        </p:nvSpPr>
        <p:spPr>
          <a:xfrm>
            <a:off x="-8965" y="-8965"/>
            <a:ext cx="9144000" cy="770965"/>
          </a:xfrm>
          <a:prstGeom prst="rect">
            <a:avLst/>
          </a:prstGeom>
          <a:solidFill>
            <a:srgbClr val="9BBB59">
              <a:lumMod val="60000"/>
              <a:lumOff val="40000"/>
            </a:srgb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3000" b="1" i="0" u="none" strike="noStrike" kern="1200" cap="small" spc="0" normalizeH="0" baseline="0" noProof="0" dirty="0" smtClean="0">
                <a:ln>
                  <a:noFill/>
                </a:ln>
                <a:solidFill>
                  <a:prstClr val="black"/>
                </a:solidFill>
                <a:effectLst/>
                <a:uLnTx/>
                <a:uFillTx/>
                <a:latin typeface="Arial" charset="0"/>
              </a:rPr>
              <a:t>Resourcing the Structure; Workforce and Compensation Breakdown</a:t>
            </a:r>
            <a:endParaRPr kumimoji="0" lang="en-US" sz="3000" b="1" i="0" u="none" strike="noStrike" kern="1200" cap="small" spc="0" normalizeH="0" baseline="0" noProof="0" dirty="0">
              <a:ln>
                <a:noFill/>
              </a:ln>
              <a:solidFill>
                <a:prstClr val="black"/>
              </a:solidFill>
              <a:effectLst/>
              <a:uLnTx/>
              <a:uFillTx/>
              <a:latin typeface="Arial" charset="0"/>
            </a:endParaRPr>
          </a:p>
        </p:txBody>
      </p:sp>
      <p:graphicFrame>
        <p:nvGraphicFramePr>
          <p:cNvPr id="10" name="Table 9"/>
          <p:cNvGraphicFramePr>
            <a:graphicFrameLocks noGrp="1"/>
          </p:cNvGraphicFramePr>
          <p:nvPr>
            <p:extLst>
              <p:ext uri="{D42A27DB-BD31-4B8C-83A1-F6EECF244321}">
                <p14:modId xmlns:p14="http://schemas.microsoft.com/office/powerpoint/2010/main" xmlns="" val="3082568325"/>
              </p:ext>
            </p:extLst>
          </p:nvPr>
        </p:nvGraphicFramePr>
        <p:xfrm>
          <a:off x="76200" y="914398"/>
          <a:ext cx="9067799" cy="5027886"/>
        </p:xfrm>
        <a:graphic>
          <a:graphicData uri="http://schemas.openxmlformats.org/drawingml/2006/table">
            <a:tbl>
              <a:tblPr firstRow="1" firstCol="1" bandRow="1"/>
              <a:tblGrid>
                <a:gridCol w="4191000">
                  <a:extLst>
                    <a:ext uri="{9D8B030D-6E8A-4147-A177-3AD203B41FA5}">
                      <a16:colId xmlns:a16="http://schemas.microsoft.com/office/drawing/2014/main" xmlns="" val="20000"/>
                    </a:ext>
                  </a:extLst>
                </a:gridCol>
                <a:gridCol w="1533041">
                  <a:extLst>
                    <a:ext uri="{9D8B030D-6E8A-4147-A177-3AD203B41FA5}">
                      <a16:colId xmlns:a16="http://schemas.microsoft.com/office/drawing/2014/main" xmlns="" val="20001"/>
                    </a:ext>
                  </a:extLst>
                </a:gridCol>
                <a:gridCol w="1547895">
                  <a:extLst>
                    <a:ext uri="{9D8B030D-6E8A-4147-A177-3AD203B41FA5}">
                      <a16:colId xmlns:a16="http://schemas.microsoft.com/office/drawing/2014/main" xmlns="" val="20002"/>
                    </a:ext>
                  </a:extLst>
                </a:gridCol>
                <a:gridCol w="1795863">
                  <a:extLst>
                    <a:ext uri="{9D8B030D-6E8A-4147-A177-3AD203B41FA5}">
                      <a16:colId xmlns:a16="http://schemas.microsoft.com/office/drawing/2014/main" xmlns="" val="20003"/>
                    </a:ext>
                  </a:extLst>
                </a:gridCol>
              </a:tblGrid>
              <a:tr h="1146631">
                <a:tc>
                  <a:txBody>
                    <a:bodyPr/>
                    <a:lst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9pPr>
                    </a:lstStyle>
                    <a:p>
                      <a:pPr algn="ctr">
                        <a:lnSpc>
                          <a:spcPct val="150000"/>
                        </a:lnSpc>
                        <a:spcAft>
                          <a:spcPts val="0"/>
                        </a:spcAft>
                      </a:pPr>
                      <a:r>
                        <a:rPr lang="en-GB" sz="1600" b="1" dirty="0">
                          <a:effectLst/>
                          <a:latin typeface="Arial" panose="020B0604020202020204" pitchFamily="34" charset="0"/>
                          <a:ea typeface="Calibri" panose="020F0502020204030204" pitchFamily="34" charset="0"/>
                          <a:cs typeface="Arial" panose="020B0604020202020204" pitchFamily="34" charset="0"/>
                        </a:rPr>
                        <a:t>PROGRAMME</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9pPr>
                    </a:lstStyle>
                    <a:p>
                      <a:pPr algn="ctr">
                        <a:lnSpc>
                          <a:spcPct val="150000"/>
                        </a:lnSpc>
                        <a:spcAft>
                          <a:spcPts val="0"/>
                        </a:spcAft>
                      </a:pPr>
                      <a:r>
                        <a:rPr lang="en-GB" sz="1600" b="1" dirty="0">
                          <a:effectLst/>
                          <a:latin typeface="Arial" panose="020B0604020202020204" pitchFamily="34" charset="0"/>
                          <a:ea typeface="Calibri" panose="020F0502020204030204" pitchFamily="34" charset="0"/>
                          <a:cs typeface="Arial" panose="020B0604020202020204" pitchFamily="34" charset="0"/>
                        </a:rPr>
                        <a:t>NUMBER OF EMPLOYEES</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9pPr>
                    </a:lstStyle>
                    <a:p>
                      <a:pPr algn="ctr">
                        <a:lnSpc>
                          <a:spcPct val="150000"/>
                        </a:lnSpc>
                        <a:spcAft>
                          <a:spcPts val="0"/>
                        </a:spcAft>
                      </a:pPr>
                      <a:r>
                        <a:rPr lang="en-GB" sz="1600" b="1" dirty="0">
                          <a:effectLst/>
                          <a:latin typeface="Arial" panose="020B0604020202020204" pitchFamily="34" charset="0"/>
                          <a:ea typeface="Calibri" panose="020F0502020204030204" pitchFamily="34" charset="0"/>
                          <a:cs typeface="Arial" panose="020B0604020202020204" pitchFamily="34" charset="0"/>
                        </a:rPr>
                        <a:t>% OF THE WORKFORCE</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9pPr>
                    </a:lstStyle>
                    <a:p>
                      <a:pPr algn="ctr">
                        <a:lnSpc>
                          <a:spcPct val="150000"/>
                        </a:lnSpc>
                        <a:spcAft>
                          <a:spcPts val="0"/>
                        </a:spcAft>
                      </a:pPr>
                      <a:r>
                        <a:rPr lang="en-GB" sz="1600" b="1" dirty="0">
                          <a:effectLst/>
                          <a:latin typeface="Arial" panose="020B0604020202020204" pitchFamily="34" charset="0"/>
                          <a:ea typeface="Calibri" panose="020F0502020204030204" pitchFamily="34" charset="0"/>
                          <a:cs typeface="Arial" panose="020B0604020202020204" pitchFamily="34" charset="0"/>
                        </a:rPr>
                        <a:t>% OF THE COMPENSATION BUDGET</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dot"/>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604661">
                <a:tc>
                  <a:txBody>
                    <a:bodyPr/>
                    <a:lst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9pPr>
                    </a:lstStyle>
                    <a:p>
                      <a:pPr algn="l">
                        <a:lnSpc>
                          <a:spcPct val="150000"/>
                        </a:lnSpc>
                        <a:spcAft>
                          <a:spcPts val="0"/>
                        </a:spcAft>
                      </a:pPr>
                      <a:r>
                        <a:rPr lang="en-GB" sz="2000" b="1" dirty="0">
                          <a:solidFill>
                            <a:schemeClr val="accent3">
                              <a:lumMod val="75000"/>
                            </a:schemeClr>
                          </a:solidFill>
                          <a:effectLst/>
                          <a:latin typeface="Arial" panose="020B0604020202020204" pitchFamily="34" charset="0"/>
                          <a:ea typeface="Calibri" panose="020F0502020204030204" pitchFamily="34" charset="0"/>
                          <a:cs typeface="Arial" panose="020B0604020202020204" pitchFamily="34" charset="0"/>
                        </a:rPr>
                        <a:t>ADMINISTRATION</a:t>
                      </a:r>
                      <a:endParaRPr lang="en-GB" sz="2000" b="1" dirty="0">
                        <a:solidFill>
                          <a:schemeClr val="accent3">
                            <a:lumMod val="7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a:txBody>
                    <a:bodyPr/>
                    <a:lst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9pPr>
                    </a:lstStyle>
                    <a:p>
                      <a:pPr algn="ctr">
                        <a:lnSpc>
                          <a:spcPct val="150000"/>
                        </a:lnSpc>
                        <a:spcAft>
                          <a:spcPts val="0"/>
                        </a:spcAft>
                      </a:pPr>
                      <a:r>
                        <a:rPr lang="en-GB" sz="2000" b="1" dirty="0">
                          <a:solidFill>
                            <a:schemeClr val="accent3">
                              <a:lumMod val="75000"/>
                            </a:schemeClr>
                          </a:solidFill>
                          <a:effectLst/>
                          <a:latin typeface="Arial" panose="020B0604020202020204" pitchFamily="34" charset="0"/>
                          <a:ea typeface="Calibri" panose="020F0502020204030204" pitchFamily="34" charset="0"/>
                          <a:cs typeface="Arial" panose="020B0604020202020204" pitchFamily="34" charset="0"/>
                        </a:rPr>
                        <a:t>100</a:t>
                      </a:r>
                      <a:endParaRPr lang="en-GB" sz="2000" b="1" dirty="0">
                        <a:solidFill>
                          <a:schemeClr val="accent3">
                            <a:lumMod val="7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a:txBody>
                    <a:bodyPr/>
                    <a:lst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9pPr>
                    </a:lstStyle>
                    <a:p>
                      <a:pPr algn="ctr">
                        <a:lnSpc>
                          <a:spcPct val="150000"/>
                        </a:lnSpc>
                        <a:spcAft>
                          <a:spcPts val="0"/>
                        </a:spcAft>
                      </a:pPr>
                      <a:r>
                        <a:rPr lang="en-GB" sz="2000" b="1" dirty="0">
                          <a:solidFill>
                            <a:schemeClr val="accent3">
                              <a:lumMod val="75000"/>
                            </a:schemeClr>
                          </a:solidFill>
                          <a:effectLst/>
                          <a:latin typeface="Arial" panose="020B0604020202020204" pitchFamily="34" charset="0"/>
                          <a:ea typeface="Calibri" panose="020F0502020204030204" pitchFamily="34" charset="0"/>
                          <a:cs typeface="Arial" panose="020B0604020202020204" pitchFamily="34" charset="0"/>
                        </a:rPr>
                        <a:t>47.8%</a:t>
                      </a:r>
                      <a:endParaRPr lang="en-GB" sz="2000" b="1" dirty="0">
                        <a:solidFill>
                          <a:schemeClr val="accent3">
                            <a:lumMod val="7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a:txBody>
                    <a:bodyPr/>
                    <a:lst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9pPr>
                    </a:lstStyle>
                    <a:p>
                      <a:pPr algn="ctr">
                        <a:lnSpc>
                          <a:spcPct val="150000"/>
                        </a:lnSpc>
                        <a:spcAft>
                          <a:spcPts val="0"/>
                        </a:spcAft>
                      </a:pPr>
                      <a:r>
                        <a:rPr lang="en-GB" sz="2000" b="1" dirty="0">
                          <a:solidFill>
                            <a:schemeClr val="accent3">
                              <a:lumMod val="75000"/>
                            </a:schemeClr>
                          </a:solidFill>
                          <a:effectLst/>
                          <a:latin typeface="Arial" panose="020B0604020202020204" pitchFamily="34" charset="0"/>
                          <a:ea typeface="Calibri" panose="020F0502020204030204" pitchFamily="34" charset="0"/>
                          <a:cs typeface="Arial" panose="020B0604020202020204" pitchFamily="34" charset="0"/>
                        </a:rPr>
                        <a:t>45.8%</a:t>
                      </a:r>
                      <a:endParaRPr lang="en-GB" sz="2000" b="1" dirty="0">
                        <a:solidFill>
                          <a:schemeClr val="accent3">
                            <a:lumMod val="7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dot"/>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604661">
                <a:tc>
                  <a:txBody>
                    <a:bodyPr/>
                    <a:lst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9pPr>
                    </a:lstStyle>
                    <a:p>
                      <a:pPr algn="l">
                        <a:lnSpc>
                          <a:spcPct val="150000"/>
                        </a:lnSpc>
                        <a:spcAft>
                          <a:spcPts val="0"/>
                        </a:spcAft>
                      </a:pPr>
                      <a:r>
                        <a:rPr lang="en-GB" sz="20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rPr>
                        <a:t>SECTOR POLICY &amp; RESEARCH</a:t>
                      </a:r>
                      <a:endParaRPr lang="en-GB" sz="2000" b="1" dirty="0">
                        <a:solidFill>
                          <a:schemeClr val="accent6">
                            <a:lumMod val="7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a:txBody>
                    <a:bodyPr/>
                    <a:lst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9pPr>
                    </a:lstStyle>
                    <a:p>
                      <a:pPr algn="ctr">
                        <a:lnSpc>
                          <a:spcPct val="150000"/>
                        </a:lnSpc>
                        <a:spcAft>
                          <a:spcPts val="0"/>
                        </a:spcAft>
                      </a:pPr>
                      <a:r>
                        <a:rPr lang="en-GB" sz="20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rPr>
                        <a:t>22</a:t>
                      </a:r>
                      <a:endParaRPr lang="en-GB" sz="2000" b="1" dirty="0">
                        <a:solidFill>
                          <a:schemeClr val="accent6">
                            <a:lumMod val="7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a:txBody>
                    <a:bodyPr/>
                    <a:lst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9pPr>
                    </a:lstStyle>
                    <a:p>
                      <a:pPr algn="ctr">
                        <a:lnSpc>
                          <a:spcPct val="150000"/>
                        </a:lnSpc>
                        <a:spcAft>
                          <a:spcPts val="0"/>
                        </a:spcAft>
                      </a:pPr>
                      <a:r>
                        <a:rPr lang="en-GB" sz="20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rPr>
                        <a:t>10.5%</a:t>
                      </a:r>
                      <a:endParaRPr lang="en-GB" sz="2000" b="1" dirty="0">
                        <a:solidFill>
                          <a:schemeClr val="accent6">
                            <a:lumMod val="7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a:txBody>
                    <a:bodyPr/>
                    <a:lst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9pPr>
                    </a:lstStyle>
                    <a:p>
                      <a:pPr algn="ctr">
                        <a:lnSpc>
                          <a:spcPct val="150000"/>
                        </a:lnSpc>
                        <a:spcAft>
                          <a:spcPts val="0"/>
                        </a:spcAft>
                      </a:pPr>
                      <a:r>
                        <a:rPr lang="en-GB" sz="20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rPr>
                        <a:t>13.1%</a:t>
                      </a:r>
                      <a:endParaRPr lang="en-GB" sz="2000" b="1" dirty="0">
                        <a:solidFill>
                          <a:schemeClr val="accent6">
                            <a:lumMod val="7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dot"/>
                      <a:round/>
                      <a:headEnd type="none" w="med" len="med"/>
                      <a:tailEnd type="none" w="med" len="med"/>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604661">
                <a:tc>
                  <a:txBody>
                    <a:bodyPr/>
                    <a:lst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9pPr>
                    </a:lstStyle>
                    <a:p>
                      <a:pPr algn="l">
                        <a:lnSpc>
                          <a:spcPct val="150000"/>
                        </a:lnSpc>
                        <a:spcAft>
                          <a:spcPts val="0"/>
                        </a:spcAft>
                      </a:pPr>
                      <a:r>
                        <a:rPr lang="en-GB" sz="2000" b="1" dirty="0">
                          <a:solidFill>
                            <a:srgbClr val="0070C0"/>
                          </a:solidFill>
                          <a:effectLst/>
                          <a:latin typeface="Arial" panose="020B0604020202020204" pitchFamily="34" charset="0"/>
                          <a:ea typeface="Calibri" panose="020F0502020204030204" pitchFamily="34" charset="0"/>
                          <a:cs typeface="Arial" panose="020B0604020202020204" pitchFamily="34" charset="0"/>
                        </a:rPr>
                        <a:t>INTEGRATED COOPERATIVES DEVELOPMENT</a:t>
                      </a:r>
                      <a:endParaRPr lang="en-GB" sz="2000" b="1" dirty="0">
                        <a:solidFill>
                          <a:srgbClr val="0070C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a:txBody>
                    <a:bodyPr/>
                    <a:lst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9pPr>
                    </a:lstStyle>
                    <a:p>
                      <a:pPr algn="ctr">
                        <a:lnSpc>
                          <a:spcPct val="150000"/>
                        </a:lnSpc>
                        <a:spcAft>
                          <a:spcPts val="0"/>
                        </a:spcAft>
                      </a:pPr>
                      <a:r>
                        <a:rPr lang="en-GB" sz="2000" b="1" dirty="0">
                          <a:solidFill>
                            <a:srgbClr val="0070C0"/>
                          </a:solidFill>
                          <a:effectLst/>
                          <a:latin typeface="Arial" panose="020B0604020202020204" pitchFamily="34" charset="0"/>
                          <a:ea typeface="Calibri" panose="020F0502020204030204" pitchFamily="34" charset="0"/>
                          <a:cs typeface="Arial" panose="020B0604020202020204" pitchFamily="34" charset="0"/>
                        </a:rPr>
                        <a:t>40</a:t>
                      </a:r>
                      <a:endParaRPr lang="en-GB" sz="2000" b="1" dirty="0">
                        <a:solidFill>
                          <a:srgbClr val="0070C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a:txBody>
                    <a:bodyPr/>
                    <a:lst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9pPr>
                    </a:lstStyle>
                    <a:p>
                      <a:pPr algn="ctr">
                        <a:lnSpc>
                          <a:spcPct val="150000"/>
                        </a:lnSpc>
                        <a:spcAft>
                          <a:spcPts val="0"/>
                        </a:spcAft>
                      </a:pPr>
                      <a:r>
                        <a:rPr lang="en-GB" sz="2000" b="1" dirty="0">
                          <a:solidFill>
                            <a:srgbClr val="0070C0"/>
                          </a:solidFill>
                          <a:effectLst/>
                          <a:latin typeface="Arial" panose="020B0604020202020204" pitchFamily="34" charset="0"/>
                          <a:ea typeface="Calibri" panose="020F0502020204030204" pitchFamily="34" charset="0"/>
                          <a:cs typeface="Arial" panose="020B0604020202020204" pitchFamily="34" charset="0"/>
                        </a:rPr>
                        <a:t>19.1%</a:t>
                      </a:r>
                      <a:endParaRPr lang="en-GB" sz="2000" b="1" dirty="0">
                        <a:solidFill>
                          <a:srgbClr val="0070C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a:txBody>
                    <a:bodyPr/>
                    <a:lst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9pPr>
                    </a:lstStyle>
                    <a:p>
                      <a:pPr algn="ctr">
                        <a:lnSpc>
                          <a:spcPct val="150000"/>
                        </a:lnSpc>
                        <a:spcAft>
                          <a:spcPts val="0"/>
                        </a:spcAft>
                      </a:pPr>
                      <a:r>
                        <a:rPr lang="en-GB" sz="2000" b="1" dirty="0">
                          <a:solidFill>
                            <a:srgbClr val="0070C0"/>
                          </a:solidFill>
                          <a:effectLst/>
                          <a:latin typeface="Arial" panose="020B0604020202020204" pitchFamily="34" charset="0"/>
                          <a:ea typeface="Calibri" panose="020F0502020204030204" pitchFamily="34" charset="0"/>
                          <a:cs typeface="Arial" panose="020B0604020202020204" pitchFamily="34" charset="0"/>
                        </a:rPr>
                        <a:t>20.4%</a:t>
                      </a:r>
                      <a:endParaRPr lang="en-GB" sz="2000" b="1" dirty="0">
                        <a:solidFill>
                          <a:srgbClr val="0070C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dot"/>
                      <a:round/>
                      <a:headEnd type="none" w="med" len="med"/>
                      <a:tailEnd type="none" w="med" len="med"/>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1209323">
                <a:tc>
                  <a:txBody>
                    <a:bodyPr/>
                    <a:lst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9pPr>
                    </a:lstStyle>
                    <a:p>
                      <a:pPr algn="l">
                        <a:lnSpc>
                          <a:spcPct val="150000"/>
                        </a:lnSpc>
                        <a:spcAft>
                          <a:spcPts val="0"/>
                        </a:spcAft>
                      </a:pPr>
                      <a:r>
                        <a:rPr lang="en-GB" sz="2000" b="1" dirty="0">
                          <a:solidFill>
                            <a:srgbClr val="7030A0"/>
                          </a:solidFill>
                          <a:effectLst/>
                          <a:latin typeface="Arial" panose="020B0604020202020204" pitchFamily="34" charset="0"/>
                          <a:ea typeface="Calibri" panose="020F0502020204030204" pitchFamily="34" charset="0"/>
                          <a:cs typeface="Arial" panose="020B0604020202020204" pitchFamily="34" charset="0"/>
                        </a:rPr>
                        <a:t>ENTERPRISE DEVELOPMENT &amp; ENTREPRENEURSHIP</a:t>
                      </a:r>
                      <a:endParaRPr lang="en-GB" sz="2000" b="1" dirty="0">
                        <a:solidFill>
                          <a:srgbClr val="7030A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a:txBody>
                    <a:bodyPr/>
                    <a:lst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9pPr>
                    </a:lstStyle>
                    <a:p>
                      <a:pPr algn="ctr">
                        <a:lnSpc>
                          <a:spcPct val="150000"/>
                        </a:lnSpc>
                        <a:spcAft>
                          <a:spcPts val="0"/>
                        </a:spcAft>
                      </a:pPr>
                      <a:r>
                        <a:rPr lang="en-GB" sz="2000" b="1" dirty="0">
                          <a:solidFill>
                            <a:srgbClr val="7030A0"/>
                          </a:solidFill>
                          <a:effectLst/>
                          <a:latin typeface="Arial" panose="020B0604020202020204" pitchFamily="34" charset="0"/>
                          <a:ea typeface="Calibri" panose="020F0502020204030204" pitchFamily="34" charset="0"/>
                          <a:cs typeface="Arial" panose="020B0604020202020204" pitchFamily="34" charset="0"/>
                        </a:rPr>
                        <a:t>47</a:t>
                      </a:r>
                      <a:endParaRPr lang="en-GB" sz="2000" b="1" dirty="0">
                        <a:solidFill>
                          <a:srgbClr val="7030A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a:txBody>
                    <a:bodyPr/>
                    <a:lst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9pPr>
                    </a:lstStyle>
                    <a:p>
                      <a:pPr algn="ctr">
                        <a:lnSpc>
                          <a:spcPct val="150000"/>
                        </a:lnSpc>
                        <a:spcAft>
                          <a:spcPts val="0"/>
                        </a:spcAft>
                      </a:pPr>
                      <a:r>
                        <a:rPr lang="en-GB" sz="2000" b="1" dirty="0">
                          <a:solidFill>
                            <a:srgbClr val="7030A0"/>
                          </a:solidFill>
                          <a:effectLst/>
                          <a:latin typeface="Arial" panose="020B0604020202020204" pitchFamily="34" charset="0"/>
                          <a:ea typeface="Calibri" panose="020F0502020204030204" pitchFamily="34" charset="0"/>
                          <a:cs typeface="Arial" panose="020B0604020202020204" pitchFamily="34" charset="0"/>
                        </a:rPr>
                        <a:t>22.5%</a:t>
                      </a:r>
                      <a:endParaRPr lang="en-GB" sz="2000" b="1" dirty="0">
                        <a:solidFill>
                          <a:srgbClr val="7030A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a:txBody>
                    <a:bodyPr/>
                    <a:lst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9pPr>
                    </a:lstStyle>
                    <a:p>
                      <a:pPr algn="ctr">
                        <a:lnSpc>
                          <a:spcPct val="150000"/>
                        </a:lnSpc>
                        <a:spcAft>
                          <a:spcPts val="0"/>
                        </a:spcAft>
                      </a:pPr>
                      <a:r>
                        <a:rPr lang="en-GB" sz="2000" b="1" dirty="0">
                          <a:solidFill>
                            <a:srgbClr val="7030A0"/>
                          </a:solidFill>
                          <a:effectLst/>
                          <a:latin typeface="Arial" panose="020B0604020202020204" pitchFamily="34" charset="0"/>
                          <a:ea typeface="Calibri" panose="020F0502020204030204" pitchFamily="34" charset="0"/>
                          <a:cs typeface="Arial" panose="020B0604020202020204" pitchFamily="34" charset="0"/>
                        </a:rPr>
                        <a:t>20.6%</a:t>
                      </a:r>
                      <a:endParaRPr lang="en-GB" sz="2000" b="1" dirty="0">
                        <a:solidFill>
                          <a:srgbClr val="7030A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dot"/>
                      <a:round/>
                      <a:headEnd type="none" w="med" len="med"/>
                      <a:tailEnd type="none" w="med" len="med"/>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r h="604661">
                <a:tc>
                  <a:txBody>
                    <a:bodyPr/>
                    <a:lst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9pPr>
                    </a:lstStyle>
                    <a:p>
                      <a:pPr algn="just">
                        <a:lnSpc>
                          <a:spcPct val="150000"/>
                        </a:lnSpc>
                        <a:spcAft>
                          <a:spcPts val="0"/>
                        </a:spcAft>
                      </a:pPr>
                      <a:r>
                        <a:rPr lang="en-GB" sz="2000" b="1" dirty="0">
                          <a:effectLst/>
                          <a:latin typeface="Arial" panose="020B0604020202020204" pitchFamily="34" charset="0"/>
                          <a:ea typeface="Calibri" panose="020F0502020204030204" pitchFamily="34" charset="0"/>
                          <a:cs typeface="Arial" panose="020B0604020202020204" pitchFamily="34" charset="0"/>
                        </a:rPr>
                        <a:t>DEPARTMENT</a:t>
                      </a:r>
                      <a:endParaRPr lang="en-GB"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9pPr>
                    </a:lstStyle>
                    <a:p>
                      <a:pPr algn="ctr">
                        <a:lnSpc>
                          <a:spcPct val="150000"/>
                        </a:lnSpc>
                        <a:spcAft>
                          <a:spcPts val="0"/>
                        </a:spcAft>
                      </a:pPr>
                      <a:r>
                        <a:rPr lang="en-GB" sz="2000" b="1" dirty="0">
                          <a:effectLst/>
                          <a:latin typeface="Arial" panose="020B0604020202020204" pitchFamily="34" charset="0"/>
                          <a:ea typeface="Calibri" panose="020F0502020204030204" pitchFamily="34" charset="0"/>
                          <a:cs typeface="Arial" panose="020B0604020202020204" pitchFamily="34" charset="0"/>
                        </a:rPr>
                        <a:t>209</a:t>
                      </a:r>
                      <a:endParaRPr lang="en-GB"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9pPr>
                    </a:lstStyle>
                    <a:p>
                      <a:pPr algn="ctr">
                        <a:lnSpc>
                          <a:spcPct val="150000"/>
                        </a:lnSpc>
                        <a:spcAft>
                          <a:spcPts val="0"/>
                        </a:spcAft>
                      </a:pPr>
                      <a:r>
                        <a:rPr lang="en-GB" sz="2000" b="1" dirty="0">
                          <a:effectLst/>
                          <a:latin typeface="Arial" panose="020B0604020202020204" pitchFamily="34" charset="0"/>
                          <a:ea typeface="Calibri" panose="020F0502020204030204" pitchFamily="34" charset="0"/>
                          <a:cs typeface="Arial" panose="020B0604020202020204" pitchFamily="34" charset="0"/>
                        </a:rPr>
                        <a:t>100%</a:t>
                      </a:r>
                      <a:endParaRPr lang="en-GB"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9pPr>
                    </a:lstStyle>
                    <a:p>
                      <a:pPr algn="ctr">
                        <a:lnSpc>
                          <a:spcPct val="150000"/>
                        </a:lnSpc>
                        <a:spcAft>
                          <a:spcPts val="0"/>
                        </a:spcAft>
                      </a:pPr>
                      <a:r>
                        <a:rPr lang="en-GB" sz="2000" b="1" dirty="0">
                          <a:effectLst/>
                          <a:latin typeface="Arial" panose="020B0604020202020204" pitchFamily="34" charset="0"/>
                          <a:ea typeface="Calibri" panose="020F0502020204030204" pitchFamily="34" charset="0"/>
                          <a:cs typeface="Arial" panose="020B0604020202020204" pitchFamily="34" charset="0"/>
                        </a:rPr>
                        <a:t>100%</a:t>
                      </a:r>
                      <a:endParaRPr lang="en-GB"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dot"/>
                      <a:round/>
                      <a:headEnd type="none" w="med" len="med"/>
                      <a:tailEnd type="none" w="med" len="med"/>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xmlns="" val="361621148"/>
      </p:ext>
    </p:extLst>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19400" y="0"/>
            <a:ext cx="6324600" cy="461665"/>
          </a:xfrm>
          <a:prstGeom prst="rect">
            <a:avLst/>
          </a:prstGeom>
          <a:solidFill>
            <a:schemeClr val="accent3">
              <a:lumMod val="60000"/>
              <a:lumOff val="40000"/>
            </a:schemeClr>
          </a:solidFill>
        </p:spPr>
        <p:style>
          <a:lnRef idx="0">
            <a:schemeClr val="accent3"/>
          </a:lnRef>
          <a:fillRef idx="3">
            <a:schemeClr val="accent3"/>
          </a:fillRef>
          <a:effectRef idx="3">
            <a:schemeClr val="accent3"/>
          </a:effectRef>
          <a:fontRef idx="minor">
            <a:schemeClr val="lt1"/>
          </a:fontRef>
        </p:style>
        <p:txBody>
          <a:bodyPr wrap="square" rtlCol="0">
            <a:spAutoFit/>
          </a:bodyPr>
          <a:lstStyle/>
          <a:p>
            <a:pPr algn="r" hangingPunct="1"/>
            <a:r>
              <a:rPr lang="en-ZA" sz="2400" b="1" kern="1200" dirty="0" smtClean="0">
                <a:solidFill>
                  <a:sysClr val="windowText" lastClr="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COST OF EMPLOYMENT: MEDIUM TERM</a:t>
            </a:r>
            <a:endParaRPr lang="en-ZA" sz="2400" b="1" kern="12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4" name="Slide Number Placeholder 3"/>
          <p:cNvSpPr>
            <a:spLocks noGrp="1"/>
          </p:cNvSpPr>
          <p:nvPr>
            <p:ph type="sldNum" sz="quarter" idx="12"/>
          </p:nvPr>
        </p:nvSpPr>
        <p:spPr>
          <a:xfrm>
            <a:off x="7010400" y="6446263"/>
            <a:ext cx="2133600" cy="365125"/>
          </a:xfrm>
        </p:spPr>
        <p:txBody>
          <a:bodyPr/>
          <a:lstStyle/>
          <a:p>
            <a:fld id="{A00DC55E-F695-4C68-8BE3-15340D5713AB}" type="slidenum">
              <a:rPr lang="en-US" sz="1800" b="1" smtClean="0">
                <a:solidFill>
                  <a:prstClr val="black"/>
                </a:solidFill>
              </a:rPr>
              <a:pPr/>
              <a:t>21</a:t>
            </a:fld>
            <a:endParaRPr lang="en-US" sz="1800" b="1" dirty="0">
              <a:solidFill>
                <a:prstClr val="black"/>
              </a:solidFill>
            </a:endParaRPr>
          </a:p>
        </p:txBody>
      </p:sp>
      <p:sp>
        <p:nvSpPr>
          <p:cNvPr id="6" name="TextBox 5"/>
          <p:cNvSpPr txBox="1"/>
          <p:nvPr/>
        </p:nvSpPr>
        <p:spPr>
          <a:xfrm>
            <a:off x="1" y="0"/>
            <a:ext cx="1988820" cy="1279099"/>
          </a:xfrm>
          <a:prstGeom prst="rect">
            <a:avLst/>
          </a:prstGeom>
          <a:noFill/>
        </p:spPr>
        <p:txBody>
          <a:bodyPr wrap="square" rtlCol="0">
            <a:spAutoFit/>
          </a:bodyPr>
          <a:lstStyle/>
          <a:p>
            <a:pPr hangingPunct="1"/>
            <a:r>
              <a:rPr lang="en-ZA" sz="1100" b="1" kern="1200" dirty="0" smtClean="0">
                <a:solidFill>
                  <a:prstClr val="black"/>
                </a:solidFill>
                <a:latin typeface="Arial" panose="020B0604020202020204" pitchFamily="34" charset="0"/>
                <a:cs typeface="Arial" panose="020B0604020202020204" pitchFamily="34" charset="0"/>
              </a:rPr>
              <a:t>COST OF EMPLOYMENT CATERS FOR ANNUAL INCREASES ALIGNED TO 2019 MTEF COE GUIDELINES AS WELL AS PAY PROGRESSION AND CASH AWARDS: </a:t>
            </a:r>
          </a:p>
        </p:txBody>
      </p:sp>
      <p:graphicFrame>
        <p:nvGraphicFramePr>
          <p:cNvPr id="4" name="Table 3"/>
          <p:cNvGraphicFramePr>
            <a:graphicFrameLocks noGrp="1"/>
          </p:cNvGraphicFramePr>
          <p:nvPr>
            <p:extLst>
              <p:ext uri="{D42A27DB-BD31-4B8C-83A1-F6EECF244321}">
                <p14:modId xmlns:p14="http://schemas.microsoft.com/office/powerpoint/2010/main" xmlns="" val="1228341806"/>
              </p:ext>
            </p:extLst>
          </p:nvPr>
        </p:nvGraphicFramePr>
        <p:xfrm>
          <a:off x="2103119" y="1881813"/>
          <a:ext cx="7040881" cy="1300998"/>
        </p:xfrm>
        <a:graphic>
          <a:graphicData uri="http://schemas.openxmlformats.org/drawingml/2006/table">
            <a:tbl>
              <a:tblPr/>
              <a:tblGrid>
                <a:gridCol w="2455390">
                  <a:extLst>
                    <a:ext uri="{9D8B030D-6E8A-4147-A177-3AD203B41FA5}">
                      <a16:colId xmlns:a16="http://schemas.microsoft.com/office/drawing/2014/main" xmlns="" val="20000"/>
                    </a:ext>
                  </a:extLst>
                </a:gridCol>
                <a:gridCol w="821211">
                  <a:extLst>
                    <a:ext uri="{9D8B030D-6E8A-4147-A177-3AD203B41FA5}">
                      <a16:colId xmlns:a16="http://schemas.microsoft.com/office/drawing/2014/main" xmlns="" val="20001"/>
                    </a:ext>
                  </a:extLst>
                </a:gridCol>
                <a:gridCol w="2017177">
                  <a:extLst>
                    <a:ext uri="{9D8B030D-6E8A-4147-A177-3AD203B41FA5}">
                      <a16:colId xmlns:a16="http://schemas.microsoft.com/office/drawing/2014/main" xmlns="" val="20002"/>
                    </a:ext>
                  </a:extLst>
                </a:gridCol>
                <a:gridCol w="1747103">
                  <a:extLst>
                    <a:ext uri="{9D8B030D-6E8A-4147-A177-3AD203B41FA5}">
                      <a16:colId xmlns:a16="http://schemas.microsoft.com/office/drawing/2014/main" xmlns="" val="20003"/>
                    </a:ext>
                  </a:extLst>
                </a:gridCol>
              </a:tblGrid>
              <a:tr h="216833">
                <a:tc>
                  <a:txBody>
                    <a:bodyPr/>
                    <a:lstStyle/>
                    <a:p>
                      <a:pPr algn="l" fontAlgn="b"/>
                      <a:endParaRPr lang="en-GB"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tcPr>
                </a:tc>
                <a:tc gridSpan="3">
                  <a:txBody>
                    <a:bodyPr/>
                    <a:lstStyle/>
                    <a:p>
                      <a:pPr algn="ctr" fontAlgn="b"/>
                      <a:r>
                        <a:rPr lang="en-GB" sz="1200" b="1" i="0" u="none" strike="noStrike" dirty="0" smtClean="0">
                          <a:solidFill>
                            <a:srgbClr val="000000"/>
                          </a:solidFill>
                          <a:effectLst/>
                          <a:latin typeface="Arial" panose="020B0604020202020204" pitchFamily="34" charset="0"/>
                          <a:cs typeface="Arial" panose="020B0604020202020204" pitchFamily="34" charset="0"/>
                        </a:rPr>
                        <a:t>2019/20</a:t>
                      </a:r>
                      <a:endParaRPr lang="en-GB"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solidFill>
                      <a:srgbClr val="548235"/>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10000"/>
                  </a:ext>
                </a:extLst>
              </a:tr>
              <a:tr h="216833">
                <a:tc>
                  <a:txBody>
                    <a:bodyPr/>
                    <a:lstStyle/>
                    <a:p>
                      <a:pPr algn="l" fontAlgn="b"/>
                      <a:endParaRPr lang="en-GB"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tcPr>
                </a:tc>
                <a:tc>
                  <a:txBody>
                    <a:bodyPr/>
                    <a:lstStyle/>
                    <a:p>
                      <a:pPr algn="ctr" fontAlgn="ctr"/>
                      <a:r>
                        <a:rPr lang="en-GB" sz="1200" b="1" i="0" u="none" strike="noStrike">
                          <a:solidFill>
                            <a:srgbClr val="000000"/>
                          </a:solidFill>
                          <a:effectLst/>
                          <a:latin typeface="Arial" panose="020B0604020202020204" pitchFamily="34" charset="0"/>
                          <a:cs typeface="Arial" panose="020B0604020202020204" pitchFamily="34" charset="0"/>
                        </a:rPr>
                        <a:t>NR</a:t>
                      </a:r>
                    </a:p>
                  </a:txBody>
                  <a:tcPr marL="9525" marR="9525" marT="9525" marB="0" anchor="ctr">
                    <a:lnL>
                      <a:noFill/>
                    </a:lnL>
                    <a:lnR>
                      <a:noFill/>
                    </a:lnR>
                    <a:lnT>
                      <a:noFill/>
                    </a:lnT>
                    <a:lnB>
                      <a:noFill/>
                    </a:lnB>
                    <a:solidFill>
                      <a:srgbClr val="E2EFDA"/>
                    </a:solidFill>
                  </a:tcPr>
                </a:tc>
                <a:tc>
                  <a:txBody>
                    <a:bodyPr/>
                    <a:lstStyle/>
                    <a:p>
                      <a:pPr algn="ctr" fontAlgn="ctr"/>
                      <a:r>
                        <a:rPr lang="en-GB" sz="1200" b="1" i="0" u="none" strike="noStrike">
                          <a:solidFill>
                            <a:srgbClr val="000000"/>
                          </a:solidFill>
                          <a:effectLst/>
                          <a:latin typeface="Arial" panose="020B0604020202020204" pitchFamily="34" charset="0"/>
                          <a:cs typeface="Arial" panose="020B0604020202020204" pitchFamily="34" charset="0"/>
                        </a:rPr>
                        <a:t>COST</a:t>
                      </a:r>
                    </a:p>
                  </a:txBody>
                  <a:tcPr marL="9525" marR="9525" marT="9525" marB="0" anchor="ctr">
                    <a:lnL>
                      <a:noFill/>
                    </a:lnL>
                    <a:lnR>
                      <a:noFill/>
                    </a:lnR>
                    <a:lnT>
                      <a:noFill/>
                    </a:lnT>
                    <a:lnB>
                      <a:noFill/>
                    </a:lnB>
                    <a:solidFill>
                      <a:srgbClr val="E2EFDA"/>
                    </a:solidFill>
                  </a:tcPr>
                </a:tc>
                <a:tc>
                  <a:txBody>
                    <a:bodyPr/>
                    <a:lstStyle/>
                    <a:p>
                      <a:pPr algn="ctr" fontAlgn="ctr"/>
                      <a:r>
                        <a:rPr lang="en-GB" sz="1200" b="1" i="0" u="none" strike="noStrike" dirty="0">
                          <a:solidFill>
                            <a:srgbClr val="FF0000"/>
                          </a:solidFill>
                          <a:effectLst/>
                          <a:latin typeface="Arial" panose="020B0604020202020204" pitchFamily="34" charset="0"/>
                          <a:cs typeface="Arial" panose="020B0604020202020204" pitchFamily="34" charset="0"/>
                        </a:rPr>
                        <a:t>OVER</a:t>
                      </a:r>
                      <a:r>
                        <a:rPr lang="en-GB" sz="1200" b="1" i="0" u="none" strike="noStrike" dirty="0">
                          <a:solidFill>
                            <a:srgbClr val="000000"/>
                          </a:solidFill>
                          <a:effectLst/>
                          <a:latin typeface="Arial" panose="020B0604020202020204" pitchFamily="34" charset="0"/>
                          <a:cs typeface="Arial" panose="020B0604020202020204" pitchFamily="34" charset="0"/>
                        </a:rPr>
                        <a:t> / </a:t>
                      </a:r>
                      <a:r>
                        <a:rPr lang="en-GB" sz="1200" b="1" i="0" u="none" strike="noStrike" dirty="0">
                          <a:solidFill>
                            <a:schemeClr val="accent3">
                              <a:lumMod val="75000"/>
                            </a:schemeClr>
                          </a:solidFill>
                          <a:effectLst/>
                          <a:latin typeface="Arial" panose="020B0604020202020204" pitchFamily="34" charset="0"/>
                          <a:cs typeface="Arial" panose="020B0604020202020204" pitchFamily="34" charset="0"/>
                        </a:rPr>
                        <a:t>UNDER</a:t>
                      </a:r>
                    </a:p>
                  </a:txBody>
                  <a:tcPr marL="9525" marR="9525" marT="9525" marB="0" anchor="ctr">
                    <a:lnL>
                      <a:noFill/>
                    </a:lnL>
                    <a:lnR>
                      <a:noFill/>
                    </a:lnR>
                    <a:lnT>
                      <a:noFill/>
                    </a:lnT>
                    <a:lnB>
                      <a:noFill/>
                    </a:lnB>
                    <a:solidFill>
                      <a:srgbClr val="E2EFDA"/>
                    </a:solidFill>
                  </a:tcPr>
                </a:tc>
                <a:extLst>
                  <a:ext uri="{0D108BD9-81ED-4DB2-BD59-A6C34878D82A}">
                    <a16:rowId xmlns:a16="http://schemas.microsoft.com/office/drawing/2014/main" xmlns="" val="10001"/>
                  </a:ext>
                </a:extLst>
              </a:tr>
              <a:tr h="216833">
                <a:tc>
                  <a:txBody>
                    <a:bodyPr/>
                    <a:lstStyle/>
                    <a:p>
                      <a:pPr algn="l" fontAlgn="b"/>
                      <a:r>
                        <a:rPr lang="en-GB" sz="1200" b="0" i="0" u="none" strike="noStrike" dirty="0">
                          <a:solidFill>
                            <a:srgbClr val="000000"/>
                          </a:solidFill>
                          <a:effectLst/>
                          <a:latin typeface="Arial" panose="020B0604020202020204" pitchFamily="34" charset="0"/>
                          <a:cs typeface="Arial" panose="020B0604020202020204" pitchFamily="34" charset="0"/>
                        </a:rPr>
                        <a:t>COE</a:t>
                      </a:r>
                    </a:p>
                  </a:txBody>
                  <a:tcPr marL="9525" marR="9525" marT="9525" marB="0" anchor="b">
                    <a:lnL>
                      <a:noFill/>
                    </a:lnL>
                    <a:lnR>
                      <a:noFill/>
                    </a:lnR>
                    <a:lnT>
                      <a:noFill/>
                    </a:lnT>
                    <a:lnB>
                      <a:noFill/>
                    </a:lnB>
                  </a:tcPr>
                </a:tc>
                <a:tc>
                  <a:txBody>
                    <a:bodyPr/>
                    <a:lstStyle/>
                    <a:p>
                      <a:pPr algn="ctr" fontAlgn="ctr"/>
                      <a:r>
                        <a:rPr lang="en-GB" sz="1200" b="1" i="0" u="none" strike="noStrike" dirty="0">
                          <a:solidFill>
                            <a:srgbClr val="FFFFFF"/>
                          </a:solidFill>
                          <a:effectLst/>
                          <a:latin typeface="Arial" panose="020B0604020202020204" pitchFamily="34" charset="0"/>
                          <a:cs typeface="Arial" panose="020B0604020202020204" pitchFamily="34" charset="0"/>
                        </a:rPr>
                        <a:t> </a:t>
                      </a:r>
                    </a:p>
                  </a:txBody>
                  <a:tcPr marL="9525" marR="9525" marT="9525" marB="0" anchor="ctr">
                    <a:lnL>
                      <a:noFill/>
                    </a:lnL>
                    <a:lnR>
                      <a:noFill/>
                    </a:lnR>
                    <a:lnT>
                      <a:noFill/>
                    </a:lnT>
                    <a:lnB>
                      <a:noFill/>
                    </a:lnB>
                    <a:solidFill>
                      <a:srgbClr val="000000"/>
                    </a:solidFill>
                  </a:tcPr>
                </a:tc>
                <a:tc>
                  <a:txBody>
                    <a:bodyPr/>
                    <a:lstStyle/>
                    <a:p>
                      <a:pPr algn="r" fontAlgn="ctr"/>
                      <a:r>
                        <a:rPr lang="en-GB" sz="1200" b="1" i="0" u="none" strike="noStrike" dirty="0">
                          <a:solidFill>
                            <a:srgbClr val="FFFFFF"/>
                          </a:solidFill>
                          <a:effectLst/>
                          <a:latin typeface="Arial" panose="020B0604020202020204" pitchFamily="34" charset="0"/>
                          <a:cs typeface="Arial" panose="020B0604020202020204" pitchFamily="34" charset="0"/>
                        </a:rPr>
                        <a:t>     </a:t>
                      </a:r>
                      <a:r>
                        <a:rPr lang="en-GB" sz="1200" b="1" i="0" u="none" strike="noStrike" dirty="0" smtClean="0">
                          <a:solidFill>
                            <a:srgbClr val="FFFFFF"/>
                          </a:solidFill>
                          <a:effectLst/>
                          <a:latin typeface="Arial" panose="020B0604020202020204" pitchFamily="34" charset="0"/>
                          <a:cs typeface="Arial" panose="020B0604020202020204" pitchFamily="34" charset="0"/>
                        </a:rPr>
                        <a:t>151 808 000</a:t>
                      </a:r>
                      <a:endParaRPr lang="en-GB" sz="1200" b="1" i="0" u="none" strike="noStrike" dirty="0">
                        <a:solidFill>
                          <a:srgbClr val="FFFFFF"/>
                        </a:solidFill>
                        <a:effectLst/>
                        <a:latin typeface="Arial" panose="020B0604020202020204" pitchFamily="34" charset="0"/>
                        <a:cs typeface="Arial" panose="020B0604020202020204" pitchFamily="34" charset="0"/>
                      </a:endParaRPr>
                    </a:p>
                  </a:txBody>
                  <a:tcPr marL="9525" marR="9525" marT="9525" marB="0" anchor="ctr">
                    <a:lnL>
                      <a:noFill/>
                    </a:lnL>
                    <a:lnR>
                      <a:noFill/>
                    </a:lnR>
                    <a:lnT>
                      <a:noFill/>
                    </a:lnT>
                    <a:lnB>
                      <a:noFill/>
                    </a:lnB>
                    <a:solidFill>
                      <a:srgbClr val="000000"/>
                    </a:solidFill>
                  </a:tcPr>
                </a:tc>
                <a:tc>
                  <a:txBody>
                    <a:bodyPr/>
                    <a:lstStyle/>
                    <a:p>
                      <a:pPr algn="ctr" fontAlgn="ctr"/>
                      <a:r>
                        <a:rPr lang="en-GB" sz="1200" b="1" i="0" u="none" strike="noStrike">
                          <a:solidFill>
                            <a:srgbClr val="FFFFFF"/>
                          </a:solidFill>
                          <a:effectLst/>
                          <a:latin typeface="Arial" panose="020B0604020202020204" pitchFamily="34" charset="0"/>
                          <a:cs typeface="Arial" panose="020B0604020202020204" pitchFamily="34" charset="0"/>
                        </a:rPr>
                        <a:t> </a:t>
                      </a:r>
                    </a:p>
                  </a:txBody>
                  <a:tcPr marL="9525" marR="9525" marT="9525" marB="0" anchor="ctr">
                    <a:lnL>
                      <a:noFill/>
                    </a:lnL>
                    <a:lnR>
                      <a:noFill/>
                    </a:lnR>
                    <a:lnT>
                      <a:noFill/>
                    </a:lnT>
                    <a:lnB>
                      <a:noFill/>
                    </a:lnB>
                    <a:solidFill>
                      <a:srgbClr val="000000"/>
                    </a:solidFill>
                  </a:tcPr>
                </a:tc>
                <a:extLst>
                  <a:ext uri="{0D108BD9-81ED-4DB2-BD59-A6C34878D82A}">
                    <a16:rowId xmlns:a16="http://schemas.microsoft.com/office/drawing/2014/main" xmlns="" val="10002"/>
                  </a:ext>
                </a:extLst>
              </a:tr>
              <a:tr h="216833">
                <a:tc>
                  <a:txBody>
                    <a:bodyPr/>
                    <a:lstStyle/>
                    <a:p>
                      <a:pPr algn="l" fontAlgn="b"/>
                      <a:r>
                        <a:rPr lang="en-GB" sz="1200" b="0" i="0" u="none" strike="noStrike" dirty="0">
                          <a:solidFill>
                            <a:srgbClr val="000000"/>
                          </a:solidFill>
                          <a:effectLst/>
                          <a:latin typeface="Arial" panose="020B0604020202020204" pitchFamily="34" charset="0"/>
                          <a:cs typeface="Arial" panose="020B0604020202020204" pitchFamily="34" charset="0"/>
                        </a:rPr>
                        <a:t>PERMANENT</a:t>
                      </a:r>
                    </a:p>
                  </a:txBody>
                  <a:tcPr marL="9525" marR="9525" marT="9525" marB="0" anchor="b">
                    <a:lnL>
                      <a:noFill/>
                    </a:lnL>
                    <a:lnR>
                      <a:noFill/>
                    </a:lnR>
                    <a:lnT>
                      <a:noFill/>
                    </a:lnT>
                    <a:lnB>
                      <a:noFill/>
                    </a:lnB>
                  </a:tcPr>
                </a:tc>
                <a:tc>
                  <a:txBody>
                    <a:bodyPr/>
                    <a:lstStyle/>
                    <a:p>
                      <a:pPr algn="r" fontAlgn="b"/>
                      <a:r>
                        <a:rPr lang="en-GB" sz="1200" b="0" i="0" u="none" strike="noStrike" dirty="0" smtClean="0">
                          <a:solidFill>
                            <a:srgbClr val="000000"/>
                          </a:solidFill>
                          <a:effectLst/>
                          <a:latin typeface="Arial" panose="020B0604020202020204" pitchFamily="34" charset="0"/>
                          <a:cs typeface="Arial" panose="020B0604020202020204" pitchFamily="34" charset="0"/>
                        </a:rPr>
                        <a:t>208</a:t>
                      </a:r>
                      <a:endParaRPr lang="en-GB"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     </a:t>
                      </a:r>
                      <a:r>
                        <a:rPr lang="en-GB" sz="1200" b="0" i="0" u="none" strike="noStrike" dirty="0" smtClean="0">
                          <a:solidFill>
                            <a:srgbClr val="000000"/>
                          </a:solidFill>
                          <a:effectLst/>
                          <a:latin typeface="Arial" panose="020B0604020202020204" pitchFamily="34" charset="0"/>
                          <a:cs typeface="Arial" panose="020B0604020202020204" pitchFamily="34" charset="0"/>
                        </a:rPr>
                        <a:t>151 000 242</a:t>
                      </a:r>
                      <a:endParaRPr lang="en-GB"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tcPr>
                </a:tc>
                <a:tc>
                  <a:txBody>
                    <a:bodyPr/>
                    <a:lstStyle/>
                    <a:p>
                      <a:pPr algn="r" fontAlgn="b"/>
                      <a:r>
                        <a:rPr lang="en-ZA" sz="1200" b="0" i="0" u="none" strike="noStrike" dirty="0" smtClean="0">
                          <a:solidFill>
                            <a:srgbClr val="548235"/>
                          </a:solidFill>
                          <a:effectLst/>
                          <a:latin typeface="Arial" panose="020B0604020202020204" pitchFamily="34" charset="0"/>
                          <a:cs typeface="Arial" panose="020B0604020202020204" pitchFamily="34" charset="0"/>
                        </a:rPr>
                        <a:t>807 758</a:t>
                      </a:r>
                      <a:endParaRPr lang="en-GB" sz="1200" b="0" i="0" u="none" strike="noStrike" dirty="0">
                        <a:solidFill>
                          <a:srgbClr val="548235"/>
                        </a:solidFill>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10003"/>
                  </a:ext>
                </a:extLst>
              </a:tr>
              <a:tr h="216833">
                <a:tc>
                  <a:txBody>
                    <a:bodyPr/>
                    <a:lstStyle/>
                    <a:p>
                      <a:pPr lvl="1" algn="l" fontAlgn="b"/>
                      <a:r>
                        <a:rPr lang="en-GB" sz="1200" b="0" i="0" u="none" strike="noStrike" dirty="0" smtClean="0">
                          <a:solidFill>
                            <a:srgbClr val="548235"/>
                          </a:solidFill>
                          <a:effectLst/>
                          <a:latin typeface="Arial" panose="020B0604020202020204" pitchFamily="34" charset="0"/>
                          <a:cs typeface="Arial" panose="020B0604020202020204" pitchFamily="34" charset="0"/>
                        </a:rPr>
                        <a:t>Pay Progression</a:t>
                      </a:r>
                      <a:endParaRPr lang="en-GB" sz="1200" b="0" i="0" u="none" strike="noStrike" dirty="0">
                        <a:solidFill>
                          <a:srgbClr val="548235"/>
                        </a:solidFill>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tcPr>
                </a:tc>
                <a:tc>
                  <a:txBody>
                    <a:bodyPr/>
                    <a:lstStyle/>
                    <a:p>
                      <a:pPr algn="r" fontAlgn="b"/>
                      <a:r>
                        <a:rPr lang="en-GB" sz="1200" b="0" i="0" u="none" strike="noStrike" dirty="0" smtClean="0">
                          <a:solidFill>
                            <a:srgbClr val="548235"/>
                          </a:solidFill>
                          <a:effectLst/>
                          <a:latin typeface="Arial" panose="020B0604020202020204" pitchFamily="34" charset="0"/>
                          <a:cs typeface="Arial" panose="020B0604020202020204" pitchFamily="34" charset="0"/>
                        </a:rPr>
                        <a:t>1.5%</a:t>
                      </a:r>
                      <a:endParaRPr lang="en-GB" sz="1200" b="0" i="0" u="none" strike="noStrike" dirty="0">
                        <a:solidFill>
                          <a:srgbClr val="548235"/>
                        </a:solidFill>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tcPr>
                </a:tc>
                <a:tc>
                  <a:txBody>
                    <a:bodyPr/>
                    <a:lstStyle/>
                    <a:p>
                      <a:pPr algn="r" fontAlgn="b"/>
                      <a:r>
                        <a:rPr lang="en-GB" sz="1200" b="0" i="0" u="none" strike="noStrike" dirty="0">
                          <a:solidFill>
                            <a:srgbClr val="548235"/>
                          </a:solidFill>
                          <a:effectLst/>
                          <a:latin typeface="Arial" panose="020B0604020202020204" pitchFamily="34" charset="0"/>
                          <a:cs typeface="Arial" panose="020B0604020202020204" pitchFamily="34" charset="0"/>
                        </a:rPr>
                        <a:t>          </a:t>
                      </a:r>
                      <a:r>
                        <a:rPr lang="en-GB" sz="1200" b="0" i="0" u="none" strike="noStrike" dirty="0" smtClean="0">
                          <a:solidFill>
                            <a:srgbClr val="548235"/>
                          </a:solidFill>
                          <a:effectLst/>
                          <a:latin typeface="Arial" panose="020B0604020202020204" pitchFamily="34" charset="0"/>
                          <a:cs typeface="Arial" panose="020B0604020202020204" pitchFamily="34" charset="0"/>
                        </a:rPr>
                        <a:t>2 265 004</a:t>
                      </a:r>
                      <a:endParaRPr lang="en-GB" sz="1200" b="0" i="0" u="none" strike="noStrike" dirty="0">
                        <a:solidFill>
                          <a:srgbClr val="548235"/>
                        </a:solidFill>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tcPr>
                </a:tc>
                <a:tc>
                  <a:txBody>
                    <a:bodyPr/>
                    <a:lstStyle/>
                    <a:p>
                      <a:pPr algn="r" fontAlgn="b"/>
                      <a:endParaRPr lang="en-GB" sz="1200" b="0" i="0" u="none" strike="noStrike" dirty="0">
                        <a:solidFill>
                          <a:srgbClr val="FF0000"/>
                        </a:solidFill>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10004"/>
                  </a:ext>
                </a:extLst>
              </a:tr>
              <a:tr h="216833">
                <a:tc>
                  <a:txBody>
                    <a:bodyPr/>
                    <a:lstStyle/>
                    <a:p>
                      <a:pPr lvl="1" algn="l" fontAlgn="b"/>
                      <a:r>
                        <a:rPr lang="en-GB" sz="1200" b="0" i="0" u="none" strike="noStrike" dirty="0" smtClean="0">
                          <a:solidFill>
                            <a:srgbClr val="BF8F00"/>
                          </a:solidFill>
                          <a:effectLst/>
                          <a:latin typeface="Arial" panose="020B0604020202020204" pitchFamily="34" charset="0"/>
                          <a:cs typeface="Arial" panose="020B0604020202020204" pitchFamily="34" charset="0"/>
                        </a:rPr>
                        <a:t>Cash Awards</a:t>
                      </a:r>
                      <a:endParaRPr lang="en-GB" sz="1200" b="0" i="0" u="none" strike="noStrike" dirty="0">
                        <a:solidFill>
                          <a:srgbClr val="BF8F00"/>
                        </a:solidFill>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tcPr>
                </a:tc>
                <a:tc>
                  <a:txBody>
                    <a:bodyPr/>
                    <a:lstStyle/>
                    <a:p>
                      <a:pPr algn="r" fontAlgn="b"/>
                      <a:r>
                        <a:rPr lang="en-GB" sz="1200" b="0" i="0" u="none" strike="noStrike" dirty="0" smtClean="0">
                          <a:solidFill>
                            <a:srgbClr val="BF8F00"/>
                          </a:solidFill>
                          <a:effectLst/>
                          <a:latin typeface="Arial" panose="020B0604020202020204" pitchFamily="34" charset="0"/>
                          <a:cs typeface="Arial" panose="020B0604020202020204" pitchFamily="34" charset="0"/>
                        </a:rPr>
                        <a:t>0.75%</a:t>
                      </a:r>
                      <a:endParaRPr lang="en-GB" sz="1200" b="0" i="0" u="none" strike="noStrike" dirty="0">
                        <a:solidFill>
                          <a:srgbClr val="BF8F00"/>
                        </a:solidFill>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tcPr>
                </a:tc>
                <a:tc>
                  <a:txBody>
                    <a:bodyPr/>
                    <a:lstStyle/>
                    <a:p>
                      <a:pPr algn="r" fontAlgn="b"/>
                      <a:r>
                        <a:rPr lang="en-GB" sz="1200" b="0" i="0" u="none" strike="noStrike" dirty="0">
                          <a:solidFill>
                            <a:srgbClr val="BF8F00"/>
                          </a:solidFill>
                          <a:effectLst/>
                          <a:latin typeface="Arial" panose="020B0604020202020204" pitchFamily="34" charset="0"/>
                          <a:cs typeface="Arial" panose="020B0604020202020204" pitchFamily="34" charset="0"/>
                        </a:rPr>
                        <a:t>          </a:t>
                      </a:r>
                      <a:r>
                        <a:rPr lang="en-GB" sz="1200" b="0" i="0" u="none" strike="noStrike" dirty="0" smtClean="0">
                          <a:solidFill>
                            <a:srgbClr val="BF8F00"/>
                          </a:solidFill>
                          <a:effectLst/>
                          <a:latin typeface="Arial" panose="020B0604020202020204" pitchFamily="34" charset="0"/>
                          <a:cs typeface="Arial" panose="020B0604020202020204" pitchFamily="34" charset="0"/>
                        </a:rPr>
                        <a:t>1 132 502</a:t>
                      </a:r>
                      <a:endParaRPr lang="en-GB" sz="1200" b="0" i="0" u="none" strike="noStrike" dirty="0">
                        <a:solidFill>
                          <a:srgbClr val="BF8F00"/>
                        </a:solidFill>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tcPr>
                </a:tc>
                <a:tc>
                  <a:txBody>
                    <a:bodyPr/>
                    <a:lstStyle/>
                    <a:p>
                      <a:pPr algn="r" fontAlgn="b"/>
                      <a:endParaRPr lang="en-GB" sz="1200" b="0" i="0" u="none" strike="noStrike" dirty="0">
                        <a:solidFill>
                          <a:srgbClr val="FF0000"/>
                        </a:solidFill>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10005"/>
                  </a:ext>
                </a:extLst>
              </a:tr>
            </a:tbl>
          </a:graphicData>
        </a:graphic>
      </p:graphicFrame>
      <p:sp>
        <p:nvSpPr>
          <p:cNvPr id="5" name="TextBox 4"/>
          <p:cNvSpPr txBox="1"/>
          <p:nvPr/>
        </p:nvSpPr>
        <p:spPr>
          <a:xfrm>
            <a:off x="-38100" y="2452694"/>
            <a:ext cx="2026920" cy="461665"/>
          </a:xfrm>
          <a:prstGeom prst="rect">
            <a:avLst/>
          </a:prstGeom>
          <a:noFill/>
        </p:spPr>
        <p:txBody>
          <a:bodyPr wrap="square" rtlCol="0">
            <a:spAutoFit/>
          </a:bodyPr>
          <a:lstStyle/>
          <a:p>
            <a:pPr hangingPunct="1"/>
            <a:r>
              <a:rPr lang="en-ZA" sz="1200" b="1" kern="1200" dirty="0" smtClean="0">
                <a:solidFill>
                  <a:srgbClr val="9BBB59">
                    <a:lumMod val="75000"/>
                  </a:srgbClr>
                </a:solidFill>
                <a:latin typeface="Arial" panose="020B0604020202020204" pitchFamily="34" charset="0"/>
                <a:cs typeface="Arial" panose="020B0604020202020204" pitchFamily="34" charset="0"/>
              </a:rPr>
              <a:t>OVERALL INCREASE OF 7.5% FOR ALL LEVELS</a:t>
            </a:r>
            <a:endParaRPr lang="en-GB" sz="1200" b="1" kern="1200" dirty="0">
              <a:solidFill>
                <a:srgbClr val="9BBB59">
                  <a:lumMod val="75000"/>
                </a:srgbClr>
              </a:solidFill>
              <a:latin typeface="Arial" panose="020B0604020202020204" pitchFamily="34" charset="0"/>
              <a:cs typeface="Arial" panose="020B0604020202020204" pitchFamily="34" charset="0"/>
            </a:endParaRPr>
          </a:p>
        </p:txBody>
      </p:sp>
      <p:sp>
        <p:nvSpPr>
          <p:cNvPr id="9" name="TextBox 8"/>
          <p:cNvSpPr txBox="1"/>
          <p:nvPr/>
        </p:nvSpPr>
        <p:spPr>
          <a:xfrm>
            <a:off x="-7620" y="4087954"/>
            <a:ext cx="1996440" cy="461665"/>
          </a:xfrm>
          <a:prstGeom prst="rect">
            <a:avLst/>
          </a:prstGeom>
          <a:noFill/>
        </p:spPr>
        <p:txBody>
          <a:bodyPr wrap="square" rtlCol="0">
            <a:spAutoFit/>
          </a:bodyPr>
          <a:lstStyle/>
          <a:p>
            <a:pPr hangingPunct="1"/>
            <a:r>
              <a:rPr lang="en-ZA" sz="1200" b="1" kern="1200" dirty="0">
                <a:solidFill>
                  <a:srgbClr val="CC9900"/>
                </a:solidFill>
                <a:latin typeface="Arial" panose="020B0604020202020204" pitchFamily="34" charset="0"/>
                <a:cs typeface="Arial" panose="020B0604020202020204" pitchFamily="34" charset="0"/>
              </a:rPr>
              <a:t>OVERALL INCREASE OF </a:t>
            </a:r>
            <a:r>
              <a:rPr lang="en-ZA" sz="1200" b="1" kern="1200" dirty="0" smtClean="0">
                <a:solidFill>
                  <a:srgbClr val="CC9900"/>
                </a:solidFill>
                <a:latin typeface="Arial" panose="020B0604020202020204" pitchFamily="34" charset="0"/>
                <a:cs typeface="Arial" panose="020B0604020202020204" pitchFamily="34" charset="0"/>
              </a:rPr>
              <a:t>7.5% FOR ALL LEVELS</a:t>
            </a:r>
            <a:endParaRPr lang="en-GB" sz="1200" b="1" kern="1200" dirty="0">
              <a:solidFill>
                <a:srgbClr val="CC9900"/>
              </a:solidFill>
              <a:latin typeface="Arial" panose="020B0604020202020204" pitchFamily="34" charset="0"/>
              <a:cs typeface="Arial" panose="020B060402020202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xmlns="" val="3379974637"/>
              </p:ext>
            </p:extLst>
          </p:nvPr>
        </p:nvGraphicFramePr>
        <p:xfrm>
          <a:off x="2057400" y="3438015"/>
          <a:ext cx="7086600" cy="1178015"/>
        </p:xfrm>
        <a:graphic>
          <a:graphicData uri="http://schemas.openxmlformats.org/drawingml/2006/table">
            <a:tbl>
              <a:tblPr/>
              <a:tblGrid>
                <a:gridCol w="2471334">
                  <a:extLst>
                    <a:ext uri="{9D8B030D-6E8A-4147-A177-3AD203B41FA5}">
                      <a16:colId xmlns:a16="http://schemas.microsoft.com/office/drawing/2014/main" xmlns="" val="20000"/>
                    </a:ext>
                  </a:extLst>
                </a:gridCol>
                <a:gridCol w="1098370">
                  <a:extLst>
                    <a:ext uri="{9D8B030D-6E8A-4147-A177-3AD203B41FA5}">
                      <a16:colId xmlns:a16="http://schemas.microsoft.com/office/drawing/2014/main" xmlns="" val="20001"/>
                    </a:ext>
                  </a:extLst>
                </a:gridCol>
                <a:gridCol w="1758448">
                  <a:extLst>
                    <a:ext uri="{9D8B030D-6E8A-4147-A177-3AD203B41FA5}">
                      <a16:colId xmlns:a16="http://schemas.microsoft.com/office/drawing/2014/main" xmlns="" val="20002"/>
                    </a:ext>
                  </a:extLst>
                </a:gridCol>
                <a:gridCol w="1758448">
                  <a:extLst>
                    <a:ext uri="{9D8B030D-6E8A-4147-A177-3AD203B41FA5}">
                      <a16:colId xmlns:a16="http://schemas.microsoft.com/office/drawing/2014/main" xmlns="" val="20003"/>
                    </a:ext>
                  </a:extLst>
                </a:gridCol>
              </a:tblGrid>
              <a:tr h="197122">
                <a:tc>
                  <a:txBody>
                    <a:bodyPr/>
                    <a:lstStyle/>
                    <a:p>
                      <a:pPr algn="l" fontAlgn="b"/>
                      <a:endParaRPr lang="en-GB"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tcPr>
                </a:tc>
                <a:tc gridSpan="3">
                  <a:txBody>
                    <a:bodyPr/>
                    <a:lstStyle/>
                    <a:p>
                      <a:pPr algn="ctr" fontAlgn="b"/>
                      <a:r>
                        <a:rPr lang="en-GB" sz="1200" b="1" i="0" u="none" strike="noStrike" dirty="0" smtClean="0">
                          <a:solidFill>
                            <a:srgbClr val="000000"/>
                          </a:solidFill>
                          <a:effectLst/>
                          <a:latin typeface="Arial" panose="020B0604020202020204" pitchFamily="34" charset="0"/>
                          <a:cs typeface="Arial" panose="020B0604020202020204" pitchFamily="34" charset="0"/>
                        </a:rPr>
                        <a:t>2020/21</a:t>
                      </a:r>
                      <a:endParaRPr lang="en-GB"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solidFill>
                      <a:srgbClr val="BF8F00"/>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10000"/>
                  </a:ext>
                </a:extLst>
              </a:tr>
              <a:tr h="197122">
                <a:tc>
                  <a:txBody>
                    <a:bodyPr/>
                    <a:lstStyle/>
                    <a:p>
                      <a:pPr algn="l" fontAlgn="b"/>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tcPr>
                </a:tc>
                <a:tc>
                  <a:txBody>
                    <a:bodyPr/>
                    <a:lstStyle/>
                    <a:p>
                      <a:pPr algn="ctr" fontAlgn="ctr"/>
                      <a:r>
                        <a:rPr lang="en-GB" sz="1200" b="1" i="0" u="none" strike="noStrike">
                          <a:solidFill>
                            <a:srgbClr val="000000"/>
                          </a:solidFill>
                          <a:effectLst/>
                          <a:latin typeface="Arial" panose="020B0604020202020204" pitchFamily="34" charset="0"/>
                          <a:cs typeface="Arial" panose="020B0604020202020204" pitchFamily="34" charset="0"/>
                        </a:rPr>
                        <a:t>NR</a:t>
                      </a:r>
                    </a:p>
                  </a:txBody>
                  <a:tcPr marL="9525" marR="9525" marT="9525" marB="0" anchor="ctr">
                    <a:lnL>
                      <a:noFill/>
                    </a:lnL>
                    <a:lnR>
                      <a:noFill/>
                    </a:lnR>
                    <a:lnT>
                      <a:noFill/>
                    </a:lnT>
                    <a:lnB>
                      <a:noFill/>
                    </a:lnB>
                    <a:solidFill>
                      <a:srgbClr val="FFF2CC"/>
                    </a:solidFill>
                  </a:tcPr>
                </a:tc>
                <a:tc>
                  <a:txBody>
                    <a:bodyPr/>
                    <a:lstStyle/>
                    <a:p>
                      <a:pPr algn="ctr" fontAlgn="ctr"/>
                      <a:r>
                        <a:rPr lang="en-GB" sz="1200" b="1" i="0" u="none" strike="noStrike">
                          <a:solidFill>
                            <a:srgbClr val="000000"/>
                          </a:solidFill>
                          <a:effectLst/>
                          <a:latin typeface="Arial" panose="020B0604020202020204" pitchFamily="34" charset="0"/>
                          <a:cs typeface="Arial" panose="020B0604020202020204" pitchFamily="34" charset="0"/>
                        </a:rPr>
                        <a:t>COST</a:t>
                      </a:r>
                    </a:p>
                  </a:txBody>
                  <a:tcPr marL="9525" marR="9525" marT="9525" marB="0" anchor="ctr">
                    <a:lnL>
                      <a:noFill/>
                    </a:lnL>
                    <a:lnR>
                      <a:noFill/>
                    </a:lnR>
                    <a:lnT>
                      <a:noFill/>
                    </a:lnT>
                    <a:lnB>
                      <a:noFill/>
                    </a:lnB>
                    <a:solidFill>
                      <a:srgbClr val="FFF2CC"/>
                    </a:solidFill>
                  </a:tcPr>
                </a:tc>
                <a:tc>
                  <a:txBody>
                    <a:bodyPr/>
                    <a:lstStyle/>
                    <a:p>
                      <a:pPr algn="ctr" fontAlgn="ctr"/>
                      <a:r>
                        <a:rPr lang="en-GB" sz="1200" b="1" i="0" u="none" strike="noStrike" dirty="0">
                          <a:solidFill>
                            <a:srgbClr val="FF0000"/>
                          </a:solidFill>
                          <a:effectLst/>
                          <a:latin typeface="Arial" panose="020B0604020202020204" pitchFamily="34" charset="0"/>
                          <a:cs typeface="Arial" panose="020B0604020202020204" pitchFamily="34" charset="0"/>
                        </a:rPr>
                        <a:t>OVER</a:t>
                      </a:r>
                      <a:r>
                        <a:rPr lang="en-GB" sz="1200" b="1" i="0" u="none" strike="noStrike" dirty="0">
                          <a:solidFill>
                            <a:srgbClr val="000000"/>
                          </a:solidFill>
                          <a:effectLst/>
                          <a:latin typeface="Arial" panose="020B0604020202020204" pitchFamily="34" charset="0"/>
                          <a:cs typeface="Arial" panose="020B0604020202020204" pitchFamily="34" charset="0"/>
                        </a:rPr>
                        <a:t> / </a:t>
                      </a:r>
                      <a:r>
                        <a:rPr lang="en-GB" sz="1200" b="1" i="0" u="none" strike="noStrike" dirty="0">
                          <a:solidFill>
                            <a:schemeClr val="accent3">
                              <a:lumMod val="75000"/>
                            </a:schemeClr>
                          </a:solidFill>
                          <a:effectLst/>
                          <a:latin typeface="Arial" panose="020B0604020202020204" pitchFamily="34" charset="0"/>
                          <a:cs typeface="Arial" panose="020B0604020202020204" pitchFamily="34" charset="0"/>
                        </a:rPr>
                        <a:t>UNDER</a:t>
                      </a:r>
                    </a:p>
                  </a:txBody>
                  <a:tcPr marL="9525" marR="9525" marT="9525" marB="0" anchor="ctr">
                    <a:lnL>
                      <a:noFill/>
                    </a:lnL>
                    <a:lnR>
                      <a:noFill/>
                    </a:lnR>
                    <a:lnT>
                      <a:noFill/>
                    </a:lnT>
                    <a:lnB>
                      <a:noFill/>
                    </a:lnB>
                    <a:solidFill>
                      <a:srgbClr val="FFF2CC"/>
                    </a:solidFill>
                  </a:tcPr>
                </a:tc>
                <a:extLst>
                  <a:ext uri="{0D108BD9-81ED-4DB2-BD59-A6C34878D82A}">
                    <a16:rowId xmlns:a16="http://schemas.microsoft.com/office/drawing/2014/main" xmlns="" val="10001"/>
                  </a:ext>
                </a:extLst>
              </a:tr>
              <a:tr h="197122">
                <a:tc>
                  <a:txBody>
                    <a:bodyPr/>
                    <a:lstStyle/>
                    <a:p>
                      <a:pPr algn="l" fontAlgn="b"/>
                      <a:r>
                        <a:rPr lang="en-GB" sz="1200" b="0" i="0" u="none" strike="noStrike" dirty="0">
                          <a:solidFill>
                            <a:srgbClr val="000000"/>
                          </a:solidFill>
                          <a:effectLst/>
                          <a:latin typeface="Arial" panose="020B0604020202020204" pitchFamily="34" charset="0"/>
                          <a:cs typeface="Arial" panose="020B0604020202020204" pitchFamily="34" charset="0"/>
                        </a:rPr>
                        <a:t>COE</a:t>
                      </a:r>
                    </a:p>
                  </a:txBody>
                  <a:tcPr marL="9525" marR="9525" marT="9525" marB="0" anchor="b">
                    <a:lnL>
                      <a:noFill/>
                    </a:lnL>
                    <a:lnR>
                      <a:noFill/>
                    </a:lnR>
                    <a:lnT>
                      <a:noFill/>
                    </a:lnT>
                    <a:lnB>
                      <a:noFill/>
                    </a:lnB>
                  </a:tcPr>
                </a:tc>
                <a:tc>
                  <a:txBody>
                    <a:bodyPr/>
                    <a:lstStyle/>
                    <a:p>
                      <a:pPr algn="l" fontAlgn="b"/>
                      <a:r>
                        <a:rPr lang="en-GB" sz="1200" b="1" i="0" u="none" strike="noStrike" dirty="0">
                          <a:solidFill>
                            <a:srgbClr val="FFFFFF"/>
                          </a:solidFill>
                          <a:effectLst/>
                          <a:latin typeface="Arial" panose="020B0604020202020204" pitchFamily="34" charset="0"/>
                          <a:cs typeface="Arial" panose="020B0604020202020204" pitchFamily="34" charset="0"/>
                        </a:rPr>
                        <a:t> </a:t>
                      </a:r>
                    </a:p>
                  </a:txBody>
                  <a:tcPr marL="9525" marR="9525" marT="9525" marB="0" anchor="b">
                    <a:lnL>
                      <a:noFill/>
                    </a:lnL>
                    <a:lnR>
                      <a:noFill/>
                    </a:lnR>
                    <a:lnT>
                      <a:noFill/>
                    </a:lnT>
                    <a:lnB>
                      <a:noFill/>
                    </a:lnB>
                    <a:solidFill>
                      <a:srgbClr val="000000"/>
                    </a:solidFill>
                  </a:tcPr>
                </a:tc>
                <a:tc>
                  <a:txBody>
                    <a:bodyPr/>
                    <a:lstStyle/>
                    <a:p>
                      <a:pPr algn="r" fontAlgn="b"/>
                      <a:r>
                        <a:rPr lang="en-GB" sz="1200" b="1" i="0" u="none" strike="noStrike" dirty="0">
                          <a:solidFill>
                            <a:srgbClr val="FFFFFF"/>
                          </a:solidFill>
                          <a:effectLst/>
                          <a:latin typeface="Arial" panose="020B0604020202020204" pitchFamily="34" charset="0"/>
                          <a:cs typeface="Arial" panose="020B0604020202020204" pitchFamily="34" charset="0"/>
                        </a:rPr>
                        <a:t>     </a:t>
                      </a:r>
                      <a:r>
                        <a:rPr lang="en-GB" sz="1200" b="1" i="0" u="none" strike="noStrike" dirty="0" smtClean="0">
                          <a:solidFill>
                            <a:srgbClr val="FFFFFF"/>
                          </a:solidFill>
                          <a:effectLst/>
                          <a:latin typeface="Arial" panose="020B0604020202020204" pitchFamily="34" charset="0"/>
                          <a:cs typeface="Arial" panose="020B0604020202020204" pitchFamily="34" charset="0"/>
                        </a:rPr>
                        <a:t>163 297 000</a:t>
                      </a:r>
                      <a:endParaRPr lang="en-GB" sz="1200" b="1" i="0" u="none" strike="noStrike" dirty="0">
                        <a:solidFill>
                          <a:srgbClr val="FFFFFF"/>
                        </a:solidFill>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solidFill>
                      <a:srgbClr val="000000"/>
                    </a:solidFill>
                  </a:tcPr>
                </a:tc>
                <a:tc>
                  <a:txBody>
                    <a:bodyPr/>
                    <a:lstStyle/>
                    <a:p>
                      <a:pPr algn="r" fontAlgn="b"/>
                      <a:r>
                        <a:rPr lang="en-GB" sz="1200" b="1" i="0" u="none" strike="noStrike">
                          <a:solidFill>
                            <a:srgbClr val="FFFFFF"/>
                          </a:solidFill>
                          <a:effectLst/>
                          <a:latin typeface="Arial" panose="020B0604020202020204" pitchFamily="34" charset="0"/>
                          <a:cs typeface="Arial" panose="020B0604020202020204" pitchFamily="34" charset="0"/>
                        </a:rPr>
                        <a:t> </a:t>
                      </a:r>
                    </a:p>
                  </a:txBody>
                  <a:tcPr marL="9525" marR="9525" marT="9525" marB="0" anchor="b">
                    <a:lnL>
                      <a:noFill/>
                    </a:lnL>
                    <a:lnR>
                      <a:noFill/>
                    </a:lnR>
                    <a:lnT>
                      <a:noFill/>
                    </a:lnT>
                    <a:lnB>
                      <a:noFill/>
                    </a:lnB>
                    <a:solidFill>
                      <a:srgbClr val="000000"/>
                    </a:solidFill>
                  </a:tcPr>
                </a:tc>
                <a:extLst>
                  <a:ext uri="{0D108BD9-81ED-4DB2-BD59-A6C34878D82A}">
                    <a16:rowId xmlns:a16="http://schemas.microsoft.com/office/drawing/2014/main" xmlns="" val="10002"/>
                  </a:ext>
                </a:extLst>
              </a:tr>
              <a:tr h="0">
                <a:tc>
                  <a:txBody>
                    <a:bodyPr/>
                    <a:lstStyle/>
                    <a:p>
                      <a:pPr algn="l" fontAlgn="b"/>
                      <a:r>
                        <a:rPr lang="en-GB" sz="1200" b="0" i="0" u="none" strike="noStrike">
                          <a:solidFill>
                            <a:srgbClr val="000000"/>
                          </a:solidFill>
                          <a:effectLst/>
                          <a:latin typeface="Arial" panose="020B0604020202020204" pitchFamily="34" charset="0"/>
                          <a:cs typeface="Arial" panose="020B0604020202020204" pitchFamily="34" charset="0"/>
                        </a:rPr>
                        <a:t>PERMANENT</a:t>
                      </a:r>
                    </a:p>
                  </a:txBody>
                  <a:tcPr marL="9525" marR="9525" marT="9525" marB="0" anchor="b">
                    <a:lnL>
                      <a:noFill/>
                    </a:lnL>
                    <a:lnR>
                      <a:noFill/>
                    </a:lnR>
                    <a:lnT>
                      <a:noFill/>
                    </a:lnT>
                    <a:lnB>
                      <a:noFill/>
                    </a:lnB>
                  </a:tcPr>
                </a:tc>
                <a:tc>
                  <a:txBody>
                    <a:bodyPr/>
                    <a:lstStyle/>
                    <a:p>
                      <a:pPr algn="l" fontAlgn="b"/>
                      <a:r>
                        <a:rPr lang="en-GB" sz="1200" b="0" i="0" u="none" strike="noStrike" dirty="0">
                          <a:solidFill>
                            <a:srgbClr val="000000"/>
                          </a:solidFill>
                          <a:effectLst/>
                          <a:latin typeface="Arial" panose="020B0604020202020204" pitchFamily="34" charset="0"/>
                          <a:cs typeface="Arial" panose="020B0604020202020204" pitchFamily="34" charset="0"/>
                        </a:rPr>
                        <a:t>             </a:t>
                      </a:r>
                      <a:r>
                        <a:rPr lang="en-GB" sz="1200" b="0" i="0" u="none" strike="noStrike" dirty="0" smtClean="0">
                          <a:solidFill>
                            <a:srgbClr val="000000"/>
                          </a:solidFill>
                          <a:effectLst/>
                          <a:latin typeface="Arial" panose="020B0604020202020204" pitchFamily="34" charset="0"/>
                          <a:cs typeface="Arial" panose="020B0604020202020204" pitchFamily="34" charset="0"/>
                        </a:rPr>
                        <a:t>208 </a:t>
                      </a:r>
                      <a:endParaRPr lang="en-GB"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     </a:t>
                      </a:r>
                      <a:r>
                        <a:rPr lang="en-GB" sz="1200" b="0" i="0" u="none" strike="noStrike" dirty="0" smtClean="0">
                          <a:solidFill>
                            <a:srgbClr val="000000"/>
                          </a:solidFill>
                          <a:effectLst/>
                          <a:latin typeface="Arial" panose="020B0604020202020204" pitchFamily="34" charset="0"/>
                          <a:cs typeface="Arial" panose="020B0604020202020204" pitchFamily="34" charset="0"/>
                        </a:rPr>
                        <a:t>162 325 260</a:t>
                      </a:r>
                      <a:endParaRPr lang="en-GB"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tcPr>
                </a:tc>
                <a:tc>
                  <a:txBody>
                    <a:bodyPr/>
                    <a:lstStyle/>
                    <a:p>
                      <a:pPr algn="r" fontAlgn="b"/>
                      <a:r>
                        <a:rPr lang="en-ZA" sz="1200" b="0" i="0" u="none" strike="noStrike" dirty="0" smtClean="0">
                          <a:solidFill>
                            <a:srgbClr val="548235"/>
                          </a:solidFill>
                          <a:effectLst/>
                          <a:latin typeface="Arial" panose="020B0604020202020204" pitchFamily="34" charset="0"/>
                          <a:cs typeface="Arial" panose="020B0604020202020204" pitchFamily="34" charset="0"/>
                        </a:rPr>
                        <a:t>971 740</a:t>
                      </a:r>
                      <a:endParaRPr lang="en-GB" sz="1200" b="0" i="0" u="none" strike="noStrike" dirty="0">
                        <a:solidFill>
                          <a:srgbClr val="548235"/>
                        </a:solidFill>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10003"/>
                  </a:ext>
                </a:extLst>
              </a:tr>
              <a:tr h="197122">
                <a:tc>
                  <a:txBody>
                    <a:bodyPr/>
                    <a:lstStyle/>
                    <a:p>
                      <a:pPr lvl="1" algn="l" fontAlgn="b"/>
                      <a:r>
                        <a:rPr lang="en-GB" sz="1200" b="0" i="0" u="none" strike="noStrike" dirty="0" smtClean="0">
                          <a:solidFill>
                            <a:srgbClr val="548235"/>
                          </a:solidFill>
                          <a:effectLst/>
                          <a:latin typeface="Arial" panose="020B0604020202020204" pitchFamily="34" charset="0"/>
                          <a:cs typeface="Arial" panose="020B0604020202020204" pitchFamily="34" charset="0"/>
                        </a:rPr>
                        <a:t>Pay Progression</a:t>
                      </a:r>
                      <a:endParaRPr lang="en-GB" sz="1200" b="0" i="0" u="none" strike="noStrike" dirty="0">
                        <a:solidFill>
                          <a:srgbClr val="548235"/>
                        </a:solidFill>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tcPr>
                </a:tc>
                <a:tc>
                  <a:txBody>
                    <a:bodyPr/>
                    <a:lstStyle/>
                    <a:p>
                      <a:pPr algn="r" fontAlgn="b"/>
                      <a:r>
                        <a:rPr lang="en-GB" sz="1200" b="0" i="0" u="none" strike="noStrike" dirty="0" smtClean="0">
                          <a:solidFill>
                            <a:srgbClr val="548235"/>
                          </a:solidFill>
                          <a:effectLst/>
                          <a:latin typeface="Arial" panose="020B0604020202020204" pitchFamily="34" charset="0"/>
                          <a:cs typeface="Arial" panose="020B0604020202020204" pitchFamily="34" charset="0"/>
                        </a:rPr>
                        <a:t>1.5%</a:t>
                      </a:r>
                      <a:endParaRPr lang="en-GB" sz="1200" b="0" i="0" u="none" strike="noStrike" dirty="0">
                        <a:solidFill>
                          <a:srgbClr val="548235"/>
                        </a:solidFill>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tcPr>
                </a:tc>
                <a:tc>
                  <a:txBody>
                    <a:bodyPr/>
                    <a:lstStyle/>
                    <a:p>
                      <a:pPr algn="r" fontAlgn="b"/>
                      <a:r>
                        <a:rPr lang="en-GB" sz="1200" b="0" i="0" u="none" strike="noStrike" dirty="0">
                          <a:solidFill>
                            <a:srgbClr val="548235"/>
                          </a:solidFill>
                          <a:effectLst/>
                          <a:latin typeface="Arial" panose="020B0604020202020204" pitchFamily="34" charset="0"/>
                          <a:cs typeface="Arial" panose="020B0604020202020204" pitchFamily="34" charset="0"/>
                        </a:rPr>
                        <a:t>          </a:t>
                      </a:r>
                      <a:r>
                        <a:rPr lang="en-GB" sz="1200" b="0" i="0" u="none" strike="noStrike" dirty="0" smtClean="0">
                          <a:solidFill>
                            <a:srgbClr val="548235"/>
                          </a:solidFill>
                          <a:effectLst/>
                          <a:latin typeface="Arial" panose="020B0604020202020204" pitchFamily="34" charset="0"/>
                          <a:cs typeface="Arial" panose="020B0604020202020204" pitchFamily="34" charset="0"/>
                        </a:rPr>
                        <a:t>2 434 879</a:t>
                      </a:r>
                      <a:endParaRPr lang="en-GB" sz="1200" b="0" i="0" u="none" strike="noStrike" dirty="0">
                        <a:solidFill>
                          <a:srgbClr val="548235"/>
                        </a:solidFill>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tcPr>
                </a:tc>
                <a:tc>
                  <a:txBody>
                    <a:bodyPr/>
                    <a:lstStyle/>
                    <a:p>
                      <a:pPr algn="r" fontAlgn="b"/>
                      <a:r>
                        <a:rPr lang="en-GB" sz="1200" b="0" i="0" u="none" strike="noStrike">
                          <a:solidFill>
                            <a:srgbClr val="548235"/>
                          </a:solidFill>
                          <a:effectLst/>
                          <a:latin typeface="Arial" panose="020B0604020202020204" pitchFamily="34" charset="0"/>
                          <a:cs typeface="Arial" panose="020B0604020202020204" pitchFamily="34" charset="0"/>
                        </a:rPr>
                        <a:t>             </a:t>
                      </a:r>
                      <a:endParaRPr lang="en-GB" sz="1200" b="0" i="0" u="none" strike="noStrike" dirty="0">
                        <a:solidFill>
                          <a:srgbClr val="548235"/>
                        </a:solidFill>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10004"/>
                  </a:ext>
                </a:extLst>
              </a:tr>
              <a:tr h="197122">
                <a:tc>
                  <a:txBody>
                    <a:bodyPr/>
                    <a:lstStyle/>
                    <a:p>
                      <a:pPr lvl="1" algn="l" fontAlgn="b"/>
                      <a:r>
                        <a:rPr lang="en-GB" sz="1200" b="0" i="0" u="none" strike="noStrike" dirty="0" smtClean="0">
                          <a:solidFill>
                            <a:srgbClr val="BF8F00"/>
                          </a:solidFill>
                          <a:effectLst/>
                          <a:latin typeface="Arial" panose="020B0604020202020204" pitchFamily="34" charset="0"/>
                          <a:cs typeface="Arial" panose="020B0604020202020204" pitchFamily="34" charset="0"/>
                        </a:rPr>
                        <a:t>Cash Awards</a:t>
                      </a:r>
                      <a:endParaRPr lang="en-GB" sz="1200" b="0" i="0" u="none" strike="noStrike" dirty="0">
                        <a:solidFill>
                          <a:srgbClr val="BF8F00"/>
                        </a:solidFill>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tcPr>
                </a:tc>
                <a:tc>
                  <a:txBody>
                    <a:bodyPr/>
                    <a:lstStyle/>
                    <a:p>
                      <a:pPr algn="r" fontAlgn="b"/>
                      <a:r>
                        <a:rPr lang="en-GB" sz="1200" b="0" i="0" u="none" strike="noStrike" dirty="0" smtClean="0">
                          <a:solidFill>
                            <a:srgbClr val="BF8F00"/>
                          </a:solidFill>
                          <a:effectLst/>
                          <a:latin typeface="Arial" panose="020B0604020202020204" pitchFamily="34" charset="0"/>
                          <a:cs typeface="Arial" panose="020B0604020202020204" pitchFamily="34" charset="0"/>
                        </a:rPr>
                        <a:t>0.5%</a:t>
                      </a:r>
                      <a:endParaRPr lang="en-GB" sz="1200" b="0" i="0" u="none" strike="noStrike" dirty="0">
                        <a:solidFill>
                          <a:srgbClr val="BF8F00"/>
                        </a:solidFill>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tcPr>
                </a:tc>
                <a:tc>
                  <a:txBody>
                    <a:bodyPr/>
                    <a:lstStyle/>
                    <a:p>
                      <a:pPr algn="r" fontAlgn="b"/>
                      <a:r>
                        <a:rPr lang="en-GB" sz="1200" b="0" i="0" u="none" strike="noStrike" dirty="0">
                          <a:solidFill>
                            <a:srgbClr val="BF8F00"/>
                          </a:solidFill>
                          <a:effectLst/>
                          <a:latin typeface="Arial" panose="020B0604020202020204" pitchFamily="34" charset="0"/>
                          <a:cs typeface="Arial" panose="020B0604020202020204" pitchFamily="34" charset="0"/>
                        </a:rPr>
                        <a:t>          </a:t>
                      </a:r>
                      <a:r>
                        <a:rPr lang="en-GB" sz="1200" b="0" i="0" u="none" strike="noStrike" dirty="0" smtClean="0">
                          <a:solidFill>
                            <a:srgbClr val="BF8F00"/>
                          </a:solidFill>
                          <a:effectLst/>
                          <a:latin typeface="Arial" panose="020B0604020202020204" pitchFamily="34" charset="0"/>
                          <a:cs typeface="Arial" panose="020B0604020202020204" pitchFamily="34" charset="0"/>
                        </a:rPr>
                        <a:t>811 626</a:t>
                      </a:r>
                      <a:endParaRPr lang="en-GB" sz="1200" b="0" i="0" u="none" strike="noStrike" dirty="0">
                        <a:solidFill>
                          <a:srgbClr val="BF8F00"/>
                        </a:solidFill>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tcPr>
                </a:tc>
                <a:tc>
                  <a:txBody>
                    <a:bodyPr/>
                    <a:lstStyle/>
                    <a:p>
                      <a:pPr algn="r" fontAlgn="b"/>
                      <a:endParaRPr lang="en-GB" sz="1200" b="0" i="0" u="none" strike="noStrike" dirty="0">
                        <a:solidFill>
                          <a:srgbClr val="FF0000"/>
                        </a:solidFill>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10005"/>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xmlns="" val="2820646200"/>
              </p:ext>
            </p:extLst>
          </p:nvPr>
        </p:nvGraphicFramePr>
        <p:xfrm>
          <a:off x="2133600" y="4959566"/>
          <a:ext cx="7010400" cy="1441236"/>
        </p:xfrm>
        <a:graphic>
          <a:graphicData uri="http://schemas.openxmlformats.org/drawingml/2006/table">
            <a:tbl>
              <a:tblPr/>
              <a:tblGrid>
                <a:gridCol w="2444760">
                  <a:extLst>
                    <a:ext uri="{9D8B030D-6E8A-4147-A177-3AD203B41FA5}">
                      <a16:colId xmlns:a16="http://schemas.microsoft.com/office/drawing/2014/main" xmlns="" val="20000"/>
                    </a:ext>
                  </a:extLst>
                </a:gridCol>
                <a:gridCol w="1086560">
                  <a:extLst>
                    <a:ext uri="{9D8B030D-6E8A-4147-A177-3AD203B41FA5}">
                      <a16:colId xmlns:a16="http://schemas.microsoft.com/office/drawing/2014/main" xmlns="" val="20001"/>
                    </a:ext>
                  </a:extLst>
                </a:gridCol>
                <a:gridCol w="1739540">
                  <a:extLst>
                    <a:ext uri="{9D8B030D-6E8A-4147-A177-3AD203B41FA5}">
                      <a16:colId xmlns:a16="http://schemas.microsoft.com/office/drawing/2014/main" xmlns="" val="20002"/>
                    </a:ext>
                  </a:extLst>
                </a:gridCol>
                <a:gridCol w="1739540">
                  <a:extLst>
                    <a:ext uri="{9D8B030D-6E8A-4147-A177-3AD203B41FA5}">
                      <a16:colId xmlns:a16="http://schemas.microsoft.com/office/drawing/2014/main" xmlns="" val="20003"/>
                    </a:ext>
                  </a:extLst>
                </a:gridCol>
              </a:tblGrid>
              <a:tr h="240206">
                <a:tc>
                  <a:txBody>
                    <a:bodyPr/>
                    <a:lstStyle/>
                    <a:p>
                      <a:pPr algn="l" fontAlgn="b"/>
                      <a:endParaRPr lang="en-GB"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tcPr>
                </a:tc>
                <a:tc gridSpan="3">
                  <a:txBody>
                    <a:bodyPr/>
                    <a:lstStyle/>
                    <a:p>
                      <a:pPr algn="ctr" fontAlgn="b"/>
                      <a:r>
                        <a:rPr lang="en-GB" sz="1200" b="1" i="0" u="none" strike="noStrike" dirty="0" smtClean="0">
                          <a:solidFill>
                            <a:srgbClr val="000000"/>
                          </a:solidFill>
                          <a:effectLst/>
                          <a:latin typeface="Arial" panose="020B0604020202020204" pitchFamily="34" charset="0"/>
                          <a:cs typeface="Arial" panose="020B0604020202020204" pitchFamily="34" charset="0"/>
                        </a:rPr>
                        <a:t>2021/22</a:t>
                      </a:r>
                      <a:endParaRPr lang="en-GB"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solidFill>
                      <a:srgbClr val="CA3214"/>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10000"/>
                  </a:ext>
                </a:extLst>
              </a:tr>
              <a:tr h="240206">
                <a:tc>
                  <a:txBody>
                    <a:bodyPr/>
                    <a:lstStyle/>
                    <a:p>
                      <a:pPr algn="l" fontAlgn="b"/>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tcPr>
                </a:tc>
                <a:tc>
                  <a:txBody>
                    <a:bodyPr/>
                    <a:lstStyle/>
                    <a:p>
                      <a:pPr algn="ctr" fontAlgn="ctr"/>
                      <a:r>
                        <a:rPr lang="en-GB" sz="1200" b="1" i="0" u="none" strike="noStrike">
                          <a:solidFill>
                            <a:srgbClr val="000000"/>
                          </a:solidFill>
                          <a:effectLst/>
                          <a:latin typeface="Arial" panose="020B0604020202020204" pitchFamily="34" charset="0"/>
                          <a:cs typeface="Arial" panose="020B0604020202020204" pitchFamily="34" charset="0"/>
                        </a:rPr>
                        <a:t>NR</a:t>
                      </a:r>
                    </a:p>
                  </a:txBody>
                  <a:tcPr marL="9525" marR="9525" marT="9525" marB="0" anchor="ctr">
                    <a:lnL>
                      <a:noFill/>
                    </a:lnL>
                    <a:lnR>
                      <a:noFill/>
                    </a:lnR>
                    <a:lnT>
                      <a:noFill/>
                    </a:lnT>
                    <a:lnB>
                      <a:noFill/>
                    </a:lnB>
                    <a:solidFill>
                      <a:srgbClr val="FCE4D6"/>
                    </a:solidFill>
                  </a:tcPr>
                </a:tc>
                <a:tc>
                  <a:txBody>
                    <a:bodyPr/>
                    <a:lstStyle/>
                    <a:p>
                      <a:pPr algn="ctr" fontAlgn="ctr"/>
                      <a:r>
                        <a:rPr lang="en-GB" sz="1200" b="1" i="0" u="none" strike="noStrike" dirty="0">
                          <a:solidFill>
                            <a:srgbClr val="000000"/>
                          </a:solidFill>
                          <a:effectLst/>
                          <a:latin typeface="Arial" panose="020B0604020202020204" pitchFamily="34" charset="0"/>
                          <a:cs typeface="Arial" panose="020B0604020202020204" pitchFamily="34" charset="0"/>
                        </a:rPr>
                        <a:t>COST</a:t>
                      </a:r>
                    </a:p>
                  </a:txBody>
                  <a:tcPr marL="9525" marR="9525" marT="9525" marB="0" anchor="ctr">
                    <a:lnL>
                      <a:noFill/>
                    </a:lnL>
                    <a:lnR>
                      <a:noFill/>
                    </a:lnR>
                    <a:lnT>
                      <a:noFill/>
                    </a:lnT>
                    <a:lnB>
                      <a:noFill/>
                    </a:lnB>
                    <a:solidFill>
                      <a:srgbClr val="FCE4D6"/>
                    </a:solidFill>
                  </a:tcPr>
                </a:tc>
                <a:tc>
                  <a:txBody>
                    <a:bodyPr/>
                    <a:lstStyle/>
                    <a:p>
                      <a:pPr algn="ctr" fontAlgn="ctr"/>
                      <a:r>
                        <a:rPr lang="en-GB" sz="1200" b="1" i="0" u="none" strike="noStrike">
                          <a:solidFill>
                            <a:srgbClr val="FF0000"/>
                          </a:solidFill>
                          <a:effectLst/>
                          <a:latin typeface="Arial" panose="020B0604020202020204" pitchFamily="34" charset="0"/>
                          <a:cs typeface="Arial" panose="020B0604020202020204" pitchFamily="34" charset="0"/>
                        </a:rPr>
                        <a:t>OVER</a:t>
                      </a:r>
                      <a:r>
                        <a:rPr lang="en-GB" sz="1200" b="1" i="0" u="none" strike="noStrike">
                          <a:solidFill>
                            <a:srgbClr val="000000"/>
                          </a:solidFill>
                          <a:effectLst/>
                          <a:latin typeface="Arial" panose="020B0604020202020204" pitchFamily="34" charset="0"/>
                          <a:cs typeface="Arial" panose="020B0604020202020204" pitchFamily="34" charset="0"/>
                        </a:rPr>
                        <a:t> / </a:t>
                      </a:r>
                      <a:r>
                        <a:rPr lang="en-GB" sz="1200" b="1" i="0" u="none" strike="noStrike">
                          <a:solidFill>
                            <a:srgbClr val="548235"/>
                          </a:solidFill>
                          <a:effectLst/>
                          <a:latin typeface="Arial" panose="020B0604020202020204" pitchFamily="34" charset="0"/>
                          <a:cs typeface="Arial" panose="020B0604020202020204" pitchFamily="34" charset="0"/>
                        </a:rPr>
                        <a:t>UNDER</a:t>
                      </a:r>
                      <a:endParaRPr lang="en-GB" sz="12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a:noFill/>
                    </a:lnL>
                    <a:lnR>
                      <a:noFill/>
                    </a:lnR>
                    <a:lnT>
                      <a:noFill/>
                    </a:lnT>
                    <a:lnB>
                      <a:noFill/>
                    </a:lnB>
                    <a:solidFill>
                      <a:srgbClr val="FCE4D6"/>
                    </a:solidFill>
                  </a:tcPr>
                </a:tc>
                <a:extLst>
                  <a:ext uri="{0D108BD9-81ED-4DB2-BD59-A6C34878D82A}">
                    <a16:rowId xmlns:a16="http://schemas.microsoft.com/office/drawing/2014/main" xmlns="" val="10001"/>
                  </a:ext>
                </a:extLst>
              </a:tr>
              <a:tr h="240206">
                <a:tc>
                  <a:txBody>
                    <a:bodyPr/>
                    <a:lstStyle/>
                    <a:p>
                      <a:pPr algn="l" fontAlgn="b"/>
                      <a:r>
                        <a:rPr lang="en-GB" sz="1200" b="0" i="0" u="none" strike="noStrike">
                          <a:solidFill>
                            <a:srgbClr val="000000"/>
                          </a:solidFill>
                          <a:effectLst/>
                          <a:latin typeface="Arial" panose="020B0604020202020204" pitchFamily="34" charset="0"/>
                          <a:cs typeface="Arial" panose="020B0604020202020204" pitchFamily="34" charset="0"/>
                        </a:rPr>
                        <a:t>COE</a:t>
                      </a:r>
                    </a:p>
                  </a:txBody>
                  <a:tcPr marL="9525" marR="9525" marT="9525" marB="0" anchor="b">
                    <a:lnL>
                      <a:noFill/>
                    </a:lnL>
                    <a:lnR>
                      <a:noFill/>
                    </a:lnR>
                    <a:lnT>
                      <a:noFill/>
                    </a:lnT>
                    <a:lnB>
                      <a:noFill/>
                    </a:lnB>
                  </a:tcPr>
                </a:tc>
                <a:tc>
                  <a:txBody>
                    <a:bodyPr/>
                    <a:lstStyle/>
                    <a:p>
                      <a:pPr algn="l" fontAlgn="b"/>
                      <a:r>
                        <a:rPr lang="en-GB" sz="1200" b="1" i="0" u="none" strike="noStrike">
                          <a:solidFill>
                            <a:srgbClr val="FFFFFF"/>
                          </a:solidFill>
                          <a:effectLst/>
                          <a:latin typeface="Arial" panose="020B0604020202020204" pitchFamily="34" charset="0"/>
                          <a:cs typeface="Arial" panose="020B0604020202020204" pitchFamily="34" charset="0"/>
                        </a:rPr>
                        <a:t> </a:t>
                      </a:r>
                    </a:p>
                  </a:txBody>
                  <a:tcPr marL="9525" marR="9525" marT="9525" marB="0" anchor="b">
                    <a:lnL>
                      <a:noFill/>
                    </a:lnL>
                    <a:lnR>
                      <a:noFill/>
                    </a:lnR>
                    <a:lnT>
                      <a:noFill/>
                    </a:lnT>
                    <a:lnB>
                      <a:noFill/>
                    </a:lnB>
                    <a:solidFill>
                      <a:srgbClr val="000000"/>
                    </a:solidFill>
                  </a:tcPr>
                </a:tc>
                <a:tc>
                  <a:txBody>
                    <a:bodyPr/>
                    <a:lstStyle/>
                    <a:p>
                      <a:pPr algn="r" fontAlgn="b"/>
                      <a:r>
                        <a:rPr lang="en-GB" sz="1200" b="1" i="0" u="none" strike="noStrike" dirty="0" smtClean="0">
                          <a:solidFill>
                            <a:srgbClr val="FFFFFF"/>
                          </a:solidFill>
                          <a:effectLst/>
                          <a:latin typeface="Arial" panose="020B0604020202020204" pitchFamily="34" charset="0"/>
                          <a:cs typeface="Arial" panose="020B0604020202020204" pitchFamily="34" charset="0"/>
                        </a:rPr>
                        <a:t>173 911 000 </a:t>
                      </a:r>
                      <a:endParaRPr lang="en-GB" sz="1200" b="1" i="0" u="none" strike="noStrike" dirty="0">
                        <a:solidFill>
                          <a:srgbClr val="FFFFFF"/>
                        </a:solidFill>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solidFill>
                      <a:srgbClr val="000000"/>
                    </a:solidFill>
                  </a:tcPr>
                </a:tc>
                <a:tc>
                  <a:txBody>
                    <a:bodyPr/>
                    <a:lstStyle/>
                    <a:p>
                      <a:pPr algn="r" fontAlgn="b"/>
                      <a:r>
                        <a:rPr lang="en-GB" sz="1200" b="1"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a:noFill/>
                    </a:lnL>
                    <a:lnR>
                      <a:noFill/>
                    </a:lnR>
                    <a:lnT>
                      <a:noFill/>
                    </a:lnT>
                    <a:lnB>
                      <a:noFill/>
                    </a:lnB>
                    <a:solidFill>
                      <a:srgbClr val="000000"/>
                    </a:solidFill>
                  </a:tcPr>
                </a:tc>
                <a:extLst>
                  <a:ext uri="{0D108BD9-81ED-4DB2-BD59-A6C34878D82A}">
                    <a16:rowId xmlns:a16="http://schemas.microsoft.com/office/drawing/2014/main" xmlns="" val="10002"/>
                  </a:ext>
                </a:extLst>
              </a:tr>
              <a:tr h="240206">
                <a:tc>
                  <a:txBody>
                    <a:bodyPr/>
                    <a:lstStyle/>
                    <a:p>
                      <a:pPr algn="l" fontAlgn="b"/>
                      <a:r>
                        <a:rPr lang="en-GB" sz="1200" b="0" i="0" u="none" strike="noStrike" dirty="0">
                          <a:solidFill>
                            <a:srgbClr val="000000"/>
                          </a:solidFill>
                          <a:effectLst/>
                          <a:latin typeface="Arial" panose="020B0604020202020204" pitchFamily="34" charset="0"/>
                          <a:cs typeface="Arial" panose="020B0604020202020204" pitchFamily="34" charset="0"/>
                        </a:rPr>
                        <a:t>PERMANENT</a:t>
                      </a:r>
                    </a:p>
                  </a:txBody>
                  <a:tcPr marL="9525" marR="9525" marT="9525" marB="0" anchor="b">
                    <a:lnL>
                      <a:noFill/>
                    </a:lnL>
                    <a:lnR>
                      <a:noFill/>
                    </a:lnR>
                    <a:lnT>
                      <a:noFill/>
                    </a:lnT>
                    <a:lnB>
                      <a:noFill/>
                    </a:lnB>
                  </a:tcPr>
                </a:tc>
                <a:tc>
                  <a:txBody>
                    <a:bodyPr/>
                    <a:lstStyle/>
                    <a:p>
                      <a:pPr algn="l" fontAlgn="b"/>
                      <a:r>
                        <a:rPr lang="en-GB" sz="1200" b="0" i="0" u="none" strike="noStrike" dirty="0">
                          <a:solidFill>
                            <a:srgbClr val="000000"/>
                          </a:solidFill>
                          <a:effectLst/>
                          <a:latin typeface="Arial" panose="020B0604020202020204" pitchFamily="34" charset="0"/>
                          <a:cs typeface="Arial" panose="020B0604020202020204" pitchFamily="34" charset="0"/>
                        </a:rPr>
                        <a:t>             </a:t>
                      </a:r>
                      <a:r>
                        <a:rPr lang="en-GB" sz="1200" b="0" i="0" u="none" strike="noStrike" dirty="0" smtClean="0">
                          <a:solidFill>
                            <a:srgbClr val="000000"/>
                          </a:solidFill>
                          <a:effectLst/>
                          <a:latin typeface="Arial" panose="020B0604020202020204" pitchFamily="34" charset="0"/>
                          <a:cs typeface="Arial" panose="020B0604020202020204" pitchFamily="34" charset="0"/>
                        </a:rPr>
                        <a:t>208</a:t>
                      </a:r>
                      <a:endParaRPr lang="en-GB"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     </a:t>
                      </a:r>
                      <a:r>
                        <a:rPr lang="en-GB" sz="1200" b="0" i="0" u="none" strike="noStrike" dirty="0" smtClean="0">
                          <a:solidFill>
                            <a:srgbClr val="000000"/>
                          </a:solidFill>
                          <a:effectLst/>
                          <a:latin typeface="Arial" panose="020B0604020202020204" pitchFamily="34" charset="0"/>
                          <a:cs typeface="Arial" panose="020B0604020202020204" pitchFamily="34" charset="0"/>
                        </a:rPr>
                        <a:t>173 688 028</a:t>
                      </a:r>
                      <a:endParaRPr lang="en-GB"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tcPr>
                </a:tc>
                <a:tc>
                  <a:txBody>
                    <a:bodyPr/>
                    <a:lstStyle/>
                    <a:p>
                      <a:pPr algn="r" fontAlgn="b"/>
                      <a:r>
                        <a:rPr lang="en-GB" sz="1200" b="0" i="0" u="none" strike="noStrike" dirty="0" smtClean="0">
                          <a:solidFill>
                            <a:srgbClr val="548235"/>
                          </a:solidFill>
                          <a:effectLst/>
                          <a:latin typeface="Arial" panose="020B0604020202020204" pitchFamily="34" charset="0"/>
                          <a:cs typeface="Arial" panose="020B0604020202020204" pitchFamily="34" charset="0"/>
                        </a:rPr>
                        <a:t>222 972          </a:t>
                      </a:r>
                      <a:endParaRPr lang="en-GB" sz="1200" b="0" i="0" u="none" strike="noStrike" dirty="0">
                        <a:solidFill>
                          <a:srgbClr val="548235"/>
                        </a:solidFill>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10003"/>
                  </a:ext>
                </a:extLst>
              </a:tr>
              <a:tr h="240206">
                <a:tc>
                  <a:txBody>
                    <a:bodyPr/>
                    <a:lstStyle/>
                    <a:p>
                      <a:pPr lvl="1" algn="l" fontAlgn="b"/>
                      <a:r>
                        <a:rPr lang="en-GB" sz="1200" b="0" i="0" u="none" strike="noStrike" dirty="0" smtClean="0">
                          <a:solidFill>
                            <a:srgbClr val="548235"/>
                          </a:solidFill>
                          <a:effectLst/>
                          <a:latin typeface="Arial" panose="020B0604020202020204" pitchFamily="34" charset="0"/>
                          <a:cs typeface="Arial" panose="020B0604020202020204" pitchFamily="34" charset="0"/>
                        </a:rPr>
                        <a:t>Pay Progression</a:t>
                      </a:r>
                      <a:endParaRPr lang="en-GB" sz="1200" b="0" i="0" u="none" strike="noStrike" dirty="0">
                        <a:solidFill>
                          <a:srgbClr val="548235"/>
                        </a:solidFill>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tcPr>
                </a:tc>
                <a:tc>
                  <a:txBody>
                    <a:bodyPr/>
                    <a:lstStyle/>
                    <a:p>
                      <a:pPr algn="r" fontAlgn="b"/>
                      <a:r>
                        <a:rPr lang="en-GB" sz="1200" b="0" i="0" u="none" strike="noStrike" dirty="0" smtClean="0">
                          <a:solidFill>
                            <a:srgbClr val="548235"/>
                          </a:solidFill>
                          <a:effectLst/>
                          <a:latin typeface="Arial" panose="020B0604020202020204" pitchFamily="34" charset="0"/>
                          <a:cs typeface="Arial" panose="020B0604020202020204" pitchFamily="34" charset="0"/>
                        </a:rPr>
                        <a:t>1.5%</a:t>
                      </a:r>
                      <a:endParaRPr lang="en-GB" sz="1200" b="0" i="0" u="none" strike="noStrike" dirty="0">
                        <a:solidFill>
                          <a:srgbClr val="548235"/>
                        </a:solidFill>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tcPr>
                </a:tc>
                <a:tc>
                  <a:txBody>
                    <a:bodyPr/>
                    <a:lstStyle/>
                    <a:p>
                      <a:pPr algn="r" fontAlgn="b"/>
                      <a:r>
                        <a:rPr lang="en-GB" sz="1200" b="0" i="0" u="none" strike="noStrike" dirty="0" smtClean="0">
                          <a:solidFill>
                            <a:srgbClr val="548235"/>
                          </a:solidFill>
                          <a:effectLst/>
                          <a:latin typeface="Arial" panose="020B0604020202020204" pitchFamily="34" charset="0"/>
                          <a:cs typeface="Arial" panose="020B0604020202020204" pitchFamily="34" charset="0"/>
                        </a:rPr>
                        <a:t>2 605 320</a:t>
                      </a:r>
                      <a:endParaRPr lang="en-GB" sz="1200" b="0" i="0" u="none" strike="noStrike" dirty="0">
                        <a:solidFill>
                          <a:srgbClr val="548235"/>
                        </a:solidFill>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tcPr>
                </a:tc>
                <a:tc>
                  <a:txBody>
                    <a:bodyPr/>
                    <a:lstStyle/>
                    <a:p>
                      <a:pPr algn="r" fontAlgn="b"/>
                      <a:r>
                        <a:rPr lang="en-GB" sz="1200" b="0" i="0" u="none" strike="noStrike" dirty="0">
                          <a:solidFill>
                            <a:srgbClr val="548235"/>
                          </a:solidFill>
                          <a:effectLst/>
                          <a:latin typeface="Arial" panose="020B0604020202020204" pitchFamily="34" charset="0"/>
                          <a:cs typeface="Arial" panose="020B0604020202020204" pitchFamily="34" charset="0"/>
                        </a:rPr>
                        <a:t>          </a:t>
                      </a:r>
                    </a:p>
                  </a:txBody>
                  <a:tcPr marL="9525" marR="9525" marT="9525" marB="0" anchor="b">
                    <a:lnL>
                      <a:noFill/>
                    </a:lnL>
                    <a:lnR>
                      <a:noFill/>
                    </a:lnR>
                    <a:lnT>
                      <a:noFill/>
                    </a:lnT>
                    <a:lnB>
                      <a:noFill/>
                    </a:lnB>
                  </a:tcPr>
                </a:tc>
                <a:extLst>
                  <a:ext uri="{0D108BD9-81ED-4DB2-BD59-A6C34878D82A}">
                    <a16:rowId xmlns:a16="http://schemas.microsoft.com/office/drawing/2014/main" xmlns="" val="10004"/>
                  </a:ext>
                </a:extLst>
              </a:tr>
              <a:tr h="240206">
                <a:tc>
                  <a:txBody>
                    <a:bodyPr/>
                    <a:lstStyle/>
                    <a:p>
                      <a:pPr lvl="1" algn="l" fontAlgn="b"/>
                      <a:r>
                        <a:rPr lang="en-GB" sz="1200" b="0" i="0" u="none" strike="noStrike" dirty="0" smtClean="0">
                          <a:solidFill>
                            <a:srgbClr val="BF8F00"/>
                          </a:solidFill>
                          <a:effectLst/>
                          <a:latin typeface="Arial" panose="020B0604020202020204" pitchFamily="34" charset="0"/>
                          <a:cs typeface="Arial" panose="020B0604020202020204" pitchFamily="34" charset="0"/>
                        </a:rPr>
                        <a:t>Cash Awards</a:t>
                      </a:r>
                      <a:endParaRPr lang="en-GB" sz="1200" b="0" i="0" u="none" strike="noStrike" dirty="0">
                        <a:solidFill>
                          <a:srgbClr val="BF8F00"/>
                        </a:solidFill>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tcPr>
                </a:tc>
                <a:tc>
                  <a:txBody>
                    <a:bodyPr/>
                    <a:lstStyle/>
                    <a:p>
                      <a:pPr algn="r" fontAlgn="b"/>
                      <a:r>
                        <a:rPr lang="en-GB" sz="1200" b="0" i="0" u="none" strike="noStrike" dirty="0" smtClean="0">
                          <a:solidFill>
                            <a:srgbClr val="BF8F00"/>
                          </a:solidFill>
                          <a:effectLst/>
                          <a:latin typeface="Arial" panose="020B0604020202020204" pitchFamily="34" charset="0"/>
                          <a:cs typeface="Arial" panose="020B0604020202020204" pitchFamily="34" charset="0"/>
                        </a:rPr>
                        <a:t>0%</a:t>
                      </a:r>
                      <a:endParaRPr lang="en-GB" sz="1200" b="0" i="0" u="none" strike="noStrike" dirty="0">
                        <a:solidFill>
                          <a:srgbClr val="BF8F00"/>
                        </a:solidFill>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tcPr>
                </a:tc>
                <a:tc>
                  <a:txBody>
                    <a:bodyPr/>
                    <a:lstStyle/>
                    <a:p>
                      <a:pPr algn="r" fontAlgn="b"/>
                      <a:endParaRPr lang="en-GB" sz="1200" b="0" i="0" u="none" strike="noStrike" dirty="0">
                        <a:solidFill>
                          <a:srgbClr val="BF8F00"/>
                        </a:solidFill>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tcPr>
                </a:tc>
                <a:tc>
                  <a:txBody>
                    <a:bodyPr/>
                    <a:lstStyle/>
                    <a:p>
                      <a:pPr algn="r" fontAlgn="b"/>
                      <a:endParaRPr lang="en-GB" sz="1200" b="0" i="0" u="none" strike="noStrike" dirty="0">
                        <a:solidFill>
                          <a:srgbClr val="548235"/>
                        </a:solidFill>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10005"/>
                  </a:ext>
                </a:extLst>
              </a:tr>
            </a:tbl>
          </a:graphicData>
        </a:graphic>
      </p:graphicFrame>
      <p:cxnSp>
        <p:nvCxnSpPr>
          <p:cNvPr id="10" name="Straight Connector 9"/>
          <p:cNvCxnSpPr/>
          <p:nvPr/>
        </p:nvCxnSpPr>
        <p:spPr>
          <a:xfrm>
            <a:off x="0" y="3327400"/>
            <a:ext cx="9144000" cy="0"/>
          </a:xfrm>
          <a:prstGeom prst="line">
            <a:avLst/>
          </a:prstGeom>
          <a:ln w="28575"/>
        </p:spPr>
        <p:style>
          <a:lnRef idx="1">
            <a:schemeClr val="accent3"/>
          </a:lnRef>
          <a:fillRef idx="0">
            <a:schemeClr val="accent3"/>
          </a:fillRef>
          <a:effectRef idx="0">
            <a:schemeClr val="accent3"/>
          </a:effectRef>
          <a:fontRef idx="minor">
            <a:schemeClr val="tx1"/>
          </a:fontRef>
        </p:style>
      </p:cxnSp>
      <p:cxnSp>
        <p:nvCxnSpPr>
          <p:cNvPr id="13" name="Straight Connector 12"/>
          <p:cNvCxnSpPr/>
          <p:nvPr/>
        </p:nvCxnSpPr>
        <p:spPr>
          <a:xfrm flipV="1">
            <a:off x="76200" y="4888782"/>
            <a:ext cx="9067800" cy="30776"/>
          </a:xfrm>
          <a:prstGeom prst="line">
            <a:avLst/>
          </a:prstGeom>
          <a:ln w="28575">
            <a:solidFill>
              <a:srgbClr val="F6B600"/>
            </a:solidFill>
          </a:ln>
        </p:spPr>
        <p:style>
          <a:lnRef idx="1">
            <a:schemeClr val="accent3"/>
          </a:lnRef>
          <a:fillRef idx="0">
            <a:schemeClr val="accent3"/>
          </a:fillRef>
          <a:effectRef idx="0">
            <a:schemeClr val="accent3"/>
          </a:effectRef>
          <a:fontRef idx="minor">
            <a:schemeClr val="tx1"/>
          </a:fontRef>
        </p:style>
      </p:cxnSp>
      <p:cxnSp>
        <p:nvCxnSpPr>
          <p:cNvPr id="16" name="Straight Connector 15"/>
          <p:cNvCxnSpPr/>
          <p:nvPr/>
        </p:nvCxnSpPr>
        <p:spPr>
          <a:xfrm>
            <a:off x="0" y="6421875"/>
            <a:ext cx="9144000" cy="0"/>
          </a:xfrm>
          <a:prstGeom prst="line">
            <a:avLst/>
          </a:prstGeom>
          <a:ln/>
        </p:spPr>
        <p:style>
          <a:lnRef idx="2">
            <a:schemeClr val="accent2"/>
          </a:lnRef>
          <a:fillRef idx="0">
            <a:schemeClr val="accent2"/>
          </a:fillRef>
          <a:effectRef idx="1">
            <a:schemeClr val="accent2"/>
          </a:effectRef>
          <a:fontRef idx="minor">
            <a:schemeClr val="tx1"/>
          </a:fontRef>
        </p:style>
      </p:cxnSp>
      <p:sp>
        <p:nvSpPr>
          <p:cNvPr id="11" name="TextBox 10"/>
          <p:cNvSpPr txBox="1"/>
          <p:nvPr/>
        </p:nvSpPr>
        <p:spPr>
          <a:xfrm>
            <a:off x="101600" y="3507956"/>
            <a:ext cx="1676400" cy="276999"/>
          </a:xfrm>
          <a:prstGeom prst="rect">
            <a:avLst/>
          </a:prstGeom>
          <a:noFill/>
        </p:spPr>
        <p:txBody>
          <a:bodyPr wrap="square" rtlCol="0">
            <a:spAutoFit/>
          </a:bodyPr>
          <a:lstStyle/>
          <a:p>
            <a:pPr hangingPunct="1"/>
            <a:r>
              <a:rPr lang="en-ZA" sz="1200" b="1" kern="1200" dirty="0" smtClean="0">
                <a:solidFill>
                  <a:prstClr val="black"/>
                </a:solidFill>
                <a:latin typeface="Arial" panose="020B0604020202020204" pitchFamily="34" charset="0"/>
                <a:cs typeface="Arial" panose="020B0604020202020204" pitchFamily="34" charset="0"/>
              </a:rPr>
              <a:t>PROJECTED</a:t>
            </a:r>
            <a:endParaRPr lang="en-GB" sz="1200" b="1" kern="1200" dirty="0">
              <a:solidFill>
                <a:prstClr val="black"/>
              </a:solidFill>
              <a:latin typeface="Arial" panose="020B0604020202020204" pitchFamily="34" charset="0"/>
              <a:cs typeface="Arial" panose="020B0604020202020204" pitchFamily="34" charset="0"/>
            </a:endParaRPr>
          </a:p>
        </p:txBody>
      </p:sp>
      <p:sp>
        <p:nvSpPr>
          <p:cNvPr id="17" name="TextBox 16"/>
          <p:cNvSpPr txBox="1"/>
          <p:nvPr/>
        </p:nvSpPr>
        <p:spPr>
          <a:xfrm>
            <a:off x="162560" y="5235018"/>
            <a:ext cx="1676400" cy="276999"/>
          </a:xfrm>
          <a:prstGeom prst="rect">
            <a:avLst/>
          </a:prstGeom>
          <a:noFill/>
        </p:spPr>
        <p:txBody>
          <a:bodyPr wrap="square" rtlCol="0">
            <a:spAutoFit/>
          </a:bodyPr>
          <a:lstStyle/>
          <a:p>
            <a:pPr hangingPunct="1"/>
            <a:r>
              <a:rPr lang="en-ZA" sz="1200" b="1" kern="1200" dirty="0" smtClean="0">
                <a:solidFill>
                  <a:prstClr val="black"/>
                </a:solidFill>
                <a:latin typeface="Arial" panose="020B0604020202020204" pitchFamily="34" charset="0"/>
                <a:cs typeface="Arial" panose="020B0604020202020204" pitchFamily="34" charset="0"/>
              </a:rPr>
              <a:t>PROJECTED</a:t>
            </a:r>
            <a:endParaRPr lang="en-GB" sz="1200" b="1" kern="1200" dirty="0">
              <a:solidFill>
                <a:prstClr val="black"/>
              </a:solidFill>
              <a:latin typeface="Arial" panose="020B0604020202020204" pitchFamily="34" charset="0"/>
              <a:cs typeface="Arial" panose="020B0604020202020204" pitchFamily="34" charset="0"/>
            </a:endParaRPr>
          </a:p>
        </p:txBody>
      </p:sp>
      <p:sp>
        <p:nvSpPr>
          <p:cNvPr id="18" name="TextBox 17"/>
          <p:cNvSpPr txBox="1"/>
          <p:nvPr/>
        </p:nvSpPr>
        <p:spPr>
          <a:xfrm>
            <a:off x="40640" y="5678837"/>
            <a:ext cx="1798320" cy="646331"/>
          </a:xfrm>
          <a:prstGeom prst="rect">
            <a:avLst/>
          </a:prstGeom>
          <a:noFill/>
        </p:spPr>
        <p:txBody>
          <a:bodyPr wrap="square" rtlCol="0">
            <a:spAutoFit/>
          </a:bodyPr>
          <a:lstStyle/>
          <a:p>
            <a:pPr hangingPunct="1"/>
            <a:r>
              <a:rPr lang="en-ZA" sz="1200" b="1" kern="1200" dirty="0">
                <a:solidFill>
                  <a:srgbClr val="C0504D">
                    <a:lumMod val="75000"/>
                  </a:srgbClr>
                </a:solidFill>
                <a:latin typeface="Arial" panose="020B0604020202020204" pitchFamily="34" charset="0"/>
                <a:cs typeface="Arial" panose="020B0604020202020204" pitchFamily="34" charset="0"/>
              </a:rPr>
              <a:t>OVERALL INCREASE OF </a:t>
            </a:r>
            <a:r>
              <a:rPr lang="en-ZA" sz="1200" b="1" kern="1200" dirty="0" smtClean="0">
                <a:solidFill>
                  <a:srgbClr val="C0504D">
                    <a:lumMod val="75000"/>
                  </a:srgbClr>
                </a:solidFill>
                <a:latin typeface="Arial" panose="020B0604020202020204" pitchFamily="34" charset="0"/>
                <a:cs typeface="Arial" panose="020B0604020202020204" pitchFamily="34" charset="0"/>
              </a:rPr>
              <a:t>7% FOR ALL LEVELS</a:t>
            </a:r>
            <a:endParaRPr lang="en-GB" sz="1200" b="1" kern="1200" dirty="0">
              <a:solidFill>
                <a:srgbClr val="C0504D">
                  <a:lumMod val="75000"/>
                </a:srgbClr>
              </a:solidFill>
              <a:latin typeface="Arial" panose="020B0604020202020204" pitchFamily="34" charset="0"/>
              <a:cs typeface="Arial" panose="020B0604020202020204" pitchFamily="34" charset="0"/>
            </a:endParaRPr>
          </a:p>
        </p:txBody>
      </p:sp>
      <p:cxnSp>
        <p:nvCxnSpPr>
          <p:cNvPr id="20" name="Straight Connector 19"/>
          <p:cNvCxnSpPr/>
          <p:nvPr/>
        </p:nvCxnSpPr>
        <p:spPr>
          <a:xfrm>
            <a:off x="0" y="1803401"/>
            <a:ext cx="9144000" cy="0"/>
          </a:xfrm>
          <a:prstGeom prst="line">
            <a:avLst/>
          </a:prstGeom>
          <a:ln w="28575"/>
        </p:spPr>
        <p:style>
          <a:lnRef idx="1">
            <a:schemeClr val="accent3"/>
          </a:lnRef>
          <a:fillRef idx="0">
            <a:schemeClr val="accent3"/>
          </a:fillRef>
          <a:effectRef idx="0">
            <a:schemeClr val="accent3"/>
          </a:effectRef>
          <a:fontRef idx="minor">
            <a:schemeClr val="tx1"/>
          </a:fontRef>
        </p:style>
      </p:cxnSp>
      <p:graphicFrame>
        <p:nvGraphicFramePr>
          <p:cNvPr id="21" name="Table 20"/>
          <p:cNvGraphicFramePr>
            <a:graphicFrameLocks noGrp="1"/>
          </p:cNvGraphicFramePr>
          <p:nvPr>
            <p:extLst>
              <p:ext uri="{D42A27DB-BD31-4B8C-83A1-F6EECF244321}">
                <p14:modId xmlns:p14="http://schemas.microsoft.com/office/powerpoint/2010/main" xmlns="" val="269440583"/>
              </p:ext>
            </p:extLst>
          </p:nvPr>
        </p:nvGraphicFramePr>
        <p:xfrm>
          <a:off x="2104570" y="559001"/>
          <a:ext cx="7039430" cy="1154430"/>
        </p:xfrm>
        <a:graphic>
          <a:graphicData uri="http://schemas.openxmlformats.org/drawingml/2006/table">
            <a:tbl>
              <a:tblPr/>
              <a:tblGrid>
                <a:gridCol w="2454884">
                  <a:extLst>
                    <a:ext uri="{9D8B030D-6E8A-4147-A177-3AD203B41FA5}">
                      <a16:colId xmlns:a16="http://schemas.microsoft.com/office/drawing/2014/main" xmlns="" val="20000"/>
                    </a:ext>
                  </a:extLst>
                </a:gridCol>
                <a:gridCol w="821042">
                  <a:extLst>
                    <a:ext uri="{9D8B030D-6E8A-4147-A177-3AD203B41FA5}">
                      <a16:colId xmlns:a16="http://schemas.microsoft.com/office/drawing/2014/main" xmlns="" val="20001"/>
                    </a:ext>
                  </a:extLst>
                </a:gridCol>
                <a:gridCol w="2016761">
                  <a:extLst>
                    <a:ext uri="{9D8B030D-6E8A-4147-A177-3AD203B41FA5}">
                      <a16:colId xmlns:a16="http://schemas.microsoft.com/office/drawing/2014/main" xmlns="" val="20002"/>
                    </a:ext>
                  </a:extLst>
                </a:gridCol>
                <a:gridCol w="1746743">
                  <a:extLst>
                    <a:ext uri="{9D8B030D-6E8A-4147-A177-3AD203B41FA5}">
                      <a16:colId xmlns:a16="http://schemas.microsoft.com/office/drawing/2014/main" xmlns="" val="20003"/>
                    </a:ext>
                  </a:extLst>
                </a:gridCol>
              </a:tblGrid>
              <a:tr h="154319">
                <a:tc>
                  <a:txBody>
                    <a:bodyPr/>
                    <a:lstStyle/>
                    <a:p>
                      <a:pPr algn="l" fontAlgn="b"/>
                      <a:endParaRPr lang="en-GB"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tcPr>
                </a:tc>
                <a:tc gridSpan="3">
                  <a:txBody>
                    <a:bodyPr/>
                    <a:lstStyle/>
                    <a:p>
                      <a:pPr algn="ctr" fontAlgn="b"/>
                      <a:r>
                        <a:rPr lang="en-GB" sz="1200" b="1" i="0" u="none" strike="noStrike" dirty="0" smtClean="0">
                          <a:solidFill>
                            <a:srgbClr val="000000"/>
                          </a:solidFill>
                          <a:effectLst/>
                          <a:latin typeface="Arial" panose="020B0604020202020204" pitchFamily="34" charset="0"/>
                          <a:cs typeface="Arial" panose="020B0604020202020204" pitchFamily="34" charset="0"/>
                        </a:rPr>
                        <a:t>2018/19</a:t>
                      </a:r>
                      <a:endParaRPr lang="en-GB"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solidFill>
                      <a:srgbClr val="548235"/>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10000"/>
                  </a:ext>
                </a:extLst>
              </a:tr>
              <a:tr h="183701">
                <a:tc>
                  <a:txBody>
                    <a:bodyPr/>
                    <a:lstStyle/>
                    <a:p>
                      <a:pPr algn="l" fontAlgn="b"/>
                      <a:endParaRPr lang="en-GB"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tcPr>
                </a:tc>
                <a:tc>
                  <a:txBody>
                    <a:bodyPr/>
                    <a:lstStyle/>
                    <a:p>
                      <a:pPr algn="ctr" fontAlgn="ctr"/>
                      <a:r>
                        <a:rPr lang="en-GB" sz="1200" b="1" i="0" u="none" strike="noStrike" dirty="0">
                          <a:solidFill>
                            <a:srgbClr val="000000"/>
                          </a:solidFill>
                          <a:effectLst/>
                          <a:latin typeface="Arial" panose="020B0604020202020204" pitchFamily="34" charset="0"/>
                          <a:cs typeface="Arial" panose="020B0604020202020204" pitchFamily="34" charset="0"/>
                        </a:rPr>
                        <a:t>NR</a:t>
                      </a:r>
                    </a:p>
                  </a:txBody>
                  <a:tcPr marL="9525" marR="9525" marT="9525" marB="0" anchor="ctr">
                    <a:lnL>
                      <a:noFill/>
                    </a:lnL>
                    <a:lnR>
                      <a:noFill/>
                    </a:lnR>
                    <a:lnT>
                      <a:noFill/>
                    </a:lnT>
                    <a:lnB>
                      <a:noFill/>
                    </a:lnB>
                    <a:solidFill>
                      <a:srgbClr val="E2EFDA"/>
                    </a:solidFill>
                  </a:tcPr>
                </a:tc>
                <a:tc>
                  <a:txBody>
                    <a:bodyPr/>
                    <a:lstStyle/>
                    <a:p>
                      <a:pPr algn="ctr" fontAlgn="ctr"/>
                      <a:r>
                        <a:rPr lang="en-GB" sz="1200" b="1" i="0" u="none" strike="noStrike">
                          <a:solidFill>
                            <a:srgbClr val="000000"/>
                          </a:solidFill>
                          <a:effectLst/>
                          <a:latin typeface="Arial" panose="020B0604020202020204" pitchFamily="34" charset="0"/>
                          <a:cs typeface="Arial" panose="020B0604020202020204" pitchFamily="34" charset="0"/>
                        </a:rPr>
                        <a:t>COST</a:t>
                      </a:r>
                    </a:p>
                  </a:txBody>
                  <a:tcPr marL="9525" marR="9525" marT="9525" marB="0" anchor="ctr">
                    <a:lnL>
                      <a:noFill/>
                    </a:lnL>
                    <a:lnR>
                      <a:noFill/>
                    </a:lnR>
                    <a:lnT>
                      <a:noFill/>
                    </a:lnT>
                    <a:lnB>
                      <a:noFill/>
                    </a:lnB>
                    <a:solidFill>
                      <a:srgbClr val="E2EFDA"/>
                    </a:solidFill>
                  </a:tcPr>
                </a:tc>
                <a:tc>
                  <a:txBody>
                    <a:bodyPr/>
                    <a:lstStyle/>
                    <a:p>
                      <a:pPr algn="ctr" fontAlgn="ctr"/>
                      <a:r>
                        <a:rPr lang="en-GB" sz="1200" b="1" i="0" u="none" strike="noStrike" dirty="0">
                          <a:solidFill>
                            <a:srgbClr val="FF0000"/>
                          </a:solidFill>
                          <a:effectLst/>
                          <a:latin typeface="Arial" panose="020B0604020202020204" pitchFamily="34" charset="0"/>
                          <a:cs typeface="Arial" panose="020B0604020202020204" pitchFamily="34" charset="0"/>
                        </a:rPr>
                        <a:t>OVER</a:t>
                      </a:r>
                      <a:r>
                        <a:rPr lang="en-GB" sz="1200" b="1" i="0" u="none" strike="noStrike" dirty="0">
                          <a:solidFill>
                            <a:srgbClr val="000000"/>
                          </a:solidFill>
                          <a:effectLst/>
                          <a:latin typeface="Arial" panose="020B0604020202020204" pitchFamily="34" charset="0"/>
                          <a:cs typeface="Arial" panose="020B0604020202020204" pitchFamily="34" charset="0"/>
                        </a:rPr>
                        <a:t> / </a:t>
                      </a:r>
                      <a:r>
                        <a:rPr lang="en-GB" sz="1200" b="1" i="0" u="none" strike="noStrike" dirty="0">
                          <a:solidFill>
                            <a:schemeClr val="accent3">
                              <a:lumMod val="75000"/>
                            </a:schemeClr>
                          </a:solidFill>
                          <a:effectLst/>
                          <a:latin typeface="Arial" panose="020B0604020202020204" pitchFamily="34" charset="0"/>
                          <a:cs typeface="Arial" panose="020B0604020202020204" pitchFamily="34" charset="0"/>
                        </a:rPr>
                        <a:t>UNDER</a:t>
                      </a:r>
                    </a:p>
                  </a:txBody>
                  <a:tcPr marL="9525" marR="9525" marT="9525" marB="0" anchor="ctr">
                    <a:lnL>
                      <a:noFill/>
                    </a:lnL>
                    <a:lnR>
                      <a:noFill/>
                    </a:lnR>
                    <a:lnT>
                      <a:noFill/>
                    </a:lnT>
                    <a:lnB>
                      <a:noFill/>
                    </a:lnB>
                    <a:solidFill>
                      <a:srgbClr val="E2EFDA"/>
                    </a:solidFill>
                  </a:tcPr>
                </a:tc>
                <a:extLst>
                  <a:ext uri="{0D108BD9-81ED-4DB2-BD59-A6C34878D82A}">
                    <a16:rowId xmlns:a16="http://schemas.microsoft.com/office/drawing/2014/main" xmlns="" val="10001"/>
                  </a:ext>
                </a:extLst>
              </a:tr>
              <a:tr h="183701">
                <a:tc>
                  <a:txBody>
                    <a:bodyPr/>
                    <a:lstStyle/>
                    <a:p>
                      <a:pPr algn="l" fontAlgn="b"/>
                      <a:r>
                        <a:rPr lang="en-GB" sz="1200" b="0" i="0" u="none" strike="noStrike" dirty="0">
                          <a:solidFill>
                            <a:srgbClr val="000000"/>
                          </a:solidFill>
                          <a:effectLst/>
                          <a:latin typeface="Arial" panose="020B0604020202020204" pitchFamily="34" charset="0"/>
                          <a:cs typeface="Arial" panose="020B0604020202020204" pitchFamily="34" charset="0"/>
                        </a:rPr>
                        <a:t>COE</a:t>
                      </a:r>
                    </a:p>
                  </a:txBody>
                  <a:tcPr marL="9525" marR="9525" marT="9525" marB="0" anchor="b">
                    <a:lnL>
                      <a:noFill/>
                    </a:lnL>
                    <a:lnR>
                      <a:noFill/>
                    </a:lnR>
                    <a:lnT>
                      <a:noFill/>
                    </a:lnT>
                    <a:lnB>
                      <a:noFill/>
                    </a:lnB>
                  </a:tcPr>
                </a:tc>
                <a:tc>
                  <a:txBody>
                    <a:bodyPr/>
                    <a:lstStyle/>
                    <a:p>
                      <a:pPr algn="ctr" fontAlgn="ctr"/>
                      <a:r>
                        <a:rPr lang="en-GB" sz="1200" b="1" i="0" u="none" strike="noStrike">
                          <a:solidFill>
                            <a:srgbClr val="FFFFFF"/>
                          </a:solidFill>
                          <a:effectLst/>
                          <a:latin typeface="Arial" panose="020B0604020202020204" pitchFamily="34" charset="0"/>
                          <a:cs typeface="Arial" panose="020B0604020202020204" pitchFamily="34" charset="0"/>
                        </a:rPr>
                        <a:t> </a:t>
                      </a:r>
                    </a:p>
                  </a:txBody>
                  <a:tcPr marL="9525" marR="9525" marT="9525" marB="0" anchor="ctr">
                    <a:lnL>
                      <a:noFill/>
                    </a:lnL>
                    <a:lnR>
                      <a:noFill/>
                    </a:lnR>
                    <a:lnT>
                      <a:noFill/>
                    </a:lnT>
                    <a:lnB>
                      <a:noFill/>
                    </a:lnB>
                    <a:solidFill>
                      <a:srgbClr val="000000"/>
                    </a:solidFill>
                  </a:tcPr>
                </a:tc>
                <a:tc>
                  <a:txBody>
                    <a:bodyPr/>
                    <a:lstStyle/>
                    <a:p>
                      <a:pPr algn="r" fontAlgn="ctr"/>
                      <a:r>
                        <a:rPr lang="en-GB" sz="1200" b="1" i="0" u="none" strike="noStrike" dirty="0">
                          <a:solidFill>
                            <a:srgbClr val="FFFFFF"/>
                          </a:solidFill>
                          <a:effectLst/>
                          <a:latin typeface="Arial" panose="020B0604020202020204" pitchFamily="34" charset="0"/>
                          <a:cs typeface="Arial" panose="020B0604020202020204" pitchFamily="34" charset="0"/>
                        </a:rPr>
                        <a:t>     140 810 000,00 </a:t>
                      </a:r>
                    </a:p>
                  </a:txBody>
                  <a:tcPr marL="9525" marR="9525" marT="9525" marB="0" anchor="ctr">
                    <a:lnL>
                      <a:noFill/>
                    </a:lnL>
                    <a:lnR>
                      <a:noFill/>
                    </a:lnR>
                    <a:lnT>
                      <a:noFill/>
                    </a:lnT>
                    <a:lnB>
                      <a:noFill/>
                    </a:lnB>
                    <a:solidFill>
                      <a:srgbClr val="000000"/>
                    </a:solidFill>
                  </a:tcPr>
                </a:tc>
                <a:tc>
                  <a:txBody>
                    <a:bodyPr/>
                    <a:lstStyle/>
                    <a:p>
                      <a:pPr algn="ctr" fontAlgn="ctr"/>
                      <a:r>
                        <a:rPr lang="en-GB" sz="1200" b="1" i="0" u="none" strike="noStrike">
                          <a:solidFill>
                            <a:srgbClr val="FFFFFF"/>
                          </a:solidFill>
                          <a:effectLst/>
                          <a:latin typeface="Arial" panose="020B0604020202020204" pitchFamily="34" charset="0"/>
                          <a:cs typeface="Arial" panose="020B0604020202020204" pitchFamily="34" charset="0"/>
                        </a:rPr>
                        <a:t> </a:t>
                      </a:r>
                    </a:p>
                  </a:txBody>
                  <a:tcPr marL="9525" marR="9525" marT="9525" marB="0" anchor="ctr">
                    <a:lnL>
                      <a:noFill/>
                    </a:lnL>
                    <a:lnR>
                      <a:noFill/>
                    </a:lnR>
                    <a:lnT>
                      <a:noFill/>
                    </a:lnT>
                    <a:lnB>
                      <a:noFill/>
                    </a:lnB>
                    <a:solidFill>
                      <a:srgbClr val="000000"/>
                    </a:solidFill>
                  </a:tcPr>
                </a:tc>
                <a:extLst>
                  <a:ext uri="{0D108BD9-81ED-4DB2-BD59-A6C34878D82A}">
                    <a16:rowId xmlns:a16="http://schemas.microsoft.com/office/drawing/2014/main" xmlns="" val="10002"/>
                  </a:ext>
                </a:extLst>
              </a:tr>
              <a:tr h="183701">
                <a:tc>
                  <a:txBody>
                    <a:bodyPr/>
                    <a:lstStyle/>
                    <a:p>
                      <a:pPr algn="l" fontAlgn="b"/>
                      <a:r>
                        <a:rPr lang="en-GB" sz="1200" b="0" i="0" u="none" strike="noStrike" dirty="0">
                          <a:solidFill>
                            <a:srgbClr val="000000"/>
                          </a:solidFill>
                          <a:effectLst/>
                          <a:latin typeface="Arial" panose="020B0604020202020204" pitchFamily="34" charset="0"/>
                          <a:cs typeface="Arial" panose="020B0604020202020204" pitchFamily="34" charset="0"/>
                        </a:rPr>
                        <a:t>PERMANENT</a:t>
                      </a:r>
                    </a:p>
                  </a:txBody>
                  <a:tcPr marL="9525" marR="9525" marT="9525" marB="0" anchor="b">
                    <a:lnL>
                      <a:noFill/>
                    </a:lnL>
                    <a:lnR>
                      <a:noFill/>
                    </a:lnR>
                    <a:lnT>
                      <a:noFill/>
                    </a:lnT>
                    <a:lnB>
                      <a:noFill/>
                    </a:lnB>
                  </a:tcPr>
                </a:tc>
                <a:tc>
                  <a:txBody>
                    <a:bodyPr/>
                    <a:lstStyle/>
                    <a:p>
                      <a:pPr algn="r" fontAlgn="b"/>
                      <a:r>
                        <a:rPr lang="en-GB" sz="1200" b="0" i="0" u="none" strike="noStrike">
                          <a:solidFill>
                            <a:srgbClr val="000000"/>
                          </a:solidFill>
                          <a:effectLst/>
                          <a:latin typeface="Arial" panose="020B0604020202020204" pitchFamily="34" charset="0"/>
                          <a:cs typeface="Arial" panose="020B0604020202020204" pitchFamily="34" charset="0"/>
                        </a:rPr>
                        <a:t>210</a:t>
                      </a:r>
                    </a:p>
                  </a:txBody>
                  <a:tcPr marL="9525" marR="9525" marT="9525" marB="0" anchor="b">
                    <a:lnL>
                      <a:noFill/>
                    </a:lnL>
                    <a:lnR>
                      <a:noFill/>
                    </a:lnR>
                    <a:lnT>
                      <a:noFill/>
                    </a:lnT>
                    <a:lnB>
                      <a:noFill/>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     140 798 226,00 </a:t>
                      </a:r>
                    </a:p>
                  </a:txBody>
                  <a:tcPr marL="9525" marR="9525" marT="9525" marB="0" anchor="b">
                    <a:lnL>
                      <a:noFill/>
                    </a:lnL>
                    <a:lnR>
                      <a:noFill/>
                    </a:lnR>
                    <a:lnT>
                      <a:noFill/>
                    </a:lnT>
                    <a:lnB>
                      <a:noFill/>
                    </a:lnB>
                  </a:tcPr>
                </a:tc>
                <a:tc>
                  <a:txBody>
                    <a:bodyPr/>
                    <a:lstStyle/>
                    <a:p>
                      <a:pPr algn="r" fontAlgn="b"/>
                      <a:r>
                        <a:rPr lang="en-GB" sz="1200" b="0" i="0" u="none" strike="noStrike" dirty="0">
                          <a:solidFill>
                            <a:srgbClr val="548235"/>
                          </a:solidFill>
                          <a:effectLst/>
                          <a:latin typeface="Arial" panose="020B0604020202020204" pitchFamily="34" charset="0"/>
                          <a:cs typeface="Arial" panose="020B0604020202020204" pitchFamily="34" charset="0"/>
                        </a:rPr>
                        <a:t>               11 774,00 </a:t>
                      </a:r>
                    </a:p>
                  </a:txBody>
                  <a:tcPr marL="9525" marR="9525" marT="9525" marB="0" anchor="b">
                    <a:lnL>
                      <a:noFill/>
                    </a:lnL>
                    <a:lnR>
                      <a:noFill/>
                    </a:lnR>
                    <a:lnT>
                      <a:noFill/>
                    </a:lnT>
                    <a:lnB>
                      <a:noFill/>
                    </a:lnB>
                  </a:tcPr>
                </a:tc>
                <a:extLst>
                  <a:ext uri="{0D108BD9-81ED-4DB2-BD59-A6C34878D82A}">
                    <a16:rowId xmlns:a16="http://schemas.microsoft.com/office/drawing/2014/main" xmlns="" val="10003"/>
                  </a:ext>
                </a:extLst>
              </a:tr>
              <a:tr h="183701">
                <a:tc>
                  <a:txBody>
                    <a:bodyPr/>
                    <a:lstStyle/>
                    <a:p>
                      <a:pPr algn="l" fontAlgn="b"/>
                      <a:r>
                        <a:rPr lang="en-GB" sz="1200" b="0" i="0" u="none" strike="noStrike" dirty="0">
                          <a:solidFill>
                            <a:srgbClr val="548235"/>
                          </a:solidFill>
                          <a:effectLst/>
                          <a:latin typeface="Arial" panose="020B0604020202020204" pitchFamily="34" charset="0"/>
                          <a:cs typeface="Arial" panose="020B0604020202020204" pitchFamily="34" charset="0"/>
                        </a:rPr>
                        <a:t>PAY PROGRESSION</a:t>
                      </a:r>
                    </a:p>
                  </a:txBody>
                  <a:tcPr marL="9525" marR="9525" marT="9525" marB="0" anchor="b">
                    <a:lnL>
                      <a:noFill/>
                    </a:lnL>
                    <a:lnR>
                      <a:noFill/>
                    </a:lnR>
                    <a:lnT>
                      <a:noFill/>
                    </a:lnT>
                    <a:lnB>
                      <a:noFill/>
                    </a:lnB>
                  </a:tcPr>
                </a:tc>
                <a:tc>
                  <a:txBody>
                    <a:bodyPr/>
                    <a:lstStyle/>
                    <a:p>
                      <a:pPr algn="r" fontAlgn="b"/>
                      <a:r>
                        <a:rPr lang="en-GB" sz="1200" b="0" i="0" u="none" strike="noStrike" dirty="0">
                          <a:solidFill>
                            <a:srgbClr val="548235"/>
                          </a:solidFill>
                          <a:effectLst/>
                          <a:latin typeface="Arial" panose="020B0604020202020204" pitchFamily="34" charset="0"/>
                          <a:cs typeface="Arial" panose="020B0604020202020204" pitchFamily="34" charset="0"/>
                        </a:rPr>
                        <a:t>2%</a:t>
                      </a:r>
                    </a:p>
                  </a:txBody>
                  <a:tcPr marL="9525" marR="9525" marT="9525" marB="0" anchor="b">
                    <a:lnL>
                      <a:noFill/>
                    </a:lnL>
                    <a:lnR>
                      <a:noFill/>
                    </a:lnR>
                    <a:lnT>
                      <a:noFill/>
                    </a:lnT>
                    <a:lnB>
                      <a:noFill/>
                    </a:lnB>
                  </a:tcPr>
                </a:tc>
                <a:tc>
                  <a:txBody>
                    <a:bodyPr/>
                    <a:lstStyle/>
                    <a:p>
                      <a:pPr algn="r" fontAlgn="b"/>
                      <a:r>
                        <a:rPr lang="en-GB" sz="1200" b="0" i="0" u="none" strike="noStrike" dirty="0">
                          <a:solidFill>
                            <a:srgbClr val="548235"/>
                          </a:solidFill>
                          <a:effectLst/>
                          <a:latin typeface="Arial" panose="020B0604020202020204" pitchFamily="34" charset="0"/>
                          <a:cs typeface="Arial" panose="020B0604020202020204" pitchFamily="34" charset="0"/>
                        </a:rPr>
                        <a:t>          2 815 964,52 </a:t>
                      </a:r>
                    </a:p>
                  </a:txBody>
                  <a:tcPr marL="9525" marR="9525" marT="9525" marB="0" anchor="b">
                    <a:lnL>
                      <a:noFill/>
                    </a:lnL>
                    <a:lnR>
                      <a:noFill/>
                    </a:lnR>
                    <a:lnT>
                      <a:noFill/>
                    </a:lnT>
                    <a:lnB>
                      <a:noFill/>
                    </a:lnB>
                  </a:tcPr>
                </a:tc>
                <a:tc>
                  <a:txBody>
                    <a:bodyPr/>
                    <a:lstStyle/>
                    <a:p>
                      <a:pPr algn="r" fontAlgn="b"/>
                      <a:r>
                        <a:rPr lang="en-GB" sz="1200" b="0" i="0" u="none" strike="noStrike" dirty="0">
                          <a:solidFill>
                            <a:srgbClr val="FF0000"/>
                          </a:solidFill>
                          <a:effectLst/>
                          <a:latin typeface="Arial" panose="020B0604020202020204" pitchFamily="34" charset="0"/>
                          <a:cs typeface="Arial" panose="020B0604020202020204" pitchFamily="34" charset="0"/>
                        </a:rPr>
                        <a:t>-        2 804 190,52 </a:t>
                      </a:r>
                    </a:p>
                  </a:txBody>
                  <a:tcPr marL="9525" marR="9525" marT="9525" marB="0" anchor="b">
                    <a:lnL>
                      <a:noFill/>
                    </a:lnL>
                    <a:lnR>
                      <a:noFill/>
                    </a:lnR>
                    <a:lnT>
                      <a:noFill/>
                    </a:lnT>
                    <a:lnB>
                      <a:noFill/>
                    </a:lnB>
                  </a:tcPr>
                </a:tc>
                <a:extLst>
                  <a:ext uri="{0D108BD9-81ED-4DB2-BD59-A6C34878D82A}">
                    <a16:rowId xmlns:a16="http://schemas.microsoft.com/office/drawing/2014/main" xmlns="" val="10004"/>
                  </a:ext>
                </a:extLst>
              </a:tr>
              <a:tr h="183701">
                <a:tc>
                  <a:txBody>
                    <a:bodyPr/>
                    <a:lstStyle/>
                    <a:p>
                      <a:pPr algn="l" fontAlgn="b"/>
                      <a:r>
                        <a:rPr lang="en-GB" sz="1200" b="0" i="0" u="none" strike="noStrike" dirty="0">
                          <a:solidFill>
                            <a:srgbClr val="BF8F00"/>
                          </a:solidFill>
                          <a:effectLst/>
                          <a:latin typeface="Arial" panose="020B0604020202020204" pitchFamily="34" charset="0"/>
                          <a:cs typeface="Arial" panose="020B0604020202020204" pitchFamily="34" charset="0"/>
                        </a:rPr>
                        <a:t>CASH AWARDS</a:t>
                      </a:r>
                    </a:p>
                  </a:txBody>
                  <a:tcPr marL="9525" marR="9525" marT="9525" marB="0" anchor="b">
                    <a:lnL>
                      <a:noFill/>
                    </a:lnL>
                    <a:lnR>
                      <a:noFill/>
                    </a:lnR>
                    <a:lnT>
                      <a:noFill/>
                    </a:lnT>
                    <a:lnB>
                      <a:noFill/>
                    </a:lnB>
                  </a:tcPr>
                </a:tc>
                <a:tc>
                  <a:txBody>
                    <a:bodyPr/>
                    <a:lstStyle/>
                    <a:p>
                      <a:pPr algn="r" fontAlgn="b"/>
                      <a:r>
                        <a:rPr lang="en-GB" sz="1200" b="0" i="0" u="none" strike="noStrike" dirty="0">
                          <a:solidFill>
                            <a:srgbClr val="BF8F00"/>
                          </a:solidFill>
                          <a:effectLst/>
                          <a:latin typeface="Arial" panose="020B0604020202020204" pitchFamily="34" charset="0"/>
                          <a:cs typeface="Arial" panose="020B0604020202020204" pitchFamily="34" charset="0"/>
                        </a:rPr>
                        <a:t>1,5%</a:t>
                      </a:r>
                    </a:p>
                  </a:txBody>
                  <a:tcPr marL="9525" marR="9525" marT="9525" marB="0" anchor="b">
                    <a:lnL>
                      <a:noFill/>
                    </a:lnL>
                    <a:lnR>
                      <a:noFill/>
                    </a:lnR>
                    <a:lnT>
                      <a:noFill/>
                    </a:lnT>
                    <a:lnB>
                      <a:noFill/>
                    </a:lnB>
                  </a:tcPr>
                </a:tc>
                <a:tc>
                  <a:txBody>
                    <a:bodyPr/>
                    <a:lstStyle/>
                    <a:p>
                      <a:pPr algn="r" fontAlgn="b"/>
                      <a:r>
                        <a:rPr lang="en-GB" sz="1200" b="0" i="0" u="none" strike="noStrike" dirty="0">
                          <a:solidFill>
                            <a:srgbClr val="BF8F00"/>
                          </a:solidFill>
                          <a:effectLst/>
                          <a:latin typeface="Arial" panose="020B0604020202020204" pitchFamily="34" charset="0"/>
                          <a:cs typeface="Arial" panose="020B0604020202020204" pitchFamily="34" charset="0"/>
                        </a:rPr>
                        <a:t>          2 111 973,39 </a:t>
                      </a:r>
                    </a:p>
                  </a:txBody>
                  <a:tcPr marL="9525" marR="9525" marT="9525" marB="0" anchor="b">
                    <a:lnL>
                      <a:noFill/>
                    </a:lnL>
                    <a:lnR>
                      <a:noFill/>
                    </a:lnR>
                    <a:lnT>
                      <a:noFill/>
                    </a:lnT>
                    <a:lnB>
                      <a:noFill/>
                    </a:lnB>
                  </a:tcPr>
                </a:tc>
                <a:tc>
                  <a:txBody>
                    <a:bodyPr/>
                    <a:lstStyle/>
                    <a:p>
                      <a:pPr algn="r" fontAlgn="b"/>
                      <a:r>
                        <a:rPr lang="en-GB" sz="1200" b="0" i="0" u="none" strike="noStrike" dirty="0">
                          <a:solidFill>
                            <a:srgbClr val="FF0000"/>
                          </a:solidFill>
                          <a:effectLst/>
                          <a:latin typeface="Arial" panose="020B0604020202020204" pitchFamily="34" charset="0"/>
                          <a:cs typeface="Arial" panose="020B0604020202020204" pitchFamily="34" charset="0"/>
                        </a:rPr>
                        <a:t>-        4 916 163,91 </a:t>
                      </a:r>
                    </a:p>
                  </a:txBody>
                  <a:tcPr marL="9525" marR="9525" marT="9525" marB="0" anchor="b">
                    <a:lnL>
                      <a:noFill/>
                    </a:lnL>
                    <a:lnR>
                      <a:noFill/>
                    </a:lnR>
                    <a:lnT>
                      <a:noFill/>
                    </a:lnT>
                    <a:lnB>
                      <a:noFill/>
                    </a:lnB>
                  </a:tcPr>
                </a:tc>
                <a:extLst>
                  <a:ext uri="{0D108BD9-81ED-4DB2-BD59-A6C34878D82A}">
                    <a16:rowId xmlns:a16="http://schemas.microsoft.com/office/drawing/2014/main" xmlns="" val="10005"/>
                  </a:ext>
                </a:extLst>
              </a:tr>
            </a:tbl>
          </a:graphicData>
        </a:graphic>
      </p:graphicFrame>
      <p:pic>
        <p:nvPicPr>
          <p:cNvPr id="19" name="Picture 4" descr="logo Small business devleopment dept_1"/>
          <p:cNvPicPr>
            <a:picLocks noChangeAspect="1" noChangeArrowheads="1"/>
          </p:cNvPicPr>
          <p:nvPr/>
        </p:nvPicPr>
        <p:blipFill>
          <a:blip r:embed="rId3" cstate="print">
            <a:extLst>
              <a:ext uri="{28A0092B-C50C-407E-A947-70E740481C1C}">
                <a14:useLocalDpi xmlns:a14="http://schemas.microsoft.com/office/drawing/2010/main" xmlns="" val="0"/>
              </a:ext>
            </a:extLst>
          </a:blip>
          <a:srcRect t="24292" b="22406"/>
          <a:stretch>
            <a:fillRect/>
          </a:stretch>
        </p:blipFill>
        <p:spPr bwMode="auto">
          <a:xfrm>
            <a:off x="0" y="6271296"/>
            <a:ext cx="1752600" cy="5644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6410828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6" name="Picture 4" descr="logo Small business devleopment dept_1"/>
          <p:cNvPicPr>
            <a:picLocks noChangeAspect="1" noChangeArrowheads="1"/>
          </p:cNvPicPr>
          <p:nvPr/>
        </p:nvPicPr>
        <p:blipFill>
          <a:blip r:embed="rId3" cstate="print">
            <a:extLst>
              <a:ext uri="{28A0092B-C50C-407E-A947-70E740481C1C}">
                <a14:useLocalDpi xmlns:a14="http://schemas.microsoft.com/office/drawing/2010/main" xmlns="" val="0"/>
              </a:ext>
            </a:extLst>
          </a:blip>
          <a:srcRect t="24292" b="22406"/>
          <a:stretch>
            <a:fillRect/>
          </a:stretch>
        </p:blipFill>
        <p:spPr bwMode="auto">
          <a:xfrm>
            <a:off x="0" y="6210300"/>
            <a:ext cx="1752600" cy="625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4" name="Title 1"/>
          <p:cNvSpPr>
            <a:spLocks noGrp="1"/>
          </p:cNvSpPr>
          <p:nvPr>
            <p:ph type="title"/>
          </p:nvPr>
        </p:nvSpPr>
        <p:spPr>
          <a:xfrm>
            <a:off x="11112" y="10273"/>
            <a:ext cx="9132888" cy="726815"/>
          </a:xfrm>
          <a:solidFill>
            <a:schemeClr val="accent3">
              <a:lumMod val="60000"/>
              <a:lumOff val="40000"/>
            </a:schemeClr>
          </a:solidFill>
          <a:effectLst>
            <a:outerShdw blurRad="50800" dist="50800" dir="5400000" algn="ctr" rotWithShape="0">
              <a:schemeClr val="accent6"/>
            </a:outerShdw>
          </a:effectLst>
        </p:spPr>
        <p:txBody>
          <a:bodyPr rtlCol="0">
            <a:normAutofit/>
          </a:bodyPr>
          <a:lstStyle/>
          <a:p>
            <a:pPr algn="r">
              <a:defRPr/>
            </a:pPr>
            <a:r>
              <a:rPr lang="en-US" sz="3600" b="1" kern="1200" cap="small" dirty="0">
                <a:solidFill>
                  <a:prstClr val="black"/>
                </a:solidFill>
                <a:latin typeface="Arial" panose="020B0604020202020204" pitchFamily="34" charset="0"/>
                <a:cs typeface="Arial" panose="020B0604020202020204" pitchFamily="34" charset="0"/>
              </a:rPr>
              <a:t>Resourcing the structure: Medium Term</a:t>
            </a:r>
            <a:endParaRPr lang="en-US" sz="3600" b="1" cap="small" dirty="0">
              <a:solidFill>
                <a:schemeClr val="tx1"/>
              </a:solidFill>
              <a:latin typeface="Arial" panose="020B0604020202020204" pitchFamily="34" charset="0"/>
              <a:cs typeface="Arial" panose="020B0604020202020204" pitchFamily="34" charset="0"/>
            </a:endParaRPr>
          </a:p>
        </p:txBody>
      </p:sp>
      <p:sp>
        <p:nvSpPr>
          <p:cNvPr id="6" name="Right Triangle 5">
            <a:extLst>
              <a:ext uri="{FF2B5EF4-FFF2-40B4-BE49-F238E27FC236}">
                <a16:creationId xmlns:a16="http://schemas.microsoft.com/office/drawing/2014/main" xmlns="" id="{1F4B36CA-D7BE-E544-95E9-B0A57342C1E7}"/>
              </a:ext>
            </a:extLst>
          </p:cNvPr>
          <p:cNvSpPr/>
          <p:nvPr/>
        </p:nvSpPr>
        <p:spPr>
          <a:xfrm flipH="1">
            <a:off x="8458200" y="6134300"/>
            <a:ext cx="685800" cy="74295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solidFill>
                <a:prstClr val="white"/>
              </a:solidFill>
            </a:endParaRPr>
          </a:p>
        </p:txBody>
      </p:sp>
      <p:sp>
        <p:nvSpPr>
          <p:cNvPr id="77827" name="Slide Number Placeholder 1"/>
          <p:cNvSpPr>
            <a:spLocks noGrp="1"/>
          </p:cNvSpPr>
          <p:nvPr>
            <p:ph type="sldNum" sz="quarter" idx="4294967295"/>
          </p:nvPr>
        </p:nvSpPr>
        <p:spPr bwMode="auto">
          <a:xfrm>
            <a:off x="8790125" y="6465333"/>
            <a:ext cx="300722" cy="338554"/>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81644A7-0C56-4FE1-AA8B-1A8D531D2A01}" type="slidenum">
              <a:rPr lang="en-US" altLang="en-US" sz="1600" b="1" smtClean="0">
                <a:solidFill>
                  <a:srgbClr val="FFFFFF"/>
                </a:solidFill>
              </a:rPr>
              <a:pPr>
                <a:spcBef>
                  <a:spcPct val="0"/>
                </a:spcBef>
                <a:buFontTx/>
                <a:buNone/>
              </a:pPr>
              <a:t>22</a:t>
            </a:fld>
            <a:endParaRPr lang="en-US" altLang="en-US" sz="1600" b="1" dirty="0">
              <a:solidFill>
                <a:srgbClr val="FFFFFF"/>
              </a:solidFill>
            </a:endParaRPr>
          </a:p>
        </p:txBody>
      </p:sp>
      <p:graphicFrame>
        <p:nvGraphicFramePr>
          <p:cNvPr id="7" name="Table 6"/>
          <p:cNvGraphicFramePr>
            <a:graphicFrameLocks noGrp="1"/>
          </p:cNvGraphicFramePr>
          <p:nvPr>
            <p:extLst>
              <p:ext uri="{D42A27DB-BD31-4B8C-83A1-F6EECF244321}">
                <p14:modId xmlns:p14="http://schemas.microsoft.com/office/powerpoint/2010/main" xmlns="" val="2416116931"/>
              </p:ext>
            </p:extLst>
          </p:nvPr>
        </p:nvGraphicFramePr>
        <p:xfrm>
          <a:off x="11112" y="737088"/>
          <a:ext cx="9135035" cy="5518151"/>
        </p:xfrm>
        <a:graphic>
          <a:graphicData uri="http://schemas.openxmlformats.org/drawingml/2006/table">
            <a:tbl>
              <a:tblPr firstRow="1" firstCol="1" bandRow="1"/>
              <a:tblGrid>
                <a:gridCol w="1241687">
                  <a:extLst>
                    <a:ext uri="{9D8B030D-6E8A-4147-A177-3AD203B41FA5}">
                      <a16:colId xmlns:a16="http://schemas.microsoft.com/office/drawing/2014/main" xmlns="" val="20000"/>
                    </a:ext>
                  </a:extLst>
                </a:gridCol>
                <a:gridCol w="1501513">
                  <a:extLst>
                    <a:ext uri="{9D8B030D-6E8A-4147-A177-3AD203B41FA5}">
                      <a16:colId xmlns:a16="http://schemas.microsoft.com/office/drawing/2014/main" xmlns="" val="20001"/>
                    </a:ext>
                  </a:extLst>
                </a:gridCol>
                <a:gridCol w="1676400">
                  <a:extLst>
                    <a:ext uri="{9D8B030D-6E8A-4147-A177-3AD203B41FA5}">
                      <a16:colId xmlns:a16="http://schemas.microsoft.com/office/drawing/2014/main" xmlns="" val="20002"/>
                    </a:ext>
                  </a:extLst>
                </a:gridCol>
                <a:gridCol w="4715435">
                  <a:extLst>
                    <a:ext uri="{9D8B030D-6E8A-4147-A177-3AD203B41FA5}">
                      <a16:colId xmlns:a16="http://schemas.microsoft.com/office/drawing/2014/main" xmlns="" val="20003"/>
                    </a:ext>
                  </a:extLst>
                </a:gridCol>
              </a:tblGrid>
              <a:tr h="788307">
                <a:tc>
                  <a:txBody>
                    <a:bodyPr/>
                    <a:lst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9pPr>
                    </a:lstStyle>
                    <a:p>
                      <a:pPr algn="ctr">
                        <a:lnSpc>
                          <a:spcPct val="150000"/>
                        </a:lnSpc>
                        <a:spcAft>
                          <a:spcPts val="0"/>
                        </a:spcAft>
                      </a:pPr>
                      <a:r>
                        <a:rPr lang="en-GB" sz="1600" b="1" dirty="0">
                          <a:effectLst/>
                          <a:latin typeface="Arial" panose="020B0604020202020204" pitchFamily="34" charset="0"/>
                          <a:ea typeface="Calibri" panose="020F0502020204030204" pitchFamily="34" charset="0"/>
                          <a:cs typeface="Arial" panose="020B0604020202020204" pitchFamily="34" charset="0"/>
                        </a:rPr>
                        <a:t>FINANCIAL YEAR</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9pPr>
                    </a:lstStyle>
                    <a:p>
                      <a:pPr algn="ctr">
                        <a:lnSpc>
                          <a:spcPct val="150000"/>
                        </a:lnSpc>
                        <a:spcAft>
                          <a:spcPts val="0"/>
                        </a:spcAft>
                      </a:pPr>
                      <a:r>
                        <a:rPr lang="en-GB" sz="1600" b="1" dirty="0">
                          <a:effectLst/>
                          <a:latin typeface="Arial" panose="020B0604020202020204" pitchFamily="34" charset="0"/>
                          <a:ea typeface="Calibri" panose="020F0502020204030204" pitchFamily="34" charset="0"/>
                          <a:cs typeface="Arial" panose="020B0604020202020204" pitchFamily="34" charset="0"/>
                        </a:rPr>
                        <a:t>COE ALLOCATION</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9pPr>
                    </a:lstStyle>
                    <a:p>
                      <a:pPr algn="ctr">
                        <a:lnSpc>
                          <a:spcPct val="150000"/>
                        </a:lnSpc>
                        <a:spcAft>
                          <a:spcPts val="0"/>
                        </a:spcAft>
                      </a:pPr>
                      <a:r>
                        <a:rPr lang="en-GB" sz="1600" b="1" dirty="0">
                          <a:effectLst/>
                          <a:latin typeface="Arial" panose="020B0604020202020204" pitchFamily="34" charset="0"/>
                          <a:ea typeface="Calibri" panose="020F0502020204030204" pitchFamily="34" charset="0"/>
                          <a:cs typeface="Arial" panose="020B0604020202020204" pitchFamily="34" charset="0"/>
                        </a:rPr>
                        <a:t>PROJECTED</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9pPr>
                    </a:lstStyle>
                    <a:p>
                      <a:pPr algn="ctr">
                        <a:lnSpc>
                          <a:spcPct val="150000"/>
                        </a:lnSpc>
                        <a:spcAft>
                          <a:spcPts val="0"/>
                        </a:spcAft>
                      </a:pPr>
                      <a:r>
                        <a:rPr lang="en-GB" sz="1600" b="1" dirty="0">
                          <a:effectLst/>
                          <a:latin typeface="Arial" panose="020B0604020202020204" pitchFamily="34" charset="0"/>
                          <a:ea typeface="Calibri" panose="020F0502020204030204" pitchFamily="34" charset="0"/>
                          <a:cs typeface="Arial" panose="020B0604020202020204" pitchFamily="34" charset="0"/>
                        </a:rPr>
                        <a:t>INCLUDED IN PROJECTION </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dot"/>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xmlns="" val="10000"/>
                  </a:ext>
                </a:extLst>
              </a:tr>
              <a:tr h="1182461">
                <a:tc>
                  <a:txBody>
                    <a:bodyPr/>
                    <a:lst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9pPr>
                    </a:lstStyle>
                    <a:p>
                      <a:pPr algn="just">
                        <a:lnSpc>
                          <a:spcPct val="150000"/>
                        </a:lnSpc>
                        <a:spcAft>
                          <a:spcPts val="0"/>
                        </a:spcAft>
                      </a:pPr>
                      <a:r>
                        <a:rPr lang="en-GB" sz="1600" b="1" dirty="0">
                          <a:effectLst/>
                          <a:latin typeface="Arial" panose="020B0604020202020204" pitchFamily="34" charset="0"/>
                          <a:ea typeface="Calibri" panose="020F0502020204030204" pitchFamily="34" charset="0"/>
                          <a:cs typeface="Arial" panose="020B0604020202020204" pitchFamily="34" charset="0"/>
                        </a:rPr>
                        <a:t>2018/19</a:t>
                      </a:r>
                      <a:endParaRPr lang="en-GB" sz="16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a:txBody>
                    <a:bodyPr/>
                    <a:lst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9pPr>
                    </a:lstStyle>
                    <a:p>
                      <a:pPr algn="r">
                        <a:lnSpc>
                          <a:spcPct val="150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R140 810 000</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a:txBody>
                    <a:bodyPr/>
                    <a:lst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9pPr>
                    </a:lstStyle>
                    <a:p>
                      <a:pPr algn="r">
                        <a:lnSpc>
                          <a:spcPct val="150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R140 578 770</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a:txBody>
                    <a:bodyPr/>
                    <a:lst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9pPr>
                    </a:lstStyle>
                    <a:p>
                      <a:pPr algn="just">
                        <a:lnSpc>
                          <a:spcPct val="150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APPROVED ANNUAL ADJUSTMENT </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1.5% PAY PROGRESSION FOR EMPLOYEES LONGER THAN 12 MONTHS IN DSBD</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dot"/>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1182461">
                <a:tc>
                  <a:txBody>
                    <a:bodyPr/>
                    <a:lst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9pPr>
                    </a:lstStyle>
                    <a:p>
                      <a:pPr algn="just">
                        <a:lnSpc>
                          <a:spcPct val="150000"/>
                        </a:lnSpc>
                        <a:spcAft>
                          <a:spcPts val="0"/>
                        </a:spcAft>
                      </a:pPr>
                      <a:r>
                        <a:rPr lang="en-GB" sz="1600" b="1" dirty="0">
                          <a:effectLst/>
                          <a:latin typeface="Arial" panose="020B0604020202020204" pitchFamily="34" charset="0"/>
                          <a:ea typeface="Calibri" panose="020F0502020204030204" pitchFamily="34" charset="0"/>
                          <a:cs typeface="Arial" panose="020B0604020202020204" pitchFamily="34" charset="0"/>
                        </a:rPr>
                        <a:t>2019/20</a:t>
                      </a:r>
                      <a:endParaRPr lang="en-GB" sz="16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a:txBody>
                    <a:bodyPr/>
                    <a:lst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9pPr>
                    </a:lstStyle>
                    <a:p>
                      <a:pPr algn="r">
                        <a:lnSpc>
                          <a:spcPct val="150000"/>
                        </a:lnSpc>
                        <a:spcAft>
                          <a:spcPts val="0"/>
                        </a:spcAft>
                      </a:pPr>
                      <a:r>
                        <a:rPr lang="en-GB" sz="1600">
                          <a:effectLst/>
                          <a:latin typeface="Arial" panose="020B0604020202020204" pitchFamily="34" charset="0"/>
                          <a:ea typeface="Calibri" panose="020F0502020204030204" pitchFamily="34" charset="0"/>
                          <a:cs typeface="Arial" panose="020B0604020202020204" pitchFamily="34" charset="0"/>
                        </a:rPr>
                        <a:t>R151 808 000</a:t>
                      </a:r>
                      <a:endParaRPr lang="en-GB"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a:txBody>
                    <a:bodyPr/>
                    <a:lst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9pPr>
                    </a:lstStyle>
                    <a:p>
                      <a:pPr algn="r">
                        <a:lnSpc>
                          <a:spcPct val="150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R151 000 242</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a:txBody>
                    <a:bodyPr/>
                    <a:lst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9pPr>
                    </a:lstStyle>
                    <a:p>
                      <a:pPr algn="just">
                        <a:lnSpc>
                          <a:spcPct val="150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7.5% ANNUAL ADJUSTMENT FOR </a:t>
                      </a:r>
                      <a:r>
                        <a:rPr lang="en-GB" sz="1600" dirty="0" smtClean="0">
                          <a:effectLst/>
                          <a:latin typeface="Arial" panose="020B0604020202020204" pitchFamily="34" charset="0"/>
                          <a:ea typeface="Calibri" panose="020F0502020204030204" pitchFamily="34" charset="0"/>
                          <a:cs typeface="Arial" panose="020B0604020202020204" pitchFamily="34" charset="0"/>
                        </a:rPr>
                        <a:t>ALL LEVELS</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Includes annual adjustment in line with NT projections as well as pay progression. </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dot"/>
                      <a:round/>
                      <a:headEnd type="none" w="med" len="med"/>
                      <a:tailEnd type="none" w="med" len="med"/>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1182461">
                <a:tc>
                  <a:txBody>
                    <a:bodyPr/>
                    <a:lst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9pPr>
                    </a:lstStyle>
                    <a:p>
                      <a:pPr algn="just">
                        <a:lnSpc>
                          <a:spcPct val="150000"/>
                        </a:lnSpc>
                        <a:spcAft>
                          <a:spcPts val="0"/>
                        </a:spcAft>
                      </a:pPr>
                      <a:r>
                        <a:rPr lang="en-GB" sz="1600" b="1" dirty="0">
                          <a:effectLst/>
                          <a:latin typeface="Arial" panose="020B0604020202020204" pitchFamily="34" charset="0"/>
                          <a:ea typeface="Calibri" panose="020F0502020204030204" pitchFamily="34" charset="0"/>
                          <a:cs typeface="Arial" panose="020B0604020202020204" pitchFamily="34" charset="0"/>
                        </a:rPr>
                        <a:t>2020/21</a:t>
                      </a:r>
                      <a:endParaRPr lang="en-GB" sz="16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a:txBody>
                    <a:bodyPr/>
                    <a:lst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9pPr>
                    </a:lstStyle>
                    <a:p>
                      <a:pPr algn="r">
                        <a:lnSpc>
                          <a:spcPct val="150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R163 297 000</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a:txBody>
                    <a:bodyPr/>
                    <a:lst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9pPr>
                    </a:lstStyle>
                    <a:p>
                      <a:pPr algn="r">
                        <a:lnSpc>
                          <a:spcPct val="150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R162 325 260</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a:txBody>
                    <a:bodyPr/>
                    <a:lst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9pPr>
                    </a:lstStyle>
                    <a:p>
                      <a:pPr algn="just">
                        <a:lnSpc>
                          <a:spcPct val="150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7.5% ANNUAL ADJUSTMENT </a:t>
                      </a:r>
                      <a:r>
                        <a:rPr lang="en-GB" sz="1600" dirty="0" smtClean="0">
                          <a:effectLst/>
                          <a:latin typeface="Arial" panose="020B0604020202020204" pitchFamily="34" charset="0"/>
                          <a:ea typeface="Calibri" panose="020F0502020204030204" pitchFamily="34" charset="0"/>
                          <a:cs typeface="Arial" panose="020B0604020202020204" pitchFamily="34" charset="0"/>
                        </a:rPr>
                        <a:t>FOR</a:t>
                      </a:r>
                      <a:r>
                        <a:rPr lang="en-GB" sz="1600" baseline="0" dirty="0" smtClean="0">
                          <a:effectLst/>
                          <a:latin typeface="Arial" panose="020B0604020202020204" pitchFamily="34" charset="0"/>
                          <a:ea typeface="Calibri" panose="020F0502020204030204" pitchFamily="34" charset="0"/>
                          <a:cs typeface="Arial" panose="020B0604020202020204" pitchFamily="34" charset="0"/>
                        </a:rPr>
                        <a:t> ALL LEVELS</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Includes annual adjustment in line with NT projections as well as pay progression.</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dot"/>
                      <a:round/>
                      <a:headEnd type="none" w="med" len="med"/>
                      <a:tailEnd type="none" w="med" len="med"/>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1182461">
                <a:tc>
                  <a:txBody>
                    <a:bodyPr/>
                    <a:lst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9pPr>
                    </a:lstStyle>
                    <a:p>
                      <a:pPr algn="just">
                        <a:lnSpc>
                          <a:spcPct val="150000"/>
                        </a:lnSpc>
                        <a:spcAft>
                          <a:spcPts val="0"/>
                        </a:spcAft>
                      </a:pPr>
                      <a:r>
                        <a:rPr lang="en-GB" sz="1600" b="1" dirty="0">
                          <a:effectLst/>
                          <a:latin typeface="Arial" panose="020B0604020202020204" pitchFamily="34" charset="0"/>
                          <a:ea typeface="Calibri" panose="020F0502020204030204" pitchFamily="34" charset="0"/>
                          <a:cs typeface="Arial" panose="020B0604020202020204" pitchFamily="34" charset="0"/>
                        </a:rPr>
                        <a:t>2021/22</a:t>
                      </a:r>
                      <a:endParaRPr lang="en-GB" sz="16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9pPr>
                    </a:lstStyle>
                    <a:p>
                      <a:pPr algn="r">
                        <a:lnSpc>
                          <a:spcPct val="150000"/>
                        </a:lnSpc>
                        <a:spcAft>
                          <a:spcPts val="0"/>
                        </a:spcAft>
                      </a:pPr>
                      <a:r>
                        <a:rPr lang="en-GB" sz="1600">
                          <a:effectLst/>
                          <a:latin typeface="Arial" panose="020B0604020202020204" pitchFamily="34" charset="0"/>
                          <a:ea typeface="Calibri" panose="020F0502020204030204" pitchFamily="34" charset="0"/>
                          <a:cs typeface="Arial" panose="020B0604020202020204" pitchFamily="34" charset="0"/>
                        </a:rPr>
                        <a:t>R173 911 000</a:t>
                      </a:r>
                      <a:endParaRPr lang="en-GB"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9pPr>
                    </a:lstStyle>
                    <a:p>
                      <a:pPr algn="r">
                        <a:lnSpc>
                          <a:spcPct val="150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R173 688 028</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Calibri"/>
                          <a:ea typeface=""/>
                          <a:cs typeface=""/>
                          <a:sym typeface="Calibri"/>
                        </a:defRPr>
                      </a:lvl9pPr>
                    </a:lstStyle>
                    <a:p>
                      <a:pPr algn="just">
                        <a:lnSpc>
                          <a:spcPct val="150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7% ANNUAL ADJUSTMENT FOR </a:t>
                      </a:r>
                      <a:r>
                        <a:rPr lang="en-GB" sz="1600" dirty="0" smtClean="0">
                          <a:effectLst/>
                          <a:latin typeface="Arial" panose="020B0604020202020204" pitchFamily="34" charset="0"/>
                          <a:ea typeface="Calibri" panose="020F0502020204030204" pitchFamily="34" charset="0"/>
                          <a:cs typeface="Arial" panose="020B0604020202020204" pitchFamily="34" charset="0"/>
                        </a:rPr>
                        <a:t>ALL LEVELS</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Includes annual adjustment in line with NT projections as well as pay progression</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dot"/>
                      <a:round/>
                      <a:headEnd type="none" w="med" len="med"/>
                      <a:tailEnd type="none" w="med" len="med"/>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3408010748"/>
      </p:ext>
    </p:extLst>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C3D69B"/>
        </a:solidFill>
        <a:effectLst/>
      </p:bgPr>
    </p:bg>
    <p:spTree>
      <p:nvGrpSpPr>
        <p:cNvPr id="1" name=""/>
        <p:cNvGrpSpPr/>
        <p:nvPr/>
      </p:nvGrpSpPr>
      <p:grpSpPr>
        <a:xfrm>
          <a:off x="0" y="0"/>
          <a:ext cx="0" cy="0"/>
          <a:chOff x="0" y="0"/>
          <a:chExt cx="0" cy="0"/>
        </a:xfrm>
      </p:grpSpPr>
      <p:pic>
        <p:nvPicPr>
          <p:cNvPr id="646" name="Picture 6" descr="Picture 6"/>
          <p:cNvPicPr>
            <a:picLocks noChangeAspect="1"/>
          </p:cNvPicPr>
          <p:nvPr/>
        </p:nvPicPr>
        <p:blipFill>
          <a:blip r:embed="rId2" cstate="print">
            <a:extLst/>
          </a:blip>
          <a:srcRect t="24292" b="22405"/>
          <a:stretch>
            <a:fillRect/>
          </a:stretch>
        </p:blipFill>
        <p:spPr>
          <a:xfrm>
            <a:off x="179511" y="6019799"/>
            <a:ext cx="1954090" cy="646525"/>
          </a:xfrm>
          <a:prstGeom prst="rect">
            <a:avLst/>
          </a:prstGeom>
          <a:ln w="12700">
            <a:miter lim="400000"/>
          </a:ln>
        </p:spPr>
      </p:pic>
      <p:sp>
        <p:nvSpPr>
          <p:cNvPr id="648" name="Title 1"/>
          <p:cNvSpPr/>
          <p:nvPr/>
        </p:nvSpPr>
        <p:spPr>
          <a:xfrm>
            <a:off x="152400" y="2349661"/>
            <a:ext cx="8991600" cy="1231739"/>
          </a:xfrm>
          <a:prstGeom prst="rect">
            <a:avLst/>
          </a:prstGeom>
          <a:solidFill>
            <a:srgbClr val="C3D69B"/>
          </a:solidFill>
          <a:ln w="12700">
            <a:miter lim="400000"/>
          </a:ln>
          <a:effectLst>
            <a:outerShdw blurRad="50800" dist="50800" dir="5400000" rotWithShape="0">
              <a:schemeClr val="accent6"/>
            </a:outerShdw>
          </a:effectLst>
          <a:extLst>
            <a:ext uri="{C572A759-6A51-4108-AA02-DFA0A04FC94B}">
              <ma14:wrappingTextBoxFlag xmlns:ma14="http://schemas.microsoft.com/office/mac/drawingml/2011/main" xmlns="" val="1"/>
            </a:ext>
          </a:extLst>
        </p:spPr>
        <p:txBody>
          <a:bodyPr lIns="45719" rIns="45719" anchor="ctr">
            <a:normAutofit/>
          </a:bodyPr>
          <a:lstStyle>
            <a:lvl1pPr>
              <a:defRPr sz="4400" cap="small">
                <a:latin typeface="Arial"/>
                <a:ea typeface="Arial"/>
                <a:cs typeface="Arial"/>
                <a:sym typeface="Arial"/>
              </a:defRPr>
            </a:lvl1pPr>
          </a:lstStyle>
          <a:p>
            <a:pPr algn="r"/>
            <a:r>
              <a:rPr lang="en-GB" sz="3200" dirty="0" smtClean="0"/>
              <a:t>Revisions to Legislative and </a:t>
            </a:r>
            <a:r>
              <a:rPr lang="en-GB" sz="2800" dirty="0"/>
              <a:t>POLICY INITATIVES </a:t>
            </a:r>
            <a:endParaRPr sz="3200" dirty="0"/>
          </a:p>
        </p:txBody>
      </p:sp>
      <p:sp>
        <p:nvSpPr>
          <p:cNvPr id="5" name="Right Triangle 4">
            <a:extLst>
              <a:ext uri="{FF2B5EF4-FFF2-40B4-BE49-F238E27FC236}">
                <a16:creationId xmlns:a16="http://schemas.microsoft.com/office/drawing/2014/main" xmlns="" id="{1F4B36CA-D7BE-E544-95E9-B0A57342C1E7}"/>
              </a:ext>
            </a:extLst>
          </p:cNvPr>
          <p:cNvSpPr/>
          <p:nvPr/>
        </p:nvSpPr>
        <p:spPr>
          <a:xfrm flipH="1">
            <a:off x="8458200" y="6134300"/>
            <a:ext cx="685800" cy="74295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solidFill>
                <a:prstClr val="white"/>
              </a:solidFill>
            </a:endParaRPr>
          </a:p>
        </p:txBody>
      </p:sp>
      <p:sp>
        <p:nvSpPr>
          <p:cNvPr id="647" name="Slide Number Placeholder 2"/>
          <p:cNvSpPr>
            <a:spLocks noGrp="1"/>
          </p:cNvSpPr>
          <p:nvPr>
            <p:ph type="sldNum" sz="quarter" idx="2"/>
          </p:nvPr>
        </p:nvSpPr>
        <p:spPr>
          <a:xfrm>
            <a:off x="8800752" y="6465328"/>
            <a:ext cx="300722" cy="338554"/>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sz="1600" b="1">
                <a:solidFill>
                  <a:schemeClr val="bg1"/>
                </a:solidFill>
              </a:rPr>
              <a:pPr/>
              <a:t>23</a:t>
            </a:fld>
            <a:endParaRPr sz="1600" b="1" dirty="0">
              <a:solidFill>
                <a:schemeClr val="bg1"/>
              </a:solidFill>
            </a:endParaRPr>
          </a:p>
        </p:txBody>
      </p:sp>
    </p:spTree>
    <p:extLst>
      <p:ext uri="{BB962C8B-B14F-4D97-AF65-F5344CB8AC3E}">
        <p14:creationId xmlns:p14="http://schemas.microsoft.com/office/powerpoint/2010/main" xmlns="" val="200222721"/>
      </p:ext>
    </p:extLst>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descr="Picture 6">
            <a:extLst>
              <a:ext uri="{FF2B5EF4-FFF2-40B4-BE49-F238E27FC236}">
                <a16:creationId xmlns:a16="http://schemas.microsoft.com/office/drawing/2014/main" xmlns="" id="{3E0987C4-25C5-104C-9DAB-9BBD6705E762}"/>
              </a:ext>
            </a:extLst>
          </p:cNvPr>
          <p:cNvPicPr>
            <a:picLocks noChangeAspect="1"/>
          </p:cNvPicPr>
          <p:nvPr/>
        </p:nvPicPr>
        <p:blipFill>
          <a:blip r:embed="rId2" cstate="print">
            <a:extLst/>
          </a:blip>
          <a:srcRect t="24292" b="22405"/>
          <a:stretch>
            <a:fillRect/>
          </a:stretch>
        </p:blipFill>
        <p:spPr>
          <a:xfrm>
            <a:off x="179510" y="6134301"/>
            <a:ext cx="1872573" cy="655850"/>
          </a:xfrm>
          <a:prstGeom prst="rect">
            <a:avLst/>
          </a:prstGeom>
          <a:ln w="12700">
            <a:miter lim="400000"/>
          </a:ln>
        </p:spPr>
      </p:pic>
      <p:sp>
        <p:nvSpPr>
          <p:cNvPr id="5" name="Title 1"/>
          <p:cNvSpPr txBox="1">
            <a:spLocks/>
          </p:cNvSpPr>
          <p:nvPr/>
        </p:nvSpPr>
        <p:spPr>
          <a:xfrm>
            <a:off x="11112" y="0"/>
            <a:ext cx="9132888" cy="624195"/>
          </a:xfrm>
          <a:prstGeom prst="rect">
            <a:avLst/>
          </a:prstGeom>
          <a:solidFill>
            <a:schemeClr val="accent3">
              <a:lumMod val="60000"/>
              <a:lumOff val="40000"/>
            </a:schemeClr>
          </a:solidFill>
          <a:ln w="12700">
            <a:miter lim="400000"/>
          </a:ln>
          <a:effectLst>
            <a:outerShdw blurRad="50800" dist="50800" dir="5400000" algn="ctr" rotWithShape="0">
              <a:schemeClr val="accent6"/>
            </a:outerShdw>
          </a:effectLst>
          <a:extLst>
            <a:ext uri="{C572A759-6A51-4108-AA02-DFA0A04FC94B}">
              <ma14:wrappingTextBoxFlag xmlns="" xmlns:ma14="http://schemas.microsoft.com/office/mac/drawingml/2011/main" val="1"/>
            </a:ext>
          </a:extLst>
        </p:spPr>
        <p:txBody>
          <a:bodyPr lIns="45719" rIns="45719" rtlCol="0" anchor="ctr">
            <a:noAutofit/>
          </a:bodyPr>
          <a:lstStyle>
            <a:lvl1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5pPr>
            <a:lvl6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6pPr>
            <a:lvl7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7pPr>
            <a:lvl8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8pPr>
            <a:lvl9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9pPr>
          </a:lstStyle>
          <a:p>
            <a:pPr lvl="0" algn="r"/>
            <a:r>
              <a:rPr lang="en-GB" sz="2800" b="1" cap="small" dirty="0">
                <a:latin typeface="Arial" panose="020B0604020202020204" pitchFamily="34" charset="0"/>
                <a:cs typeface="Arial" panose="020B0604020202020204" pitchFamily="34" charset="0"/>
              </a:rPr>
              <a:t>Revisions to Legislative and Other Mandates</a:t>
            </a:r>
          </a:p>
        </p:txBody>
      </p:sp>
      <p:sp>
        <p:nvSpPr>
          <p:cNvPr id="2" name="Rectangle 1"/>
          <p:cNvSpPr/>
          <p:nvPr/>
        </p:nvSpPr>
        <p:spPr>
          <a:xfrm>
            <a:off x="11112" y="754744"/>
            <a:ext cx="9079728" cy="3412088"/>
          </a:xfrm>
          <a:prstGeom prst="rect">
            <a:avLst/>
          </a:prstGeom>
        </p:spPr>
        <p:txBody>
          <a:bodyPr wrap="square">
            <a:spAutoFit/>
          </a:bodyPr>
          <a:lstStyle/>
          <a:p>
            <a:pPr algn="just">
              <a:lnSpc>
                <a:spcPct val="107000"/>
              </a:lnSpc>
              <a:spcAft>
                <a:spcPts val="600"/>
              </a:spcAft>
            </a:pPr>
            <a:r>
              <a:rPr lang="en-ZA" sz="1600" b="1" dirty="0" smtClean="0">
                <a:latin typeface="Arial" panose="020B0604020202020204" pitchFamily="34" charset="0"/>
                <a:ea typeface="Calibri" panose="020F0502020204030204" pitchFamily="34" charset="0"/>
                <a:cs typeface="Arial" panose="020B0604020202020204" pitchFamily="34" charset="0"/>
              </a:rPr>
              <a:t>The </a:t>
            </a:r>
            <a:r>
              <a:rPr lang="en-ZA" sz="1600" b="1" dirty="0">
                <a:latin typeface="Arial" panose="020B0604020202020204" pitchFamily="34" charset="0"/>
                <a:ea typeface="Calibri" panose="020F0502020204030204" pitchFamily="34" charset="0"/>
                <a:cs typeface="Arial" panose="020B0604020202020204" pitchFamily="34" charset="0"/>
              </a:rPr>
              <a:t>Department is in the process of amending of the National Small Business Act (No. 102 of 1996) and anticipate submitting a bill to the Executive Authority during the course of 2019 / 20 financial year. To date amendments to Schedule 1 of the National Small Enterprises Act has been gazetted</a:t>
            </a:r>
            <a:r>
              <a:rPr lang="en-ZA" sz="1600" b="1" dirty="0" smtClean="0">
                <a:latin typeface="Arial" panose="020B0604020202020204" pitchFamily="34" charset="0"/>
                <a:ea typeface="Calibri" panose="020F0502020204030204" pitchFamily="34" charset="0"/>
                <a:cs typeface="Arial" panose="020B0604020202020204" pitchFamily="34" charset="0"/>
              </a:rPr>
              <a:t>.</a:t>
            </a:r>
          </a:p>
          <a:p>
            <a:pPr algn="just">
              <a:lnSpc>
                <a:spcPct val="107000"/>
              </a:lnSpc>
              <a:spcAft>
                <a:spcPts val="600"/>
              </a:spcAft>
            </a:pPr>
            <a:endParaRPr lang="en-ZA" sz="1600" b="1" dirty="0">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0000"/>
              </a:lnSpc>
              <a:spcAft>
                <a:spcPts val="1050"/>
              </a:spcAft>
              <a:buFont typeface="+mj-lt"/>
              <a:buAutoNum type="arabicParenR"/>
            </a:pPr>
            <a:r>
              <a:rPr lang="en-ZA" sz="1600" dirty="0">
                <a:latin typeface="Arial" panose="020B0604020202020204" pitchFamily="34" charset="0"/>
                <a:ea typeface="Calibri" panose="020F0502020204030204" pitchFamily="34" charset="0"/>
                <a:cs typeface="Arial" panose="020B0604020202020204" pitchFamily="34" charset="0"/>
              </a:rPr>
              <a:t>The DSBD is reviewing the Integrated Strategy on the Promotion of Entrepreneurship and Small Enterprises, in order for the strategy to remain relevant and to accommodate recent economic activities and business cycles. </a:t>
            </a:r>
            <a:endParaRPr lang="en-ZA" sz="1600" dirty="0">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10000"/>
              </a:lnSpc>
              <a:spcAft>
                <a:spcPts val="1050"/>
              </a:spcAft>
              <a:buFont typeface="+mj-lt"/>
              <a:buAutoNum type="arabicParenR"/>
            </a:pPr>
            <a:r>
              <a:rPr lang="en-ZA" sz="1600" dirty="0">
                <a:latin typeface="Arial" panose="020B0604020202020204" pitchFamily="34" charset="0"/>
                <a:ea typeface="Calibri" panose="020F0502020204030204" pitchFamily="34" charset="0"/>
                <a:cs typeface="Arial" panose="020B0604020202020204" pitchFamily="34" charset="0"/>
              </a:rPr>
              <a:t>The DSBD will evaluate the Co-operatives Strategy (2012-2022) and improve on the implementation plan and will inform the development of an integrated approach to co-operatives development</a:t>
            </a:r>
            <a:r>
              <a:rPr lang="en-ZA" sz="1600" dirty="0" smtClean="0">
                <a:latin typeface="Arial" panose="020B0604020202020204" pitchFamily="34" charset="0"/>
                <a:ea typeface="Calibri" panose="020F0502020204030204" pitchFamily="34" charset="0"/>
                <a:cs typeface="Arial" panose="020B0604020202020204" pitchFamily="34" charset="0"/>
              </a:rPr>
              <a:t>.</a:t>
            </a:r>
            <a:endParaRPr lang="en-ZA" sz="1600" dirty="0">
              <a:latin typeface="Arial" panose="020B0604020202020204" pitchFamily="34" charset="0"/>
              <a:ea typeface="Calibri" panose="020F0502020204030204" pitchFamily="34" charset="0"/>
              <a:cs typeface="Times New Roman" panose="02020603050405020304" pitchFamily="18" charset="0"/>
            </a:endParaRPr>
          </a:p>
        </p:txBody>
      </p:sp>
      <p:sp>
        <p:nvSpPr>
          <p:cNvPr id="3" name="Slide Number Placeholder 2"/>
          <p:cNvSpPr>
            <a:spLocks noGrp="1"/>
          </p:cNvSpPr>
          <p:nvPr>
            <p:ph type="sldNum" sz="quarter" idx="2"/>
          </p:nvPr>
        </p:nvSpPr>
        <p:spPr>
          <a:xfrm>
            <a:off x="8764361" y="6544948"/>
            <a:ext cx="300722" cy="338554"/>
          </a:xfrm>
        </p:spPr>
        <p:txBody>
          <a:bodyPr/>
          <a:lstStyle/>
          <a:p>
            <a:fld id="{86CB4B4D-7CA3-9044-876B-883B54F8677D}" type="slidenum">
              <a:rPr lang="en-ZA" sz="1600" b="1" smtClean="0">
                <a:solidFill>
                  <a:schemeClr val="bg1"/>
                </a:solidFill>
              </a:rPr>
              <a:pPr/>
              <a:t>24</a:t>
            </a:fld>
            <a:endParaRPr lang="en-ZA" sz="1600" b="1" dirty="0">
              <a:solidFill>
                <a:schemeClr val="bg1"/>
              </a:solidFill>
            </a:endParaRPr>
          </a:p>
        </p:txBody>
      </p:sp>
    </p:spTree>
    <p:extLst>
      <p:ext uri="{BB962C8B-B14F-4D97-AF65-F5344CB8AC3E}">
        <p14:creationId xmlns:p14="http://schemas.microsoft.com/office/powerpoint/2010/main" xmlns="" val="1961500205"/>
      </p:ext>
    </p:extLst>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C3D69B"/>
        </a:solidFill>
        <a:effectLst/>
      </p:bgPr>
    </p:bg>
    <p:spTree>
      <p:nvGrpSpPr>
        <p:cNvPr id="1" name=""/>
        <p:cNvGrpSpPr/>
        <p:nvPr/>
      </p:nvGrpSpPr>
      <p:grpSpPr>
        <a:xfrm>
          <a:off x="0" y="0"/>
          <a:ext cx="0" cy="0"/>
          <a:chOff x="0" y="0"/>
          <a:chExt cx="0" cy="0"/>
        </a:xfrm>
      </p:grpSpPr>
      <p:pic>
        <p:nvPicPr>
          <p:cNvPr id="646" name="Picture 6" descr="Picture 6"/>
          <p:cNvPicPr>
            <a:picLocks noChangeAspect="1"/>
          </p:cNvPicPr>
          <p:nvPr/>
        </p:nvPicPr>
        <p:blipFill>
          <a:blip r:embed="rId2" cstate="print">
            <a:extLst/>
          </a:blip>
          <a:srcRect t="24292" b="22405"/>
          <a:stretch>
            <a:fillRect/>
          </a:stretch>
        </p:blipFill>
        <p:spPr>
          <a:xfrm>
            <a:off x="179511" y="6019799"/>
            <a:ext cx="1954090" cy="646525"/>
          </a:xfrm>
          <a:prstGeom prst="rect">
            <a:avLst/>
          </a:prstGeom>
          <a:ln w="12700">
            <a:miter lim="400000"/>
          </a:ln>
        </p:spPr>
      </p:pic>
      <p:sp>
        <p:nvSpPr>
          <p:cNvPr id="648" name="Title 1"/>
          <p:cNvSpPr/>
          <p:nvPr/>
        </p:nvSpPr>
        <p:spPr>
          <a:xfrm>
            <a:off x="152400" y="2438400"/>
            <a:ext cx="8991600" cy="1143000"/>
          </a:xfrm>
          <a:prstGeom prst="rect">
            <a:avLst/>
          </a:prstGeom>
          <a:solidFill>
            <a:srgbClr val="C3D69B"/>
          </a:solidFill>
          <a:ln w="12700">
            <a:miter lim="400000"/>
          </a:ln>
          <a:effectLst>
            <a:outerShdw blurRad="50800" dist="50800" dir="5400000" rotWithShape="0">
              <a:schemeClr val="accent6"/>
            </a:outerShdw>
          </a:effectLst>
          <a:extLst>
            <a:ext uri="{C572A759-6A51-4108-AA02-DFA0A04FC94B}">
              <ma14:wrappingTextBoxFlag xmlns:ma14="http://schemas.microsoft.com/office/mac/drawingml/2011/main" xmlns="" val="1"/>
            </a:ext>
          </a:extLst>
        </p:spPr>
        <p:txBody>
          <a:bodyPr lIns="45719" rIns="45719" anchor="ctr">
            <a:normAutofit fontScale="92500" lnSpcReduction="20000"/>
          </a:bodyPr>
          <a:lstStyle>
            <a:lvl1pPr>
              <a:defRPr sz="4400" cap="small">
                <a:latin typeface="Arial"/>
                <a:ea typeface="Arial"/>
                <a:cs typeface="Arial"/>
                <a:sym typeface="Arial"/>
              </a:defRPr>
            </a:lvl1pPr>
          </a:lstStyle>
          <a:p>
            <a:pPr algn="r"/>
            <a:r>
              <a:rPr lang="en-GB" dirty="0"/>
              <a:t>Overview of Budget and</a:t>
            </a:r>
          </a:p>
          <a:p>
            <a:pPr algn="r"/>
            <a:r>
              <a:rPr lang="en-GB" dirty="0"/>
              <a:t>MTEF Estimates</a:t>
            </a:r>
            <a:endParaRPr dirty="0"/>
          </a:p>
        </p:txBody>
      </p:sp>
      <p:sp>
        <p:nvSpPr>
          <p:cNvPr id="5" name="Right Triangle 4">
            <a:extLst>
              <a:ext uri="{FF2B5EF4-FFF2-40B4-BE49-F238E27FC236}">
                <a16:creationId xmlns:a16="http://schemas.microsoft.com/office/drawing/2014/main" xmlns="" id="{1F4B36CA-D7BE-E544-95E9-B0A57342C1E7}"/>
              </a:ext>
            </a:extLst>
          </p:cNvPr>
          <p:cNvSpPr/>
          <p:nvPr/>
        </p:nvSpPr>
        <p:spPr>
          <a:xfrm flipH="1">
            <a:off x="8458200" y="6134300"/>
            <a:ext cx="685800" cy="74295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solidFill>
                <a:prstClr val="white"/>
              </a:solidFill>
            </a:endParaRPr>
          </a:p>
        </p:txBody>
      </p:sp>
      <p:sp>
        <p:nvSpPr>
          <p:cNvPr id="647" name="Slide Number Placeholder 2"/>
          <p:cNvSpPr>
            <a:spLocks noGrp="1"/>
          </p:cNvSpPr>
          <p:nvPr>
            <p:ph type="sldNum" sz="quarter" idx="2"/>
          </p:nvPr>
        </p:nvSpPr>
        <p:spPr>
          <a:xfrm>
            <a:off x="8790126" y="6454700"/>
            <a:ext cx="300722" cy="338554"/>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sz="1600" b="1">
                <a:solidFill>
                  <a:schemeClr val="bg1"/>
                </a:solidFill>
              </a:rPr>
              <a:pPr/>
              <a:t>25</a:t>
            </a:fld>
            <a:endParaRPr sz="1600" b="1" dirty="0">
              <a:solidFill>
                <a:schemeClr val="bg1"/>
              </a:solidFill>
            </a:endParaRPr>
          </a:p>
        </p:txBody>
      </p:sp>
    </p:spTree>
    <p:extLst>
      <p:ext uri="{BB962C8B-B14F-4D97-AF65-F5344CB8AC3E}">
        <p14:creationId xmlns:p14="http://schemas.microsoft.com/office/powerpoint/2010/main" xmlns="" val="3203416144"/>
      </p:ext>
    </p:extLst>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6" name="Picture 4" descr="logo Small business devleopment dept_1"/>
          <p:cNvPicPr>
            <a:picLocks noChangeAspect="1" noChangeArrowheads="1"/>
          </p:cNvPicPr>
          <p:nvPr/>
        </p:nvPicPr>
        <p:blipFill>
          <a:blip r:embed="rId2" cstate="print">
            <a:extLst>
              <a:ext uri="{28A0092B-C50C-407E-A947-70E740481C1C}">
                <a14:useLocalDpi xmlns:a14="http://schemas.microsoft.com/office/drawing/2010/main" xmlns="" val="0"/>
              </a:ext>
            </a:extLst>
          </a:blip>
          <a:srcRect t="24292" b="22406"/>
          <a:stretch>
            <a:fillRect/>
          </a:stretch>
        </p:blipFill>
        <p:spPr bwMode="auto">
          <a:xfrm>
            <a:off x="0" y="6210300"/>
            <a:ext cx="1752600" cy="6254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4" name="Title 1"/>
          <p:cNvSpPr>
            <a:spLocks noGrp="1"/>
          </p:cNvSpPr>
          <p:nvPr>
            <p:ph type="title"/>
          </p:nvPr>
        </p:nvSpPr>
        <p:spPr>
          <a:xfrm>
            <a:off x="11112" y="20548"/>
            <a:ext cx="9132888" cy="762000"/>
          </a:xfrm>
          <a:solidFill>
            <a:schemeClr val="accent3">
              <a:lumMod val="60000"/>
              <a:lumOff val="40000"/>
            </a:schemeClr>
          </a:solidFill>
          <a:effectLst>
            <a:outerShdw blurRad="50800" dist="50800" dir="5400000" algn="ctr" rotWithShape="0">
              <a:schemeClr val="accent6"/>
            </a:outerShdw>
          </a:effectLst>
        </p:spPr>
        <p:txBody>
          <a:bodyPr rtlCol="0">
            <a:normAutofit/>
          </a:bodyPr>
          <a:lstStyle/>
          <a:p>
            <a:pPr algn="r">
              <a:defRPr/>
            </a:pPr>
            <a:r>
              <a:rPr lang="en-ZA" sz="2800" b="1" cap="small" dirty="0">
                <a:latin typeface="Arial" panose="020B0604020202020204" pitchFamily="34" charset="0"/>
                <a:cs typeface="Arial" panose="020B0604020202020204" pitchFamily="34" charset="0"/>
              </a:rPr>
              <a:t>Overview of </a:t>
            </a:r>
            <a:r>
              <a:rPr lang="en-ZA" sz="2800" b="1" cap="small" dirty="0" smtClean="0">
                <a:latin typeface="Arial" panose="020B0604020202020204" pitchFamily="34" charset="0"/>
                <a:cs typeface="Arial" panose="020B0604020202020204" pitchFamily="34" charset="0"/>
              </a:rPr>
              <a:t>2019/20 </a:t>
            </a:r>
            <a:r>
              <a:rPr lang="en-ZA" sz="2800" b="1" cap="small" dirty="0">
                <a:latin typeface="Arial" panose="020B0604020202020204" pitchFamily="34" charset="0"/>
                <a:cs typeface="Arial" panose="020B0604020202020204" pitchFamily="34" charset="0"/>
              </a:rPr>
              <a:t>Budget and MTEF Estimates</a:t>
            </a:r>
            <a:r>
              <a:rPr lang="en-US" sz="2800" b="1" cap="small" dirty="0">
                <a:solidFill>
                  <a:prstClr val="black"/>
                </a:solidFill>
                <a:latin typeface="Arial" panose="020B0604020202020204" pitchFamily="34" charset="0"/>
                <a:cs typeface="Arial" panose="020B0604020202020204" pitchFamily="34" charset="0"/>
              </a:rPr>
              <a:t> </a:t>
            </a:r>
            <a:endParaRPr lang="en-US" sz="2800" b="1" cap="small" dirty="0">
              <a:solidFill>
                <a:srgbClr val="FF0000"/>
              </a:solidFill>
            </a:endParaRPr>
          </a:p>
        </p:txBody>
      </p:sp>
      <p:sp>
        <p:nvSpPr>
          <p:cNvPr id="6" name="Right Triangle 5">
            <a:extLst>
              <a:ext uri="{FF2B5EF4-FFF2-40B4-BE49-F238E27FC236}">
                <a16:creationId xmlns:a16="http://schemas.microsoft.com/office/drawing/2014/main" xmlns="" id="{1F4B36CA-D7BE-E544-95E9-B0A57342C1E7}"/>
              </a:ext>
            </a:extLst>
          </p:cNvPr>
          <p:cNvSpPr/>
          <p:nvPr/>
        </p:nvSpPr>
        <p:spPr>
          <a:xfrm flipH="1">
            <a:off x="8458200" y="6134300"/>
            <a:ext cx="685800" cy="74295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solidFill>
                <a:prstClr val="white"/>
              </a:solidFill>
            </a:endParaRPr>
          </a:p>
        </p:txBody>
      </p:sp>
      <p:sp>
        <p:nvSpPr>
          <p:cNvPr id="77827" name="Slide Number Placeholder 1"/>
          <p:cNvSpPr>
            <a:spLocks noGrp="1"/>
          </p:cNvSpPr>
          <p:nvPr>
            <p:ph type="sldNum" sz="quarter" idx="4294967295"/>
          </p:nvPr>
        </p:nvSpPr>
        <p:spPr bwMode="auto">
          <a:xfrm>
            <a:off x="8779494" y="6454700"/>
            <a:ext cx="300722" cy="338554"/>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81644A7-0C56-4FE1-AA8B-1A8D531D2A01}" type="slidenum">
              <a:rPr lang="en-US" altLang="en-US" sz="1600" b="1" smtClean="0">
                <a:solidFill>
                  <a:srgbClr val="FFFFFF"/>
                </a:solidFill>
              </a:rPr>
              <a:pPr>
                <a:spcBef>
                  <a:spcPct val="0"/>
                </a:spcBef>
                <a:buFontTx/>
                <a:buNone/>
              </a:pPr>
              <a:t>26</a:t>
            </a:fld>
            <a:endParaRPr lang="en-US" altLang="en-US" sz="1600" b="1" dirty="0">
              <a:solidFill>
                <a:srgbClr val="FFFFFF"/>
              </a:solidFill>
            </a:endParaRPr>
          </a:p>
        </p:txBody>
      </p:sp>
      <p:graphicFrame>
        <p:nvGraphicFramePr>
          <p:cNvPr id="3" name="Table 2"/>
          <p:cNvGraphicFramePr>
            <a:graphicFrameLocks noGrp="1"/>
          </p:cNvGraphicFramePr>
          <p:nvPr>
            <p:extLst>
              <p:ext uri="{D42A27DB-BD31-4B8C-83A1-F6EECF244321}">
                <p14:modId xmlns:p14="http://schemas.microsoft.com/office/powerpoint/2010/main" xmlns="" val="598525540"/>
              </p:ext>
            </p:extLst>
          </p:nvPr>
        </p:nvGraphicFramePr>
        <p:xfrm>
          <a:off x="130629" y="980166"/>
          <a:ext cx="8949586" cy="4934607"/>
        </p:xfrm>
        <a:graphic>
          <a:graphicData uri="http://schemas.openxmlformats.org/drawingml/2006/table">
            <a:tbl>
              <a:tblPr/>
              <a:tblGrid>
                <a:gridCol w="1467732">
                  <a:extLst>
                    <a:ext uri="{9D8B030D-6E8A-4147-A177-3AD203B41FA5}">
                      <a16:colId xmlns:a16="http://schemas.microsoft.com/office/drawing/2014/main" xmlns="" val="20000"/>
                    </a:ext>
                  </a:extLst>
                </a:gridCol>
                <a:gridCol w="1208194">
                  <a:extLst>
                    <a:ext uri="{9D8B030D-6E8A-4147-A177-3AD203B41FA5}">
                      <a16:colId xmlns:a16="http://schemas.microsoft.com/office/drawing/2014/main" xmlns="" val="20001"/>
                    </a:ext>
                  </a:extLst>
                </a:gridCol>
                <a:gridCol w="1347807">
                  <a:extLst>
                    <a:ext uri="{9D8B030D-6E8A-4147-A177-3AD203B41FA5}">
                      <a16:colId xmlns:a16="http://schemas.microsoft.com/office/drawing/2014/main" xmlns="" val="20002"/>
                    </a:ext>
                  </a:extLst>
                </a:gridCol>
                <a:gridCol w="1347807">
                  <a:extLst>
                    <a:ext uri="{9D8B030D-6E8A-4147-A177-3AD203B41FA5}">
                      <a16:colId xmlns:a16="http://schemas.microsoft.com/office/drawing/2014/main" xmlns="" val="20003"/>
                    </a:ext>
                  </a:extLst>
                </a:gridCol>
                <a:gridCol w="1329909">
                  <a:extLst>
                    <a:ext uri="{9D8B030D-6E8A-4147-A177-3AD203B41FA5}">
                      <a16:colId xmlns:a16="http://schemas.microsoft.com/office/drawing/2014/main" xmlns="" val="20004"/>
                    </a:ext>
                  </a:extLst>
                </a:gridCol>
                <a:gridCol w="1195665">
                  <a:extLst>
                    <a:ext uri="{9D8B030D-6E8A-4147-A177-3AD203B41FA5}">
                      <a16:colId xmlns:a16="http://schemas.microsoft.com/office/drawing/2014/main" xmlns="" val="20005"/>
                    </a:ext>
                  </a:extLst>
                </a:gridCol>
                <a:gridCol w="1052472">
                  <a:extLst>
                    <a:ext uri="{9D8B030D-6E8A-4147-A177-3AD203B41FA5}">
                      <a16:colId xmlns:a16="http://schemas.microsoft.com/office/drawing/2014/main" xmlns="" val="20006"/>
                    </a:ext>
                  </a:extLst>
                </a:gridCol>
              </a:tblGrid>
              <a:tr h="387498">
                <a:tc rowSpan="2">
                  <a:txBody>
                    <a:bodyPr/>
                    <a:lstStyle/>
                    <a:p>
                      <a:pPr algn="ctr" fontAlgn="b">
                        <a:lnSpc>
                          <a:spcPct val="107000"/>
                        </a:lnSpc>
                        <a:spcAft>
                          <a:spcPts val="0"/>
                        </a:spcAft>
                      </a:pPr>
                      <a:r>
                        <a:rPr lang="en-US" sz="14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Programme</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8945" marR="8945" marT="89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lnSpc>
                          <a:spcPct val="107000"/>
                        </a:lnSpc>
                        <a:spcAft>
                          <a:spcPts val="0"/>
                        </a:spcAft>
                      </a:pPr>
                      <a:r>
                        <a:rPr lang="en-US" sz="14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AUDITED OUTCOME</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8945" marR="8945" marT="89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fontAlgn="b">
                        <a:lnSpc>
                          <a:spcPct val="107000"/>
                        </a:lnSpc>
                        <a:spcAft>
                          <a:spcPts val="0"/>
                        </a:spcAft>
                      </a:pPr>
                      <a:r>
                        <a:rPr lang="en-US" sz="14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MAIN APPROPRIATION</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8945" marR="8945" marT="89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gridSpan="3">
                  <a:txBody>
                    <a:bodyPr/>
                    <a:lstStyle/>
                    <a:p>
                      <a:pPr algn="ctr" fontAlgn="b">
                        <a:lnSpc>
                          <a:spcPct val="107000"/>
                        </a:lnSpc>
                        <a:spcAft>
                          <a:spcPts val="0"/>
                        </a:spcAft>
                      </a:pPr>
                      <a:r>
                        <a:rPr lang="en-US" sz="14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MTEF</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8945" marR="8945" marT="89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en-ZA"/>
                    </a:p>
                  </a:txBody>
                  <a:tcPr/>
                </a:tc>
                <a:tc hMerge="1">
                  <a:txBody>
                    <a:bodyPr/>
                    <a:lstStyle/>
                    <a:p>
                      <a:endParaRPr lang="en-ZA"/>
                    </a:p>
                  </a:txBody>
                  <a:tcPr/>
                </a:tc>
                <a:tc>
                  <a:txBody>
                    <a:bodyPr/>
                    <a:lstStyle/>
                    <a:p>
                      <a:pPr algn="ctr" fontAlgn="b">
                        <a:lnSpc>
                          <a:spcPct val="107000"/>
                        </a:lnSpc>
                        <a:spcAft>
                          <a:spcPts val="0"/>
                        </a:spcAft>
                      </a:pPr>
                      <a:r>
                        <a:rPr lang="en-US" sz="14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8945" marR="8945" marT="89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00"/>
                  </a:ext>
                </a:extLst>
              </a:tr>
              <a:tr h="454176">
                <a:tc vMerge="1">
                  <a:txBody>
                    <a:bodyPr/>
                    <a:lstStyle/>
                    <a:p>
                      <a:endParaRPr lang="en-ZA"/>
                    </a:p>
                  </a:txBody>
                  <a:tcPr/>
                </a:tc>
                <a:tc>
                  <a:txBody>
                    <a:bodyPr/>
                    <a:lstStyle/>
                    <a:p>
                      <a:pPr algn="ctr" fontAlgn="b">
                        <a:lnSpc>
                          <a:spcPct val="107000"/>
                        </a:lnSpc>
                        <a:spcAft>
                          <a:spcPts val="0"/>
                        </a:spcAft>
                      </a:pPr>
                      <a:r>
                        <a:rPr lang="en-US" sz="14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2017/18</a:t>
                      </a: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gn="ctr" fontAlgn="b">
                        <a:lnSpc>
                          <a:spcPct val="107000"/>
                        </a:lnSpc>
                        <a:spcAft>
                          <a:spcPts val="0"/>
                        </a:spcAft>
                      </a:pPr>
                      <a:r>
                        <a:rPr lang="en-US" sz="14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R’000</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8945" marR="8945" marT="89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fontAlgn="b">
                        <a:lnSpc>
                          <a:spcPct val="107000"/>
                        </a:lnSpc>
                        <a:spcAft>
                          <a:spcPts val="0"/>
                        </a:spcAft>
                      </a:pPr>
                      <a:r>
                        <a:rPr lang="en-US" sz="14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2018/19</a:t>
                      </a: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gn="ctr" fontAlgn="b">
                        <a:lnSpc>
                          <a:spcPct val="107000"/>
                        </a:lnSpc>
                        <a:spcAft>
                          <a:spcPts val="0"/>
                        </a:spcAft>
                      </a:pPr>
                      <a:r>
                        <a:rPr lang="en-US" sz="14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R’000</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8945" marR="8945" marT="89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fontAlgn="b">
                        <a:lnSpc>
                          <a:spcPct val="107000"/>
                        </a:lnSpc>
                        <a:spcAft>
                          <a:spcPts val="0"/>
                        </a:spcAft>
                      </a:pPr>
                      <a:r>
                        <a:rPr lang="en-US" sz="14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2019/20</a:t>
                      </a: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gn="ctr" fontAlgn="b">
                        <a:lnSpc>
                          <a:spcPct val="107000"/>
                        </a:lnSpc>
                        <a:spcAft>
                          <a:spcPts val="0"/>
                        </a:spcAft>
                      </a:pPr>
                      <a:r>
                        <a:rPr lang="en-US" sz="14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R’000</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8945" marR="8945" marT="89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lnSpc>
                          <a:spcPct val="107000"/>
                        </a:lnSpc>
                        <a:spcAft>
                          <a:spcPts val="0"/>
                        </a:spcAft>
                      </a:pPr>
                      <a:r>
                        <a:rPr lang="en-US" sz="14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2020/21</a:t>
                      </a: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gn="ctr" fontAlgn="b">
                        <a:lnSpc>
                          <a:spcPct val="107000"/>
                        </a:lnSpc>
                        <a:spcAft>
                          <a:spcPts val="0"/>
                        </a:spcAft>
                      </a:pPr>
                      <a:r>
                        <a:rPr lang="en-US" sz="14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R’000 </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8945" marR="8945" marT="89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lnSpc>
                          <a:spcPct val="107000"/>
                        </a:lnSpc>
                        <a:spcAft>
                          <a:spcPts val="0"/>
                        </a:spcAft>
                      </a:pPr>
                      <a:r>
                        <a:rPr lang="en-US" sz="14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2021/22</a:t>
                      </a: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gn="ctr" fontAlgn="b">
                        <a:lnSpc>
                          <a:spcPct val="107000"/>
                        </a:lnSpc>
                        <a:spcAft>
                          <a:spcPts val="0"/>
                        </a:spcAft>
                      </a:pPr>
                      <a:r>
                        <a:rPr lang="en-US" sz="14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R’000    </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8945" marR="8945" marT="89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lnSpc>
                          <a:spcPct val="107000"/>
                        </a:lnSpc>
                        <a:spcAft>
                          <a:spcPts val="0"/>
                        </a:spcAft>
                      </a:pPr>
                      <a:r>
                        <a:rPr lang="en-US" sz="14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TOTAL OVER MTEF</a:t>
                      </a: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gn="ctr" fontAlgn="b">
                        <a:lnSpc>
                          <a:spcPct val="107000"/>
                        </a:lnSpc>
                        <a:spcAft>
                          <a:spcPts val="0"/>
                        </a:spcAft>
                      </a:pPr>
                      <a:r>
                        <a:rPr lang="en-US" sz="14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R’000    </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8945" marR="8945" marT="89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01"/>
                  </a:ext>
                </a:extLst>
              </a:tr>
              <a:tr h="673735">
                <a:tc>
                  <a:txBody>
                    <a:bodyPr/>
                    <a:lstStyle/>
                    <a:p>
                      <a:pPr algn="l" fontAlgn="t">
                        <a:lnSpc>
                          <a:spcPct val="107000"/>
                        </a:lnSpc>
                        <a:spcAft>
                          <a:spcPts val="0"/>
                        </a:spcAft>
                      </a:pPr>
                      <a:r>
                        <a:rPr lang="en-ZA" sz="1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Administration</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8945" marR="8945" marT="8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07000"/>
                        </a:lnSpc>
                        <a:spcAft>
                          <a:spcPts val="0"/>
                        </a:spcAft>
                      </a:pPr>
                      <a:r>
                        <a:rPr lang="en-ZA" sz="1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400">
                        <a:effectLst/>
                        <a:latin typeface="Arial" panose="020B0604020202020204" pitchFamily="34" charset="0"/>
                        <a:ea typeface="Calibri" panose="020F0502020204030204" pitchFamily="34" charset="0"/>
                        <a:cs typeface="Arial" panose="020B0604020202020204" pitchFamily="34" charset="0"/>
                      </a:endParaRPr>
                    </a:p>
                    <a:p>
                      <a:pPr algn="r" fontAlgn="b">
                        <a:lnSpc>
                          <a:spcPct val="107000"/>
                        </a:lnSpc>
                        <a:spcAft>
                          <a:spcPts val="0"/>
                        </a:spcAft>
                      </a:pPr>
                      <a:r>
                        <a:rPr lang="en-ZA" sz="1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400">
                        <a:effectLst/>
                        <a:latin typeface="Arial" panose="020B0604020202020204" pitchFamily="34" charset="0"/>
                        <a:ea typeface="Calibri" panose="020F0502020204030204" pitchFamily="34" charset="0"/>
                        <a:cs typeface="Arial" panose="020B0604020202020204" pitchFamily="34" charset="0"/>
                      </a:endParaRPr>
                    </a:p>
                    <a:p>
                      <a:pPr algn="r" fontAlgn="b">
                        <a:lnSpc>
                          <a:spcPct val="107000"/>
                        </a:lnSpc>
                        <a:spcAft>
                          <a:spcPts val="0"/>
                        </a:spcAft>
                      </a:pPr>
                      <a:r>
                        <a:rPr lang="en-ZA" sz="1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116,999</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8945" marR="8945" marT="8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07000"/>
                        </a:lnSpc>
                        <a:spcAft>
                          <a:spcPts val="0"/>
                        </a:spcAft>
                      </a:pPr>
                      <a:r>
                        <a:rPr lang="en-ZA" sz="1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400">
                        <a:effectLst/>
                        <a:latin typeface="Arial" panose="020B0604020202020204" pitchFamily="34" charset="0"/>
                        <a:ea typeface="Calibri" panose="020F0502020204030204" pitchFamily="34" charset="0"/>
                        <a:cs typeface="Arial" panose="020B0604020202020204" pitchFamily="34" charset="0"/>
                      </a:endParaRPr>
                    </a:p>
                    <a:p>
                      <a:pPr algn="r" fontAlgn="b">
                        <a:lnSpc>
                          <a:spcPct val="107000"/>
                        </a:lnSpc>
                        <a:spcAft>
                          <a:spcPts val="0"/>
                        </a:spcAft>
                      </a:pPr>
                      <a:r>
                        <a:rPr lang="en-ZA" sz="1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400">
                        <a:effectLst/>
                        <a:latin typeface="Arial" panose="020B0604020202020204" pitchFamily="34" charset="0"/>
                        <a:ea typeface="Calibri" panose="020F0502020204030204" pitchFamily="34" charset="0"/>
                        <a:cs typeface="Arial" panose="020B0604020202020204" pitchFamily="34" charset="0"/>
                      </a:endParaRPr>
                    </a:p>
                    <a:p>
                      <a:pPr algn="r" fontAlgn="b">
                        <a:lnSpc>
                          <a:spcPct val="107000"/>
                        </a:lnSpc>
                        <a:spcAft>
                          <a:spcPts val="0"/>
                        </a:spcAft>
                      </a:pPr>
                      <a:r>
                        <a:rPr lang="en-ZA" sz="1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127,121</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8945" marR="8945" marT="8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07000"/>
                        </a:lnSpc>
                        <a:spcAft>
                          <a:spcPts val="0"/>
                        </a:spcAft>
                      </a:pPr>
                      <a:r>
                        <a:rPr lang="en-ZA" sz="1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124,388 </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8945" marR="8945" marT="89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07000"/>
                        </a:lnSpc>
                        <a:spcAft>
                          <a:spcPts val="0"/>
                        </a:spcAft>
                      </a:pPr>
                      <a:r>
                        <a:rPr lang="en-ZA" sz="1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131,496 </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8945" marR="8945" marT="89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07000"/>
                        </a:lnSpc>
                        <a:spcAft>
                          <a:spcPts val="0"/>
                        </a:spcAft>
                      </a:pPr>
                      <a:r>
                        <a:rPr lang="en-ZA" sz="1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139,630 </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8945" marR="8945" marT="89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07000"/>
                        </a:lnSpc>
                        <a:spcAft>
                          <a:spcPts val="0"/>
                        </a:spcAft>
                      </a:pPr>
                      <a:r>
                        <a:rPr lang="en-ZA" sz="1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395,514 </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8945" marR="8945" marT="89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673735">
                <a:tc>
                  <a:txBody>
                    <a:bodyPr/>
                    <a:lstStyle/>
                    <a:p>
                      <a:pPr algn="l" fontAlgn="t">
                        <a:lnSpc>
                          <a:spcPct val="107000"/>
                        </a:lnSpc>
                        <a:spcAft>
                          <a:spcPts val="0"/>
                        </a:spcAft>
                      </a:pPr>
                      <a:r>
                        <a:rPr lang="en-ZA" sz="1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Sector Policy and Research</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8945" marR="8945" marT="8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07000"/>
                        </a:lnSpc>
                        <a:spcAft>
                          <a:spcPts val="0"/>
                        </a:spcAft>
                      </a:pPr>
                      <a:r>
                        <a:rPr lang="en-ZA" sz="1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400">
                        <a:effectLst/>
                        <a:latin typeface="Arial" panose="020B0604020202020204" pitchFamily="34" charset="0"/>
                        <a:ea typeface="Calibri" panose="020F0502020204030204" pitchFamily="34" charset="0"/>
                        <a:cs typeface="Arial" panose="020B0604020202020204" pitchFamily="34" charset="0"/>
                      </a:endParaRPr>
                    </a:p>
                    <a:p>
                      <a:pPr algn="r" fontAlgn="b">
                        <a:lnSpc>
                          <a:spcPct val="107000"/>
                        </a:lnSpc>
                        <a:spcAft>
                          <a:spcPts val="0"/>
                        </a:spcAft>
                      </a:pPr>
                      <a:r>
                        <a:rPr lang="en-ZA" sz="1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400">
                        <a:effectLst/>
                        <a:latin typeface="Arial" panose="020B0604020202020204" pitchFamily="34" charset="0"/>
                        <a:ea typeface="Calibri" panose="020F0502020204030204" pitchFamily="34" charset="0"/>
                        <a:cs typeface="Arial" panose="020B0604020202020204" pitchFamily="34" charset="0"/>
                      </a:endParaRPr>
                    </a:p>
                    <a:p>
                      <a:pPr algn="r" fontAlgn="b">
                        <a:lnSpc>
                          <a:spcPct val="107000"/>
                        </a:lnSpc>
                        <a:spcAft>
                          <a:spcPts val="0"/>
                        </a:spcAft>
                      </a:pPr>
                      <a:r>
                        <a:rPr lang="en-ZA" sz="1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16,748</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8945" marR="8945" marT="8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07000"/>
                        </a:lnSpc>
                        <a:spcAft>
                          <a:spcPts val="0"/>
                        </a:spcAft>
                      </a:pPr>
                      <a:r>
                        <a:rPr lang="en-ZA" sz="1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400">
                        <a:effectLst/>
                        <a:latin typeface="Arial" panose="020B0604020202020204" pitchFamily="34" charset="0"/>
                        <a:ea typeface="Calibri" panose="020F0502020204030204" pitchFamily="34" charset="0"/>
                        <a:cs typeface="Arial" panose="020B0604020202020204" pitchFamily="34" charset="0"/>
                      </a:endParaRPr>
                    </a:p>
                    <a:p>
                      <a:pPr algn="r" fontAlgn="b">
                        <a:lnSpc>
                          <a:spcPct val="107000"/>
                        </a:lnSpc>
                        <a:spcAft>
                          <a:spcPts val="0"/>
                        </a:spcAft>
                      </a:pPr>
                      <a:r>
                        <a:rPr lang="en-ZA" sz="1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400">
                        <a:effectLst/>
                        <a:latin typeface="Arial" panose="020B0604020202020204" pitchFamily="34" charset="0"/>
                        <a:ea typeface="Calibri" panose="020F0502020204030204" pitchFamily="34" charset="0"/>
                        <a:cs typeface="Arial" panose="020B0604020202020204" pitchFamily="34" charset="0"/>
                      </a:endParaRPr>
                    </a:p>
                    <a:p>
                      <a:pPr algn="r" fontAlgn="b">
                        <a:lnSpc>
                          <a:spcPct val="107000"/>
                        </a:lnSpc>
                        <a:spcAft>
                          <a:spcPts val="0"/>
                        </a:spcAft>
                      </a:pPr>
                      <a:r>
                        <a:rPr lang="en-ZA" sz="1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22,447</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8945" marR="8945" marT="8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07000"/>
                        </a:lnSpc>
                        <a:spcAft>
                          <a:spcPts val="0"/>
                        </a:spcAft>
                      </a:pPr>
                      <a:r>
                        <a:rPr lang="en-ZA" sz="1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35,615 </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8945" marR="8945" marT="89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07000"/>
                        </a:lnSpc>
                        <a:spcAft>
                          <a:spcPts val="0"/>
                        </a:spcAft>
                      </a:pPr>
                      <a:r>
                        <a:rPr lang="en-ZA" sz="1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39,416 </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8945" marR="8945" marT="89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07000"/>
                        </a:lnSpc>
                        <a:spcAft>
                          <a:spcPts val="0"/>
                        </a:spcAft>
                      </a:pPr>
                      <a:r>
                        <a:rPr lang="en-ZA" sz="1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42,310 </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8945" marR="8945" marT="89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07000"/>
                        </a:lnSpc>
                        <a:spcAft>
                          <a:spcPts val="0"/>
                        </a:spcAft>
                      </a:pPr>
                      <a:r>
                        <a:rPr lang="en-ZA" sz="1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117,341 </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8945" marR="8945" marT="89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673735">
                <a:tc>
                  <a:txBody>
                    <a:bodyPr/>
                    <a:lstStyle/>
                    <a:p>
                      <a:pPr algn="l" fontAlgn="t">
                        <a:lnSpc>
                          <a:spcPct val="107000"/>
                        </a:lnSpc>
                        <a:spcAft>
                          <a:spcPts val="0"/>
                        </a:spcAft>
                      </a:pPr>
                      <a:r>
                        <a:rPr lang="en-ZA" sz="1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Integrated Co-operatives Development</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8945" marR="8945" marT="8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07000"/>
                        </a:lnSpc>
                        <a:spcAft>
                          <a:spcPts val="0"/>
                        </a:spcAft>
                      </a:pPr>
                      <a:r>
                        <a:rPr lang="en-ZA" sz="1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99,204</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8945" marR="8945" marT="89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07000"/>
                        </a:lnSpc>
                        <a:spcAft>
                          <a:spcPts val="0"/>
                        </a:spcAft>
                      </a:pPr>
                      <a:r>
                        <a:rPr lang="en-ZA" sz="1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gn="r" fontAlgn="b">
                        <a:lnSpc>
                          <a:spcPct val="107000"/>
                        </a:lnSpc>
                        <a:spcAft>
                          <a:spcPts val="0"/>
                        </a:spcAft>
                      </a:pPr>
                      <a:r>
                        <a:rPr lang="en-ZA" sz="1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gn="r" fontAlgn="b">
                        <a:lnSpc>
                          <a:spcPct val="107000"/>
                        </a:lnSpc>
                        <a:spcAft>
                          <a:spcPts val="0"/>
                        </a:spcAft>
                      </a:pPr>
                      <a:r>
                        <a:rPr lang="en-ZA" sz="1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115,017</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8945" marR="8945" marT="8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07000"/>
                        </a:lnSpc>
                        <a:spcAft>
                          <a:spcPts val="0"/>
                        </a:spcAft>
                      </a:pPr>
                      <a:r>
                        <a:rPr lang="en-ZA" sz="1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127,628 </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8945" marR="8945" marT="89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07000"/>
                        </a:lnSpc>
                        <a:spcAft>
                          <a:spcPts val="0"/>
                        </a:spcAft>
                      </a:pPr>
                      <a:r>
                        <a:rPr lang="en-ZA" sz="1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135,080 </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8945" marR="8945" marT="89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07000"/>
                        </a:lnSpc>
                        <a:spcAft>
                          <a:spcPts val="0"/>
                        </a:spcAft>
                      </a:pPr>
                      <a:r>
                        <a:rPr lang="en-ZA" sz="1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142,269 </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8945" marR="8945" marT="89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07000"/>
                        </a:lnSpc>
                        <a:spcAft>
                          <a:spcPts val="0"/>
                        </a:spcAft>
                      </a:pPr>
                      <a:r>
                        <a:rPr lang="en-ZA" sz="1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404,977 </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8945" marR="8945" marT="89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704795">
                <a:tc>
                  <a:txBody>
                    <a:bodyPr/>
                    <a:lstStyle/>
                    <a:p>
                      <a:pPr algn="l" fontAlgn="t">
                        <a:lnSpc>
                          <a:spcPct val="107000"/>
                        </a:lnSpc>
                        <a:spcAft>
                          <a:spcPts val="0"/>
                        </a:spcAft>
                      </a:pPr>
                      <a:r>
                        <a:rPr lang="en-ZA" sz="1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Enterprise Development </a:t>
                      </a: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gn="l" fontAlgn="t">
                        <a:lnSpc>
                          <a:spcPct val="107000"/>
                        </a:lnSpc>
                        <a:spcAft>
                          <a:spcPts val="0"/>
                        </a:spcAft>
                      </a:pPr>
                      <a:r>
                        <a:rPr lang="en-ZA" sz="1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and Entrepreneurship</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8945" marR="8945" marT="8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1,226,533</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07000"/>
                        </a:lnSpc>
                        <a:spcAft>
                          <a:spcPts val="0"/>
                        </a:spcAft>
                      </a:pPr>
                      <a:r>
                        <a:rPr lang="en-ZA" sz="1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gn="r" fontAlgn="b">
                        <a:lnSpc>
                          <a:spcPct val="107000"/>
                        </a:lnSpc>
                        <a:spcAft>
                          <a:spcPts val="0"/>
                        </a:spcAft>
                      </a:pPr>
                      <a:endParaRPr lang="en-ZA" sz="1400" kern="12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algn="r" fontAlgn="b">
                        <a:lnSpc>
                          <a:spcPct val="107000"/>
                        </a:lnSpc>
                        <a:spcAft>
                          <a:spcPts val="0"/>
                        </a:spcAft>
                      </a:pPr>
                      <a:r>
                        <a:rPr lang="en-ZA" sz="1400" kern="12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400" dirty="0" smtClean="0">
                        <a:effectLst/>
                        <a:latin typeface="Arial" panose="020B0604020202020204" pitchFamily="34" charset="0"/>
                        <a:ea typeface="Calibri" panose="020F0502020204030204" pitchFamily="34" charset="0"/>
                        <a:cs typeface="Arial" panose="020B0604020202020204" pitchFamily="34" charset="0"/>
                      </a:endParaRPr>
                    </a:p>
                    <a:p>
                      <a:pPr algn="r" fontAlgn="b">
                        <a:lnSpc>
                          <a:spcPct val="107000"/>
                        </a:lnSpc>
                        <a:spcAft>
                          <a:spcPts val="0"/>
                        </a:spcAft>
                      </a:pPr>
                      <a:r>
                        <a:rPr lang="en-ZA" sz="1400" b="0" i="0" u="none" strike="noStrike" kern="1200" cap="none" spc="0" baseline="0" dirty="0" smtClean="0">
                          <a:ln>
                            <a:noFill/>
                          </a:ln>
                          <a:solidFill>
                            <a:srgbClr val="000000"/>
                          </a:solidFill>
                          <a:effectLst/>
                          <a:uFillTx/>
                          <a:latin typeface="Arial" panose="020B0604020202020204" pitchFamily="34" charset="0"/>
                          <a:ea typeface="Times New Roman" panose="02020603050405020304" pitchFamily="18" charset="0"/>
                          <a:cs typeface="Arial" panose="020B0604020202020204" pitchFamily="34" charset="0"/>
                          <a:sym typeface="Calibri"/>
                        </a:rPr>
                        <a:t>1,223,86</a:t>
                      </a:r>
                      <a:r>
                        <a:rPr lang="en-ZA" sz="1400" kern="12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8</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8945" marR="8945" marT="8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07000"/>
                        </a:lnSpc>
                        <a:spcAft>
                          <a:spcPts val="0"/>
                        </a:spcAft>
                      </a:pPr>
                      <a:r>
                        <a:rPr lang="en-ZA" sz="1400" kern="12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ZA" sz="1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2,280 921 </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8945" marR="8945" marT="89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07000"/>
                        </a:lnSpc>
                        <a:spcAft>
                          <a:spcPts val="0"/>
                        </a:spcAft>
                      </a:pPr>
                      <a:r>
                        <a:rPr lang="en-ZA" sz="1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2,407 271 </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8945" marR="8945" marT="89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07000"/>
                        </a:lnSpc>
                        <a:spcAft>
                          <a:spcPts val="0"/>
                        </a:spcAft>
                      </a:pPr>
                      <a:r>
                        <a:rPr lang="en-ZA" sz="1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2,539 124 </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8945" marR="8945" marT="89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07000"/>
                        </a:lnSpc>
                        <a:spcAft>
                          <a:spcPts val="0"/>
                        </a:spcAft>
                      </a:pPr>
                      <a:r>
                        <a:rPr lang="en-ZA" sz="1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7,227,316 </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8945" marR="8945" marT="89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403561">
                <a:tc>
                  <a:txBody>
                    <a:bodyPr/>
                    <a:lstStyle/>
                    <a:p>
                      <a:pPr fontAlgn="b">
                        <a:lnSpc>
                          <a:spcPct val="107000"/>
                        </a:lnSpc>
                        <a:spcAft>
                          <a:spcPts val="0"/>
                        </a:spcAft>
                      </a:pPr>
                      <a:r>
                        <a:rPr lang="en-US" sz="14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TOTAL</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8945" marR="8945" marT="89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fontAlgn="b">
                        <a:lnSpc>
                          <a:spcPct val="107000"/>
                        </a:lnSpc>
                        <a:spcAft>
                          <a:spcPts val="0"/>
                        </a:spcAft>
                      </a:pPr>
                      <a:r>
                        <a:rPr lang="en-ZA" sz="14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1,459,484</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8945" marR="8945" marT="89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r" fontAlgn="b">
                        <a:lnSpc>
                          <a:spcPct val="107000"/>
                        </a:lnSpc>
                        <a:spcAft>
                          <a:spcPts val="0"/>
                        </a:spcAft>
                      </a:pPr>
                      <a:r>
                        <a:rPr lang="en-ZA" sz="14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1,488,453</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8945" marR="8945" marT="89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r" fontAlgn="b">
                        <a:lnSpc>
                          <a:spcPct val="107000"/>
                        </a:lnSpc>
                        <a:spcAft>
                          <a:spcPts val="0"/>
                        </a:spcAft>
                      </a:pPr>
                      <a:r>
                        <a:rPr lang="en-ZA" sz="14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2,</a:t>
                      </a:r>
                      <a:r>
                        <a:rPr lang="en-US" sz="14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568,552</a:t>
                      </a:r>
                      <a:r>
                        <a:rPr lang="en-ZA" sz="14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8945" marR="8945" marT="89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fontAlgn="b">
                        <a:lnSpc>
                          <a:spcPct val="107000"/>
                        </a:lnSpc>
                        <a:spcAft>
                          <a:spcPts val="0"/>
                        </a:spcAft>
                      </a:pPr>
                      <a:r>
                        <a:rPr lang="en-US" sz="14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2,713,263</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8945" marR="8945" marT="89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fontAlgn="b">
                        <a:lnSpc>
                          <a:spcPct val="107000"/>
                        </a:lnSpc>
                        <a:spcAft>
                          <a:spcPts val="0"/>
                        </a:spcAft>
                      </a:pPr>
                      <a:r>
                        <a:rPr lang="en-US" sz="14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2,863,333 </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8945" marR="8945" marT="89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fontAlgn="b">
                        <a:lnSpc>
                          <a:spcPct val="107000"/>
                        </a:lnSpc>
                        <a:spcAft>
                          <a:spcPts val="0"/>
                        </a:spcAft>
                      </a:pPr>
                      <a:r>
                        <a:rPr lang="en-US" sz="14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8,145,148 </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8945" marR="8945" marT="89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xmlns="" val="493614249"/>
      </p:ext>
    </p:extLst>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6" name="Picture 4" descr="logo Small business devleopment dept_1"/>
          <p:cNvPicPr>
            <a:picLocks noChangeAspect="1" noChangeArrowheads="1"/>
          </p:cNvPicPr>
          <p:nvPr/>
        </p:nvPicPr>
        <p:blipFill>
          <a:blip r:embed="rId2" cstate="print">
            <a:extLst>
              <a:ext uri="{28A0092B-C50C-407E-A947-70E740481C1C}">
                <a14:useLocalDpi xmlns:a14="http://schemas.microsoft.com/office/drawing/2010/main" xmlns="" val="0"/>
              </a:ext>
            </a:extLst>
          </a:blip>
          <a:srcRect t="24292" b="22406"/>
          <a:stretch>
            <a:fillRect/>
          </a:stretch>
        </p:blipFill>
        <p:spPr bwMode="auto">
          <a:xfrm>
            <a:off x="0" y="6210300"/>
            <a:ext cx="1752600" cy="625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4" name="Title 1"/>
          <p:cNvSpPr>
            <a:spLocks noGrp="1"/>
          </p:cNvSpPr>
          <p:nvPr>
            <p:ph type="title"/>
          </p:nvPr>
        </p:nvSpPr>
        <p:spPr>
          <a:xfrm>
            <a:off x="11112" y="20548"/>
            <a:ext cx="9132888" cy="762000"/>
          </a:xfrm>
          <a:solidFill>
            <a:schemeClr val="accent3">
              <a:lumMod val="60000"/>
              <a:lumOff val="40000"/>
            </a:schemeClr>
          </a:solidFill>
          <a:effectLst>
            <a:outerShdw blurRad="50800" dist="50800" dir="5400000" algn="ctr" rotWithShape="0">
              <a:schemeClr val="accent6"/>
            </a:outerShdw>
          </a:effectLst>
        </p:spPr>
        <p:txBody>
          <a:bodyPr rtlCol="0">
            <a:normAutofit fontScale="90000"/>
          </a:bodyPr>
          <a:lstStyle/>
          <a:p>
            <a:pPr algn="r">
              <a:defRPr/>
            </a:pPr>
            <a:r>
              <a:rPr lang="en-ZA" sz="2800" b="1" cap="small" dirty="0">
                <a:solidFill>
                  <a:schemeClr val="tx1"/>
                </a:solidFill>
                <a:latin typeface="Arial" panose="020B0604020202020204" pitchFamily="34" charset="0"/>
                <a:cs typeface="Arial" panose="020B0604020202020204" pitchFamily="34" charset="0"/>
              </a:rPr>
              <a:t>Economic Classification of </a:t>
            </a:r>
            <a:r>
              <a:rPr lang="en-ZA" sz="2800" b="1" cap="small" dirty="0" smtClean="0">
                <a:solidFill>
                  <a:schemeClr val="tx1"/>
                </a:solidFill>
                <a:latin typeface="Arial" panose="020B0604020202020204" pitchFamily="34" charset="0"/>
                <a:cs typeface="Arial" panose="020B0604020202020204" pitchFamily="34" charset="0"/>
              </a:rPr>
              <a:t>2019/20 </a:t>
            </a:r>
            <a:r>
              <a:rPr lang="en-ZA" sz="2800" b="1" cap="small" dirty="0">
                <a:solidFill>
                  <a:schemeClr val="tx1"/>
                </a:solidFill>
                <a:latin typeface="Arial" panose="020B0604020202020204" pitchFamily="34" charset="0"/>
                <a:cs typeface="Arial" panose="020B0604020202020204" pitchFamily="34" charset="0"/>
              </a:rPr>
              <a:t>Budget and MTEF Estimates</a:t>
            </a:r>
            <a:r>
              <a:rPr lang="en-US" sz="2800" b="1" cap="small" dirty="0">
                <a:solidFill>
                  <a:srgbClr val="FF0000"/>
                </a:solidFill>
                <a:latin typeface="Arial" panose="020B0604020202020204" pitchFamily="34" charset="0"/>
                <a:cs typeface="Arial" panose="020B0604020202020204" pitchFamily="34" charset="0"/>
              </a:rPr>
              <a:t> </a:t>
            </a:r>
            <a:endParaRPr lang="en-US" sz="2800" b="1" cap="small" dirty="0">
              <a:solidFill>
                <a:srgbClr val="FF0000"/>
              </a:solidFill>
            </a:endParaRPr>
          </a:p>
        </p:txBody>
      </p:sp>
      <p:sp>
        <p:nvSpPr>
          <p:cNvPr id="6" name="Right Triangle 5">
            <a:extLst>
              <a:ext uri="{FF2B5EF4-FFF2-40B4-BE49-F238E27FC236}">
                <a16:creationId xmlns:a16="http://schemas.microsoft.com/office/drawing/2014/main" xmlns="" id="{1F4B36CA-D7BE-E544-95E9-B0A57342C1E7}"/>
              </a:ext>
            </a:extLst>
          </p:cNvPr>
          <p:cNvSpPr/>
          <p:nvPr/>
        </p:nvSpPr>
        <p:spPr>
          <a:xfrm flipH="1">
            <a:off x="8458200" y="6134300"/>
            <a:ext cx="685800" cy="74295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solidFill>
                <a:prstClr val="white"/>
              </a:solidFill>
            </a:endParaRPr>
          </a:p>
        </p:txBody>
      </p:sp>
      <p:sp>
        <p:nvSpPr>
          <p:cNvPr id="77827" name="Slide Number Placeholder 1"/>
          <p:cNvSpPr>
            <a:spLocks noGrp="1"/>
          </p:cNvSpPr>
          <p:nvPr>
            <p:ph type="sldNum" sz="quarter" idx="4294967295"/>
          </p:nvPr>
        </p:nvSpPr>
        <p:spPr bwMode="auto">
          <a:xfrm>
            <a:off x="8779494" y="6454700"/>
            <a:ext cx="300722" cy="338554"/>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81644A7-0C56-4FE1-AA8B-1A8D531D2A01}" type="slidenum">
              <a:rPr lang="en-US" altLang="en-US" sz="1600" b="1" smtClean="0">
                <a:solidFill>
                  <a:srgbClr val="FFFFFF"/>
                </a:solidFill>
              </a:rPr>
              <a:pPr>
                <a:spcBef>
                  <a:spcPct val="0"/>
                </a:spcBef>
                <a:buFontTx/>
                <a:buNone/>
              </a:pPr>
              <a:t>27</a:t>
            </a:fld>
            <a:endParaRPr lang="en-US" altLang="en-US" sz="1600" b="1" dirty="0">
              <a:solidFill>
                <a:srgbClr val="FFFFFF"/>
              </a:solidFill>
            </a:endParaRPr>
          </a:p>
        </p:txBody>
      </p:sp>
      <p:graphicFrame>
        <p:nvGraphicFramePr>
          <p:cNvPr id="2" name="Table 1"/>
          <p:cNvGraphicFramePr>
            <a:graphicFrameLocks noGrp="1"/>
          </p:cNvGraphicFramePr>
          <p:nvPr>
            <p:extLst>
              <p:ext uri="{D42A27DB-BD31-4B8C-83A1-F6EECF244321}">
                <p14:modId xmlns:p14="http://schemas.microsoft.com/office/powerpoint/2010/main" xmlns="" val="1998826437"/>
              </p:ext>
            </p:extLst>
          </p:nvPr>
        </p:nvGraphicFramePr>
        <p:xfrm>
          <a:off x="145141" y="963321"/>
          <a:ext cx="8795658" cy="4536986"/>
        </p:xfrm>
        <a:graphic>
          <a:graphicData uri="http://schemas.openxmlformats.org/drawingml/2006/table">
            <a:tbl>
              <a:tblPr/>
              <a:tblGrid>
                <a:gridCol w="1454802">
                  <a:extLst>
                    <a:ext uri="{9D8B030D-6E8A-4147-A177-3AD203B41FA5}">
                      <a16:colId xmlns:a16="http://schemas.microsoft.com/office/drawing/2014/main" xmlns="" val="20000"/>
                    </a:ext>
                  </a:extLst>
                </a:gridCol>
                <a:gridCol w="1182136">
                  <a:extLst>
                    <a:ext uri="{9D8B030D-6E8A-4147-A177-3AD203B41FA5}">
                      <a16:colId xmlns:a16="http://schemas.microsoft.com/office/drawing/2014/main" xmlns="" val="20001"/>
                    </a:ext>
                  </a:extLst>
                </a:gridCol>
                <a:gridCol w="1305276">
                  <a:extLst>
                    <a:ext uri="{9D8B030D-6E8A-4147-A177-3AD203B41FA5}">
                      <a16:colId xmlns:a16="http://schemas.microsoft.com/office/drawing/2014/main" xmlns="" val="20002"/>
                    </a:ext>
                  </a:extLst>
                </a:gridCol>
                <a:gridCol w="1305276">
                  <a:extLst>
                    <a:ext uri="{9D8B030D-6E8A-4147-A177-3AD203B41FA5}">
                      <a16:colId xmlns:a16="http://schemas.microsoft.com/office/drawing/2014/main" xmlns="" val="20003"/>
                    </a:ext>
                  </a:extLst>
                </a:gridCol>
                <a:gridCol w="1305276">
                  <a:extLst>
                    <a:ext uri="{9D8B030D-6E8A-4147-A177-3AD203B41FA5}">
                      <a16:colId xmlns:a16="http://schemas.microsoft.com/office/drawing/2014/main" xmlns="" val="20004"/>
                    </a:ext>
                  </a:extLst>
                </a:gridCol>
                <a:gridCol w="1310552">
                  <a:extLst>
                    <a:ext uri="{9D8B030D-6E8A-4147-A177-3AD203B41FA5}">
                      <a16:colId xmlns:a16="http://schemas.microsoft.com/office/drawing/2014/main" xmlns="" val="20005"/>
                    </a:ext>
                  </a:extLst>
                </a:gridCol>
                <a:gridCol w="932340">
                  <a:extLst>
                    <a:ext uri="{9D8B030D-6E8A-4147-A177-3AD203B41FA5}">
                      <a16:colId xmlns:a16="http://schemas.microsoft.com/office/drawing/2014/main" xmlns="" val="20006"/>
                    </a:ext>
                  </a:extLst>
                </a:gridCol>
              </a:tblGrid>
              <a:tr h="638290">
                <a:tc rowSpan="2">
                  <a:txBody>
                    <a:bodyPr/>
                    <a:lstStyle/>
                    <a:p>
                      <a:pPr algn="ctr" fontAlgn="b">
                        <a:lnSpc>
                          <a:spcPct val="107000"/>
                        </a:lnSpc>
                        <a:spcAft>
                          <a:spcPts val="0"/>
                        </a:spcAft>
                      </a:pPr>
                      <a:r>
                        <a:rPr lang="en-US" sz="14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Economic classification</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957" marR="8957" marT="895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lnSpc>
                          <a:spcPct val="107000"/>
                        </a:lnSpc>
                        <a:spcAft>
                          <a:spcPts val="0"/>
                        </a:spcAft>
                      </a:pPr>
                      <a:r>
                        <a:rPr lang="en-US" sz="14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AUDITED OUTCOME</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957" marR="8957" marT="895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fontAlgn="b">
                        <a:lnSpc>
                          <a:spcPct val="107000"/>
                        </a:lnSpc>
                        <a:spcAft>
                          <a:spcPts val="0"/>
                        </a:spcAft>
                      </a:pPr>
                      <a:r>
                        <a:rPr lang="en-US" sz="14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MAIN APPROPRIATION</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957" marR="8957" marT="895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gridSpan="3">
                  <a:txBody>
                    <a:bodyPr/>
                    <a:lstStyle/>
                    <a:p>
                      <a:pPr algn="ctr" fontAlgn="b">
                        <a:lnSpc>
                          <a:spcPct val="107000"/>
                        </a:lnSpc>
                        <a:spcAft>
                          <a:spcPts val="0"/>
                        </a:spcAft>
                      </a:pPr>
                      <a:r>
                        <a:rPr lang="en-US" sz="14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MTEF</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957" marR="8957" marT="895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en-ZA"/>
                    </a:p>
                  </a:txBody>
                  <a:tcPr/>
                </a:tc>
                <a:tc hMerge="1">
                  <a:txBody>
                    <a:bodyPr/>
                    <a:lstStyle/>
                    <a:p>
                      <a:endParaRPr lang="en-ZA"/>
                    </a:p>
                  </a:txBody>
                  <a:tcPr/>
                </a:tc>
                <a:tc>
                  <a:txBody>
                    <a:bodyPr/>
                    <a:lstStyle/>
                    <a:p>
                      <a:pPr algn="ctr" fontAlgn="b">
                        <a:lnSpc>
                          <a:spcPct val="107000"/>
                        </a:lnSpc>
                        <a:spcAft>
                          <a:spcPts val="0"/>
                        </a:spcAft>
                      </a:pPr>
                      <a:r>
                        <a:rPr lang="en-US" sz="14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8957" marR="8957" marT="895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00"/>
                  </a:ext>
                </a:extLst>
              </a:tr>
              <a:tr h="638290">
                <a:tc vMerge="1">
                  <a:txBody>
                    <a:bodyPr/>
                    <a:lstStyle/>
                    <a:p>
                      <a:endParaRPr lang="en-ZA"/>
                    </a:p>
                  </a:txBody>
                  <a:tcPr/>
                </a:tc>
                <a:tc>
                  <a:txBody>
                    <a:bodyPr/>
                    <a:lstStyle/>
                    <a:p>
                      <a:pPr algn="ctr" fontAlgn="b">
                        <a:lnSpc>
                          <a:spcPct val="107000"/>
                        </a:lnSpc>
                        <a:spcAft>
                          <a:spcPts val="0"/>
                        </a:spcAft>
                      </a:pPr>
                      <a:r>
                        <a:rPr lang="en-US" sz="14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2017/18</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p>
                      <a:pPr algn="ctr" fontAlgn="b">
                        <a:lnSpc>
                          <a:spcPct val="107000"/>
                        </a:lnSpc>
                        <a:spcAft>
                          <a:spcPts val="0"/>
                        </a:spcAft>
                      </a:pPr>
                      <a:r>
                        <a:rPr lang="en-US" sz="14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R’000</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8957" marR="8957" marT="895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fontAlgn="b">
                        <a:lnSpc>
                          <a:spcPct val="107000"/>
                        </a:lnSpc>
                        <a:spcAft>
                          <a:spcPts val="0"/>
                        </a:spcAft>
                      </a:pPr>
                      <a:r>
                        <a:rPr lang="en-US" sz="14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2018/19</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p>
                      <a:pPr algn="ctr" fontAlgn="b">
                        <a:lnSpc>
                          <a:spcPct val="107000"/>
                        </a:lnSpc>
                        <a:spcAft>
                          <a:spcPts val="0"/>
                        </a:spcAft>
                      </a:pPr>
                      <a:r>
                        <a:rPr lang="en-US" sz="14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R’000</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957" marR="8957" marT="895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fontAlgn="b">
                        <a:lnSpc>
                          <a:spcPct val="107000"/>
                        </a:lnSpc>
                        <a:spcAft>
                          <a:spcPts val="0"/>
                        </a:spcAft>
                      </a:pPr>
                      <a:r>
                        <a:rPr lang="en-US" sz="14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2019/20</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p>
                      <a:pPr algn="ctr" fontAlgn="b">
                        <a:lnSpc>
                          <a:spcPct val="107000"/>
                        </a:lnSpc>
                        <a:spcAft>
                          <a:spcPts val="0"/>
                        </a:spcAft>
                      </a:pPr>
                      <a:r>
                        <a:rPr lang="en-US" sz="14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R’000</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957" marR="8957" marT="895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lnSpc>
                          <a:spcPct val="107000"/>
                        </a:lnSpc>
                        <a:spcAft>
                          <a:spcPts val="0"/>
                        </a:spcAft>
                      </a:pPr>
                      <a:r>
                        <a:rPr lang="en-US" sz="14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2020/21</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p>
                      <a:pPr algn="ctr" fontAlgn="b">
                        <a:lnSpc>
                          <a:spcPct val="107000"/>
                        </a:lnSpc>
                        <a:spcAft>
                          <a:spcPts val="0"/>
                        </a:spcAft>
                      </a:pPr>
                      <a:r>
                        <a:rPr lang="en-US" sz="14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R’000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957" marR="8957" marT="895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lnSpc>
                          <a:spcPct val="107000"/>
                        </a:lnSpc>
                        <a:spcAft>
                          <a:spcPts val="0"/>
                        </a:spcAft>
                      </a:pPr>
                      <a:r>
                        <a:rPr lang="en-US" sz="14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2021/22</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p>
                      <a:pPr algn="ctr" fontAlgn="b">
                        <a:lnSpc>
                          <a:spcPct val="107000"/>
                        </a:lnSpc>
                        <a:spcAft>
                          <a:spcPts val="0"/>
                        </a:spcAft>
                      </a:pPr>
                      <a:r>
                        <a:rPr lang="en-US" sz="14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R’000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957" marR="8957" marT="895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lnSpc>
                          <a:spcPct val="107000"/>
                        </a:lnSpc>
                        <a:spcAft>
                          <a:spcPts val="0"/>
                        </a:spcAft>
                      </a:pPr>
                      <a:r>
                        <a:rPr lang="en-US" sz="14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TOTAL</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p>
                      <a:pPr algn="ctr" fontAlgn="b">
                        <a:lnSpc>
                          <a:spcPct val="107000"/>
                        </a:lnSpc>
                        <a:spcAft>
                          <a:spcPts val="0"/>
                        </a:spcAft>
                      </a:pPr>
                      <a:r>
                        <a:rPr lang="en-US" sz="14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R’000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957" marR="8957" marT="895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01"/>
                  </a:ext>
                </a:extLst>
              </a:tr>
              <a:tr h="638290">
                <a:tc>
                  <a:txBody>
                    <a:bodyPr/>
                    <a:lstStyle/>
                    <a:p>
                      <a:pPr algn="l">
                        <a:lnSpc>
                          <a:spcPct val="107000"/>
                        </a:lnSpc>
                        <a:spcAft>
                          <a:spcPts val="0"/>
                        </a:spcAft>
                      </a:pPr>
                      <a:r>
                        <a:rPr lang="en-US" sz="14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Compensation of employees</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4491" marR="64491" marT="895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07000"/>
                        </a:lnSpc>
                        <a:spcAft>
                          <a:spcPts val="0"/>
                        </a:spcAft>
                      </a:pPr>
                      <a:r>
                        <a:rPr lang="en-ZA" sz="14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129,006</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8957" marR="8957" marT="895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07000"/>
                        </a:lnSpc>
                        <a:spcAft>
                          <a:spcPts val="0"/>
                        </a:spcAft>
                      </a:pPr>
                      <a:r>
                        <a:rPr lang="en-ZA" sz="14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140,632</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8957" marR="8957" marT="895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07000"/>
                        </a:lnSpc>
                        <a:spcAft>
                          <a:spcPts val="0"/>
                        </a:spcAft>
                      </a:pPr>
                      <a:r>
                        <a:rPr lang="en-ZA" sz="14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4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151,808 </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8957" marR="8957" marT="895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07000"/>
                        </a:lnSpc>
                        <a:spcAft>
                          <a:spcPts val="0"/>
                        </a:spcAft>
                      </a:pPr>
                      <a:r>
                        <a:rPr lang="en-US" sz="14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163,297</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8957" marR="8957" marT="895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07000"/>
                        </a:lnSpc>
                        <a:spcAft>
                          <a:spcPts val="0"/>
                        </a:spcAft>
                      </a:pPr>
                      <a:r>
                        <a:rPr lang="en-US" sz="14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173,911 </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8957" marR="8957" marT="895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07000"/>
                        </a:lnSpc>
                        <a:spcAft>
                          <a:spcPts val="0"/>
                        </a:spcAft>
                      </a:pPr>
                      <a:r>
                        <a:rPr lang="en-US" sz="14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489,016                 </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8957" marR="8957" marT="895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638290">
                <a:tc>
                  <a:txBody>
                    <a:bodyPr/>
                    <a:lstStyle/>
                    <a:p>
                      <a:pPr algn="l">
                        <a:lnSpc>
                          <a:spcPct val="107000"/>
                        </a:lnSpc>
                        <a:spcAft>
                          <a:spcPts val="0"/>
                        </a:spcAft>
                      </a:pPr>
                      <a:r>
                        <a:rPr lang="en-US" sz="14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Goods and services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4491" marR="64491" marT="895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07000"/>
                        </a:lnSpc>
                        <a:spcAft>
                          <a:spcPts val="0"/>
                        </a:spcAft>
                      </a:pPr>
                      <a:r>
                        <a:rPr lang="en-ZA" sz="14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78,100</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8957" marR="8957" marT="895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07000"/>
                        </a:lnSpc>
                        <a:spcAft>
                          <a:spcPts val="0"/>
                        </a:spcAft>
                      </a:pPr>
                      <a:r>
                        <a:rPr lang="en-US" sz="14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81,752</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8957" marR="8957" marT="895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07000"/>
                        </a:lnSpc>
                        <a:spcAft>
                          <a:spcPts val="0"/>
                        </a:spcAft>
                      </a:pPr>
                      <a:r>
                        <a:rPr lang="en-US" sz="14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86,123 </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8957" marR="8957" marT="895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07000"/>
                        </a:lnSpc>
                        <a:spcAft>
                          <a:spcPts val="0"/>
                        </a:spcAft>
                      </a:pPr>
                      <a:r>
                        <a:rPr lang="en-US" sz="14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90,913</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8957" marR="8957" marT="895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07000"/>
                        </a:lnSpc>
                        <a:spcAft>
                          <a:spcPts val="0"/>
                        </a:spcAft>
                      </a:pPr>
                      <a:r>
                        <a:rPr lang="en-US" sz="14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95,949</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8957" marR="8957" marT="895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07000"/>
                        </a:lnSpc>
                        <a:spcAft>
                          <a:spcPts val="0"/>
                        </a:spcAft>
                      </a:pPr>
                      <a:r>
                        <a:rPr lang="en-US" sz="14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272,985</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8957" marR="8957" marT="895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685132">
                <a:tc>
                  <a:txBody>
                    <a:bodyPr/>
                    <a:lstStyle/>
                    <a:p>
                      <a:pPr algn="l">
                        <a:lnSpc>
                          <a:spcPct val="115000"/>
                        </a:lnSpc>
                        <a:spcAft>
                          <a:spcPts val="0"/>
                        </a:spcAft>
                      </a:pPr>
                      <a:r>
                        <a:rPr lang="en-US" sz="14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Payment for capital assets</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4491" marR="64491" marT="895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07000"/>
                        </a:lnSpc>
                        <a:spcAft>
                          <a:spcPts val="0"/>
                        </a:spcAft>
                      </a:pPr>
                      <a:r>
                        <a:rPr lang="en-ZA" sz="14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6,458</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8957" marR="8957" marT="895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07000"/>
                        </a:lnSpc>
                        <a:spcAft>
                          <a:spcPts val="0"/>
                        </a:spcAft>
                      </a:pPr>
                      <a:r>
                        <a:rPr lang="en-ZA" sz="14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4,002 </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8957" marR="8957" marT="895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07000"/>
                        </a:lnSpc>
                        <a:spcAft>
                          <a:spcPts val="0"/>
                        </a:spcAft>
                      </a:pPr>
                      <a:r>
                        <a:rPr lang="en-US" sz="14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4,274</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8957" marR="8957" marT="895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07000"/>
                        </a:lnSpc>
                        <a:spcAft>
                          <a:spcPts val="0"/>
                        </a:spcAft>
                      </a:pPr>
                      <a:r>
                        <a:rPr lang="en-US" sz="14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4,362</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8957" marR="8957" marT="895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07000"/>
                        </a:lnSpc>
                        <a:spcAft>
                          <a:spcPts val="0"/>
                        </a:spcAft>
                      </a:pPr>
                      <a:r>
                        <a:rPr lang="en-US" sz="14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4,567</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8957" marR="8957" marT="895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07000"/>
                        </a:lnSpc>
                        <a:spcAft>
                          <a:spcPts val="0"/>
                        </a:spcAft>
                      </a:pPr>
                      <a:r>
                        <a:rPr lang="en-US" sz="14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13,203</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8957" marR="8957" marT="895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370387">
                <a:tc>
                  <a:txBody>
                    <a:bodyPr/>
                    <a:lstStyle/>
                    <a:p>
                      <a:pPr algn="l">
                        <a:lnSpc>
                          <a:spcPct val="107000"/>
                        </a:lnSpc>
                        <a:spcAft>
                          <a:spcPts val="0"/>
                        </a:spcAft>
                      </a:pPr>
                      <a:r>
                        <a:rPr lang="en-US" sz="14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Transfers &amp; subsidies</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4491" marR="64491" marT="895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07000"/>
                        </a:lnSpc>
                        <a:spcAft>
                          <a:spcPts val="0"/>
                        </a:spcAft>
                      </a:pPr>
                      <a:r>
                        <a:rPr lang="en-ZA" sz="14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p>
                      <a:pPr algn="r" fontAlgn="b">
                        <a:lnSpc>
                          <a:spcPct val="107000"/>
                        </a:lnSpc>
                        <a:spcAft>
                          <a:spcPts val="0"/>
                        </a:spcAft>
                      </a:pPr>
                      <a:r>
                        <a:rPr lang="en-ZA" sz="14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1,245,919  </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8957" marR="8957" marT="895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07000"/>
                        </a:lnSpc>
                        <a:spcAft>
                          <a:spcPts val="0"/>
                        </a:spcAft>
                      </a:pPr>
                      <a:r>
                        <a:rPr lang="en-ZA" sz="14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1,262,067 </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8957" marR="8957" marT="895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07000"/>
                        </a:lnSpc>
                        <a:spcAft>
                          <a:spcPts val="0"/>
                        </a:spcAft>
                      </a:pPr>
                      <a:r>
                        <a:rPr lang="en-US" sz="14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2,326,347 </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8957" marR="8957" marT="895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07000"/>
                        </a:lnSpc>
                        <a:spcAft>
                          <a:spcPts val="0"/>
                        </a:spcAft>
                      </a:pPr>
                      <a:r>
                        <a:rPr lang="en-US" sz="14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2,454,691</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8957" marR="8957" marT="895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07000"/>
                        </a:lnSpc>
                        <a:spcAft>
                          <a:spcPts val="0"/>
                        </a:spcAft>
                      </a:pPr>
                      <a:r>
                        <a:rPr lang="en-US" sz="14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2,588,906 </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8957" marR="8957" marT="895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07000"/>
                        </a:lnSpc>
                        <a:spcAft>
                          <a:spcPts val="0"/>
                        </a:spcAft>
                      </a:pPr>
                      <a:r>
                        <a:rPr lang="en-US" sz="14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7,369,944</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8957" marR="8957" marT="895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638290">
                <a:tc>
                  <a:txBody>
                    <a:bodyPr/>
                    <a:lstStyle/>
                    <a:p>
                      <a:pPr fontAlgn="b">
                        <a:lnSpc>
                          <a:spcPct val="107000"/>
                        </a:lnSpc>
                        <a:spcAft>
                          <a:spcPts val="0"/>
                        </a:spcAft>
                      </a:pPr>
                      <a:r>
                        <a:rPr lang="en-US" sz="14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TOTAL</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957" marR="8957" marT="895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fontAlgn="b">
                        <a:lnSpc>
                          <a:spcPct val="107000"/>
                        </a:lnSpc>
                        <a:spcAft>
                          <a:spcPts val="0"/>
                        </a:spcAft>
                      </a:pPr>
                      <a:r>
                        <a:rPr lang="en-ZA" sz="14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1,459,484 </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8957" marR="8957" marT="895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r" fontAlgn="b">
                        <a:lnSpc>
                          <a:spcPct val="107000"/>
                        </a:lnSpc>
                        <a:spcAft>
                          <a:spcPts val="0"/>
                        </a:spcAft>
                      </a:pPr>
                      <a:r>
                        <a:rPr lang="en-US" sz="14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1,488,453</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8957" marR="8957" marT="895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r" fontAlgn="b">
                        <a:lnSpc>
                          <a:spcPct val="107000"/>
                        </a:lnSpc>
                        <a:spcAft>
                          <a:spcPts val="0"/>
                        </a:spcAft>
                      </a:pPr>
                      <a:r>
                        <a:rPr lang="en-ZA" sz="14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2,</a:t>
                      </a:r>
                      <a:r>
                        <a:rPr lang="en-US" sz="14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568,552</a:t>
                      </a:r>
                      <a:r>
                        <a:rPr lang="en-ZA" sz="14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8957" marR="8957" marT="895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fontAlgn="b">
                        <a:lnSpc>
                          <a:spcPct val="107000"/>
                        </a:lnSpc>
                        <a:spcAft>
                          <a:spcPts val="0"/>
                        </a:spcAft>
                      </a:pPr>
                      <a:r>
                        <a:rPr lang="en-US" sz="14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2.713,263</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8957" marR="8957" marT="895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fontAlgn="b">
                        <a:lnSpc>
                          <a:spcPct val="107000"/>
                        </a:lnSpc>
                        <a:spcAft>
                          <a:spcPts val="0"/>
                        </a:spcAft>
                      </a:pPr>
                      <a:r>
                        <a:rPr lang="en-US" sz="14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2,863,333 </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8957" marR="8957" marT="895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fontAlgn="b">
                        <a:lnSpc>
                          <a:spcPct val="107000"/>
                        </a:lnSpc>
                        <a:spcAft>
                          <a:spcPts val="0"/>
                        </a:spcAft>
                      </a:pPr>
                      <a:r>
                        <a:rPr lang="en-US" sz="14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8,145,148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957" marR="8957" marT="895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xmlns="" val="460704897"/>
      </p:ext>
    </p:extLst>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6" name="Picture 4" descr="logo Small business devleopment dept_1"/>
          <p:cNvPicPr>
            <a:picLocks noChangeAspect="1" noChangeArrowheads="1"/>
          </p:cNvPicPr>
          <p:nvPr/>
        </p:nvPicPr>
        <p:blipFill>
          <a:blip r:embed="rId2" cstate="print">
            <a:extLst>
              <a:ext uri="{28A0092B-C50C-407E-A947-70E740481C1C}">
                <a14:useLocalDpi xmlns:a14="http://schemas.microsoft.com/office/drawing/2010/main" xmlns="" val="0"/>
              </a:ext>
            </a:extLst>
          </a:blip>
          <a:srcRect t="24292" b="22406"/>
          <a:stretch>
            <a:fillRect/>
          </a:stretch>
        </p:blipFill>
        <p:spPr bwMode="auto">
          <a:xfrm>
            <a:off x="0" y="6210300"/>
            <a:ext cx="1752600" cy="625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4" name="Title 1"/>
          <p:cNvSpPr>
            <a:spLocks noGrp="1"/>
          </p:cNvSpPr>
          <p:nvPr>
            <p:ph type="title"/>
          </p:nvPr>
        </p:nvSpPr>
        <p:spPr>
          <a:xfrm>
            <a:off x="11112" y="20548"/>
            <a:ext cx="9132888" cy="762000"/>
          </a:xfrm>
          <a:solidFill>
            <a:schemeClr val="accent3">
              <a:lumMod val="60000"/>
              <a:lumOff val="40000"/>
            </a:schemeClr>
          </a:solidFill>
          <a:effectLst>
            <a:outerShdw blurRad="50800" dist="50800" dir="5400000" algn="ctr" rotWithShape="0">
              <a:schemeClr val="accent6"/>
            </a:outerShdw>
          </a:effectLst>
        </p:spPr>
        <p:txBody>
          <a:bodyPr rtlCol="0">
            <a:normAutofit/>
          </a:bodyPr>
          <a:lstStyle/>
          <a:p>
            <a:pPr algn="r">
              <a:defRPr/>
            </a:pPr>
            <a:r>
              <a:rPr lang="en-ZA" sz="2800" b="1" cap="small" dirty="0" smtClean="0">
                <a:solidFill>
                  <a:schemeClr val="tx1"/>
                </a:solidFill>
                <a:latin typeface="Arial" panose="020B0604020202020204" pitchFamily="34" charset="0"/>
                <a:cs typeface="Arial" panose="020B0604020202020204" pitchFamily="34" charset="0"/>
              </a:rPr>
              <a:t>2019/20 </a:t>
            </a:r>
            <a:r>
              <a:rPr lang="en-ZA" sz="2800" b="1" cap="small" dirty="0">
                <a:solidFill>
                  <a:schemeClr val="tx1"/>
                </a:solidFill>
                <a:latin typeface="Arial" panose="020B0604020202020204" pitchFamily="34" charset="0"/>
                <a:cs typeface="Arial" panose="020B0604020202020204" pitchFamily="34" charset="0"/>
              </a:rPr>
              <a:t>Economic Classification</a:t>
            </a:r>
            <a:endParaRPr lang="en-US" sz="2800" b="1" cap="small" dirty="0">
              <a:solidFill>
                <a:schemeClr val="tx1"/>
              </a:solidFill>
            </a:endParaRPr>
          </a:p>
        </p:txBody>
      </p:sp>
      <p:sp>
        <p:nvSpPr>
          <p:cNvPr id="6" name="Right Triangle 5">
            <a:extLst>
              <a:ext uri="{FF2B5EF4-FFF2-40B4-BE49-F238E27FC236}">
                <a16:creationId xmlns:a16="http://schemas.microsoft.com/office/drawing/2014/main" xmlns="" id="{1F4B36CA-D7BE-E544-95E9-B0A57342C1E7}"/>
              </a:ext>
            </a:extLst>
          </p:cNvPr>
          <p:cNvSpPr/>
          <p:nvPr/>
        </p:nvSpPr>
        <p:spPr>
          <a:xfrm flipH="1">
            <a:off x="8458200" y="6134300"/>
            <a:ext cx="685800" cy="74295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solidFill>
                <a:prstClr val="white"/>
              </a:solidFill>
            </a:endParaRPr>
          </a:p>
        </p:txBody>
      </p:sp>
      <p:sp>
        <p:nvSpPr>
          <p:cNvPr id="77827" name="Slide Number Placeholder 1"/>
          <p:cNvSpPr>
            <a:spLocks noGrp="1"/>
          </p:cNvSpPr>
          <p:nvPr>
            <p:ph type="sldNum" sz="quarter" idx="4294967295"/>
          </p:nvPr>
        </p:nvSpPr>
        <p:spPr bwMode="auto">
          <a:xfrm>
            <a:off x="8779494" y="6454700"/>
            <a:ext cx="300722" cy="338554"/>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81644A7-0C56-4FE1-AA8B-1A8D531D2A01}" type="slidenum">
              <a:rPr lang="en-US" altLang="en-US" sz="1600" b="1" smtClean="0">
                <a:solidFill>
                  <a:srgbClr val="FFFFFF"/>
                </a:solidFill>
              </a:rPr>
              <a:pPr>
                <a:spcBef>
                  <a:spcPct val="0"/>
                </a:spcBef>
                <a:buFontTx/>
                <a:buNone/>
              </a:pPr>
              <a:t>28</a:t>
            </a:fld>
            <a:endParaRPr lang="en-US" altLang="en-US" sz="1600" b="1" dirty="0">
              <a:solidFill>
                <a:srgbClr val="FFFFFF"/>
              </a:solidFill>
            </a:endParaRPr>
          </a:p>
        </p:txBody>
      </p:sp>
      <p:graphicFrame>
        <p:nvGraphicFramePr>
          <p:cNvPr id="2" name="Table 1"/>
          <p:cNvGraphicFramePr>
            <a:graphicFrameLocks noGrp="1"/>
          </p:cNvGraphicFramePr>
          <p:nvPr>
            <p:extLst>
              <p:ext uri="{D42A27DB-BD31-4B8C-83A1-F6EECF244321}">
                <p14:modId xmlns:p14="http://schemas.microsoft.com/office/powerpoint/2010/main" xmlns="" val="4637389"/>
              </p:ext>
            </p:extLst>
          </p:nvPr>
        </p:nvGraphicFramePr>
        <p:xfrm>
          <a:off x="11112" y="968990"/>
          <a:ext cx="9069105" cy="5165311"/>
        </p:xfrm>
        <a:graphic>
          <a:graphicData uri="http://schemas.openxmlformats.org/drawingml/2006/table">
            <a:tbl>
              <a:tblPr/>
              <a:tblGrid>
                <a:gridCol w="5195842">
                  <a:extLst>
                    <a:ext uri="{9D8B030D-6E8A-4147-A177-3AD203B41FA5}">
                      <a16:colId xmlns:a16="http://schemas.microsoft.com/office/drawing/2014/main" xmlns="" val="20000"/>
                    </a:ext>
                  </a:extLst>
                </a:gridCol>
                <a:gridCol w="1902245">
                  <a:extLst>
                    <a:ext uri="{9D8B030D-6E8A-4147-A177-3AD203B41FA5}">
                      <a16:colId xmlns:a16="http://schemas.microsoft.com/office/drawing/2014/main" xmlns="" val="20001"/>
                    </a:ext>
                  </a:extLst>
                </a:gridCol>
                <a:gridCol w="1971018">
                  <a:extLst>
                    <a:ext uri="{9D8B030D-6E8A-4147-A177-3AD203B41FA5}">
                      <a16:colId xmlns:a16="http://schemas.microsoft.com/office/drawing/2014/main" xmlns="" val="20002"/>
                    </a:ext>
                  </a:extLst>
                </a:gridCol>
              </a:tblGrid>
              <a:tr h="959410">
                <a:tc>
                  <a:txBody>
                    <a:bodyPr/>
                    <a:lstStyle/>
                    <a:p>
                      <a:pPr algn="l" rtl="0" fontAlgn="ctr"/>
                      <a:r>
                        <a:rPr lang="en-ZA" sz="1600" b="1" i="0" u="none" strike="noStrike" cap="small" baseline="0" dirty="0">
                          <a:solidFill>
                            <a:srgbClr val="000000"/>
                          </a:solidFill>
                          <a:effectLst/>
                          <a:latin typeface="Arial" panose="020B0604020202020204" pitchFamily="34" charset="0"/>
                        </a:rPr>
                        <a:t>Economic Classification</a:t>
                      </a:r>
                    </a:p>
                  </a:txBody>
                  <a:tcPr marL="9525" marR="9525" marT="9525"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C000"/>
                    </a:solidFill>
                  </a:tcPr>
                </a:tc>
                <a:tc>
                  <a:txBody>
                    <a:bodyPr/>
                    <a:lstStyle/>
                    <a:p>
                      <a:pPr algn="ctr" fontAlgn="ctr"/>
                      <a:r>
                        <a:rPr lang="en-ZA" sz="1600" b="1" i="0" u="none" strike="noStrike" dirty="0">
                          <a:solidFill>
                            <a:srgbClr val="000000"/>
                          </a:solidFill>
                          <a:effectLst/>
                          <a:latin typeface="Arial" panose="020B0604020202020204" pitchFamily="34" charset="0"/>
                        </a:rPr>
                        <a:t> </a:t>
                      </a:r>
                      <a:r>
                        <a:rPr lang="en-ZA" sz="1600" b="1" i="0" u="none" strike="noStrike" dirty="0" smtClean="0">
                          <a:solidFill>
                            <a:srgbClr val="000000"/>
                          </a:solidFill>
                          <a:effectLst/>
                          <a:latin typeface="Arial" panose="020B0604020202020204" pitchFamily="34" charset="0"/>
                        </a:rPr>
                        <a:t>2019/20</a:t>
                      </a:r>
                      <a:r>
                        <a:rPr lang="en-ZA" sz="1600" b="1" i="0" u="none" strike="noStrike" dirty="0">
                          <a:solidFill>
                            <a:srgbClr val="000000"/>
                          </a:solidFill>
                          <a:effectLst/>
                          <a:latin typeface="Arial" panose="020B0604020202020204" pitchFamily="34" charset="0"/>
                        </a:rPr>
                        <a:t/>
                      </a:r>
                      <a:br>
                        <a:rPr lang="en-ZA" sz="1600" b="1" i="0" u="none" strike="noStrike" dirty="0">
                          <a:solidFill>
                            <a:srgbClr val="000000"/>
                          </a:solidFill>
                          <a:effectLst/>
                          <a:latin typeface="Arial" panose="020B0604020202020204" pitchFamily="34" charset="0"/>
                        </a:rPr>
                      </a:br>
                      <a:r>
                        <a:rPr lang="en-ZA" sz="1600" b="1" i="0" u="none" strike="noStrike" dirty="0">
                          <a:solidFill>
                            <a:srgbClr val="000000"/>
                          </a:solidFill>
                          <a:effectLst/>
                          <a:latin typeface="Arial" panose="020B0604020202020204" pitchFamily="34" charset="0"/>
                        </a:rPr>
                        <a:t>R'000 </a:t>
                      </a:r>
                    </a:p>
                  </a:txBody>
                  <a:tcPr marL="9525" marR="9525" marT="9525"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C000"/>
                    </a:solidFill>
                  </a:tcPr>
                </a:tc>
                <a:tc>
                  <a:txBody>
                    <a:bodyPr/>
                    <a:lstStyle/>
                    <a:p>
                      <a:pPr algn="ctr" fontAlgn="t"/>
                      <a:endParaRPr lang="en-ZA" sz="1600" b="1" i="0" u="none" strike="noStrike" dirty="0" smtClean="0">
                        <a:solidFill>
                          <a:srgbClr val="000000"/>
                        </a:solidFill>
                        <a:effectLst/>
                        <a:latin typeface="Arial" panose="020B0604020202020204" pitchFamily="34" charset="0"/>
                      </a:endParaRPr>
                    </a:p>
                    <a:p>
                      <a:pPr algn="ctr" fontAlgn="t"/>
                      <a:r>
                        <a:rPr lang="en-ZA" sz="1600" b="1" i="0" u="none" strike="noStrike" dirty="0" smtClean="0">
                          <a:solidFill>
                            <a:srgbClr val="000000"/>
                          </a:solidFill>
                          <a:effectLst/>
                          <a:latin typeface="Arial" panose="020B0604020202020204" pitchFamily="34" charset="0"/>
                        </a:rPr>
                        <a:t> </a:t>
                      </a:r>
                      <a:r>
                        <a:rPr lang="en-ZA" sz="1600" b="1" i="0" u="none" strike="noStrike" dirty="0">
                          <a:solidFill>
                            <a:srgbClr val="000000"/>
                          </a:solidFill>
                          <a:effectLst/>
                          <a:latin typeface="Arial" panose="020B0604020202020204" pitchFamily="34" charset="0"/>
                        </a:rPr>
                        <a:t>% Proportion </a:t>
                      </a:r>
                    </a:p>
                  </a:txBody>
                  <a:tcPr marL="9525" marR="9525" marT="9525"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C000"/>
                    </a:solidFill>
                  </a:tcPr>
                </a:tc>
                <a:extLst>
                  <a:ext uri="{0D108BD9-81ED-4DB2-BD59-A6C34878D82A}">
                    <a16:rowId xmlns:a16="http://schemas.microsoft.com/office/drawing/2014/main" xmlns="" val="10000"/>
                  </a:ext>
                </a:extLst>
              </a:tr>
              <a:tr h="748952">
                <a:tc>
                  <a:txBody>
                    <a:bodyPr/>
                    <a:lstStyle/>
                    <a:p>
                      <a:pPr algn="l" rtl="0" fontAlgn="ctr"/>
                      <a:r>
                        <a:rPr lang="en-ZA" sz="1600" b="1" i="0" u="none" strike="noStrike" cap="small" baseline="0" dirty="0">
                          <a:solidFill>
                            <a:srgbClr val="000000"/>
                          </a:solidFill>
                          <a:effectLst/>
                          <a:latin typeface="Arial" panose="020B0604020202020204" pitchFamily="34" charset="0"/>
                        </a:rPr>
                        <a:t>Compensation of Employees</a:t>
                      </a:r>
                    </a:p>
                  </a:txBody>
                  <a:tcPr marL="9525" marR="9525" marT="9525"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r" rtl="0" fontAlgn="b"/>
                      <a:r>
                        <a:rPr lang="en-US" sz="1600" b="1" i="0" u="none" strike="noStrike" dirty="0" smtClean="0">
                          <a:solidFill>
                            <a:srgbClr val="000000"/>
                          </a:solidFill>
                          <a:effectLst/>
                          <a:latin typeface="Arial" panose="020B0604020202020204" pitchFamily="34" charset="0"/>
                          <a:cs typeface="Arial" panose="020B0604020202020204" pitchFamily="34" charset="0"/>
                        </a:rPr>
                        <a:t>151 808</a:t>
                      </a:r>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2DCDB"/>
                    </a:solidFill>
                  </a:tcPr>
                </a:tc>
                <a:tc>
                  <a:txBody>
                    <a:bodyPr/>
                    <a:lstStyle/>
                    <a:p>
                      <a:pPr algn="ctr" fontAlgn="b"/>
                      <a:r>
                        <a:rPr lang="en-US" sz="1600" b="1" i="0" u="none" strike="noStrike" dirty="0">
                          <a:solidFill>
                            <a:srgbClr val="000000"/>
                          </a:solidFill>
                          <a:effectLst/>
                          <a:latin typeface="Arial" panose="020B0604020202020204" pitchFamily="34" charset="0"/>
                          <a:cs typeface="Arial" panose="020B0604020202020204" pitchFamily="34" charset="0"/>
                        </a:rPr>
                        <a:t>5.9%</a:t>
                      </a:r>
                    </a:p>
                  </a:txBody>
                  <a:tcPr marL="9525" marR="9525" marT="9525"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6E1A4"/>
                    </a:solidFill>
                  </a:tcPr>
                </a:tc>
                <a:extLst>
                  <a:ext uri="{0D108BD9-81ED-4DB2-BD59-A6C34878D82A}">
                    <a16:rowId xmlns:a16="http://schemas.microsoft.com/office/drawing/2014/main" xmlns="" val="10001"/>
                  </a:ext>
                </a:extLst>
              </a:tr>
              <a:tr h="874689">
                <a:tc>
                  <a:txBody>
                    <a:bodyPr/>
                    <a:lstStyle/>
                    <a:p>
                      <a:pPr algn="l" rtl="0" fontAlgn="ctr"/>
                      <a:r>
                        <a:rPr lang="en-ZA" sz="1600" b="1" i="0" u="none" strike="noStrike" cap="small" baseline="0" dirty="0">
                          <a:solidFill>
                            <a:srgbClr val="000000"/>
                          </a:solidFill>
                          <a:effectLst/>
                          <a:latin typeface="Arial" panose="020B0604020202020204" pitchFamily="34" charset="0"/>
                        </a:rPr>
                        <a:t>Goods and Services</a:t>
                      </a:r>
                    </a:p>
                  </a:txBody>
                  <a:tcPr marL="9525" marR="9525" marT="9525"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r" rtl="0" fontAlgn="b"/>
                      <a:r>
                        <a:rPr lang="en-US" sz="1600" b="1" i="0" u="none" strike="noStrike" dirty="0" smtClean="0">
                          <a:solidFill>
                            <a:srgbClr val="000000"/>
                          </a:solidFill>
                          <a:effectLst/>
                          <a:latin typeface="Arial" panose="020B0604020202020204" pitchFamily="34" charset="0"/>
                          <a:cs typeface="Arial" panose="020B0604020202020204" pitchFamily="34" charset="0"/>
                        </a:rPr>
                        <a:t>86 123</a:t>
                      </a:r>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2DCDB"/>
                    </a:solidFill>
                  </a:tcPr>
                </a:tc>
                <a:tc>
                  <a:txBody>
                    <a:bodyPr/>
                    <a:lstStyle/>
                    <a:p>
                      <a:pPr algn="ctr" fontAlgn="b"/>
                      <a:r>
                        <a:rPr lang="en-US" sz="1600" b="1" i="0" u="none" strike="noStrike" dirty="0">
                          <a:solidFill>
                            <a:srgbClr val="000000"/>
                          </a:solidFill>
                          <a:effectLst/>
                          <a:latin typeface="Arial" panose="020B0604020202020204" pitchFamily="34" charset="0"/>
                          <a:cs typeface="Arial" panose="020B0604020202020204" pitchFamily="34" charset="0"/>
                        </a:rPr>
                        <a:t>3.4%</a:t>
                      </a:r>
                    </a:p>
                  </a:txBody>
                  <a:tcPr marL="9525" marR="9525" marT="9525"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6E1A4"/>
                    </a:solidFill>
                  </a:tcPr>
                </a:tc>
                <a:extLst>
                  <a:ext uri="{0D108BD9-81ED-4DB2-BD59-A6C34878D82A}">
                    <a16:rowId xmlns:a16="http://schemas.microsoft.com/office/drawing/2014/main" xmlns="" val="10002"/>
                  </a:ext>
                </a:extLst>
              </a:tr>
              <a:tr h="816489">
                <a:tc>
                  <a:txBody>
                    <a:bodyPr/>
                    <a:lstStyle/>
                    <a:p>
                      <a:pPr algn="l" rtl="0" fontAlgn="ctr"/>
                      <a:r>
                        <a:rPr lang="en-ZA" sz="1600" b="1" i="0" u="none" strike="noStrike" cap="small" baseline="0" dirty="0">
                          <a:solidFill>
                            <a:srgbClr val="000000"/>
                          </a:solidFill>
                          <a:effectLst/>
                          <a:latin typeface="Arial" panose="020B0604020202020204" pitchFamily="34" charset="0"/>
                        </a:rPr>
                        <a:t>Transfers and Subsidies</a:t>
                      </a:r>
                    </a:p>
                  </a:txBody>
                  <a:tcPr marL="9525" marR="9525" marT="9525"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r" rtl="0" fontAlgn="b"/>
                      <a:r>
                        <a:rPr lang="en-US" sz="1600" b="1" i="0" u="none" strike="noStrike" dirty="0" smtClean="0">
                          <a:solidFill>
                            <a:srgbClr val="000000"/>
                          </a:solidFill>
                          <a:effectLst/>
                          <a:latin typeface="Arial" panose="020B0604020202020204" pitchFamily="34" charset="0"/>
                          <a:cs typeface="Arial" panose="020B0604020202020204" pitchFamily="34" charset="0"/>
                        </a:rPr>
                        <a:t>2 326 347</a:t>
                      </a:r>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2DCDB"/>
                    </a:solidFill>
                  </a:tcPr>
                </a:tc>
                <a:tc>
                  <a:txBody>
                    <a:bodyPr/>
                    <a:lstStyle/>
                    <a:p>
                      <a:pPr algn="ctr" fontAlgn="b"/>
                      <a:r>
                        <a:rPr lang="en-US" sz="1600" b="1" i="0" u="none" strike="noStrike" dirty="0">
                          <a:solidFill>
                            <a:srgbClr val="000000"/>
                          </a:solidFill>
                          <a:effectLst/>
                          <a:latin typeface="Arial" panose="020B0604020202020204" pitchFamily="34" charset="0"/>
                          <a:cs typeface="Arial" panose="020B0604020202020204" pitchFamily="34" charset="0"/>
                        </a:rPr>
                        <a:t>90.6%</a:t>
                      </a:r>
                    </a:p>
                  </a:txBody>
                  <a:tcPr marL="9525" marR="9525" marT="9525"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6E1A4"/>
                    </a:solidFill>
                  </a:tcPr>
                </a:tc>
                <a:extLst>
                  <a:ext uri="{0D108BD9-81ED-4DB2-BD59-A6C34878D82A}">
                    <a16:rowId xmlns:a16="http://schemas.microsoft.com/office/drawing/2014/main" xmlns="" val="10003"/>
                  </a:ext>
                </a:extLst>
              </a:tr>
              <a:tr h="891082">
                <a:tc>
                  <a:txBody>
                    <a:bodyPr/>
                    <a:lstStyle/>
                    <a:p>
                      <a:pPr algn="l" rtl="0" fontAlgn="ctr"/>
                      <a:r>
                        <a:rPr lang="en-ZA" sz="1600" b="1" i="0" u="none" strike="noStrike" cap="small" baseline="0" dirty="0">
                          <a:solidFill>
                            <a:srgbClr val="000000"/>
                          </a:solidFill>
                          <a:effectLst/>
                          <a:latin typeface="Arial" panose="020B0604020202020204" pitchFamily="34" charset="0"/>
                        </a:rPr>
                        <a:t>Payments for Capital Assets</a:t>
                      </a:r>
                    </a:p>
                  </a:txBody>
                  <a:tcPr marL="9525" marR="9525" marT="9525"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r" rtl="0" fontAlgn="b"/>
                      <a:r>
                        <a:rPr lang="en-US" sz="1600" b="1" i="0" u="none" strike="noStrike" dirty="0" smtClean="0">
                          <a:solidFill>
                            <a:srgbClr val="000000"/>
                          </a:solidFill>
                          <a:effectLst/>
                          <a:latin typeface="Arial" panose="020B0604020202020204" pitchFamily="34" charset="0"/>
                          <a:cs typeface="Arial" panose="020B0604020202020204" pitchFamily="34" charset="0"/>
                        </a:rPr>
                        <a:t>4 274</a:t>
                      </a:r>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2DCDB"/>
                    </a:solidFill>
                  </a:tcPr>
                </a:tc>
                <a:tc>
                  <a:txBody>
                    <a:bodyPr/>
                    <a:lstStyle/>
                    <a:p>
                      <a:pPr algn="ctr" fontAlgn="b"/>
                      <a:r>
                        <a:rPr lang="en-US" sz="1600" b="1" i="0" u="none" strike="noStrike" dirty="0">
                          <a:solidFill>
                            <a:srgbClr val="000000"/>
                          </a:solidFill>
                          <a:effectLst/>
                          <a:latin typeface="Arial" panose="020B0604020202020204" pitchFamily="34" charset="0"/>
                          <a:cs typeface="Arial" panose="020B0604020202020204" pitchFamily="34" charset="0"/>
                        </a:rPr>
                        <a:t>0.2%</a:t>
                      </a:r>
                    </a:p>
                  </a:txBody>
                  <a:tcPr marL="9525" marR="9525" marT="9525"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6E1A4"/>
                    </a:solidFill>
                  </a:tcPr>
                </a:tc>
                <a:extLst>
                  <a:ext uri="{0D108BD9-81ED-4DB2-BD59-A6C34878D82A}">
                    <a16:rowId xmlns:a16="http://schemas.microsoft.com/office/drawing/2014/main" xmlns="" val="10004"/>
                  </a:ext>
                </a:extLst>
              </a:tr>
              <a:tr h="874689">
                <a:tc>
                  <a:txBody>
                    <a:bodyPr/>
                    <a:lstStyle/>
                    <a:p>
                      <a:pPr algn="l" rtl="0" fontAlgn="ctr"/>
                      <a:r>
                        <a:rPr lang="en-ZA" sz="1600" b="1" i="0" u="none" strike="noStrike" dirty="0">
                          <a:solidFill>
                            <a:srgbClr val="000000"/>
                          </a:solidFill>
                          <a:effectLst/>
                          <a:latin typeface="Arial" panose="020B0604020202020204" pitchFamily="34" charset="0"/>
                        </a:rPr>
                        <a:t>TOTAL</a:t>
                      </a:r>
                    </a:p>
                  </a:txBody>
                  <a:tcPr marL="9525" marR="9525" marT="9525"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2F2F2"/>
                    </a:solidFill>
                  </a:tcPr>
                </a:tc>
                <a:tc>
                  <a:txBody>
                    <a:bodyPr/>
                    <a:lstStyle/>
                    <a:p>
                      <a:pPr algn="r" rtl="0" fontAlgn="ctr"/>
                      <a:r>
                        <a:rPr lang="en-US" sz="1600" b="1" i="0" u="none" strike="noStrike" dirty="0">
                          <a:solidFill>
                            <a:srgbClr val="000000"/>
                          </a:solidFill>
                          <a:effectLst/>
                          <a:latin typeface="Arial" panose="020B0604020202020204" pitchFamily="34" charset="0"/>
                          <a:cs typeface="Arial" panose="020B0604020202020204" pitchFamily="34" charset="0"/>
                        </a:rPr>
                        <a:t>   </a:t>
                      </a:r>
                      <a:endParaRPr lang="en-US" sz="1600" b="1" i="0" u="none" strike="noStrike" dirty="0" smtClean="0">
                        <a:solidFill>
                          <a:srgbClr val="000000"/>
                        </a:solidFill>
                        <a:effectLst/>
                        <a:latin typeface="Arial" panose="020B0604020202020204" pitchFamily="34" charset="0"/>
                        <a:cs typeface="Arial" panose="020B0604020202020204" pitchFamily="34" charset="0"/>
                      </a:endParaRPr>
                    </a:p>
                    <a:p>
                      <a:pPr algn="r" rtl="0" fontAlgn="ctr"/>
                      <a:r>
                        <a:rPr lang="en-US" sz="1600" b="1" i="0" u="none" strike="noStrike" dirty="0" smtClean="0">
                          <a:solidFill>
                            <a:srgbClr val="000000"/>
                          </a:solidFill>
                          <a:effectLst/>
                          <a:latin typeface="Arial" panose="020B0604020202020204" pitchFamily="34" charset="0"/>
                          <a:cs typeface="Arial" panose="020B0604020202020204" pitchFamily="34" charset="0"/>
                        </a:rPr>
                        <a:t>2</a:t>
                      </a:r>
                      <a:r>
                        <a:rPr lang="en-US" sz="1600" b="1" i="0" u="none" strike="noStrike" baseline="0" dirty="0" smtClean="0">
                          <a:solidFill>
                            <a:srgbClr val="000000"/>
                          </a:solidFill>
                          <a:effectLst/>
                          <a:latin typeface="Arial" panose="020B0604020202020204" pitchFamily="34" charset="0"/>
                          <a:cs typeface="Arial" panose="020B0604020202020204" pitchFamily="34" charset="0"/>
                        </a:rPr>
                        <a:t> </a:t>
                      </a:r>
                      <a:r>
                        <a:rPr lang="en-US" sz="1600" b="1" i="0" u="none" strike="noStrike" dirty="0" smtClean="0">
                          <a:solidFill>
                            <a:srgbClr val="000000"/>
                          </a:solidFill>
                          <a:effectLst/>
                          <a:latin typeface="Arial" panose="020B0604020202020204" pitchFamily="34" charset="0"/>
                          <a:cs typeface="Arial" panose="020B0604020202020204" pitchFamily="34" charset="0"/>
                        </a:rPr>
                        <a:t>568</a:t>
                      </a:r>
                      <a:r>
                        <a:rPr lang="en-US" sz="1600" b="1" i="0" u="none" strike="noStrike" baseline="0" dirty="0" smtClean="0">
                          <a:solidFill>
                            <a:srgbClr val="000000"/>
                          </a:solidFill>
                          <a:effectLst/>
                          <a:latin typeface="Arial" panose="020B0604020202020204" pitchFamily="34" charset="0"/>
                          <a:cs typeface="Arial" panose="020B0604020202020204" pitchFamily="34" charset="0"/>
                        </a:rPr>
                        <a:t> </a:t>
                      </a:r>
                      <a:r>
                        <a:rPr lang="en-US" sz="1600" b="1" i="0" u="none" strike="noStrike" dirty="0" smtClean="0">
                          <a:solidFill>
                            <a:srgbClr val="000000"/>
                          </a:solidFill>
                          <a:effectLst/>
                          <a:latin typeface="Arial" panose="020B0604020202020204" pitchFamily="34" charset="0"/>
                          <a:cs typeface="Arial" panose="020B0604020202020204" pitchFamily="34" charset="0"/>
                        </a:rPr>
                        <a:t>552 </a:t>
                      </a:r>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2DCDB"/>
                    </a:solidFill>
                  </a:tcPr>
                </a:tc>
                <a:tc>
                  <a:txBody>
                    <a:bodyPr/>
                    <a:lstStyle/>
                    <a:p>
                      <a:pPr algn="ctr" fontAlgn="b"/>
                      <a:r>
                        <a:rPr lang="en-US" sz="1600" b="1" i="0" u="none" strike="noStrike" dirty="0">
                          <a:solidFill>
                            <a:srgbClr val="000000"/>
                          </a:solidFill>
                          <a:effectLst/>
                          <a:latin typeface="Arial" panose="020B0604020202020204" pitchFamily="34" charset="0"/>
                          <a:cs typeface="Arial" panose="020B0604020202020204" pitchFamily="34" charset="0"/>
                        </a:rPr>
                        <a:t>100.0%</a:t>
                      </a:r>
                    </a:p>
                  </a:txBody>
                  <a:tcPr marL="9525" marR="9525" marT="9525"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6E1A4"/>
                    </a:solid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xmlns="" val="3411538876"/>
      </p:ext>
    </p:extLst>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2969"/>
            <a:ext cx="8077200" cy="1371600"/>
          </a:xfrm>
        </p:spPr>
        <p:txBody>
          <a:bodyPr>
            <a:normAutofit fontScale="90000"/>
          </a:bodyPr>
          <a:lstStyle/>
          <a:p>
            <a:r>
              <a:rPr lang="en-US" dirty="0"/>
              <a:t/>
            </a:r>
            <a:br>
              <a:rPr lang="en-US" dirty="0"/>
            </a:br>
            <a:r>
              <a:rPr lang="en-US" sz="4000" b="1" dirty="0">
                <a:latin typeface="Arial" panose="020B0604020202020204" pitchFamily="34" charset="0"/>
                <a:cs typeface="Arial" panose="020B0604020202020204" pitchFamily="34" charset="0"/>
              </a:rPr>
              <a:t/>
            </a:r>
            <a:br>
              <a:rPr lang="en-US" sz="4000" b="1" dirty="0">
                <a:latin typeface="Arial" panose="020B0604020202020204" pitchFamily="34" charset="0"/>
                <a:cs typeface="Arial" panose="020B0604020202020204" pitchFamily="34" charset="0"/>
              </a:rPr>
            </a:br>
            <a:endParaRPr lang="en-US" sz="4000" b="1" dirty="0">
              <a:latin typeface="Arial" panose="020B0604020202020204" pitchFamily="34" charset="0"/>
              <a:cs typeface="Arial" panose="020B0604020202020204" pitchFamily="34" charset="0"/>
            </a:endParaRPr>
          </a:p>
        </p:txBody>
      </p:sp>
      <p:sp>
        <p:nvSpPr>
          <p:cNvPr id="5" name="Title 1"/>
          <p:cNvSpPr txBox="1">
            <a:spLocks/>
          </p:cNvSpPr>
          <p:nvPr/>
        </p:nvSpPr>
        <p:spPr>
          <a:xfrm>
            <a:off x="0" y="-20549"/>
            <a:ext cx="9144000" cy="619432"/>
          </a:xfrm>
          <a:prstGeom prst="rect">
            <a:avLst/>
          </a:prstGeom>
          <a:solidFill>
            <a:srgbClr val="C3D69B"/>
          </a:solidFill>
          <a:ln w="12700">
            <a:miter lim="400000"/>
          </a:ln>
          <a:effectLst>
            <a:outerShdw blurRad="50800" dist="50800" dir="5400000" rotWithShape="0">
              <a:schemeClr val="accent6"/>
            </a:outerShdw>
          </a:effectLst>
          <a:extLst>
            <a:ext uri="{C572A759-6A51-4108-AA02-DFA0A04FC94B}">
              <ma14:wrappingTextBoxFlag xmlns="" xmlns:ma14="http://schemas.microsoft.com/office/mac/drawingml/2011/main" val="1"/>
            </a:ext>
          </a:extLst>
        </p:spPr>
        <p:txBody>
          <a:bodyPr lIns="45719" rIns="45719" anchor="ctr">
            <a:noAutofit/>
          </a:bodyPr>
          <a:lstStyle>
            <a:lvl1pPr marL="0" marR="0" indent="0" algn="r" defTabSz="914400" rtl="0" latinLnBrk="0">
              <a:lnSpc>
                <a:spcPct val="100000"/>
              </a:lnSpc>
              <a:spcBef>
                <a:spcPts val="0"/>
              </a:spcBef>
              <a:spcAft>
                <a:spcPts val="0"/>
              </a:spcAft>
              <a:buClrTx/>
              <a:buSzTx/>
              <a:buFontTx/>
              <a:buNone/>
              <a:tabLst/>
              <a:defRPr sz="3600" b="0" i="0" u="none" strike="noStrike" cap="none" spc="0" baseline="0">
                <a:ln>
                  <a:noFill/>
                </a:ln>
                <a:solidFill>
                  <a:srgbClr val="000000"/>
                </a:solidFill>
                <a:uFillTx/>
                <a:latin typeface="Arial"/>
                <a:ea typeface="Arial"/>
                <a:cs typeface="Arial"/>
                <a:sym typeface="Arial"/>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5pPr>
            <a:lvl6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6pPr>
            <a:lvl7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7pPr>
            <a:lvl8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8pPr>
            <a:lvl9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9pPr>
          </a:lstStyle>
          <a:p>
            <a:pPr hangingPunct="1"/>
            <a:r>
              <a:rPr lang="en-ZA" sz="3200" b="1" cap="small" dirty="0">
                <a:latin typeface="Arial" panose="020B0604020202020204" pitchFamily="34" charset="0"/>
                <a:cs typeface="Arial" panose="020B0604020202020204" pitchFamily="34" charset="0"/>
              </a:rPr>
              <a:t/>
            </a:r>
            <a:br>
              <a:rPr lang="en-ZA" sz="3200" b="1" cap="small" dirty="0">
                <a:latin typeface="Arial" panose="020B0604020202020204" pitchFamily="34" charset="0"/>
                <a:cs typeface="Arial" panose="020B0604020202020204" pitchFamily="34" charset="0"/>
              </a:rPr>
            </a:br>
            <a:r>
              <a:rPr lang="en-ZA" sz="3200" b="1" cap="small" dirty="0">
                <a:latin typeface="Arial" panose="020B0604020202020204" pitchFamily="34" charset="0"/>
                <a:cs typeface="Arial" panose="020B0604020202020204" pitchFamily="34" charset="0"/>
              </a:rPr>
              <a:t> </a:t>
            </a:r>
            <a:r>
              <a:rPr lang="en-US" sz="3200" b="1" cap="small" dirty="0">
                <a:latin typeface="Arial" panose="020B0604020202020204" pitchFamily="34" charset="0"/>
                <a:cs typeface="Arial" panose="020B0604020202020204" pitchFamily="34" charset="0"/>
              </a:rPr>
              <a:t>Transfers</a:t>
            </a:r>
          </a:p>
          <a:p>
            <a:pPr algn="ctr" hangingPunct="1"/>
            <a:endParaRPr lang="en-ZA" sz="3200" b="1" dirty="0">
              <a:latin typeface="Arial" panose="020B0604020202020204" pitchFamily="34" charset="0"/>
              <a:ea typeface="+mn-ea"/>
              <a:cs typeface="Arial" panose="020B0604020202020204" pitchFamily="34" charset="0"/>
              <a:sym typeface="Calibri"/>
            </a:endParaRPr>
          </a:p>
        </p:txBody>
      </p:sp>
      <p:pic>
        <p:nvPicPr>
          <p:cNvPr id="6" name="Picture 6" descr="Picture 6"/>
          <p:cNvPicPr>
            <a:picLocks noChangeAspect="1"/>
          </p:cNvPicPr>
          <p:nvPr/>
        </p:nvPicPr>
        <p:blipFill>
          <a:blip r:embed="rId2" cstate="print">
            <a:extLst/>
          </a:blip>
          <a:srcRect t="24292" b="22405"/>
          <a:stretch>
            <a:fillRect/>
          </a:stretch>
        </p:blipFill>
        <p:spPr>
          <a:xfrm>
            <a:off x="179511" y="6019799"/>
            <a:ext cx="1954090" cy="646525"/>
          </a:xfrm>
          <a:prstGeom prst="rect">
            <a:avLst/>
          </a:prstGeom>
          <a:ln w="12700">
            <a:miter lim="400000"/>
          </a:ln>
        </p:spPr>
      </p:pic>
      <p:sp>
        <p:nvSpPr>
          <p:cNvPr id="7" name="Right Triangle 6">
            <a:extLst>
              <a:ext uri="{FF2B5EF4-FFF2-40B4-BE49-F238E27FC236}">
                <a16:creationId xmlns:a16="http://schemas.microsoft.com/office/drawing/2014/main" xmlns="" id="{1F4B36CA-D7BE-E544-95E9-B0A57342C1E7}"/>
              </a:ext>
            </a:extLst>
          </p:cNvPr>
          <p:cNvSpPr/>
          <p:nvPr/>
        </p:nvSpPr>
        <p:spPr>
          <a:xfrm flipH="1">
            <a:off x="8458200" y="6134300"/>
            <a:ext cx="685800" cy="74295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solidFill>
                <a:prstClr val="white"/>
              </a:solidFill>
            </a:endParaRPr>
          </a:p>
        </p:txBody>
      </p:sp>
      <p:sp>
        <p:nvSpPr>
          <p:cNvPr id="4" name="Slide Number Placeholder 3"/>
          <p:cNvSpPr>
            <a:spLocks noGrp="1"/>
          </p:cNvSpPr>
          <p:nvPr>
            <p:ph type="sldNum" sz="quarter" idx="4294967295"/>
          </p:nvPr>
        </p:nvSpPr>
        <p:spPr>
          <a:xfrm>
            <a:off x="8800753" y="6444069"/>
            <a:ext cx="300722" cy="338554"/>
          </a:xfrm>
          <a:prstGeom prst="rect">
            <a:avLst/>
          </a:prstGeom>
        </p:spPr>
        <p:txBody>
          <a:bodyPr/>
          <a:lstStyle/>
          <a:p>
            <a:pPr>
              <a:defRPr/>
            </a:pPr>
            <a:fld id="{DB5779ED-BA85-4BB7-87D5-1680811E86D2}" type="slidenum">
              <a:rPr lang="en-US" sz="1600" b="1" smtClean="0">
                <a:solidFill>
                  <a:srgbClr val="FFFFFF"/>
                </a:solidFill>
              </a:rPr>
              <a:pPr>
                <a:defRPr/>
              </a:pPr>
              <a:t>29</a:t>
            </a:fld>
            <a:endParaRPr lang="en-US" sz="1600" b="1" dirty="0">
              <a:solidFill>
                <a:srgbClr val="FFFFFF"/>
              </a:solidFill>
            </a:endParaRPr>
          </a:p>
        </p:txBody>
      </p:sp>
      <p:sp>
        <p:nvSpPr>
          <p:cNvPr id="9" name="TextBox 8"/>
          <p:cNvSpPr txBox="1"/>
          <p:nvPr/>
        </p:nvSpPr>
        <p:spPr>
          <a:xfrm>
            <a:off x="0" y="688769"/>
            <a:ext cx="9101475" cy="17081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en-ZA" sz="1750" dirty="0">
                <a:latin typeface="Arial" panose="020B0604020202020204" pitchFamily="34" charset="0"/>
                <a:cs typeface="Arial" panose="020B0604020202020204" pitchFamily="34" charset="0"/>
              </a:rPr>
              <a:t>Transfers and subsidies account for </a:t>
            </a:r>
            <a:r>
              <a:rPr lang="en-ZA" sz="1750" dirty="0" smtClean="0">
                <a:latin typeface="Arial" panose="020B0604020202020204" pitchFamily="34" charset="0"/>
                <a:cs typeface="Arial" panose="020B0604020202020204" pitchFamily="34" charset="0"/>
              </a:rPr>
              <a:t>R2.326 </a:t>
            </a:r>
            <a:r>
              <a:rPr lang="en-ZA" sz="1750" dirty="0">
                <a:latin typeface="Arial" panose="020B0604020202020204" pitchFamily="34" charset="0"/>
                <a:cs typeface="Arial" panose="020B0604020202020204" pitchFamily="34" charset="0"/>
              </a:rPr>
              <a:t>billion </a:t>
            </a:r>
            <a:r>
              <a:rPr lang="en-ZA" sz="1750" dirty="0" smtClean="0">
                <a:latin typeface="Arial" panose="020B0604020202020204" pitchFamily="34" charset="0"/>
                <a:cs typeface="Arial" panose="020B0604020202020204" pitchFamily="34" charset="0"/>
              </a:rPr>
              <a:t>(90.6%) </a:t>
            </a:r>
            <a:r>
              <a:rPr lang="en-ZA" sz="1750" dirty="0">
                <a:latin typeface="Arial" panose="020B0604020202020204" pitchFamily="34" charset="0"/>
                <a:cs typeface="Arial" panose="020B0604020202020204" pitchFamily="34" charset="0"/>
              </a:rPr>
              <a:t>of the allocated </a:t>
            </a:r>
            <a:r>
              <a:rPr lang="en-ZA" sz="1750" dirty="0" smtClean="0">
                <a:latin typeface="Arial" panose="020B0604020202020204" pitchFamily="34" charset="0"/>
                <a:cs typeface="Arial" panose="020B0604020202020204" pitchFamily="34" charset="0"/>
              </a:rPr>
              <a:t>budget</a:t>
            </a:r>
          </a:p>
          <a:p>
            <a:endParaRPr lang="en-ZA" sz="1750" dirty="0">
              <a:latin typeface="Arial" panose="020B0604020202020204" pitchFamily="34" charset="0"/>
              <a:cs typeface="Arial" panose="020B0604020202020204" pitchFamily="34" charset="0"/>
            </a:endParaRPr>
          </a:p>
          <a:p>
            <a:pPr marL="714375" lvl="1" indent="-352425">
              <a:buFont typeface="Wingdings" panose="05000000000000000000" pitchFamily="2" charset="2"/>
              <a:buChar char="Ø"/>
            </a:pPr>
            <a:r>
              <a:rPr lang="en-ZA" sz="1750" b="1" dirty="0" err="1" smtClean="0">
                <a:latin typeface="Arial" panose="020B0604020202020204" pitchFamily="34" charset="0"/>
                <a:cs typeface="Arial" panose="020B0604020202020204" pitchFamily="34" charset="0"/>
              </a:rPr>
              <a:t>Sefa</a:t>
            </a:r>
            <a:r>
              <a:rPr lang="en-ZA" sz="1750" dirty="0" smtClean="0">
                <a:latin typeface="Arial" panose="020B0604020202020204" pitchFamily="34" charset="0"/>
                <a:cs typeface="Arial" panose="020B0604020202020204" pitchFamily="34" charset="0"/>
              </a:rPr>
              <a:t> is allocated R1 billion (43%) </a:t>
            </a:r>
            <a:endParaRPr lang="en-ZA" sz="1750" dirty="0">
              <a:latin typeface="Arial" panose="020B0604020202020204" pitchFamily="34" charset="0"/>
              <a:cs typeface="Arial" panose="020B0604020202020204" pitchFamily="34" charset="0"/>
            </a:endParaRPr>
          </a:p>
          <a:p>
            <a:pPr marL="714375" lvl="1" indent="-352425">
              <a:buFont typeface="Wingdings" panose="05000000000000000000" pitchFamily="2" charset="2"/>
              <a:buChar char="Ø"/>
            </a:pPr>
            <a:r>
              <a:rPr lang="en-ZA" sz="1750" dirty="0" err="1" smtClean="0">
                <a:latin typeface="Arial" panose="020B0604020202020204" pitchFamily="34" charset="0"/>
                <a:cs typeface="Arial" panose="020B0604020202020204" pitchFamily="34" charset="0"/>
              </a:rPr>
              <a:t>Seda</a:t>
            </a:r>
            <a:r>
              <a:rPr lang="en-ZA" sz="1750" dirty="0" smtClean="0">
                <a:latin typeface="Arial" panose="020B0604020202020204" pitchFamily="34" charset="0"/>
                <a:cs typeface="Arial" panose="020B0604020202020204" pitchFamily="34" charset="0"/>
              </a:rPr>
              <a:t> receives R867.763 </a:t>
            </a:r>
            <a:r>
              <a:rPr lang="en-ZA" sz="1750" dirty="0">
                <a:latin typeface="Arial" panose="020B0604020202020204" pitchFamily="34" charset="0"/>
                <a:cs typeface="Arial" panose="020B0604020202020204" pitchFamily="34" charset="0"/>
              </a:rPr>
              <a:t>million </a:t>
            </a:r>
            <a:r>
              <a:rPr lang="en-ZA" sz="1750" dirty="0" smtClean="0">
                <a:latin typeface="Arial" panose="020B0604020202020204" pitchFamily="34" charset="0"/>
                <a:cs typeface="Arial" panose="020B0604020202020204" pitchFamily="34" charset="0"/>
              </a:rPr>
              <a:t>(37.3%)whilst</a:t>
            </a:r>
            <a:endParaRPr lang="en-ZA" sz="1750" dirty="0">
              <a:latin typeface="Arial" panose="020B0604020202020204" pitchFamily="34" charset="0"/>
              <a:cs typeface="Arial" panose="020B0604020202020204" pitchFamily="34" charset="0"/>
            </a:endParaRPr>
          </a:p>
          <a:p>
            <a:pPr marL="714375" lvl="1" indent="-352425">
              <a:buFont typeface="Wingdings" panose="05000000000000000000" pitchFamily="2" charset="2"/>
              <a:buChar char="Ø"/>
            </a:pPr>
            <a:r>
              <a:rPr lang="en-ZA" sz="1750" dirty="0" smtClean="0">
                <a:latin typeface="Arial" panose="020B0604020202020204" pitchFamily="34" charset="0"/>
                <a:cs typeface="Arial" panose="020B0604020202020204" pitchFamily="34" charset="0"/>
              </a:rPr>
              <a:t>DSBD </a:t>
            </a:r>
            <a:r>
              <a:rPr lang="en-ZA" sz="1750" dirty="0">
                <a:latin typeface="Arial" panose="020B0604020202020204" pitchFamily="34" charset="0"/>
                <a:cs typeface="Arial" panose="020B0604020202020204" pitchFamily="34" charset="0"/>
              </a:rPr>
              <a:t>remains with </a:t>
            </a:r>
            <a:r>
              <a:rPr lang="en-ZA" sz="1750" dirty="0" smtClean="0">
                <a:latin typeface="Arial" panose="020B0604020202020204" pitchFamily="34" charset="0"/>
                <a:cs typeface="Arial" panose="020B0604020202020204" pitchFamily="34" charset="0"/>
              </a:rPr>
              <a:t>R458.584 </a:t>
            </a:r>
            <a:r>
              <a:rPr lang="en-ZA" sz="1750" dirty="0">
                <a:latin typeface="Arial" panose="020B0604020202020204" pitchFamily="34" charset="0"/>
                <a:cs typeface="Arial" panose="020B0604020202020204" pitchFamily="34" charset="0"/>
              </a:rPr>
              <a:t>million </a:t>
            </a:r>
            <a:r>
              <a:rPr lang="en-ZA" sz="1750" dirty="0" smtClean="0">
                <a:latin typeface="Arial" panose="020B0604020202020204" pitchFamily="34" charset="0"/>
                <a:cs typeface="Arial" panose="020B0604020202020204" pitchFamily="34" charset="0"/>
              </a:rPr>
              <a:t>(19.9</a:t>
            </a:r>
            <a:r>
              <a:rPr lang="en-ZA" sz="1750" dirty="0">
                <a:latin typeface="Arial" panose="020B0604020202020204" pitchFamily="34" charset="0"/>
                <a:cs typeface="Arial" panose="020B0604020202020204" pitchFamily="34" charset="0"/>
              </a:rPr>
              <a:t>%) of the allocated transfers and subsidies as illustrated below: </a:t>
            </a:r>
          </a:p>
        </p:txBody>
      </p:sp>
      <p:graphicFrame>
        <p:nvGraphicFramePr>
          <p:cNvPr id="10" name="Table 9"/>
          <p:cNvGraphicFramePr>
            <a:graphicFrameLocks noGrp="1"/>
          </p:cNvGraphicFramePr>
          <p:nvPr>
            <p:extLst>
              <p:ext uri="{D42A27DB-BD31-4B8C-83A1-F6EECF244321}">
                <p14:modId xmlns:p14="http://schemas.microsoft.com/office/powerpoint/2010/main" xmlns="" val="2224456319"/>
              </p:ext>
            </p:extLst>
          </p:nvPr>
        </p:nvGraphicFramePr>
        <p:xfrm>
          <a:off x="-1" y="2790827"/>
          <a:ext cx="9101476" cy="3001916"/>
        </p:xfrm>
        <a:graphic>
          <a:graphicData uri="http://schemas.openxmlformats.org/drawingml/2006/table">
            <a:tbl>
              <a:tblPr>
                <a:tableStyleId>{5940675A-B579-460E-94D1-54222C63F5DA}</a:tableStyleId>
              </a:tblPr>
              <a:tblGrid>
                <a:gridCol w="1840000">
                  <a:extLst>
                    <a:ext uri="{9D8B030D-6E8A-4147-A177-3AD203B41FA5}">
                      <a16:colId xmlns:a16="http://schemas.microsoft.com/office/drawing/2014/main" xmlns="" val="20000"/>
                    </a:ext>
                  </a:extLst>
                </a:gridCol>
                <a:gridCol w="1602583">
                  <a:extLst>
                    <a:ext uri="{9D8B030D-6E8A-4147-A177-3AD203B41FA5}">
                      <a16:colId xmlns:a16="http://schemas.microsoft.com/office/drawing/2014/main" xmlns="" val="20001"/>
                    </a:ext>
                  </a:extLst>
                </a:gridCol>
                <a:gridCol w="1437748">
                  <a:extLst>
                    <a:ext uri="{9D8B030D-6E8A-4147-A177-3AD203B41FA5}">
                      <a16:colId xmlns:a16="http://schemas.microsoft.com/office/drawing/2014/main" xmlns="" val="20002"/>
                    </a:ext>
                  </a:extLst>
                </a:gridCol>
                <a:gridCol w="1551603">
                  <a:extLst>
                    <a:ext uri="{9D8B030D-6E8A-4147-A177-3AD203B41FA5}">
                      <a16:colId xmlns:a16="http://schemas.microsoft.com/office/drawing/2014/main" xmlns="" val="20003"/>
                    </a:ext>
                  </a:extLst>
                </a:gridCol>
                <a:gridCol w="1334771">
                  <a:extLst>
                    <a:ext uri="{9D8B030D-6E8A-4147-A177-3AD203B41FA5}">
                      <a16:colId xmlns:a16="http://schemas.microsoft.com/office/drawing/2014/main" xmlns="" val="20005"/>
                    </a:ext>
                  </a:extLst>
                </a:gridCol>
                <a:gridCol w="1334771">
                  <a:extLst>
                    <a:ext uri="{9D8B030D-6E8A-4147-A177-3AD203B41FA5}">
                      <a16:colId xmlns:a16="http://schemas.microsoft.com/office/drawing/2014/main" xmlns="" val="20004"/>
                    </a:ext>
                  </a:extLst>
                </a:gridCol>
              </a:tblGrid>
              <a:tr h="948660">
                <a:tc>
                  <a:txBody>
                    <a:bodyPr/>
                    <a:lstStyle/>
                    <a:p>
                      <a:pPr algn="ctr" fontAlgn="b"/>
                      <a:r>
                        <a:rPr lang="en-ZA" sz="1600" b="1" u="none" strike="noStrike" dirty="0">
                          <a:effectLst/>
                          <a:latin typeface="Arial" panose="020B0604020202020204" pitchFamily="34" charset="0"/>
                          <a:cs typeface="Arial" panose="020B0604020202020204" pitchFamily="34" charset="0"/>
                        </a:rPr>
                        <a:t>Area of allocation</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3">
                        <a:lumMod val="60000"/>
                        <a:lumOff val="40000"/>
                      </a:schemeClr>
                    </a:solidFill>
                  </a:tcPr>
                </a:tc>
                <a:tc>
                  <a:txBody>
                    <a:bodyPr/>
                    <a:lstStyle/>
                    <a:p>
                      <a:pPr algn="ctr" fontAlgn="b"/>
                      <a:r>
                        <a:rPr lang="en-ZA" sz="1600" b="1" u="none" strike="noStrike" dirty="0">
                          <a:effectLst/>
                          <a:latin typeface="Arial" panose="020B0604020202020204" pitchFamily="34" charset="0"/>
                          <a:cs typeface="Arial" panose="020B0604020202020204" pitchFamily="34" charset="0"/>
                        </a:rPr>
                        <a:t> 2019/20 </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3">
                        <a:lumMod val="60000"/>
                        <a:lumOff val="40000"/>
                      </a:schemeClr>
                    </a:solidFill>
                  </a:tcPr>
                </a:tc>
                <a:tc>
                  <a:txBody>
                    <a:bodyPr/>
                    <a:lstStyle/>
                    <a:p>
                      <a:pPr algn="ctr" fontAlgn="b"/>
                      <a:r>
                        <a:rPr lang="en-ZA" sz="1600" b="1" u="none" strike="noStrike" dirty="0">
                          <a:effectLst/>
                          <a:latin typeface="Arial" panose="020B0604020202020204" pitchFamily="34" charset="0"/>
                          <a:cs typeface="Arial" panose="020B0604020202020204" pitchFamily="34" charset="0"/>
                        </a:rPr>
                        <a:t> 2020/21 </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3">
                        <a:lumMod val="60000"/>
                        <a:lumOff val="40000"/>
                      </a:schemeClr>
                    </a:solidFill>
                  </a:tcPr>
                </a:tc>
                <a:tc>
                  <a:txBody>
                    <a:bodyPr/>
                    <a:lstStyle/>
                    <a:p>
                      <a:pPr algn="ctr" fontAlgn="b"/>
                      <a:r>
                        <a:rPr lang="en-ZA" sz="1600" b="1" u="none" strike="noStrike" dirty="0">
                          <a:effectLst/>
                          <a:latin typeface="Arial" panose="020B0604020202020204" pitchFamily="34" charset="0"/>
                          <a:cs typeface="Arial" panose="020B0604020202020204" pitchFamily="34" charset="0"/>
                        </a:rPr>
                        <a:t> </a:t>
                      </a:r>
                      <a:r>
                        <a:rPr lang="en-ZA" sz="1600" b="1" u="none" strike="noStrike" dirty="0" smtClean="0">
                          <a:effectLst/>
                          <a:latin typeface="Arial" panose="020B0604020202020204" pitchFamily="34" charset="0"/>
                          <a:cs typeface="Arial" panose="020B0604020202020204" pitchFamily="34" charset="0"/>
                        </a:rPr>
                        <a:t>2021/22 </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3">
                        <a:lumMod val="60000"/>
                        <a:lumOff val="40000"/>
                      </a:schemeClr>
                    </a:solidFill>
                  </a:tcPr>
                </a:tc>
                <a:tc>
                  <a:txBody>
                    <a:bodyPr/>
                    <a:lstStyle/>
                    <a:p>
                      <a:pPr algn="ctr" fontAlgn="b"/>
                      <a:r>
                        <a:rPr lang="en-ZA" sz="1600" b="1" i="0" u="none" strike="noStrike" dirty="0" smtClean="0">
                          <a:solidFill>
                            <a:srgbClr val="000000"/>
                          </a:solidFill>
                          <a:effectLst/>
                          <a:latin typeface="Arial" panose="020B0604020202020204" pitchFamily="34" charset="0"/>
                          <a:cs typeface="Arial" panose="020B0604020202020204" pitchFamily="34" charset="0"/>
                        </a:rPr>
                        <a:t>TOTAL MTEF</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3">
                        <a:lumMod val="60000"/>
                        <a:lumOff val="40000"/>
                      </a:schemeClr>
                    </a:solidFill>
                  </a:tcPr>
                </a:tc>
                <a:tc>
                  <a:txBody>
                    <a:bodyPr/>
                    <a:lstStyle/>
                    <a:p>
                      <a:pPr algn="ctr" fontAlgn="b"/>
                      <a:r>
                        <a:rPr lang="en-ZA" sz="1600" b="1" u="none" strike="noStrike" dirty="0">
                          <a:effectLst/>
                          <a:latin typeface="Arial" panose="020B0604020202020204" pitchFamily="34" charset="0"/>
                          <a:cs typeface="Arial" panose="020B0604020202020204" pitchFamily="34" charset="0"/>
                        </a:rPr>
                        <a:t>Proportion to total Transfers</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3">
                        <a:lumMod val="60000"/>
                        <a:lumOff val="40000"/>
                      </a:schemeClr>
                    </a:solidFill>
                  </a:tcPr>
                </a:tc>
                <a:extLst>
                  <a:ext uri="{0D108BD9-81ED-4DB2-BD59-A6C34878D82A}">
                    <a16:rowId xmlns:a16="http://schemas.microsoft.com/office/drawing/2014/main" xmlns="" val="10000"/>
                  </a:ext>
                </a:extLst>
              </a:tr>
              <a:tr h="513314">
                <a:tc>
                  <a:txBody>
                    <a:bodyPr/>
                    <a:lstStyle/>
                    <a:p>
                      <a:pPr algn="l" fontAlgn="b"/>
                      <a:r>
                        <a:rPr lang="en-ZA" sz="1600" b="0" i="0" u="none" strike="noStrike" dirty="0" smtClean="0">
                          <a:solidFill>
                            <a:srgbClr val="000000"/>
                          </a:solidFill>
                          <a:effectLst/>
                          <a:latin typeface="Arial" panose="020B0604020202020204" pitchFamily="34" charset="0"/>
                          <a:cs typeface="Arial" panose="020B0604020202020204" pitchFamily="34" charset="0"/>
                        </a:rPr>
                        <a:t>SEFA</a:t>
                      </a:r>
                      <a:endParaRPr lang="en-ZA"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ZA" sz="1600" b="0" i="0" u="none" strike="noStrike" dirty="0">
                          <a:solidFill>
                            <a:srgbClr val="000000"/>
                          </a:solidFill>
                          <a:effectLst/>
                          <a:latin typeface="Arial" panose="020B0604020202020204" pitchFamily="34" charset="0"/>
                          <a:cs typeface="Arial" panose="020B0604020202020204" pitchFamily="34" charset="0"/>
                        </a:rPr>
                        <a:t>1 000 000</a:t>
                      </a:r>
                    </a:p>
                  </a:txBody>
                  <a:tcPr marL="6350" marR="6350" marT="6350" marB="0" anchor="ctr">
                    <a:solidFill>
                      <a:schemeClr val="accent6">
                        <a:lumMod val="40000"/>
                        <a:lumOff val="60000"/>
                      </a:schemeClr>
                    </a:solidFill>
                  </a:tcPr>
                </a:tc>
                <a:tc>
                  <a:txBody>
                    <a:bodyPr/>
                    <a:lstStyle/>
                    <a:p>
                      <a:pPr algn="r" fontAlgn="b"/>
                      <a:r>
                        <a:rPr lang="en-ZA" sz="1600" b="0" i="0" u="none" strike="noStrike" dirty="0">
                          <a:solidFill>
                            <a:srgbClr val="000000"/>
                          </a:solidFill>
                          <a:effectLst/>
                          <a:latin typeface="Arial" panose="020B0604020202020204" pitchFamily="34" charset="0"/>
                          <a:cs typeface="Arial" panose="020B0604020202020204" pitchFamily="34" charset="0"/>
                        </a:rPr>
                        <a:t>1 055 000</a:t>
                      </a:r>
                    </a:p>
                  </a:txBody>
                  <a:tcPr marL="6350" marR="6350" marT="6350" marB="0" anchor="ctr"/>
                </a:tc>
                <a:tc>
                  <a:txBody>
                    <a:bodyPr/>
                    <a:lstStyle/>
                    <a:p>
                      <a:pPr algn="r" fontAlgn="b"/>
                      <a:r>
                        <a:rPr lang="en-ZA" sz="1600" b="0" i="0" u="none" strike="noStrike" dirty="0">
                          <a:solidFill>
                            <a:srgbClr val="000000"/>
                          </a:solidFill>
                          <a:effectLst/>
                          <a:latin typeface="Arial" panose="020B0604020202020204" pitchFamily="34" charset="0"/>
                          <a:cs typeface="Arial" panose="020B0604020202020204" pitchFamily="34" charset="0"/>
                        </a:rPr>
                        <a:t>1 113 025</a:t>
                      </a:r>
                    </a:p>
                  </a:txBody>
                  <a:tcPr marL="6350" marR="6350" marT="6350" marB="0" anchor="ctr"/>
                </a:tc>
                <a:tc>
                  <a:txBody>
                    <a:bodyPr/>
                    <a:lstStyle/>
                    <a:p>
                      <a:pPr algn="r" rtl="0" fontAlgn="b"/>
                      <a:r>
                        <a:rPr lang="en-US" sz="1600" b="0" i="0" u="none" strike="noStrike" dirty="0" smtClean="0">
                          <a:solidFill>
                            <a:srgbClr val="000000"/>
                          </a:solidFill>
                          <a:effectLst/>
                          <a:latin typeface="Arial" panose="020B0604020202020204" pitchFamily="34" charset="0"/>
                        </a:rPr>
                        <a:t>3</a:t>
                      </a:r>
                      <a:r>
                        <a:rPr lang="en-US" sz="1600" b="0" i="0" u="none" strike="noStrike" baseline="0" dirty="0" smtClean="0">
                          <a:solidFill>
                            <a:srgbClr val="000000"/>
                          </a:solidFill>
                          <a:effectLst/>
                          <a:latin typeface="Arial" panose="020B0604020202020204" pitchFamily="34" charset="0"/>
                        </a:rPr>
                        <a:t> </a:t>
                      </a:r>
                      <a:r>
                        <a:rPr lang="en-US" sz="1600" b="0" i="0" u="none" strike="noStrike" dirty="0" smtClean="0">
                          <a:solidFill>
                            <a:srgbClr val="000000"/>
                          </a:solidFill>
                          <a:effectLst/>
                          <a:latin typeface="Arial" panose="020B0604020202020204" pitchFamily="34" charset="0"/>
                        </a:rPr>
                        <a:t>168</a:t>
                      </a:r>
                      <a:r>
                        <a:rPr lang="en-US" sz="1600" b="0" i="0" u="none" strike="noStrike" baseline="0" dirty="0" smtClean="0">
                          <a:solidFill>
                            <a:srgbClr val="000000"/>
                          </a:solidFill>
                          <a:effectLst/>
                          <a:latin typeface="Arial" panose="020B0604020202020204" pitchFamily="34" charset="0"/>
                        </a:rPr>
                        <a:t> </a:t>
                      </a:r>
                      <a:r>
                        <a:rPr lang="en-US" sz="1600" b="0" i="0" u="none" strike="noStrike" dirty="0" smtClean="0">
                          <a:solidFill>
                            <a:srgbClr val="000000"/>
                          </a:solidFill>
                          <a:effectLst/>
                          <a:latin typeface="Arial" panose="020B0604020202020204" pitchFamily="34" charset="0"/>
                        </a:rPr>
                        <a:t>025 </a:t>
                      </a:r>
                      <a:endParaRPr lang="en-US" sz="16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b"/>
                      <a:r>
                        <a:rPr lang="en-US" sz="1600" b="0" i="0" u="none" strike="noStrike" dirty="0" smtClean="0">
                          <a:solidFill>
                            <a:srgbClr val="000000"/>
                          </a:solidFill>
                          <a:effectLst/>
                          <a:latin typeface="Arial" panose="020B0604020202020204" pitchFamily="34" charset="0"/>
                        </a:rPr>
                        <a:t>43%</a:t>
                      </a:r>
                      <a:endParaRPr lang="en-US" sz="16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xmlns="" val="10003"/>
                  </a:ext>
                </a:extLst>
              </a:tr>
              <a:tr h="513314">
                <a:tc>
                  <a:txBody>
                    <a:bodyPr/>
                    <a:lstStyle/>
                    <a:p>
                      <a:pPr algn="l" fontAlgn="b"/>
                      <a:r>
                        <a:rPr lang="en-ZA" sz="1600" u="none" strike="noStrike" dirty="0">
                          <a:effectLst/>
                          <a:latin typeface="Arial" panose="020B0604020202020204" pitchFamily="34" charset="0"/>
                          <a:cs typeface="Arial" panose="020B0604020202020204" pitchFamily="34" charset="0"/>
                        </a:rPr>
                        <a:t>SEDA</a:t>
                      </a:r>
                      <a:endParaRPr lang="en-ZA"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en-ZA" sz="1600" b="0" i="0" u="none" strike="noStrike" dirty="0" smtClean="0">
                          <a:solidFill>
                            <a:srgbClr val="000000"/>
                          </a:solidFill>
                          <a:effectLst/>
                          <a:latin typeface="Arial" panose="020B0604020202020204" pitchFamily="34" charset="0"/>
                          <a:cs typeface="Arial" panose="020B0604020202020204" pitchFamily="34" charset="0"/>
                        </a:rPr>
                        <a:t>867</a:t>
                      </a:r>
                      <a:r>
                        <a:rPr lang="en-ZA" sz="1600" b="0" i="0" u="none" strike="noStrike" baseline="0" dirty="0" smtClean="0">
                          <a:solidFill>
                            <a:srgbClr val="000000"/>
                          </a:solidFill>
                          <a:effectLst/>
                          <a:latin typeface="Arial" panose="020B0604020202020204" pitchFamily="34" charset="0"/>
                          <a:cs typeface="Arial" panose="020B0604020202020204" pitchFamily="34" charset="0"/>
                        </a:rPr>
                        <a:t> 763</a:t>
                      </a:r>
                      <a:endParaRPr lang="en-ZA" sz="16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ctr">
                    <a:solidFill>
                      <a:schemeClr val="accent6">
                        <a:lumMod val="40000"/>
                        <a:lumOff val="60000"/>
                      </a:schemeClr>
                    </a:solidFill>
                  </a:tcPr>
                </a:tc>
                <a:tc>
                  <a:txBody>
                    <a:bodyPr/>
                    <a:lstStyle/>
                    <a:p>
                      <a:pPr algn="r" fontAlgn="b"/>
                      <a:r>
                        <a:rPr lang="en-ZA" sz="1600" b="0" i="0" u="none" strike="noStrike" dirty="0" smtClean="0">
                          <a:solidFill>
                            <a:srgbClr val="000000"/>
                          </a:solidFill>
                          <a:effectLst/>
                          <a:latin typeface="Arial" panose="020B0604020202020204" pitchFamily="34" charset="0"/>
                          <a:cs typeface="Arial" panose="020B0604020202020204" pitchFamily="34" charset="0"/>
                        </a:rPr>
                        <a:t>908</a:t>
                      </a:r>
                      <a:r>
                        <a:rPr lang="en-ZA" sz="1600" b="0" i="0" u="none" strike="noStrike" baseline="0" dirty="0" smtClean="0">
                          <a:solidFill>
                            <a:srgbClr val="000000"/>
                          </a:solidFill>
                          <a:effectLst/>
                          <a:latin typeface="Arial" panose="020B0604020202020204" pitchFamily="34" charset="0"/>
                          <a:cs typeface="Arial" panose="020B0604020202020204" pitchFamily="34" charset="0"/>
                        </a:rPr>
                        <a:t> 960</a:t>
                      </a:r>
                      <a:endParaRPr lang="en-ZA" sz="16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r" fontAlgn="b"/>
                      <a:r>
                        <a:rPr lang="en-ZA" sz="1600" b="0" i="0" u="none" strike="noStrike" dirty="0" smtClean="0">
                          <a:solidFill>
                            <a:srgbClr val="000000"/>
                          </a:solidFill>
                          <a:effectLst/>
                          <a:latin typeface="Arial" panose="020B0604020202020204" pitchFamily="34" charset="0"/>
                          <a:cs typeface="Arial" panose="020B0604020202020204" pitchFamily="34" charset="0"/>
                        </a:rPr>
                        <a:t>958</a:t>
                      </a:r>
                      <a:r>
                        <a:rPr lang="en-ZA" sz="1600" b="0" i="0" u="none" strike="noStrike" baseline="0" dirty="0" smtClean="0">
                          <a:solidFill>
                            <a:srgbClr val="000000"/>
                          </a:solidFill>
                          <a:effectLst/>
                          <a:latin typeface="Arial" panose="020B0604020202020204" pitchFamily="34" charset="0"/>
                          <a:cs typeface="Arial" panose="020B0604020202020204" pitchFamily="34" charset="0"/>
                        </a:rPr>
                        <a:t> 160</a:t>
                      </a:r>
                      <a:endParaRPr lang="en-ZA" sz="16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r" rtl="0" fontAlgn="b"/>
                      <a:r>
                        <a:rPr lang="en-US" sz="1600" b="0" i="0" u="none" strike="noStrike" dirty="0" smtClean="0">
                          <a:solidFill>
                            <a:srgbClr val="000000"/>
                          </a:solidFill>
                          <a:effectLst/>
                          <a:latin typeface="Arial" panose="020B0604020202020204" pitchFamily="34" charset="0"/>
                        </a:rPr>
                        <a:t>2</a:t>
                      </a:r>
                      <a:r>
                        <a:rPr lang="en-US" sz="1600" b="0" i="0" u="none" strike="noStrike" baseline="0" dirty="0" smtClean="0">
                          <a:solidFill>
                            <a:srgbClr val="000000"/>
                          </a:solidFill>
                          <a:effectLst/>
                          <a:latin typeface="Arial" panose="020B0604020202020204" pitchFamily="34" charset="0"/>
                        </a:rPr>
                        <a:t> </a:t>
                      </a:r>
                      <a:r>
                        <a:rPr lang="en-US" sz="1600" b="0" i="0" u="none" strike="noStrike" dirty="0" smtClean="0">
                          <a:solidFill>
                            <a:srgbClr val="000000"/>
                          </a:solidFill>
                          <a:effectLst/>
                          <a:latin typeface="Arial" panose="020B0604020202020204" pitchFamily="34" charset="0"/>
                        </a:rPr>
                        <a:t>734</a:t>
                      </a:r>
                      <a:r>
                        <a:rPr lang="en-US" sz="1600" b="0" i="0" u="none" strike="noStrike" baseline="0" dirty="0" smtClean="0">
                          <a:solidFill>
                            <a:srgbClr val="000000"/>
                          </a:solidFill>
                          <a:effectLst/>
                          <a:latin typeface="Arial" panose="020B0604020202020204" pitchFamily="34" charset="0"/>
                        </a:rPr>
                        <a:t> </a:t>
                      </a:r>
                      <a:r>
                        <a:rPr lang="en-US" sz="1600" b="0" i="0" u="none" strike="noStrike" dirty="0" smtClean="0">
                          <a:solidFill>
                            <a:srgbClr val="000000"/>
                          </a:solidFill>
                          <a:effectLst/>
                          <a:latin typeface="Arial" panose="020B0604020202020204" pitchFamily="34" charset="0"/>
                        </a:rPr>
                        <a:t>883 </a:t>
                      </a:r>
                      <a:endParaRPr lang="en-US" sz="16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b"/>
                      <a:r>
                        <a:rPr lang="en-US" sz="1600" b="0" i="0" u="none" strike="noStrike" dirty="0">
                          <a:solidFill>
                            <a:srgbClr val="000000"/>
                          </a:solidFill>
                          <a:effectLst/>
                          <a:latin typeface="Arial" panose="020B0604020202020204" pitchFamily="34" charset="0"/>
                        </a:rPr>
                        <a:t>37.1%</a:t>
                      </a:r>
                    </a:p>
                  </a:txBody>
                  <a:tcPr marL="9525" marR="9525" marT="9525" marB="0" anchor="ctr"/>
                </a:tc>
                <a:extLst>
                  <a:ext uri="{0D108BD9-81ED-4DB2-BD59-A6C34878D82A}">
                    <a16:rowId xmlns:a16="http://schemas.microsoft.com/office/drawing/2014/main" xmlns="" val="10001"/>
                  </a:ext>
                </a:extLst>
              </a:tr>
              <a:tr h="513314">
                <a:tc>
                  <a:txBody>
                    <a:bodyPr/>
                    <a:lstStyle/>
                    <a:p>
                      <a:pPr algn="l" fontAlgn="b"/>
                      <a:r>
                        <a:rPr lang="en-ZA" sz="1600" u="none" strike="noStrike" dirty="0">
                          <a:effectLst/>
                          <a:latin typeface="Arial" panose="020B0604020202020204" pitchFamily="34" charset="0"/>
                          <a:cs typeface="Arial" panose="020B0604020202020204" pitchFamily="34" charset="0"/>
                        </a:rPr>
                        <a:t>DSBD</a:t>
                      </a:r>
                      <a:endParaRPr lang="en-ZA"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rtl="0" fontAlgn="b"/>
                      <a:r>
                        <a:rPr lang="en-US" sz="1600" b="0" i="0" u="none" strike="noStrike" dirty="0" smtClean="0">
                          <a:solidFill>
                            <a:srgbClr val="000000"/>
                          </a:solidFill>
                          <a:effectLst/>
                          <a:latin typeface="Arial" panose="020B0604020202020204" pitchFamily="34" charset="0"/>
                        </a:rPr>
                        <a:t>458 584</a:t>
                      </a:r>
                      <a:endParaRPr lang="en-US" sz="1600" b="0" i="0" u="none" strike="noStrike" dirty="0">
                        <a:solidFill>
                          <a:srgbClr val="000000"/>
                        </a:solidFill>
                        <a:effectLst/>
                        <a:latin typeface="Arial" panose="020B0604020202020204" pitchFamily="34" charset="0"/>
                      </a:endParaRPr>
                    </a:p>
                  </a:txBody>
                  <a:tcPr marL="9525" marR="9525" marT="9525" marB="0" anchor="ctr">
                    <a:solidFill>
                      <a:schemeClr val="accent6">
                        <a:lumMod val="40000"/>
                        <a:lumOff val="60000"/>
                      </a:schemeClr>
                    </a:solidFill>
                  </a:tcPr>
                </a:tc>
                <a:tc>
                  <a:txBody>
                    <a:bodyPr/>
                    <a:lstStyle/>
                    <a:p>
                      <a:pPr algn="r" rtl="0" fontAlgn="b"/>
                      <a:r>
                        <a:rPr lang="en-US" sz="1600" b="0" i="0" u="none" strike="noStrike" dirty="0" smtClean="0">
                          <a:solidFill>
                            <a:srgbClr val="000000"/>
                          </a:solidFill>
                          <a:effectLst/>
                          <a:latin typeface="Arial" panose="020B0604020202020204" pitchFamily="34" charset="0"/>
                        </a:rPr>
                        <a:t>490 731</a:t>
                      </a:r>
                      <a:endParaRPr lang="en-US" sz="16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rtl="0" fontAlgn="b"/>
                      <a:r>
                        <a:rPr lang="en-US" sz="1600" b="0" i="0" u="none" strike="noStrike" dirty="0" smtClean="0">
                          <a:solidFill>
                            <a:srgbClr val="000000"/>
                          </a:solidFill>
                          <a:effectLst/>
                          <a:latin typeface="Arial" panose="020B0604020202020204" pitchFamily="34" charset="0"/>
                        </a:rPr>
                        <a:t>517 721</a:t>
                      </a:r>
                      <a:endParaRPr lang="en-US" sz="16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rtl="0" fontAlgn="b"/>
                      <a:r>
                        <a:rPr lang="en-US" sz="1600" b="0" i="0" u="none" strike="noStrike" dirty="0" smtClean="0">
                          <a:solidFill>
                            <a:srgbClr val="000000"/>
                          </a:solidFill>
                          <a:effectLst/>
                          <a:latin typeface="Arial" panose="020B0604020202020204" pitchFamily="34" charset="0"/>
                        </a:rPr>
                        <a:t>1</a:t>
                      </a:r>
                      <a:r>
                        <a:rPr lang="en-US" sz="1600" b="0" i="0" u="none" strike="noStrike" baseline="0" dirty="0" smtClean="0">
                          <a:solidFill>
                            <a:srgbClr val="000000"/>
                          </a:solidFill>
                          <a:effectLst/>
                          <a:latin typeface="Arial" panose="020B0604020202020204" pitchFamily="34" charset="0"/>
                        </a:rPr>
                        <a:t> </a:t>
                      </a:r>
                      <a:r>
                        <a:rPr lang="en-US" sz="1600" b="0" i="0" u="none" strike="noStrike" dirty="0" smtClean="0">
                          <a:solidFill>
                            <a:srgbClr val="000000"/>
                          </a:solidFill>
                          <a:effectLst/>
                          <a:latin typeface="Arial" panose="020B0604020202020204" pitchFamily="34" charset="0"/>
                        </a:rPr>
                        <a:t>467</a:t>
                      </a:r>
                      <a:r>
                        <a:rPr lang="en-US" sz="1600" b="0" i="0" u="none" strike="noStrike" baseline="0" dirty="0" smtClean="0">
                          <a:solidFill>
                            <a:srgbClr val="000000"/>
                          </a:solidFill>
                          <a:effectLst/>
                          <a:latin typeface="Arial" panose="020B0604020202020204" pitchFamily="34" charset="0"/>
                        </a:rPr>
                        <a:t> </a:t>
                      </a:r>
                      <a:r>
                        <a:rPr lang="en-US" sz="1600" b="0" i="0" u="none" strike="noStrike" dirty="0" smtClean="0">
                          <a:solidFill>
                            <a:srgbClr val="000000"/>
                          </a:solidFill>
                          <a:effectLst/>
                          <a:latin typeface="Arial" panose="020B0604020202020204" pitchFamily="34" charset="0"/>
                        </a:rPr>
                        <a:t>036 </a:t>
                      </a:r>
                      <a:endParaRPr lang="en-US" sz="16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b"/>
                      <a:r>
                        <a:rPr lang="en-US" sz="1600" b="0" i="0" u="none" strike="noStrike" dirty="0">
                          <a:solidFill>
                            <a:srgbClr val="000000"/>
                          </a:solidFill>
                          <a:effectLst/>
                          <a:latin typeface="Arial" panose="020B0604020202020204" pitchFamily="34" charset="0"/>
                        </a:rPr>
                        <a:t>19.9%</a:t>
                      </a:r>
                    </a:p>
                  </a:txBody>
                  <a:tcPr marL="9525" marR="9525" marT="9525" marB="0" anchor="ctr"/>
                </a:tc>
                <a:extLst>
                  <a:ext uri="{0D108BD9-81ED-4DB2-BD59-A6C34878D82A}">
                    <a16:rowId xmlns:a16="http://schemas.microsoft.com/office/drawing/2014/main" xmlns="" val="10002"/>
                  </a:ext>
                </a:extLst>
              </a:tr>
              <a:tr h="513314">
                <a:tc>
                  <a:txBody>
                    <a:bodyPr/>
                    <a:lstStyle/>
                    <a:p>
                      <a:pPr algn="l" fontAlgn="b"/>
                      <a:r>
                        <a:rPr lang="en-ZA" sz="1600" b="1" u="none" strike="noStrike" dirty="0">
                          <a:effectLst/>
                          <a:latin typeface="Arial" panose="020B0604020202020204" pitchFamily="34" charset="0"/>
                          <a:cs typeface="Arial" panose="020B0604020202020204" pitchFamily="34" charset="0"/>
                        </a:rPr>
                        <a:t>Total Transfers</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rtl="0" fontAlgn="b"/>
                      <a:r>
                        <a:rPr lang="en-US" sz="1600" b="1" i="0" u="none" strike="noStrike" dirty="0" smtClean="0">
                          <a:solidFill>
                            <a:srgbClr val="000000"/>
                          </a:solidFill>
                          <a:effectLst/>
                          <a:latin typeface="Arial" panose="020B0604020202020204" pitchFamily="34" charset="0"/>
                        </a:rPr>
                        <a:t>2</a:t>
                      </a:r>
                      <a:r>
                        <a:rPr lang="en-US" sz="1600" b="1" i="0" u="none" strike="noStrike" baseline="0" dirty="0" smtClean="0">
                          <a:solidFill>
                            <a:srgbClr val="000000"/>
                          </a:solidFill>
                          <a:effectLst/>
                          <a:latin typeface="Arial" panose="020B0604020202020204" pitchFamily="34" charset="0"/>
                        </a:rPr>
                        <a:t> </a:t>
                      </a:r>
                      <a:r>
                        <a:rPr lang="en-US" sz="1600" b="1" i="0" u="none" strike="noStrike" dirty="0" smtClean="0">
                          <a:solidFill>
                            <a:srgbClr val="000000"/>
                          </a:solidFill>
                          <a:effectLst/>
                          <a:latin typeface="Arial" panose="020B0604020202020204" pitchFamily="34" charset="0"/>
                        </a:rPr>
                        <a:t>326</a:t>
                      </a:r>
                      <a:r>
                        <a:rPr lang="en-US" sz="1600" b="1" i="0" u="none" strike="noStrike" baseline="0" dirty="0" smtClean="0">
                          <a:solidFill>
                            <a:srgbClr val="000000"/>
                          </a:solidFill>
                          <a:effectLst/>
                          <a:latin typeface="Arial" panose="020B0604020202020204" pitchFamily="34" charset="0"/>
                        </a:rPr>
                        <a:t> </a:t>
                      </a:r>
                      <a:r>
                        <a:rPr lang="en-US" sz="1600" b="1" i="0" u="none" strike="noStrike" dirty="0" smtClean="0">
                          <a:solidFill>
                            <a:srgbClr val="000000"/>
                          </a:solidFill>
                          <a:effectLst/>
                          <a:latin typeface="Arial" panose="020B0604020202020204" pitchFamily="34" charset="0"/>
                        </a:rPr>
                        <a:t>347 </a:t>
                      </a:r>
                      <a:endParaRPr lang="en-US" sz="1600" b="1" i="0" u="none" strike="noStrike" dirty="0">
                        <a:solidFill>
                          <a:srgbClr val="000000"/>
                        </a:solidFill>
                        <a:effectLst/>
                        <a:latin typeface="Arial" panose="020B0604020202020204" pitchFamily="34" charset="0"/>
                      </a:endParaRPr>
                    </a:p>
                  </a:txBody>
                  <a:tcPr marL="9525" marR="9525" marT="9525" marB="0" anchor="ctr">
                    <a:solidFill>
                      <a:schemeClr val="accent6">
                        <a:lumMod val="40000"/>
                        <a:lumOff val="60000"/>
                      </a:schemeClr>
                    </a:solidFill>
                  </a:tcPr>
                </a:tc>
                <a:tc>
                  <a:txBody>
                    <a:bodyPr/>
                    <a:lstStyle/>
                    <a:p>
                      <a:pPr algn="r" rtl="0" fontAlgn="b"/>
                      <a:r>
                        <a:rPr lang="en-US" sz="1600" b="1" i="0" u="none" strike="noStrike" dirty="0" smtClean="0">
                          <a:solidFill>
                            <a:srgbClr val="000000"/>
                          </a:solidFill>
                          <a:effectLst/>
                          <a:latin typeface="Arial" panose="020B0604020202020204" pitchFamily="34" charset="0"/>
                        </a:rPr>
                        <a:t>2</a:t>
                      </a:r>
                      <a:r>
                        <a:rPr lang="en-US" sz="1600" b="1" i="0" u="none" strike="noStrike" baseline="0" dirty="0" smtClean="0">
                          <a:solidFill>
                            <a:srgbClr val="000000"/>
                          </a:solidFill>
                          <a:effectLst/>
                          <a:latin typeface="Arial" panose="020B0604020202020204" pitchFamily="34" charset="0"/>
                        </a:rPr>
                        <a:t> </a:t>
                      </a:r>
                      <a:r>
                        <a:rPr lang="en-US" sz="1600" b="1" i="0" u="none" strike="noStrike" dirty="0" smtClean="0">
                          <a:solidFill>
                            <a:srgbClr val="000000"/>
                          </a:solidFill>
                          <a:effectLst/>
                          <a:latin typeface="Arial" panose="020B0604020202020204" pitchFamily="34" charset="0"/>
                        </a:rPr>
                        <a:t>454</a:t>
                      </a:r>
                      <a:r>
                        <a:rPr lang="en-US" sz="1600" b="1" i="0" u="none" strike="noStrike" baseline="0" dirty="0" smtClean="0">
                          <a:solidFill>
                            <a:srgbClr val="000000"/>
                          </a:solidFill>
                          <a:effectLst/>
                          <a:latin typeface="Arial" panose="020B0604020202020204" pitchFamily="34" charset="0"/>
                        </a:rPr>
                        <a:t> </a:t>
                      </a:r>
                      <a:r>
                        <a:rPr lang="en-US" sz="1600" b="1" i="0" u="none" strike="noStrike" dirty="0" smtClean="0">
                          <a:solidFill>
                            <a:srgbClr val="000000"/>
                          </a:solidFill>
                          <a:effectLst/>
                          <a:latin typeface="Arial" panose="020B0604020202020204" pitchFamily="34" charset="0"/>
                        </a:rPr>
                        <a:t>691 </a:t>
                      </a:r>
                      <a:endParaRPr lang="en-US" sz="1600" b="1" i="0" u="none" strike="noStrike" dirty="0">
                        <a:solidFill>
                          <a:srgbClr val="000000"/>
                        </a:solidFill>
                        <a:effectLst/>
                        <a:latin typeface="Arial" panose="020B0604020202020204" pitchFamily="34" charset="0"/>
                      </a:endParaRPr>
                    </a:p>
                  </a:txBody>
                  <a:tcPr marL="9525" marR="9525" marT="9525" marB="0" anchor="ctr"/>
                </a:tc>
                <a:tc>
                  <a:txBody>
                    <a:bodyPr/>
                    <a:lstStyle/>
                    <a:p>
                      <a:pPr algn="r" rtl="0" fontAlgn="b"/>
                      <a:r>
                        <a:rPr lang="en-US" sz="1600" b="1" i="0" u="none" strike="noStrike" dirty="0" smtClean="0">
                          <a:solidFill>
                            <a:srgbClr val="000000"/>
                          </a:solidFill>
                          <a:effectLst/>
                          <a:latin typeface="Arial" panose="020B0604020202020204" pitchFamily="34" charset="0"/>
                        </a:rPr>
                        <a:t>2</a:t>
                      </a:r>
                      <a:r>
                        <a:rPr lang="en-US" sz="1600" b="1" i="0" u="none" strike="noStrike" baseline="0" dirty="0" smtClean="0">
                          <a:solidFill>
                            <a:srgbClr val="000000"/>
                          </a:solidFill>
                          <a:effectLst/>
                          <a:latin typeface="Arial" panose="020B0604020202020204" pitchFamily="34" charset="0"/>
                        </a:rPr>
                        <a:t> </a:t>
                      </a:r>
                      <a:r>
                        <a:rPr lang="en-US" sz="1600" b="1" i="0" u="none" strike="noStrike" dirty="0" smtClean="0">
                          <a:solidFill>
                            <a:srgbClr val="000000"/>
                          </a:solidFill>
                          <a:effectLst/>
                          <a:latin typeface="Arial" panose="020B0604020202020204" pitchFamily="34" charset="0"/>
                        </a:rPr>
                        <a:t>588 906 </a:t>
                      </a:r>
                      <a:endParaRPr lang="en-US" sz="1600" b="1" i="0" u="none" strike="noStrike" dirty="0">
                        <a:solidFill>
                          <a:srgbClr val="000000"/>
                        </a:solidFill>
                        <a:effectLst/>
                        <a:latin typeface="Arial" panose="020B0604020202020204" pitchFamily="34" charset="0"/>
                      </a:endParaRPr>
                    </a:p>
                  </a:txBody>
                  <a:tcPr marL="9525" marR="9525" marT="9525" marB="0" anchor="ctr"/>
                </a:tc>
                <a:tc>
                  <a:txBody>
                    <a:bodyPr/>
                    <a:lstStyle/>
                    <a:p>
                      <a:pPr algn="r" rtl="0" fontAlgn="b"/>
                      <a:r>
                        <a:rPr lang="en-US" sz="1600" b="1" i="0" u="none" strike="noStrike" dirty="0" smtClean="0">
                          <a:solidFill>
                            <a:srgbClr val="000000"/>
                          </a:solidFill>
                          <a:effectLst/>
                          <a:latin typeface="Arial" panose="020B0604020202020204" pitchFamily="34" charset="0"/>
                        </a:rPr>
                        <a:t>7</a:t>
                      </a:r>
                      <a:r>
                        <a:rPr lang="en-US" sz="1600" b="1" i="0" u="none" strike="noStrike" baseline="0" dirty="0" smtClean="0">
                          <a:solidFill>
                            <a:srgbClr val="000000"/>
                          </a:solidFill>
                          <a:effectLst/>
                          <a:latin typeface="Arial" panose="020B0604020202020204" pitchFamily="34" charset="0"/>
                        </a:rPr>
                        <a:t> </a:t>
                      </a:r>
                      <a:r>
                        <a:rPr lang="en-US" sz="1600" b="1" i="0" u="none" strike="noStrike" dirty="0" smtClean="0">
                          <a:solidFill>
                            <a:srgbClr val="000000"/>
                          </a:solidFill>
                          <a:effectLst/>
                          <a:latin typeface="Arial" panose="020B0604020202020204" pitchFamily="34" charset="0"/>
                        </a:rPr>
                        <a:t>369</a:t>
                      </a:r>
                      <a:r>
                        <a:rPr lang="en-US" sz="1600" b="1" i="0" u="none" strike="noStrike" baseline="0" dirty="0" smtClean="0">
                          <a:solidFill>
                            <a:srgbClr val="000000"/>
                          </a:solidFill>
                          <a:effectLst/>
                          <a:latin typeface="Arial" panose="020B0604020202020204" pitchFamily="34" charset="0"/>
                        </a:rPr>
                        <a:t> </a:t>
                      </a:r>
                      <a:r>
                        <a:rPr lang="en-US" sz="1600" b="1" i="0" u="none" strike="noStrike" dirty="0" smtClean="0">
                          <a:solidFill>
                            <a:srgbClr val="000000"/>
                          </a:solidFill>
                          <a:effectLst/>
                          <a:latin typeface="Arial" panose="020B0604020202020204" pitchFamily="34" charset="0"/>
                        </a:rPr>
                        <a:t>944 </a:t>
                      </a:r>
                      <a:endParaRPr lang="en-US" sz="16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b"/>
                      <a:r>
                        <a:rPr lang="en-US" sz="1600" b="1" i="0" u="none" strike="noStrike" dirty="0" smtClean="0">
                          <a:solidFill>
                            <a:srgbClr val="000000"/>
                          </a:solidFill>
                          <a:effectLst/>
                          <a:latin typeface="Arial" panose="020B0604020202020204" pitchFamily="34" charset="0"/>
                        </a:rPr>
                        <a:t>100%</a:t>
                      </a:r>
                      <a:endParaRPr lang="en-US" sz="1600" b="1"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2826738640"/>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3D69B"/>
        </a:solidFill>
        <a:effectLst/>
      </p:bgPr>
    </p:bg>
    <p:spTree>
      <p:nvGrpSpPr>
        <p:cNvPr id="1" name=""/>
        <p:cNvGrpSpPr/>
        <p:nvPr/>
      </p:nvGrpSpPr>
      <p:grpSpPr>
        <a:xfrm>
          <a:off x="0" y="0"/>
          <a:ext cx="0" cy="0"/>
          <a:chOff x="0" y="0"/>
          <a:chExt cx="0" cy="0"/>
        </a:xfrm>
      </p:grpSpPr>
      <p:pic>
        <p:nvPicPr>
          <p:cNvPr id="707" name="Picture 6" descr="Picture 6"/>
          <p:cNvPicPr>
            <a:picLocks noChangeAspect="1"/>
          </p:cNvPicPr>
          <p:nvPr/>
        </p:nvPicPr>
        <p:blipFill>
          <a:blip r:embed="rId2" cstate="print">
            <a:extLst/>
          </a:blip>
          <a:srcRect t="24292" b="22405"/>
          <a:stretch>
            <a:fillRect/>
          </a:stretch>
        </p:blipFill>
        <p:spPr>
          <a:xfrm>
            <a:off x="179511" y="6019799"/>
            <a:ext cx="1954090" cy="646525"/>
          </a:xfrm>
          <a:prstGeom prst="rect">
            <a:avLst/>
          </a:prstGeom>
          <a:ln w="12700">
            <a:miter lim="400000"/>
          </a:ln>
        </p:spPr>
      </p:pic>
      <p:sp>
        <p:nvSpPr>
          <p:cNvPr id="709" name="Title 1"/>
          <p:cNvSpPr>
            <a:spLocks noGrp="1"/>
          </p:cNvSpPr>
          <p:nvPr>
            <p:ph type="title"/>
          </p:nvPr>
        </p:nvSpPr>
        <p:spPr>
          <a:xfrm>
            <a:off x="179511" y="1621970"/>
            <a:ext cx="8610601" cy="2699660"/>
          </a:xfrm>
          <a:prstGeom prst="rect">
            <a:avLst/>
          </a:prstGeom>
        </p:spPr>
        <p:txBody>
          <a:bodyPr/>
          <a:lstStyle/>
          <a:p>
            <a:pPr>
              <a:defRPr sz="3600" b="1" cap="small">
                <a:latin typeface="Arial"/>
                <a:ea typeface="Arial"/>
                <a:cs typeface="Arial"/>
                <a:sym typeface="Arial"/>
              </a:defRPr>
            </a:pPr>
            <a:r>
              <a:rPr lang="en-ZA" dirty="0"/>
              <a:t>Part A: Strategic Overview</a:t>
            </a:r>
            <a:endParaRPr dirty="0"/>
          </a:p>
        </p:txBody>
      </p:sp>
      <p:sp>
        <p:nvSpPr>
          <p:cNvPr id="5" name="Right Triangle 4">
            <a:extLst>
              <a:ext uri="{FF2B5EF4-FFF2-40B4-BE49-F238E27FC236}">
                <a16:creationId xmlns:a16="http://schemas.microsoft.com/office/drawing/2014/main" xmlns="" id="{1F4B36CA-D7BE-E544-95E9-B0A57342C1E7}"/>
              </a:ext>
            </a:extLst>
          </p:cNvPr>
          <p:cNvSpPr/>
          <p:nvPr/>
        </p:nvSpPr>
        <p:spPr>
          <a:xfrm flipH="1">
            <a:off x="8458200" y="6134300"/>
            <a:ext cx="685800" cy="74295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solidFill>
                <a:prstClr val="white"/>
              </a:solidFill>
            </a:endParaRPr>
          </a:p>
        </p:txBody>
      </p:sp>
      <p:sp>
        <p:nvSpPr>
          <p:cNvPr id="708" name="Slide Number Placeholder 2"/>
          <p:cNvSpPr>
            <a:spLocks noGrp="1"/>
          </p:cNvSpPr>
          <p:nvPr>
            <p:ph type="sldNum" sz="quarter" idx="2"/>
          </p:nvPr>
        </p:nvSpPr>
        <p:spPr>
          <a:xfrm>
            <a:off x="8790117" y="6444067"/>
            <a:ext cx="300722" cy="338554"/>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sz="1600" b="1">
                <a:solidFill>
                  <a:schemeClr val="bg1"/>
                </a:solidFill>
              </a:rPr>
              <a:pPr/>
              <a:t>3</a:t>
            </a:fld>
            <a:endParaRPr sz="1600" b="1" dirty="0">
              <a:solidFill>
                <a:schemeClr val="bg1"/>
              </a:solidFill>
            </a:endParaRPr>
          </a:p>
        </p:txBody>
      </p:sp>
    </p:spTree>
    <p:extLst>
      <p:ext uri="{BB962C8B-B14F-4D97-AF65-F5344CB8AC3E}">
        <p14:creationId xmlns:p14="http://schemas.microsoft.com/office/powerpoint/2010/main" xmlns="" val="48363459"/>
      </p:ext>
    </p:extLst>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2969"/>
            <a:ext cx="8077200" cy="1371600"/>
          </a:xfrm>
        </p:spPr>
        <p:txBody>
          <a:bodyPr>
            <a:normAutofit fontScale="90000"/>
          </a:bodyPr>
          <a:lstStyle/>
          <a:p>
            <a:r>
              <a:rPr lang="en-US" dirty="0"/>
              <a:t/>
            </a:r>
            <a:br>
              <a:rPr lang="en-US" dirty="0"/>
            </a:br>
            <a:r>
              <a:rPr lang="en-US" sz="4000" b="1" dirty="0">
                <a:latin typeface="Arial" panose="020B0604020202020204" pitchFamily="34" charset="0"/>
                <a:cs typeface="Arial" panose="020B0604020202020204" pitchFamily="34" charset="0"/>
              </a:rPr>
              <a:t/>
            </a:r>
            <a:br>
              <a:rPr lang="en-US" sz="4000" b="1" dirty="0">
                <a:latin typeface="Arial" panose="020B0604020202020204" pitchFamily="34" charset="0"/>
                <a:cs typeface="Arial" panose="020B0604020202020204" pitchFamily="34" charset="0"/>
              </a:rPr>
            </a:br>
            <a:endParaRPr lang="en-US" sz="4000" b="1" dirty="0">
              <a:latin typeface="Arial" panose="020B0604020202020204" pitchFamily="34" charset="0"/>
              <a:cs typeface="Arial" panose="020B0604020202020204" pitchFamily="34" charset="0"/>
            </a:endParaRPr>
          </a:p>
        </p:txBody>
      </p:sp>
      <p:sp>
        <p:nvSpPr>
          <p:cNvPr id="5" name="Title 1"/>
          <p:cNvSpPr txBox="1">
            <a:spLocks/>
          </p:cNvSpPr>
          <p:nvPr/>
        </p:nvSpPr>
        <p:spPr>
          <a:xfrm>
            <a:off x="0" y="-20549"/>
            <a:ext cx="9144000" cy="619432"/>
          </a:xfrm>
          <a:prstGeom prst="rect">
            <a:avLst/>
          </a:prstGeom>
          <a:solidFill>
            <a:srgbClr val="C3D69B"/>
          </a:solidFill>
          <a:ln w="12700">
            <a:miter lim="400000"/>
          </a:ln>
          <a:effectLst>
            <a:outerShdw blurRad="50800" dist="50800" dir="5400000" rotWithShape="0">
              <a:schemeClr val="accent6"/>
            </a:outerShdw>
          </a:effectLst>
          <a:extLst>
            <a:ext uri="{C572A759-6A51-4108-AA02-DFA0A04FC94B}">
              <ma14:wrappingTextBoxFlag xmlns="" xmlns:ma14="http://schemas.microsoft.com/office/mac/drawingml/2011/main" val="1"/>
            </a:ext>
          </a:extLst>
        </p:spPr>
        <p:txBody>
          <a:bodyPr lIns="45719" rIns="45719" anchor="ctr">
            <a:noAutofit/>
          </a:bodyPr>
          <a:lstStyle>
            <a:lvl1pPr marL="0" marR="0" indent="0" algn="r" defTabSz="914400" rtl="0" latinLnBrk="0">
              <a:lnSpc>
                <a:spcPct val="100000"/>
              </a:lnSpc>
              <a:spcBef>
                <a:spcPts val="0"/>
              </a:spcBef>
              <a:spcAft>
                <a:spcPts val="0"/>
              </a:spcAft>
              <a:buClrTx/>
              <a:buSzTx/>
              <a:buFontTx/>
              <a:buNone/>
              <a:tabLst/>
              <a:defRPr sz="3600" b="0" i="0" u="none" strike="noStrike" cap="none" spc="0" baseline="0">
                <a:ln>
                  <a:noFill/>
                </a:ln>
                <a:solidFill>
                  <a:srgbClr val="000000"/>
                </a:solidFill>
                <a:uFillTx/>
                <a:latin typeface="Arial"/>
                <a:ea typeface="Arial"/>
                <a:cs typeface="Arial"/>
                <a:sym typeface="Arial"/>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5pPr>
            <a:lvl6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6pPr>
            <a:lvl7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7pPr>
            <a:lvl8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8pPr>
            <a:lvl9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9pPr>
          </a:lstStyle>
          <a:p>
            <a:pPr hangingPunct="1"/>
            <a:r>
              <a:rPr lang="en-ZA" sz="3200" b="1" cap="small" dirty="0">
                <a:latin typeface="Arial" panose="020B0604020202020204" pitchFamily="34" charset="0"/>
                <a:cs typeface="Arial" panose="020B0604020202020204" pitchFamily="34" charset="0"/>
              </a:rPr>
              <a:t/>
            </a:r>
            <a:br>
              <a:rPr lang="en-ZA" sz="3200" b="1" cap="small" dirty="0">
                <a:latin typeface="Arial" panose="020B0604020202020204" pitchFamily="34" charset="0"/>
                <a:cs typeface="Arial" panose="020B0604020202020204" pitchFamily="34" charset="0"/>
              </a:rPr>
            </a:br>
            <a:r>
              <a:rPr lang="en-ZA" sz="3200" b="1" cap="small" dirty="0">
                <a:latin typeface="Arial" panose="020B0604020202020204" pitchFamily="34" charset="0"/>
                <a:cs typeface="Arial" panose="020B0604020202020204" pitchFamily="34" charset="0"/>
              </a:rPr>
              <a:t> </a:t>
            </a:r>
            <a:r>
              <a:rPr lang="en-US" sz="3200" b="1" cap="small" dirty="0">
                <a:latin typeface="Arial" panose="020B0604020202020204" pitchFamily="34" charset="0"/>
                <a:cs typeface="Arial" panose="020B0604020202020204" pitchFamily="34" charset="0"/>
              </a:rPr>
              <a:t>Transfers:  details</a:t>
            </a:r>
          </a:p>
          <a:p>
            <a:pPr algn="ctr" hangingPunct="1"/>
            <a:endParaRPr lang="en-ZA" sz="3200" b="1" dirty="0">
              <a:latin typeface="Arial" panose="020B0604020202020204" pitchFamily="34" charset="0"/>
              <a:ea typeface="+mn-ea"/>
              <a:cs typeface="Arial" panose="020B0604020202020204" pitchFamily="34" charset="0"/>
              <a:sym typeface="Calibri"/>
            </a:endParaRPr>
          </a:p>
        </p:txBody>
      </p:sp>
      <p:pic>
        <p:nvPicPr>
          <p:cNvPr id="6" name="Picture 6" descr="Picture 6"/>
          <p:cNvPicPr>
            <a:picLocks noChangeAspect="1"/>
          </p:cNvPicPr>
          <p:nvPr/>
        </p:nvPicPr>
        <p:blipFill>
          <a:blip r:embed="rId3" cstate="print">
            <a:extLst/>
          </a:blip>
          <a:srcRect t="24292" b="22405"/>
          <a:stretch>
            <a:fillRect/>
          </a:stretch>
        </p:blipFill>
        <p:spPr>
          <a:xfrm>
            <a:off x="179511" y="6019799"/>
            <a:ext cx="1954090" cy="646525"/>
          </a:xfrm>
          <a:prstGeom prst="rect">
            <a:avLst/>
          </a:prstGeom>
          <a:ln w="12700">
            <a:miter lim="400000"/>
          </a:ln>
        </p:spPr>
      </p:pic>
      <p:sp>
        <p:nvSpPr>
          <p:cNvPr id="7" name="Right Triangle 6">
            <a:extLst>
              <a:ext uri="{FF2B5EF4-FFF2-40B4-BE49-F238E27FC236}">
                <a16:creationId xmlns:a16="http://schemas.microsoft.com/office/drawing/2014/main" xmlns="" id="{1F4B36CA-D7BE-E544-95E9-B0A57342C1E7}"/>
              </a:ext>
            </a:extLst>
          </p:cNvPr>
          <p:cNvSpPr/>
          <p:nvPr/>
        </p:nvSpPr>
        <p:spPr>
          <a:xfrm flipH="1">
            <a:off x="8458200" y="6134300"/>
            <a:ext cx="685800" cy="74295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solidFill>
                <a:prstClr val="white"/>
              </a:solidFill>
            </a:endParaRPr>
          </a:p>
        </p:txBody>
      </p:sp>
      <p:sp>
        <p:nvSpPr>
          <p:cNvPr id="4" name="Slide Number Placeholder 3"/>
          <p:cNvSpPr>
            <a:spLocks noGrp="1"/>
          </p:cNvSpPr>
          <p:nvPr>
            <p:ph type="sldNum" sz="quarter" idx="4294967295"/>
          </p:nvPr>
        </p:nvSpPr>
        <p:spPr>
          <a:xfrm>
            <a:off x="8800753" y="6444069"/>
            <a:ext cx="300722" cy="338554"/>
          </a:xfrm>
          <a:prstGeom prst="rect">
            <a:avLst/>
          </a:prstGeom>
        </p:spPr>
        <p:txBody>
          <a:bodyPr/>
          <a:lstStyle/>
          <a:p>
            <a:pPr>
              <a:defRPr/>
            </a:pPr>
            <a:fld id="{DB5779ED-BA85-4BB7-87D5-1680811E86D2}" type="slidenum">
              <a:rPr lang="en-US" sz="1600" b="1" smtClean="0">
                <a:solidFill>
                  <a:srgbClr val="FFFFFF"/>
                </a:solidFill>
              </a:rPr>
              <a:pPr>
                <a:defRPr/>
              </a:pPr>
              <a:t>30</a:t>
            </a:fld>
            <a:endParaRPr lang="en-US" sz="1600" b="1" dirty="0">
              <a:solidFill>
                <a:srgbClr val="FFFFFF"/>
              </a:solidFill>
            </a:endParaRPr>
          </a:p>
        </p:txBody>
      </p:sp>
      <p:graphicFrame>
        <p:nvGraphicFramePr>
          <p:cNvPr id="3" name="Table 2"/>
          <p:cNvGraphicFramePr>
            <a:graphicFrameLocks noGrp="1"/>
          </p:cNvGraphicFramePr>
          <p:nvPr>
            <p:extLst>
              <p:ext uri="{D42A27DB-BD31-4B8C-83A1-F6EECF244321}">
                <p14:modId xmlns:p14="http://schemas.microsoft.com/office/powerpoint/2010/main" xmlns="" val="1940271638"/>
              </p:ext>
            </p:extLst>
          </p:nvPr>
        </p:nvGraphicFramePr>
        <p:xfrm>
          <a:off x="82296" y="708914"/>
          <a:ext cx="9019178" cy="5445131"/>
        </p:xfrm>
        <a:graphic>
          <a:graphicData uri="http://schemas.openxmlformats.org/drawingml/2006/table">
            <a:tbl>
              <a:tblPr/>
              <a:tblGrid>
                <a:gridCol w="2987466">
                  <a:extLst>
                    <a:ext uri="{9D8B030D-6E8A-4147-A177-3AD203B41FA5}">
                      <a16:colId xmlns:a16="http://schemas.microsoft.com/office/drawing/2014/main" xmlns="" val="20000"/>
                    </a:ext>
                  </a:extLst>
                </a:gridCol>
                <a:gridCol w="1139955">
                  <a:extLst>
                    <a:ext uri="{9D8B030D-6E8A-4147-A177-3AD203B41FA5}">
                      <a16:colId xmlns:a16="http://schemas.microsoft.com/office/drawing/2014/main" xmlns="" val="20001"/>
                    </a:ext>
                  </a:extLst>
                </a:gridCol>
                <a:gridCol w="1118116">
                  <a:extLst>
                    <a:ext uri="{9D8B030D-6E8A-4147-A177-3AD203B41FA5}">
                      <a16:colId xmlns:a16="http://schemas.microsoft.com/office/drawing/2014/main" xmlns="" val="20002"/>
                    </a:ext>
                  </a:extLst>
                </a:gridCol>
                <a:gridCol w="1240409">
                  <a:extLst>
                    <a:ext uri="{9D8B030D-6E8A-4147-A177-3AD203B41FA5}">
                      <a16:colId xmlns:a16="http://schemas.microsoft.com/office/drawing/2014/main" xmlns="" val="20003"/>
                    </a:ext>
                  </a:extLst>
                </a:gridCol>
                <a:gridCol w="1292823">
                  <a:extLst>
                    <a:ext uri="{9D8B030D-6E8A-4147-A177-3AD203B41FA5}">
                      <a16:colId xmlns:a16="http://schemas.microsoft.com/office/drawing/2014/main" xmlns="" val="20004"/>
                    </a:ext>
                  </a:extLst>
                </a:gridCol>
                <a:gridCol w="1240409">
                  <a:extLst>
                    <a:ext uri="{9D8B030D-6E8A-4147-A177-3AD203B41FA5}">
                      <a16:colId xmlns:a16="http://schemas.microsoft.com/office/drawing/2014/main" xmlns="" val="20005"/>
                    </a:ext>
                  </a:extLst>
                </a:gridCol>
              </a:tblGrid>
              <a:tr h="389497">
                <a:tc>
                  <a:txBody>
                    <a:bodyPr/>
                    <a:lstStyle/>
                    <a:p>
                      <a:pPr algn="ctr" fontAlgn="b"/>
                      <a:r>
                        <a:rPr lang="en-ZA" sz="1400" b="1" i="0" u="none" strike="noStrike" dirty="0">
                          <a:solidFill>
                            <a:srgbClr val="000000"/>
                          </a:solidFill>
                          <a:effectLst/>
                          <a:latin typeface="Arial" panose="020B0604020202020204" pitchFamily="34" charset="0"/>
                        </a:rPr>
                        <a:t>Details</a:t>
                      </a:r>
                    </a:p>
                  </a:txBody>
                  <a:tcPr marL="9390" marR="9390" marT="9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b"/>
                      <a:r>
                        <a:rPr lang="en-ZA" sz="1400" b="1" i="0" u="none" strike="noStrike" dirty="0">
                          <a:solidFill>
                            <a:srgbClr val="000000"/>
                          </a:solidFill>
                          <a:effectLst/>
                          <a:latin typeface="Arial" panose="020B0604020202020204" pitchFamily="34" charset="0"/>
                        </a:rPr>
                        <a:t> </a:t>
                      </a:r>
                    </a:p>
                  </a:txBody>
                  <a:tcPr marL="9390" marR="9390" marT="9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b"/>
                      <a:r>
                        <a:rPr lang="en-ZA" sz="1600" b="1" u="none" strike="noStrike" dirty="0">
                          <a:effectLst/>
                          <a:latin typeface="Arial" panose="020B0604020202020204" pitchFamily="34" charset="0"/>
                          <a:cs typeface="Arial" panose="020B0604020202020204" pitchFamily="34" charset="0"/>
                        </a:rPr>
                        <a:t> 2019/20 </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b"/>
                      <a:r>
                        <a:rPr lang="en-ZA" sz="1600" b="1" u="none" strike="noStrike" dirty="0">
                          <a:effectLst/>
                          <a:latin typeface="Arial" panose="020B0604020202020204" pitchFamily="34" charset="0"/>
                          <a:cs typeface="Arial" panose="020B0604020202020204" pitchFamily="34" charset="0"/>
                        </a:rPr>
                        <a:t> 2020/21 </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b"/>
                      <a:r>
                        <a:rPr lang="en-ZA" sz="1600" b="1" u="none" strike="noStrike" dirty="0">
                          <a:effectLst/>
                          <a:latin typeface="Arial" panose="020B0604020202020204" pitchFamily="34" charset="0"/>
                          <a:cs typeface="Arial" panose="020B0604020202020204" pitchFamily="34" charset="0"/>
                        </a:rPr>
                        <a:t> </a:t>
                      </a:r>
                      <a:r>
                        <a:rPr lang="en-ZA" sz="1600" b="1" u="none" strike="noStrike" dirty="0" smtClean="0">
                          <a:effectLst/>
                          <a:latin typeface="Arial" panose="020B0604020202020204" pitchFamily="34" charset="0"/>
                          <a:cs typeface="Arial" panose="020B0604020202020204" pitchFamily="34" charset="0"/>
                        </a:rPr>
                        <a:t>2021/22 </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b"/>
                      <a:r>
                        <a:rPr lang="en-ZA" sz="1400" b="1" i="0" u="none" strike="noStrike" dirty="0">
                          <a:solidFill>
                            <a:srgbClr val="000000"/>
                          </a:solidFill>
                          <a:effectLst/>
                          <a:latin typeface="Arial" panose="020B0604020202020204" pitchFamily="34" charset="0"/>
                        </a:rPr>
                        <a:t>TOTAL </a:t>
                      </a:r>
                      <a:r>
                        <a:rPr lang="en-ZA" sz="1400" b="1" i="0" u="none" strike="noStrike" dirty="0" smtClean="0">
                          <a:solidFill>
                            <a:srgbClr val="000000"/>
                          </a:solidFill>
                          <a:effectLst/>
                          <a:latin typeface="Arial" panose="020B0604020202020204" pitchFamily="34" charset="0"/>
                        </a:rPr>
                        <a:t>2019 </a:t>
                      </a:r>
                      <a:r>
                        <a:rPr lang="en-ZA" sz="1400" b="1" i="0" u="none" strike="noStrike" dirty="0">
                          <a:solidFill>
                            <a:srgbClr val="000000"/>
                          </a:solidFill>
                          <a:effectLst/>
                          <a:latin typeface="Arial" panose="020B0604020202020204" pitchFamily="34" charset="0"/>
                        </a:rPr>
                        <a:t>MTEF</a:t>
                      </a:r>
                    </a:p>
                  </a:txBody>
                  <a:tcPr marL="9390" marR="9390" marT="9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xmlns="" val="10000"/>
                  </a:ext>
                </a:extLst>
              </a:tr>
              <a:tr h="336496">
                <a:tc>
                  <a:txBody>
                    <a:bodyPr/>
                    <a:lstStyle/>
                    <a:p>
                      <a:pPr algn="l" fontAlgn="b"/>
                      <a:r>
                        <a:rPr lang="en-ZA" sz="1400" b="0" i="1" u="none" strike="noStrike" dirty="0" smtClean="0">
                          <a:solidFill>
                            <a:srgbClr val="000000"/>
                          </a:solidFill>
                          <a:effectLst/>
                          <a:latin typeface="Arial" panose="020B0604020202020204" pitchFamily="34" charset="0"/>
                        </a:rPr>
                        <a:t>Small Business and Innovation Fund </a:t>
                      </a:r>
                      <a:endParaRPr lang="en-ZA" sz="1400" b="0" i="1" u="none" strike="noStrike" dirty="0">
                        <a:solidFill>
                          <a:srgbClr val="000000"/>
                        </a:solidFill>
                        <a:effectLst/>
                        <a:latin typeface="Arial" panose="020B0604020202020204" pitchFamily="34" charset="0"/>
                      </a:endParaRPr>
                    </a:p>
                  </a:txBody>
                  <a:tcPr marL="9390" marR="9390" marT="9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1" i="1" u="none" strike="noStrike" dirty="0" err="1" smtClean="0">
                          <a:solidFill>
                            <a:srgbClr val="000000"/>
                          </a:solidFill>
                          <a:effectLst/>
                          <a:latin typeface="Arial" panose="020B0604020202020204" pitchFamily="34" charset="0"/>
                        </a:rPr>
                        <a:t>sefa</a:t>
                      </a:r>
                      <a:endParaRPr lang="en-ZA" sz="1400" b="1" i="1" u="none" strike="noStrike" dirty="0">
                        <a:solidFill>
                          <a:srgbClr val="000000"/>
                        </a:solidFill>
                        <a:effectLst/>
                        <a:latin typeface="Arial" panose="020B0604020202020204" pitchFamily="34" charset="0"/>
                      </a:endParaRPr>
                    </a:p>
                  </a:txBody>
                  <a:tcPr marL="9390" marR="9390" marT="9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600" b="0" i="0" u="none" strike="noStrike" dirty="0">
                          <a:solidFill>
                            <a:srgbClr val="000000"/>
                          </a:solidFill>
                          <a:effectLst/>
                          <a:latin typeface="Arial" panose="020B0604020202020204" pitchFamily="34" charset="0"/>
                          <a:cs typeface="Arial" panose="020B0604020202020204" pitchFamily="34" charset="0"/>
                        </a:rPr>
                        <a:t>1 000 000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r" fontAlgn="b"/>
                      <a:r>
                        <a:rPr lang="en-ZA" sz="1600" b="0" i="0" u="none" strike="noStrike" dirty="0">
                          <a:solidFill>
                            <a:srgbClr val="000000"/>
                          </a:solidFill>
                          <a:effectLst/>
                          <a:latin typeface="Arial" panose="020B0604020202020204" pitchFamily="34" charset="0"/>
                          <a:cs typeface="Arial" panose="020B0604020202020204" pitchFamily="34" charset="0"/>
                        </a:rPr>
                        <a:t>1 055 000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600" b="0" i="0" u="none" strike="noStrike" dirty="0">
                          <a:solidFill>
                            <a:srgbClr val="000000"/>
                          </a:solidFill>
                          <a:effectLst/>
                          <a:latin typeface="Arial" panose="020B0604020202020204" pitchFamily="34" charset="0"/>
                          <a:cs typeface="Arial" panose="020B0604020202020204" pitchFamily="34" charset="0"/>
                        </a:rPr>
                        <a:t>1 113 025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600" b="0" i="0" u="none" strike="noStrike" dirty="0">
                          <a:solidFill>
                            <a:srgbClr val="000000"/>
                          </a:solidFill>
                          <a:effectLst/>
                          <a:latin typeface="Arial" panose="020B0604020202020204" pitchFamily="34" charset="0"/>
                          <a:cs typeface="Arial" panose="020B0604020202020204" pitchFamily="34" charset="0"/>
                        </a:rPr>
                        <a:t>3 168 025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10006"/>
                  </a:ext>
                </a:extLst>
              </a:tr>
              <a:tr h="336496">
                <a:tc>
                  <a:txBody>
                    <a:bodyPr/>
                    <a:lstStyle/>
                    <a:p>
                      <a:pPr algn="l" fontAlgn="b"/>
                      <a:r>
                        <a:rPr lang="en-ZA" sz="1400" b="1" i="0" u="none" strike="noStrike" dirty="0">
                          <a:solidFill>
                            <a:srgbClr val="000000"/>
                          </a:solidFill>
                          <a:effectLst/>
                          <a:latin typeface="Arial" panose="020B0604020202020204" pitchFamily="34" charset="0"/>
                        </a:rPr>
                        <a:t>Total to </a:t>
                      </a:r>
                      <a:r>
                        <a:rPr lang="en-ZA" sz="1400" b="1" i="0" u="none" strike="noStrike" dirty="0" err="1" smtClean="0">
                          <a:solidFill>
                            <a:srgbClr val="000000"/>
                          </a:solidFill>
                          <a:effectLst/>
                          <a:latin typeface="Arial" panose="020B0604020202020204" pitchFamily="34" charset="0"/>
                        </a:rPr>
                        <a:t>sefa</a:t>
                      </a:r>
                      <a:endParaRPr lang="en-ZA" sz="1400" b="1" i="0" u="none" strike="noStrike" dirty="0">
                        <a:solidFill>
                          <a:srgbClr val="000000"/>
                        </a:solidFill>
                        <a:effectLst/>
                        <a:latin typeface="Arial" panose="020B0604020202020204" pitchFamily="34" charset="0"/>
                      </a:endParaRPr>
                    </a:p>
                  </a:txBody>
                  <a:tcPr marL="9390" marR="9390" marT="9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1" i="0" u="none" strike="noStrike" dirty="0">
                          <a:solidFill>
                            <a:srgbClr val="000000"/>
                          </a:solidFill>
                          <a:effectLst/>
                          <a:latin typeface="Arial" panose="020B0604020202020204" pitchFamily="34" charset="0"/>
                        </a:rPr>
                        <a:t> </a:t>
                      </a:r>
                    </a:p>
                  </a:txBody>
                  <a:tcPr marL="9390" marR="9390" marT="9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600" b="1" i="0" u="none" strike="noStrike" dirty="0">
                          <a:solidFill>
                            <a:srgbClr val="000000"/>
                          </a:solidFill>
                          <a:effectLst/>
                          <a:latin typeface="Arial" panose="020B0604020202020204" pitchFamily="34" charset="0"/>
                          <a:cs typeface="Arial" panose="020B0604020202020204" pitchFamily="34" charset="0"/>
                        </a:rPr>
                        <a:t>1 000 000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r" fontAlgn="b"/>
                      <a:r>
                        <a:rPr lang="en-ZA" sz="1600" b="1" i="0" u="none" strike="noStrike" dirty="0">
                          <a:solidFill>
                            <a:srgbClr val="000000"/>
                          </a:solidFill>
                          <a:effectLst/>
                          <a:latin typeface="Arial" panose="020B0604020202020204" pitchFamily="34" charset="0"/>
                          <a:cs typeface="Arial" panose="020B0604020202020204" pitchFamily="34" charset="0"/>
                        </a:rPr>
                        <a:t>1 055 000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600" b="1" i="0" u="none" strike="noStrike" dirty="0">
                          <a:solidFill>
                            <a:srgbClr val="000000"/>
                          </a:solidFill>
                          <a:effectLst/>
                          <a:latin typeface="Arial" panose="020B0604020202020204" pitchFamily="34" charset="0"/>
                          <a:cs typeface="Arial" panose="020B0604020202020204" pitchFamily="34" charset="0"/>
                        </a:rPr>
                        <a:t>1 113 025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600" b="1" i="0" u="none" strike="noStrike" dirty="0">
                          <a:solidFill>
                            <a:srgbClr val="000000"/>
                          </a:solidFill>
                          <a:effectLst/>
                          <a:latin typeface="Arial" panose="020B0604020202020204" pitchFamily="34" charset="0"/>
                          <a:cs typeface="Arial" panose="020B0604020202020204" pitchFamily="34" charset="0"/>
                        </a:rPr>
                        <a:t>3 168 025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10007"/>
                  </a:ext>
                </a:extLst>
              </a:tr>
              <a:tr h="389497">
                <a:tc>
                  <a:txBody>
                    <a:bodyPr/>
                    <a:lstStyle/>
                    <a:p>
                      <a:pPr algn="l" fontAlgn="b"/>
                      <a:r>
                        <a:rPr lang="en-ZA" sz="1400" b="0" i="1" u="none" strike="noStrike" dirty="0">
                          <a:solidFill>
                            <a:srgbClr val="000000"/>
                          </a:solidFill>
                          <a:effectLst/>
                          <a:latin typeface="Arial" panose="020B0604020202020204" pitchFamily="34" charset="0"/>
                        </a:rPr>
                        <a:t>Small Enterprise Development Agency</a:t>
                      </a:r>
                    </a:p>
                  </a:txBody>
                  <a:tcPr marL="9390" marR="9390" marT="9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1" u="none" strike="noStrike" dirty="0" err="1" smtClean="0">
                          <a:solidFill>
                            <a:srgbClr val="000000"/>
                          </a:solidFill>
                          <a:effectLst/>
                          <a:latin typeface="Arial" panose="020B0604020202020204" pitchFamily="34" charset="0"/>
                        </a:rPr>
                        <a:t>Seda</a:t>
                      </a:r>
                      <a:endParaRPr lang="en-ZA" sz="1400" b="0" i="1" u="none" strike="noStrike" dirty="0">
                        <a:solidFill>
                          <a:srgbClr val="000000"/>
                        </a:solidFill>
                        <a:effectLst/>
                        <a:latin typeface="Arial" panose="020B0604020202020204" pitchFamily="34" charset="0"/>
                      </a:endParaRPr>
                    </a:p>
                  </a:txBody>
                  <a:tcPr marL="9390" marR="9390" marT="9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600" b="0" i="0" u="none" strike="noStrike" dirty="0">
                          <a:solidFill>
                            <a:srgbClr val="000000"/>
                          </a:solidFill>
                          <a:effectLst/>
                          <a:latin typeface="Arial" panose="020B0604020202020204" pitchFamily="34" charset="0"/>
                          <a:cs typeface="Arial" panose="020B0604020202020204" pitchFamily="34" charset="0"/>
                        </a:rPr>
                        <a:t>      </a:t>
                      </a:r>
                      <a:r>
                        <a:rPr lang="en-ZA" sz="1600" b="0" i="0" u="none" strike="noStrike" dirty="0" smtClean="0">
                          <a:solidFill>
                            <a:srgbClr val="000000"/>
                          </a:solidFill>
                          <a:effectLst/>
                          <a:latin typeface="Arial" panose="020B0604020202020204" pitchFamily="34" charset="0"/>
                          <a:cs typeface="Arial" panose="020B0604020202020204" pitchFamily="34" charset="0"/>
                        </a:rPr>
                        <a:t>607</a:t>
                      </a:r>
                      <a:r>
                        <a:rPr lang="en-ZA" sz="1600" b="0" i="0" u="none" strike="noStrike" baseline="0" dirty="0" smtClean="0">
                          <a:solidFill>
                            <a:srgbClr val="000000"/>
                          </a:solidFill>
                          <a:effectLst/>
                          <a:latin typeface="Arial" panose="020B0604020202020204" pitchFamily="34" charset="0"/>
                          <a:cs typeface="Arial" panose="020B0604020202020204" pitchFamily="34" charset="0"/>
                        </a:rPr>
                        <a:t> 274</a:t>
                      </a:r>
                      <a:r>
                        <a:rPr lang="en-ZA" sz="1600" b="0" i="0" u="none" strike="noStrike" dirty="0" smtClean="0">
                          <a:solidFill>
                            <a:srgbClr val="000000"/>
                          </a:solidFill>
                          <a:effectLst/>
                          <a:latin typeface="Arial" panose="020B0604020202020204" pitchFamily="34" charset="0"/>
                          <a:cs typeface="Arial" panose="020B0604020202020204" pitchFamily="34" charset="0"/>
                        </a:rPr>
                        <a:t> </a:t>
                      </a:r>
                      <a:endParaRPr lang="en-ZA" sz="16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r" fontAlgn="b"/>
                      <a:r>
                        <a:rPr lang="en-ZA" sz="1600" b="0" i="0" u="none" strike="noStrike" dirty="0">
                          <a:solidFill>
                            <a:srgbClr val="000000"/>
                          </a:solidFill>
                          <a:effectLst/>
                          <a:latin typeface="Arial" panose="020B0604020202020204" pitchFamily="34" charset="0"/>
                          <a:cs typeface="Arial" panose="020B0604020202020204" pitchFamily="34" charset="0"/>
                        </a:rPr>
                        <a:t>       </a:t>
                      </a:r>
                      <a:r>
                        <a:rPr lang="en-ZA" sz="1600" b="0" i="0" u="none" strike="noStrike" dirty="0" smtClean="0">
                          <a:solidFill>
                            <a:srgbClr val="000000"/>
                          </a:solidFill>
                          <a:effectLst/>
                          <a:latin typeface="Arial" panose="020B0604020202020204" pitchFamily="34" charset="0"/>
                          <a:cs typeface="Arial" panose="020B0604020202020204" pitchFamily="34" charset="0"/>
                        </a:rPr>
                        <a:t>641</a:t>
                      </a:r>
                      <a:r>
                        <a:rPr lang="en-ZA" sz="1600" b="0" i="0" u="none" strike="noStrike" baseline="0" dirty="0" smtClean="0">
                          <a:solidFill>
                            <a:srgbClr val="000000"/>
                          </a:solidFill>
                          <a:effectLst/>
                          <a:latin typeface="Arial" panose="020B0604020202020204" pitchFamily="34" charset="0"/>
                          <a:cs typeface="Arial" panose="020B0604020202020204" pitchFamily="34" charset="0"/>
                        </a:rPr>
                        <a:t> 465</a:t>
                      </a:r>
                      <a:r>
                        <a:rPr lang="en-ZA" sz="1600" b="0" i="0" u="none" strike="noStrike" dirty="0" smtClean="0">
                          <a:solidFill>
                            <a:srgbClr val="000000"/>
                          </a:solidFill>
                          <a:effectLst/>
                          <a:latin typeface="Arial" panose="020B0604020202020204" pitchFamily="34" charset="0"/>
                          <a:cs typeface="Arial" panose="020B0604020202020204" pitchFamily="34" charset="0"/>
                        </a:rPr>
                        <a:t> </a:t>
                      </a:r>
                      <a:endParaRPr lang="en-ZA" sz="16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600" b="0" i="0" u="none" strike="noStrike" dirty="0">
                          <a:solidFill>
                            <a:srgbClr val="000000"/>
                          </a:solidFill>
                          <a:effectLst/>
                          <a:latin typeface="Arial" panose="020B0604020202020204" pitchFamily="34" charset="0"/>
                          <a:cs typeface="Arial" panose="020B0604020202020204" pitchFamily="34" charset="0"/>
                        </a:rPr>
                        <a:t>         </a:t>
                      </a:r>
                      <a:r>
                        <a:rPr lang="en-ZA" sz="1600" b="0" i="0" u="none" strike="noStrike" dirty="0" smtClean="0">
                          <a:solidFill>
                            <a:srgbClr val="000000"/>
                          </a:solidFill>
                          <a:effectLst/>
                          <a:latin typeface="Arial" panose="020B0604020202020204" pitchFamily="34" charset="0"/>
                          <a:cs typeface="Arial" panose="020B0604020202020204" pitchFamily="34" charset="0"/>
                        </a:rPr>
                        <a:t>675</a:t>
                      </a:r>
                      <a:r>
                        <a:rPr lang="en-ZA" sz="1600" b="0" i="0" u="none" strike="noStrike" baseline="0" dirty="0" smtClean="0">
                          <a:solidFill>
                            <a:srgbClr val="000000"/>
                          </a:solidFill>
                          <a:effectLst/>
                          <a:latin typeface="Arial" panose="020B0604020202020204" pitchFamily="34" charset="0"/>
                          <a:cs typeface="Arial" panose="020B0604020202020204" pitchFamily="34" charset="0"/>
                        </a:rPr>
                        <a:t> 953</a:t>
                      </a:r>
                      <a:r>
                        <a:rPr lang="en-ZA" sz="1600" b="0" i="0" u="none" strike="noStrike" dirty="0" smtClean="0">
                          <a:solidFill>
                            <a:srgbClr val="000000"/>
                          </a:solidFill>
                          <a:effectLst/>
                          <a:latin typeface="Arial" panose="020B0604020202020204" pitchFamily="34" charset="0"/>
                          <a:cs typeface="Arial" panose="020B0604020202020204" pitchFamily="34" charset="0"/>
                        </a:rPr>
                        <a:t> </a:t>
                      </a:r>
                      <a:endParaRPr lang="en-ZA" sz="16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600" b="0" i="0" u="none" strike="noStrike" dirty="0">
                          <a:solidFill>
                            <a:srgbClr val="000000"/>
                          </a:solidFill>
                          <a:effectLst/>
                          <a:latin typeface="Arial" panose="020B0604020202020204" pitchFamily="34" charset="0"/>
                          <a:cs typeface="Arial" panose="020B0604020202020204" pitchFamily="34" charset="0"/>
                        </a:rPr>
                        <a:t>     </a:t>
                      </a:r>
                      <a:r>
                        <a:rPr lang="en-ZA" sz="1600" b="0" i="0" u="none" strike="noStrike" dirty="0" smtClean="0">
                          <a:solidFill>
                            <a:srgbClr val="000000"/>
                          </a:solidFill>
                          <a:effectLst/>
                          <a:latin typeface="Arial" panose="020B0604020202020204" pitchFamily="34" charset="0"/>
                          <a:cs typeface="Arial" panose="020B0604020202020204" pitchFamily="34" charset="0"/>
                        </a:rPr>
                        <a:t>1 924</a:t>
                      </a:r>
                      <a:r>
                        <a:rPr lang="en-ZA" sz="1600" b="0" i="0" u="none" strike="noStrike" baseline="0" dirty="0" smtClean="0">
                          <a:solidFill>
                            <a:srgbClr val="000000"/>
                          </a:solidFill>
                          <a:effectLst/>
                          <a:latin typeface="Arial" panose="020B0604020202020204" pitchFamily="34" charset="0"/>
                          <a:cs typeface="Arial" panose="020B0604020202020204" pitchFamily="34" charset="0"/>
                        </a:rPr>
                        <a:t> 692</a:t>
                      </a:r>
                      <a:r>
                        <a:rPr lang="en-ZA" sz="1600" b="0" i="0" u="none" strike="noStrike" dirty="0" smtClean="0">
                          <a:solidFill>
                            <a:srgbClr val="000000"/>
                          </a:solidFill>
                          <a:effectLst/>
                          <a:latin typeface="Arial" panose="020B0604020202020204" pitchFamily="34" charset="0"/>
                          <a:cs typeface="Arial" panose="020B0604020202020204" pitchFamily="34" charset="0"/>
                        </a:rPr>
                        <a:t> </a:t>
                      </a:r>
                      <a:endParaRPr lang="en-ZA" sz="16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10001"/>
                  </a:ext>
                </a:extLst>
              </a:tr>
              <a:tr h="389497">
                <a:tc>
                  <a:txBody>
                    <a:bodyPr/>
                    <a:lstStyle/>
                    <a:p>
                      <a:pPr algn="l" fontAlgn="b"/>
                      <a:r>
                        <a:rPr lang="en-GB" sz="1400" b="0" i="1" u="none" strike="noStrike" dirty="0">
                          <a:solidFill>
                            <a:srgbClr val="000000"/>
                          </a:solidFill>
                          <a:effectLst/>
                          <a:latin typeface="Arial" panose="020B0604020202020204" pitchFamily="34" charset="0"/>
                        </a:rPr>
                        <a:t>Small Enterprise Development Agency: Technology programme</a:t>
                      </a:r>
                    </a:p>
                  </a:txBody>
                  <a:tcPr marL="9390" marR="9390" marT="9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1" u="none" strike="noStrike" dirty="0" err="1" smtClean="0">
                          <a:solidFill>
                            <a:srgbClr val="000000"/>
                          </a:solidFill>
                          <a:effectLst/>
                          <a:latin typeface="Arial" panose="020B0604020202020204" pitchFamily="34" charset="0"/>
                        </a:rPr>
                        <a:t>Seda</a:t>
                      </a:r>
                      <a:endParaRPr lang="en-ZA" sz="1400" b="0" i="1" u="none" strike="noStrike" dirty="0">
                        <a:solidFill>
                          <a:srgbClr val="000000"/>
                        </a:solidFill>
                        <a:effectLst/>
                        <a:latin typeface="Arial" panose="020B0604020202020204" pitchFamily="34" charset="0"/>
                      </a:endParaRPr>
                    </a:p>
                  </a:txBody>
                  <a:tcPr marL="9390" marR="9390" marT="9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600" b="0" i="0" u="none" strike="noStrike" dirty="0">
                          <a:solidFill>
                            <a:srgbClr val="000000"/>
                          </a:solidFill>
                          <a:effectLst/>
                          <a:latin typeface="Arial" panose="020B0604020202020204" pitchFamily="34" charset="0"/>
                          <a:cs typeface="Arial" panose="020B0604020202020204" pitchFamily="34" charset="0"/>
                        </a:rPr>
                        <a:t>      </a:t>
                      </a:r>
                      <a:r>
                        <a:rPr lang="en-ZA" sz="1600" b="0" i="0" u="none" strike="noStrike" dirty="0" smtClean="0">
                          <a:solidFill>
                            <a:srgbClr val="000000"/>
                          </a:solidFill>
                          <a:effectLst/>
                          <a:latin typeface="Arial" panose="020B0604020202020204" pitchFamily="34" charset="0"/>
                          <a:cs typeface="Arial" panose="020B0604020202020204" pitchFamily="34" charset="0"/>
                        </a:rPr>
                        <a:t>152 </a:t>
                      </a:r>
                      <a:r>
                        <a:rPr lang="en-ZA" sz="1600" b="0" i="0" u="none" strike="noStrike" dirty="0">
                          <a:solidFill>
                            <a:srgbClr val="000000"/>
                          </a:solidFill>
                          <a:effectLst/>
                          <a:latin typeface="Arial" panose="020B0604020202020204" pitchFamily="34" charset="0"/>
                          <a:cs typeface="Arial" panose="020B0604020202020204" pitchFamily="34" charset="0"/>
                        </a:rPr>
                        <a:t>281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r" fontAlgn="b"/>
                      <a:r>
                        <a:rPr lang="en-ZA" sz="1600" b="0" i="0" u="none" strike="noStrike" dirty="0">
                          <a:solidFill>
                            <a:srgbClr val="000000"/>
                          </a:solidFill>
                          <a:effectLst/>
                          <a:latin typeface="Arial" panose="020B0604020202020204" pitchFamily="34" charset="0"/>
                          <a:cs typeface="Arial" panose="020B0604020202020204" pitchFamily="34" charset="0"/>
                        </a:rPr>
                        <a:t>        </a:t>
                      </a:r>
                      <a:r>
                        <a:rPr lang="en-ZA" sz="1600" b="0" i="0" u="none" strike="noStrike" dirty="0" smtClean="0">
                          <a:solidFill>
                            <a:srgbClr val="000000"/>
                          </a:solidFill>
                          <a:effectLst/>
                          <a:latin typeface="Arial" panose="020B0604020202020204" pitchFamily="34" charset="0"/>
                          <a:cs typeface="Arial" panose="020B0604020202020204" pitchFamily="34" charset="0"/>
                        </a:rPr>
                        <a:t>160 </a:t>
                      </a:r>
                      <a:r>
                        <a:rPr lang="en-ZA" sz="1600" b="0" i="0" u="none" strike="noStrike" dirty="0">
                          <a:solidFill>
                            <a:srgbClr val="000000"/>
                          </a:solidFill>
                          <a:effectLst/>
                          <a:latin typeface="Arial" panose="020B0604020202020204" pitchFamily="34" charset="0"/>
                          <a:cs typeface="Arial" panose="020B0604020202020204" pitchFamily="34" charset="0"/>
                        </a:rPr>
                        <a:t>261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600" b="0" i="0" u="none" strike="noStrike">
                          <a:solidFill>
                            <a:srgbClr val="000000"/>
                          </a:solidFill>
                          <a:effectLst/>
                          <a:latin typeface="Arial" panose="020B0604020202020204" pitchFamily="34" charset="0"/>
                          <a:cs typeface="Arial" panose="020B0604020202020204" pitchFamily="34" charset="0"/>
                        </a:rPr>
                        <a:t>         169 075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600" b="0" i="0" u="none" strike="noStrike" dirty="0">
                          <a:solidFill>
                            <a:srgbClr val="000000"/>
                          </a:solidFill>
                          <a:effectLst/>
                          <a:latin typeface="Arial" panose="020B0604020202020204" pitchFamily="34" charset="0"/>
                          <a:cs typeface="Arial" panose="020B0604020202020204" pitchFamily="34" charset="0"/>
                        </a:rPr>
                        <a:t>        </a:t>
                      </a:r>
                      <a:r>
                        <a:rPr lang="en-ZA" sz="1600" b="0" i="0" u="none" strike="noStrike" dirty="0" smtClean="0">
                          <a:solidFill>
                            <a:srgbClr val="000000"/>
                          </a:solidFill>
                          <a:effectLst/>
                          <a:latin typeface="Arial" panose="020B0604020202020204" pitchFamily="34" charset="0"/>
                          <a:cs typeface="Arial" panose="020B0604020202020204" pitchFamily="34" charset="0"/>
                        </a:rPr>
                        <a:t>481 </a:t>
                      </a:r>
                      <a:r>
                        <a:rPr lang="en-ZA" sz="1600" b="0" i="0" u="none" strike="noStrike" dirty="0">
                          <a:solidFill>
                            <a:srgbClr val="000000"/>
                          </a:solidFill>
                          <a:effectLst/>
                          <a:latin typeface="Arial" panose="020B0604020202020204" pitchFamily="34" charset="0"/>
                          <a:cs typeface="Arial" panose="020B0604020202020204" pitchFamily="34" charset="0"/>
                        </a:rPr>
                        <a:t>617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10002"/>
                  </a:ext>
                </a:extLst>
              </a:tr>
              <a:tr h="580052">
                <a:tc>
                  <a:txBody>
                    <a:bodyPr/>
                    <a:lstStyle/>
                    <a:p>
                      <a:pPr algn="l" fontAlgn="b"/>
                      <a:r>
                        <a:rPr lang="en-GB" sz="1400" b="0" i="1" u="none" strike="noStrike" dirty="0">
                          <a:solidFill>
                            <a:srgbClr val="000000"/>
                          </a:solidFill>
                          <a:effectLst/>
                          <a:latin typeface="Arial" panose="020B0604020202020204" pitchFamily="34" charset="0"/>
                        </a:rPr>
                        <a:t>Small Enterprise Development Agency: Capacity Building Programme </a:t>
                      </a:r>
                    </a:p>
                  </a:txBody>
                  <a:tcPr marL="9390" marR="9390" marT="9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1" u="none" strike="noStrike" dirty="0" err="1" smtClean="0">
                          <a:solidFill>
                            <a:srgbClr val="000000"/>
                          </a:solidFill>
                          <a:effectLst/>
                          <a:latin typeface="Arial" panose="020B0604020202020204" pitchFamily="34" charset="0"/>
                        </a:rPr>
                        <a:t>Seda</a:t>
                      </a:r>
                      <a:endParaRPr lang="en-ZA" sz="1400" b="0" i="1" u="none" strike="noStrike" dirty="0">
                        <a:solidFill>
                          <a:srgbClr val="000000"/>
                        </a:solidFill>
                        <a:effectLst/>
                        <a:latin typeface="Arial" panose="020B0604020202020204" pitchFamily="34" charset="0"/>
                      </a:endParaRPr>
                    </a:p>
                  </a:txBody>
                  <a:tcPr marL="9390" marR="9390" marT="9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600" b="0" i="0" u="none" strike="noStrike" dirty="0">
                          <a:solidFill>
                            <a:srgbClr val="000000"/>
                          </a:solidFill>
                          <a:effectLst/>
                          <a:latin typeface="Arial" panose="020B0604020202020204" pitchFamily="34" charset="0"/>
                          <a:cs typeface="Arial" panose="020B0604020202020204" pitchFamily="34" charset="0"/>
                        </a:rPr>
                        <a:t>        </a:t>
                      </a:r>
                      <a:r>
                        <a:rPr lang="en-ZA" sz="1600" b="0" i="0" u="none" strike="noStrike" dirty="0" smtClean="0">
                          <a:solidFill>
                            <a:srgbClr val="000000"/>
                          </a:solidFill>
                          <a:effectLst/>
                          <a:latin typeface="Arial" panose="020B0604020202020204" pitchFamily="34" charset="0"/>
                          <a:cs typeface="Arial" panose="020B0604020202020204" pitchFamily="34" charset="0"/>
                        </a:rPr>
                        <a:t>15 </a:t>
                      </a:r>
                      <a:r>
                        <a:rPr lang="en-ZA" sz="1600" b="0" i="0" u="none" strike="noStrike" dirty="0">
                          <a:solidFill>
                            <a:srgbClr val="000000"/>
                          </a:solidFill>
                          <a:effectLst/>
                          <a:latin typeface="Arial" panose="020B0604020202020204" pitchFamily="34" charset="0"/>
                          <a:cs typeface="Arial" panose="020B0604020202020204" pitchFamily="34" charset="0"/>
                        </a:rPr>
                        <a:t>406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r" fontAlgn="b"/>
                      <a:r>
                        <a:rPr lang="en-ZA" sz="1600" b="0" i="0" u="none" strike="noStrike" dirty="0">
                          <a:solidFill>
                            <a:srgbClr val="000000"/>
                          </a:solidFill>
                          <a:effectLst/>
                          <a:latin typeface="Arial" panose="020B0604020202020204" pitchFamily="34" charset="0"/>
                          <a:cs typeface="Arial" panose="020B0604020202020204" pitchFamily="34" charset="0"/>
                        </a:rPr>
                        <a:t>          </a:t>
                      </a:r>
                      <a:r>
                        <a:rPr lang="en-ZA" sz="1600" b="0" i="0" u="none" strike="noStrike" dirty="0" smtClean="0">
                          <a:solidFill>
                            <a:srgbClr val="000000"/>
                          </a:solidFill>
                          <a:effectLst/>
                          <a:latin typeface="Arial" panose="020B0604020202020204" pitchFamily="34" charset="0"/>
                          <a:cs typeface="Arial" panose="020B0604020202020204" pitchFamily="34" charset="0"/>
                        </a:rPr>
                        <a:t>16 </a:t>
                      </a:r>
                      <a:r>
                        <a:rPr lang="en-ZA" sz="1600" b="0" i="0" u="none" strike="noStrike" dirty="0">
                          <a:solidFill>
                            <a:srgbClr val="000000"/>
                          </a:solidFill>
                          <a:effectLst/>
                          <a:latin typeface="Arial" panose="020B0604020202020204" pitchFamily="34" charset="0"/>
                          <a:cs typeface="Arial" panose="020B0604020202020204" pitchFamily="34" charset="0"/>
                        </a:rPr>
                        <a:t>253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600" b="0" i="0" u="none" strike="noStrike" dirty="0">
                          <a:solidFill>
                            <a:srgbClr val="000000"/>
                          </a:solidFill>
                          <a:effectLst/>
                          <a:latin typeface="Arial" panose="020B0604020202020204" pitchFamily="34" charset="0"/>
                          <a:cs typeface="Arial" panose="020B0604020202020204" pitchFamily="34" charset="0"/>
                        </a:rPr>
                        <a:t>           17 147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600" b="0" i="0" u="none" strike="noStrike" dirty="0">
                          <a:solidFill>
                            <a:srgbClr val="000000"/>
                          </a:solidFill>
                          <a:effectLst/>
                          <a:latin typeface="Arial" panose="020B0604020202020204" pitchFamily="34" charset="0"/>
                          <a:cs typeface="Arial" panose="020B0604020202020204" pitchFamily="34" charset="0"/>
                        </a:rPr>
                        <a:t>         </a:t>
                      </a:r>
                      <a:r>
                        <a:rPr lang="en-ZA" sz="1600" b="0" i="0" u="none" strike="noStrike" dirty="0" smtClean="0">
                          <a:solidFill>
                            <a:srgbClr val="000000"/>
                          </a:solidFill>
                          <a:effectLst/>
                          <a:latin typeface="Arial" panose="020B0604020202020204" pitchFamily="34" charset="0"/>
                          <a:cs typeface="Arial" panose="020B0604020202020204" pitchFamily="34" charset="0"/>
                        </a:rPr>
                        <a:t> </a:t>
                      </a:r>
                      <a:r>
                        <a:rPr lang="en-ZA" sz="1600" b="0" i="0" u="none" strike="noStrike" dirty="0">
                          <a:solidFill>
                            <a:srgbClr val="000000"/>
                          </a:solidFill>
                          <a:effectLst/>
                          <a:latin typeface="Arial" panose="020B0604020202020204" pitchFamily="34" charset="0"/>
                          <a:cs typeface="Arial" panose="020B0604020202020204" pitchFamily="34" charset="0"/>
                        </a:rPr>
                        <a:t>48 806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10003"/>
                  </a:ext>
                </a:extLst>
              </a:tr>
              <a:tr h="258842">
                <a:tc>
                  <a:txBody>
                    <a:bodyPr/>
                    <a:lstStyle/>
                    <a:p>
                      <a:pPr algn="l" fontAlgn="b"/>
                      <a:r>
                        <a:rPr lang="en-ZA" sz="1400" b="0" i="0" u="none" strike="noStrike" dirty="0">
                          <a:solidFill>
                            <a:srgbClr val="000000"/>
                          </a:solidFill>
                          <a:effectLst/>
                          <a:latin typeface="Arial" panose="020B0604020202020204" pitchFamily="34" charset="0"/>
                        </a:rPr>
                        <a:t>SEDA Gazelles Programmes</a:t>
                      </a:r>
                    </a:p>
                  </a:txBody>
                  <a:tcPr marL="9390" marR="9390" marT="9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1" u="none" strike="noStrike" dirty="0" err="1" smtClean="0">
                          <a:solidFill>
                            <a:srgbClr val="000000"/>
                          </a:solidFill>
                          <a:effectLst/>
                          <a:latin typeface="Arial" panose="020B0604020202020204" pitchFamily="34" charset="0"/>
                        </a:rPr>
                        <a:t>Seda</a:t>
                      </a:r>
                      <a:endParaRPr lang="en-ZA" sz="1400" b="0" i="1" u="none" strike="noStrike" dirty="0">
                        <a:solidFill>
                          <a:srgbClr val="000000"/>
                        </a:solidFill>
                        <a:effectLst/>
                        <a:latin typeface="Arial" panose="020B0604020202020204" pitchFamily="34" charset="0"/>
                      </a:endParaRPr>
                    </a:p>
                  </a:txBody>
                  <a:tcPr marL="9390" marR="9390" marT="9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600" b="0" i="0" u="none" strike="noStrike" dirty="0">
                          <a:solidFill>
                            <a:srgbClr val="000000"/>
                          </a:solidFill>
                          <a:effectLst/>
                          <a:latin typeface="Arial" panose="020B0604020202020204" pitchFamily="34" charset="0"/>
                          <a:cs typeface="Arial" panose="020B0604020202020204" pitchFamily="34" charset="0"/>
                        </a:rPr>
                        <a:t>        </a:t>
                      </a:r>
                      <a:r>
                        <a:rPr lang="en-ZA" sz="1600" b="0" i="0" u="none" strike="noStrike" dirty="0" smtClean="0">
                          <a:solidFill>
                            <a:srgbClr val="000000"/>
                          </a:solidFill>
                          <a:effectLst/>
                          <a:latin typeface="Arial" panose="020B0604020202020204" pitchFamily="34" charset="0"/>
                          <a:cs typeface="Arial" panose="020B0604020202020204" pitchFamily="34" charset="0"/>
                        </a:rPr>
                        <a:t>35 </a:t>
                      </a:r>
                      <a:r>
                        <a:rPr lang="en-ZA" sz="1600" b="0" i="0" u="none" strike="noStrike" dirty="0">
                          <a:solidFill>
                            <a:srgbClr val="000000"/>
                          </a:solidFill>
                          <a:effectLst/>
                          <a:latin typeface="Arial" panose="020B0604020202020204" pitchFamily="34" charset="0"/>
                          <a:cs typeface="Arial" panose="020B0604020202020204" pitchFamily="34" charset="0"/>
                        </a:rPr>
                        <a:t>000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r" fontAlgn="b"/>
                      <a:r>
                        <a:rPr lang="en-ZA" sz="1600" b="0" i="0" u="none" strike="noStrike" dirty="0">
                          <a:solidFill>
                            <a:srgbClr val="000000"/>
                          </a:solidFill>
                          <a:effectLst/>
                          <a:latin typeface="Arial" panose="020B0604020202020204" pitchFamily="34" charset="0"/>
                          <a:cs typeface="Arial" panose="020B0604020202020204" pitchFamily="34" charset="0"/>
                        </a:rPr>
                        <a:t>          </a:t>
                      </a:r>
                      <a:r>
                        <a:rPr lang="en-ZA" sz="1600" b="0" i="0" u="none" strike="noStrike" dirty="0" smtClean="0">
                          <a:solidFill>
                            <a:srgbClr val="000000"/>
                          </a:solidFill>
                          <a:effectLst/>
                          <a:latin typeface="Arial" panose="020B0604020202020204" pitchFamily="34" charset="0"/>
                          <a:cs typeface="Arial" panose="020B0604020202020204" pitchFamily="34" charset="0"/>
                        </a:rPr>
                        <a:t>30 </a:t>
                      </a:r>
                      <a:r>
                        <a:rPr lang="en-ZA" sz="1600" b="0" i="0" u="none" strike="noStrike" dirty="0">
                          <a:solidFill>
                            <a:srgbClr val="000000"/>
                          </a:solidFill>
                          <a:effectLst/>
                          <a:latin typeface="Arial" panose="020B0604020202020204" pitchFamily="34" charset="0"/>
                          <a:cs typeface="Arial" panose="020B0604020202020204" pitchFamily="34" charset="0"/>
                        </a:rPr>
                        <a:t>000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600" b="0" i="0" u="none" strike="noStrike" dirty="0">
                          <a:solidFill>
                            <a:srgbClr val="000000"/>
                          </a:solidFill>
                          <a:effectLst/>
                          <a:latin typeface="Arial" panose="020B0604020202020204" pitchFamily="34" charset="0"/>
                          <a:cs typeface="Arial" panose="020B0604020202020204" pitchFamily="34" charset="0"/>
                        </a:rPr>
                        <a:t>           31 650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600" b="0" i="0" u="none" strike="noStrike" dirty="0">
                          <a:solidFill>
                            <a:srgbClr val="000000"/>
                          </a:solidFill>
                          <a:effectLst/>
                          <a:latin typeface="Arial" panose="020B0604020202020204" pitchFamily="34" charset="0"/>
                          <a:cs typeface="Arial" panose="020B0604020202020204" pitchFamily="34" charset="0"/>
                        </a:rPr>
                        <a:t>         </a:t>
                      </a:r>
                      <a:r>
                        <a:rPr lang="en-ZA" sz="1600" b="0" i="0" u="none" strike="noStrike" dirty="0" smtClean="0">
                          <a:solidFill>
                            <a:srgbClr val="000000"/>
                          </a:solidFill>
                          <a:effectLst/>
                          <a:latin typeface="Arial" panose="020B0604020202020204" pitchFamily="34" charset="0"/>
                          <a:cs typeface="Arial" panose="020B0604020202020204" pitchFamily="34" charset="0"/>
                        </a:rPr>
                        <a:t> </a:t>
                      </a:r>
                      <a:r>
                        <a:rPr lang="en-ZA" sz="1600" b="0" i="0" u="none" strike="noStrike" dirty="0">
                          <a:solidFill>
                            <a:srgbClr val="000000"/>
                          </a:solidFill>
                          <a:effectLst/>
                          <a:latin typeface="Arial" panose="020B0604020202020204" pitchFamily="34" charset="0"/>
                          <a:cs typeface="Arial" panose="020B0604020202020204" pitchFamily="34" charset="0"/>
                        </a:rPr>
                        <a:t>96 650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10004"/>
                  </a:ext>
                </a:extLst>
              </a:tr>
              <a:tr h="389497">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fr-FR" sz="1400" b="0" i="0" u="none" strike="noStrike" dirty="0" smtClean="0">
                          <a:solidFill>
                            <a:srgbClr val="000000"/>
                          </a:solidFill>
                          <a:effectLst/>
                          <a:latin typeface="Arial" panose="020B0604020202020204" pitchFamily="34" charset="0"/>
                          <a:cs typeface="Arial" panose="020B0604020202020204" pitchFamily="34" charset="0"/>
                        </a:rPr>
                        <a:t>SEDA  Enterprise Incubation Programme (EIP)</a:t>
                      </a:r>
                    </a:p>
                  </a:txBody>
                  <a:tcPr marL="9390" marR="9390" marT="9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1" u="none" strike="noStrike" dirty="0" err="1" smtClean="0">
                          <a:solidFill>
                            <a:srgbClr val="000000"/>
                          </a:solidFill>
                          <a:effectLst/>
                          <a:latin typeface="Arial" panose="020B0604020202020204" pitchFamily="34" charset="0"/>
                        </a:rPr>
                        <a:t>Seda</a:t>
                      </a:r>
                      <a:endParaRPr lang="en-ZA" sz="1400" b="0" i="1" u="none" strike="noStrike" dirty="0">
                        <a:solidFill>
                          <a:srgbClr val="000000"/>
                        </a:solidFill>
                        <a:effectLst/>
                        <a:latin typeface="Arial" panose="020B0604020202020204" pitchFamily="34" charset="0"/>
                      </a:endParaRPr>
                    </a:p>
                  </a:txBody>
                  <a:tcPr marL="9390" marR="9390" marT="9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600" b="0" i="0" u="none" strike="noStrike" dirty="0">
                          <a:solidFill>
                            <a:srgbClr val="000000"/>
                          </a:solidFill>
                          <a:effectLst/>
                          <a:latin typeface="Arial" panose="020B0604020202020204" pitchFamily="34" charset="0"/>
                          <a:cs typeface="Arial" panose="020B0604020202020204" pitchFamily="34" charset="0"/>
                        </a:rPr>
                        <a:t>        </a:t>
                      </a:r>
                      <a:r>
                        <a:rPr lang="en-ZA" sz="1600" b="0" i="0" u="none" strike="noStrike" dirty="0" smtClean="0">
                          <a:solidFill>
                            <a:srgbClr val="000000"/>
                          </a:solidFill>
                          <a:effectLst/>
                          <a:latin typeface="Arial" panose="020B0604020202020204" pitchFamily="34" charset="0"/>
                          <a:cs typeface="Arial" panose="020B0604020202020204" pitchFamily="34" charset="0"/>
                        </a:rPr>
                        <a:t>57 </a:t>
                      </a:r>
                      <a:r>
                        <a:rPr lang="en-ZA" sz="1600" b="0" i="0" u="none" strike="noStrike" dirty="0">
                          <a:solidFill>
                            <a:srgbClr val="000000"/>
                          </a:solidFill>
                          <a:effectLst/>
                          <a:latin typeface="Arial" panose="020B0604020202020204" pitchFamily="34" charset="0"/>
                          <a:cs typeface="Arial" panose="020B0604020202020204" pitchFamily="34" charset="0"/>
                        </a:rPr>
                        <a:t>802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r" fontAlgn="b"/>
                      <a:r>
                        <a:rPr lang="en-ZA" sz="1600" b="0" i="0" u="none" strike="noStrike" dirty="0">
                          <a:solidFill>
                            <a:srgbClr val="000000"/>
                          </a:solidFill>
                          <a:effectLst/>
                          <a:latin typeface="Arial" panose="020B0604020202020204" pitchFamily="34" charset="0"/>
                          <a:cs typeface="Arial" panose="020B0604020202020204" pitchFamily="34" charset="0"/>
                        </a:rPr>
                        <a:t>          </a:t>
                      </a:r>
                      <a:r>
                        <a:rPr lang="en-ZA" sz="1600" b="0" i="0" u="none" strike="noStrike" dirty="0" smtClean="0">
                          <a:solidFill>
                            <a:srgbClr val="000000"/>
                          </a:solidFill>
                          <a:effectLst/>
                          <a:latin typeface="Arial" panose="020B0604020202020204" pitchFamily="34" charset="0"/>
                          <a:cs typeface="Arial" panose="020B0604020202020204" pitchFamily="34" charset="0"/>
                        </a:rPr>
                        <a:t>60 </a:t>
                      </a:r>
                      <a:r>
                        <a:rPr lang="en-ZA" sz="1600" b="0" i="0" u="none" strike="noStrike" dirty="0">
                          <a:solidFill>
                            <a:srgbClr val="000000"/>
                          </a:solidFill>
                          <a:effectLst/>
                          <a:latin typeface="Arial" panose="020B0604020202020204" pitchFamily="34" charset="0"/>
                          <a:cs typeface="Arial" panose="020B0604020202020204" pitchFamily="34" charset="0"/>
                        </a:rPr>
                        <a:t>981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600" b="0" i="0" u="none" strike="noStrike" dirty="0">
                          <a:solidFill>
                            <a:srgbClr val="000000"/>
                          </a:solidFill>
                          <a:effectLst/>
                          <a:latin typeface="Arial" panose="020B0604020202020204" pitchFamily="34" charset="0"/>
                          <a:cs typeface="Arial" panose="020B0604020202020204" pitchFamily="34" charset="0"/>
                        </a:rPr>
                        <a:t>           64 335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600" b="0" i="0" u="none" strike="noStrike" dirty="0">
                          <a:solidFill>
                            <a:srgbClr val="000000"/>
                          </a:solidFill>
                          <a:effectLst/>
                          <a:latin typeface="Arial" panose="020B0604020202020204" pitchFamily="34" charset="0"/>
                          <a:cs typeface="Arial" panose="020B0604020202020204" pitchFamily="34" charset="0"/>
                        </a:rPr>
                        <a:t>        </a:t>
                      </a:r>
                      <a:r>
                        <a:rPr lang="en-ZA" sz="1600" b="0" i="0" u="none" strike="noStrike" dirty="0" smtClean="0">
                          <a:solidFill>
                            <a:srgbClr val="000000"/>
                          </a:solidFill>
                          <a:effectLst/>
                          <a:latin typeface="Arial" panose="020B0604020202020204" pitchFamily="34" charset="0"/>
                          <a:cs typeface="Arial" panose="020B0604020202020204" pitchFamily="34" charset="0"/>
                        </a:rPr>
                        <a:t>183 </a:t>
                      </a:r>
                      <a:r>
                        <a:rPr lang="en-ZA" sz="1600" b="0" i="0" u="none" strike="noStrike" dirty="0">
                          <a:solidFill>
                            <a:srgbClr val="000000"/>
                          </a:solidFill>
                          <a:effectLst/>
                          <a:latin typeface="Arial" panose="020B0604020202020204" pitchFamily="34" charset="0"/>
                          <a:cs typeface="Arial" panose="020B0604020202020204" pitchFamily="34" charset="0"/>
                        </a:rPr>
                        <a:t>118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10012"/>
                  </a:ext>
                </a:extLst>
              </a:tr>
              <a:tr h="223449">
                <a:tc>
                  <a:txBody>
                    <a:bodyPr/>
                    <a:lstStyle/>
                    <a:p>
                      <a:pPr algn="l" fontAlgn="b"/>
                      <a:r>
                        <a:rPr lang="en-ZA" sz="1400" b="1" i="0" u="none" strike="noStrike" dirty="0">
                          <a:solidFill>
                            <a:srgbClr val="000000"/>
                          </a:solidFill>
                          <a:effectLst/>
                          <a:latin typeface="Arial" panose="020B0604020202020204" pitchFamily="34" charset="0"/>
                        </a:rPr>
                        <a:t>Total to SEDA</a:t>
                      </a:r>
                    </a:p>
                  </a:txBody>
                  <a:tcPr marL="9390" marR="9390" marT="9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dirty="0">
                          <a:solidFill>
                            <a:srgbClr val="000000"/>
                          </a:solidFill>
                          <a:effectLst/>
                          <a:latin typeface="Arial" panose="020B0604020202020204" pitchFamily="34" charset="0"/>
                        </a:rPr>
                        <a:t> </a:t>
                      </a:r>
                    </a:p>
                  </a:txBody>
                  <a:tcPr marL="9390" marR="9390" marT="9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600" b="1" i="0" u="none" strike="noStrike" dirty="0" smtClean="0">
                          <a:solidFill>
                            <a:srgbClr val="000000"/>
                          </a:solidFill>
                          <a:effectLst/>
                          <a:latin typeface="Arial" panose="020B0604020202020204" pitchFamily="34" charset="0"/>
                          <a:cs typeface="Arial" panose="020B0604020202020204" pitchFamily="34" charset="0"/>
                        </a:rPr>
                        <a:t>867</a:t>
                      </a:r>
                      <a:r>
                        <a:rPr lang="en-ZA" sz="1600" b="1" i="0" u="none" strike="noStrike" baseline="0" dirty="0" smtClean="0">
                          <a:solidFill>
                            <a:srgbClr val="000000"/>
                          </a:solidFill>
                          <a:effectLst/>
                          <a:latin typeface="Arial" panose="020B0604020202020204" pitchFamily="34" charset="0"/>
                          <a:cs typeface="Arial" panose="020B0604020202020204" pitchFamily="34" charset="0"/>
                        </a:rPr>
                        <a:t> 763</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r" fontAlgn="b"/>
                      <a:r>
                        <a:rPr lang="en-ZA" sz="1600" b="1" i="0" u="none" strike="noStrike" dirty="0" smtClean="0">
                          <a:solidFill>
                            <a:srgbClr val="000000"/>
                          </a:solidFill>
                          <a:effectLst/>
                          <a:latin typeface="Arial" panose="020B0604020202020204" pitchFamily="34" charset="0"/>
                          <a:cs typeface="Arial" panose="020B0604020202020204" pitchFamily="34" charset="0"/>
                        </a:rPr>
                        <a:t>908</a:t>
                      </a:r>
                      <a:r>
                        <a:rPr lang="en-ZA" sz="1600" b="1" i="0" u="none" strike="noStrike" baseline="0" dirty="0" smtClean="0">
                          <a:solidFill>
                            <a:srgbClr val="000000"/>
                          </a:solidFill>
                          <a:effectLst/>
                          <a:latin typeface="Arial" panose="020B0604020202020204" pitchFamily="34" charset="0"/>
                          <a:cs typeface="Arial" panose="020B0604020202020204" pitchFamily="34" charset="0"/>
                        </a:rPr>
                        <a:t> 960</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600" b="1" i="0" u="none" strike="noStrike" dirty="0" smtClean="0">
                          <a:solidFill>
                            <a:srgbClr val="000000"/>
                          </a:solidFill>
                          <a:effectLst/>
                          <a:latin typeface="Arial" panose="020B0604020202020204" pitchFamily="34" charset="0"/>
                          <a:cs typeface="Arial" panose="020B0604020202020204" pitchFamily="34" charset="0"/>
                        </a:rPr>
                        <a:t>958</a:t>
                      </a:r>
                      <a:r>
                        <a:rPr lang="en-ZA" sz="1600" b="1" i="0" u="none" strike="noStrike" baseline="0" dirty="0" smtClean="0">
                          <a:solidFill>
                            <a:srgbClr val="000000"/>
                          </a:solidFill>
                          <a:effectLst/>
                          <a:latin typeface="Arial" panose="020B0604020202020204" pitchFamily="34" charset="0"/>
                          <a:cs typeface="Arial" panose="020B0604020202020204" pitchFamily="34" charset="0"/>
                        </a:rPr>
                        <a:t> 160</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600" b="1" i="0" u="none" strike="noStrike" dirty="0">
                          <a:solidFill>
                            <a:srgbClr val="000000"/>
                          </a:solidFill>
                          <a:effectLst/>
                          <a:latin typeface="Arial" panose="020B0604020202020204" pitchFamily="34" charset="0"/>
                          <a:cs typeface="Arial" panose="020B0604020202020204" pitchFamily="34" charset="0"/>
                        </a:rPr>
                        <a:t>2 </a:t>
                      </a:r>
                      <a:r>
                        <a:rPr lang="en-ZA" sz="1600" b="1" i="0" u="none" strike="noStrike" dirty="0" smtClean="0">
                          <a:solidFill>
                            <a:srgbClr val="000000"/>
                          </a:solidFill>
                          <a:effectLst/>
                          <a:latin typeface="Arial" panose="020B0604020202020204" pitchFamily="34" charset="0"/>
                          <a:cs typeface="Arial" panose="020B0604020202020204" pitchFamily="34" charset="0"/>
                        </a:rPr>
                        <a:t>715</a:t>
                      </a:r>
                      <a:r>
                        <a:rPr lang="en-ZA" sz="1600" b="1" i="0" u="none" strike="noStrike" baseline="0" dirty="0" smtClean="0">
                          <a:solidFill>
                            <a:srgbClr val="000000"/>
                          </a:solidFill>
                          <a:effectLst/>
                          <a:latin typeface="Arial" panose="020B0604020202020204" pitchFamily="34" charset="0"/>
                          <a:cs typeface="Arial" panose="020B0604020202020204" pitchFamily="34" charset="0"/>
                        </a:rPr>
                        <a:t> 474</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10005"/>
                  </a:ext>
                </a:extLst>
              </a:tr>
              <a:tr h="226284">
                <a:tc>
                  <a:txBody>
                    <a:bodyPr/>
                    <a:lstStyle/>
                    <a:p>
                      <a:pPr algn="l" fontAlgn="b"/>
                      <a:r>
                        <a:rPr lang="en-ZA" sz="1400" b="0" i="1" u="none" strike="noStrike" dirty="0">
                          <a:solidFill>
                            <a:srgbClr val="000000"/>
                          </a:solidFill>
                          <a:effectLst/>
                          <a:latin typeface="Arial" panose="020B0604020202020204" pitchFamily="34" charset="0"/>
                        </a:rPr>
                        <a:t>BBSDP</a:t>
                      </a:r>
                    </a:p>
                  </a:txBody>
                  <a:tcPr marL="9390" marR="9390" marT="9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1" u="none" strike="noStrike">
                          <a:solidFill>
                            <a:srgbClr val="000000"/>
                          </a:solidFill>
                          <a:effectLst/>
                          <a:latin typeface="Arial" panose="020B0604020202020204" pitchFamily="34" charset="0"/>
                        </a:rPr>
                        <a:t>DSBD</a:t>
                      </a:r>
                    </a:p>
                  </a:txBody>
                  <a:tcPr marL="9390" marR="9390" marT="9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dirty="0" smtClean="0">
                          <a:solidFill>
                            <a:srgbClr val="000000"/>
                          </a:solidFill>
                          <a:effectLst/>
                          <a:latin typeface="Arial" panose="020B0604020202020204" pitchFamily="34" charset="0"/>
                        </a:rPr>
                        <a:t>286</a:t>
                      </a:r>
                      <a:r>
                        <a:rPr lang="en-US" sz="1600" b="0" i="0" u="none" strike="noStrike" baseline="0" dirty="0" smtClean="0">
                          <a:solidFill>
                            <a:srgbClr val="000000"/>
                          </a:solidFill>
                          <a:effectLst/>
                          <a:latin typeface="Arial" panose="020B0604020202020204" pitchFamily="34" charset="0"/>
                        </a:rPr>
                        <a:t> </a:t>
                      </a:r>
                      <a:r>
                        <a:rPr lang="en-US" sz="1600" b="0" i="0" u="none" strike="noStrike" dirty="0" smtClean="0">
                          <a:solidFill>
                            <a:srgbClr val="000000"/>
                          </a:solidFill>
                          <a:effectLst/>
                          <a:latin typeface="Arial" panose="020B0604020202020204" pitchFamily="34" charset="0"/>
                        </a:rPr>
                        <a:t>126 </a:t>
                      </a:r>
                      <a:endParaRPr lang="en-US" sz="16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r" rtl="0" fontAlgn="b"/>
                      <a:r>
                        <a:rPr lang="en-US" sz="1600" b="0" i="0" u="none" strike="noStrike" dirty="0" smtClean="0">
                          <a:solidFill>
                            <a:srgbClr val="000000"/>
                          </a:solidFill>
                          <a:effectLst/>
                          <a:latin typeface="Arial" panose="020B0604020202020204" pitchFamily="34" charset="0"/>
                        </a:rPr>
                        <a:t>301</a:t>
                      </a:r>
                      <a:r>
                        <a:rPr lang="en-US" sz="1600" b="0" i="0" u="none" strike="noStrike" baseline="0" dirty="0" smtClean="0">
                          <a:solidFill>
                            <a:srgbClr val="000000"/>
                          </a:solidFill>
                          <a:effectLst/>
                          <a:latin typeface="Arial" panose="020B0604020202020204" pitchFamily="34" charset="0"/>
                        </a:rPr>
                        <a:t> </a:t>
                      </a:r>
                      <a:r>
                        <a:rPr lang="en-US" sz="1600" b="0" i="0" u="none" strike="noStrike" dirty="0" smtClean="0">
                          <a:solidFill>
                            <a:srgbClr val="000000"/>
                          </a:solidFill>
                          <a:effectLst/>
                          <a:latin typeface="Arial" panose="020B0604020202020204" pitchFamily="34" charset="0"/>
                        </a:rPr>
                        <a:t>863 </a:t>
                      </a:r>
                      <a:endParaRPr lang="en-US" sz="16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dirty="0" smtClean="0">
                          <a:solidFill>
                            <a:srgbClr val="000000"/>
                          </a:solidFill>
                          <a:effectLst/>
                          <a:latin typeface="Arial" panose="020B0604020202020204" pitchFamily="34" charset="0"/>
                        </a:rPr>
                        <a:t>318</a:t>
                      </a:r>
                      <a:r>
                        <a:rPr lang="en-US" sz="1600" b="0" i="0" u="none" strike="noStrike" baseline="0" dirty="0" smtClean="0">
                          <a:solidFill>
                            <a:srgbClr val="000000"/>
                          </a:solidFill>
                          <a:effectLst/>
                          <a:latin typeface="Arial" panose="020B0604020202020204" pitchFamily="34" charset="0"/>
                        </a:rPr>
                        <a:t> </a:t>
                      </a:r>
                      <a:r>
                        <a:rPr lang="en-US" sz="1600" b="0" i="0" u="none" strike="noStrike" dirty="0" smtClean="0">
                          <a:solidFill>
                            <a:srgbClr val="000000"/>
                          </a:solidFill>
                          <a:effectLst/>
                          <a:latin typeface="Arial" panose="020B0604020202020204" pitchFamily="34" charset="0"/>
                        </a:rPr>
                        <a:t>465 </a:t>
                      </a:r>
                      <a:endParaRPr lang="en-US" sz="16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dirty="0" smtClean="0">
                          <a:solidFill>
                            <a:srgbClr val="000000"/>
                          </a:solidFill>
                          <a:effectLst/>
                          <a:latin typeface="Arial" panose="020B0604020202020204" pitchFamily="34" charset="0"/>
                        </a:rPr>
                        <a:t>906</a:t>
                      </a:r>
                      <a:r>
                        <a:rPr lang="en-US" sz="1600" b="0" i="0" u="none" strike="noStrike" baseline="0" dirty="0" smtClean="0">
                          <a:solidFill>
                            <a:srgbClr val="000000"/>
                          </a:solidFill>
                          <a:effectLst/>
                          <a:latin typeface="Arial" panose="020B0604020202020204" pitchFamily="34" charset="0"/>
                        </a:rPr>
                        <a:t> </a:t>
                      </a:r>
                      <a:r>
                        <a:rPr lang="en-US" sz="1600" b="0" i="0" u="none" strike="noStrike" dirty="0" smtClean="0">
                          <a:solidFill>
                            <a:srgbClr val="000000"/>
                          </a:solidFill>
                          <a:effectLst/>
                          <a:latin typeface="Arial" panose="020B0604020202020204" pitchFamily="34" charset="0"/>
                        </a:rPr>
                        <a:t>454 </a:t>
                      </a:r>
                      <a:endParaRPr lang="en-US" sz="16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10008"/>
                  </a:ext>
                </a:extLst>
              </a:tr>
              <a:tr h="336496">
                <a:tc>
                  <a:txBody>
                    <a:bodyPr/>
                    <a:lstStyle/>
                    <a:p>
                      <a:pPr algn="l" fontAlgn="b"/>
                      <a:r>
                        <a:rPr lang="en-ZA" sz="1400" b="0" i="1" u="none" strike="noStrike">
                          <a:solidFill>
                            <a:srgbClr val="000000"/>
                          </a:solidFill>
                          <a:effectLst/>
                          <a:latin typeface="Arial" panose="020B0604020202020204" pitchFamily="34" charset="0"/>
                        </a:rPr>
                        <a:t>Co-Operatives Incentive Scheme</a:t>
                      </a:r>
                    </a:p>
                  </a:txBody>
                  <a:tcPr marL="9390" marR="9390" marT="9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1" u="none" strike="noStrike">
                          <a:solidFill>
                            <a:srgbClr val="000000"/>
                          </a:solidFill>
                          <a:effectLst/>
                          <a:latin typeface="Arial" panose="020B0604020202020204" pitchFamily="34" charset="0"/>
                        </a:rPr>
                        <a:t>DSBD</a:t>
                      </a:r>
                    </a:p>
                  </a:txBody>
                  <a:tcPr marL="9390" marR="9390" marT="9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dirty="0" smtClean="0">
                          <a:solidFill>
                            <a:srgbClr val="000000"/>
                          </a:solidFill>
                          <a:effectLst/>
                          <a:latin typeface="Arial" panose="020B0604020202020204" pitchFamily="34" charset="0"/>
                        </a:rPr>
                        <a:t>87</a:t>
                      </a:r>
                      <a:r>
                        <a:rPr lang="en-US" sz="1600" b="0" i="0" u="none" strike="noStrike" baseline="0" dirty="0" smtClean="0">
                          <a:solidFill>
                            <a:srgbClr val="000000"/>
                          </a:solidFill>
                          <a:effectLst/>
                          <a:latin typeface="Arial" panose="020B0604020202020204" pitchFamily="34" charset="0"/>
                        </a:rPr>
                        <a:t> </a:t>
                      </a:r>
                      <a:r>
                        <a:rPr lang="en-US" sz="1600" b="0" i="0" u="none" strike="noStrike" dirty="0" smtClean="0">
                          <a:solidFill>
                            <a:srgbClr val="000000"/>
                          </a:solidFill>
                          <a:effectLst/>
                          <a:latin typeface="Arial" panose="020B0604020202020204" pitchFamily="34" charset="0"/>
                        </a:rPr>
                        <a:t>984 </a:t>
                      </a:r>
                      <a:endParaRPr lang="en-US" sz="16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r" rtl="0" fontAlgn="b"/>
                      <a:r>
                        <a:rPr lang="en-US" sz="1600" b="0" i="0" u="none" strike="noStrike" dirty="0" smtClean="0">
                          <a:solidFill>
                            <a:srgbClr val="000000"/>
                          </a:solidFill>
                          <a:effectLst/>
                          <a:latin typeface="Arial" panose="020B0604020202020204" pitchFamily="34" charset="0"/>
                        </a:rPr>
                        <a:t>92</a:t>
                      </a:r>
                      <a:r>
                        <a:rPr lang="en-US" sz="1600" b="0" i="0" u="none" strike="noStrike" baseline="0" dirty="0" smtClean="0">
                          <a:solidFill>
                            <a:srgbClr val="000000"/>
                          </a:solidFill>
                          <a:effectLst/>
                          <a:latin typeface="Arial" panose="020B0604020202020204" pitchFamily="34" charset="0"/>
                        </a:rPr>
                        <a:t> </a:t>
                      </a:r>
                      <a:r>
                        <a:rPr lang="en-US" sz="1600" b="0" i="0" u="none" strike="noStrike" dirty="0" smtClean="0">
                          <a:solidFill>
                            <a:srgbClr val="000000"/>
                          </a:solidFill>
                          <a:effectLst/>
                          <a:latin typeface="Arial" panose="020B0604020202020204" pitchFamily="34" charset="0"/>
                        </a:rPr>
                        <a:t>823 </a:t>
                      </a:r>
                      <a:endParaRPr lang="en-US" sz="16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dirty="0" smtClean="0">
                          <a:solidFill>
                            <a:srgbClr val="000000"/>
                          </a:solidFill>
                          <a:effectLst/>
                          <a:latin typeface="Arial" panose="020B0604020202020204" pitchFamily="34" charset="0"/>
                        </a:rPr>
                        <a:t>97</a:t>
                      </a:r>
                      <a:r>
                        <a:rPr lang="en-US" sz="1600" b="0" i="0" u="none" strike="noStrike" baseline="0" dirty="0" smtClean="0">
                          <a:solidFill>
                            <a:srgbClr val="000000"/>
                          </a:solidFill>
                          <a:effectLst/>
                          <a:latin typeface="Arial" panose="020B0604020202020204" pitchFamily="34" charset="0"/>
                        </a:rPr>
                        <a:t> </a:t>
                      </a:r>
                      <a:r>
                        <a:rPr lang="en-US" sz="1600" b="0" i="0" u="none" strike="noStrike" dirty="0" smtClean="0">
                          <a:solidFill>
                            <a:srgbClr val="000000"/>
                          </a:solidFill>
                          <a:effectLst/>
                          <a:latin typeface="Arial" panose="020B0604020202020204" pitchFamily="34" charset="0"/>
                        </a:rPr>
                        <a:t>928 </a:t>
                      </a:r>
                      <a:endParaRPr lang="en-US" sz="16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dirty="0" smtClean="0">
                          <a:solidFill>
                            <a:srgbClr val="000000"/>
                          </a:solidFill>
                          <a:effectLst/>
                          <a:latin typeface="Arial" panose="020B0604020202020204" pitchFamily="34" charset="0"/>
                        </a:rPr>
                        <a:t>278</a:t>
                      </a:r>
                      <a:r>
                        <a:rPr lang="en-US" sz="1600" b="0" i="0" u="none" strike="noStrike" baseline="0" dirty="0" smtClean="0">
                          <a:solidFill>
                            <a:srgbClr val="000000"/>
                          </a:solidFill>
                          <a:effectLst/>
                          <a:latin typeface="Arial" panose="020B0604020202020204" pitchFamily="34" charset="0"/>
                        </a:rPr>
                        <a:t> </a:t>
                      </a:r>
                      <a:r>
                        <a:rPr lang="en-US" sz="1600" b="0" i="0" u="none" strike="noStrike" dirty="0" smtClean="0">
                          <a:solidFill>
                            <a:srgbClr val="000000"/>
                          </a:solidFill>
                          <a:effectLst/>
                          <a:latin typeface="Arial" panose="020B0604020202020204" pitchFamily="34" charset="0"/>
                        </a:rPr>
                        <a:t>735 </a:t>
                      </a:r>
                      <a:endParaRPr lang="en-US" sz="16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10009"/>
                  </a:ext>
                </a:extLst>
              </a:tr>
              <a:tr h="389497">
                <a:tc>
                  <a:txBody>
                    <a:bodyPr/>
                    <a:lstStyle/>
                    <a:p>
                      <a:pPr algn="l" fontAlgn="b"/>
                      <a:r>
                        <a:rPr lang="en-GB" sz="1400" b="0" i="1" u="none" strike="noStrike" dirty="0">
                          <a:solidFill>
                            <a:srgbClr val="000000"/>
                          </a:solidFill>
                          <a:effectLst/>
                          <a:latin typeface="Arial" panose="020B0604020202020204" pitchFamily="34" charset="0"/>
                        </a:rPr>
                        <a:t>National Informal Business </a:t>
                      </a:r>
                      <a:r>
                        <a:rPr lang="en-GB" sz="1400" b="0" i="1" u="none" strike="noStrike" dirty="0" err="1">
                          <a:solidFill>
                            <a:srgbClr val="000000"/>
                          </a:solidFill>
                          <a:effectLst/>
                          <a:latin typeface="Arial" panose="020B0604020202020204" pitchFamily="34" charset="0"/>
                        </a:rPr>
                        <a:t>Upliftment</a:t>
                      </a:r>
                      <a:r>
                        <a:rPr lang="en-GB" sz="1400" b="0" i="1" u="none" strike="noStrike" dirty="0">
                          <a:solidFill>
                            <a:srgbClr val="000000"/>
                          </a:solidFill>
                          <a:effectLst/>
                          <a:latin typeface="Arial" panose="020B0604020202020204" pitchFamily="34" charset="0"/>
                        </a:rPr>
                        <a:t> Scheme (NIBUS)</a:t>
                      </a:r>
                    </a:p>
                  </a:txBody>
                  <a:tcPr marL="9390" marR="9390" marT="9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1" u="none" strike="noStrike">
                          <a:solidFill>
                            <a:srgbClr val="000000"/>
                          </a:solidFill>
                          <a:effectLst/>
                          <a:latin typeface="Arial" panose="020B0604020202020204" pitchFamily="34" charset="0"/>
                        </a:rPr>
                        <a:t>DSBD</a:t>
                      </a:r>
                    </a:p>
                  </a:txBody>
                  <a:tcPr marL="9390" marR="9390" marT="9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dirty="0" smtClean="0">
                          <a:solidFill>
                            <a:srgbClr val="000000"/>
                          </a:solidFill>
                          <a:effectLst/>
                          <a:latin typeface="Arial" panose="020B0604020202020204" pitchFamily="34" charset="0"/>
                        </a:rPr>
                        <a:t>73</a:t>
                      </a:r>
                      <a:r>
                        <a:rPr lang="en-US" sz="1600" b="0" i="0" u="none" strike="noStrike" baseline="0" dirty="0" smtClean="0">
                          <a:solidFill>
                            <a:srgbClr val="000000"/>
                          </a:solidFill>
                          <a:effectLst/>
                          <a:latin typeface="Arial" panose="020B0604020202020204" pitchFamily="34" charset="0"/>
                        </a:rPr>
                        <a:t> </a:t>
                      </a:r>
                      <a:r>
                        <a:rPr lang="en-US" sz="1600" b="0" i="0" u="none" strike="noStrike" dirty="0" smtClean="0">
                          <a:solidFill>
                            <a:srgbClr val="000000"/>
                          </a:solidFill>
                          <a:effectLst/>
                          <a:latin typeface="Arial" panose="020B0604020202020204" pitchFamily="34" charset="0"/>
                        </a:rPr>
                        <a:t>914 </a:t>
                      </a:r>
                      <a:endParaRPr lang="en-US" sz="16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r" rtl="0" fontAlgn="b"/>
                      <a:r>
                        <a:rPr lang="en-US" sz="1600" b="0" i="0" u="none" strike="noStrike" dirty="0" smtClean="0">
                          <a:solidFill>
                            <a:srgbClr val="000000"/>
                          </a:solidFill>
                          <a:effectLst/>
                          <a:latin typeface="Arial" panose="020B0604020202020204" pitchFamily="34" charset="0"/>
                        </a:rPr>
                        <a:t>84</a:t>
                      </a:r>
                      <a:r>
                        <a:rPr lang="en-US" sz="1600" b="0" i="0" u="none" strike="noStrike" baseline="0" dirty="0" smtClean="0">
                          <a:solidFill>
                            <a:srgbClr val="000000"/>
                          </a:solidFill>
                          <a:effectLst/>
                          <a:latin typeface="Arial" panose="020B0604020202020204" pitchFamily="34" charset="0"/>
                        </a:rPr>
                        <a:t> </a:t>
                      </a:r>
                      <a:r>
                        <a:rPr lang="en-US" sz="1600" b="0" i="0" u="none" strike="noStrike" dirty="0" smtClean="0">
                          <a:solidFill>
                            <a:srgbClr val="000000"/>
                          </a:solidFill>
                          <a:effectLst/>
                          <a:latin typeface="Arial" panose="020B0604020202020204" pitchFamily="34" charset="0"/>
                        </a:rPr>
                        <a:t>904 </a:t>
                      </a:r>
                      <a:endParaRPr lang="en-US" sz="16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dirty="0" smtClean="0">
                          <a:solidFill>
                            <a:srgbClr val="000000"/>
                          </a:solidFill>
                          <a:effectLst/>
                          <a:latin typeface="Arial" panose="020B0604020202020204" pitchFamily="34" charset="0"/>
                        </a:rPr>
                        <a:t>89</a:t>
                      </a:r>
                      <a:r>
                        <a:rPr lang="en-US" sz="1600" b="0" i="0" u="none" strike="noStrike" baseline="0" dirty="0" smtClean="0">
                          <a:solidFill>
                            <a:srgbClr val="000000"/>
                          </a:solidFill>
                          <a:effectLst/>
                          <a:latin typeface="Arial" panose="020B0604020202020204" pitchFamily="34" charset="0"/>
                        </a:rPr>
                        <a:t> </a:t>
                      </a:r>
                      <a:r>
                        <a:rPr lang="en-US" sz="1600" b="0" i="0" u="none" strike="noStrike" dirty="0" smtClean="0">
                          <a:solidFill>
                            <a:srgbClr val="000000"/>
                          </a:solidFill>
                          <a:effectLst/>
                          <a:latin typeface="Arial" panose="020B0604020202020204" pitchFamily="34" charset="0"/>
                        </a:rPr>
                        <a:t>574 </a:t>
                      </a:r>
                      <a:endParaRPr lang="en-US" sz="16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dirty="0" smtClean="0">
                          <a:solidFill>
                            <a:srgbClr val="000000"/>
                          </a:solidFill>
                          <a:effectLst/>
                          <a:latin typeface="Arial" panose="020B0604020202020204" pitchFamily="34" charset="0"/>
                        </a:rPr>
                        <a:t>248</a:t>
                      </a:r>
                      <a:r>
                        <a:rPr lang="en-US" sz="1600" b="0" i="0" u="none" strike="noStrike" baseline="0" dirty="0" smtClean="0">
                          <a:solidFill>
                            <a:srgbClr val="000000"/>
                          </a:solidFill>
                          <a:effectLst/>
                          <a:latin typeface="Arial" panose="020B0604020202020204" pitchFamily="34" charset="0"/>
                        </a:rPr>
                        <a:t> </a:t>
                      </a:r>
                      <a:r>
                        <a:rPr lang="en-US" sz="1600" b="0" i="0" u="none" strike="noStrike" dirty="0" smtClean="0">
                          <a:solidFill>
                            <a:srgbClr val="000000"/>
                          </a:solidFill>
                          <a:effectLst/>
                          <a:latin typeface="Arial" panose="020B0604020202020204" pitchFamily="34" charset="0"/>
                        </a:rPr>
                        <a:t>392 </a:t>
                      </a:r>
                      <a:endParaRPr lang="en-US" sz="16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10010"/>
                  </a:ext>
                </a:extLst>
              </a:tr>
              <a:tr h="336496">
                <a:tc>
                  <a:txBody>
                    <a:bodyPr/>
                    <a:lstStyle/>
                    <a:p>
                      <a:pPr algn="l" fontAlgn="b"/>
                      <a:r>
                        <a:rPr lang="en-ZA" sz="1400" b="0" i="1" u="none" strike="noStrike" dirty="0" smtClean="0">
                          <a:solidFill>
                            <a:srgbClr val="000000"/>
                          </a:solidFill>
                          <a:effectLst/>
                          <a:latin typeface="Arial" panose="020B0604020202020204" pitchFamily="34" charset="0"/>
                        </a:rPr>
                        <a:t>Craft Customised sector Programme</a:t>
                      </a:r>
                      <a:endParaRPr lang="en-ZA" sz="1400" b="0" i="1" u="none" strike="noStrike" dirty="0">
                        <a:solidFill>
                          <a:srgbClr val="000000"/>
                        </a:solidFill>
                        <a:effectLst/>
                        <a:latin typeface="Arial" panose="020B0604020202020204" pitchFamily="34" charset="0"/>
                      </a:endParaRPr>
                    </a:p>
                  </a:txBody>
                  <a:tcPr marL="9390" marR="9390" marT="9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1" u="none" strike="noStrike" dirty="0">
                          <a:solidFill>
                            <a:srgbClr val="000000"/>
                          </a:solidFill>
                          <a:effectLst/>
                          <a:latin typeface="Arial" panose="020B0604020202020204" pitchFamily="34" charset="0"/>
                        </a:rPr>
                        <a:t>DSBD</a:t>
                      </a:r>
                    </a:p>
                  </a:txBody>
                  <a:tcPr marL="9390" marR="9390" marT="9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dirty="0" smtClean="0">
                          <a:solidFill>
                            <a:srgbClr val="000000"/>
                          </a:solidFill>
                          <a:effectLst/>
                          <a:latin typeface="Arial" panose="020B0604020202020204" pitchFamily="34" charset="0"/>
                        </a:rPr>
                        <a:t>10</a:t>
                      </a:r>
                      <a:r>
                        <a:rPr lang="en-US" sz="1600" b="0" i="0" u="none" strike="noStrike" baseline="0" dirty="0" smtClean="0">
                          <a:solidFill>
                            <a:srgbClr val="000000"/>
                          </a:solidFill>
                          <a:effectLst/>
                          <a:latin typeface="Arial" panose="020B0604020202020204" pitchFamily="34" charset="0"/>
                        </a:rPr>
                        <a:t> </a:t>
                      </a:r>
                      <a:r>
                        <a:rPr lang="en-US" sz="1600" b="0" i="0" u="none" strike="noStrike" dirty="0" smtClean="0">
                          <a:solidFill>
                            <a:srgbClr val="000000"/>
                          </a:solidFill>
                          <a:effectLst/>
                          <a:latin typeface="Arial" panose="020B0604020202020204" pitchFamily="34" charset="0"/>
                        </a:rPr>
                        <a:t>560 </a:t>
                      </a:r>
                      <a:endParaRPr lang="en-US" sz="16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r" rtl="0" fontAlgn="b"/>
                      <a:r>
                        <a:rPr lang="en-US" sz="1600" b="0" i="0" u="none" strike="noStrike" dirty="0" smtClean="0">
                          <a:solidFill>
                            <a:srgbClr val="000000"/>
                          </a:solidFill>
                          <a:effectLst/>
                          <a:latin typeface="Arial" panose="020B0604020202020204" pitchFamily="34" charset="0"/>
                        </a:rPr>
                        <a:t>11</a:t>
                      </a:r>
                      <a:r>
                        <a:rPr lang="en-US" sz="1600" b="0" i="0" u="none" strike="noStrike" baseline="0" dirty="0" smtClean="0">
                          <a:solidFill>
                            <a:srgbClr val="000000"/>
                          </a:solidFill>
                          <a:effectLst/>
                          <a:latin typeface="Arial" panose="020B0604020202020204" pitchFamily="34" charset="0"/>
                        </a:rPr>
                        <a:t> </a:t>
                      </a:r>
                      <a:r>
                        <a:rPr lang="en-US" sz="1600" b="0" i="0" u="none" strike="noStrike" dirty="0" smtClean="0">
                          <a:solidFill>
                            <a:srgbClr val="000000"/>
                          </a:solidFill>
                          <a:effectLst/>
                          <a:latin typeface="Arial" panose="020B0604020202020204" pitchFamily="34" charset="0"/>
                        </a:rPr>
                        <a:t>141 </a:t>
                      </a:r>
                      <a:endParaRPr lang="en-US" sz="16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dirty="0" smtClean="0">
                          <a:solidFill>
                            <a:srgbClr val="000000"/>
                          </a:solidFill>
                          <a:effectLst/>
                          <a:latin typeface="Arial" panose="020B0604020202020204" pitchFamily="34" charset="0"/>
                        </a:rPr>
                        <a:t>11</a:t>
                      </a:r>
                      <a:r>
                        <a:rPr lang="en-US" sz="1600" b="0" i="0" u="none" strike="noStrike" baseline="0" dirty="0" smtClean="0">
                          <a:solidFill>
                            <a:srgbClr val="000000"/>
                          </a:solidFill>
                          <a:effectLst/>
                          <a:latin typeface="Arial" panose="020B0604020202020204" pitchFamily="34" charset="0"/>
                        </a:rPr>
                        <a:t> </a:t>
                      </a:r>
                      <a:r>
                        <a:rPr lang="en-US" sz="1600" b="0" i="0" u="none" strike="noStrike" dirty="0" smtClean="0">
                          <a:solidFill>
                            <a:srgbClr val="000000"/>
                          </a:solidFill>
                          <a:effectLst/>
                          <a:latin typeface="Arial" panose="020B0604020202020204" pitchFamily="34" charset="0"/>
                        </a:rPr>
                        <a:t>754 </a:t>
                      </a:r>
                      <a:endParaRPr lang="en-US" sz="16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dirty="0" smtClean="0">
                          <a:solidFill>
                            <a:srgbClr val="000000"/>
                          </a:solidFill>
                          <a:effectLst/>
                          <a:latin typeface="Arial" panose="020B0604020202020204" pitchFamily="34" charset="0"/>
                        </a:rPr>
                        <a:t>33</a:t>
                      </a:r>
                      <a:r>
                        <a:rPr lang="en-US" sz="1600" b="0" i="0" u="none" strike="noStrike" baseline="0" dirty="0" smtClean="0">
                          <a:solidFill>
                            <a:srgbClr val="000000"/>
                          </a:solidFill>
                          <a:effectLst/>
                          <a:latin typeface="Arial" panose="020B0604020202020204" pitchFamily="34" charset="0"/>
                        </a:rPr>
                        <a:t> </a:t>
                      </a:r>
                      <a:r>
                        <a:rPr lang="en-US" sz="1600" b="0" i="0" u="none" strike="noStrike" dirty="0" smtClean="0">
                          <a:solidFill>
                            <a:srgbClr val="000000"/>
                          </a:solidFill>
                          <a:effectLst/>
                          <a:latin typeface="Arial" panose="020B0604020202020204" pitchFamily="34" charset="0"/>
                        </a:rPr>
                        <a:t>455 </a:t>
                      </a:r>
                      <a:endParaRPr lang="en-US" sz="16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10011"/>
                  </a:ext>
                </a:extLst>
              </a:tr>
              <a:tr h="226284">
                <a:tc>
                  <a:txBody>
                    <a:bodyPr/>
                    <a:lstStyle/>
                    <a:p>
                      <a:pPr algn="l" fontAlgn="b"/>
                      <a:r>
                        <a:rPr lang="en-ZA" sz="1400" b="1" i="0" u="none" strike="noStrike" dirty="0">
                          <a:solidFill>
                            <a:srgbClr val="000000"/>
                          </a:solidFill>
                          <a:effectLst/>
                          <a:latin typeface="Arial" panose="020B0604020202020204" pitchFamily="34" charset="0"/>
                        </a:rPr>
                        <a:t>TOTAL DSBD</a:t>
                      </a:r>
                    </a:p>
                  </a:txBody>
                  <a:tcPr marL="9390" marR="9390" marT="9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Arial" panose="020B0604020202020204" pitchFamily="34" charset="0"/>
                        </a:rPr>
                        <a:t> </a:t>
                      </a:r>
                    </a:p>
                  </a:txBody>
                  <a:tcPr marL="9390" marR="9390" marT="9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1" i="0" u="none" strike="noStrike" dirty="0" smtClean="0">
                          <a:solidFill>
                            <a:srgbClr val="000000"/>
                          </a:solidFill>
                          <a:effectLst/>
                          <a:latin typeface="Arial" panose="020B0604020202020204" pitchFamily="34" charset="0"/>
                        </a:rPr>
                        <a:t>458</a:t>
                      </a:r>
                      <a:r>
                        <a:rPr lang="en-US" sz="1600" b="1" i="0" u="none" strike="noStrike" baseline="0" dirty="0" smtClean="0">
                          <a:solidFill>
                            <a:srgbClr val="000000"/>
                          </a:solidFill>
                          <a:effectLst/>
                          <a:latin typeface="Arial" panose="020B0604020202020204" pitchFamily="34" charset="0"/>
                        </a:rPr>
                        <a:t> </a:t>
                      </a:r>
                      <a:r>
                        <a:rPr lang="en-US" sz="1600" b="1" i="0" u="none" strike="noStrike" dirty="0" smtClean="0">
                          <a:solidFill>
                            <a:srgbClr val="000000"/>
                          </a:solidFill>
                          <a:effectLst/>
                          <a:latin typeface="Arial" panose="020B0604020202020204" pitchFamily="34" charset="0"/>
                        </a:rPr>
                        <a:t>584 </a:t>
                      </a:r>
                      <a:endParaRPr lang="en-US" sz="1600" b="1"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r" rtl="0" fontAlgn="b"/>
                      <a:r>
                        <a:rPr lang="en-US" sz="1600" b="1" i="0" u="none" strike="noStrike" dirty="0" smtClean="0">
                          <a:solidFill>
                            <a:srgbClr val="000000"/>
                          </a:solidFill>
                          <a:effectLst/>
                          <a:latin typeface="Arial" panose="020B0604020202020204" pitchFamily="34" charset="0"/>
                        </a:rPr>
                        <a:t>490</a:t>
                      </a:r>
                      <a:r>
                        <a:rPr lang="en-US" sz="1600" b="1" i="0" u="none" strike="noStrike" baseline="0" dirty="0" smtClean="0">
                          <a:solidFill>
                            <a:srgbClr val="000000"/>
                          </a:solidFill>
                          <a:effectLst/>
                          <a:latin typeface="Arial" panose="020B0604020202020204" pitchFamily="34" charset="0"/>
                        </a:rPr>
                        <a:t> </a:t>
                      </a:r>
                      <a:r>
                        <a:rPr lang="en-US" sz="1600" b="1" i="0" u="none" strike="noStrike" dirty="0" smtClean="0">
                          <a:solidFill>
                            <a:srgbClr val="000000"/>
                          </a:solidFill>
                          <a:effectLst/>
                          <a:latin typeface="Arial" panose="020B0604020202020204" pitchFamily="34" charset="0"/>
                        </a:rPr>
                        <a:t>731 </a:t>
                      </a:r>
                      <a:endParaRPr lang="en-US" sz="1600" b="1"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1" i="0" u="none" strike="noStrike" dirty="0" smtClean="0">
                          <a:solidFill>
                            <a:srgbClr val="000000"/>
                          </a:solidFill>
                          <a:effectLst/>
                          <a:latin typeface="Arial" panose="020B0604020202020204" pitchFamily="34" charset="0"/>
                        </a:rPr>
                        <a:t>517</a:t>
                      </a:r>
                      <a:r>
                        <a:rPr lang="en-US" sz="1600" b="1" i="0" u="none" strike="noStrike" baseline="0" dirty="0" smtClean="0">
                          <a:solidFill>
                            <a:srgbClr val="000000"/>
                          </a:solidFill>
                          <a:effectLst/>
                          <a:latin typeface="Arial" panose="020B0604020202020204" pitchFamily="34" charset="0"/>
                        </a:rPr>
                        <a:t> </a:t>
                      </a:r>
                      <a:r>
                        <a:rPr lang="en-US" sz="1600" b="1" i="0" u="none" strike="noStrike" dirty="0" smtClean="0">
                          <a:solidFill>
                            <a:srgbClr val="000000"/>
                          </a:solidFill>
                          <a:effectLst/>
                          <a:latin typeface="Arial" panose="020B0604020202020204" pitchFamily="34" charset="0"/>
                        </a:rPr>
                        <a:t>721 </a:t>
                      </a:r>
                      <a:endParaRPr lang="en-US" sz="1600" b="1"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1" i="0" u="none" strike="noStrike" dirty="0" smtClean="0">
                          <a:solidFill>
                            <a:srgbClr val="000000"/>
                          </a:solidFill>
                          <a:effectLst/>
                          <a:latin typeface="Arial" panose="020B0604020202020204" pitchFamily="34" charset="0"/>
                        </a:rPr>
                        <a:t>1</a:t>
                      </a:r>
                      <a:r>
                        <a:rPr lang="en-US" sz="1600" b="1" i="0" u="none" strike="noStrike" baseline="0" dirty="0" smtClean="0">
                          <a:solidFill>
                            <a:srgbClr val="000000"/>
                          </a:solidFill>
                          <a:effectLst/>
                          <a:latin typeface="Arial" panose="020B0604020202020204" pitchFamily="34" charset="0"/>
                        </a:rPr>
                        <a:t> </a:t>
                      </a:r>
                      <a:r>
                        <a:rPr lang="en-US" sz="1600" b="1" i="0" u="none" strike="noStrike" dirty="0" smtClean="0">
                          <a:solidFill>
                            <a:srgbClr val="000000"/>
                          </a:solidFill>
                          <a:effectLst/>
                          <a:latin typeface="Arial" panose="020B0604020202020204" pitchFamily="34" charset="0"/>
                        </a:rPr>
                        <a:t>467</a:t>
                      </a:r>
                      <a:r>
                        <a:rPr lang="en-US" sz="1600" b="1" i="0" u="none" strike="noStrike" baseline="0" dirty="0" smtClean="0">
                          <a:solidFill>
                            <a:srgbClr val="000000"/>
                          </a:solidFill>
                          <a:effectLst/>
                          <a:latin typeface="Arial" panose="020B0604020202020204" pitchFamily="34" charset="0"/>
                        </a:rPr>
                        <a:t> </a:t>
                      </a:r>
                      <a:r>
                        <a:rPr lang="en-US" sz="1600" b="1" i="0" u="none" strike="noStrike" dirty="0" smtClean="0">
                          <a:solidFill>
                            <a:srgbClr val="000000"/>
                          </a:solidFill>
                          <a:effectLst/>
                          <a:latin typeface="Arial" panose="020B0604020202020204" pitchFamily="34" charset="0"/>
                        </a:rPr>
                        <a:t>036 </a:t>
                      </a:r>
                      <a:endParaRPr lang="en-US" sz="1600" b="1"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10013"/>
                  </a:ext>
                </a:extLst>
              </a:tr>
              <a:tr h="226284">
                <a:tc>
                  <a:txBody>
                    <a:bodyPr/>
                    <a:lstStyle/>
                    <a:p>
                      <a:pPr algn="l" fontAlgn="b"/>
                      <a:r>
                        <a:rPr lang="en-ZA" sz="1400" b="1" i="0" u="none" strike="noStrike">
                          <a:solidFill>
                            <a:srgbClr val="000000"/>
                          </a:solidFill>
                          <a:effectLst/>
                          <a:latin typeface="Arial" panose="020B0604020202020204" pitchFamily="34" charset="0"/>
                        </a:rPr>
                        <a:t>TOTAL</a:t>
                      </a:r>
                    </a:p>
                  </a:txBody>
                  <a:tcPr marL="9390" marR="9390" marT="9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1" i="0" u="none" strike="noStrike" dirty="0">
                          <a:solidFill>
                            <a:srgbClr val="000000"/>
                          </a:solidFill>
                          <a:effectLst/>
                          <a:latin typeface="Arial" panose="020B0604020202020204" pitchFamily="34" charset="0"/>
                        </a:rPr>
                        <a:t> </a:t>
                      </a:r>
                    </a:p>
                  </a:txBody>
                  <a:tcPr marL="9390" marR="9390" marT="9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1" i="0" u="none" strike="noStrike" dirty="0" smtClean="0">
                          <a:solidFill>
                            <a:srgbClr val="000000"/>
                          </a:solidFill>
                          <a:effectLst/>
                          <a:latin typeface="Arial" panose="020B0604020202020204" pitchFamily="34" charset="0"/>
                        </a:rPr>
                        <a:t>2</a:t>
                      </a:r>
                      <a:r>
                        <a:rPr lang="en-US" sz="1600" b="1" i="0" u="none" strike="noStrike" baseline="0" dirty="0" smtClean="0">
                          <a:solidFill>
                            <a:srgbClr val="000000"/>
                          </a:solidFill>
                          <a:effectLst/>
                          <a:latin typeface="Arial" panose="020B0604020202020204" pitchFamily="34" charset="0"/>
                        </a:rPr>
                        <a:t> </a:t>
                      </a:r>
                      <a:r>
                        <a:rPr lang="en-US" sz="1600" b="1" i="0" u="none" strike="noStrike" dirty="0" smtClean="0">
                          <a:solidFill>
                            <a:srgbClr val="000000"/>
                          </a:solidFill>
                          <a:effectLst/>
                          <a:latin typeface="Arial" panose="020B0604020202020204" pitchFamily="34" charset="0"/>
                        </a:rPr>
                        <a:t>326</a:t>
                      </a:r>
                      <a:r>
                        <a:rPr lang="en-US" sz="1600" b="1" i="0" u="none" strike="noStrike" baseline="0" dirty="0" smtClean="0">
                          <a:solidFill>
                            <a:srgbClr val="000000"/>
                          </a:solidFill>
                          <a:effectLst/>
                          <a:latin typeface="Arial" panose="020B0604020202020204" pitchFamily="34" charset="0"/>
                        </a:rPr>
                        <a:t> </a:t>
                      </a:r>
                      <a:r>
                        <a:rPr lang="en-US" sz="1600" b="1" i="0" u="none" strike="noStrike" dirty="0" smtClean="0">
                          <a:solidFill>
                            <a:srgbClr val="000000"/>
                          </a:solidFill>
                          <a:effectLst/>
                          <a:latin typeface="Arial" panose="020B0604020202020204" pitchFamily="34" charset="0"/>
                        </a:rPr>
                        <a:t>347 </a:t>
                      </a:r>
                      <a:endParaRPr lang="en-US" sz="1600" b="1"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r" rtl="0" fontAlgn="b"/>
                      <a:r>
                        <a:rPr lang="en-US" sz="1600" b="1" i="0" u="none" strike="noStrike" dirty="0" smtClean="0">
                          <a:solidFill>
                            <a:srgbClr val="000000"/>
                          </a:solidFill>
                          <a:effectLst/>
                          <a:latin typeface="Arial" panose="020B0604020202020204" pitchFamily="34" charset="0"/>
                        </a:rPr>
                        <a:t>2</a:t>
                      </a:r>
                      <a:r>
                        <a:rPr lang="en-US" sz="1600" b="1" i="0" u="none" strike="noStrike" baseline="0" dirty="0" smtClean="0">
                          <a:solidFill>
                            <a:srgbClr val="000000"/>
                          </a:solidFill>
                          <a:effectLst/>
                          <a:latin typeface="Arial" panose="020B0604020202020204" pitchFamily="34" charset="0"/>
                        </a:rPr>
                        <a:t> </a:t>
                      </a:r>
                      <a:r>
                        <a:rPr lang="en-US" sz="1600" b="1" i="0" u="none" strike="noStrike" dirty="0" smtClean="0">
                          <a:solidFill>
                            <a:srgbClr val="000000"/>
                          </a:solidFill>
                          <a:effectLst/>
                          <a:latin typeface="Arial" panose="020B0604020202020204" pitchFamily="34" charset="0"/>
                        </a:rPr>
                        <a:t>454</a:t>
                      </a:r>
                      <a:r>
                        <a:rPr lang="en-US" sz="1600" b="1" i="0" u="none" strike="noStrike" baseline="0" dirty="0" smtClean="0">
                          <a:solidFill>
                            <a:srgbClr val="000000"/>
                          </a:solidFill>
                          <a:effectLst/>
                          <a:latin typeface="Arial" panose="020B0604020202020204" pitchFamily="34" charset="0"/>
                        </a:rPr>
                        <a:t> </a:t>
                      </a:r>
                      <a:r>
                        <a:rPr lang="en-US" sz="1600" b="1" i="0" u="none" strike="noStrike" dirty="0" smtClean="0">
                          <a:solidFill>
                            <a:srgbClr val="000000"/>
                          </a:solidFill>
                          <a:effectLst/>
                          <a:latin typeface="Arial" panose="020B0604020202020204" pitchFamily="34" charset="0"/>
                        </a:rPr>
                        <a:t>691 </a:t>
                      </a:r>
                      <a:endParaRPr lang="en-US" sz="1600" b="1"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1" i="0" u="none" strike="noStrike" dirty="0" smtClean="0">
                          <a:solidFill>
                            <a:srgbClr val="000000"/>
                          </a:solidFill>
                          <a:effectLst/>
                          <a:latin typeface="Arial" panose="020B0604020202020204" pitchFamily="34" charset="0"/>
                        </a:rPr>
                        <a:t>2</a:t>
                      </a:r>
                      <a:r>
                        <a:rPr lang="en-US" sz="1600" b="1" i="0" u="none" strike="noStrike" baseline="0" dirty="0" smtClean="0">
                          <a:solidFill>
                            <a:srgbClr val="000000"/>
                          </a:solidFill>
                          <a:effectLst/>
                          <a:latin typeface="Arial" panose="020B0604020202020204" pitchFamily="34" charset="0"/>
                        </a:rPr>
                        <a:t> </a:t>
                      </a:r>
                      <a:r>
                        <a:rPr lang="en-US" sz="1600" b="1" i="0" u="none" strike="noStrike" dirty="0" smtClean="0">
                          <a:solidFill>
                            <a:srgbClr val="000000"/>
                          </a:solidFill>
                          <a:effectLst/>
                          <a:latin typeface="Arial" panose="020B0604020202020204" pitchFamily="34" charset="0"/>
                        </a:rPr>
                        <a:t>588 906 </a:t>
                      </a:r>
                      <a:endParaRPr lang="en-US" sz="1600" b="1"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1" i="0" u="none" strike="noStrike" dirty="0" smtClean="0">
                          <a:solidFill>
                            <a:srgbClr val="000000"/>
                          </a:solidFill>
                          <a:effectLst/>
                          <a:latin typeface="Arial" panose="020B0604020202020204" pitchFamily="34" charset="0"/>
                        </a:rPr>
                        <a:t>7</a:t>
                      </a:r>
                      <a:r>
                        <a:rPr lang="en-US" sz="1600" b="1" i="0" u="none" strike="noStrike" baseline="0" dirty="0" smtClean="0">
                          <a:solidFill>
                            <a:srgbClr val="000000"/>
                          </a:solidFill>
                          <a:effectLst/>
                          <a:latin typeface="Arial" panose="020B0604020202020204" pitchFamily="34" charset="0"/>
                        </a:rPr>
                        <a:t> </a:t>
                      </a:r>
                      <a:r>
                        <a:rPr lang="en-US" sz="1600" b="1" i="0" u="none" strike="noStrike" dirty="0" smtClean="0">
                          <a:solidFill>
                            <a:srgbClr val="000000"/>
                          </a:solidFill>
                          <a:effectLst/>
                          <a:latin typeface="Arial" panose="020B0604020202020204" pitchFamily="34" charset="0"/>
                        </a:rPr>
                        <a:t>369</a:t>
                      </a:r>
                      <a:r>
                        <a:rPr lang="en-US" sz="1600" b="1" i="0" u="none" strike="noStrike" baseline="0" dirty="0" smtClean="0">
                          <a:solidFill>
                            <a:srgbClr val="000000"/>
                          </a:solidFill>
                          <a:effectLst/>
                          <a:latin typeface="Arial" panose="020B0604020202020204" pitchFamily="34" charset="0"/>
                        </a:rPr>
                        <a:t> </a:t>
                      </a:r>
                      <a:r>
                        <a:rPr lang="en-US" sz="1600" b="1" i="0" u="none" strike="noStrike" dirty="0" smtClean="0">
                          <a:solidFill>
                            <a:srgbClr val="000000"/>
                          </a:solidFill>
                          <a:effectLst/>
                          <a:latin typeface="Arial" panose="020B0604020202020204" pitchFamily="34" charset="0"/>
                        </a:rPr>
                        <a:t>944 </a:t>
                      </a:r>
                      <a:endParaRPr lang="en-US" sz="1600" b="1"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10014"/>
                  </a:ext>
                </a:extLst>
              </a:tr>
            </a:tbl>
          </a:graphicData>
        </a:graphic>
      </p:graphicFrame>
    </p:spTree>
    <p:extLst>
      <p:ext uri="{BB962C8B-B14F-4D97-AF65-F5344CB8AC3E}">
        <p14:creationId xmlns:p14="http://schemas.microsoft.com/office/powerpoint/2010/main" xmlns="" val="2648078430"/>
      </p:ext>
    </p:extLst>
  </p:cSld>
  <p:clrMapOvr>
    <a:masterClrMapping/>
  </p:clrMapOvr>
  <p:transition spd="med"/>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C3D69B"/>
        </a:solidFill>
        <a:effectLst/>
      </p:bgPr>
    </p:bg>
    <p:spTree>
      <p:nvGrpSpPr>
        <p:cNvPr id="1" name=""/>
        <p:cNvGrpSpPr/>
        <p:nvPr/>
      </p:nvGrpSpPr>
      <p:grpSpPr>
        <a:xfrm>
          <a:off x="0" y="0"/>
          <a:ext cx="0" cy="0"/>
          <a:chOff x="0" y="0"/>
          <a:chExt cx="0" cy="0"/>
        </a:xfrm>
      </p:grpSpPr>
      <p:pic>
        <p:nvPicPr>
          <p:cNvPr id="707" name="Picture 6" descr="Picture 6"/>
          <p:cNvPicPr>
            <a:picLocks noChangeAspect="1"/>
          </p:cNvPicPr>
          <p:nvPr/>
        </p:nvPicPr>
        <p:blipFill>
          <a:blip r:embed="rId2" cstate="print">
            <a:extLst/>
          </a:blip>
          <a:srcRect t="24292" b="22405"/>
          <a:stretch>
            <a:fillRect/>
          </a:stretch>
        </p:blipFill>
        <p:spPr>
          <a:xfrm>
            <a:off x="179511" y="6019799"/>
            <a:ext cx="1954090" cy="646525"/>
          </a:xfrm>
          <a:prstGeom prst="rect">
            <a:avLst/>
          </a:prstGeom>
          <a:ln w="12700">
            <a:miter lim="400000"/>
          </a:ln>
        </p:spPr>
      </p:pic>
      <p:sp>
        <p:nvSpPr>
          <p:cNvPr id="709" name="Title 1"/>
          <p:cNvSpPr>
            <a:spLocks noGrp="1"/>
          </p:cNvSpPr>
          <p:nvPr>
            <p:ph type="title"/>
          </p:nvPr>
        </p:nvSpPr>
        <p:spPr>
          <a:xfrm>
            <a:off x="179511" y="1621970"/>
            <a:ext cx="8610601" cy="2699660"/>
          </a:xfrm>
          <a:prstGeom prst="rect">
            <a:avLst/>
          </a:prstGeom>
        </p:spPr>
        <p:txBody>
          <a:bodyPr/>
          <a:lstStyle/>
          <a:p>
            <a:pPr>
              <a:defRPr sz="3600" b="1" cap="small">
                <a:latin typeface="Arial"/>
                <a:ea typeface="Arial"/>
                <a:cs typeface="Arial"/>
                <a:sym typeface="Arial"/>
              </a:defRPr>
            </a:pPr>
            <a:r>
              <a:rPr lang="en-ZA" dirty="0"/>
              <a:t>PART B: PROGRAMME PLANS</a:t>
            </a:r>
            <a:endParaRPr dirty="0"/>
          </a:p>
        </p:txBody>
      </p:sp>
      <p:sp>
        <p:nvSpPr>
          <p:cNvPr id="5" name="Right Triangle 4">
            <a:extLst>
              <a:ext uri="{FF2B5EF4-FFF2-40B4-BE49-F238E27FC236}">
                <a16:creationId xmlns:a16="http://schemas.microsoft.com/office/drawing/2014/main" xmlns="" id="{1F4B36CA-D7BE-E544-95E9-B0A57342C1E7}"/>
              </a:ext>
            </a:extLst>
          </p:cNvPr>
          <p:cNvSpPr/>
          <p:nvPr/>
        </p:nvSpPr>
        <p:spPr>
          <a:xfrm flipH="1">
            <a:off x="8458200" y="6134300"/>
            <a:ext cx="685800" cy="74295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solidFill>
                <a:prstClr val="white"/>
              </a:solidFill>
            </a:endParaRPr>
          </a:p>
        </p:txBody>
      </p:sp>
      <p:sp>
        <p:nvSpPr>
          <p:cNvPr id="708" name="Slide Number Placeholder 2"/>
          <p:cNvSpPr>
            <a:spLocks noGrp="1"/>
          </p:cNvSpPr>
          <p:nvPr>
            <p:ph type="sldNum" sz="quarter" idx="2"/>
          </p:nvPr>
        </p:nvSpPr>
        <p:spPr>
          <a:xfrm>
            <a:off x="8811393" y="6444067"/>
            <a:ext cx="300722" cy="338554"/>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sz="1600" b="1">
                <a:solidFill>
                  <a:schemeClr val="bg1"/>
                </a:solidFill>
              </a:rPr>
              <a:pPr/>
              <a:t>31</a:t>
            </a:fld>
            <a:endParaRPr sz="1600" b="1" dirty="0">
              <a:solidFill>
                <a:schemeClr val="bg1"/>
              </a:solidFill>
            </a:endParaRPr>
          </a:p>
        </p:txBody>
      </p:sp>
    </p:spTree>
    <p:extLst>
      <p:ext uri="{BB962C8B-B14F-4D97-AF65-F5344CB8AC3E}">
        <p14:creationId xmlns:p14="http://schemas.microsoft.com/office/powerpoint/2010/main" xmlns="" val="4099252034"/>
      </p:ext>
    </p:extLst>
  </p:cSld>
  <p:clrMapOvr>
    <a:masterClrMapping/>
  </p:clrMapOvr>
  <p:transition spd="med"/>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C3D69B"/>
        </a:solidFill>
        <a:effectLst/>
      </p:bgPr>
    </p:bg>
    <p:spTree>
      <p:nvGrpSpPr>
        <p:cNvPr id="1" name=""/>
        <p:cNvGrpSpPr/>
        <p:nvPr/>
      </p:nvGrpSpPr>
      <p:grpSpPr>
        <a:xfrm>
          <a:off x="0" y="0"/>
          <a:ext cx="0" cy="0"/>
          <a:chOff x="0" y="0"/>
          <a:chExt cx="0" cy="0"/>
        </a:xfrm>
      </p:grpSpPr>
      <p:pic>
        <p:nvPicPr>
          <p:cNvPr id="707" name="Picture 6" descr="Picture 6"/>
          <p:cNvPicPr>
            <a:picLocks noChangeAspect="1"/>
          </p:cNvPicPr>
          <p:nvPr/>
        </p:nvPicPr>
        <p:blipFill>
          <a:blip r:embed="rId2" cstate="print">
            <a:extLst/>
          </a:blip>
          <a:srcRect t="24292" b="22405"/>
          <a:stretch>
            <a:fillRect/>
          </a:stretch>
        </p:blipFill>
        <p:spPr>
          <a:xfrm>
            <a:off x="179511" y="6019799"/>
            <a:ext cx="1954090" cy="646525"/>
          </a:xfrm>
          <a:prstGeom prst="rect">
            <a:avLst/>
          </a:prstGeom>
          <a:ln w="12700">
            <a:miter lim="400000"/>
          </a:ln>
        </p:spPr>
      </p:pic>
      <p:sp>
        <p:nvSpPr>
          <p:cNvPr id="709" name="Title 1"/>
          <p:cNvSpPr>
            <a:spLocks noGrp="1"/>
          </p:cNvSpPr>
          <p:nvPr>
            <p:ph type="title"/>
          </p:nvPr>
        </p:nvSpPr>
        <p:spPr>
          <a:xfrm>
            <a:off x="179511" y="1621970"/>
            <a:ext cx="8610601" cy="2699660"/>
          </a:xfrm>
          <a:prstGeom prst="rect">
            <a:avLst/>
          </a:prstGeom>
        </p:spPr>
        <p:txBody>
          <a:bodyPr/>
          <a:lstStyle/>
          <a:p>
            <a:pPr>
              <a:defRPr sz="3600" b="1" cap="small">
                <a:latin typeface="Arial"/>
                <a:ea typeface="Arial"/>
                <a:cs typeface="Arial"/>
                <a:sym typeface="Arial"/>
              </a:defRPr>
            </a:pPr>
            <a:r>
              <a:rPr lang="en-ZA" dirty="0"/>
              <a:t>PROGRAMME 1: ADMINISTRATION </a:t>
            </a:r>
            <a:endParaRPr dirty="0"/>
          </a:p>
        </p:txBody>
      </p:sp>
      <p:sp>
        <p:nvSpPr>
          <p:cNvPr id="5" name="Right Triangle 4">
            <a:extLst>
              <a:ext uri="{FF2B5EF4-FFF2-40B4-BE49-F238E27FC236}">
                <a16:creationId xmlns:a16="http://schemas.microsoft.com/office/drawing/2014/main" xmlns="" id="{1F4B36CA-D7BE-E544-95E9-B0A57342C1E7}"/>
              </a:ext>
            </a:extLst>
          </p:cNvPr>
          <p:cNvSpPr/>
          <p:nvPr/>
        </p:nvSpPr>
        <p:spPr>
          <a:xfrm flipH="1">
            <a:off x="8458200" y="6134300"/>
            <a:ext cx="685800" cy="74295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solidFill>
                <a:prstClr val="white"/>
              </a:solidFill>
            </a:endParaRPr>
          </a:p>
        </p:txBody>
      </p:sp>
      <p:sp>
        <p:nvSpPr>
          <p:cNvPr id="708" name="Slide Number Placeholder 2"/>
          <p:cNvSpPr>
            <a:spLocks noGrp="1"/>
          </p:cNvSpPr>
          <p:nvPr>
            <p:ph type="sldNum" sz="quarter" idx="2"/>
          </p:nvPr>
        </p:nvSpPr>
        <p:spPr>
          <a:xfrm>
            <a:off x="8790121" y="6465333"/>
            <a:ext cx="300722" cy="338554"/>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sz="1600" b="1">
                <a:solidFill>
                  <a:schemeClr val="bg1"/>
                </a:solidFill>
              </a:rPr>
              <a:pPr/>
              <a:t>32</a:t>
            </a:fld>
            <a:endParaRPr sz="1600" b="1" dirty="0">
              <a:solidFill>
                <a:schemeClr val="bg1"/>
              </a:solidFill>
            </a:endParaRPr>
          </a:p>
        </p:txBody>
      </p:sp>
    </p:spTree>
    <p:extLst>
      <p:ext uri="{BB962C8B-B14F-4D97-AF65-F5344CB8AC3E}">
        <p14:creationId xmlns:p14="http://schemas.microsoft.com/office/powerpoint/2010/main" xmlns="" val="1389917596"/>
      </p:ext>
    </p:extLst>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2969"/>
            <a:ext cx="8077200" cy="1371600"/>
          </a:xfrm>
        </p:spPr>
        <p:txBody>
          <a:bodyPr>
            <a:normAutofit fontScale="90000"/>
          </a:bodyPr>
          <a:lstStyle/>
          <a:p>
            <a:r>
              <a:rPr lang="en-US" dirty="0"/>
              <a:t/>
            </a:r>
            <a:br>
              <a:rPr lang="en-US" dirty="0"/>
            </a:br>
            <a:r>
              <a:rPr lang="en-US" sz="4000" b="1" dirty="0">
                <a:latin typeface="Arial" panose="020B0604020202020204" pitchFamily="34" charset="0"/>
                <a:cs typeface="Arial" panose="020B0604020202020204" pitchFamily="34" charset="0"/>
              </a:rPr>
              <a:t/>
            </a:r>
            <a:br>
              <a:rPr lang="en-US" sz="4000" b="1" dirty="0">
                <a:latin typeface="Arial" panose="020B0604020202020204" pitchFamily="34" charset="0"/>
                <a:cs typeface="Arial" panose="020B0604020202020204" pitchFamily="34" charset="0"/>
              </a:rPr>
            </a:br>
            <a:endParaRPr lang="en-US" sz="4000"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267128" y="803567"/>
            <a:ext cx="8650841" cy="5869686"/>
          </a:xfrm>
        </p:spPr>
        <p:txBody>
          <a:bodyPr>
            <a:normAutofit/>
          </a:bodyPr>
          <a:lstStyle/>
          <a:p>
            <a:pPr algn="just">
              <a:lnSpc>
                <a:spcPct val="110000"/>
              </a:lnSpc>
              <a:spcAft>
                <a:spcPts val="1050"/>
              </a:spcAft>
            </a:pPr>
            <a:r>
              <a:rPr lang="en-ZA" sz="1600" kern="1400" dirty="0">
                <a:solidFill>
                  <a:schemeClr val="tx1"/>
                </a:solidFill>
                <a:latin typeface="Arial" panose="020B0604020202020204" pitchFamily="34" charset="0"/>
                <a:ea typeface="Times New Roman" panose="02020603050405020304" pitchFamily="18" charset="0"/>
                <a:cs typeface="Arial" panose="020B0604020202020204" pitchFamily="34" charset="0"/>
              </a:rPr>
              <a:t>The Programme is responsible for the provision of strategic leadership, management and support services to the Minister, Deputy Minister, Director General, and the Department. This is to ensure the successful implementation of the Department’s mandate through sustainable and integrated support services that are customer driven. </a:t>
            </a:r>
          </a:p>
          <a:p>
            <a:pPr algn="l"/>
            <a:r>
              <a:rPr lang="en-ZA" sz="1600" b="1" dirty="0">
                <a:solidFill>
                  <a:schemeClr val="tx1"/>
                </a:solidFill>
                <a:latin typeface="Arial" panose="020B0604020202020204" pitchFamily="34" charset="0"/>
                <a:cs typeface="Arial" panose="020B0604020202020204" pitchFamily="34" charset="0"/>
              </a:rPr>
              <a:t>Sub-Programmes:</a:t>
            </a:r>
          </a:p>
          <a:p>
            <a:pPr algn="l">
              <a:lnSpc>
                <a:spcPct val="150000"/>
              </a:lnSpc>
            </a:pPr>
            <a:r>
              <a:rPr lang="en-ZA" sz="1600" b="1" kern="1200" dirty="0">
                <a:solidFill>
                  <a:schemeClr val="tx1"/>
                </a:solidFill>
                <a:latin typeface="Arial" panose="020B0604020202020204" pitchFamily="34" charset="0"/>
                <a:ea typeface="Times New Roman" panose="02020603050405020304" pitchFamily="18" charset="0"/>
                <a:cs typeface="Arial" panose="020B0604020202020204" pitchFamily="34" charset="0"/>
              </a:rPr>
              <a:t>1. Ministry</a:t>
            </a:r>
            <a:endParaRPr lang="en-ZA" sz="1600" dirty="0">
              <a:solidFill>
                <a:schemeClr val="tx1"/>
              </a:solidFill>
              <a:latin typeface="Arial" panose="020B0604020202020204" pitchFamily="34" charset="0"/>
              <a:cs typeface="Arial" panose="020B0604020202020204" pitchFamily="34" charset="0"/>
            </a:endParaRPr>
          </a:p>
          <a:p>
            <a:pPr algn="l">
              <a:lnSpc>
                <a:spcPct val="150000"/>
              </a:lnSpc>
            </a:pPr>
            <a:r>
              <a:rPr lang="en-ZA" sz="1600" b="1" kern="1200" dirty="0">
                <a:solidFill>
                  <a:schemeClr val="tx1"/>
                </a:solidFill>
                <a:latin typeface="Arial" panose="020B0604020202020204" pitchFamily="34" charset="0"/>
                <a:ea typeface="Times New Roman" panose="02020603050405020304" pitchFamily="18" charset="0"/>
                <a:cs typeface="Arial" panose="020B0604020202020204" pitchFamily="34" charset="0"/>
              </a:rPr>
              <a:t>2. Departmental Management (Office of the DG) </a:t>
            </a:r>
          </a:p>
          <a:p>
            <a:pPr algn="l">
              <a:lnSpc>
                <a:spcPct val="150000"/>
              </a:lnSpc>
            </a:pPr>
            <a:r>
              <a:rPr lang="en-ZA" sz="1600" b="1" kern="1400" dirty="0">
                <a:solidFill>
                  <a:schemeClr val="tx1"/>
                </a:solidFill>
                <a:latin typeface="Arial" panose="020B0604020202020204" pitchFamily="34" charset="0"/>
                <a:ea typeface="Times New Roman" panose="02020603050405020304" pitchFamily="18" charset="0"/>
                <a:cs typeface="Arial" panose="020B0604020202020204" pitchFamily="34" charset="0"/>
              </a:rPr>
              <a:t>3. Corporate </a:t>
            </a:r>
            <a:r>
              <a:rPr lang="en-ZA" sz="1600" b="1" kern="1400"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Services</a:t>
            </a:r>
            <a:r>
              <a:rPr lang="en-ZA" sz="1600" kern="1400"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 </a:t>
            </a:r>
            <a:endParaRPr lang="en-ZA" sz="1600" kern="140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algn="l">
              <a:lnSpc>
                <a:spcPct val="150000"/>
              </a:lnSpc>
            </a:pPr>
            <a:r>
              <a:rPr lang="en-ZA" sz="1600" b="1" kern="1400" dirty="0">
                <a:solidFill>
                  <a:schemeClr val="tx1"/>
                </a:solidFill>
                <a:latin typeface="Arial" panose="020B0604020202020204" pitchFamily="34" charset="0"/>
                <a:ea typeface="Times New Roman" panose="02020603050405020304" pitchFamily="18" charset="0"/>
                <a:cs typeface="Arial" panose="020B0604020202020204" pitchFamily="34" charset="0"/>
              </a:rPr>
              <a:t>4. Financial </a:t>
            </a:r>
            <a:r>
              <a:rPr lang="en-ZA" sz="1600" b="1" kern="1400"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Management</a:t>
            </a:r>
          </a:p>
          <a:p>
            <a:pPr algn="l">
              <a:lnSpc>
                <a:spcPct val="150000"/>
              </a:lnSpc>
            </a:pPr>
            <a:r>
              <a:rPr lang="en-ZA" sz="1600" b="1" kern="1400"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5. Communication and Marketing</a:t>
            </a:r>
            <a:r>
              <a:rPr lang="en-ZA" sz="1600" kern="1400"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 </a:t>
            </a:r>
            <a:endParaRPr lang="en-ZA" sz="1600" kern="140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p:txBody>
      </p:sp>
      <p:sp>
        <p:nvSpPr>
          <p:cNvPr id="5" name="Title 1"/>
          <p:cNvSpPr txBox="1">
            <a:spLocks/>
          </p:cNvSpPr>
          <p:nvPr/>
        </p:nvSpPr>
        <p:spPr>
          <a:xfrm>
            <a:off x="0" y="-20549"/>
            <a:ext cx="9144000" cy="619432"/>
          </a:xfrm>
          <a:prstGeom prst="rect">
            <a:avLst/>
          </a:prstGeom>
          <a:solidFill>
            <a:srgbClr val="C3D69B"/>
          </a:solidFill>
          <a:ln w="12700">
            <a:miter lim="400000"/>
          </a:ln>
          <a:effectLst>
            <a:outerShdw blurRad="50800" dist="50800" dir="5400000" rotWithShape="0">
              <a:schemeClr val="accent6"/>
            </a:outerShdw>
          </a:effectLst>
          <a:extLst>
            <a:ext uri="{C572A759-6A51-4108-AA02-DFA0A04FC94B}">
              <ma14:wrappingTextBoxFlag xmlns="" xmlns:ma14="http://schemas.microsoft.com/office/mac/drawingml/2011/main" val="1"/>
            </a:ext>
          </a:extLst>
        </p:spPr>
        <p:txBody>
          <a:bodyPr lIns="45719" rIns="45719" anchor="ctr">
            <a:noAutofit/>
          </a:bodyPr>
          <a:lstStyle>
            <a:lvl1pPr marL="0" marR="0" indent="0" algn="r" defTabSz="914400" rtl="0" latinLnBrk="0">
              <a:lnSpc>
                <a:spcPct val="100000"/>
              </a:lnSpc>
              <a:spcBef>
                <a:spcPts val="0"/>
              </a:spcBef>
              <a:spcAft>
                <a:spcPts val="0"/>
              </a:spcAft>
              <a:buClrTx/>
              <a:buSzTx/>
              <a:buFontTx/>
              <a:buNone/>
              <a:tabLst/>
              <a:defRPr sz="3600" b="0" i="0" u="none" strike="noStrike" cap="none" spc="0" baseline="0">
                <a:ln>
                  <a:noFill/>
                </a:ln>
                <a:solidFill>
                  <a:srgbClr val="000000"/>
                </a:solidFill>
                <a:uFillTx/>
                <a:latin typeface="Arial"/>
                <a:ea typeface="Arial"/>
                <a:cs typeface="Arial"/>
                <a:sym typeface="Arial"/>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5pPr>
            <a:lvl6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6pPr>
            <a:lvl7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7pPr>
            <a:lvl8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8pPr>
            <a:lvl9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9pPr>
          </a:lstStyle>
          <a:p>
            <a:pPr hangingPunct="1"/>
            <a:r>
              <a:rPr lang="en-ZA" sz="4000" b="1" cap="small" dirty="0">
                <a:latin typeface="Arial" panose="020B0604020202020204" pitchFamily="34" charset="0"/>
                <a:cs typeface="Arial" panose="020B0604020202020204" pitchFamily="34" charset="0"/>
              </a:rPr>
              <a:t/>
            </a:r>
            <a:br>
              <a:rPr lang="en-ZA" sz="4000" b="1" cap="small" dirty="0">
                <a:latin typeface="Arial" panose="020B0604020202020204" pitchFamily="34" charset="0"/>
                <a:cs typeface="Arial" panose="020B0604020202020204" pitchFamily="34" charset="0"/>
              </a:rPr>
            </a:br>
            <a:r>
              <a:rPr lang="en-ZA" b="1" cap="small" dirty="0">
                <a:latin typeface="Arial" panose="020B0604020202020204" pitchFamily="34" charset="0"/>
                <a:cs typeface="Arial" panose="020B0604020202020204" pitchFamily="34" charset="0"/>
              </a:rPr>
              <a:t> </a:t>
            </a:r>
            <a:r>
              <a:rPr lang="en-US" b="1" cap="small" dirty="0">
                <a:latin typeface="Arial" panose="020B0604020202020204" pitchFamily="34" charset="0"/>
                <a:cs typeface="Arial" panose="020B0604020202020204" pitchFamily="34" charset="0"/>
              </a:rPr>
              <a:t>Purpose of the Programme</a:t>
            </a:r>
          </a:p>
          <a:p>
            <a:pPr algn="ctr" hangingPunct="1"/>
            <a:endParaRPr lang="en-ZA" sz="2800" b="1" dirty="0">
              <a:latin typeface="Arial" panose="020B0604020202020204" pitchFamily="34" charset="0"/>
              <a:ea typeface="+mn-ea"/>
              <a:cs typeface="Arial" panose="020B0604020202020204" pitchFamily="34" charset="0"/>
              <a:sym typeface="Calibri"/>
            </a:endParaRPr>
          </a:p>
        </p:txBody>
      </p:sp>
      <p:pic>
        <p:nvPicPr>
          <p:cNvPr id="6" name="Picture 6" descr="Picture 6"/>
          <p:cNvPicPr>
            <a:picLocks noChangeAspect="1"/>
          </p:cNvPicPr>
          <p:nvPr/>
        </p:nvPicPr>
        <p:blipFill>
          <a:blip r:embed="rId2" cstate="print">
            <a:extLst/>
          </a:blip>
          <a:srcRect t="24292" b="22405"/>
          <a:stretch>
            <a:fillRect/>
          </a:stretch>
        </p:blipFill>
        <p:spPr>
          <a:xfrm>
            <a:off x="179511" y="6019799"/>
            <a:ext cx="1954090" cy="646525"/>
          </a:xfrm>
          <a:prstGeom prst="rect">
            <a:avLst/>
          </a:prstGeom>
          <a:ln w="12700">
            <a:miter lim="400000"/>
          </a:ln>
        </p:spPr>
      </p:pic>
      <p:sp>
        <p:nvSpPr>
          <p:cNvPr id="7" name="Right Triangle 6">
            <a:extLst>
              <a:ext uri="{FF2B5EF4-FFF2-40B4-BE49-F238E27FC236}">
                <a16:creationId xmlns:a16="http://schemas.microsoft.com/office/drawing/2014/main" xmlns="" id="{1F4B36CA-D7BE-E544-95E9-B0A57342C1E7}"/>
              </a:ext>
            </a:extLst>
          </p:cNvPr>
          <p:cNvSpPr/>
          <p:nvPr/>
        </p:nvSpPr>
        <p:spPr>
          <a:xfrm flipH="1">
            <a:off x="8458200" y="6134300"/>
            <a:ext cx="685800" cy="74295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solidFill>
                <a:prstClr val="white"/>
              </a:solidFill>
            </a:endParaRPr>
          </a:p>
        </p:txBody>
      </p:sp>
      <p:sp>
        <p:nvSpPr>
          <p:cNvPr id="4" name="Slide Number Placeholder 3"/>
          <p:cNvSpPr>
            <a:spLocks noGrp="1"/>
          </p:cNvSpPr>
          <p:nvPr>
            <p:ph type="sldNum" sz="quarter" idx="4294967295"/>
          </p:nvPr>
        </p:nvSpPr>
        <p:spPr>
          <a:xfrm>
            <a:off x="8800753" y="6444069"/>
            <a:ext cx="300722" cy="338554"/>
          </a:xfrm>
          <a:prstGeom prst="rect">
            <a:avLst/>
          </a:prstGeom>
        </p:spPr>
        <p:txBody>
          <a:bodyPr/>
          <a:lstStyle/>
          <a:p>
            <a:pPr>
              <a:defRPr/>
            </a:pPr>
            <a:fld id="{DB5779ED-BA85-4BB7-87D5-1680811E86D2}" type="slidenum">
              <a:rPr lang="en-US" sz="1600" b="1" smtClean="0">
                <a:solidFill>
                  <a:schemeClr val="bg1"/>
                </a:solidFill>
              </a:rPr>
              <a:pPr>
                <a:defRPr/>
              </a:pPr>
              <a:t>33</a:t>
            </a:fld>
            <a:endParaRPr lang="en-US" sz="1600" b="1" dirty="0">
              <a:solidFill>
                <a:schemeClr val="bg1"/>
              </a:solidFill>
            </a:endParaRPr>
          </a:p>
        </p:txBody>
      </p:sp>
    </p:spTree>
    <p:extLst>
      <p:ext uri="{BB962C8B-B14F-4D97-AF65-F5344CB8AC3E}">
        <p14:creationId xmlns:p14="http://schemas.microsoft.com/office/powerpoint/2010/main" xmlns="" val="2904026618"/>
      </p:ext>
    </p:extLst>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 name="Picture 4" descr="Picture 4"/>
          <p:cNvPicPr>
            <a:picLocks noChangeAspect="1"/>
          </p:cNvPicPr>
          <p:nvPr/>
        </p:nvPicPr>
        <p:blipFill>
          <a:blip r:embed="rId3" cstate="print">
            <a:extLst/>
          </a:blip>
          <a:srcRect t="24292" b="22405"/>
          <a:stretch>
            <a:fillRect/>
          </a:stretch>
        </p:blipFill>
        <p:spPr>
          <a:xfrm>
            <a:off x="0" y="6210300"/>
            <a:ext cx="1752600" cy="625930"/>
          </a:xfrm>
          <a:prstGeom prst="rect">
            <a:avLst/>
          </a:prstGeom>
          <a:ln w="12700">
            <a:miter lim="400000"/>
          </a:ln>
        </p:spPr>
      </p:pic>
      <p:sp>
        <p:nvSpPr>
          <p:cNvPr id="790" name="Title 1"/>
          <p:cNvSpPr>
            <a:spLocks noGrp="1"/>
          </p:cNvSpPr>
          <p:nvPr>
            <p:ph type="title"/>
          </p:nvPr>
        </p:nvSpPr>
        <p:spPr>
          <a:xfrm>
            <a:off x="0" y="10272"/>
            <a:ext cx="9144000" cy="893852"/>
          </a:xfrm>
          <a:prstGeom prst="rect">
            <a:avLst/>
          </a:prstGeom>
          <a:solidFill>
            <a:srgbClr val="C3D69B"/>
          </a:solidFill>
          <a:effectLst>
            <a:outerShdw blurRad="50800" dist="50800" dir="5400000" rotWithShape="0">
              <a:schemeClr val="accent6"/>
            </a:outerShdw>
          </a:effectLst>
        </p:spPr>
        <p:txBody>
          <a:bodyPr>
            <a:normAutofit/>
          </a:bodyPr>
          <a:lstStyle>
            <a:lvl1pPr algn="r">
              <a:defRPr sz="3600" cap="small">
                <a:latin typeface="Arial"/>
                <a:ea typeface="Arial"/>
                <a:cs typeface="Arial"/>
                <a:sym typeface="Arial"/>
              </a:defRPr>
            </a:lvl1pPr>
          </a:lstStyle>
          <a:p>
            <a:r>
              <a:rPr lang="en-GB" b="1" dirty="0">
                <a:latin typeface="Arial" panose="020B0604020202020204" pitchFamily="34" charset="0"/>
                <a:cs typeface="Arial" panose="020B0604020202020204" pitchFamily="34" charset="0"/>
                <a:sym typeface="Calibri"/>
              </a:rPr>
              <a:t>Programme 1: The Budget and MTEF </a:t>
            </a:r>
            <a:endParaRPr lang="en-GB" b="1" dirty="0">
              <a:latin typeface="Arial" panose="020B0604020202020204" pitchFamily="34" charset="0"/>
              <a:cs typeface="Arial" panose="020B0604020202020204" pitchFamily="34" charset="0"/>
            </a:endParaRPr>
          </a:p>
        </p:txBody>
      </p:sp>
      <p:sp>
        <p:nvSpPr>
          <p:cNvPr id="6" name="Right Triangle 5">
            <a:extLst>
              <a:ext uri="{FF2B5EF4-FFF2-40B4-BE49-F238E27FC236}">
                <a16:creationId xmlns:a16="http://schemas.microsoft.com/office/drawing/2014/main" xmlns="" id="{1F4B36CA-D7BE-E544-95E9-B0A57342C1E7}"/>
              </a:ext>
            </a:extLst>
          </p:cNvPr>
          <p:cNvSpPr/>
          <p:nvPr/>
        </p:nvSpPr>
        <p:spPr>
          <a:xfrm flipH="1">
            <a:off x="8458200" y="6134300"/>
            <a:ext cx="685800" cy="74295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solidFill>
                <a:prstClr val="white"/>
              </a:solidFill>
            </a:endParaRPr>
          </a:p>
        </p:txBody>
      </p:sp>
      <p:sp>
        <p:nvSpPr>
          <p:cNvPr id="789" name="Slide Number Placeholder 1"/>
          <p:cNvSpPr>
            <a:spLocks noGrp="1"/>
          </p:cNvSpPr>
          <p:nvPr>
            <p:ph type="sldNum" sz="quarter" idx="2"/>
          </p:nvPr>
        </p:nvSpPr>
        <p:spPr>
          <a:xfrm>
            <a:off x="8811390" y="6465333"/>
            <a:ext cx="300722" cy="338554"/>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sz="1600" b="1">
                <a:solidFill>
                  <a:schemeClr val="bg1"/>
                </a:solidFill>
              </a:rPr>
              <a:pPr/>
              <a:t>34</a:t>
            </a:fld>
            <a:endParaRPr sz="1600" b="1" dirty="0">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xmlns="" val="3009014323"/>
              </p:ext>
            </p:extLst>
          </p:nvPr>
        </p:nvGraphicFramePr>
        <p:xfrm>
          <a:off x="159658" y="1059203"/>
          <a:ext cx="8766629" cy="4883240"/>
        </p:xfrm>
        <a:graphic>
          <a:graphicData uri="http://schemas.openxmlformats.org/drawingml/2006/table">
            <a:tbl>
              <a:tblPr firstRow="1" firstCol="1" bandRow="1"/>
              <a:tblGrid>
                <a:gridCol w="2961776">
                  <a:extLst>
                    <a:ext uri="{9D8B030D-6E8A-4147-A177-3AD203B41FA5}">
                      <a16:colId xmlns:a16="http://schemas.microsoft.com/office/drawing/2014/main" xmlns="" val="20000"/>
                    </a:ext>
                  </a:extLst>
                </a:gridCol>
                <a:gridCol w="1170846">
                  <a:extLst>
                    <a:ext uri="{9D8B030D-6E8A-4147-A177-3AD203B41FA5}">
                      <a16:colId xmlns:a16="http://schemas.microsoft.com/office/drawing/2014/main" xmlns="" val="20001"/>
                    </a:ext>
                  </a:extLst>
                </a:gridCol>
                <a:gridCol w="1386404">
                  <a:extLst>
                    <a:ext uri="{9D8B030D-6E8A-4147-A177-3AD203B41FA5}">
                      <a16:colId xmlns:a16="http://schemas.microsoft.com/office/drawing/2014/main" xmlns="" val="20002"/>
                    </a:ext>
                  </a:extLst>
                </a:gridCol>
                <a:gridCol w="1709265">
                  <a:extLst>
                    <a:ext uri="{9D8B030D-6E8A-4147-A177-3AD203B41FA5}">
                      <a16:colId xmlns:a16="http://schemas.microsoft.com/office/drawing/2014/main" xmlns="" val="20003"/>
                    </a:ext>
                  </a:extLst>
                </a:gridCol>
                <a:gridCol w="1538338">
                  <a:extLst>
                    <a:ext uri="{9D8B030D-6E8A-4147-A177-3AD203B41FA5}">
                      <a16:colId xmlns:a16="http://schemas.microsoft.com/office/drawing/2014/main" xmlns="" val="20004"/>
                    </a:ext>
                  </a:extLst>
                </a:gridCol>
              </a:tblGrid>
              <a:tr h="462386">
                <a:tc>
                  <a:txBody>
                    <a:bodyPr/>
                    <a:lstStyle/>
                    <a:p>
                      <a:pPr algn="ctr">
                        <a:lnSpc>
                          <a:spcPct val="107000"/>
                        </a:lnSpc>
                        <a:spcAft>
                          <a:spcPts val="0"/>
                        </a:spcAft>
                      </a:pPr>
                      <a:r>
                        <a:rPr lang="en-US"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Programme 1: Administration</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DBDB"/>
                    </a:solidFill>
                  </a:tcPr>
                </a:tc>
                <a:tc>
                  <a:txBody>
                    <a:bodyPr/>
                    <a:lstStyle/>
                    <a:p>
                      <a:pPr algn="ctr">
                        <a:lnSpc>
                          <a:spcPct val="107000"/>
                        </a:lnSpc>
                        <a:spcAft>
                          <a:spcPts val="0"/>
                        </a:spcAft>
                      </a:pPr>
                      <a:r>
                        <a:rPr lang="en-US"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2019/20</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DBDB"/>
                    </a:solidFill>
                  </a:tcPr>
                </a:tc>
                <a:tc>
                  <a:txBody>
                    <a:bodyPr/>
                    <a:lstStyle/>
                    <a:p>
                      <a:pPr algn="ctr">
                        <a:lnSpc>
                          <a:spcPct val="107000"/>
                        </a:lnSpc>
                        <a:spcAft>
                          <a:spcPts val="0"/>
                        </a:spcAft>
                      </a:pPr>
                      <a:r>
                        <a:rPr lang="en-US"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2020/21</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DBDB"/>
                    </a:solidFill>
                  </a:tcPr>
                </a:tc>
                <a:tc>
                  <a:txBody>
                    <a:bodyPr/>
                    <a:lstStyle/>
                    <a:p>
                      <a:pPr algn="ctr">
                        <a:lnSpc>
                          <a:spcPct val="107000"/>
                        </a:lnSpc>
                        <a:spcAft>
                          <a:spcPts val="0"/>
                        </a:spcAft>
                      </a:pPr>
                      <a:r>
                        <a:rPr lang="en-US"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2021/22</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DBDB"/>
                    </a:solidFill>
                  </a:tcPr>
                </a:tc>
                <a:tc>
                  <a:txBody>
                    <a:bodyPr/>
                    <a:lstStyle/>
                    <a:p>
                      <a:pPr algn="ctr">
                        <a:lnSpc>
                          <a:spcPct val="107000"/>
                        </a:lnSpc>
                      </a:pPr>
                      <a:endParaRPr lang="en-ZA" sz="1600" dirty="0">
                        <a:effectLst/>
                        <a:latin typeface="Arial" panose="020B060402020202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DBDB"/>
                    </a:solidFill>
                  </a:tcPr>
                </a:tc>
                <a:extLst>
                  <a:ext uri="{0D108BD9-81ED-4DB2-BD59-A6C34878D82A}">
                    <a16:rowId xmlns:a16="http://schemas.microsoft.com/office/drawing/2014/main" xmlns="" val="10000"/>
                  </a:ext>
                </a:extLst>
              </a:tr>
              <a:tr h="900855">
                <a:tc>
                  <a:txBody>
                    <a:bodyPr/>
                    <a:lstStyle/>
                    <a:p>
                      <a:pPr algn="ctr">
                        <a:lnSpc>
                          <a:spcPct val="107000"/>
                        </a:lnSpc>
                        <a:spcAft>
                          <a:spcPts val="0"/>
                        </a:spcAft>
                      </a:pPr>
                      <a:r>
                        <a:rPr lang="en-US"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Revised </a:t>
                      </a:r>
                      <a:br>
                        <a:rPr lang="en-US"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Baseline</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Revised </a:t>
                      </a:r>
                      <a:br>
                        <a:rPr lang="en-US"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Baseline</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Revised </a:t>
                      </a:r>
                      <a:br>
                        <a:rPr lang="en-US"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Baseline</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Total</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62386">
                <a:tc>
                  <a:txBody>
                    <a:bodyPr/>
                    <a:lstStyle/>
                    <a:p>
                      <a:pPr algn="ctr">
                        <a:lnSpc>
                          <a:spcPct val="107000"/>
                        </a:lnSpc>
                        <a:spcAft>
                          <a:spcPts val="0"/>
                        </a:spcAft>
                      </a:pPr>
                      <a:r>
                        <a:rPr lang="en-US"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Sub-programmes</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R'000</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R'000</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R'000</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b="1"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R'000</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462386">
                <a:tc>
                  <a:txBody>
                    <a:bodyPr/>
                    <a:lstStyle/>
                    <a:p>
                      <a:pPr algn="l">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Ministry</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26,472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29,012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30,068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85,552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462386">
                <a:tc>
                  <a:txBody>
                    <a:bodyPr/>
                    <a:lstStyle/>
                    <a:p>
                      <a:pPr algn="l">
                        <a:lnSpc>
                          <a:spcPct val="107000"/>
                        </a:lnSpc>
                        <a:spcAft>
                          <a:spcPts val="0"/>
                        </a:spcAft>
                      </a:pP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Departmental Management</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18,500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18,615 </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20,733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57,848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462386">
                <a:tc>
                  <a:txBody>
                    <a:bodyPr/>
                    <a:lstStyle/>
                    <a:p>
                      <a:pPr algn="l">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Corporate Services</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54,128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57,490 </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60,492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172,110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462386">
                <a:tc>
                  <a:txBody>
                    <a:bodyPr/>
                    <a:lstStyle/>
                    <a:p>
                      <a:pPr algn="l">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Financial Management</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20,324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21,038 </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22,625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63,987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462386">
                <a:tc>
                  <a:txBody>
                    <a:bodyPr/>
                    <a:lstStyle/>
                    <a:p>
                      <a:pPr algn="l">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Communications</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4,964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5,341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5,712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16,017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478330">
                <a:tc>
                  <a:txBody>
                    <a:bodyPr/>
                    <a:lstStyle/>
                    <a:p>
                      <a:pPr algn="l">
                        <a:lnSpc>
                          <a:spcPct val="107000"/>
                        </a:lnSpc>
                        <a:spcAft>
                          <a:spcPts val="0"/>
                        </a:spcAft>
                      </a:pPr>
                      <a:r>
                        <a:rPr lang="en-US"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Total</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         124,388 </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131,496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b="1"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139,630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b="1"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395,514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xmlns="" val="3574910786"/>
      </p:ext>
    </p:extLst>
  </p:cSld>
  <p:clrMapOvr>
    <a:masterClrMapping/>
  </p:clrMapOvr>
  <p:transition spd="med"/>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 name="Picture 4" descr="Picture 4"/>
          <p:cNvPicPr>
            <a:picLocks noChangeAspect="1"/>
          </p:cNvPicPr>
          <p:nvPr/>
        </p:nvPicPr>
        <p:blipFill>
          <a:blip r:embed="rId2" cstate="print">
            <a:extLst/>
          </a:blip>
          <a:srcRect t="24292" b="22405"/>
          <a:stretch>
            <a:fillRect/>
          </a:stretch>
        </p:blipFill>
        <p:spPr>
          <a:xfrm>
            <a:off x="0" y="6210300"/>
            <a:ext cx="1752600" cy="625930"/>
          </a:xfrm>
          <a:prstGeom prst="rect">
            <a:avLst/>
          </a:prstGeom>
          <a:ln w="12700">
            <a:miter lim="400000"/>
          </a:ln>
        </p:spPr>
      </p:pic>
      <p:sp>
        <p:nvSpPr>
          <p:cNvPr id="790" name="Title 1"/>
          <p:cNvSpPr>
            <a:spLocks noGrp="1"/>
          </p:cNvSpPr>
          <p:nvPr>
            <p:ph type="title"/>
          </p:nvPr>
        </p:nvSpPr>
        <p:spPr>
          <a:xfrm>
            <a:off x="14556" y="-43543"/>
            <a:ext cx="9129444" cy="1016000"/>
          </a:xfrm>
          <a:prstGeom prst="rect">
            <a:avLst/>
          </a:prstGeom>
          <a:solidFill>
            <a:srgbClr val="C3D69B"/>
          </a:solidFill>
          <a:effectLst>
            <a:outerShdw blurRad="50800" dist="50800" dir="5400000" rotWithShape="0">
              <a:schemeClr val="accent6"/>
            </a:outerShdw>
          </a:effectLst>
        </p:spPr>
        <p:txBody>
          <a:bodyPr>
            <a:normAutofit/>
          </a:bodyPr>
          <a:lstStyle>
            <a:lvl1pPr algn="r">
              <a:defRPr sz="3600" cap="small">
                <a:latin typeface="Arial"/>
                <a:ea typeface="Arial"/>
                <a:cs typeface="Arial"/>
                <a:sym typeface="Arial"/>
              </a:defRPr>
            </a:lvl1pPr>
          </a:lstStyle>
          <a:p>
            <a:r>
              <a:rPr lang="en-ZA" sz="3200" b="1" dirty="0"/>
              <a:t>Programme 1: Objectives and MTEF Targets</a:t>
            </a:r>
          </a:p>
        </p:txBody>
      </p:sp>
      <p:sp>
        <p:nvSpPr>
          <p:cNvPr id="6" name="Right Triangle 5">
            <a:extLst>
              <a:ext uri="{FF2B5EF4-FFF2-40B4-BE49-F238E27FC236}">
                <a16:creationId xmlns:a16="http://schemas.microsoft.com/office/drawing/2014/main" xmlns="" id="{1F4B36CA-D7BE-E544-95E9-B0A57342C1E7}"/>
              </a:ext>
            </a:extLst>
          </p:cNvPr>
          <p:cNvSpPr/>
          <p:nvPr/>
        </p:nvSpPr>
        <p:spPr>
          <a:xfrm flipH="1">
            <a:off x="8458200" y="6134300"/>
            <a:ext cx="685800" cy="74295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solidFill>
                <a:prstClr val="white"/>
              </a:solidFill>
            </a:endParaRPr>
          </a:p>
        </p:txBody>
      </p:sp>
      <p:sp>
        <p:nvSpPr>
          <p:cNvPr id="789" name="Slide Number Placeholder 1"/>
          <p:cNvSpPr>
            <a:spLocks noGrp="1"/>
          </p:cNvSpPr>
          <p:nvPr>
            <p:ph type="sldNum" sz="quarter" idx="2"/>
          </p:nvPr>
        </p:nvSpPr>
        <p:spPr>
          <a:xfrm>
            <a:off x="8800757" y="6486599"/>
            <a:ext cx="300722" cy="338554"/>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sz="1600" b="1">
                <a:solidFill>
                  <a:schemeClr val="bg1"/>
                </a:solidFill>
              </a:rPr>
              <a:pPr/>
              <a:t>35</a:t>
            </a:fld>
            <a:endParaRPr sz="1600" b="1" dirty="0">
              <a:solidFill>
                <a:schemeClr val="bg1"/>
              </a:solidFill>
            </a:endParaRPr>
          </a:p>
        </p:txBody>
      </p:sp>
      <p:graphicFrame>
        <p:nvGraphicFramePr>
          <p:cNvPr id="2" name="Table 1"/>
          <p:cNvGraphicFramePr>
            <a:graphicFrameLocks noGrp="1"/>
          </p:cNvGraphicFramePr>
          <p:nvPr>
            <p:extLst>
              <p:ext uri="{D42A27DB-BD31-4B8C-83A1-F6EECF244321}">
                <p14:modId xmlns:p14="http://schemas.microsoft.com/office/powerpoint/2010/main" xmlns="" val="765095322"/>
              </p:ext>
            </p:extLst>
          </p:nvPr>
        </p:nvGraphicFramePr>
        <p:xfrm>
          <a:off x="58058" y="1107994"/>
          <a:ext cx="8940798" cy="4018220"/>
        </p:xfrm>
        <a:graphic>
          <a:graphicData uri="http://schemas.openxmlformats.org/drawingml/2006/table">
            <a:tbl>
              <a:tblPr firstRow="1" firstCol="1" bandRow="1"/>
              <a:tblGrid>
                <a:gridCol w="1659836">
                  <a:extLst>
                    <a:ext uri="{9D8B030D-6E8A-4147-A177-3AD203B41FA5}">
                      <a16:colId xmlns:a16="http://schemas.microsoft.com/office/drawing/2014/main" xmlns="" val="20000"/>
                    </a:ext>
                  </a:extLst>
                </a:gridCol>
                <a:gridCol w="1994593">
                  <a:extLst>
                    <a:ext uri="{9D8B030D-6E8A-4147-A177-3AD203B41FA5}">
                      <a16:colId xmlns:a16="http://schemas.microsoft.com/office/drawing/2014/main" xmlns="" val="20001"/>
                    </a:ext>
                  </a:extLst>
                </a:gridCol>
                <a:gridCol w="1617992">
                  <a:extLst>
                    <a:ext uri="{9D8B030D-6E8A-4147-A177-3AD203B41FA5}">
                      <a16:colId xmlns:a16="http://schemas.microsoft.com/office/drawing/2014/main" xmlns="" val="20002"/>
                    </a:ext>
                  </a:extLst>
                </a:gridCol>
                <a:gridCol w="1841162">
                  <a:extLst>
                    <a:ext uri="{9D8B030D-6E8A-4147-A177-3AD203B41FA5}">
                      <a16:colId xmlns:a16="http://schemas.microsoft.com/office/drawing/2014/main" xmlns="" val="20003"/>
                    </a:ext>
                  </a:extLst>
                </a:gridCol>
                <a:gridCol w="1827215">
                  <a:extLst>
                    <a:ext uri="{9D8B030D-6E8A-4147-A177-3AD203B41FA5}">
                      <a16:colId xmlns:a16="http://schemas.microsoft.com/office/drawing/2014/main" xmlns="" val="20004"/>
                    </a:ext>
                  </a:extLst>
                </a:gridCol>
              </a:tblGrid>
              <a:tr h="31454">
                <a:tc rowSpan="2">
                  <a:txBody>
                    <a:bodyPr/>
                    <a:lstStyle/>
                    <a:p>
                      <a:pPr algn="ctr">
                        <a:lnSpc>
                          <a:spcPct val="107000"/>
                        </a:lnSpc>
                        <a:spcBef>
                          <a:spcPts val="400"/>
                        </a:spcBef>
                        <a:spcAft>
                          <a:spcPts val="40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STRATEGIC OBJECTIVE</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7579" marR="757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07000"/>
                        </a:lnSpc>
                        <a:spcBef>
                          <a:spcPts val="400"/>
                        </a:spcBef>
                        <a:spcAft>
                          <a:spcPts val="40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ESTIMATED PERFORMANCE</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7579" marR="757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gridSpan="3">
                  <a:txBody>
                    <a:bodyPr/>
                    <a:lstStyle/>
                    <a:p>
                      <a:pPr algn="ctr">
                        <a:lnSpc>
                          <a:spcPct val="107000"/>
                        </a:lnSpc>
                        <a:spcBef>
                          <a:spcPts val="400"/>
                        </a:spcBef>
                        <a:spcAft>
                          <a:spcPts val="40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MEDIUM TERM TARGETS</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7579" marR="757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146467">
                <a:tc vMerge="1">
                  <a:txBody>
                    <a:bodyPr/>
                    <a:lstStyle/>
                    <a:p>
                      <a:endParaRPr lang="en-ZA"/>
                    </a:p>
                  </a:txBody>
                  <a:tcPr/>
                </a:tc>
                <a:tc>
                  <a:txBody>
                    <a:bodyPr/>
                    <a:lstStyle/>
                    <a:p>
                      <a:pPr algn="ctr">
                        <a:lnSpc>
                          <a:spcPct val="107000"/>
                        </a:lnSpc>
                        <a:spcBef>
                          <a:spcPts val="400"/>
                        </a:spcBef>
                        <a:spcAft>
                          <a:spcPts val="400"/>
                        </a:spcAft>
                      </a:pPr>
                      <a:r>
                        <a:rPr lang="en-ZA" sz="1200" b="1">
                          <a:effectLst/>
                          <a:latin typeface="Arial" panose="020B0604020202020204" pitchFamily="34" charset="0"/>
                          <a:ea typeface="Times New Roman" panose="02020603050405020304" pitchFamily="18" charset="0"/>
                          <a:cs typeface="Arial" panose="020B0604020202020204" pitchFamily="34" charset="0"/>
                        </a:rPr>
                        <a:t>2018/19</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7579" marR="757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07000"/>
                        </a:lnSpc>
                        <a:spcBef>
                          <a:spcPts val="400"/>
                        </a:spcBef>
                        <a:spcAft>
                          <a:spcPts val="400"/>
                        </a:spcAft>
                      </a:pPr>
                      <a:r>
                        <a:rPr lang="en-ZA" sz="1200" b="1">
                          <a:effectLst/>
                          <a:latin typeface="Arial" panose="020B0604020202020204" pitchFamily="34" charset="0"/>
                          <a:ea typeface="Times New Roman" panose="02020603050405020304" pitchFamily="18" charset="0"/>
                          <a:cs typeface="Arial" panose="020B0604020202020204" pitchFamily="34" charset="0"/>
                        </a:rPr>
                        <a:t>2019/20</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7579" marR="757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07000"/>
                        </a:lnSpc>
                        <a:spcBef>
                          <a:spcPts val="400"/>
                        </a:spcBef>
                        <a:spcAft>
                          <a:spcPts val="40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2020/21</a:t>
                      </a:r>
                      <a:endParaRPr lang="en-ZA" sz="12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Bef>
                          <a:spcPts val="400"/>
                        </a:spcBef>
                        <a:spcAft>
                          <a:spcPts val="40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(New Cycle)</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7579" marR="757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07000"/>
                        </a:lnSpc>
                        <a:spcBef>
                          <a:spcPts val="400"/>
                        </a:spcBef>
                        <a:spcAft>
                          <a:spcPts val="40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2021/22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7579" marR="757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extLst>
                  <a:ext uri="{0D108BD9-81ED-4DB2-BD59-A6C34878D82A}">
                    <a16:rowId xmlns:a16="http://schemas.microsoft.com/office/drawing/2014/main" xmlns="" val="10001"/>
                  </a:ext>
                </a:extLst>
              </a:tr>
              <a:tr h="27714">
                <a:tc gridSpan="5">
                  <a:txBody>
                    <a:bodyPr/>
                    <a:lstStyle/>
                    <a:p>
                      <a:pPr algn="l">
                        <a:lnSpc>
                          <a:spcPct val="107000"/>
                        </a:lnSpc>
                        <a:spcBef>
                          <a:spcPts val="400"/>
                        </a:spcBef>
                        <a:spcAft>
                          <a:spcPts val="400"/>
                        </a:spcAft>
                      </a:pPr>
                      <a:r>
                        <a:rPr lang="en-ZA" sz="12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3. Sound governance and the optimal utilisation of available resources</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7579" marR="757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DEDED"/>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2"/>
                  </a:ext>
                </a:extLst>
              </a:tr>
              <a:tr h="959340">
                <a:tc rowSpan="3">
                  <a:txBody>
                    <a:bodyPr/>
                    <a:lstStyle/>
                    <a:p>
                      <a:pPr algn="l">
                        <a:lnSpc>
                          <a:spcPct val="107000"/>
                        </a:lnSpc>
                        <a:spcBef>
                          <a:spcPts val="400"/>
                        </a:spcBef>
                        <a:spcAft>
                          <a:spcPts val="400"/>
                        </a:spcAft>
                      </a:pPr>
                      <a:r>
                        <a:rPr lang="en-ZA" sz="1200" dirty="0">
                          <a:effectLst/>
                          <a:latin typeface="Arial" panose="020B0604020202020204" pitchFamily="34" charset="0"/>
                          <a:ea typeface="Times New Roman" panose="02020603050405020304" pitchFamily="18" charset="0"/>
                          <a:cs typeface="Arial" panose="020B0604020202020204" pitchFamily="34" charset="0"/>
                        </a:rPr>
                        <a:t>3.1: Compliance and good governance ensured.</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7579" marR="757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200" dirty="0">
                          <a:effectLst/>
                          <a:latin typeface="Arial" panose="020B0604020202020204" pitchFamily="34" charset="0"/>
                          <a:ea typeface="Calibri" panose="020F0502020204030204" pitchFamily="34" charset="0"/>
                          <a:cs typeface="Arial" panose="020B0604020202020204" pitchFamily="34" charset="0"/>
                        </a:rPr>
                        <a:t>Unqualified audit outcome for both financial and non-financial performance data for 2017/18.</a:t>
                      </a:r>
                    </a:p>
                  </a:txBody>
                  <a:tcPr marL="7579" marR="757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200" dirty="0">
                          <a:effectLst/>
                          <a:latin typeface="Arial" panose="020B0604020202020204" pitchFamily="34" charset="0"/>
                          <a:ea typeface="Calibri" panose="020F0502020204030204" pitchFamily="34" charset="0"/>
                          <a:cs typeface="Arial" panose="020B0604020202020204" pitchFamily="34" charset="0"/>
                        </a:rPr>
                        <a:t>Unqualified audit outcome for both financial and non-financial performance data for 2018/19.</a:t>
                      </a:r>
                    </a:p>
                  </a:txBody>
                  <a:tcPr marL="7579" marR="757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200" dirty="0">
                          <a:effectLst/>
                          <a:latin typeface="Arial" panose="020B0604020202020204" pitchFamily="34" charset="0"/>
                          <a:ea typeface="Calibri" panose="020F0502020204030204" pitchFamily="34" charset="0"/>
                          <a:cs typeface="Arial" panose="020B0604020202020204" pitchFamily="34" charset="0"/>
                        </a:rPr>
                        <a:t>Unqualified audit outcome for both financial and non-financial performance data for 2019/20.</a:t>
                      </a:r>
                    </a:p>
                  </a:txBody>
                  <a:tcPr marL="7579" marR="757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200" dirty="0">
                          <a:effectLst/>
                          <a:latin typeface="Arial" panose="020B0604020202020204" pitchFamily="34" charset="0"/>
                          <a:ea typeface="Calibri" panose="020F0502020204030204" pitchFamily="34" charset="0"/>
                          <a:cs typeface="Arial" panose="020B0604020202020204" pitchFamily="34" charset="0"/>
                        </a:rPr>
                        <a:t>Unqualified audit outcome for both financial and non-financial performance data for 2020/21.</a:t>
                      </a:r>
                    </a:p>
                  </a:txBody>
                  <a:tcPr marL="7579" marR="757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3"/>
                  </a:ext>
                </a:extLst>
              </a:tr>
              <a:tr h="345992">
                <a:tc vMerge="1">
                  <a:txBody>
                    <a:bodyPr/>
                    <a:lstStyle/>
                    <a:p>
                      <a:endParaRPr lang="en-ZA"/>
                    </a:p>
                  </a:txBody>
                  <a:tcPr/>
                </a:tc>
                <a:tc>
                  <a:txBody>
                    <a:bodyPr/>
                    <a:lstStyle/>
                    <a:p>
                      <a:pPr algn="l">
                        <a:lnSpc>
                          <a:spcPct val="107000"/>
                        </a:lnSpc>
                        <a:spcBef>
                          <a:spcPts val="400"/>
                        </a:spcBef>
                        <a:spcAft>
                          <a:spcPts val="400"/>
                        </a:spcAft>
                      </a:pPr>
                      <a:r>
                        <a:rPr lang="en-ZA" sz="1200" dirty="0">
                          <a:effectLst/>
                          <a:latin typeface="Arial" panose="020B0604020202020204" pitchFamily="34" charset="0"/>
                          <a:ea typeface="Calibri" panose="020F0502020204030204" pitchFamily="34" charset="0"/>
                          <a:cs typeface="Arial" panose="020B0604020202020204" pitchFamily="34" charset="0"/>
                        </a:rPr>
                        <a:t>&lt;5% variance on annual budget.</a:t>
                      </a:r>
                    </a:p>
                  </a:txBody>
                  <a:tcPr marL="7579" marR="757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200">
                          <a:effectLst/>
                          <a:latin typeface="Arial" panose="020B0604020202020204" pitchFamily="34" charset="0"/>
                          <a:ea typeface="Calibri" panose="020F0502020204030204" pitchFamily="34" charset="0"/>
                          <a:cs typeface="Arial" panose="020B0604020202020204" pitchFamily="34" charset="0"/>
                        </a:rPr>
                        <a:t>&lt;5% variance on annual budget.</a:t>
                      </a:r>
                    </a:p>
                  </a:txBody>
                  <a:tcPr marL="7579" marR="757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200" dirty="0">
                          <a:effectLst/>
                          <a:latin typeface="Arial" panose="020B0604020202020204" pitchFamily="34" charset="0"/>
                          <a:ea typeface="Calibri" panose="020F0502020204030204" pitchFamily="34" charset="0"/>
                          <a:cs typeface="Arial" panose="020B0604020202020204" pitchFamily="34" charset="0"/>
                        </a:rPr>
                        <a:t>&lt;5% variance on annual budget.</a:t>
                      </a:r>
                    </a:p>
                  </a:txBody>
                  <a:tcPr marL="7579" marR="757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200" dirty="0">
                          <a:effectLst/>
                          <a:latin typeface="Arial" panose="020B0604020202020204" pitchFamily="34" charset="0"/>
                          <a:ea typeface="Calibri" panose="020F0502020204030204" pitchFamily="34" charset="0"/>
                          <a:cs typeface="Arial" panose="020B0604020202020204" pitchFamily="34" charset="0"/>
                        </a:rPr>
                        <a:t>&lt;5% variance on annual budget.</a:t>
                      </a:r>
                    </a:p>
                  </a:txBody>
                  <a:tcPr marL="7579" marR="757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4"/>
                  </a:ext>
                </a:extLst>
              </a:tr>
              <a:tr h="597621">
                <a:tc vMerge="1">
                  <a:txBody>
                    <a:bodyPr/>
                    <a:lstStyle/>
                    <a:p>
                      <a:endParaRPr lang="en-ZA"/>
                    </a:p>
                  </a:txBody>
                  <a:tcPr/>
                </a:tc>
                <a:tc>
                  <a:txBody>
                    <a:bodyPr/>
                    <a:lstStyle/>
                    <a:p>
                      <a:pPr algn="l">
                        <a:lnSpc>
                          <a:spcPct val="107000"/>
                        </a:lnSpc>
                        <a:spcBef>
                          <a:spcPts val="400"/>
                        </a:spcBef>
                        <a:spcAft>
                          <a:spcPts val="400"/>
                        </a:spcAft>
                      </a:pPr>
                      <a:r>
                        <a:rPr lang="en-ZA" sz="1200">
                          <a:effectLst/>
                          <a:latin typeface="Arial" panose="020B0604020202020204" pitchFamily="34" charset="0"/>
                          <a:ea typeface="Calibri" panose="020F0502020204030204" pitchFamily="34" charset="0"/>
                          <a:cs typeface="Arial" panose="020B0604020202020204" pitchFamily="34" charset="0"/>
                        </a:rPr>
                        <a:t>100% payments to eligible creditors processed within 30 days.</a:t>
                      </a:r>
                    </a:p>
                  </a:txBody>
                  <a:tcPr marL="7579" marR="757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200">
                          <a:effectLst/>
                          <a:latin typeface="Arial" panose="020B0604020202020204" pitchFamily="34" charset="0"/>
                          <a:ea typeface="Calibri" panose="020F0502020204030204" pitchFamily="34" charset="0"/>
                          <a:cs typeface="Arial" panose="020B0604020202020204" pitchFamily="34" charset="0"/>
                        </a:rPr>
                        <a:t>100% payments to eligible creditors processed within 30 days.</a:t>
                      </a:r>
                    </a:p>
                  </a:txBody>
                  <a:tcPr marL="7579" marR="757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200">
                          <a:effectLst/>
                          <a:latin typeface="Arial" panose="020B0604020202020204" pitchFamily="34" charset="0"/>
                          <a:ea typeface="Calibri" panose="020F0502020204030204" pitchFamily="34" charset="0"/>
                          <a:cs typeface="Arial" panose="020B0604020202020204" pitchFamily="34" charset="0"/>
                        </a:rPr>
                        <a:t>100% payments to eligible creditors processed within 30 days.</a:t>
                      </a:r>
                    </a:p>
                  </a:txBody>
                  <a:tcPr marL="7579" marR="757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200" dirty="0">
                          <a:effectLst/>
                          <a:latin typeface="Arial" panose="020B0604020202020204" pitchFamily="34" charset="0"/>
                          <a:ea typeface="Calibri" panose="020F0502020204030204" pitchFamily="34" charset="0"/>
                          <a:cs typeface="Arial" panose="020B0604020202020204" pitchFamily="34" charset="0"/>
                        </a:rPr>
                        <a:t>100% payments to eligible creditors processed within 30 days.</a:t>
                      </a:r>
                    </a:p>
                  </a:txBody>
                  <a:tcPr marL="7579" marR="757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5"/>
                  </a:ext>
                </a:extLst>
              </a:tr>
              <a:tr h="691982">
                <a:tc>
                  <a:txBody>
                    <a:bodyPr/>
                    <a:lstStyle/>
                    <a:p>
                      <a:pPr algn="l">
                        <a:lnSpc>
                          <a:spcPct val="107000"/>
                        </a:lnSpc>
                        <a:spcBef>
                          <a:spcPts val="400"/>
                        </a:spcBef>
                        <a:spcAft>
                          <a:spcPts val="400"/>
                        </a:spcAft>
                      </a:pPr>
                      <a:r>
                        <a:rPr lang="en-ZA" sz="1200">
                          <a:effectLst/>
                          <a:latin typeface="Arial" panose="020B0604020202020204" pitchFamily="34" charset="0"/>
                          <a:ea typeface="Times New Roman" panose="02020603050405020304" pitchFamily="18" charset="0"/>
                          <a:cs typeface="Arial" panose="020B0604020202020204" pitchFamily="34" charset="0"/>
                        </a:rPr>
                        <a:t>3.2: Efficient, integrated and streamlined business processes and systems.</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7579" marR="757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200" dirty="0">
                          <a:effectLst/>
                          <a:latin typeface="Arial" panose="020B0604020202020204" pitchFamily="34" charset="0"/>
                          <a:ea typeface="Calibri" panose="020F0502020204030204" pitchFamily="34" charset="0"/>
                          <a:cs typeface="Arial" panose="020B0604020202020204" pitchFamily="34" charset="0"/>
                        </a:rPr>
                        <a:t>2 ICT system projects defined in the DSBD ICT Plan implemented.</a:t>
                      </a:r>
                    </a:p>
                  </a:txBody>
                  <a:tcPr marL="7579" marR="757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200">
                          <a:effectLst/>
                          <a:latin typeface="Arial" panose="020B0604020202020204" pitchFamily="34" charset="0"/>
                          <a:ea typeface="Calibri" panose="020F0502020204030204" pitchFamily="34" charset="0"/>
                          <a:cs typeface="Arial" panose="020B0604020202020204" pitchFamily="34" charset="0"/>
                        </a:rPr>
                        <a:t>2 ICT system projects defined in the DSBD ICT Plan implemented.</a:t>
                      </a:r>
                    </a:p>
                    <a:p>
                      <a:pPr algn="l">
                        <a:lnSpc>
                          <a:spcPct val="107000"/>
                        </a:lnSpc>
                        <a:spcBef>
                          <a:spcPts val="400"/>
                        </a:spcBef>
                        <a:spcAft>
                          <a:spcPts val="400"/>
                        </a:spcAft>
                      </a:pPr>
                      <a:r>
                        <a:rPr lang="en-ZA" sz="1200">
                          <a:effectLst/>
                          <a:latin typeface="Arial" panose="020B0604020202020204" pitchFamily="34" charset="0"/>
                          <a:ea typeface="Calibri" panose="020F0502020204030204" pitchFamily="34" charset="0"/>
                          <a:cs typeface="Arial" panose="020B0604020202020204" pitchFamily="34" charset="0"/>
                        </a:rPr>
                        <a:t> </a:t>
                      </a:r>
                    </a:p>
                  </a:txBody>
                  <a:tcPr marL="7579" marR="757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200">
                          <a:effectLst/>
                          <a:latin typeface="Arial" panose="020B0604020202020204" pitchFamily="34" charset="0"/>
                          <a:ea typeface="Calibri" panose="020F0502020204030204" pitchFamily="34" charset="0"/>
                          <a:cs typeface="Arial" panose="020B0604020202020204" pitchFamily="34" charset="0"/>
                        </a:rPr>
                        <a:t>2 ICT system projects defined in the New DSBD ICT Plan implemented.</a:t>
                      </a:r>
                    </a:p>
                  </a:txBody>
                  <a:tcPr marL="7579" marR="757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200" dirty="0">
                          <a:effectLst/>
                          <a:latin typeface="Arial" panose="020B0604020202020204" pitchFamily="34" charset="0"/>
                          <a:ea typeface="Calibri" panose="020F0502020204030204" pitchFamily="34" charset="0"/>
                          <a:cs typeface="Arial" panose="020B0604020202020204" pitchFamily="34" charset="0"/>
                        </a:rPr>
                        <a:t>2 ICT system projects defined in the New DSBD ICT Plan implemented.</a:t>
                      </a:r>
                    </a:p>
                  </a:txBody>
                  <a:tcPr marL="7579" marR="757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xmlns="" val="2149213256"/>
      </p:ext>
    </p:extLst>
  </p:cSld>
  <p:clrMapOvr>
    <a:masterClrMapping/>
  </p:clrMapOvr>
  <p:transition spd="med"/>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 name="Picture 4" descr="Picture 4"/>
          <p:cNvPicPr>
            <a:picLocks noChangeAspect="1"/>
          </p:cNvPicPr>
          <p:nvPr/>
        </p:nvPicPr>
        <p:blipFill>
          <a:blip r:embed="rId2" cstate="print">
            <a:extLst/>
          </a:blip>
          <a:srcRect t="24292" b="22405"/>
          <a:stretch>
            <a:fillRect/>
          </a:stretch>
        </p:blipFill>
        <p:spPr>
          <a:xfrm>
            <a:off x="0" y="6210300"/>
            <a:ext cx="1752600" cy="625930"/>
          </a:xfrm>
          <a:prstGeom prst="rect">
            <a:avLst/>
          </a:prstGeom>
          <a:ln w="12700">
            <a:miter lim="400000"/>
          </a:ln>
        </p:spPr>
      </p:pic>
      <p:sp>
        <p:nvSpPr>
          <p:cNvPr id="790" name="Title 1"/>
          <p:cNvSpPr>
            <a:spLocks noGrp="1"/>
          </p:cNvSpPr>
          <p:nvPr>
            <p:ph type="title"/>
          </p:nvPr>
        </p:nvSpPr>
        <p:spPr>
          <a:xfrm>
            <a:off x="14556" y="-43543"/>
            <a:ext cx="9129444" cy="1016000"/>
          </a:xfrm>
          <a:prstGeom prst="rect">
            <a:avLst/>
          </a:prstGeom>
          <a:solidFill>
            <a:srgbClr val="C3D69B"/>
          </a:solidFill>
          <a:effectLst>
            <a:outerShdw blurRad="50800" dist="50800" dir="5400000" rotWithShape="0">
              <a:schemeClr val="accent6"/>
            </a:outerShdw>
          </a:effectLst>
        </p:spPr>
        <p:txBody>
          <a:bodyPr>
            <a:normAutofit/>
          </a:bodyPr>
          <a:lstStyle>
            <a:lvl1pPr algn="r">
              <a:defRPr sz="3600" cap="small">
                <a:latin typeface="Arial"/>
                <a:ea typeface="Arial"/>
                <a:cs typeface="Arial"/>
                <a:sym typeface="Arial"/>
              </a:defRPr>
            </a:lvl1pPr>
          </a:lstStyle>
          <a:p>
            <a:r>
              <a:rPr lang="en-ZA" sz="3200" b="1" dirty="0"/>
              <a:t>Programme 1: Objectives and MTEF Targets</a:t>
            </a:r>
          </a:p>
        </p:txBody>
      </p:sp>
      <p:sp>
        <p:nvSpPr>
          <p:cNvPr id="6" name="Right Triangle 5">
            <a:extLst>
              <a:ext uri="{FF2B5EF4-FFF2-40B4-BE49-F238E27FC236}">
                <a16:creationId xmlns:a16="http://schemas.microsoft.com/office/drawing/2014/main" xmlns="" id="{1F4B36CA-D7BE-E544-95E9-B0A57342C1E7}"/>
              </a:ext>
            </a:extLst>
          </p:cNvPr>
          <p:cNvSpPr/>
          <p:nvPr/>
        </p:nvSpPr>
        <p:spPr>
          <a:xfrm flipH="1">
            <a:off x="8458200" y="6134300"/>
            <a:ext cx="685800" cy="74295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solidFill>
                <a:prstClr val="white"/>
              </a:solidFill>
            </a:endParaRPr>
          </a:p>
        </p:txBody>
      </p:sp>
      <p:sp>
        <p:nvSpPr>
          <p:cNvPr id="789" name="Slide Number Placeholder 1"/>
          <p:cNvSpPr>
            <a:spLocks noGrp="1"/>
          </p:cNvSpPr>
          <p:nvPr>
            <p:ph type="sldNum" sz="quarter" idx="2"/>
          </p:nvPr>
        </p:nvSpPr>
        <p:spPr>
          <a:xfrm>
            <a:off x="8800757" y="6486599"/>
            <a:ext cx="300722" cy="338554"/>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sz="1600" b="1">
                <a:solidFill>
                  <a:schemeClr val="bg1"/>
                </a:solidFill>
              </a:rPr>
              <a:pPr/>
              <a:t>36</a:t>
            </a:fld>
            <a:endParaRPr sz="1600" b="1" dirty="0">
              <a:solidFill>
                <a:schemeClr val="bg1"/>
              </a:solidFill>
            </a:endParaRPr>
          </a:p>
        </p:txBody>
      </p:sp>
      <p:graphicFrame>
        <p:nvGraphicFramePr>
          <p:cNvPr id="2" name="Table 1"/>
          <p:cNvGraphicFramePr>
            <a:graphicFrameLocks noGrp="1"/>
          </p:cNvGraphicFramePr>
          <p:nvPr>
            <p:extLst>
              <p:ext uri="{D42A27DB-BD31-4B8C-83A1-F6EECF244321}">
                <p14:modId xmlns:p14="http://schemas.microsoft.com/office/powerpoint/2010/main" xmlns="" val="1534760966"/>
              </p:ext>
            </p:extLst>
          </p:nvPr>
        </p:nvGraphicFramePr>
        <p:xfrm>
          <a:off x="87086" y="1107994"/>
          <a:ext cx="9056915" cy="3315339"/>
        </p:xfrm>
        <a:graphic>
          <a:graphicData uri="http://schemas.openxmlformats.org/drawingml/2006/table">
            <a:tbl>
              <a:tblPr firstRow="1" firstCol="1" bandRow="1"/>
              <a:tblGrid>
                <a:gridCol w="1681393">
                  <a:extLst>
                    <a:ext uri="{9D8B030D-6E8A-4147-A177-3AD203B41FA5}">
                      <a16:colId xmlns:a16="http://schemas.microsoft.com/office/drawing/2014/main" xmlns="" val="20000"/>
                    </a:ext>
                  </a:extLst>
                </a:gridCol>
                <a:gridCol w="2020497">
                  <a:extLst>
                    <a:ext uri="{9D8B030D-6E8A-4147-A177-3AD203B41FA5}">
                      <a16:colId xmlns:a16="http://schemas.microsoft.com/office/drawing/2014/main" xmlns="" val="20001"/>
                    </a:ext>
                  </a:extLst>
                </a:gridCol>
                <a:gridCol w="1639005">
                  <a:extLst>
                    <a:ext uri="{9D8B030D-6E8A-4147-A177-3AD203B41FA5}">
                      <a16:colId xmlns:a16="http://schemas.microsoft.com/office/drawing/2014/main" xmlns="" val="20002"/>
                    </a:ext>
                  </a:extLst>
                </a:gridCol>
                <a:gridCol w="1865074">
                  <a:extLst>
                    <a:ext uri="{9D8B030D-6E8A-4147-A177-3AD203B41FA5}">
                      <a16:colId xmlns:a16="http://schemas.microsoft.com/office/drawing/2014/main" xmlns="" val="20003"/>
                    </a:ext>
                  </a:extLst>
                </a:gridCol>
                <a:gridCol w="1850946">
                  <a:extLst>
                    <a:ext uri="{9D8B030D-6E8A-4147-A177-3AD203B41FA5}">
                      <a16:colId xmlns:a16="http://schemas.microsoft.com/office/drawing/2014/main" xmlns="" val="20004"/>
                    </a:ext>
                  </a:extLst>
                </a:gridCol>
              </a:tblGrid>
              <a:tr h="31454">
                <a:tc rowSpan="2">
                  <a:txBody>
                    <a:bodyPr/>
                    <a:lstStyle/>
                    <a:p>
                      <a:pPr algn="ctr">
                        <a:lnSpc>
                          <a:spcPct val="107000"/>
                        </a:lnSpc>
                        <a:spcBef>
                          <a:spcPts val="400"/>
                        </a:spcBef>
                        <a:spcAft>
                          <a:spcPts val="40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STRATEGIC OBJECTIVE</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7579" marR="757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07000"/>
                        </a:lnSpc>
                        <a:spcBef>
                          <a:spcPts val="400"/>
                        </a:spcBef>
                        <a:spcAft>
                          <a:spcPts val="40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ESTIMATED PERFORMANCE</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7579" marR="757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gridSpan="3">
                  <a:txBody>
                    <a:bodyPr/>
                    <a:lstStyle/>
                    <a:p>
                      <a:pPr algn="ctr">
                        <a:lnSpc>
                          <a:spcPct val="107000"/>
                        </a:lnSpc>
                        <a:spcBef>
                          <a:spcPts val="400"/>
                        </a:spcBef>
                        <a:spcAft>
                          <a:spcPts val="40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MEDIUM TERM TARGETS</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7579" marR="757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146467">
                <a:tc vMerge="1">
                  <a:txBody>
                    <a:bodyPr/>
                    <a:lstStyle/>
                    <a:p>
                      <a:endParaRPr lang="en-ZA"/>
                    </a:p>
                  </a:txBody>
                  <a:tcPr/>
                </a:tc>
                <a:tc>
                  <a:txBody>
                    <a:bodyPr/>
                    <a:lstStyle/>
                    <a:p>
                      <a:pPr algn="ctr">
                        <a:lnSpc>
                          <a:spcPct val="107000"/>
                        </a:lnSpc>
                        <a:spcBef>
                          <a:spcPts val="400"/>
                        </a:spcBef>
                        <a:spcAft>
                          <a:spcPts val="400"/>
                        </a:spcAft>
                      </a:pPr>
                      <a:r>
                        <a:rPr lang="en-ZA" sz="1200" b="1">
                          <a:effectLst/>
                          <a:latin typeface="Arial" panose="020B0604020202020204" pitchFamily="34" charset="0"/>
                          <a:ea typeface="Times New Roman" panose="02020603050405020304" pitchFamily="18" charset="0"/>
                          <a:cs typeface="Arial" panose="020B0604020202020204" pitchFamily="34" charset="0"/>
                        </a:rPr>
                        <a:t>2018/19</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7579" marR="757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07000"/>
                        </a:lnSpc>
                        <a:spcBef>
                          <a:spcPts val="400"/>
                        </a:spcBef>
                        <a:spcAft>
                          <a:spcPts val="400"/>
                        </a:spcAft>
                      </a:pPr>
                      <a:r>
                        <a:rPr lang="en-ZA" sz="1200" b="1">
                          <a:effectLst/>
                          <a:latin typeface="Arial" panose="020B0604020202020204" pitchFamily="34" charset="0"/>
                          <a:ea typeface="Times New Roman" panose="02020603050405020304" pitchFamily="18" charset="0"/>
                          <a:cs typeface="Arial" panose="020B0604020202020204" pitchFamily="34" charset="0"/>
                        </a:rPr>
                        <a:t>2019/20</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7579" marR="757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07000"/>
                        </a:lnSpc>
                        <a:spcBef>
                          <a:spcPts val="400"/>
                        </a:spcBef>
                        <a:spcAft>
                          <a:spcPts val="40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2020/21</a:t>
                      </a:r>
                      <a:endParaRPr lang="en-ZA" sz="12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Bef>
                          <a:spcPts val="400"/>
                        </a:spcBef>
                        <a:spcAft>
                          <a:spcPts val="40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(New Cycle)</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7579" marR="757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07000"/>
                        </a:lnSpc>
                        <a:spcBef>
                          <a:spcPts val="400"/>
                        </a:spcBef>
                        <a:spcAft>
                          <a:spcPts val="40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2021/22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7579" marR="757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extLst>
                  <a:ext uri="{0D108BD9-81ED-4DB2-BD59-A6C34878D82A}">
                    <a16:rowId xmlns:a16="http://schemas.microsoft.com/office/drawing/2014/main" xmlns="" val="10001"/>
                  </a:ext>
                </a:extLst>
              </a:tr>
              <a:tr h="27714">
                <a:tc gridSpan="5">
                  <a:txBody>
                    <a:bodyPr/>
                    <a:lstStyle/>
                    <a:p>
                      <a:pPr algn="l">
                        <a:lnSpc>
                          <a:spcPct val="107000"/>
                        </a:lnSpc>
                        <a:spcBef>
                          <a:spcPts val="400"/>
                        </a:spcBef>
                        <a:spcAft>
                          <a:spcPts val="400"/>
                        </a:spcAft>
                      </a:pPr>
                      <a:r>
                        <a:rPr lang="en-ZA" sz="1200" b="1" kern="1200" dirty="0">
                          <a:effectLst/>
                          <a:latin typeface="Arial" panose="020B0604020202020204" pitchFamily="34" charset="0"/>
                          <a:ea typeface="Calibri" panose="020F0502020204030204" pitchFamily="34" charset="0"/>
                          <a:cs typeface="Arial" panose="020B0604020202020204" pitchFamily="34" charset="0"/>
                        </a:rPr>
                        <a:t>4.  An enhanced contribution to socio-economic development outcomes by the sector</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7579" marR="757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DEDED"/>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2"/>
                  </a:ext>
                </a:extLst>
              </a:tr>
              <a:tr h="770617">
                <a:tc>
                  <a:txBody>
                    <a:bodyPr/>
                    <a:lstStyle/>
                    <a:p>
                      <a:pPr algn="l">
                        <a:lnSpc>
                          <a:spcPct val="107000"/>
                        </a:lnSpc>
                        <a:spcBef>
                          <a:spcPts val="400"/>
                        </a:spcBef>
                        <a:spcAft>
                          <a:spcPts val="400"/>
                        </a:spcAft>
                      </a:pPr>
                      <a:r>
                        <a:rPr lang="en-ZA"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4.4: Informed and empowered communities and a responsive department.</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7579" marR="757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25 facilitated interactions that deliver meaningful engagements with communities and the public.</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7579" marR="757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250"/>
                        </a:spcBef>
                        <a:spcAft>
                          <a:spcPts val="250"/>
                        </a:spcAft>
                      </a:pPr>
                      <a:r>
                        <a:rPr lang="en-ZA"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30 awareness campaigns with communities and stakeholders conducted.</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7579" marR="757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250"/>
                        </a:spcBef>
                        <a:spcAft>
                          <a:spcPts val="250"/>
                        </a:spcAft>
                      </a:pPr>
                      <a:r>
                        <a:rPr lang="en-ZA"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40 awareness campaigns with communities and stakeholders conducted.</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7579" marR="757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250"/>
                        </a:spcBef>
                        <a:spcAft>
                          <a:spcPts val="250"/>
                        </a:spcAft>
                      </a:pPr>
                      <a:r>
                        <a:rPr lang="en-ZA"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50 awareness campaigns with communities and stakeholders conducted.</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7579" marR="757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3"/>
                  </a:ext>
                </a:extLst>
              </a:tr>
              <a:tr h="27714">
                <a:tc gridSpan="5">
                  <a:txBody>
                    <a:bodyPr/>
                    <a:lstStyle/>
                    <a:p>
                      <a:pPr algn="l">
                        <a:lnSpc>
                          <a:spcPct val="107000"/>
                        </a:lnSpc>
                        <a:spcBef>
                          <a:spcPts val="400"/>
                        </a:spcBef>
                        <a:spcAft>
                          <a:spcPts val="400"/>
                        </a:spcAft>
                      </a:pPr>
                      <a:r>
                        <a:rPr lang="en-ZA" sz="1200" b="1">
                          <a:effectLst/>
                          <a:latin typeface="Arial" panose="020B0604020202020204" pitchFamily="34" charset="0"/>
                          <a:ea typeface="Times New Roman" panose="02020603050405020304" pitchFamily="18" charset="0"/>
                          <a:cs typeface="Arial" panose="020B0604020202020204" pitchFamily="34" charset="0"/>
                        </a:rPr>
                        <a:t>5. A professional and capacitated SBD Sector</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7579" marR="757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DEDED"/>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4"/>
                  </a:ext>
                </a:extLst>
              </a:tr>
              <a:tr h="330265">
                <a:tc rowSpan="3">
                  <a:txBody>
                    <a:bodyPr/>
                    <a:lstStyle/>
                    <a:p>
                      <a:pPr algn="l">
                        <a:lnSpc>
                          <a:spcPct val="107000"/>
                        </a:lnSpc>
                        <a:spcBef>
                          <a:spcPts val="400"/>
                        </a:spcBef>
                        <a:spcAft>
                          <a:spcPts val="400"/>
                        </a:spcAft>
                      </a:pPr>
                      <a:r>
                        <a:rPr lang="en-ZA" sz="1200" dirty="0">
                          <a:effectLst/>
                          <a:latin typeface="Arial" panose="020B0604020202020204" pitchFamily="34" charset="0"/>
                          <a:ea typeface="Calibri" panose="020F0502020204030204" pitchFamily="34" charset="0"/>
                          <a:cs typeface="Arial" panose="020B0604020202020204" pitchFamily="34" charset="0"/>
                        </a:rPr>
                        <a:t>5.2 Strengthened human resource capability and a high performing organisation.</a:t>
                      </a:r>
                    </a:p>
                  </a:txBody>
                  <a:tcPr marL="7579" marR="757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200" dirty="0">
                          <a:effectLst/>
                          <a:latin typeface="Arial" panose="020B0604020202020204" pitchFamily="34" charset="0"/>
                          <a:ea typeface="Calibri" panose="020F0502020204030204" pitchFamily="34" charset="0"/>
                          <a:cs typeface="Arial" panose="020B0604020202020204" pitchFamily="34" charset="0"/>
                        </a:rPr>
                        <a:t>50% of women SMS representation.</a:t>
                      </a:r>
                    </a:p>
                  </a:txBody>
                  <a:tcPr marL="7579" marR="757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200" dirty="0">
                          <a:effectLst/>
                          <a:latin typeface="Arial" panose="020B0604020202020204" pitchFamily="34" charset="0"/>
                          <a:ea typeface="Calibri" panose="020F0502020204030204" pitchFamily="34" charset="0"/>
                          <a:cs typeface="Arial" panose="020B0604020202020204" pitchFamily="34" charset="0"/>
                        </a:rPr>
                        <a:t>50% of women SMS representation.</a:t>
                      </a:r>
                    </a:p>
                  </a:txBody>
                  <a:tcPr marL="7579" marR="757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200" dirty="0">
                          <a:effectLst/>
                          <a:latin typeface="Arial" panose="020B0604020202020204" pitchFamily="34" charset="0"/>
                          <a:ea typeface="Calibri" panose="020F0502020204030204" pitchFamily="34" charset="0"/>
                          <a:cs typeface="Arial" panose="020B0604020202020204" pitchFamily="34" charset="0"/>
                        </a:rPr>
                        <a:t>50% of women SMS representation.</a:t>
                      </a:r>
                    </a:p>
                  </a:txBody>
                  <a:tcPr marL="7579" marR="757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200" dirty="0">
                          <a:effectLst/>
                          <a:latin typeface="Arial" panose="020B0604020202020204" pitchFamily="34" charset="0"/>
                          <a:ea typeface="Calibri" panose="020F0502020204030204" pitchFamily="34" charset="0"/>
                          <a:cs typeface="Arial" panose="020B0604020202020204" pitchFamily="34" charset="0"/>
                        </a:rPr>
                        <a:t>50% of women SMS representation.</a:t>
                      </a:r>
                    </a:p>
                  </a:txBody>
                  <a:tcPr marL="7579" marR="757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5"/>
                  </a:ext>
                </a:extLst>
              </a:tr>
              <a:tr h="220177">
                <a:tc vMerge="1">
                  <a:txBody>
                    <a:bodyPr/>
                    <a:lstStyle/>
                    <a:p>
                      <a:endParaRPr lang="en-ZA"/>
                    </a:p>
                  </a:txBody>
                  <a:tcPr/>
                </a:tc>
                <a:tc>
                  <a:txBody>
                    <a:bodyPr/>
                    <a:lstStyle/>
                    <a:p>
                      <a:pPr algn="l">
                        <a:lnSpc>
                          <a:spcPct val="107000"/>
                        </a:lnSpc>
                        <a:spcBef>
                          <a:spcPts val="400"/>
                        </a:spcBef>
                        <a:spcAft>
                          <a:spcPts val="400"/>
                        </a:spcAft>
                      </a:pPr>
                      <a:r>
                        <a:rPr lang="en-ZA" sz="1200">
                          <a:effectLst/>
                          <a:latin typeface="Arial" panose="020B0604020202020204" pitchFamily="34" charset="0"/>
                          <a:ea typeface="Calibri" panose="020F0502020204030204" pitchFamily="34" charset="0"/>
                          <a:cs typeface="Arial" panose="020B0604020202020204" pitchFamily="34" charset="0"/>
                        </a:rPr>
                        <a:t>2% of PWD employed.</a:t>
                      </a:r>
                    </a:p>
                  </a:txBody>
                  <a:tcPr marL="7579" marR="757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200">
                          <a:effectLst/>
                          <a:latin typeface="Arial" panose="020B0604020202020204" pitchFamily="34" charset="0"/>
                          <a:ea typeface="Calibri" panose="020F0502020204030204" pitchFamily="34" charset="0"/>
                          <a:cs typeface="Arial" panose="020B0604020202020204" pitchFamily="34" charset="0"/>
                        </a:rPr>
                        <a:t>≥ 2% of PWD employed.</a:t>
                      </a:r>
                    </a:p>
                  </a:txBody>
                  <a:tcPr marL="7579" marR="757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200">
                          <a:effectLst/>
                          <a:latin typeface="Arial" panose="020B0604020202020204" pitchFamily="34" charset="0"/>
                          <a:ea typeface="Calibri" panose="020F0502020204030204" pitchFamily="34" charset="0"/>
                          <a:cs typeface="Arial" panose="020B0604020202020204" pitchFamily="34" charset="0"/>
                        </a:rPr>
                        <a:t>≥ 2% of PWD employed.</a:t>
                      </a:r>
                    </a:p>
                  </a:txBody>
                  <a:tcPr marL="7579" marR="757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200">
                          <a:effectLst/>
                          <a:latin typeface="Arial" panose="020B0604020202020204" pitchFamily="34" charset="0"/>
                          <a:ea typeface="Calibri" panose="020F0502020204030204" pitchFamily="34" charset="0"/>
                          <a:cs typeface="Arial" panose="020B0604020202020204" pitchFamily="34" charset="0"/>
                        </a:rPr>
                        <a:t>≥ 2% of PWD employed.</a:t>
                      </a:r>
                    </a:p>
                  </a:txBody>
                  <a:tcPr marL="7579" marR="757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6"/>
                  </a:ext>
                </a:extLst>
              </a:tr>
              <a:tr h="361718">
                <a:tc vMerge="1">
                  <a:txBody>
                    <a:bodyPr/>
                    <a:lstStyle/>
                    <a:p>
                      <a:endParaRPr lang="en-ZA"/>
                    </a:p>
                  </a:txBody>
                  <a:tcPr/>
                </a:tc>
                <a:tc>
                  <a:txBody>
                    <a:bodyPr/>
                    <a:lstStyle/>
                    <a:p>
                      <a:pPr algn="l">
                        <a:lnSpc>
                          <a:spcPct val="107000"/>
                        </a:lnSpc>
                        <a:spcBef>
                          <a:spcPts val="400"/>
                        </a:spcBef>
                        <a:spcAft>
                          <a:spcPts val="400"/>
                        </a:spcAft>
                      </a:pPr>
                      <a:r>
                        <a:rPr lang="en-ZA" sz="1200">
                          <a:effectLst/>
                          <a:latin typeface="Arial" panose="020B0604020202020204" pitchFamily="34" charset="0"/>
                          <a:ea typeface="Calibri" panose="020F0502020204030204" pitchFamily="34" charset="0"/>
                          <a:cs typeface="Arial" panose="020B0604020202020204" pitchFamily="34" charset="0"/>
                        </a:rPr>
                        <a:t>&lt;10% vacancy rate in funded posts.</a:t>
                      </a:r>
                    </a:p>
                  </a:txBody>
                  <a:tcPr marL="7579" marR="757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200">
                          <a:effectLst/>
                          <a:latin typeface="Arial" panose="020B0604020202020204" pitchFamily="34" charset="0"/>
                          <a:ea typeface="Calibri" panose="020F0502020204030204" pitchFamily="34" charset="0"/>
                          <a:cs typeface="Arial" panose="020B0604020202020204" pitchFamily="34" charset="0"/>
                        </a:rPr>
                        <a:t>&lt;10% vacancy rate in funded posts.</a:t>
                      </a:r>
                    </a:p>
                  </a:txBody>
                  <a:tcPr marL="7579" marR="757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200">
                          <a:effectLst/>
                          <a:latin typeface="Arial" panose="020B0604020202020204" pitchFamily="34" charset="0"/>
                          <a:ea typeface="Calibri" panose="020F0502020204030204" pitchFamily="34" charset="0"/>
                          <a:cs typeface="Arial" panose="020B0604020202020204" pitchFamily="34" charset="0"/>
                        </a:rPr>
                        <a:t>&lt;10% vacancy rate in funded posts.</a:t>
                      </a:r>
                    </a:p>
                  </a:txBody>
                  <a:tcPr marL="7579" marR="757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200" dirty="0">
                          <a:effectLst/>
                          <a:latin typeface="Arial" panose="020B0604020202020204" pitchFamily="34" charset="0"/>
                          <a:ea typeface="Calibri" panose="020F0502020204030204" pitchFamily="34" charset="0"/>
                          <a:cs typeface="Arial" panose="020B0604020202020204" pitchFamily="34" charset="0"/>
                        </a:rPr>
                        <a:t>&lt;10% vacancy rate in funded posts.</a:t>
                      </a:r>
                    </a:p>
                  </a:txBody>
                  <a:tcPr marL="7579" marR="757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xmlns="" val="1391383607"/>
      </p:ext>
    </p:extLst>
  </p:cSld>
  <p:clrMapOvr>
    <a:masterClrMapping/>
  </p:clrMapOvr>
  <p:transition spd="med"/>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C3D69B"/>
        </a:solidFill>
        <a:effectLst/>
      </p:bgPr>
    </p:bg>
    <p:spTree>
      <p:nvGrpSpPr>
        <p:cNvPr id="1" name=""/>
        <p:cNvGrpSpPr/>
        <p:nvPr/>
      </p:nvGrpSpPr>
      <p:grpSpPr>
        <a:xfrm>
          <a:off x="0" y="0"/>
          <a:ext cx="0" cy="0"/>
          <a:chOff x="0" y="0"/>
          <a:chExt cx="0" cy="0"/>
        </a:xfrm>
      </p:grpSpPr>
      <p:pic>
        <p:nvPicPr>
          <p:cNvPr id="736" name="Picture 6" descr="Picture 6"/>
          <p:cNvPicPr>
            <a:picLocks noChangeAspect="1"/>
          </p:cNvPicPr>
          <p:nvPr/>
        </p:nvPicPr>
        <p:blipFill>
          <a:blip r:embed="rId2" cstate="print">
            <a:extLst/>
          </a:blip>
          <a:srcRect t="24292" b="22405"/>
          <a:stretch>
            <a:fillRect/>
          </a:stretch>
        </p:blipFill>
        <p:spPr>
          <a:xfrm>
            <a:off x="179511" y="6019799"/>
            <a:ext cx="1954090" cy="646525"/>
          </a:xfrm>
          <a:prstGeom prst="rect">
            <a:avLst/>
          </a:prstGeom>
          <a:ln w="12700">
            <a:miter lim="400000"/>
          </a:ln>
        </p:spPr>
      </p:pic>
      <p:sp>
        <p:nvSpPr>
          <p:cNvPr id="738" name="Title 1"/>
          <p:cNvSpPr>
            <a:spLocks noGrp="1"/>
          </p:cNvSpPr>
          <p:nvPr>
            <p:ph type="title"/>
          </p:nvPr>
        </p:nvSpPr>
        <p:spPr>
          <a:xfrm>
            <a:off x="179511" y="1621970"/>
            <a:ext cx="8610601" cy="2699660"/>
          </a:xfrm>
          <a:prstGeom prst="rect">
            <a:avLst/>
          </a:prstGeom>
        </p:spPr>
        <p:txBody>
          <a:bodyPr/>
          <a:lstStyle/>
          <a:p>
            <a:pPr>
              <a:defRPr sz="3600" b="1" cap="small">
                <a:latin typeface="Arial"/>
                <a:ea typeface="Arial"/>
                <a:cs typeface="Arial"/>
                <a:sym typeface="Arial"/>
              </a:defRPr>
            </a:pPr>
            <a:r>
              <a:rPr lang="en-ZA" dirty="0"/>
              <a:t>PROGRAMME 2: SECTOR POLICY AND RESEARCH</a:t>
            </a:r>
            <a:endParaRPr dirty="0"/>
          </a:p>
        </p:txBody>
      </p:sp>
      <p:sp>
        <p:nvSpPr>
          <p:cNvPr id="5" name="Right Triangle 4">
            <a:extLst>
              <a:ext uri="{FF2B5EF4-FFF2-40B4-BE49-F238E27FC236}">
                <a16:creationId xmlns:a16="http://schemas.microsoft.com/office/drawing/2014/main" xmlns="" id="{1F4B36CA-D7BE-E544-95E9-B0A57342C1E7}"/>
              </a:ext>
            </a:extLst>
          </p:cNvPr>
          <p:cNvSpPr/>
          <p:nvPr/>
        </p:nvSpPr>
        <p:spPr>
          <a:xfrm flipH="1">
            <a:off x="8458200" y="6134300"/>
            <a:ext cx="685800" cy="74295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solidFill>
                <a:prstClr val="white"/>
              </a:solidFill>
            </a:endParaRPr>
          </a:p>
        </p:txBody>
      </p:sp>
      <p:sp>
        <p:nvSpPr>
          <p:cNvPr id="737" name="Slide Number Placeholder 2"/>
          <p:cNvSpPr>
            <a:spLocks noGrp="1"/>
          </p:cNvSpPr>
          <p:nvPr>
            <p:ph type="sldNum" sz="quarter" idx="2"/>
          </p:nvPr>
        </p:nvSpPr>
        <p:spPr>
          <a:xfrm>
            <a:off x="8800748" y="6465333"/>
            <a:ext cx="300722" cy="338554"/>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sz="1600" b="1">
                <a:solidFill>
                  <a:schemeClr val="bg1"/>
                </a:solidFill>
              </a:rPr>
              <a:pPr/>
              <a:t>37</a:t>
            </a:fld>
            <a:endParaRPr sz="1600" b="1" dirty="0">
              <a:solidFill>
                <a:schemeClr val="bg1"/>
              </a:solidFill>
            </a:endParaRPr>
          </a:p>
        </p:txBody>
      </p:sp>
    </p:spTree>
  </p:cSld>
  <p:clrMapOvr>
    <a:masterClrMapping/>
  </p:clrMapOvr>
  <p:transition spd="med"/>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2969"/>
            <a:ext cx="8077200" cy="1371600"/>
          </a:xfrm>
        </p:spPr>
        <p:txBody>
          <a:bodyPr>
            <a:normAutofit/>
          </a:bodyPr>
          <a:lstStyle/>
          <a:p>
            <a:r>
              <a:rPr lang="en-US" dirty="0"/>
              <a:t/>
            </a:r>
            <a:br>
              <a:rPr lang="en-US" dirty="0"/>
            </a:br>
            <a:endParaRPr lang="en-US" sz="4000"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94128" y="904522"/>
            <a:ext cx="8755743" cy="5229777"/>
          </a:xfrm>
        </p:spPr>
        <p:txBody>
          <a:bodyPr>
            <a:normAutofit/>
          </a:bodyPr>
          <a:lstStyle/>
          <a:p>
            <a:pPr algn="just">
              <a:spcAft>
                <a:spcPts val="1050"/>
              </a:spcAft>
            </a:pPr>
            <a:r>
              <a:rPr lang="en-ZA" sz="1600" kern="1400" dirty="0">
                <a:solidFill>
                  <a:schemeClr val="tx1"/>
                </a:solidFill>
                <a:latin typeface="Arial" panose="020B0604020202020204" pitchFamily="34" charset="0"/>
                <a:ea typeface="Times New Roman" panose="02020603050405020304" pitchFamily="18" charset="0"/>
                <a:cs typeface="Arial" panose="020B0604020202020204" pitchFamily="34" charset="0"/>
              </a:rPr>
              <a:t>The Programme is responsible to create an enabling environment for the development and growth of sustainable small businesses and co-operatives through commissioning research; the development and review of policy and legislation; the coordination and promotion of sound intergovernmental relationships; promoting the sector interests in the regional and global arena; and effective monitoring and evaluation of programmes to ensure the desired impact is achieved in contributing toward the creation of employment and economic growth.</a:t>
            </a:r>
          </a:p>
          <a:p>
            <a:pPr algn="l">
              <a:lnSpc>
                <a:spcPct val="150000"/>
              </a:lnSpc>
            </a:pPr>
            <a:r>
              <a:rPr lang="en-ZA" sz="1600" b="1" dirty="0" smtClean="0">
                <a:solidFill>
                  <a:schemeClr val="tx1"/>
                </a:solidFill>
                <a:latin typeface="Arial" panose="020B0604020202020204" pitchFamily="34" charset="0"/>
                <a:cs typeface="Arial" panose="020B0604020202020204" pitchFamily="34" charset="0"/>
              </a:rPr>
              <a:t>Sub-Programmes</a:t>
            </a:r>
            <a:r>
              <a:rPr lang="en-ZA" sz="1600" b="1" dirty="0">
                <a:solidFill>
                  <a:schemeClr val="tx1"/>
                </a:solidFill>
                <a:latin typeface="Arial" panose="020B0604020202020204" pitchFamily="34" charset="0"/>
                <a:cs typeface="Arial" panose="020B0604020202020204" pitchFamily="34" charset="0"/>
              </a:rPr>
              <a:t>:</a:t>
            </a:r>
          </a:p>
          <a:p>
            <a:pPr marL="342900" indent="-342900" algn="l">
              <a:lnSpc>
                <a:spcPct val="150000"/>
              </a:lnSpc>
              <a:buFont typeface="+mj-lt"/>
              <a:buAutoNum type="arabicPeriod"/>
            </a:pPr>
            <a:r>
              <a:rPr lang="en-ZA" sz="1600" b="1" kern="1400" dirty="0">
                <a:solidFill>
                  <a:schemeClr val="tx1"/>
                </a:solidFill>
                <a:latin typeface="Arial" panose="020B0604020202020204" pitchFamily="34" charset="0"/>
                <a:ea typeface="Times New Roman" panose="02020603050405020304" pitchFamily="18" charset="0"/>
                <a:cs typeface="Arial" panose="020B0604020202020204" pitchFamily="34" charset="0"/>
              </a:rPr>
              <a:t>Research      </a:t>
            </a:r>
          </a:p>
          <a:p>
            <a:pPr marL="342900" indent="-342900" algn="l">
              <a:lnSpc>
                <a:spcPct val="150000"/>
              </a:lnSpc>
              <a:buFont typeface="+mj-lt"/>
              <a:buAutoNum type="arabicPeriod"/>
            </a:pPr>
            <a:r>
              <a:rPr lang="en-ZA" sz="1600" b="1" kern="1200" dirty="0">
                <a:solidFill>
                  <a:schemeClr val="tx1"/>
                </a:solidFill>
                <a:latin typeface="Arial" panose="020B0604020202020204" pitchFamily="34" charset="0"/>
                <a:ea typeface="Times New Roman" panose="02020603050405020304" pitchFamily="18" charset="0"/>
                <a:cs typeface="Arial" panose="020B0604020202020204" pitchFamily="34" charset="0"/>
              </a:rPr>
              <a:t>Policy and Legislation (which includes IGR and Coordination)</a:t>
            </a:r>
            <a:endParaRPr lang="en-ZA" sz="1600" kern="120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marL="342900" indent="-342900" algn="l">
              <a:lnSpc>
                <a:spcPct val="150000"/>
              </a:lnSpc>
              <a:buFont typeface="+mj-lt"/>
              <a:buAutoNum type="arabicPeriod"/>
            </a:pPr>
            <a:r>
              <a:rPr lang="en-ZA" sz="1600" b="1" kern="1400" dirty="0">
                <a:solidFill>
                  <a:schemeClr val="tx1"/>
                </a:solidFill>
                <a:latin typeface="Arial" panose="020B0604020202020204" pitchFamily="34" charset="0"/>
                <a:ea typeface="Times New Roman" panose="02020603050405020304" pitchFamily="18" charset="0"/>
                <a:cs typeface="Arial" panose="020B0604020202020204" pitchFamily="34" charset="0"/>
              </a:rPr>
              <a:t>International Relations and Trade Promotion </a:t>
            </a:r>
          </a:p>
          <a:p>
            <a:pPr marL="342900" indent="-342900" algn="l">
              <a:lnSpc>
                <a:spcPct val="150000"/>
              </a:lnSpc>
              <a:buFont typeface="+mj-lt"/>
              <a:buAutoNum type="arabicPeriod"/>
            </a:pPr>
            <a:r>
              <a:rPr lang="en-ZA" sz="1600" b="1" kern="1400" dirty="0">
                <a:solidFill>
                  <a:schemeClr val="tx1"/>
                </a:solidFill>
                <a:latin typeface="Arial" panose="020B0604020202020204" pitchFamily="34" charset="0"/>
                <a:ea typeface="Times New Roman" panose="02020603050405020304" pitchFamily="18" charset="0"/>
                <a:cs typeface="Arial" panose="020B0604020202020204" pitchFamily="34" charset="0"/>
              </a:rPr>
              <a:t>Monitoring and Evaluation</a:t>
            </a:r>
            <a:r>
              <a:rPr lang="en-ZA" sz="1600" kern="1400" dirty="0">
                <a:solidFill>
                  <a:schemeClr val="tx1"/>
                </a:solidFill>
                <a:latin typeface="Arial" panose="020B0604020202020204" pitchFamily="34" charset="0"/>
                <a:ea typeface="Times New Roman" panose="02020603050405020304" pitchFamily="18" charset="0"/>
                <a:cs typeface="Arial" panose="020B0604020202020204" pitchFamily="34" charset="0"/>
              </a:rPr>
              <a:t> </a:t>
            </a:r>
          </a:p>
        </p:txBody>
      </p:sp>
      <p:sp>
        <p:nvSpPr>
          <p:cNvPr id="5" name="Title 1"/>
          <p:cNvSpPr txBox="1">
            <a:spLocks/>
          </p:cNvSpPr>
          <p:nvPr/>
        </p:nvSpPr>
        <p:spPr>
          <a:xfrm>
            <a:off x="0" y="-2"/>
            <a:ext cx="9144000" cy="801385"/>
          </a:xfrm>
          <a:prstGeom prst="rect">
            <a:avLst/>
          </a:prstGeom>
          <a:solidFill>
            <a:srgbClr val="C3D69B"/>
          </a:solidFill>
          <a:ln w="12700">
            <a:miter lim="400000"/>
          </a:ln>
          <a:effectLst>
            <a:outerShdw blurRad="50800" dist="50800" dir="5400000" rotWithShape="0">
              <a:schemeClr val="accent6"/>
            </a:outerShdw>
          </a:effectLst>
          <a:extLst>
            <a:ext uri="{C572A759-6A51-4108-AA02-DFA0A04FC94B}">
              <ma14:wrappingTextBoxFlag xmlns="" xmlns:ma14="http://schemas.microsoft.com/office/mac/drawingml/2011/main" val="1"/>
            </a:ext>
          </a:extLst>
        </p:spPr>
        <p:txBody>
          <a:bodyPr lIns="45719" rIns="45719" anchor="ctr">
            <a:noAutofit/>
          </a:bodyPr>
          <a:lstStyle>
            <a:lvl1pPr marL="0" marR="0" indent="0" algn="r" defTabSz="914400" rtl="0" latinLnBrk="0">
              <a:lnSpc>
                <a:spcPct val="100000"/>
              </a:lnSpc>
              <a:spcBef>
                <a:spcPts val="0"/>
              </a:spcBef>
              <a:spcAft>
                <a:spcPts val="0"/>
              </a:spcAft>
              <a:buClrTx/>
              <a:buSzTx/>
              <a:buFontTx/>
              <a:buNone/>
              <a:tabLst/>
              <a:defRPr sz="3600" b="0" i="0" u="none" strike="noStrike" cap="none" spc="0" baseline="0">
                <a:ln>
                  <a:noFill/>
                </a:ln>
                <a:solidFill>
                  <a:srgbClr val="000000"/>
                </a:solidFill>
                <a:uFillTx/>
                <a:latin typeface="Arial"/>
                <a:ea typeface="Arial"/>
                <a:cs typeface="Arial"/>
                <a:sym typeface="Arial"/>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5pPr>
            <a:lvl6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6pPr>
            <a:lvl7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7pPr>
            <a:lvl8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8pPr>
            <a:lvl9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9pPr>
          </a:lstStyle>
          <a:p>
            <a:pPr hangingPunct="1"/>
            <a:r>
              <a:rPr lang="en-ZA" sz="4400" b="1" cap="small" dirty="0">
                <a:latin typeface="Arial" panose="020B0604020202020204" pitchFamily="34" charset="0"/>
                <a:cs typeface="Arial" panose="020B0604020202020204" pitchFamily="34" charset="0"/>
              </a:rPr>
              <a:t/>
            </a:r>
            <a:br>
              <a:rPr lang="en-ZA" sz="4400" b="1" cap="small" dirty="0">
                <a:latin typeface="Arial" panose="020B0604020202020204" pitchFamily="34" charset="0"/>
                <a:cs typeface="Arial" panose="020B0604020202020204" pitchFamily="34" charset="0"/>
              </a:rPr>
            </a:br>
            <a:r>
              <a:rPr lang="en-ZA" sz="4400" b="1" cap="small" dirty="0">
                <a:latin typeface="Arial" panose="020B0604020202020204" pitchFamily="34" charset="0"/>
                <a:ea typeface="+mn-ea"/>
                <a:cs typeface="Arial" panose="020B0604020202020204" pitchFamily="34" charset="0"/>
                <a:sym typeface="Calibri"/>
              </a:rPr>
              <a:t>   </a:t>
            </a:r>
            <a:r>
              <a:rPr lang="en-US" sz="4000" b="1" cap="small" dirty="0">
                <a:latin typeface="Arial" panose="020B0604020202020204" pitchFamily="34" charset="0"/>
                <a:cs typeface="Arial" panose="020B0604020202020204" pitchFamily="34" charset="0"/>
              </a:rPr>
              <a:t>Purpose, Goals and Objectives</a:t>
            </a:r>
            <a:r>
              <a:rPr lang="en-US" sz="4400" b="1" cap="small" dirty="0">
                <a:latin typeface="Arial" panose="020B0604020202020204" pitchFamily="34" charset="0"/>
                <a:cs typeface="Arial" panose="020B0604020202020204" pitchFamily="34" charset="0"/>
              </a:rPr>
              <a:t/>
            </a:r>
            <a:br>
              <a:rPr lang="en-US" sz="4400" b="1" cap="small" dirty="0">
                <a:latin typeface="Arial" panose="020B0604020202020204" pitchFamily="34" charset="0"/>
                <a:cs typeface="Arial" panose="020B0604020202020204" pitchFamily="34" charset="0"/>
              </a:rPr>
            </a:br>
            <a:endParaRPr lang="en-ZA" sz="4400" b="1" cap="small" dirty="0">
              <a:latin typeface="Arial" panose="020B0604020202020204" pitchFamily="34" charset="0"/>
              <a:ea typeface="+mn-ea"/>
              <a:cs typeface="Arial" panose="020B0604020202020204" pitchFamily="34" charset="0"/>
              <a:sym typeface="Calibri"/>
            </a:endParaRPr>
          </a:p>
        </p:txBody>
      </p:sp>
      <p:pic>
        <p:nvPicPr>
          <p:cNvPr id="6" name="Picture 4" descr="Picture 4"/>
          <p:cNvPicPr>
            <a:picLocks noChangeAspect="1"/>
          </p:cNvPicPr>
          <p:nvPr/>
        </p:nvPicPr>
        <p:blipFill>
          <a:blip r:embed="rId2" cstate="print">
            <a:extLst/>
          </a:blip>
          <a:srcRect t="24292" b="22405"/>
          <a:stretch>
            <a:fillRect/>
          </a:stretch>
        </p:blipFill>
        <p:spPr>
          <a:xfrm>
            <a:off x="0" y="6210300"/>
            <a:ext cx="1752600" cy="625930"/>
          </a:xfrm>
          <a:prstGeom prst="rect">
            <a:avLst/>
          </a:prstGeom>
          <a:ln w="12700">
            <a:miter lim="400000"/>
          </a:ln>
        </p:spPr>
      </p:pic>
      <p:sp>
        <p:nvSpPr>
          <p:cNvPr id="7" name="Right Triangle 6">
            <a:extLst>
              <a:ext uri="{FF2B5EF4-FFF2-40B4-BE49-F238E27FC236}">
                <a16:creationId xmlns:a16="http://schemas.microsoft.com/office/drawing/2014/main" xmlns="" id="{1F4B36CA-D7BE-E544-95E9-B0A57342C1E7}"/>
              </a:ext>
            </a:extLst>
          </p:cNvPr>
          <p:cNvSpPr/>
          <p:nvPr/>
        </p:nvSpPr>
        <p:spPr>
          <a:xfrm flipH="1">
            <a:off x="8458200" y="6134300"/>
            <a:ext cx="685800" cy="74295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solidFill>
                <a:prstClr val="white"/>
              </a:solidFill>
            </a:endParaRPr>
          </a:p>
        </p:txBody>
      </p:sp>
      <p:sp>
        <p:nvSpPr>
          <p:cNvPr id="4" name="Slide Number Placeholder 3"/>
          <p:cNvSpPr>
            <a:spLocks noGrp="1"/>
          </p:cNvSpPr>
          <p:nvPr>
            <p:ph type="sldNum" sz="quarter" idx="4294967295"/>
          </p:nvPr>
        </p:nvSpPr>
        <p:spPr>
          <a:xfrm>
            <a:off x="8779487" y="6465335"/>
            <a:ext cx="300722" cy="338554"/>
          </a:xfrm>
          <a:prstGeom prst="rect">
            <a:avLst/>
          </a:prstGeom>
        </p:spPr>
        <p:txBody>
          <a:bodyPr/>
          <a:lstStyle/>
          <a:p>
            <a:pPr>
              <a:defRPr/>
            </a:pPr>
            <a:fld id="{DB5779ED-BA85-4BB7-87D5-1680811E86D2}" type="slidenum">
              <a:rPr lang="en-US" sz="1600" b="1" smtClean="0">
                <a:solidFill>
                  <a:schemeClr val="bg1"/>
                </a:solidFill>
              </a:rPr>
              <a:pPr>
                <a:defRPr/>
              </a:pPr>
              <a:t>38</a:t>
            </a:fld>
            <a:endParaRPr lang="en-US" sz="1600" b="1" dirty="0">
              <a:solidFill>
                <a:schemeClr val="bg1"/>
              </a:solidFill>
            </a:endParaRPr>
          </a:p>
        </p:txBody>
      </p:sp>
    </p:spTree>
    <p:extLst>
      <p:ext uri="{BB962C8B-B14F-4D97-AF65-F5344CB8AC3E}">
        <p14:creationId xmlns:p14="http://schemas.microsoft.com/office/powerpoint/2010/main" xmlns="" val="222162385"/>
      </p:ext>
    </p:extLst>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 name="Picture 4" descr="Picture 4"/>
          <p:cNvPicPr>
            <a:picLocks noChangeAspect="1"/>
          </p:cNvPicPr>
          <p:nvPr/>
        </p:nvPicPr>
        <p:blipFill>
          <a:blip r:embed="rId2" cstate="print">
            <a:extLst/>
          </a:blip>
          <a:srcRect t="24292" b="22405"/>
          <a:stretch>
            <a:fillRect/>
          </a:stretch>
        </p:blipFill>
        <p:spPr>
          <a:xfrm>
            <a:off x="0" y="6210300"/>
            <a:ext cx="1752600" cy="625930"/>
          </a:xfrm>
          <a:prstGeom prst="rect">
            <a:avLst/>
          </a:prstGeom>
          <a:ln w="12700">
            <a:miter lim="400000"/>
          </a:ln>
        </p:spPr>
      </p:pic>
      <p:sp>
        <p:nvSpPr>
          <p:cNvPr id="790" name="Title 1"/>
          <p:cNvSpPr>
            <a:spLocks noGrp="1"/>
          </p:cNvSpPr>
          <p:nvPr>
            <p:ph type="title"/>
          </p:nvPr>
        </p:nvSpPr>
        <p:spPr>
          <a:xfrm>
            <a:off x="0" y="10274"/>
            <a:ext cx="9129444" cy="1016000"/>
          </a:xfrm>
          <a:prstGeom prst="rect">
            <a:avLst/>
          </a:prstGeom>
          <a:solidFill>
            <a:srgbClr val="C3D69B"/>
          </a:solidFill>
          <a:effectLst>
            <a:outerShdw blurRad="50800" dist="50800" dir="5400000" rotWithShape="0">
              <a:schemeClr val="accent6"/>
            </a:outerShdw>
          </a:effectLst>
        </p:spPr>
        <p:txBody>
          <a:bodyPr>
            <a:normAutofit/>
          </a:bodyPr>
          <a:lstStyle>
            <a:lvl1pPr algn="r">
              <a:defRPr sz="3600" cap="small">
                <a:latin typeface="Arial"/>
                <a:ea typeface="Arial"/>
                <a:cs typeface="Arial"/>
                <a:sym typeface="Arial"/>
              </a:defRPr>
            </a:lvl1pPr>
          </a:lstStyle>
          <a:p>
            <a:r>
              <a:rPr lang="en-GB" b="1" dirty="0">
                <a:latin typeface="Arial" panose="020B0604020202020204" pitchFamily="34" charset="0"/>
                <a:cs typeface="Arial" panose="020B0604020202020204" pitchFamily="34" charset="0"/>
                <a:sym typeface="Calibri"/>
              </a:rPr>
              <a:t>Programme 2: The Budget and MTEF </a:t>
            </a:r>
            <a:endParaRPr lang="en-GB" b="1" dirty="0">
              <a:latin typeface="Arial" panose="020B0604020202020204" pitchFamily="34" charset="0"/>
              <a:cs typeface="Arial" panose="020B0604020202020204" pitchFamily="34" charset="0"/>
            </a:endParaRPr>
          </a:p>
        </p:txBody>
      </p:sp>
      <p:sp>
        <p:nvSpPr>
          <p:cNvPr id="6" name="Right Triangle 5">
            <a:extLst>
              <a:ext uri="{FF2B5EF4-FFF2-40B4-BE49-F238E27FC236}">
                <a16:creationId xmlns:a16="http://schemas.microsoft.com/office/drawing/2014/main" xmlns="" id="{1F4B36CA-D7BE-E544-95E9-B0A57342C1E7}"/>
              </a:ext>
            </a:extLst>
          </p:cNvPr>
          <p:cNvSpPr/>
          <p:nvPr/>
        </p:nvSpPr>
        <p:spPr>
          <a:xfrm flipH="1">
            <a:off x="8458200" y="6134300"/>
            <a:ext cx="685800" cy="74295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solidFill>
                <a:prstClr val="white"/>
              </a:solidFill>
            </a:endParaRPr>
          </a:p>
        </p:txBody>
      </p:sp>
      <p:sp>
        <p:nvSpPr>
          <p:cNvPr id="789" name="Slide Number Placeholder 1"/>
          <p:cNvSpPr>
            <a:spLocks noGrp="1"/>
          </p:cNvSpPr>
          <p:nvPr>
            <p:ph type="sldNum" sz="quarter" idx="2"/>
          </p:nvPr>
        </p:nvSpPr>
        <p:spPr>
          <a:xfrm>
            <a:off x="8800760" y="6454700"/>
            <a:ext cx="300722" cy="338554"/>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sz="1600" b="1">
                <a:solidFill>
                  <a:schemeClr val="bg1"/>
                </a:solidFill>
              </a:rPr>
              <a:pPr/>
              <a:t>39</a:t>
            </a:fld>
            <a:endParaRPr sz="1600" b="1" dirty="0">
              <a:solidFill>
                <a:schemeClr val="bg1"/>
              </a:solidFill>
            </a:endParaRPr>
          </a:p>
        </p:txBody>
      </p:sp>
      <p:graphicFrame>
        <p:nvGraphicFramePr>
          <p:cNvPr id="2" name="Table 1"/>
          <p:cNvGraphicFramePr>
            <a:graphicFrameLocks noGrp="1"/>
          </p:cNvGraphicFramePr>
          <p:nvPr>
            <p:extLst>
              <p:ext uri="{D42A27DB-BD31-4B8C-83A1-F6EECF244321}">
                <p14:modId xmlns:p14="http://schemas.microsoft.com/office/powerpoint/2010/main" xmlns="" val="1279984519"/>
              </p:ext>
            </p:extLst>
          </p:nvPr>
        </p:nvGraphicFramePr>
        <p:xfrm>
          <a:off x="130629" y="1146629"/>
          <a:ext cx="8868229" cy="4847770"/>
        </p:xfrm>
        <a:graphic>
          <a:graphicData uri="http://schemas.openxmlformats.org/drawingml/2006/table">
            <a:tbl>
              <a:tblPr firstRow="1" firstCol="1" bandRow="1"/>
              <a:tblGrid>
                <a:gridCol w="2890965">
                  <a:extLst>
                    <a:ext uri="{9D8B030D-6E8A-4147-A177-3AD203B41FA5}">
                      <a16:colId xmlns:a16="http://schemas.microsoft.com/office/drawing/2014/main" xmlns="" val="20000"/>
                    </a:ext>
                  </a:extLst>
                </a:gridCol>
                <a:gridCol w="1494316">
                  <a:extLst>
                    <a:ext uri="{9D8B030D-6E8A-4147-A177-3AD203B41FA5}">
                      <a16:colId xmlns:a16="http://schemas.microsoft.com/office/drawing/2014/main" xmlns="" val="20001"/>
                    </a:ext>
                  </a:extLst>
                </a:gridCol>
                <a:gridCol w="1494316">
                  <a:extLst>
                    <a:ext uri="{9D8B030D-6E8A-4147-A177-3AD203B41FA5}">
                      <a16:colId xmlns:a16="http://schemas.microsoft.com/office/drawing/2014/main" xmlns="" val="20002"/>
                    </a:ext>
                  </a:extLst>
                </a:gridCol>
                <a:gridCol w="1406415">
                  <a:extLst>
                    <a:ext uri="{9D8B030D-6E8A-4147-A177-3AD203B41FA5}">
                      <a16:colId xmlns:a16="http://schemas.microsoft.com/office/drawing/2014/main" xmlns="" val="20003"/>
                    </a:ext>
                  </a:extLst>
                </a:gridCol>
                <a:gridCol w="1582217">
                  <a:extLst>
                    <a:ext uri="{9D8B030D-6E8A-4147-A177-3AD203B41FA5}">
                      <a16:colId xmlns:a16="http://schemas.microsoft.com/office/drawing/2014/main" xmlns="" val="20004"/>
                    </a:ext>
                  </a:extLst>
                </a:gridCol>
              </a:tblGrid>
              <a:tr h="372905">
                <a:tc>
                  <a:txBody>
                    <a:bodyPr/>
                    <a:lstStyle/>
                    <a:p>
                      <a:pPr algn="ctr">
                        <a:lnSpc>
                          <a:spcPct val="107000"/>
                        </a:lnSpc>
                        <a:spcAft>
                          <a:spcPts val="0"/>
                        </a:spcAft>
                      </a:pPr>
                      <a:r>
                        <a:rPr lang="en-US"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Programme 2: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DBDB"/>
                    </a:solidFill>
                  </a:tcPr>
                </a:tc>
                <a:tc>
                  <a:txBody>
                    <a:bodyPr/>
                    <a:lstStyle/>
                    <a:p>
                      <a:pPr algn="ctr">
                        <a:lnSpc>
                          <a:spcPct val="107000"/>
                        </a:lnSpc>
                        <a:spcAft>
                          <a:spcPts val="0"/>
                        </a:spcAft>
                      </a:pPr>
                      <a:r>
                        <a:rPr lang="en-US"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2019/20</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DBDB"/>
                    </a:solidFill>
                  </a:tcPr>
                </a:tc>
                <a:tc>
                  <a:txBody>
                    <a:bodyPr/>
                    <a:lstStyle/>
                    <a:p>
                      <a:pPr algn="ctr">
                        <a:lnSpc>
                          <a:spcPct val="107000"/>
                        </a:lnSpc>
                        <a:spcAft>
                          <a:spcPts val="0"/>
                        </a:spcAft>
                      </a:pPr>
                      <a:r>
                        <a:rPr lang="en-US"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2020/21</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DBDB"/>
                    </a:solidFill>
                  </a:tcPr>
                </a:tc>
                <a:tc>
                  <a:txBody>
                    <a:bodyPr/>
                    <a:lstStyle/>
                    <a:p>
                      <a:pPr algn="ctr">
                        <a:lnSpc>
                          <a:spcPct val="107000"/>
                        </a:lnSpc>
                        <a:spcAft>
                          <a:spcPts val="0"/>
                        </a:spcAft>
                      </a:pPr>
                      <a:r>
                        <a:rPr lang="en-US"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2021/22</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DBDB"/>
                    </a:solidFill>
                  </a:tcPr>
                </a:tc>
                <a:tc>
                  <a:txBody>
                    <a:bodyPr/>
                    <a:lstStyle/>
                    <a:p>
                      <a:pPr algn="ctr">
                        <a:lnSpc>
                          <a:spcPct val="107000"/>
                        </a:lnSpc>
                      </a:pPr>
                      <a:endParaRPr lang="en-ZA" sz="1600" dirty="0">
                        <a:effectLst/>
                        <a:latin typeface="Arial" panose="020B060402020202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DBDB"/>
                    </a:solidFill>
                  </a:tcPr>
                </a:tc>
                <a:extLst>
                  <a:ext uri="{0D108BD9-81ED-4DB2-BD59-A6C34878D82A}">
                    <a16:rowId xmlns:a16="http://schemas.microsoft.com/office/drawing/2014/main" xmlns="" val="10000"/>
                  </a:ext>
                </a:extLst>
              </a:tr>
              <a:tr h="745811">
                <a:tc>
                  <a:txBody>
                    <a:bodyPr/>
                    <a:lstStyle/>
                    <a:p>
                      <a:pPr algn="ctr">
                        <a:lnSpc>
                          <a:spcPct val="107000"/>
                        </a:lnSpc>
                        <a:spcAft>
                          <a:spcPts val="0"/>
                        </a:spcAft>
                      </a:pPr>
                      <a:r>
                        <a:rPr lang="en-US"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Revised </a:t>
                      </a:r>
                      <a:br>
                        <a:rPr lang="en-US"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Baseline</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Revised </a:t>
                      </a:r>
                      <a:br>
                        <a:rPr lang="en-US"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Baseline</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Revised </a:t>
                      </a:r>
                      <a:br>
                        <a:rPr lang="en-US"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Baseline</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Total</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372905">
                <a:tc>
                  <a:txBody>
                    <a:bodyPr/>
                    <a:lstStyle/>
                    <a:p>
                      <a:pPr algn="l">
                        <a:lnSpc>
                          <a:spcPct val="107000"/>
                        </a:lnSpc>
                        <a:spcAft>
                          <a:spcPts val="0"/>
                        </a:spcAft>
                      </a:pPr>
                      <a:r>
                        <a:rPr lang="en-US"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Sub-programmes</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R'000</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R'000</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R'000</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R'000</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372905">
                <a:tc>
                  <a:txBody>
                    <a:bodyPr/>
                    <a:lstStyle/>
                    <a:p>
                      <a:pPr algn="l">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Research</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17,330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18,169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19,091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54,590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745811">
                <a:tc>
                  <a:txBody>
                    <a:bodyPr/>
                    <a:lstStyle/>
                    <a:p>
                      <a:pPr algn="l">
                        <a:lnSpc>
                          <a:spcPct val="107000"/>
                        </a:lnSpc>
                        <a:spcAft>
                          <a:spcPts val="0"/>
                        </a:spcAft>
                      </a:pP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Policy and Legislation</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5,706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7,848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8,277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21,831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745811">
                <a:tc>
                  <a:txBody>
                    <a:bodyPr/>
                    <a:lstStyle/>
                    <a:p>
                      <a:pPr algn="l">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International Relations</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6,026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6,380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6,745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19,151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745811">
                <a:tc>
                  <a:txBody>
                    <a:bodyPr/>
                    <a:lstStyle/>
                    <a:p>
                      <a:pPr algn="l">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Monitoring and Evaluation</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6,553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7,019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8,197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21,769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745811">
                <a:tc>
                  <a:txBody>
                    <a:bodyPr/>
                    <a:lstStyle/>
                    <a:p>
                      <a:pPr algn="l">
                        <a:lnSpc>
                          <a:spcPct val="107000"/>
                        </a:lnSpc>
                        <a:spcAft>
                          <a:spcPts val="0"/>
                        </a:spcAft>
                      </a:pPr>
                      <a:r>
                        <a:rPr lang="en-US"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Total</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b="1"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35,615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b="1"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39,416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42,310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b="1"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117,341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xmlns="" val="1525720478"/>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C3D69B"/>
        </a:solidFill>
        <a:effectLst/>
      </p:bgPr>
    </p:bg>
    <p:spTree>
      <p:nvGrpSpPr>
        <p:cNvPr id="1" name=""/>
        <p:cNvGrpSpPr/>
        <p:nvPr/>
      </p:nvGrpSpPr>
      <p:grpSpPr>
        <a:xfrm>
          <a:off x="0" y="0"/>
          <a:ext cx="0" cy="0"/>
          <a:chOff x="0" y="0"/>
          <a:chExt cx="0" cy="0"/>
        </a:xfrm>
      </p:grpSpPr>
      <p:pic>
        <p:nvPicPr>
          <p:cNvPr id="646" name="Picture 6" descr="Picture 6"/>
          <p:cNvPicPr>
            <a:picLocks noChangeAspect="1"/>
          </p:cNvPicPr>
          <p:nvPr/>
        </p:nvPicPr>
        <p:blipFill>
          <a:blip r:embed="rId2" cstate="print">
            <a:extLst/>
          </a:blip>
          <a:srcRect t="24292" b="22405"/>
          <a:stretch>
            <a:fillRect/>
          </a:stretch>
        </p:blipFill>
        <p:spPr>
          <a:xfrm>
            <a:off x="179511" y="6019799"/>
            <a:ext cx="1954090" cy="646525"/>
          </a:xfrm>
          <a:prstGeom prst="rect">
            <a:avLst/>
          </a:prstGeom>
          <a:ln w="12700">
            <a:miter lim="400000"/>
          </a:ln>
        </p:spPr>
      </p:pic>
      <p:sp>
        <p:nvSpPr>
          <p:cNvPr id="648" name="Title 1"/>
          <p:cNvSpPr/>
          <p:nvPr/>
        </p:nvSpPr>
        <p:spPr>
          <a:xfrm>
            <a:off x="152400" y="2438400"/>
            <a:ext cx="8991600" cy="1143000"/>
          </a:xfrm>
          <a:prstGeom prst="rect">
            <a:avLst/>
          </a:prstGeom>
          <a:solidFill>
            <a:srgbClr val="C3D69B"/>
          </a:solidFill>
          <a:ln w="12700">
            <a:miter lim="400000"/>
          </a:ln>
          <a:effectLst>
            <a:outerShdw blurRad="50800" dist="50800" dir="5400000" rotWithShape="0">
              <a:schemeClr val="accent6"/>
            </a:outerShdw>
          </a:effectLst>
          <a:extLst>
            <a:ext uri="{C572A759-6A51-4108-AA02-DFA0A04FC94B}">
              <ma14:wrappingTextBoxFlag xmlns:ma14="http://schemas.microsoft.com/office/mac/drawingml/2011/main" xmlns="" val="1"/>
            </a:ext>
          </a:extLst>
        </p:spPr>
        <p:txBody>
          <a:bodyPr lIns="45719" rIns="45719" anchor="ctr">
            <a:normAutofit/>
          </a:bodyPr>
          <a:lstStyle>
            <a:lvl1pPr>
              <a:defRPr sz="4400" cap="small">
                <a:latin typeface="Arial"/>
                <a:ea typeface="Arial"/>
                <a:cs typeface="Arial"/>
                <a:sym typeface="Arial"/>
              </a:defRPr>
            </a:lvl1pPr>
          </a:lstStyle>
          <a:p>
            <a:pPr algn="r"/>
            <a:r>
              <a:rPr lang="en-GB" sz="3200" dirty="0"/>
              <a:t>Strategic Framework</a:t>
            </a:r>
            <a:endParaRPr sz="3200" dirty="0"/>
          </a:p>
        </p:txBody>
      </p:sp>
      <p:sp>
        <p:nvSpPr>
          <p:cNvPr id="5" name="Right Triangle 4">
            <a:extLst>
              <a:ext uri="{FF2B5EF4-FFF2-40B4-BE49-F238E27FC236}">
                <a16:creationId xmlns:a16="http://schemas.microsoft.com/office/drawing/2014/main" xmlns="" id="{1F4B36CA-D7BE-E544-95E9-B0A57342C1E7}"/>
              </a:ext>
            </a:extLst>
          </p:cNvPr>
          <p:cNvSpPr/>
          <p:nvPr/>
        </p:nvSpPr>
        <p:spPr>
          <a:xfrm flipH="1">
            <a:off x="8458200" y="6134300"/>
            <a:ext cx="685800" cy="74295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solidFill>
                <a:prstClr val="white"/>
              </a:solidFill>
            </a:endParaRPr>
          </a:p>
        </p:txBody>
      </p:sp>
      <p:sp>
        <p:nvSpPr>
          <p:cNvPr id="647" name="Slide Number Placeholder 2"/>
          <p:cNvSpPr>
            <a:spLocks noGrp="1"/>
          </p:cNvSpPr>
          <p:nvPr>
            <p:ph type="sldNum" sz="quarter" idx="2"/>
          </p:nvPr>
        </p:nvSpPr>
        <p:spPr>
          <a:xfrm>
            <a:off x="8790132" y="6422801"/>
            <a:ext cx="300722" cy="338554"/>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sz="1600" b="1">
                <a:solidFill>
                  <a:schemeClr val="bg1"/>
                </a:solidFill>
              </a:rPr>
              <a:pPr/>
              <a:t>4</a:t>
            </a:fld>
            <a:endParaRPr b="1" dirty="0">
              <a:solidFill>
                <a:schemeClr val="bg1"/>
              </a:solidFill>
            </a:endParaRPr>
          </a:p>
        </p:txBody>
      </p:sp>
    </p:spTree>
    <p:extLst>
      <p:ext uri="{BB962C8B-B14F-4D97-AF65-F5344CB8AC3E}">
        <p14:creationId xmlns:p14="http://schemas.microsoft.com/office/powerpoint/2010/main" xmlns="" val="1503543131"/>
      </p:ext>
    </p:extLst>
  </p:cSld>
  <p:clrMapOvr>
    <a:masterClrMapping/>
  </p:clrMapOvr>
  <p:transition spd="med"/>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0" name="Picture 6" descr="Picture 6"/>
          <p:cNvPicPr>
            <a:picLocks noChangeAspect="1"/>
          </p:cNvPicPr>
          <p:nvPr/>
        </p:nvPicPr>
        <p:blipFill>
          <a:blip r:embed="rId2" cstate="print">
            <a:extLst/>
          </a:blip>
          <a:srcRect t="24292" b="22405"/>
          <a:stretch>
            <a:fillRect/>
          </a:stretch>
        </p:blipFill>
        <p:spPr>
          <a:xfrm>
            <a:off x="179511" y="6219825"/>
            <a:ext cx="1420689" cy="570325"/>
          </a:xfrm>
          <a:prstGeom prst="rect">
            <a:avLst/>
          </a:prstGeom>
          <a:ln w="12700">
            <a:miter lim="400000"/>
          </a:ln>
        </p:spPr>
      </p:pic>
      <p:sp>
        <p:nvSpPr>
          <p:cNvPr id="652" name="Title 1"/>
          <p:cNvSpPr>
            <a:spLocks noGrp="1"/>
          </p:cNvSpPr>
          <p:nvPr>
            <p:ph type="title"/>
          </p:nvPr>
        </p:nvSpPr>
        <p:spPr>
          <a:xfrm>
            <a:off x="0" y="20548"/>
            <a:ext cx="9144000" cy="619432"/>
          </a:xfrm>
          <a:prstGeom prst="rect">
            <a:avLst/>
          </a:prstGeom>
          <a:solidFill>
            <a:srgbClr val="C3D69B"/>
          </a:solidFill>
          <a:effectLst>
            <a:outerShdw blurRad="50800" dist="50800" dir="5400000" rotWithShape="0">
              <a:schemeClr val="accent6"/>
            </a:outerShdw>
          </a:effectLst>
        </p:spPr>
        <p:txBody>
          <a:bodyPr>
            <a:noAutofit/>
          </a:bodyPr>
          <a:lstStyle>
            <a:lvl1pPr algn="r">
              <a:defRPr sz="3600">
                <a:latin typeface="Arial"/>
                <a:ea typeface="Arial"/>
                <a:cs typeface="Arial"/>
                <a:sym typeface="Arial"/>
              </a:defRPr>
            </a:lvl1pPr>
          </a:lstStyle>
          <a:p>
            <a:r>
              <a:rPr lang="en-ZA" sz="4000" b="1" dirty="0">
                <a:latin typeface="Arial" panose="020B0604020202020204" pitchFamily="34" charset="0"/>
              </a:rPr>
              <a:t/>
            </a:r>
            <a:br>
              <a:rPr lang="en-ZA" sz="4000" b="1" dirty="0">
                <a:latin typeface="Arial" panose="020B0604020202020204" pitchFamily="34" charset="0"/>
              </a:rPr>
            </a:br>
            <a:r>
              <a:rPr lang="en-ZA" sz="3200" b="1" cap="small" dirty="0">
                <a:latin typeface="Arial" panose="020B0604020202020204" pitchFamily="34" charset="0"/>
              </a:rPr>
              <a:t>Programme 2:</a:t>
            </a:r>
            <a:r>
              <a:rPr lang="en-GB" sz="3200" b="1" cap="small" dirty="0">
                <a:latin typeface="Arial" panose="020B0604020202020204" pitchFamily="34" charset="0"/>
                <a:cs typeface="Arial" panose="020B0604020202020204" pitchFamily="34" charset="0"/>
                <a:sym typeface="Calibri"/>
              </a:rPr>
              <a:t> Objectives and MTEF Targets</a:t>
            </a:r>
            <a:r>
              <a:rPr lang="en-ZA" b="1" cap="small" dirty="0">
                <a:latin typeface="Arial" panose="020B0604020202020204" pitchFamily="34" charset="0"/>
              </a:rPr>
              <a:t/>
            </a:r>
            <a:br>
              <a:rPr lang="en-ZA" b="1" cap="small" dirty="0">
                <a:latin typeface="Arial" panose="020B0604020202020204" pitchFamily="34" charset="0"/>
              </a:rPr>
            </a:br>
            <a:r>
              <a:rPr lang="en-ZA" b="1" dirty="0">
                <a:latin typeface="Arial" panose="020B0604020202020204" pitchFamily="34" charset="0"/>
                <a:ea typeface="+mn-ea"/>
                <a:cs typeface="Arial" panose="020B0604020202020204" pitchFamily="34" charset="0"/>
                <a:sym typeface="Calibri"/>
              </a:rPr>
              <a:t>   </a:t>
            </a:r>
            <a:endParaRPr b="1" dirty="0">
              <a:latin typeface="Arial" panose="020B0604020202020204" pitchFamily="34" charset="0"/>
              <a:ea typeface="+mn-ea"/>
              <a:cs typeface="Arial" panose="020B0604020202020204" pitchFamily="34" charset="0"/>
              <a:sym typeface="Calibri"/>
            </a:endParaRPr>
          </a:p>
        </p:txBody>
      </p:sp>
      <p:sp>
        <p:nvSpPr>
          <p:cNvPr id="6" name="Right Triangle 5">
            <a:extLst>
              <a:ext uri="{FF2B5EF4-FFF2-40B4-BE49-F238E27FC236}">
                <a16:creationId xmlns:a16="http://schemas.microsoft.com/office/drawing/2014/main" xmlns="" id="{1F4B36CA-D7BE-E544-95E9-B0A57342C1E7}"/>
              </a:ext>
            </a:extLst>
          </p:cNvPr>
          <p:cNvSpPr/>
          <p:nvPr/>
        </p:nvSpPr>
        <p:spPr>
          <a:xfrm flipH="1">
            <a:off x="8458200" y="6134300"/>
            <a:ext cx="685800" cy="74295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solidFill>
                <a:prstClr val="white"/>
              </a:solidFill>
            </a:endParaRPr>
          </a:p>
        </p:txBody>
      </p:sp>
      <p:sp>
        <p:nvSpPr>
          <p:cNvPr id="651" name="Slide Number Placeholder 2"/>
          <p:cNvSpPr>
            <a:spLocks noGrp="1"/>
          </p:cNvSpPr>
          <p:nvPr>
            <p:ph type="sldNum" sz="quarter" idx="2"/>
          </p:nvPr>
        </p:nvSpPr>
        <p:spPr>
          <a:xfrm>
            <a:off x="8811389" y="6454700"/>
            <a:ext cx="300722" cy="338554"/>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sz="1600" b="1">
                <a:solidFill>
                  <a:schemeClr val="bg1"/>
                </a:solidFill>
              </a:rPr>
              <a:pPr/>
              <a:t>40</a:t>
            </a:fld>
            <a:endParaRPr sz="1600" b="1" dirty="0">
              <a:solidFill>
                <a:schemeClr val="bg1"/>
              </a:solidFill>
            </a:endParaRPr>
          </a:p>
        </p:txBody>
      </p:sp>
      <p:graphicFrame>
        <p:nvGraphicFramePr>
          <p:cNvPr id="2" name="Table 1"/>
          <p:cNvGraphicFramePr>
            <a:graphicFrameLocks noGrp="1"/>
          </p:cNvGraphicFramePr>
          <p:nvPr>
            <p:extLst>
              <p:ext uri="{D42A27DB-BD31-4B8C-83A1-F6EECF244321}">
                <p14:modId xmlns:p14="http://schemas.microsoft.com/office/powerpoint/2010/main" xmlns="" val="3023365847"/>
              </p:ext>
            </p:extLst>
          </p:nvPr>
        </p:nvGraphicFramePr>
        <p:xfrm>
          <a:off x="76200" y="716434"/>
          <a:ext cx="8924925" cy="5605626"/>
        </p:xfrm>
        <a:graphic>
          <a:graphicData uri="http://schemas.openxmlformats.org/drawingml/2006/table">
            <a:tbl>
              <a:tblPr firstRow="1" firstCol="1" bandRow="1"/>
              <a:tblGrid>
                <a:gridCol w="1756039">
                  <a:extLst>
                    <a:ext uri="{9D8B030D-6E8A-4147-A177-3AD203B41FA5}">
                      <a16:colId xmlns:a16="http://schemas.microsoft.com/office/drawing/2014/main" xmlns="" val="20000"/>
                    </a:ext>
                  </a:extLst>
                </a:gridCol>
                <a:gridCol w="2026199">
                  <a:extLst>
                    <a:ext uri="{9D8B030D-6E8A-4147-A177-3AD203B41FA5}">
                      <a16:colId xmlns:a16="http://schemas.microsoft.com/office/drawing/2014/main" xmlns="" val="20001"/>
                    </a:ext>
                  </a:extLst>
                </a:gridCol>
                <a:gridCol w="1659554">
                  <a:extLst>
                    <a:ext uri="{9D8B030D-6E8A-4147-A177-3AD203B41FA5}">
                      <a16:colId xmlns:a16="http://schemas.microsoft.com/office/drawing/2014/main" xmlns="" val="20002"/>
                    </a:ext>
                  </a:extLst>
                </a:gridCol>
                <a:gridCol w="1987605">
                  <a:extLst>
                    <a:ext uri="{9D8B030D-6E8A-4147-A177-3AD203B41FA5}">
                      <a16:colId xmlns:a16="http://schemas.microsoft.com/office/drawing/2014/main" xmlns="" val="20003"/>
                    </a:ext>
                  </a:extLst>
                </a:gridCol>
                <a:gridCol w="1495528">
                  <a:extLst>
                    <a:ext uri="{9D8B030D-6E8A-4147-A177-3AD203B41FA5}">
                      <a16:colId xmlns:a16="http://schemas.microsoft.com/office/drawing/2014/main" xmlns="" val="20004"/>
                    </a:ext>
                  </a:extLst>
                </a:gridCol>
              </a:tblGrid>
              <a:tr h="101875">
                <a:tc rowSpan="2">
                  <a:txBody>
                    <a:bodyPr/>
                    <a:lstStyle/>
                    <a:p>
                      <a:pPr algn="ctr">
                        <a:lnSpc>
                          <a:spcPct val="107000"/>
                        </a:lnSpc>
                        <a:spcBef>
                          <a:spcPts val="400"/>
                        </a:spcBef>
                        <a:spcAft>
                          <a:spcPts val="400"/>
                        </a:spcAft>
                      </a:pPr>
                      <a:r>
                        <a:rPr lang="en-ZA" sz="1050" b="1" dirty="0">
                          <a:effectLst/>
                          <a:latin typeface="Arial" panose="020B0604020202020204" pitchFamily="34" charset="0"/>
                          <a:ea typeface="Times New Roman" panose="02020603050405020304" pitchFamily="18" charset="0"/>
                          <a:cs typeface="Arial" panose="020B0604020202020204" pitchFamily="34" charset="0"/>
                        </a:rPr>
                        <a:t>STRATEGIC OBJECTIVE</a:t>
                      </a:r>
                      <a:endParaRPr lang="en-ZA" sz="1050" dirty="0">
                        <a:effectLst/>
                        <a:latin typeface="Arial" panose="020B0604020202020204" pitchFamily="34" charset="0"/>
                        <a:ea typeface="Calibri" panose="020F0502020204030204" pitchFamily="34" charset="0"/>
                        <a:cs typeface="Arial" panose="020B0604020202020204" pitchFamily="34" charset="0"/>
                      </a:endParaRPr>
                    </a:p>
                  </a:txBody>
                  <a:tcPr marL="26783" marR="26783"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07000"/>
                        </a:lnSpc>
                        <a:spcBef>
                          <a:spcPts val="400"/>
                        </a:spcBef>
                        <a:spcAft>
                          <a:spcPts val="400"/>
                        </a:spcAft>
                      </a:pPr>
                      <a:r>
                        <a:rPr lang="en-ZA" sz="1050" b="1" dirty="0">
                          <a:effectLst/>
                          <a:latin typeface="Arial" panose="020B0604020202020204" pitchFamily="34" charset="0"/>
                          <a:ea typeface="Times New Roman" panose="02020603050405020304" pitchFamily="18" charset="0"/>
                          <a:cs typeface="Arial" panose="020B0604020202020204" pitchFamily="34" charset="0"/>
                        </a:rPr>
                        <a:t>ESTIMATED PERFORMANCE</a:t>
                      </a:r>
                      <a:endParaRPr lang="en-ZA" sz="1050" dirty="0">
                        <a:effectLst/>
                        <a:latin typeface="Arial" panose="020B0604020202020204" pitchFamily="34" charset="0"/>
                        <a:ea typeface="Calibri" panose="020F0502020204030204" pitchFamily="34" charset="0"/>
                        <a:cs typeface="Arial" panose="020B0604020202020204" pitchFamily="34" charset="0"/>
                      </a:endParaRPr>
                    </a:p>
                  </a:txBody>
                  <a:tcPr marL="26783" marR="26783"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gridSpan="3">
                  <a:txBody>
                    <a:bodyPr/>
                    <a:lstStyle/>
                    <a:p>
                      <a:pPr algn="ctr">
                        <a:lnSpc>
                          <a:spcPct val="107000"/>
                        </a:lnSpc>
                        <a:spcBef>
                          <a:spcPts val="400"/>
                        </a:spcBef>
                        <a:spcAft>
                          <a:spcPts val="400"/>
                        </a:spcAft>
                      </a:pPr>
                      <a:r>
                        <a:rPr lang="en-ZA" sz="1050" b="1">
                          <a:effectLst/>
                          <a:latin typeface="Arial" panose="020B0604020202020204" pitchFamily="34" charset="0"/>
                          <a:ea typeface="Times New Roman" panose="02020603050405020304" pitchFamily="18" charset="0"/>
                          <a:cs typeface="Arial" panose="020B0604020202020204" pitchFamily="34" charset="0"/>
                        </a:rPr>
                        <a:t>MEDIUM TERM TARGETS</a:t>
                      </a:r>
                      <a:endParaRPr lang="en-ZA" sz="1050">
                        <a:effectLst/>
                        <a:latin typeface="Arial" panose="020B0604020202020204" pitchFamily="34" charset="0"/>
                        <a:ea typeface="Calibri" panose="020F0502020204030204" pitchFamily="34" charset="0"/>
                        <a:cs typeface="Arial" panose="020B0604020202020204" pitchFamily="34" charset="0"/>
                      </a:endParaRPr>
                    </a:p>
                  </a:txBody>
                  <a:tcPr marL="26783" marR="26783"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141554">
                <a:tc vMerge="1">
                  <a:txBody>
                    <a:bodyPr/>
                    <a:lstStyle/>
                    <a:p>
                      <a:endParaRPr lang="en-ZA"/>
                    </a:p>
                  </a:txBody>
                  <a:tcPr/>
                </a:tc>
                <a:tc>
                  <a:txBody>
                    <a:bodyPr/>
                    <a:lstStyle/>
                    <a:p>
                      <a:pPr algn="ctr">
                        <a:lnSpc>
                          <a:spcPct val="107000"/>
                        </a:lnSpc>
                        <a:spcBef>
                          <a:spcPts val="400"/>
                        </a:spcBef>
                        <a:spcAft>
                          <a:spcPts val="400"/>
                        </a:spcAft>
                      </a:pPr>
                      <a:r>
                        <a:rPr lang="en-ZA" sz="1050" b="1">
                          <a:effectLst/>
                          <a:latin typeface="Arial" panose="020B0604020202020204" pitchFamily="34" charset="0"/>
                          <a:ea typeface="Times New Roman" panose="02020603050405020304" pitchFamily="18" charset="0"/>
                          <a:cs typeface="Arial" panose="020B0604020202020204" pitchFamily="34" charset="0"/>
                        </a:rPr>
                        <a:t>2018/19</a:t>
                      </a:r>
                      <a:endParaRPr lang="en-ZA" sz="1050">
                        <a:effectLst/>
                        <a:latin typeface="Arial" panose="020B0604020202020204" pitchFamily="34" charset="0"/>
                        <a:ea typeface="Calibri" panose="020F0502020204030204" pitchFamily="34" charset="0"/>
                        <a:cs typeface="Arial" panose="020B0604020202020204" pitchFamily="34" charset="0"/>
                      </a:endParaRPr>
                    </a:p>
                  </a:txBody>
                  <a:tcPr marL="26783" marR="26783"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07000"/>
                        </a:lnSpc>
                        <a:spcBef>
                          <a:spcPts val="400"/>
                        </a:spcBef>
                        <a:spcAft>
                          <a:spcPts val="400"/>
                        </a:spcAft>
                      </a:pPr>
                      <a:r>
                        <a:rPr lang="en-ZA" sz="1050" b="1">
                          <a:effectLst/>
                          <a:latin typeface="Arial" panose="020B0604020202020204" pitchFamily="34" charset="0"/>
                          <a:ea typeface="Times New Roman" panose="02020603050405020304" pitchFamily="18" charset="0"/>
                          <a:cs typeface="Arial" panose="020B0604020202020204" pitchFamily="34" charset="0"/>
                        </a:rPr>
                        <a:t>2019/20</a:t>
                      </a:r>
                      <a:endParaRPr lang="en-ZA" sz="1050">
                        <a:effectLst/>
                        <a:latin typeface="Arial" panose="020B0604020202020204" pitchFamily="34" charset="0"/>
                        <a:ea typeface="Calibri" panose="020F0502020204030204" pitchFamily="34" charset="0"/>
                        <a:cs typeface="Arial" panose="020B0604020202020204" pitchFamily="34" charset="0"/>
                      </a:endParaRPr>
                    </a:p>
                  </a:txBody>
                  <a:tcPr marL="26783" marR="26783"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07000"/>
                        </a:lnSpc>
                        <a:spcBef>
                          <a:spcPts val="400"/>
                        </a:spcBef>
                        <a:spcAft>
                          <a:spcPts val="400"/>
                        </a:spcAft>
                      </a:pPr>
                      <a:r>
                        <a:rPr lang="en-ZA" sz="1050" b="1">
                          <a:effectLst/>
                          <a:latin typeface="Arial" panose="020B0604020202020204" pitchFamily="34" charset="0"/>
                          <a:ea typeface="Times New Roman" panose="02020603050405020304" pitchFamily="18" charset="0"/>
                          <a:cs typeface="Arial" panose="020B0604020202020204" pitchFamily="34" charset="0"/>
                        </a:rPr>
                        <a:t>2020/21</a:t>
                      </a:r>
                      <a:endParaRPr lang="en-ZA" sz="105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Bef>
                          <a:spcPts val="400"/>
                        </a:spcBef>
                        <a:spcAft>
                          <a:spcPts val="400"/>
                        </a:spcAft>
                      </a:pPr>
                      <a:r>
                        <a:rPr lang="en-ZA" sz="1050" b="1">
                          <a:effectLst/>
                          <a:latin typeface="Arial" panose="020B0604020202020204" pitchFamily="34" charset="0"/>
                          <a:ea typeface="Times New Roman" panose="02020603050405020304" pitchFamily="18" charset="0"/>
                          <a:cs typeface="Arial" panose="020B0604020202020204" pitchFamily="34" charset="0"/>
                        </a:rPr>
                        <a:t>(New Cycle)</a:t>
                      </a:r>
                      <a:endParaRPr lang="en-ZA" sz="1050">
                        <a:effectLst/>
                        <a:latin typeface="Arial" panose="020B0604020202020204" pitchFamily="34" charset="0"/>
                        <a:ea typeface="Calibri" panose="020F0502020204030204" pitchFamily="34" charset="0"/>
                        <a:cs typeface="Arial" panose="020B0604020202020204" pitchFamily="34" charset="0"/>
                      </a:endParaRPr>
                    </a:p>
                  </a:txBody>
                  <a:tcPr marL="26783" marR="26783"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07000"/>
                        </a:lnSpc>
                        <a:spcBef>
                          <a:spcPts val="400"/>
                        </a:spcBef>
                        <a:spcAft>
                          <a:spcPts val="400"/>
                        </a:spcAft>
                      </a:pPr>
                      <a:r>
                        <a:rPr lang="en-ZA" sz="1050" b="1" dirty="0">
                          <a:effectLst/>
                          <a:latin typeface="Arial" panose="020B0604020202020204" pitchFamily="34" charset="0"/>
                          <a:ea typeface="Times New Roman" panose="02020603050405020304" pitchFamily="18" charset="0"/>
                          <a:cs typeface="Arial" panose="020B0604020202020204" pitchFamily="34" charset="0"/>
                        </a:rPr>
                        <a:t>2021/22 </a:t>
                      </a:r>
                      <a:endParaRPr lang="en-ZA" sz="1050" dirty="0">
                        <a:effectLst/>
                        <a:latin typeface="Arial" panose="020B0604020202020204" pitchFamily="34" charset="0"/>
                        <a:ea typeface="Calibri" panose="020F0502020204030204" pitchFamily="34" charset="0"/>
                        <a:cs typeface="Arial" panose="020B0604020202020204" pitchFamily="34" charset="0"/>
                      </a:endParaRPr>
                    </a:p>
                  </a:txBody>
                  <a:tcPr marL="26783" marR="26783"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extLst>
                  <a:ext uri="{0D108BD9-81ED-4DB2-BD59-A6C34878D82A}">
                    <a16:rowId xmlns:a16="http://schemas.microsoft.com/office/drawing/2014/main" xmlns="" val="10001"/>
                  </a:ext>
                </a:extLst>
              </a:tr>
              <a:tr h="65966">
                <a:tc gridSpan="5">
                  <a:txBody>
                    <a:bodyPr/>
                    <a:lstStyle/>
                    <a:p>
                      <a:pPr algn="l">
                        <a:lnSpc>
                          <a:spcPct val="107000"/>
                        </a:lnSpc>
                        <a:spcBef>
                          <a:spcPts val="400"/>
                        </a:spcBef>
                        <a:spcAft>
                          <a:spcPts val="400"/>
                        </a:spcAft>
                      </a:pPr>
                      <a:r>
                        <a:rPr lang="en-ZA" sz="1050" b="1">
                          <a:effectLst/>
                          <a:latin typeface="Arial" panose="020B0604020202020204" pitchFamily="34" charset="0"/>
                          <a:ea typeface="Calibri" panose="020F0502020204030204" pitchFamily="34" charset="0"/>
                          <a:cs typeface="Arial" panose="020B0604020202020204" pitchFamily="34" charset="0"/>
                        </a:rPr>
                        <a:t>1:</a:t>
                      </a:r>
                      <a:r>
                        <a:rPr lang="en-ZA" sz="1050" b="1" kern="1200">
                          <a:effectLst/>
                          <a:latin typeface="Arial" panose="020B0604020202020204" pitchFamily="34" charset="0"/>
                          <a:ea typeface="Calibri" panose="020F0502020204030204" pitchFamily="34" charset="0"/>
                          <a:cs typeface="Arial" panose="020B0604020202020204" pitchFamily="34" charset="0"/>
                        </a:rPr>
                        <a:t> Policy and planning coherence in the sector, that promotes an enabling ecosystem for SMMEs and co-operatives</a:t>
                      </a:r>
                      <a:endParaRPr lang="en-ZA" sz="1050">
                        <a:effectLst/>
                        <a:latin typeface="Arial" panose="020B0604020202020204" pitchFamily="34" charset="0"/>
                        <a:ea typeface="Calibri" panose="020F0502020204030204" pitchFamily="34" charset="0"/>
                        <a:cs typeface="Arial" panose="020B0604020202020204" pitchFamily="34" charset="0"/>
                      </a:endParaRPr>
                    </a:p>
                  </a:txBody>
                  <a:tcPr marL="26783" marR="2678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DEDED"/>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2"/>
                  </a:ext>
                </a:extLst>
              </a:tr>
              <a:tr h="560314">
                <a:tc rowSpan="3">
                  <a:txBody>
                    <a:bodyPr/>
                    <a:lstStyle/>
                    <a:p>
                      <a:pPr algn="l">
                        <a:lnSpc>
                          <a:spcPct val="107000"/>
                        </a:lnSpc>
                        <a:spcBef>
                          <a:spcPts val="400"/>
                        </a:spcBef>
                        <a:spcAft>
                          <a:spcPts val="400"/>
                        </a:spcAft>
                      </a:pPr>
                      <a:r>
                        <a:rPr lang="en-ZA" sz="1050" dirty="0">
                          <a:effectLst/>
                          <a:latin typeface="Arial" panose="020B0604020202020204" pitchFamily="34" charset="0"/>
                          <a:ea typeface="Calibri" panose="020F0502020204030204" pitchFamily="34" charset="0"/>
                          <a:cs typeface="Arial" panose="020B0604020202020204" pitchFamily="34" charset="0"/>
                        </a:rPr>
                        <a:t>1.1: Reduced regulatory burdens and a conducive legislative and policy environment for SMMEs and co-operatives</a:t>
                      </a:r>
                      <a:r>
                        <a:rPr lang="en-ZA" sz="1050" dirty="0" smtClean="0">
                          <a:effectLst/>
                          <a:latin typeface="Arial" panose="020B0604020202020204" pitchFamily="34" charset="0"/>
                          <a:ea typeface="Calibri" panose="020F0502020204030204" pitchFamily="34" charset="0"/>
                          <a:cs typeface="Arial" panose="020B0604020202020204" pitchFamily="34" charset="0"/>
                        </a:rPr>
                        <a:t>.</a:t>
                      </a:r>
                      <a:endParaRPr lang="en-ZA" sz="1050" dirty="0">
                        <a:effectLst/>
                        <a:latin typeface="Arial" panose="020B0604020202020204" pitchFamily="34" charset="0"/>
                        <a:ea typeface="Calibri" panose="020F0502020204030204" pitchFamily="34" charset="0"/>
                        <a:cs typeface="Arial" panose="020B0604020202020204" pitchFamily="34" charset="0"/>
                      </a:endParaRPr>
                    </a:p>
                    <a:p>
                      <a:pPr algn="l">
                        <a:lnSpc>
                          <a:spcPct val="107000"/>
                        </a:lnSpc>
                        <a:spcBef>
                          <a:spcPts val="400"/>
                        </a:spcBef>
                        <a:spcAft>
                          <a:spcPts val="400"/>
                        </a:spcAft>
                      </a:pPr>
                      <a:r>
                        <a:rPr lang="en-ZA" sz="1050" dirty="0">
                          <a:effectLst/>
                          <a:latin typeface="Arial" panose="020B0604020202020204" pitchFamily="34" charset="0"/>
                          <a:ea typeface="Times New Roman" panose="02020603050405020304" pitchFamily="18" charset="0"/>
                          <a:cs typeface="Arial" panose="020B0604020202020204" pitchFamily="34" charset="0"/>
                        </a:rPr>
                        <a:t> </a:t>
                      </a:r>
                      <a:endParaRPr lang="en-ZA" sz="1050" dirty="0">
                        <a:effectLst/>
                        <a:latin typeface="Arial" panose="020B0604020202020204" pitchFamily="34" charset="0"/>
                        <a:ea typeface="Calibri" panose="020F0502020204030204" pitchFamily="34" charset="0"/>
                        <a:cs typeface="Arial" panose="020B0604020202020204" pitchFamily="34" charset="0"/>
                      </a:endParaRPr>
                    </a:p>
                    <a:p>
                      <a:pPr algn="l">
                        <a:lnSpc>
                          <a:spcPct val="107000"/>
                        </a:lnSpc>
                        <a:spcBef>
                          <a:spcPts val="400"/>
                        </a:spcBef>
                        <a:spcAft>
                          <a:spcPts val="400"/>
                        </a:spcAft>
                      </a:pPr>
                      <a:r>
                        <a:rPr lang="en-ZA" sz="1050" dirty="0">
                          <a:effectLst/>
                          <a:latin typeface="Arial" panose="020B0604020202020204" pitchFamily="34" charset="0"/>
                          <a:ea typeface="Calibri" panose="020F0502020204030204" pitchFamily="34" charset="0"/>
                          <a:cs typeface="Arial" panose="020B0604020202020204" pitchFamily="34" charset="0"/>
                        </a:rPr>
                        <a:t> </a:t>
                      </a:r>
                    </a:p>
                  </a:txBody>
                  <a:tcPr marL="26783" marR="2678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050">
                          <a:effectLst/>
                          <a:latin typeface="Arial" panose="020B0604020202020204" pitchFamily="34" charset="0"/>
                          <a:ea typeface="Calibri" panose="020F0502020204030204" pitchFamily="34" charset="0"/>
                          <a:cs typeface="Arial" panose="020B0604020202020204" pitchFamily="34" charset="0"/>
                        </a:rPr>
                        <a:t>Twelve (12) municipalities assisted to roll out SMMEs and co-operatives Red-Tape Reduction Programme. </a:t>
                      </a:r>
                    </a:p>
                  </a:txBody>
                  <a:tcPr marL="26783" marR="2678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050">
                          <a:effectLst/>
                          <a:latin typeface="Arial" panose="020B0604020202020204" pitchFamily="34" charset="0"/>
                          <a:ea typeface="Calibri" panose="020F0502020204030204" pitchFamily="34" charset="0"/>
                          <a:cs typeface="Arial" panose="020B0604020202020204" pitchFamily="34" charset="0"/>
                        </a:rPr>
                        <a:t>Red-Tape Reduction Awareness Programme rolled out in 16 municipalities.</a:t>
                      </a:r>
                    </a:p>
                  </a:txBody>
                  <a:tcPr marL="26783" marR="2678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050">
                          <a:effectLst/>
                          <a:latin typeface="Arial" panose="020B0604020202020204" pitchFamily="34" charset="0"/>
                          <a:ea typeface="Calibri" panose="020F0502020204030204" pitchFamily="34" charset="0"/>
                          <a:cs typeface="Arial" panose="020B0604020202020204" pitchFamily="34" charset="0"/>
                        </a:rPr>
                        <a:t>Ease of doing business Awareness Programme rolled out in 20 municipalities.</a:t>
                      </a:r>
                    </a:p>
                  </a:txBody>
                  <a:tcPr marL="26783" marR="2678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050">
                          <a:effectLst/>
                          <a:latin typeface="Arial" panose="020B0604020202020204" pitchFamily="34" charset="0"/>
                          <a:ea typeface="Calibri" panose="020F0502020204030204" pitchFamily="34" charset="0"/>
                          <a:cs typeface="Arial" panose="020B0604020202020204" pitchFamily="34" charset="0"/>
                        </a:rPr>
                        <a:t>Ease of doing business Awareness Programme rolled out in 25 municipalities.</a:t>
                      </a:r>
                    </a:p>
                  </a:txBody>
                  <a:tcPr marL="26783" marR="2678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3"/>
                  </a:ext>
                </a:extLst>
              </a:tr>
              <a:tr h="841348">
                <a:tc vMerge="1">
                  <a:txBody>
                    <a:bodyPr/>
                    <a:lstStyle/>
                    <a:p>
                      <a:endParaRPr lang="en-ZA"/>
                    </a:p>
                  </a:txBody>
                  <a:tcPr/>
                </a:tc>
                <a:tc>
                  <a:txBody>
                    <a:bodyPr/>
                    <a:lstStyle/>
                    <a:p>
                      <a:pPr algn="l">
                        <a:lnSpc>
                          <a:spcPct val="107000"/>
                        </a:lnSpc>
                        <a:spcBef>
                          <a:spcPts val="400"/>
                        </a:spcBef>
                        <a:spcAft>
                          <a:spcPts val="400"/>
                        </a:spcAft>
                      </a:pPr>
                      <a:r>
                        <a:rPr lang="en-ZA" sz="1050" dirty="0">
                          <a:effectLst/>
                          <a:latin typeface="Arial" panose="020B0604020202020204" pitchFamily="34" charset="0"/>
                          <a:ea typeface="Calibri" panose="020F0502020204030204" pitchFamily="34" charset="0"/>
                          <a:cs typeface="Arial" panose="020B0604020202020204" pitchFamily="34" charset="0"/>
                        </a:rPr>
                        <a:t>Amendment of the National Small Business Bill through legislative process.</a:t>
                      </a:r>
                    </a:p>
                  </a:txBody>
                  <a:tcPr marL="26783" marR="2678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050" dirty="0">
                          <a:effectLst/>
                          <a:latin typeface="Arial" panose="020B0604020202020204" pitchFamily="34" charset="0"/>
                          <a:ea typeface="Calibri" panose="020F0502020204030204" pitchFamily="34" charset="0"/>
                          <a:cs typeface="Arial" panose="020B0604020202020204" pitchFamily="34" charset="0"/>
                        </a:rPr>
                        <a:t>Draft National Small Enterprise Bill submitted to the Minister for </a:t>
                      </a:r>
                      <a:r>
                        <a:rPr lang="en-ZA" sz="1050" dirty="0" smtClean="0">
                          <a:effectLst/>
                          <a:latin typeface="Arial" panose="020B0604020202020204" pitchFamily="34" charset="0"/>
                          <a:ea typeface="Calibri" panose="020F0502020204030204" pitchFamily="34" charset="0"/>
                          <a:cs typeface="Arial" panose="020B0604020202020204" pitchFamily="34" charset="0"/>
                        </a:rPr>
                        <a:t>consideration.</a:t>
                      </a:r>
                      <a:endParaRPr lang="en-ZA" sz="1050" dirty="0">
                        <a:effectLst/>
                        <a:latin typeface="Arial" panose="020B0604020202020204" pitchFamily="34" charset="0"/>
                        <a:ea typeface="Calibri" panose="020F0502020204030204" pitchFamily="34" charset="0"/>
                        <a:cs typeface="Arial" panose="020B0604020202020204" pitchFamily="34" charset="0"/>
                      </a:endParaRPr>
                    </a:p>
                  </a:txBody>
                  <a:tcPr marL="26783" marR="2678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050" dirty="0">
                          <a:effectLst/>
                          <a:latin typeface="Arial" panose="020B0604020202020204" pitchFamily="34" charset="0"/>
                          <a:ea typeface="Calibri" panose="020F0502020204030204" pitchFamily="34" charset="0"/>
                          <a:cs typeface="Arial" panose="020B0604020202020204" pitchFamily="34" charset="0"/>
                        </a:rPr>
                        <a:t>Prepare and table National Small Enterprise bill in </a:t>
                      </a:r>
                      <a:r>
                        <a:rPr lang="en-ZA" sz="1050" dirty="0" smtClean="0">
                          <a:effectLst/>
                          <a:latin typeface="Arial" panose="020B0604020202020204" pitchFamily="34" charset="0"/>
                          <a:ea typeface="Calibri" panose="020F0502020204030204" pitchFamily="34" charset="0"/>
                          <a:cs typeface="Arial" panose="020B0604020202020204" pitchFamily="34" charset="0"/>
                        </a:rPr>
                        <a:t>Parliament.</a:t>
                      </a:r>
                      <a:r>
                        <a:rPr lang="en-ZA" sz="1050" dirty="0">
                          <a:effectLst/>
                          <a:latin typeface="Arial" panose="020B0604020202020204" pitchFamily="34" charset="0"/>
                          <a:ea typeface="Calibri" panose="020F0502020204030204" pitchFamily="34" charset="0"/>
                          <a:cs typeface="Arial" panose="020B0604020202020204" pitchFamily="34" charset="0"/>
                        </a:rPr>
                        <a:t> </a:t>
                      </a:r>
                    </a:p>
                  </a:txBody>
                  <a:tcPr marL="26783" marR="2678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050" dirty="0">
                          <a:effectLst/>
                          <a:latin typeface="Arial" panose="020B0604020202020204" pitchFamily="34" charset="0"/>
                          <a:ea typeface="Calibri" panose="020F0502020204030204" pitchFamily="34" charset="0"/>
                          <a:cs typeface="Arial" panose="020B0604020202020204" pitchFamily="34" charset="0"/>
                        </a:rPr>
                        <a:t>Prepare and table National Small Enterprise bill in </a:t>
                      </a:r>
                      <a:r>
                        <a:rPr lang="en-ZA" sz="1050" dirty="0" smtClean="0">
                          <a:effectLst/>
                          <a:latin typeface="Arial" panose="020B0604020202020204" pitchFamily="34" charset="0"/>
                          <a:ea typeface="Calibri" panose="020F0502020204030204" pitchFamily="34" charset="0"/>
                          <a:cs typeface="Arial" panose="020B0604020202020204" pitchFamily="34" charset="0"/>
                        </a:rPr>
                        <a:t>Parliament.</a:t>
                      </a:r>
                      <a:endParaRPr lang="en-ZA" sz="1050" dirty="0">
                        <a:effectLst/>
                        <a:latin typeface="Arial" panose="020B0604020202020204" pitchFamily="34" charset="0"/>
                        <a:ea typeface="Calibri" panose="020F0502020204030204" pitchFamily="34" charset="0"/>
                        <a:cs typeface="Arial" panose="020B0604020202020204" pitchFamily="34" charset="0"/>
                      </a:endParaRPr>
                    </a:p>
                  </a:txBody>
                  <a:tcPr marL="26783" marR="2678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4"/>
                  </a:ext>
                </a:extLst>
              </a:tr>
              <a:tr h="402109">
                <a:tc vMerge="1">
                  <a:txBody>
                    <a:bodyPr/>
                    <a:lstStyle/>
                    <a:p>
                      <a:endParaRPr lang="en-ZA"/>
                    </a:p>
                  </a:txBody>
                  <a:tcPr/>
                </a:tc>
                <a:tc>
                  <a:txBody>
                    <a:bodyPr/>
                    <a:lstStyle/>
                    <a:p>
                      <a:pPr algn="l">
                        <a:lnSpc>
                          <a:spcPct val="107000"/>
                        </a:lnSpc>
                        <a:spcAft>
                          <a:spcPts val="400"/>
                        </a:spcAft>
                      </a:pPr>
                      <a:r>
                        <a:rPr lang="en-ZA" sz="1050" dirty="0">
                          <a:effectLst/>
                          <a:latin typeface="Arial" panose="020B0604020202020204" pitchFamily="34" charset="0"/>
                          <a:ea typeface="Calibri" panose="020F0502020204030204" pitchFamily="34" charset="0"/>
                          <a:cs typeface="Arial" panose="020B0604020202020204" pitchFamily="34" charset="0"/>
                        </a:rPr>
                        <a:t>N/A</a:t>
                      </a:r>
                    </a:p>
                  </a:txBody>
                  <a:tcPr marL="26783" marR="2678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Aft>
                          <a:spcPts val="400"/>
                        </a:spcAft>
                      </a:pPr>
                      <a:r>
                        <a:rPr lang="en-ZA" sz="1050" dirty="0">
                          <a:effectLst/>
                          <a:latin typeface="Arial" panose="020B0604020202020204" pitchFamily="34" charset="0"/>
                          <a:ea typeface="Calibri" panose="020F0502020204030204" pitchFamily="34" charset="0"/>
                          <a:cs typeface="Arial" panose="020B0604020202020204" pitchFamily="34" charset="0"/>
                        </a:rPr>
                        <a:t>SMME and Co-operatives ombudsman Established.</a:t>
                      </a:r>
                    </a:p>
                  </a:txBody>
                  <a:tcPr marL="26783" marR="2678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Aft>
                          <a:spcPts val="800"/>
                        </a:spcAft>
                      </a:pPr>
                      <a:r>
                        <a:rPr lang="en-ZA" sz="1050" dirty="0">
                          <a:effectLst/>
                          <a:latin typeface="Arial" panose="020B0604020202020204" pitchFamily="34" charset="0"/>
                          <a:ea typeface="Calibri" panose="020F0502020204030204" pitchFamily="34" charset="0"/>
                          <a:cs typeface="Arial" panose="020B0604020202020204" pitchFamily="34" charset="0"/>
                        </a:rPr>
                        <a:t>Position paper on the establishment of the SMME Ombudsman finalised</a:t>
                      </a:r>
                    </a:p>
                  </a:txBody>
                  <a:tcPr marL="26783" marR="2678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Aft>
                          <a:spcPts val="800"/>
                        </a:spcAft>
                      </a:pPr>
                      <a:r>
                        <a:rPr lang="en-ZA" sz="1050" dirty="0">
                          <a:effectLst/>
                          <a:latin typeface="Arial" panose="020B0604020202020204" pitchFamily="34" charset="0"/>
                          <a:ea typeface="Calibri" panose="020F0502020204030204" pitchFamily="34" charset="0"/>
                          <a:cs typeface="Arial" panose="020B0604020202020204" pitchFamily="34" charset="0"/>
                        </a:rPr>
                        <a:t>Position paper on the establishment of the SMME Ombudsman finalised</a:t>
                      </a:r>
                    </a:p>
                  </a:txBody>
                  <a:tcPr marL="26783" marR="2678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5"/>
                  </a:ext>
                </a:extLst>
              </a:tr>
              <a:tr h="254688">
                <a:tc rowSpan="4">
                  <a:txBody>
                    <a:bodyPr/>
                    <a:lstStyle/>
                    <a:p>
                      <a:pPr algn="l">
                        <a:lnSpc>
                          <a:spcPct val="107000"/>
                        </a:lnSpc>
                        <a:spcBef>
                          <a:spcPts val="400"/>
                        </a:spcBef>
                        <a:spcAft>
                          <a:spcPts val="400"/>
                        </a:spcAft>
                      </a:pPr>
                      <a:r>
                        <a:rPr lang="en-ZA" sz="1050">
                          <a:effectLst/>
                          <a:latin typeface="Arial" panose="020B0604020202020204" pitchFamily="34" charset="0"/>
                          <a:ea typeface="Times New Roman" panose="02020603050405020304" pitchFamily="18" charset="0"/>
                          <a:cs typeface="Arial" panose="020B0604020202020204" pitchFamily="34" charset="0"/>
                        </a:rPr>
                        <a:t>1.2 Provide credible information on the status of the Cooperatives, Village and Township economies.</a:t>
                      </a:r>
                      <a:endParaRPr lang="en-ZA" sz="1050">
                        <a:effectLst/>
                        <a:latin typeface="Arial" panose="020B0604020202020204" pitchFamily="34" charset="0"/>
                        <a:ea typeface="Calibri" panose="020F0502020204030204" pitchFamily="34" charset="0"/>
                        <a:cs typeface="Arial" panose="020B0604020202020204" pitchFamily="34" charset="0"/>
                      </a:endParaRPr>
                    </a:p>
                  </a:txBody>
                  <a:tcPr marL="26783" marR="2678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050">
                          <a:effectLst/>
                          <a:latin typeface="Arial" panose="020B0604020202020204" pitchFamily="34" charset="0"/>
                          <a:ea typeface="Calibri" panose="020F0502020204030204" pitchFamily="34" charset="0"/>
                          <a:cs typeface="Arial" panose="020B0604020202020204" pitchFamily="34" charset="0"/>
                        </a:rPr>
                        <a:t>N/A</a:t>
                      </a:r>
                    </a:p>
                  </a:txBody>
                  <a:tcPr marL="26783" marR="2678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ZA" sz="1050">
                          <a:effectLst/>
                          <a:latin typeface="Arial" panose="020B0604020202020204" pitchFamily="34" charset="0"/>
                          <a:ea typeface="Calibri" panose="020F0502020204030204" pitchFamily="34" charset="0"/>
                          <a:cs typeface="Arial" panose="020B0604020202020204" pitchFamily="34" charset="0"/>
                        </a:rPr>
                        <a:t>SMME Index developed.</a:t>
                      </a:r>
                    </a:p>
                  </a:txBody>
                  <a:tcPr marL="26783" marR="2678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Aft>
                          <a:spcPts val="800"/>
                        </a:spcAft>
                      </a:pPr>
                      <a:r>
                        <a:rPr lang="en-ZA" sz="1050">
                          <a:effectLst/>
                          <a:latin typeface="Arial" panose="020B0604020202020204" pitchFamily="34" charset="0"/>
                          <a:ea typeface="Calibri" panose="020F0502020204030204" pitchFamily="34" charset="0"/>
                          <a:cs typeface="Arial" panose="020B0604020202020204" pitchFamily="34" charset="0"/>
                        </a:rPr>
                        <a:t>Popularize SMMEs Index.</a:t>
                      </a:r>
                    </a:p>
                  </a:txBody>
                  <a:tcPr marL="26783" marR="2678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Aft>
                          <a:spcPts val="800"/>
                        </a:spcAft>
                      </a:pPr>
                      <a:r>
                        <a:rPr lang="en-ZA" sz="1050">
                          <a:effectLst/>
                          <a:latin typeface="Arial" panose="020B0604020202020204" pitchFamily="34" charset="0"/>
                          <a:ea typeface="Calibri" panose="020F0502020204030204" pitchFamily="34" charset="0"/>
                          <a:cs typeface="Arial" panose="020B0604020202020204" pitchFamily="34" charset="0"/>
                        </a:rPr>
                        <a:t>SMMEs Index Report published.</a:t>
                      </a:r>
                    </a:p>
                  </a:txBody>
                  <a:tcPr marL="26783" marR="2678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6"/>
                  </a:ext>
                </a:extLst>
              </a:tr>
              <a:tr h="458439">
                <a:tc vMerge="1">
                  <a:txBody>
                    <a:bodyPr/>
                    <a:lstStyle/>
                    <a:p>
                      <a:endParaRPr lang="en-ZA"/>
                    </a:p>
                  </a:txBody>
                  <a:tcPr/>
                </a:tc>
                <a:tc>
                  <a:txBody>
                    <a:bodyPr/>
                    <a:lstStyle/>
                    <a:p>
                      <a:pPr algn="l">
                        <a:lnSpc>
                          <a:spcPct val="107000"/>
                        </a:lnSpc>
                        <a:spcBef>
                          <a:spcPts val="400"/>
                        </a:spcBef>
                        <a:spcAft>
                          <a:spcPts val="400"/>
                        </a:spcAft>
                      </a:pPr>
                      <a:r>
                        <a:rPr lang="en-ZA" sz="1050">
                          <a:effectLst/>
                          <a:latin typeface="Arial" panose="020B0604020202020204" pitchFamily="34" charset="0"/>
                          <a:ea typeface="Calibri" panose="020F0502020204030204" pitchFamily="34" charset="0"/>
                          <a:cs typeface="Arial" panose="020B0604020202020204" pitchFamily="34" charset="0"/>
                        </a:rPr>
                        <a:t>N/A</a:t>
                      </a:r>
                    </a:p>
                  </a:txBody>
                  <a:tcPr marL="26783" marR="2678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ZA" sz="1050">
                          <a:effectLst/>
                          <a:latin typeface="Arial" panose="020B0604020202020204" pitchFamily="34" charset="0"/>
                          <a:ea typeface="Calibri" panose="020F0502020204030204" pitchFamily="34" charset="0"/>
                          <a:cs typeface="Arial" panose="020B0604020202020204" pitchFamily="34" charset="0"/>
                        </a:rPr>
                        <a:t>Database of SMMEs and Co-operatives per sector, location, size, turnover, number of employees developed.</a:t>
                      </a:r>
                    </a:p>
                  </a:txBody>
                  <a:tcPr marL="26783" marR="2678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Aft>
                          <a:spcPts val="800"/>
                        </a:spcAft>
                      </a:pPr>
                      <a:r>
                        <a:rPr lang="en-ZA" sz="1050" dirty="0">
                          <a:effectLst/>
                          <a:latin typeface="Arial" panose="020B0604020202020204" pitchFamily="34" charset="0"/>
                          <a:ea typeface="Calibri" panose="020F0502020204030204" pitchFamily="34" charset="0"/>
                          <a:cs typeface="Arial" panose="020B0604020202020204" pitchFamily="34" charset="0"/>
                        </a:rPr>
                        <a:t>Annual Status Quo Report on SMMEs produced.</a:t>
                      </a:r>
                    </a:p>
                  </a:txBody>
                  <a:tcPr marL="26783" marR="2678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Aft>
                          <a:spcPts val="800"/>
                        </a:spcAft>
                      </a:pPr>
                      <a:r>
                        <a:rPr lang="en-ZA" sz="1050">
                          <a:effectLst/>
                          <a:latin typeface="Arial" panose="020B0604020202020204" pitchFamily="34" charset="0"/>
                          <a:ea typeface="Calibri" panose="020F0502020204030204" pitchFamily="34" charset="0"/>
                          <a:cs typeface="Arial" panose="020B0604020202020204" pitchFamily="34" charset="0"/>
                        </a:rPr>
                        <a:t>N/A</a:t>
                      </a:r>
                    </a:p>
                  </a:txBody>
                  <a:tcPr marL="26783" marR="2678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7"/>
                  </a:ext>
                </a:extLst>
              </a:tr>
              <a:tr h="713127">
                <a:tc vMerge="1">
                  <a:txBody>
                    <a:bodyPr/>
                    <a:lstStyle/>
                    <a:p>
                      <a:endParaRPr lang="en-ZA"/>
                    </a:p>
                  </a:txBody>
                  <a:tcPr/>
                </a:tc>
                <a:tc>
                  <a:txBody>
                    <a:bodyPr/>
                    <a:lstStyle/>
                    <a:p>
                      <a:pPr algn="l">
                        <a:lnSpc>
                          <a:spcPct val="107000"/>
                        </a:lnSpc>
                        <a:spcAft>
                          <a:spcPts val="400"/>
                        </a:spcAft>
                      </a:pPr>
                      <a:r>
                        <a:rPr lang="en-ZA" sz="1050">
                          <a:effectLst/>
                          <a:latin typeface="Arial" panose="020B0604020202020204" pitchFamily="34" charset="0"/>
                          <a:ea typeface="Calibri" panose="020F0502020204030204" pitchFamily="34" charset="0"/>
                          <a:cs typeface="Arial" panose="020B0604020202020204" pitchFamily="34" charset="0"/>
                        </a:rPr>
                        <a:t>N/A</a:t>
                      </a:r>
                    </a:p>
                  </a:txBody>
                  <a:tcPr marL="26783" marR="2678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ZA" sz="1050" dirty="0">
                          <a:effectLst/>
                          <a:latin typeface="Arial" panose="020B0604020202020204" pitchFamily="34" charset="0"/>
                          <a:ea typeface="Calibri" panose="020F0502020204030204" pitchFamily="34" charset="0"/>
                          <a:cs typeface="Arial" panose="020B0604020202020204" pitchFamily="34" charset="0"/>
                        </a:rPr>
                        <a:t>Reviewed Cooperatives registration process</a:t>
                      </a:r>
                    </a:p>
                  </a:txBody>
                  <a:tcPr marL="26783" marR="2678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Aft>
                          <a:spcPts val="800"/>
                        </a:spcAft>
                      </a:pPr>
                      <a:r>
                        <a:rPr lang="en-ZA" sz="1050">
                          <a:effectLst/>
                          <a:latin typeface="Arial" panose="020B0604020202020204" pitchFamily="34" charset="0"/>
                          <a:ea typeface="Calibri" panose="020F0502020204030204" pitchFamily="34" charset="0"/>
                          <a:cs typeface="Arial" panose="020B0604020202020204" pitchFamily="34" charset="0"/>
                        </a:rPr>
                        <a:t>Standardization of the Co-operatives registration all provinces    </a:t>
                      </a:r>
                    </a:p>
                  </a:txBody>
                  <a:tcPr marL="26783" marR="2678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Aft>
                          <a:spcPts val="800"/>
                        </a:spcAft>
                      </a:pPr>
                      <a:r>
                        <a:rPr lang="en-ZA" sz="1050">
                          <a:effectLst/>
                          <a:latin typeface="Arial" panose="020B0604020202020204" pitchFamily="34" charset="0"/>
                          <a:ea typeface="Calibri" panose="020F0502020204030204" pitchFamily="34" charset="0"/>
                          <a:cs typeface="Arial" panose="020B0604020202020204" pitchFamily="34" charset="0"/>
                        </a:rPr>
                        <a:t>Monitor the implementation of the revised registration process and application by organ of the State</a:t>
                      </a:r>
                    </a:p>
                  </a:txBody>
                  <a:tcPr marL="26783" marR="2678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8"/>
                  </a:ext>
                </a:extLst>
              </a:tr>
              <a:tr h="305626">
                <a:tc vMerge="1">
                  <a:txBody>
                    <a:bodyPr/>
                    <a:lstStyle/>
                    <a:p>
                      <a:endParaRPr lang="en-ZA"/>
                    </a:p>
                  </a:txBody>
                  <a:tcPr/>
                </a:tc>
                <a:tc>
                  <a:txBody>
                    <a:bodyPr/>
                    <a:lstStyle/>
                    <a:p>
                      <a:pPr algn="l">
                        <a:lnSpc>
                          <a:spcPct val="107000"/>
                        </a:lnSpc>
                        <a:spcAft>
                          <a:spcPts val="400"/>
                        </a:spcAft>
                      </a:pPr>
                      <a:r>
                        <a:rPr lang="en-ZA" sz="1050">
                          <a:effectLst/>
                          <a:latin typeface="Arial" panose="020B0604020202020204" pitchFamily="34" charset="0"/>
                          <a:ea typeface="Calibri" panose="020F0502020204030204" pitchFamily="34" charset="0"/>
                          <a:cs typeface="Arial" panose="020B0604020202020204" pitchFamily="34" charset="0"/>
                        </a:rPr>
                        <a:t>N/A</a:t>
                      </a:r>
                    </a:p>
                    <a:p>
                      <a:pPr algn="l">
                        <a:lnSpc>
                          <a:spcPct val="107000"/>
                        </a:lnSpc>
                        <a:spcAft>
                          <a:spcPts val="800"/>
                        </a:spcAft>
                      </a:pPr>
                      <a:r>
                        <a:rPr lang="en-ZA" sz="1050">
                          <a:effectLst/>
                          <a:latin typeface="Arial" panose="020B0604020202020204" pitchFamily="34" charset="0"/>
                          <a:ea typeface="Calibri" panose="020F0502020204030204" pitchFamily="34" charset="0"/>
                          <a:cs typeface="Arial" panose="020B0604020202020204" pitchFamily="34" charset="0"/>
                        </a:rPr>
                        <a:t> </a:t>
                      </a:r>
                    </a:p>
                    <a:p>
                      <a:pPr algn="l">
                        <a:lnSpc>
                          <a:spcPct val="107000"/>
                        </a:lnSpc>
                        <a:spcAft>
                          <a:spcPts val="800"/>
                        </a:spcAft>
                      </a:pPr>
                      <a:r>
                        <a:rPr lang="en-ZA" sz="1050">
                          <a:effectLst/>
                          <a:latin typeface="Arial" panose="020B0604020202020204" pitchFamily="34" charset="0"/>
                          <a:ea typeface="Calibri" panose="020F0502020204030204" pitchFamily="34" charset="0"/>
                          <a:cs typeface="Arial" panose="020B0604020202020204" pitchFamily="34" charset="0"/>
                        </a:rPr>
                        <a:t> </a:t>
                      </a:r>
                    </a:p>
                  </a:txBody>
                  <a:tcPr marL="26783" marR="2678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ZA" sz="1050">
                          <a:effectLst/>
                          <a:latin typeface="Arial" panose="020B0604020202020204" pitchFamily="34" charset="0"/>
                          <a:ea typeface="Calibri" panose="020F0502020204030204" pitchFamily="34" charset="0"/>
                          <a:cs typeface="Arial" panose="020B0604020202020204" pitchFamily="34" charset="0"/>
                        </a:rPr>
                        <a:t>Informal sector registers per trade category, location and ownership.</a:t>
                      </a:r>
                    </a:p>
                  </a:txBody>
                  <a:tcPr marL="26783" marR="2678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Aft>
                          <a:spcPts val="800"/>
                        </a:spcAft>
                      </a:pPr>
                      <a:r>
                        <a:rPr lang="en-ZA" sz="1050">
                          <a:effectLst/>
                          <a:latin typeface="Arial" panose="020B0604020202020204" pitchFamily="34" charset="0"/>
                          <a:ea typeface="Calibri" panose="020F0502020204030204" pitchFamily="34" charset="0"/>
                          <a:cs typeface="Arial" panose="020B0604020202020204" pitchFamily="34" charset="0"/>
                        </a:rPr>
                        <a:t>Maintenance and updating of the register.</a:t>
                      </a:r>
                    </a:p>
                  </a:txBody>
                  <a:tcPr marL="26783" marR="2678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Aft>
                          <a:spcPts val="800"/>
                        </a:spcAft>
                      </a:pPr>
                      <a:r>
                        <a:rPr lang="en-ZA" sz="1050" dirty="0">
                          <a:effectLst/>
                          <a:latin typeface="Arial" panose="020B0604020202020204" pitchFamily="34" charset="0"/>
                          <a:ea typeface="Calibri" panose="020F0502020204030204" pitchFamily="34" charset="0"/>
                          <a:cs typeface="Arial" panose="020B0604020202020204" pitchFamily="34" charset="0"/>
                        </a:rPr>
                        <a:t>Maintenance and updating of the register.</a:t>
                      </a:r>
                    </a:p>
                  </a:txBody>
                  <a:tcPr marL="26783" marR="2678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xmlns="" val="3984367828"/>
      </p:ext>
    </p:extLst>
  </p:cSld>
  <p:clrMapOvr>
    <a:masterClrMapping/>
  </p:clrMapOvr>
  <p:transition spd="med"/>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0" name="Picture 6" descr="Picture 6"/>
          <p:cNvPicPr>
            <a:picLocks noChangeAspect="1"/>
          </p:cNvPicPr>
          <p:nvPr/>
        </p:nvPicPr>
        <p:blipFill>
          <a:blip r:embed="rId2" cstate="print">
            <a:extLst/>
          </a:blip>
          <a:srcRect t="24292" b="22405"/>
          <a:stretch>
            <a:fillRect/>
          </a:stretch>
        </p:blipFill>
        <p:spPr>
          <a:xfrm>
            <a:off x="179511" y="6219825"/>
            <a:ext cx="1420689" cy="570325"/>
          </a:xfrm>
          <a:prstGeom prst="rect">
            <a:avLst/>
          </a:prstGeom>
          <a:ln w="12700">
            <a:miter lim="400000"/>
          </a:ln>
        </p:spPr>
      </p:pic>
      <p:sp>
        <p:nvSpPr>
          <p:cNvPr id="652" name="Title 1"/>
          <p:cNvSpPr>
            <a:spLocks noGrp="1"/>
          </p:cNvSpPr>
          <p:nvPr>
            <p:ph type="title"/>
          </p:nvPr>
        </p:nvSpPr>
        <p:spPr>
          <a:xfrm>
            <a:off x="0" y="20548"/>
            <a:ext cx="9144000" cy="619432"/>
          </a:xfrm>
          <a:prstGeom prst="rect">
            <a:avLst/>
          </a:prstGeom>
          <a:solidFill>
            <a:srgbClr val="C3D69B"/>
          </a:solidFill>
          <a:effectLst>
            <a:outerShdw blurRad="50800" dist="50800" dir="5400000" rotWithShape="0">
              <a:schemeClr val="accent6"/>
            </a:outerShdw>
          </a:effectLst>
        </p:spPr>
        <p:txBody>
          <a:bodyPr>
            <a:noAutofit/>
          </a:bodyPr>
          <a:lstStyle>
            <a:lvl1pPr algn="r">
              <a:defRPr sz="3600">
                <a:latin typeface="Arial"/>
                <a:ea typeface="Arial"/>
                <a:cs typeface="Arial"/>
                <a:sym typeface="Arial"/>
              </a:defRPr>
            </a:lvl1pPr>
          </a:lstStyle>
          <a:p>
            <a:r>
              <a:rPr lang="en-ZA" sz="4000" b="1" dirty="0">
                <a:latin typeface="Arial" panose="020B0604020202020204" pitchFamily="34" charset="0"/>
              </a:rPr>
              <a:t/>
            </a:r>
            <a:br>
              <a:rPr lang="en-ZA" sz="4000" b="1" dirty="0">
                <a:latin typeface="Arial" panose="020B0604020202020204" pitchFamily="34" charset="0"/>
              </a:rPr>
            </a:br>
            <a:r>
              <a:rPr lang="en-ZA" sz="3200" b="1" cap="small" dirty="0">
                <a:latin typeface="Arial" panose="020B0604020202020204" pitchFamily="34" charset="0"/>
              </a:rPr>
              <a:t>Programme 2:</a:t>
            </a:r>
            <a:r>
              <a:rPr lang="en-GB" sz="3200" b="1" cap="small" dirty="0">
                <a:latin typeface="Arial" panose="020B0604020202020204" pitchFamily="34" charset="0"/>
                <a:cs typeface="Arial" panose="020B0604020202020204" pitchFamily="34" charset="0"/>
                <a:sym typeface="Calibri"/>
              </a:rPr>
              <a:t> Objectives and MTEF Targets</a:t>
            </a:r>
            <a:r>
              <a:rPr lang="en-ZA" b="1" cap="small" dirty="0">
                <a:latin typeface="Arial" panose="020B0604020202020204" pitchFamily="34" charset="0"/>
              </a:rPr>
              <a:t/>
            </a:r>
            <a:br>
              <a:rPr lang="en-ZA" b="1" cap="small" dirty="0">
                <a:latin typeface="Arial" panose="020B0604020202020204" pitchFamily="34" charset="0"/>
              </a:rPr>
            </a:br>
            <a:r>
              <a:rPr lang="en-ZA" b="1" dirty="0">
                <a:latin typeface="Arial" panose="020B0604020202020204" pitchFamily="34" charset="0"/>
                <a:ea typeface="+mn-ea"/>
                <a:cs typeface="Arial" panose="020B0604020202020204" pitchFamily="34" charset="0"/>
                <a:sym typeface="Calibri"/>
              </a:rPr>
              <a:t>   </a:t>
            </a:r>
            <a:endParaRPr b="1" dirty="0">
              <a:latin typeface="Arial" panose="020B0604020202020204" pitchFamily="34" charset="0"/>
              <a:ea typeface="+mn-ea"/>
              <a:cs typeface="Arial" panose="020B0604020202020204" pitchFamily="34" charset="0"/>
              <a:sym typeface="Calibri"/>
            </a:endParaRPr>
          </a:p>
        </p:txBody>
      </p:sp>
      <p:sp>
        <p:nvSpPr>
          <p:cNvPr id="6" name="Right Triangle 5">
            <a:extLst>
              <a:ext uri="{FF2B5EF4-FFF2-40B4-BE49-F238E27FC236}">
                <a16:creationId xmlns:a16="http://schemas.microsoft.com/office/drawing/2014/main" xmlns="" id="{1F4B36CA-D7BE-E544-95E9-B0A57342C1E7}"/>
              </a:ext>
            </a:extLst>
          </p:cNvPr>
          <p:cNvSpPr/>
          <p:nvPr/>
        </p:nvSpPr>
        <p:spPr>
          <a:xfrm flipH="1">
            <a:off x="8458200" y="6134300"/>
            <a:ext cx="685800" cy="74295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solidFill>
                <a:prstClr val="white"/>
              </a:solidFill>
            </a:endParaRPr>
          </a:p>
        </p:txBody>
      </p:sp>
      <p:sp>
        <p:nvSpPr>
          <p:cNvPr id="651" name="Slide Number Placeholder 2"/>
          <p:cNvSpPr>
            <a:spLocks noGrp="1"/>
          </p:cNvSpPr>
          <p:nvPr>
            <p:ph type="sldNum" sz="quarter" idx="2"/>
          </p:nvPr>
        </p:nvSpPr>
        <p:spPr>
          <a:xfrm>
            <a:off x="8811389" y="6454700"/>
            <a:ext cx="300722" cy="338554"/>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sz="1600" b="1">
                <a:solidFill>
                  <a:schemeClr val="bg1"/>
                </a:solidFill>
              </a:rPr>
              <a:pPr/>
              <a:t>41</a:t>
            </a:fld>
            <a:endParaRPr sz="1600" b="1" dirty="0">
              <a:solidFill>
                <a:schemeClr val="bg1"/>
              </a:solidFill>
            </a:endParaRPr>
          </a:p>
        </p:txBody>
      </p:sp>
      <p:graphicFrame>
        <p:nvGraphicFramePr>
          <p:cNvPr id="2" name="Table 1"/>
          <p:cNvGraphicFramePr>
            <a:graphicFrameLocks noGrp="1"/>
          </p:cNvGraphicFramePr>
          <p:nvPr>
            <p:extLst>
              <p:ext uri="{D42A27DB-BD31-4B8C-83A1-F6EECF244321}">
                <p14:modId xmlns:p14="http://schemas.microsoft.com/office/powerpoint/2010/main" xmlns="" val="4154069864"/>
              </p:ext>
            </p:extLst>
          </p:nvPr>
        </p:nvGraphicFramePr>
        <p:xfrm>
          <a:off x="76200" y="792634"/>
          <a:ext cx="8924925" cy="2093722"/>
        </p:xfrm>
        <a:graphic>
          <a:graphicData uri="http://schemas.openxmlformats.org/drawingml/2006/table">
            <a:tbl>
              <a:tblPr firstRow="1" firstCol="1" bandRow="1"/>
              <a:tblGrid>
                <a:gridCol w="1756039">
                  <a:extLst>
                    <a:ext uri="{9D8B030D-6E8A-4147-A177-3AD203B41FA5}">
                      <a16:colId xmlns:a16="http://schemas.microsoft.com/office/drawing/2014/main" xmlns="" val="20000"/>
                    </a:ext>
                  </a:extLst>
                </a:gridCol>
                <a:gridCol w="2026199">
                  <a:extLst>
                    <a:ext uri="{9D8B030D-6E8A-4147-A177-3AD203B41FA5}">
                      <a16:colId xmlns:a16="http://schemas.microsoft.com/office/drawing/2014/main" xmlns="" val="20001"/>
                    </a:ext>
                  </a:extLst>
                </a:gridCol>
                <a:gridCol w="1659554">
                  <a:extLst>
                    <a:ext uri="{9D8B030D-6E8A-4147-A177-3AD203B41FA5}">
                      <a16:colId xmlns:a16="http://schemas.microsoft.com/office/drawing/2014/main" xmlns="" val="20002"/>
                    </a:ext>
                  </a:extLst>
                </a:gridCol>
                <a:gridCol w="1987605">
                  <a:extLst>
                    <a:ext uri="{9D8B030D-6E8A-4147-A177-3AD203B41FA5}">
                      <a16:colId xmlns:a16="http://schemas.microsoft.com/office/drawing/2014/main" xmlns="" val="20003"/>
                    </a:ext>
                  </a:extLst>
                </a:gridCol>
                <a:gridCol w="1495528">
                  <a:extLst>
                    <a:ext uri="{9D8B030D-6E8A-4147-A177-3AD203B41FA5}">
                      <a16:colId xmlns:a16="http://schemas.microsoft.com/office/drawing/2014/main" xmlns="" val="20004"/>
                    </a:ext>
                  </a:extLst>
                </a:gridCol>
              </a:tblGrid>
              <a:tr h="101875">
                <a:tc rowSpan="2">
                  <a:txBody>
                    <a:bodyPr/>
                    <a:lstStyle/>
                    <a:p>
                      <a:pPr algn="ctr">
                        <a:lnSpc>
                          <a:spcPct val="107000"/>
                        </a:lnSpc>
                        <a:spcBef>
                          <a:spcPts val="400"/>
                        </a:spcBef>
                        <a:spcAft>
                          <a:spcPts val="400"/>
                        </a:spcAft>
                      </a:pPr>
                      <a:r>
                        <a:rPr lang="en-ZA" sz="1050" b="1" dirty="0">
                          <a:effectLst/>
                          <a:latin typeface="Arial" panose="020B0604020202020204" pitchFamily="34" charset="0"/>
                          <a:ea typeface="Times New Roman" panose="02020603050405020304" pitchFamily="18" charset="0"/>
                          <a:cs typeface="Arial" panose="020B0604020202020204" pitchFamily="34" charset="0"/>
                        </a:rPr>
                        <a:t>STRATEGIC OBJECTIVE</a:t>
                      </a:r>
                      <a:endParaRPr lang="en-ZA" sz="1050" dirty="0">
                        <a:effectLst/>
                        <a:latin typeface="Arial" panose="020B0604020202020204" pitchFamily="34" charset="0"/>
                        <a:ea typeface="Calibri" panose="020F0502020204030204" pitchFamily="34" charset="0"/>
                        <a:cs typeface="Arial" panose="020B0604020202020204" pitchFamily="34" charset="0"/>
                      </a:endParaRPr>
                    </a:p>
                  </a:txBody>
                  <a:tcPr marL="26783" marR="26783"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07000"/>
                        </a:lnSpc>
                        <a:spcBef>
                          <a:spcPts val="400"/>
                        </a:spcBef>
                        <a:spcAft>
                          <a:spcPts val="400"/>
                        </a:spcAft>
                      </a:pPr>
                      <a:r>
                        <a:rPr lang="en-ZA" sz="1050" b="1" dirty="0">
                          <a:effectLst/>
                          <a:latin typeface="Arial" panose="020B0604020202020204" pitchFamily="34" charset="0"/>
                          <a:ea typeface="Times New Roman" panose="02020603050405020304" pitchFamily="18" charset="0"/>
                          <a:cs typeface="Arial" panose="020B0604020202020204" pitchFamily="34" charset="0"/>
                        </a:rPr>
                        <a:t>ESTIMATED PERFORMANCE</a:t>
                      </a:r>
                      <a:endParaRPr lang="en-ZA" sz="1050" dirty="0">
                        <a:effectLst/>
                        <a:latin typeface="Arial" panose="020B0604020202020204" pitchFamily="34" charset="0"/>
                        <a:ea typeface="Calibri" panose="020F0502020204030204" pitchFamily="34" charset="0"/>
                        <a:cs typeface="Arial" panose="020B0604020202020204" pitchFamily="34" charset="0"/>
                      </a:endParaRPr>
                    </a:p>
                  </a:txBody>
                  <a:tcPr marL="26783" marR="26783"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gridSpan="3">
                  <a:txBody>
                    <a:bodyPr/>
                    <a:lstStyle/>
                    <a:p>
                      <a:pPr algn="ctr">
                        <a:lnSpc>
                          <a:spcPct val="107000"/>
                        </a:lnSpc>
                        <a:spcBef>
                          <a:spcPts val="400"/>
                        </a:spcBef>
                        <a:spcAft>
                          <a:spcPts val="400"/>
                        </a:spcAft>
                      </a:pPr>
                      <a:r>
                        <a:rPr lang="en-ZA" sz="1050" b="1">
                          <a:effectLst/>
                          <a:latin typeface="Arial" panose="020B0604020202020204" pitchFamily="34" charset="0"/>
                          <a:ea typeface="Times New Roman" panose="02020603050405020304" pitchFamily="18" charset="0"/>
                          <a:cs typeface="Arial" panose="020B0604020202020204" pitchFamily="34" charset="0"/>
                        </a:rPr>
                        <a:t>MEDIUM TERM TARGETS</a:t>
                      </a:r>
                      <a:endParaRPr lang="en-ZA" sz="1050">
                        <a:effectLst/>
                        <a:latin typeface="Arial" panose="020B0604020202020204" pitchFamily="34" charset="0"/>
                        <a:ea typeface="Calibri" panose="020F0502020204030204" pitchFamily="34" charset="0"/>
                        <a:cs typeface="Arial" panose="020B0604020202020204" pitchFamily="34" charset="0"/>
                      </a:endParaRPr>
                    </a:p>
                  </a:txBody>
                  <a:tcPr marL="26783" marR="26783"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141554">
                <a:tc vMerge="1">
                  <a:txBody>
                    <a:bodyPr/>
                    <a:lstStyle/>
                    <a:p>
                      <a:endParaRPr lang="en-ZA"/>
                    </a:p>
                  </a:txBody>
                  <a:tcPr/>
                </a:tc>
                <a:tc>
                  <a:txBody>
                    <a:bodyPr/>
                    <a:lstStyle/>
                    <a:p>
                      <a:pPr algn="ctr">
                        <a:lnSpc>
                          <a:spcPct val="107000"/>
                        </a:lnSpc>
                        <a:spcBef>
                          <a:spcPts val="400"/>
                        </a:spcBef>
                        <a:spcAft>
                          <a:spcPts val="400"/>
                        </a:spcAft>
                      </a:pPr>
                      <a:r>
                        <a:rPr lang="en-ZA" sz="1050" b="1">
                          <a:effectLst/>
                          <a:latin typeface="Arial" panose="020B0604020202020204" pitchFamily="34" charset="0"/>
                          <a:ea typeface="Times New Roman" panose="02020603050405020304" pitchFamily="18" charset="0"/>
                          <a:cs typeface="Arial" panose="020B0604020202020204" pitchFamily="34" charset="0"/>
                        </a:rPr>
                        <a:t>2018/19</a:t>
                      </a:r>
                      <a:endParaRPr lang="en-ZA" sz="1050">
                        <a:effectLst/>
                        <a:latin typeface="Arial" panose="020B0604020202020204" pitchFamily="34" charset="0"/>
                        <a:ea typeface="Calibri" panose="020F0502020204030204" pitchFamily="34" charset="0"/>
                        <a:cs typeface="Arial" panose="020B0604020202020204" pitchFamily="34" charset="0"/>
                      </a:endParaRPr>
                    </a:p>
                  </a:txBody>
                  <a:tcPr marL="26783" marR="26783"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07000"/>
                        </a:lnSpc>
                        <a:spcBef>
                          <a:spcPts val="400"/>
                        </a:spcBef>
                        <a:spcAft>
                          <a:spcPts val="400"/>
                        </a:spcAft>
                      </a:pPr>
                      <a:r>
                        <a:rPr lang="en-ZA" sz="1050" b="1">
                          <a:effectLst/>
                          <a:latin typeface="Arial" panose="020B0604020202020204" pitchFamily="34" charset="0"/>
                          <a:ea typeface="Times New Roman" panose="02020603050405020304" pitchFamily="18" charset="0"/>
                          <a:cs typeface="Arial" panose="020B0604020202020204" pitchFamily="34" charset="0"/>
                        </a:rPr>
                        <a:t>2019/20</a:t>
                      </a:r>
                      <a:endParaRPr lang="en-ZA" sz="1050">
                        <a:effectLst/>
                        <a:latin typeface="Arial" panose="020B0604020202020204" pitchFamily="34" charset="0"/>
                        <a:ea typeface="Calibri" panose="020F0502020204030204" pitchFamily="34" charset="0"/>
                        <a:cs typeface="Arial" panose="020B0604020202020204" pitchFamily="34" charset="0"/>
                      </a:endParaRPr>
                    </a:p>
                  </a:txBody>
                  <a:tcPr marL="26783" marR="26783"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07000"/>
                        </a:lnSpc>
                        <a:spcBef>
                          <a:spcPts val="400"/>
                        </a:spcBef>
                        <a:spcAft>
                          <a:spcPts val="400"/>
                        </a:spcAft>
                      </a:pPr>
                      <a:r>
                        <a:rPr lang="en-ZA" sz="1050" b="1">
                          <a:effectLst/>
                          <a:latin typeface="Arial" panose="020B0604020202020204" pitchFamily="34" charset="0"/>
                          <a:ea typeface="Times New Roman" panose="02020603050405020304" pitchFamily="18" charset="0"/>
                          <a:cs typeface="Arial" panose="020B0604020202020204" pitchFamily="34" charset="0"/>
                        </a:rPr>
                        <a:t>2020/21</a:t>
                      </a:r>
                      <a:endParaRPr lang="en-ZA" sz="105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Bef>
                          <a:spcPts val="400"/>
                        </a:spcBef>
                        <a:spcAft>
                          <a:spcPts val="400"/>
                        </a:spcAft>
                      </a:pPr>
                      <a:r>
                        <a:rPr lang="en-ZA" sz="1050" b="1">
                          <a:effectLst/>
                          <a:latin typeface="Arial" panose="020B0604020202020204" pitchFamily="34" charset="0"/>
                          <a:ea typeface="Times New Roman" panose="02020603050405020304" pitchFamily="18" charset="0"/>
                          <a:cs typeface="Arial" panose="020B0604020202020204" pitchFamily="34" charset="0"/>
                        </a:rPr>
                        <a:t>(New Cycle)</a:t>
                      </a:r>
                      <a:endParaRPr lang="en-ZA" sz="1050">
                        <a:effectLst/>
                        <a:latin typeface="Arial" panose="020B0604020202020204" pitchFamily="34" charset="0"/>
                        <a:ea typeface="Calibri" panose="020F0502020204030204" pitchFamily="34" charset="0"/>
                        <a:cs typeface="Arial" panose="020B0604020202020204" pitchFamily="34" charset="0"/>
                      </a:endParaRPr>
                    </a:p>
                  </a:txBody>
                  <a:tcPr marL="26783" marR="26783"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07000"/>
                        </a:lnSpc>
                        <a:spcBef>
                          <a:spcPts val="400"/>
                        </a:spcBef>
                        <a:spcAft>
                          <a:spcPts val="400"/>
                        </a:spcAft>
                      </a:pPr>
                      <a:r>
                        <a:rPr lang="en-ZA" sz="1050" b="1" dirty="0">
                          <a:effectLst/>
                          <a:latin typeface="Arial" panose="020B0604020202020204" pitchFamily="34" charset="0"/>
                          <a:ea typeface="Times New Roman" panose="02020603050405020304" pitchFamily="18" charset="0"/>
                          <a:cs typeface="Arial" panose="020B0604020202020204" pitchFamily="34" charset="0"/>
                        </a:rPr>
                        <a:t>2021/22 </a:t>
                      </a:r>
                      <a:endParaRPr lang="en-ZA" sz="1050" dirty="0">
                        <a:effectLst/>
                        <a:latin typeface="Arial" panose="020B0604020202020204" pitchFamily="34" charset="0"/>
                        <a:ea typeface="Calibri" panose="020F0502020204030204" pitchFamily="34" charset="0"/>
                        <a:cs typeface="Arial" panose="020B0604020202020204" pitchFamily="34" charset="0"/>
                      </a:endParaRPr>
                    </a:p>
                  </a:txBody>
                  <a:tcPr marL="26783" marR="26783"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extLst>
                  <a:ext uri="{0D108BD9-81ED-4DB2-BD59-A6C34878D82A}">
                    <a16:rowId xmlns:a16="http://schemas.microsoft.com/office/drawing/2014/main" xmlns="" val="10001"/>
                  </a:ext>
                </a:extLst>
              </a:tr>
              <a:tr h="50938">
                <a:tc gridSpan="5">
                  <a:txBody>
                    <a:bodyPr/>
                    <a:lstStyle/>
                    <a:p>
                      <a:pPr algn="l">
                        <a:lnSpc>
                          <a:spcPct val="107000"/>
                        </a:lnSpc>
                        <a:spcBef>
                          <a:spcPts val="400"/>
                        </a:spcBef>
                        <a:spcAft>
                          <a:spcPts val="400"/>
                        </a:spcAft>
                      </a:pPr>
                      <a:r>
                        <a:rPr lang="en-ZA" sz="1050" b="1" dirty="0">
                          <a:effectLst/>
                          <a:latin typeface="Arial" panose="020B0604020202020204" pitchFamily="34" charset="0"/>
                          <a:ea typeface="Calibri" panose="020F0502020204030204" pitchFamily="34" charset="0"/>
                          <a:cs typeface="Arial" panose="020B0604020202020204" pitchFamily="34" charset="0"/>
                        </a:rPr>
                        <a:t>2:  </a:t>
                      </a:r>
                      <a:r>
                        <a:rPr lang="en-ZA" sz="1050" b="1" kern="1200" dirty="0">
                          <a:effectLst/>
                          <a:latin typeface="Arial" panose="020B0604020202020204" pitchFamily="34" charset="0"/>
                          <a:ea typeface="Calibri" panose="020F0502020204030204" pitchFamily="34" charset="0"/>
                          <a:cs typeface="Arial" panose="020B0604020202020204" pitchFamily="34" charset="0"/>
                        </a:rPr>
                        <a:t>Equitable access to responsive and targeted products and services that enable the growth and development of SMMEs and co-operatives</a:t>
                      </a:r>
                      <a:endParaRPr lang="en-ZA" sz="1050" dirty="0">
                        <a:effectLst/>
                        <a:latin typeface="Arial" panose="020B0604020202020204" pitchFamily="34" charset="0"/>
                        <a:ea typeface="Calibri" panose="020F0502020204030204" pitchFamily="34" charset="0"/>
                        <a:cs typeface="Arial" panose="020B0604020202020204" pitchFamily="34" charset="0"/>
                      </a:endParaRPr>
                    </a:p>
                  </a:txBody>
                  <a:tcPr marL="26783" marR="2678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DEDED"/>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2"/>
                  </a:ext>
                </a:extLst>
              </a:tr>
              <a:tr h="305626">
                <a:tc rowSpan="2">
                  <a:txBody>
                    <a:bodyPr/>
                    <a:lstStyle/>
                    <a:p>
                      <a:pPr algn="l">
                        <a:lnSpc>
                          <a:spcPct val="107000"/>
                        </a:lnSpc>
                        <a:spcAft>
                          <a:spcPts val="800"/>
                        </a:spcAft>
                      </a:pPr>
                      <a:r>
                        <a:rPr lang="en-ZA" sz="1050">
                          <a:effectLst/>
                          <a:latin typeface="Arial" panose="020B0604020202020204" pitchFamily="34" charset="0"/>
                          <a:ea typeface="Calibri" panose="020F0502020204030204" pitchFamily="34" charset="0"/>
                          <a:cs typeface="Arial" panose="020B0604020202020204" pitchFamily="34" charset="0"/>
                        </a:rPr>
                        <a:t>2.1. Scaled-Up and coordinated support for SMMEs, Cooperatives, Village and Township economies.</a:t>
                      </a:r>
                    </a:p>
                  </a:txBody>
                  <a:tcPr marL="26783" marR="2678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Aft>
                          <a:spcPts val="400"/>
                        </a:spcAft>
                      </a:pPr>
                      <a:r>
                        <a:rPr lang="en-ZA" sz="1050" dirty="0">
                          <a:effectLst/>
                          <a:latin typeface="Arial" panose="020B0604020202020204" pitchFamily="34" charset="0"/>
                          <a:ea typeface="Calibri" panose="020F0502020204030204" pitchFamily="34" charset="0"/>
                          <a:cs typeface="Arial" panose="020B0604020202020204" pitchFamily="34" charset="0"/>
                        </a:rPr>
                        <a:t>N/A</a:t>
                      </a:r>
                    </a:p>
                  </a:txBody>
                  <a:tcPr marL="26783" marR="2678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l">
                        <a:lnSpc>
                          <a:spcPct val="107000"/>
                        </a:lnSpc>
                        <a:spcAft>
                          <a:spcPts val="400"/>
                        </a:spcAft>
                      </a:pPr>
                      <a:r>
                        <a:rPr lang="en-ZA" sz="1050" dirty="0">
                          <a:effectLst/>
                          <a:latin typeface="Arial" panose="020B0604020202020204" pitchFamily="34" charset="0"/>
                          <a:ea typeface="Calibri" panose="020F0502020204030204" pitchFamily="34" charset="0"/>
                          <a:cs typeface="Arial" panose="020B0604020202020204" pitchFamily="34" charset="0"/>
                        </a:rPr>
                        <a:t>Business Rescue Strategy Implemented (funding, technical support).</a:t>
                      </a:r>
                    </a:p>
                  </a:txBody>
                  <a:tcPr marL="26783" marR="2678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l">
                        <a:lnSpc>
                          <a:spcPct val="107000"/>
                        </a:lnSpc>
                        <a:spcAft>
                          <a:spcPts val="0"/>
                        </a:spcAft>
                      </a:pPr>
                      <a:r>
                        <a:rPr lang="en-ZA" sz="1050" dirty="0">
                          <a:effectLst/>
                          <a:latin typeface="Arial" panose="020B0604020202020204" pitchFamily="34" charset="0"/>
                          <a:ea typeface="Calibri" panose="020F0502020204030204" pitchFamily="34" charset="0"/>
                          <a:cs typeface="Arial" panose="020B0604020202020204" pitchFamily="34" charset="0"/>
                        </a:rPr>
                        <a:t>Business Rescue Strategy Implemented.</a:t>
                      </a:r>
                    </a:p>
                  </a:txBody>
                  <a:tcPr marL="26783" marR="2678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l">
                        <a:lnSpc>
                          <a:spcPct val="107000"/>
                        </a:lnSpc>
                        <a:spcAft>
                          <a:spcPts val="0"/>
                        </a:spcAft>
                      </a:pPr>
                      <a:r>
                        <a:rPr lang="en-ZA" sz="1050" dirty="0">
                          <a:effectLst/>
                          <a:latin typeface="Arial" panose="020B0604020202020204" pitchFamily="34" charset="0"/>
                          <a:ea typeface="Calibri" panose="020F0502020204030204" pitchFamily="34" charset="0"/>
                          <a:cs typeface="Arial" panose="020B0604020202020204" pitchFamily="34" charset="0"/>
                        </a:rPr>
                        <a:t>Business Rescue Strategy Implemented.</a:t>
                      </a:r>
                    </a:p>
                  </a:txBody>
                  <a:tcPr marL="26783" marR="2678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xmlns="" val="10003"/>
                  </a:ext>
                </a:extLst>
              </a:tr>
              <a:tr h="458439">
                <a:tc vMerge="1">
                  <a:txBody>
                    <a:bodyPr/>
                    <a:lstStyle/>
                    <a:p>
                      <a:endParaRPr lang="en-ZA"/>
                    </a:p>
                  </a:txBody>
                  <a:tcPr/>
                </a:tc>
                <a:tc>
                  <a:txBody>
                    <a:bodyPr/>
                    <a:lstStyle/>
                    <a:p>
                      <a:pPr algn="l">
                        <a:lnSpc>
                          <a:spcPct val="107000"/>
                        </a:lnSpc>
                        <a:spcAft>
                          <a:spcPts val="400"/>
                        </a:spcAft>
                      </a:pPr>
                      <a:r>
                        <a:rPr lang="en-ZA" sz="1050">
                          <a:effectLst/>
                          <a:latin typeface="Arial" panose="020B0604020202020204" pitchFamily="34" charset="0"/>
                          <a:ea typeface="Calibri" panose="020F0502020204030204" pitchFamily="34" charset="0"/>
                          <a:cs typeface="Arial" panose="020B0604020202020204" pitchFamily="34" charset="0"/>
                        </a:rPr>
                        <a:t>N/A</a:t>
                      </a:r>
                    </a:p>
                  </a:txBody>
                  <a:tcPr marL="26783" marR="2678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Aft>
                          <a:spcPts val="800"/>
                        </a:spcAft>
                      </a:pPr>
                      <a:r>
                        <a:rPr lang="en-ZA" sz="1050">
                          <a:effectLst/>
                          <a:latin typeface="Arial" panose="020B0604020202020204" pitchFamily="34" charset="0"/>
                          <a:ea typeface="Calibri" panose="020F0502020204030204" pitchFamily="34" charset="0"/>
                          <a:cs typeface="Arial" panose="020B0604020202020204" pitchFamily="34" charset="0"/>
                        </a:rPr>
                        <a:t>Support a number of enterprises to access designated products and services</a:t>
                      </a:r>
                    </a:p>
                  </a:txBody>
                  <a:tcPr marL="26783" marR="2678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ZA" sz="1050">
                          <a:effectLst/>
                          <a:latin typeface="Arial" panose="020B0604020202020204" pitchFamily="34" charset="0"/>
                          <a:ea typeface="Calibri" panose="020F0502020204030204" pitchFamily="34" charset="0"/>
                          <a:cs typeface="Arial" panose="020B0604020202020204" pitchFamily="34" charset="0"/>
                        </a:rPr>
                        <a:t>Develop tracking tool to measure government spend on SMMEs and Cooperatives</a:t>
                      </a:r>
                    </a:p>
                  </a:txBody>
                  <a:tcPr marL="26783" marR="2678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ZA" sz="1050" dirty="0">
                          <a:effectLst/>
                          <a:latin typeface="Arial" panose="020B0604020202020204" pitchFamily="34" charset="0"/>
                          <a:ea typeface="Calibri" panose="020F0502020204030204" pitchFamily="34" charset="0"/>
                          <a:cs typeface="Arial" panose="020B0604020202020204" pitchFamily="34" charset="0"/>
                        </a:rPr>
                        <a:t>Monitor government spending on SMMEs and Cooperatives</a:t>
                      </a:r>
                    </a:p>
                  </a:txBody>
                  <a:tcPr marL="26783" marR="26783"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3128602714"/>
      </p:ext>
    </p:extLst>
  </p:cSld>
  <p:clrMapOvr>
    <a:masterClrMapping/>
  </p:clrMapOvr>
  <p:transition spd="med"/>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C3D69B"/>
        </a:solidFill>
        <a:effectLst/>
      </p:bgPr>
    </p:bg>
    <p:spTree>
      <p:nvGrpSpPr>
        <p:cNvPr id="1" name=""/>
        <p:cNvGrpSpPr/>
        <p:nvPr/>
      </p:nvGrpSpPr>
      <p:grpSpPr>
        <a:xfrm>
          <a:off x="0" y="0"/>
          <a:ext cx="0" cy="0"/>
          <a:chOff x="0" y="0"/>
          <a:chExt cx="0" cy="0"/>
        </a:xfrm>
      </p:grpSpPr>
      <p:pic>
        <p:nvPicPr>
          <p:cNvPr id="774" name="Picture 6" descr="Picture 6"/>
          <p:cNvPicPr>
            <a:picLocks noChangeAspect="1"/>
          </p:cNvPicPr>
          <p:nvPr/>
        </p:nvPicPr>
        <p:blipFill>
          <a:blip r:embed="rId2" cstate="print">
            <a:extLst/>
          </a:blip>
          <a:srcRect t="24292" b="22405"/>
          <a:stretch>
            <a:fillRect/>
          </a:stretch>
        </p:blipFill>
        <p:spPr>
          <a:xfrm>
            <a:off x="179511" y="6019799"/>
            <a:ext cx="1954090" cy="646525"/>
          </a:xfrm>
          <a:prstGeom prst="rect">
            <a:avLst/>
          </a:prstGeom>
          <a:ln w="12700">
            <a:miter lim="400000"/>
          </a:ln>
        </p:spPr>
      </p:pic>
      <p:sp>
        <p:nvSpPr>
          <p:cNvPr id="776" name="Title 1"/>
          <p:cNvSpPr>
            <a:spLocks noGrp="1"/>
          </p:cNvSpPr>
          <p:nvPr>
            <p:ph type="title"/>
          </p:nvPr>
        </p:nvSpPr>
        <p:spPr>
          <a:xfrm>
            <a:off x="179511" y="1621970"/>
            <a:ext cx="8610601" cy="2699660"/>
          </a:xfrm>
          <a:prstGeom prst="rect">
            <a:avLst/>
          </a:prstGeom>
        </p:spPr>
        <p:txBody>
          <a:bodyPr/>
          <a:lstStyle/>
          <a:p>
            <a:pPr>
              <a:defRPr sz="3600" b="1" cap="small">
                <a:latin typeface="Arial"/>
                <a:ea typeface="Arial"/>
                <a:cs typeface="Arial"/>
                <a:sym typeface="Arial"/>
              </a:defRPr>
            </a:pPr>
            <a:r>
              <a:rPr lang="en-ZA" dirty="0"/>
              <a:t>PROGRAMME 3: INTEGRATED CO-OPERATIVES DEVELOPMENT </a:t>
            </a:r>
            <a:endParaRPr dirty="0"/>
          </a:p>
        </p:txBody>
      </p:sp>
      <p:sp>
        <p:nvSpPr>
          <p:cNvPr id="5" name="Right Triangle 4">
            <a:extLst>
              <a:ext uri="{FF2B5EF4-FFF2-40B4-BE49-F238E27FC236}">
                <a16:creationId xmlns:a16="http://schemas.microsoft.com/office/drawing/2014/main" xmlns="" id="{1F4B36CA-D7BE-E544-95E9-B0A57342C1E7}"/>
              </a:ext>
            </a:extLst>
          </p:cNvPr>
          <p:cNvSpPr/>
          <p:nvPr/>
        </p:nvSpPr>
        <p:spPr>
          <a:xfrm flipH="1">
            <a:off x="8458200" y="6134300"/>
            <a:ext cx="685800" cy="74295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solidFill>
                <a:prstClr val="white"/>
              </a:solidFill>
            </a:endParaRPr>
          </a:p>
        </p:txBody>
      </p:sp>
      <p:sp>
        <p:nvSpPr>
          <p:cNvPr id="775" name="Slide Number Placeholder 2"/>
          <p:cNvSpPr>
            <a:spLocks noGrp="1"/>
          </p:cNvSpPr>
          <p:nvPr>
            <p:ph type="sldNum" sz="quarter" idx="2"/>
          </p:nvPr>
        </p:nvSpPr>
        <p:spPr>
          <a:xfrm>
            <a:off x="8779481" y="6465333"/>
            <a:ext cx="300722" cy="338554"/>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sz="1600" b="1">
                <a:solidFill>
                  <a:schemeClr val="bg1"/>
                </a:solidFill>
              </a:rPr>
              <a:pPr/>
              <a:t>42</a:t>
            </a:fld>
            <a:endParaRPr sz="1600" b="1" dirty="0">
              <a:solidFill>
                <a:schemeClr val="bg1"/>
              </a:solidFill>
            </a:endParaRPr>
          </a:p>
        </p:txBody>
      </p:sp>
    </p:spTree>
  </p:cSld>
  <p:clrMapOvr>
    <a:masterClrMapping/>
  </p:clrMapOvr>
  <p:transition spd="med"/>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970" y="791029"/>
            <a:ext cx="8813800" cy="4771571"/>
          </a:xfrm>
        </p:spPr>
        <p:txBody>
          <a:bodyPr>
            <a:normAutofit/>
          </a:bodyPr>
          <a:lstStyle/>
          <a:p>
            <a:pPr algn="just">
              <a:lnSpc>
                <a:spcPct val="107000"/>
              </a:lnSpc>
              <a:spcAft>
                <a:spcPts val="1050"/>
              </a:spcAft>
            </a:pPr>
            <a:r>
              <a:rPr lang="en-ZA" sz="1600" kern="1400" dirty="0">
                <a:solidFill>
                  <a:schemeClr val="tx1"/>
                </a:solidFill>
                <a:latin typeface="Arial" panose="020B0604020202020204" pitchFamily="34" charset="0"/>
                <a:ea typeface="Times New Roman" panose="02020603050405020304" pitchFamily="18" charset="0"/>
                <a:cs typeface="Arial" panose="020B0604020202020204" pitchFamily="34" charset="0"/>
              </a:rPr>
              <a:t>The programme is responsible to create an enabling environment that facilitates the establishment, growth and development of co-operatives through the development and review of legislation and policy, the design, piloting and monitoring of the impact of support services and instruments; the championing of functional partnerships and cooperation agreements; and the advocacy and thought leadership in advancing economic growth, job creation and social cohesion.</a:t>
            </a:r>
          </a:p>
          <a:p>
            <a:pPr algn="just">
              <a:lnSpc>
                <a:spcPct val="110000"/>
              </a:lnSpc>
              <a:spcAft>
                <a:spcPts val="1050"/>
              </a:spcAft>
            </a:pPr>
            <a:r>
              <a:rPr lang="en-ZA" sz="1600" b="1" dirty="0" smtClean="0">
                <a:solidFill>
                  <a:schemeClr val="tx1"/>
                </a:solidFill>
                <a:latin typeface="Arial" panose="020B0604020202020204" pitchFamily="34" charset="0"/>
                <a:cs typeface="Arial" panose="020B0604020202020204" pitchFamily="34" charset="0"/>
              </a:rPr>
              <a:t>Sub-Programmes</a:t>
            </a:r>
            <a:r>
              <a:rPr lang="en-ZA" sz="1600" b="1" dirty="0">
                <a:solidFill>
                  <a:schemeClr val="tx1"/>
                </a:solidFill>
                <a:latin typeface="Arial" panose="020B0604020202020204" pitchFamily="34" charset="0"/>
                <a:cs typeface="Arial" panose="020B0604020202020204" pitchFamily="34" charset="0"/>
              </a:rPr>
              <a:t>:</a:t>
            </a:r>
          </a:p>
          <a:p>
            <a:pPr algn="l">
              <a:lnSpc>
                <a:spcPct val="150000"/>
              </a:lnSpc>
            </a:pPr>
            <a:r>
              <a:rPr lang="en-ZA" sz="1600" b="1" kern="1400" dirty="0">
                <a:latin typeface="Arial" panose="020B0604020202020204" pitchFamily="34" charset="0"/>
                <a:ea typeface="Times New Roman" panose="02020603050405020304" pitchFamily="18" charset="0"/>
              </a:rPr>
              <a:t>1. </a:t>
            </a:r>
            <a:r>
              <a:rPr lang="en-ZA" sz="1600" b="1" kern="1400" dirty="0">
                <a:solidFill>
                  <a:schemeClr val="tx1"/>
                </a:solidFill>
                <a:latin typeface="Arial" panose="020B0604020202020204" pitchFamily="34" charset="0"/>
                <a:ea typeface="Times New Roman" panose="02020603050405020304" pitchFamily="18" charset="0"/>
              </a:rPr>
              <a:t>Co-operatives Development</a:t>
            </a:r>
            <a:r>
              <a:rPr lang="en-ZA" sz="1600" kern="1400" dirty="0">
                <a:solidFill>
                  <a:schemeClr val="tx1"/>
                </a:solidFill>
                <a:latin typeface="Arial" panose="020B0604020202020204" pitchFamily="34" charset="0"/>
                <a:ea typeface="Times New Roman" panose="02020603050405020304" pitchFamily="18" charset="0"/>
              </a:rPr>
              <a:t> </a:t>
            </a:r>
          </a:p>
          <a:p>
            <a:pPr algn="l">
              <a:lnSpc>
                <a:spcPct val="150000"/>
              </a:lnSpc>
            </a:pPr>
            <a:r>
              <a:rPr lang="en-ZA" sz="1600" b="1" kern="1200" dirty="0">
                <a:solidFill>
                  <a:schemeClr val="tx1"/>
                </a:solidFill>
                <a:latin typeface="Arial" panose="020B0604020202020204" pitchFamily="34" charset="0"/>
                <a:ea typeface="Times New Roman" panose="02020603050405020304" pitchFamily="18" charset="0"/>
              </a:rPr>
              <a:t>2. Co-operatives Programme Design and Support</a:t>
            </a:r>
            <a:r>
              <a:rPr lang="en-ZA" sz="1600" kern="1200" dirty="0">
                <a:solidFill>
                  <a:schemeClr val="tx1"/>
                </a:solidFill>
                <a:latin typeface="Arial" panose="020B0604020202020204" pitchFamily="34" charset="0"/>
                <a:ea typeface="Times New Roman" panose="02020603050405020304" pitchFamily="18" charset="0"/>
              </a:rPr>
              <a:t> </a:t>
            </a:r>
          </a:p>
          <a:p>
            <a:pPr algn="l">
              <a:lnSpc>
                <a:spcPct val="150000"/>
              </a:lnSpc>
            </a:pPr>
            <a:r>
              <a:rPr lang="en-ZA" sz="1600" b="1" kern="1200" dirty="0">
                <a:solidFill>
                  <a:schemeClr val="tx1"/>
                </a:solidFill>
                <a:latin typeface="Arial" panose="020B0604020202020204" pitchFamily="34" charset="0"/>
                <a:ea typeface="Times New Roman" panose="02020603050405020304" pitchFamily="18" charset="0"/>
              </a:rPr>
              <a:t>3. Supplier Development and Market Access Support</a:t>
            </a:r>
            <a:r>
              <a:rPr lang="en-ZA" sz="1600" kern="1200" dirty="0">
                <a:solidFill>
                  <a:schemeClr val="tx1"/>
                </a:solidFill>
                <a:latin typeface="Arial" panose="020B0604020202020204" pitchFamily="34" charset="0"/>
                <a:ea typeface="Times New Roman" panose="02020603050405020304" pitchFamily="18" charset="0"/>
              </a:rPr>
              <a:t> </a:t>
            </a:r>
          </a:p>
        </p:txBody>
      </p:sp>
      <p:sp>
        <p:nvSpPr>
          <p:cNvPr id="5" name="Title 1"/>
          <p:cNvSpPr txBox="1">
            <a:spLocks/>
          </p:cNvSpPr>
          <p:nvPr/>
        </p:nvSpPr>
        <p:spPr>
          <a:xfrm>
            <a:off x="0" y="1"/>
            <a:ext cx="9144000" cy="619432"/>
          </a:xfrm>
          <a:prstGeom prst="rect">
            <a:avLst/>
          </a:prstGeom>
          <a:solidFill>
            <a:srgbClr val="C3D69B"/>
          </a:solidFill>
          <a:ln w="12700">
            <a:miter lim="400000"/>
          </a:ln>
          <a:effectLst>
            <a:outerShdw blurRad="50800" dist="50800" dir="5400000" rotWithShape="0">
              <a:schemeClr val="accent6"/>
            </a:outerShdw>
          </a:effectLst>
          <a:extLst>
            <a:ext uri="{C572A759-6A51-4108-AA02-DFA0A04FC94B}">
              <ma14:wrappingTextBoxFlag xmlns="" xmlns:ma14="http://schemas.microsoft.com/office/mac/drawingml/2011/main" val="1"/>
            </a:ext>
          </a:extLst>
        </p:spPr>
        <p:txBody>
          <a:bodyPr lIns="45719" rIns="45719" anchor="ctr">
            <a:noAutofit/>
          </a:bodyPr>
          <a:lstStyle>
            <a:lvl1pPr marL="0" marR="0" indent="0" algn="r" defTabSz="914400" rtl="0" latinLnBrk="0">
              <a:lnSpc>
                <a:spcPct val="100000"/>
              </a:lnSpc>
              <a:spcBef>
                <a:spcPts val="0"/>
              </a:spcBef>
              <a:spcAft>
                <a:spcPts val="0"/>
              </a:spcAft>
              <a:buClrTx/>
              <a:buSzTx/>
              <a:buFontTx/>
              <a:buNone/>
              <a:tabLst/>
              <a:defRPr sz="3600" b="0" i="0" u="none" strike="noStrike" cap="none" spc="0" baseline="0">
                <a:ln>
                  <a:noFill/>
                </a:ln>
                <a:solidFill>
                  <a:srgbClr val="000000"/>
                </a:solidFill>
                <a:uFillTx/>
                <a:latin typeface="Arial"/>
                <a:ea typeface="Arial"/>
                <a:cs typeface="Arial"/>
                <a:sym typeface="Arial"/>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5pPr>
            <a:lvl6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6pPr>
            <a:lvl7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7pPr>
            <a:lvl8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8pPr>
            <a:lvl9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9pPr>
          </a:lstStyle>
          <a:p>
            <a:pPr hangingPunct="1"/>
            <a:r>
              <a:rPr lang="en-ZA" b="1" cap="small" dirty="0">
                <a:latin typeface="Arial" panose="020B0604020202020204" pitchFamily="34" charset="0"/>
                <a:cs typeface="Arial" panose="020B0604020202020204" pitchFamily="34" charset="0"/>
              </a:rPr>
              <a:t/>
            </a:r>
            <a:br>
              <a:rPr lang="en-ZA" b="1" cap="small" dirty="0">
                <a:latin typeface="Arial" panose="020B0604020202020204" pitchFamily="34" charset="0"/>
                <a:cs typeface="Arial" panose="020B0604020202020204" pitchFamily="34" charset="0"/>
              </a:rPr>
            </a:br>
            <a:r>
              <a:rPr lang="en-ZA" b="1" cap="small" dirty="0">
                <a:latin typeface="Arial" panose="020B0604020202020204" pitchFamily="34" charset="0"/>
                <a:ea typeface="+mn-ea"/>
                <a:cs typeface="Arial" panose="020B0604020202020204" pitchFamily="34" charset="0"/>
                <a:sym typeface="Calibri"/>
              </a:rPr>
              <a:t>   </a:t>
            </a:r>
            <a:r>
              <a:rPr lang="en-US" b="1" cap="small" dirty="0">
                <a:latin typeface="Arial" panose="020B0604020202020204" pitchFamily="34" charset="0"/>
                <a:cs typeface="Arial" panose="020B0604020202020204" pitchFamily="34" charset="0"/>
              </a:rPr>
              <a:t>Purpose of the Programme</a:t>
            </a:r>
            <a:br>
              <a:rPr lang="en-US" b="1" cap="small" dirty="0">
                <a:latin typeface="Arial" panose="020B0604020202020204" pitchFamily="34" charset="0"/>
                <a:cs typeface="Arial" panose="020B0604020202020204" pitchFamily="34" charset="0"/>
              </a:rPr>
            </a:br>
            <a:endParaRPr lang="en-ZA" b="1" cap="small" dirty="0">
              <a:latin typeface="Arial" panose="020B0604020202020204" pitchFamily="34" charset="0"/>
              <a:ea typeface="+mn-ea"/>
              <a:cs typeface="Arial" panose="020B0604020202020204" pitchFamily="34" charset="0"/>
              <a:sym typeface="Calibri"/>
            </a:endParaRPr>
          </a:p>
        </p:txBody>
      </p:sp>
      <p:pic>
        <p:nvPicPr>
          <p:cNvPr id="6" name="Picture 4" descr="Picture 4"/>
          <p:cNvPicPr>
            <a:picLocks noChangeAspect="1"/>
          </p:cNvPicPr>
          <p:nvPr/>
        </p:nvPicPr>
        <p:blipFill>
          <a:blip r:embed="rId2" cstate="print">
            <a:extLst/>
          </a:blip>
          <a:srcRect t="24292" b="22405"/>
          <a:stretch>
            <a:fillRect/>
          </a:stretch>
        </p:blipFill>
        <p:spPr>
          <a:xfrm>
            <a:off x="0" y="6210300"/>
            <a:ext cx="1752600" cy="625930"/>
          </a:xfrm>
          <a:prstGeom prst="rect">
            <a:avLst/>
          </a:prstGeom>
          <a:ln w="12700">
            <a:miter lim="400000"/>
          </a:ln>
        </p:spPr>
      </p:pic>
      <p:sp>
        <p:nvSpPr>
          <p:cNvPr id="7" name="Right Triangle 6">
            <a:extLst>
              <a:ext uri="{FF2B5EF4-FFF2-40B4-BE49-F238E27FC236}">
                <a16:creationId xmlns:a16="http://schemas.microsoft.com/office/drawing/2014/main" xmlns="" id="{1F4B36CA-D7BE-E544-95E9-B0A57342C1E7}"/>
              </a:ext>
            </a:extLst>
          </p:cNvPr>
          <p:cNvSpPr/>
          <p:nvPr/>
        </p:nvSpPr>
        <p:spPr>
          <a:xfrm flipH="1">
            <a:off x="8458200" y="6134300"/>
            <a:ext cx="685800" cy="74295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solidFill>
                <a:prstClr val="white"/>
              </a:solidFill>
            </a:endParaRPr>
          </a:p>
        </p:txBody>
      </p:sp>
      <p:sp>
        <p:nvSpPr>
          <p:cNvPr id="4" name="Slide Number Placeholder 3"/>
          <p:cNvSpPr>
            <a:spLocks noGrp="1"/>
          </p:cNvSpPr>
          <p:nvPr>
            <p:ph type="sldNum" sz="quarter" idx="4294967295"/>
          </p:nvPr>
        </p:nvSpPr>
        <p:spPr>
          <a:xfrm>
            <a:off x="8811380" y="6444069"/>
            <a:ext cx="300722" cy="338554"/>
          </a:xfrm>
          <a:prstGeom prst="rect">
            <a:avLst/>
          </a:prstGeom>
        </p:spPr>
        <p:txBody>
          <a:bodyPr/>
          <a:lstStyle/>
          <a:p>
            <a:pPr>
              <a:defRPr/>
            </a:pPr>
            <a:fld id="{DB5779ED-BA85-4BB7-87D5-1680811E86D2}" type="slidenum">
              <a:rPr lang="en-US" sz="1600" b="1" smtClean="0">
                <a:solidFill>
                  <a:schemeClr val="bg1"/>
                </a:solidFill>
              </a:rPr>
              <a:pPr>
                <a:defRPr/>
              </a:pPr>
              <a:t>43</a:t>
            </a:fld>
            <a:endParaRPr lang="en-US" sz="1600" b="1" dirty="0">
              <a:solidFill>
                <a:schemeClr val="bg1"/>
              </a:solidFill>
            </a:endParaRPr>
          </a:p>
        </p:txBody>
      </p:sp>
    </p:spTree>
    <p:extLst>
      <p:ext uri="{BB962C8B-B14F-4D97-AF65-F5344CB8AC3E}">
        <p14:creationId xmlns:p14="http://schemas.microsoft.com/office/powerpoint/2010/main" xmlns="" val="418007090"/>
      </p:ext>
    </p:extLst>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 name="Picture 4" descr="Picture 4"/>
          <p:cNvPicPr>
            <a:picLocks noChangeAspect="1"/>
          </p:cNvPicPr>
          <p:nvPr/>
        </p:nvPicPr>
        <p:blipFill>
          <a:blip r:embed="rId2" cstate="print">
            <a:extLst/>
          </a:blip>
          <a:srcRect t="24292" b="22405"/>
          <a:stretch>
            <a:fillRect/>
          </a:stretch>
        </p:blipFill>
        <p:spPr>
          <a:xfrm>
            <a:off x="0" y="6210300"/>
            <a:ext cx="1752600" cy="625930"/>
          </a:xfrm>
          <a:prstGeom prst="rect">
            <a:avLst/>
          </a:prstGeom>
          <a:ln w="12700">
            <a:miter lim="400000"/>
          </a:ln>
        </p:spPr>
      </p:pic>
      <p:sp>
        <p:nvSpPr>
          <p:cNvPr id="790" name="Title 1"/>
          <p:cNvSpPr>
            <a:spLocks noGrp="1"/>
          </p:cNvSpPr>
          <p:nvPr>
            <p:ph type="title"/>
          </p:nvPr>
        </p:nvSpPr>
        <p:spPr>
          <a:xfrm>
            <a:off x="0" y="10273"/>
            <a:ext cx="9144000" cy="907143"/>
          </a:xfrm>
          <a:prstGeom prst="rect">
            <a:avLst/>
          </a:prstGeom>
          <a:solidFill>
            <a:srgbClr val="C3D69B"/>
          </a:solidFill>
          <a:effectLst>
            <a:outerShdw blurRad="50800" dist="50800" dir="5400000" rotWithShape="0">
              <a:schemeClr val="accent6"/>
            </a:outerShdw>
          </a:effectLst>
        </p:spPr>
        <p:txBody>
          <a:bodyPr>
            <a:normAutofit/>
          </a:bodyPr>
          <a:lstStyle>
            <a:lvl1pPr algn="r">
              <a:defRPr sz="3600" cap="small">
                <a:latin typeface="Arial"/>
                <a:ea typeface="Arial"/>
                <a:cs typeface="Arial"/>
                <a:sym typeface="Arial"/>
              </a:defRPr>
            </a:lvl1pPr>
          </a:lstStyle>
          <a:p>
            <a:r>
              <a:rPr lang="en-ZA" b="1" dirty="0">
                <a:latin typeface="Arial" panose="020B0604020202020204" pitchFamily="34" charset="0"/>
                <a:cs typeface="Arial" panose="020B0604020202020204" pitchFamily="34" charset="0"/>
                <a:sym typeface="Calibri"/>
              </a:rPr>
              <a:t>Programme 3: The Budget and MTEF </a:t>
            </a:r>
            <a:endParaRPr lang="en-ZA" b="1" dirty="0">
              <a:latin typeface="Arial" panose="020B0604020202020204" pitchFamily="34" charset="0"/>
              <a:cs typeface="Arial" panose="020B0604020202020204" pitchFamily="34" charset="0"/>
            </a:endParaRPr>
          </a:p>
        </p:txBody>
      </p:sp>
      <p:sp>
        <p:nvSpPr>
          <p:cNvPr id="6" name="Right Triangle 5">
            <a:extLst>
              <a:ext uri="{FF2B5EF4-FFF2-40B4-BE49-F238E27FC236}">
                <a16:creationId xmlns:a16="http://schemas.microsoft.com/office/drawing/2014/main" xmlns="" id="{1F4B36CA-D7BE-E544-95E9-B0A57342C1E7}"/>
              </a:ext>
            </a:extLst>
          </p:cNvPr>
          <p:cNvSpPr/>
          <p:nvPr/>
        </p:nvSpPr>
        <p:spPr>
          <a:xfrm flipH="1">
            <a:off x="8458200" y="6134300"/>
            <a:ext cx="685800" cy="74295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solidFill>
                <a:prstClr val="white"/>
              </a:solidFill>
            </a:endParaRPr>
          </a:p>
        </p:txBody>
      </p:sp>
      <p:sp>
        <p:nvSpPr>
          <p:cNvPr id="789" name="Slide Number Placeholder 1"/>
          <p:cNvSpPr>
            <a:spLocks noGrp="1"/>
          </p:cNvSpPr>
          <p:nvPr>
            <p:ph type="sldNum" sz="quarter" idx="2"/>
          </p:nvPr>
        </p:nvSpPr>
        <p:spPr>
          <a:xfrm>
            <a:off x="8800758" y="6433434"/>
            <a:ext cx="300722" cy="338554"/>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sz="1600" b="1">
                <a:solidFill>
                  <a:schemeClr val="bg1"/>
                </a:solidFill>
              </a:rPr>
              <a:pPr/>
              <a:t>44</a:t>
            </a:fld>
            <a:endParaRPr sz="1600" b="1" dirty="0">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xmlns="" val="3125702631"/>
              </p:ext>
            </p:extLst>
          </p:nvPr>
        </p:nvGraphicFramePr>
        <p:xfrm>
          <a:off x="141890" y="1095047"/>
          <a:ext cx="8844454" cy="4911614"/>
        </p:xfrm>
        <a:graphic>
          <a:graphicData uri="http://schemas.openxmlformats.org/drawingml/2006/table">
            <a:tbl>
              <a:tblPr firstRow="1" firstCol="1" bandRow="1"/>
              <a:tblGrid>
                <a:gridCol w="2854917">
                  <a:extLst>
                    <a:ext uri="{9D8B030D-6E8A-4147-A177-3AD203B41FA5}">
                      <a16:colId xmlns:a16="http://schemas.microsoft.com/office/drawing/2014/main" xmlns="" val="20000"/>
                    </a:ext>
                  </a:extLst>
                </a:gridCol>
                <a:gridCol w="1475683">
                  <a:extLst>
                    <a:ext uri="{9D8B030D-6E8A-4147-A177-3AD203B41FA5}">
                      <a16:colId xmlns:a16="http://schemas.microsoft.com/office/drawing/2014/main" xmlns="" val="20001"/>
                    </a:ext>
                  </a:extLst>
                </a:gridCol>
                <a:gridCol w="1475683">
                  <a:extLst>
                    <a:ext uri="{9D8B030D-6E8A-4147-A177-3AD203B41FA5}">
                      <a16:colId xmlns:a16="http://schemas.microsoft.com/office/drawing/2014/main" xmlns="" val="20002"/>
                    </a:ext>
                  </a:extLst>
                </a:gridCol>
                <a:gridCol w="1562488">
                  <a:extLst>
                    <a:ext uri="{9D8B030D-6E8A-4147-A177-3AD203B41FA5}">
                      <a16:colId xmlns:a16="http://schemas.microsoft.com/office/drawing/2014/main" xmlns="" val="20003"/>
                    </a:ext>
                  </a:extLst>
                </a:gridCol>
                <a:gridCol w="1475683">
                  <a:extLst>
                    <a:ext uri="{9D8B030D-6E8A-4147-A177-3AD203B41FA5}">
                      <a16:colId xmlns:a16="http://schemas.microsoft.com/office/drawing/2014/main" xmlns="" val="20004"/>
                    </a:ext>
                  </a:extLst>
                </a:gridCol>
              </a:tblGrid>
              <a:tr h="491162">
                <a:tc>
                  <a:txBody>
                    <a:bodyPr/>
                    <a:lstStyle/>
                    <a:p>
                      <a:pPr algn="ctr">
                        <a:lnSpc>
                          <a:spcPct val="107000"/>
                        </a:lnSpc>
                        <a:spcAft>
                          <a:spcPts val="0"/>
                        </a:spcAft>
                      </a:pPr>
                      <a:r>
                        <a:rPr lang="en-US"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Programme 3:</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DBDB"/>
                    </a:solidFill>
                  </a:tcPr>
                </a:tc>
                <a:tc>
                  <a:txBody>
                    <a:bodyPr/>
                    <a:lstStyle/>
                    <a:p>
                      <a:pPr algn="ctr">
                        <a:lnSpc>
                          <a:spcPct val="107000"/>
                        </a:lnSpc>
                        <a:spcAft>
                          <a:spcPts val="0"/>
                        </a:spcAft>
                      </a:pPr>
                      <a:r>
                        <a:rPr lang="en-US"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2019/20</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DBDB"/>
                    </a:solidFill>
                  </a:tcPr>
                </a:tc>
                <a:tc>
                  <a:txBody>
                    <a:bodyPr/>
                    <a:lstStyle/>
                    <a:p>
                      <a:pPr algn="ctr">
                        <a:lnSpc>
                          <a:spcPct val="107000"/>
                        </a:lnSpc>
                        <a:spcAft>
                          <a:spcPts val="0"/>
                        </a:spcAft>
                      </a:pPr>
                      <a:r>
                        <a:rPr lang="en-US"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2020/21</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DBDB"/>
                    </a:solidFill>
                  </a:tcPr>
                </a:tc>
                <a:tc>
                  <a:txBody>
                    <a:bodyPr/>
                    <a:lstStyle/>
                    <a:p>
                      <a:pPr algn="ctr">
                        <a:lnSpc>
                          <a:spcPct val="107000"/>
                        </a:lnSpc>
                        <a:spcAft>
                          <a:spcPts val="0"/>
                        </a:spcAft>
                      </a:pPr>
                      <a:r>
                        <a:rPr lang="en-US"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2021/22</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DBDB"/>
                    </a:solidFill>
                  </a:tcPr>
                </a:tc>
                <a:tc>
                  <a:txBody>
                    <a:bodyPr/>
                    <a:lstStyle/>
                    <a:p>
                      <a:pPr algn="ctr">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DBDB"/>
                    </a:solidFill>
                  </a:tcPr>
                </a:tc>
                <a:extLst>
                  <a:ext uri="{0D108BD9-81ED-4DB2-BD59-A6C34878D82A}">
                    <a16:rowId xmlns:a16="http://schemas.microsoft.com/office/drawing/2014/main" xmlns="" val="10000"/>
                  </a:ext>
                </a:extLst>
              </a:tr>
              <a:tr h="982322">
                <a:tc>
                  <a:txBody>
                    <a:bodyPr/>
                    <a:lstStyle/>
                    <a:p>
                      <a:pPr algn="ctr">
                        <a:lnSpc>
                          <a:spcPct val="107000"/>
                        </a:lnSpc>
                        <a:spcAft>
                          <a:spcPts val="0"/>
                        </a:spcAft>
                      </a:pPr>
                      <a:r>
                        <a:rPr lang="en-US"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Revised </a:t>
                      </a:r>
                      <a:br>
                        <a:rPr lang="en-US"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Baseline</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Revised </a:t>
                      </a:r>
                      <a:br>
                        <a:rPr lang="en-US"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Baseline</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Revised </a:t>
                      </a:r>
                      <a:br>
                        <a:rPr lang="en-US"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Baseline</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Total</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91162">
                <a:tc>
                  <a:txBody>
                    <a:bodyPr/>
                    <a:lstStyle/>
                    <a:p>
                      <a:pPr algn="ctr">
                        <a:lnSpc>
                          <a:spcPct val="107000"/>
                        </a:lnSpc>
                        <a:spcAft>
                          <a:spcPts val="0"/>
                        </a:spcAft>
                      </a:pPr>
                      <a:r>
                        <a:rPr lang="en-US"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Sub-programmes</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R'000</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R'000</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R'000</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491162">
                <a:tc>
                  <a:txBody>
                    <a:bodyPr/>
                    <a:lstStyle/>
                    <a:p>
                      <a:pPr algn="l">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Co-operatives Development</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6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9,038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6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9,672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6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10,268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6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28,978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982322">
                <a:tc>
                  <a:txBody>
                    <a:bodyPr/>
                    <a:lstStyle/>
                    <a:p>
                      <a:pPr algn="l">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Co-operatives Programme Design and Support</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6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105,511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6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111,722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6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117,515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6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334,748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982322">
                <a:tc>
                  <a:txBody>
                    <a:bodyPr/>
                    <a:lstStyle/>
                    <a:p>
                      <a:pPr algn="l">
                        <a:lnSpc>
                          <a:spcPct val="107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Supplier Development and Market Access Support</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6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13,079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6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13,686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6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14,486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6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41,251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491162">
                <a:tc>
                  <a:txBody>
                    <a:bodyPr/>
                    <a:lstStyle/>
                    <a:p>
                      <a:pPr algn="l">
                        <a:lnSpc>
                          <a:spcPct val="107000"/>
                        </a:lnSpc>
                        <a:spcAft>
                          <a:spcPts val="0"/>
                        </a:spcAft>
                      </a:pPr>
                      <a:r>
                        <a:rPr lang="en-US"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Total</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600" b="1"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127,628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600" b="1"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135,080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600" b="1"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142,269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600" b="1"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404,977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xmlns="" val="2834309961"/>
      </p:ext>
    </p:extLst>
  </p:cSld>
  <p:clrMapOvr>
    <a:masterClrMapping/>
  </p:clrMapOvr>
  <p:transition spd="med"/>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0" name="Picture 6" descr="Picture 6"/>
          <p:cNvPicPr>
            <a:picLocks noChangeAspect="1"/>
          </p:cNvPicPr>
          <p:nvPr/>
        </p:nvPicPr>
        <p:blipFill>
          <a:blip r:embed="rId3" cstate="print">
            <a:extLst/>
          </a:blip>
          <a:srcRect t="24292" b="22405"/>
          <a:stretch>
            <a:fillRect/>
          </a:stretch>
        </p:blipFill>
        <p:spPr>
          <a:xfrm>
            <a:off x="179511" y="6219825"/>
            <a:ext cx="1420689" cy="570325"/>
          </a:xfrm>
          <a:prstGeom prst="rect">
            <a:avLst/>
          </a:prstGeom>
          <a:ln w="12700">
            <a:miter lim="400000"/>
          </a:ln>
        </p:spPr>
      </p:pic>
      <p:sp>
        <p:nvSpPr>
          <p:cNvPr id="652" name="Title 1"/>
          <p:cNvSpPr>
            <a:spLocks noGrp="1"/>
          </p:cNvSpPr>
          <p:nvPr>
            <p:ph type="title"/>
          </p:nvPr>
        </p:nvSpPr>
        <p:spPr>
          <a:xfrm>
            <a:off x="0" y="20548"/>
            <a:ext cx="9144000" cy="682170"/>
          </a:xfrm>
          <a:prstGeom prst="rect">
            <a:avLst/>
          </a:prstGeom>
          <a:solidFill>
            <a:srgbClr val="C3D69B"/>
          </a:solidFill>
          <a:effectLst>
            <a:outerShdw blurRad="50800" dist="50800" dir="5400000" rotWithShape="0">
              <a:schemeClr val="accent6"/>
            </a:outerShdw>
          </a:effectLst>
        </p:spPr>
        <p:txBody>
          <a:bodyPr>
            <a:normAutofit fontScale="90000"/>
          </a:bodyPr>
          <a:lstStyle>
            <a:lvl1pPr algn="r">
              <a:defRPr sz="3600">
                <a:latin typeface="Arial"/>
                <a:ea typeface="Arial"/>
                <a:cs typeface="Arial"/>
                <a:sym typeface="Arial"/>
              </a:defRPr>
            </a:lvl1pPr>
          </a:lstStyle>
          <a:p>
            <a:r>
              <a:rPr lang="en-ZA" b="1" cap="small" dirty="0">
                <a:latin typeface="Arial" panose="020B0604020202020204" pitchFamily="34" charset="0"/>
                <a:cs typeface="Arial" panose="020B0604020202020204" pitchFamily="34" charset="0"/>
                <a:sym typeface="Calibri"/>
              </a:rPr>
              <a:t>Programme 3: Objectives and MTEF Targets</a:t>
            </a:r>
            <a:endParaRPr lang="en-ZA" b="1" cap="small" dirty="0">
              <a:latin typeface="Arial" panose="020B0604020202020204" pitchFamily="34" charset="0"/>
              <a:ea typeface="+mn-ea"/>
              <a:cs typeface="Arial" panose="020B0604020202020204" pitchFamily="34" charset="0"/>
              <a:sym typeface="Calibri"/>
            </a:endParaRPr>
          </a:p>
        </p:txBody>
      </p:sp>
      <p:sp>
        <p:nvSpPr>
          <p:cNvPr id="12" name="Rectangle 7"/>
          <p:cNvSpPr>
            <a:spLocks noChangeArrowheads="1"/>
          </p:cNvSpPr>
          <p:nvPr/>
        </p:nvSpPr>
        <p:spPr bwMode="auto">
          <a:xfrm>
            <a:off x="2168525" y="767896"/>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ZA" sz="1800" b="0" i="0" u="none" strike="noStrike" cap="none" normalizeH="0" baseline="0">
                <a:ln>
                  <a:noFill/>
                </a:ln>
                <a:solidFill>
                  <a:schemeClr val="tx1"/>
                </a:solidFill>
                <a:effectLst/>
                <a:latin typeface="Arial" panose="020B0604020202020204" pitchFamily="34" charset="0"/>
              </a:rPr>
              <a:t/>
            </a:r>
            <a:br>
              <a:rPr kumimoji="0" lang="en-ZA" sz="1800" b="0" i="0" u="none" strike="noStrike" cap="none" normalizeH="0" baseline="0">
                <a:ln>
                  <a:noFill/>
                </a:ln>
                <a:solidFill>
                  <a:schemeClr val="tx1"/>
                </a:solidFill>
                <a:effectLst/>
                <a:latin typeface="Arial" panose="020B0604020202020204" pitchFamily="34" charset="0"/>
              </a:rPr>
            </a:br>
            <a:endParaRPr kumimoji="0" lang="en-ZA" sz="1800" b="0" i="0" u="none" strike="noStrike" cap="none" normalizeH="0" baseline="0">
              <a:ln>
                <a:noFill/>
              </a:ln>
              <a:solidFill>
                <a:schemeClr val="tx1"/>
              </a:solidFill>
              <a:effectLst/>
              <a:latin typeface="Arial" panose="020B0604020202020204" pitchFamily="34" charset="0"/>
            </a:endParaRPr>
          </a:p>
        </p:txBody>
      </p:sp>
      <p:sp>
        <p:nvSpPr>
          <p:cNvPr id="7" name="Right Triangle 6">
            <a:extLst>
              <a:ext uri="{FF2B5EF4-FFF2-40B4-BE49-F238E27FC236}">
                <a16:creationId xmlns:a16="http://schemas.microsoft.com/office/drawing/2014/main" xmlns="" id="{1F4B36CA-D7BE-E544-95E9-B0A57342C1E7}"/>
              </a:ext>
            </a:extLst>
          </p:cNvPr>
          <p:cNvSpPr/>
          <p:nvPr/>
        </p:nvSpPr>
        <p:spPr>
          <a:xfrm flipH="1">
            <a:off x="8458200" y="6134300"/>
            <a:ext cx="685800" cy="74295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solidFill>
                <a:prstClr val="white"/>
              </a:solidFill>
            </a:endParaRPr>
          </a:p>
        </p:txBody>
      </p:sp>
      <p:sp>
        <p:nvSpPr>
          <p:cNvPr id="651" name="Slide Number Placeholder 2"/>
          <p:cNvSpPr>
            <a:spLocks noGrp="1"/>
          </p:cNvSpPr>
          <p:nvPr>
            <p:ph type="sldNum" sz="quarter" idx="2"/>
          </p:nvPr>
        </p:nvSpPr>
        <p:spPr>
          <a:xfrm>
            <a:off x="8779487" y="6471426"/>
            <a:ext cx="300722" cy="338554"/>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sz="1600" b="1">
                <a:solidFill>
                  <a:schemeClr val="bg1"/>
                </a:solidFill>
              </a:rPr>
              <a:pPr/>
              <a:t>45</a:t>
            </a:fld>
            <a:endParaRPr sz="1600" b="1" dirty="0">
              <a:solidFill>
                <a:schemeClr val="bg1"/>
              </a:solidFill>
            </a:endParaRPr>
          </a:p>
        </p:txBody>
      </p:sp>
      <p:graphicFrame>
        <p:nvGraphicFramePr>
          <p:cNvPr id="2" name="Table 1"/>
          <p:cNvGraphicFramePr>
            <a:graphicFrameLocks noGrp="1"/>
          </p:cNvGraphicFramePr>
          <p:nvPr>
            <p:extLst>
              <p:ext uri="{D42A27DB-BD31-4B8C-83A1-F6EECF244321}">
                <p14:modId xmlns:p14="http://schemas.microsoft.com/office/powerpoint/2010/main" xmlns="" val="2711070393"/>
              </p:ext>
            </p:extLst>
          </p:nvPr>
        </p:nvGraphicFramePr>
        <p:xfrm>
          <a:off x="104775" y="839382"/>
          <a:ext cx="8858250" cy="5614162"/>
        </p:xfrm>
        <a:graphic>
          <a:graphicData uri="http://schemas.openxmlformats.org/drawingml/2006/table">
            <a:tbl>
              <a:tblPr firstRow="1" firstCol="1" bandRow="1"/>
              <a:tblGrid>
                <a:gridCol w="1438275">
                  <a:extLst>
                    <a:ext uri="{9D8B030D-6E8A-4147-A177-3AD203B41FA5}">
                      <a16:colId xmlns:a16="http://schemas.microsoft.com/office/drawing/2014/main" xmlns="" val="20000"/>
                    </a:ext>
                  </a:extLst>
                </a:gridCol>
                <a:gridCol w="1676400">
                  <a:extLst>
                    <a:ext uri="{9D8B030D-6E8A-4147-A177-3AD203B41FA5}">
                      <a16:colId xmlns:a16="http://schemas.microsoft.com/office/drawing/2014/main" xmlns="" val="20001"/>
                    </a:ext>
                  </a:extLst>
                </a:gridCol>
                <a:gridCol w="1866900">
                  <a:extLst>
                    <a:ext uri="{9D8B030D-6E8A-4147-A177-3AD203B41FA5}">
                      <a16:colId xmlns:a16="http://schemas.microsoft.com/office/drawing/2014/main" xmlns="" val="20002"/>
                    </a:ext>
                  </a:extLst>
                </a:gridCol>
                <a:gridCol w="2219325">
                  <a:extLst>
                    <a:ext uri="{9D8B030D-6E8A-4147-A177-3AD203B41FA5}">
                      <a16:colId xmlns:a16="http://schemas.microsoft.com/office/drawing/2014/main" xmlns="" val="20003"/>
                    </a:ext>
                  </a:extLst>
                </a:gridCol>
                <a:gridCol w="1657350">
                  <a:extLst>
                    <a:ext uri="{9D8B030D-6E8A-4147-A177-3AD203B41FA5}">
                      <a16:colId xmlns:a16="http://schemas.microsoft.com/office/drawing/2014/main" xmlns="" val="20004"/>
                    </a:ext>
                  </a:extLst>
                </a:gridCol>
              </a:tblGrid>
              <a:tr h="41941">
                <a:tc rowSpan="2">
                  <a:txBody>
                    <a:bodyPr/>
                    <a:lstStyle/>
                    <a:p>
                      <a:pPr algn="ctr">
                        <a:lnSpc>
                          <a:spcPct val="107000"/>
                        </a:lnSpc>
                        <a:spcBef>
                          <a:spcPts val="400"/>
                        </a:spcBef>
                        <a:spcAft>
                          <a:spcPts val="400"/>
                        </a:spcAft>
                      </a:pPr>
                      <a:r>
                        <a:rPr lang="en-ZA" sz="1050" b="1" dirty="0">
                          <a:effectLst/>
                          <a:latin typeface="Arial" panose="020B0604020202020204" pitchFamily="34" charset="0"/>
                          <a:ea typeface="Times New Roman" panose="02020603050405020304" pitchFamily="18" charset="0"/>
                          <a:cs typeface="Arial" panose="020B0604020202020204" pitchFamily="34" charset="0"/>
                        </a:rPr>
                        <a:t>STRATEGIC OBJECTIVE</a:t>
                      </a:r>
                      <a:endParaRPr lang="en-ZA" sz="1050" dirty="0">
                        <a:effectLst/>
                        <a:latin typeface="Arial" panose="020B0604020202020204" pitchFamily="34" charset="0"/>
                        <a:ea typeface="Calibri" panose="020F0502020204030204" pitchFamily="34" charset="0"/>
                        <a:cs typeface="Arial" panose="020B0604020202020204" pitchFamily="34" charset="0"/>
                      </a:endParaRPr>
                    </a:p>
                  </a:txBody>
                  <a:tcPr marL="11026" marR="1102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07000"/>
                        </a:lnSpc>
                        <a:spcBef>
                          <a:spcPts val="400"/>
                        </a:spcBef>
                        <a:spcAft>
                          <a:spcPts val="400"/>
                        </a:spcAft>
                      </a:pPr>
                      <a:r>
                        <a:rPr lang="en-ZA" sz="1050" b="1" dirty="0">
                          <a:effectLst/>
                          <a:latin typeface="Arial" panose="020B0604020202020204" pitchFamily="34" charset="0"/>
                          <a:ea typeface="Times New Roman" panose="02020603050405020304" pitchFamily="18" charset="0"/>
                          <a:cs typeface="Arial" panose="020B0604020202020204" pitchFamily="34" charset="0"/>
                        </a:rPr>
                        <a:t>ESTIMATED PERFORMANCE</a:t>
                      </a:r>
                      <a:endParaRPr lang="en-ZA" sz="1050" dirty="0">
                        <a:effectLst/>
                        <a:latin typeface="Arial" panose="020B0604020202020204" pitchFamily="34" charset="0"/>
                        <a:ea typeface="Calibri" panose="020F0502020204030204" pitchFamily="34" charset="0"/>
                        <a:cs typeface="Arial" panose="020B0604020202020204" pitchFamily="34" charset="0"/>
                      </a:endParaRPr>
                    </a:p>
                  </a:txBody>
                  <a:tcPr marL="11026" marR="1102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gridSpan="3">
                  <a:txBody>
                    <a:bodyPr/>
                    <a:lstStyle/>
                    <a:p>
                      <a:pPr algn="ctr">
                        <a:lnSpc>
                          <a:spcPct val="107000"/>
                        </a:lnSpc>
                        <a:spcBef>
                          <a:spcPts val="400"/>
                        </a:spcBef>
                        <a:spcAft>
                          <a:spcPts val="400"/>
                        </a:spcAft>
                      </a:pPr>
                      <a:r>
                        <a:rPr lang="en-ZA" sz="1050" b="1" dirty="0">
                          <a:effectLst/>
                          <a:latin typeface="Arial" panose="020B0604020202020204" pitchFamily="34" charset="0"/>
                          <a:ea typeface="Times New Roman" panose="02020603050405020304" pitchFamily="18" charset="0"/>
                          <a:cs typeface="Arial" panose="020B0604020202020204" pitchFamily="34" charset="0"/>
                        </a:rPr>
                        <a:t>MEDIUM TERM TARGETS</a:t>
                      </a:r>
                      <a:endParaRPr lang="en-ZA" sz="1050" dirty="0">
                        <a:effectLst/>
                        <a:latin typeface="Arial" panose="020B0604020202020204" pitchFamily="34" charset="0"/>
                        <a:ea typeface="Calibri" panose="020F0502020204030204" pitchFamily="34" charset="0"/>
                        <a:cs typeface="Arial" panose="020B0604020202020204" pitchFamily="34" charset="0"/>
                      </a:endParaRPr>
                    </a:p>
                  </a:txBody>
                  <a:tcPr marL="11026" marR="1102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83882">
                <a:tc vMerge="1">
                  <a:txBody>
                    <a:bodyPr/>
                    <a:lstStyle/>
                    <a:p>
                      <a:endParaRPr lang="en-ZA"/>
                    </a:p>
                  </a:txBody>
                  <a:tcPr/>
                </a:tc>
                <a:tc>
                  <a:txBody>
                    <a:bodyPr/>
                    <a:lstStyle/>
                    <a:p>
                      <a:pPr algn="ctr">
                        <a:lnSpc>
                          <a:spcPct val="107000"/>
                        </a:lnSpc>
                        <a:spcBef>
                          <a:spcPts val="400"/>
                        </a:spcBef>
                        <a:spcAft>
                          <a:spcPts val="400"/>
                        </a:spcAft>
                      </a:pPr>
                      <a:r>
                        <a:rPr lang="en-ZA" sz="1050" b="1">
                          <a:effectLst/>
                          <a:latin typeface="Arial" panose="020B0604020202020204" pitchFamily="34" charset="0"/>
                          <a:ea typeface="Times New Roman" panose="02020603050405020304" pitchFamily="18" charset="0"/>
                          <a:cs typeface="Arial" panose="020B0604020202020204" pitchFamily="34" charset="0"/>
                        </a:rPr>
                        <a:t>2018/19</a:t>
                      </a:r>
                      <a:endParaRPr lang="en-ZA" sz="1050">
                        <a:effectLst/>
                        <a:latin typeface="Arial" panose="020B0604020202020204" pitchFamily="34" charset="0"/>
                        <a:ea typeface="Calibri" panose="020F0502020204030204" pitchFamily="34" charset="0"/>
                        <a:cs typeface="Arial" panose="020B0604020202020204" pitchFamily="34" charset="0"/>
                      </a:endParaRPr>
                    </a:p>
                  </a:txBody>
                  <a:tcPr marL="11026" marR="1102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07000"/>
                        </a:lnSpc>
                        <a:spcBef>
                          <a:spcPts val="400"/>
                        </a:spcBef>
                        <a:spcAft>
                          <a:spcPts val="400"/>
                        </a:spcAft>
                      </a:pPr>
                      <a:r>
                        <a:rPr lang="en-ZA" sz="1050" b="1" dirty="0">
                          <a:effectLst/>
                          <a:latin typeface="Arial" panose="020B0604020202020204" pitchFamily="34" charset="0"/>
                          <a:ea typeface="Times New Roman" panose="02020603050405020304" pitchFamily="18" charset="0"/>
                          <a:cs typeface="Arial" panose="020B0604020202020204" pitchFamily="34" charset="0"/>
                        </a:rPr>
                        <a:t>2019/20</a:t>
                      </a:r>
                      <a:endParaRPr lang="en-ZA" sz="1050" dirty="0">
                        <a:effectLst/>
                        <a:latin typeface="Arial" panose="020B0604020202020204" pitchFamily="34" charset="0"/>
                        <a:ea typeface="Calibri" panose="020F0502020204030204" pitchFamily="34" charset="0"/>
                        <a:cs typeface="Arial" panose="020B0604020202020204" pitchFamily="34" charset="0"/>
                      </a:endParaRPr>
                    </a:p>
                  </a:txBody>
                  <a:tcPr marL="11026" marR="1102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07000"/>
                        </a:lnSpc>
                        <a:spcBef>
                          <a:spcPts val="400"/>
                        </a:spcBef>
                        <a:spcAft>
                          <a:spcPts val="400"/>
                        </a:spcAft>
                      </a:pPr>
                      <a:r>
                        <a:rPr lang="en-ZA" sz="1050" b="1" dirty="0">
                          <a:effectLst/>
                          <a:latin typeface="Arial" panose="020B0604020202020204" pitchFamily="34" charset="0"/>
                          <a:ea typeface="Times New Roman" panose="02020603050405020304" pitchFamily="18" charset="0"/>
                          <a:cs typeface="Arial" panose="020B0604020202020204" pitchFamily="34" charset="0"/>
                        </a:rPr>
                        <a:t>2020/21</a:t>
                      </a:r>
                      <a:endParaRPr lang="en-ZA" sz="1050"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Bef>
                          <a:spcPts val="400"/>
                        </a:spcBef>
                        <a:spcAft>
                          <a:spcPts val="400"/>
                        </a:spcAft>
                      </a:pPr>
                      <a:r>
                        <a:rPr lang="en-ZA" sz="1050" b="1" dirty="0">
                          <a:effectLst/>
                          <a:latin typeface="Arial" panose="020B0604020202020204" pitchFamily="34" charset="0"/>
                          <a:ea typeface="Times New Roman" panose="02020603050405020304" pitchFamily="18" charset="0"/>
                          <a:cs typeface="Arial" panose="020B0604020202020204" pitchFamily="34" charset="0"/>
                        </a:rPr>
                        <a:t>(New Cycle)</a:t>
                      </a:r>
                      <a:endParaRPr lang="en-ZA" sz="1050" dirty="0">
                        <a:effectLst/>
                        <a:latin typeface="Arial" panose="020B0604020202020204" pitchFamily="34" charset="0"/>
                        <a:ea typeface="Calibri" panose="020F0502020204030204" pitchFamily="34" charset="0"/>
                        <a:cs typeface="Arial" panose="020B0604020202020204" pitchFamily="34" charset="0"/>
                      </a:endParaRPr>
                    </a:p>
                  </a:txBody>
                  <a:tcPr marL="11026" marR="1102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07000"/>
                        </a:lnSpc>
                        <a:spcBef>
                          <a:spcPts val="400"/>
                        </a:spcBef>
                        <a:spcAft>
                          <a:spcPts val="400"/>
                        </a:spcAft>
                      </a:pPr>
                      <a:r>
                        <a:rPr lang="en-ZA" sz="1050" b="1" dirty="0">
                          <a:effectLst/>
                          <a:latin typeface="Arial" panose="020B0604020202020204" pitchFamily="34" charset="0"/>
                          <a:ea typeface="Times New Roman" panose="02020603050405020304" pitchFamily="18" charset="0"/>
                          <a:cs typeface="Arial" panose="020B0604020202020204" pitchFamily="34" charset="0"/>
                        </a:rPr>
                        <a:t>2021/22 </a:t>
                      </a:r>
                      <a:endParaRPr lang="en-ZA" sz="1050" dirty="0">
                        <a:effectLst/>
                        <a:latin typeface="Arial" panose="020B0604020202020204" pitchFamily="34" charset="0"/>
                        <a:ea typeface="Calibri" panose="020F0502020204030204" pitchFamily="34" charset="0"/>
                        <a:cs typeface="Arial" panose="020B0604020202020204" pitchFamily="34" charset="0"/>
                      </a:endParaRPr>
                    </a:p>
                  </a:txBody>
                  <a:tcPr marL="11026" marR="11026"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extLst>
                  <a:ext uri="{0D108BD9-81ED-4DB2-BD59-A6C34878D82A}">
                    <a16:rowId xmlns:a16="http://schemas.microsoft.com/office/drawing/2014/main" xmlns="" val="10001"/>
                  </a:ext>
                </a:extLst>
              </a:tr>
              <a:tr h="0">
                <a:tc gridSpan="5">
                  <a:txBody>
                    <a:bodyPr/>
                    <a:lstStyle/>
                    <a:p>
                      <a:pPr algn="l">
                        <a:lnSpc>
                          <a:spcPct val="107000"/>
                        </a:lnSpc>
                        <a:spcBef>
                          <a:spcPts val="400"/>
                        </a:spcBef>
                        <a:spcAft>
                          <a:spcPts val="400"/>
                        </a:spcAft>
                      </a:pPr>
                      <a:r>
                        <a:rPr lang="en-ZA" sz="1050" b="1">
                          <a:effectLst/>
                          <a:latin typeface="Arial" panose="020B0604020202020204" pitchFamily="34" charset="0"/>
                          <a:ea typeface="Calibri" panose="020F0502020204030204" pitchFamily="34" charset="0"/>
                          <a:cs typeface="Arial" panose="020B0604020202020204" pitchFamily="34" charset="0"/>
                        </a:rPr>
                        <a:t>2:  </a:t>
                      </a:r>
                      <a:r>
                        <a:rPr lang="en-ZA" sz="1050" b="1" kern="1200">
                          <a:effectLst/>
                          <a:latin typeface="Arial" panose="020B0604020202020204" pitchFamily="34" charset="0"/>
                          <a:ea typeface="Calibri" panose="020F0502020204030204" pitchFamily="34" charset="0"/>
                          <a:cs typeface="Arial" panose="020B0604020202020204" pitchFamily="34" charset="0"/>
                        </a:rPr>
                        <a:t>Equitable access to responsive and targeted products and services that enable the growth and development of SMMEs and co-operatives</a:t>
                      </a:r>
                      <a:endParaRPr lang="en-ZA" sz="1050">
                        <a:effectLst/>
                        <a:latin typeface="Arial" panose="020B0604020202020204" pitchFamily="34" charset="0"/>
                        <a:ea typeface="Calibri" panose="020F0502020204030204" pitchFamily="34" charset="0"/>
                        <a:cs typeface="Arial" panose="020B0604020202020204" pitchFamily="34" charset="0"/>
                      </a:endParaRPr>
                    </a:p>
                  </a:txBody>
                  <a:tcPr marL="11026" marR="110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AF1DD"/>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2"/>
                  </a:ext>
                </a:extLst>
              </a:tr>
              <a:tr h="285457">
                <a:tc rowSpan="7">
                  <a:txBody>
                    <a:bodyPr/>
                    <a:lstStyle/>
                    <a:p>
                      <a:pPr algn="l">
                        <a:lnSpc>
                          <a:spcPct val="107000"/>
                        </a:lnSpc>
                        <a:spcBef>
                          <a:spcPts val="400"/>
                        </a:spcBef>
                        <a:spcAft>
                          <a:spcPts val="400"/>
                        </a:spcAft>
                      </a:pPr>
                      <a:r>
                        <a:rPr lang="en-ZA" sz="1050">
                          <a:effectLst/>
                          <a:latin typeface="Arial" panose="020B0604020202020204" pitchFamily="34" charset="0"/>
                          <a:ea typeface="Calibri" panose="020F0502020204030204" pitchFamily="34" charset="0"/>
                          <a:cs typeface="Arial" panose="020B0604020202020204" pitchFamily="34" charset="0"/>
                        </a:rPr>
                        <a:t>2.1 Scaled-Up and coordinated support for SMMEs, Cooperatives, Village and Township economies</a:t>
                      </a:r>
                    </a:p>
                  </a:txBody>
                  <a:tcPr marL="11026" marR="110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050" dirty="0">
                          <a:effectLst/>
                          <a:latin typeface="Arial" panose="020B0604020202020204" pitchFamily="34" charset="0"/>
                          <a:ea typeface="Calibri" panose="020F0502020204030204" pitchFamily="34" charset="0"/>
                          <a:cs typeface="Arial" panose="020B0604020202020204" pitchFamily="34" charset="0"/>
                        </a:rPr>
                        <a:t>N/A</a:t>
                      </a:r>
                    </a:p>
                  </a:txBody>
                  <a:tcPr marL="11026" marR="110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ZA" sz="1050" dirty="0">
                          <a:effectLst/>
                          <a:latin typeface="Arial" panose="020B0604020202020204" pitchFamily="34" charset="0"/>
                          <a:ea typeface="Calibri" panose="020F0502020204030204" pitchFamily="34" charset="0"/>
                          <a:cs typeface="Arial" panose="020B0604020202020204" pitchFamily="34" charset="0"/>
                        </a:rPr>
                        <a:t>Four (4) Product markets for SMMEs and Cooperatives developed.</a:t>
                      </a:r>
                    </a:p>
                  </a:txBody>
                  <a:tcPr marL="11026" marR="110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ZA" sz="1050" dirty="0">
                          <a:effectLst/>
                          <a:latin typeface="Arial" panose="020B0604020202020204" pitchFamily="34" charset="0"/>
                          <a:ea typeface="Calibri" panose="020F0502020204030204" pitchFamily="34" charset="0"/>
                          <a:cs typeface="Arial" panose="020B0604020202020204" pitchFamily="34" charset="0"/>
                        </a:rPr>
                        <a:t>Four Product markets for SMMEs and Cooperatives developed.</a:t>
                      </a:r>
                    </a:p>
                  </a:txBody>
                  <a:tcPr marL="11026" marR="110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ZA" sz="1050" dirty="0">
                          <a:effectLst/>
                          <a:latin typeface="Arial" panose="020B0604020202020204" pitchFamily="34" charset="0"/>
                          <a:ea typeface="Calibri" panose="020F0502020204030204" pitchFamily="34" charset="0"/>
                          <a:cs typeface="Arial" panose="020B0604020202020204" pitchFamily="34" charset="0"/>
                        </a:rPr>
                        <a:t>Four Product markets for SMMEs and Cooperatives developed.</a:t>
                      </a:r>
                    </a:p>
                  </a:txBody>
                  <a:tcPr marL="11026" marR="110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xmlns="" val="10003"/>
                  </a:ext>
                </a:extLst>
              </a:tr>
              <a:tr h="314325">
                <a:tc vMerge="1">
                  <a:txBody>
                    <a:bodyPr/>
                    <a:lstStyle/>
                    <a:p>
                      <a:endParaRPr lang="en-ZA"/>
                    </a:p>
                  </a:txBody>
                  <a:tcPr/>
                </a:tc>
                <a:tc>
                  <a:txBody>
                    <a:bodyPr/>
                    <a:lstStyle/>
                    <a:p>
                      <a:pPr algn="l">
                        <a:lnSpc>
                          <a:spcPct val="107000"/>
                        </a:lnSpc>
                        <a:spcBef>
                          <a:spcPts val="400"/>
                        </a:spcBef>
                        <a:spcAft>
                          <a:spcPts val="400"/>
                        </a:spcAft>
                      </a:pPr>
                      <a:r>
                        <a:rPr lang="en-ZA" sz="1050">
                          <a:effectLst/>
                          <a:latin typeface="Arial" panose="020B0604020202020204" pitchFamily="34" charset="0"/>
                          <a:ea typeface="Calibri" panose="020F0502020204030204" pitchFamily="34" charset="0"/>
                          <a:cs typeface="Arial" panose="020B0604020202020204" pitchFamily="34" charset="0"/>
                        </a:rPr>
                        <a:t>N/A</a:t>
                      </a:r>
                    </a:p>
                  </a:txBody>
                  <a:tcPr marL="11026" marR="110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ZA" sz="1050" dirty="0">
                          <a:effectLst/>
                          <a:latin typeface="Arial" panose="020B0604020202020204" pitchFamily="34" charset="0"/>
                          <a:ea typeface="Calibri" panose="020F0502020204030204" pitchFamily="34" charset="0"/>
                          <a:cs typeface="Arial" panose="020B0604020202020204" pitchFamily="34" charset="0"/>
                        </a:rPr>
                        <a:t>Quality products and services made by SMMEs and Cooperatives Produced.</a:t>
                      </a:r>
                    </a:p>
                  </a:txBody>
                  <a:tcPr marL="11026" marR="110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Aft>
                          <a:spcPts val="800"/>
                        </a:spcAft>
                      </a:pPr>
                      <a:r>
                        <a:rPr lang="en-ZA" sz="1050">
                          <a:effectLst/>
                          <a:latin typeface="Arial" panose="020B0604020202020204" pitchFamily="34" charset="0"/>
                          <a:ea typeface="Calibri" panose="020F0502020204030204" pitchFamily="34" charset="0"/>
                          <a:cs typeface="Arial" panose="020B0604020202020204" pitchFamily="34" charset="0"/>
                        </a:rPr>
                        <a:t>Implement sector-specific capacity building interventions. </a:t>
                      </a:r>
                    </a:p>
                  </a:txBody>
                  <a:tcPr marL="11026" marR="110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Aft>
                          <a:spcPts val="800"/>
                        </a:spcAft>
                      </a:pPr>
                      <a:r>
                        <a:rPr lang="en-ZA" sz="1050" dirty="0">
                          <a:effectLst/>
                          <a:latin typeface="Arial" panose="020B0604020202020204" pitchFamily="34" charset="0"/>
                          <a:ea typeface="Calibri" panose="020F0502020204030204" pitchFamily="34" charset="0"/>
                          <a:cs typeface="Arial" panose="020B0604020202020204" pitchFamily="34" charset="0"/>
                        </a:rPr>
                        <a:t>Implement sector-specific capacity building interventions.</a:t>
                      </a:r>
                    </a:p>
                  </a:txBody>
                  <a:tcPr marL="11026" marR="110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4"/>
                  </a:ext>
                </a:extLst>
              </a:tr>
              <a:tr h="314325">
                <a:tc vMerge="1">
                  <a:txBody>
                    <a:bodyPr/>
                    <a:lstStyle/>
                    <a:p>
                      <a:endParaRPr lang="en-ZA"/>
                    </a:p>
                  </a:txBody>
                  <a:tcPr/>
                </a:tc>
                <a:tc>
                  <a:txBody>
                    <a:bodyPr/>
                    <a:lstStyle/>
                    <a:p>
                      <a:pPr algn="l">
                        <a:lnSpc>
                          <a:spcPct val="107000"/>
                        </a:lnSpc>
                        <a:spcBef>
                          <a:spcPts val="400"/>
                        </a:spcBef>
                        <a:spcAft>
                          <a:spcPts val="400"/>
                        </a:spcAft>
                      </a:pPr>
                      <a:r>
                        <a:rPr lang="en-ZA" sz="1050">
                          <a:effectLst/>
                          <a:latin typeface="Arial" panose="020B0604020202020204" pitchFamily="34" charset="0"/>
                          <a:ea typeface="Calibri" panose="020F0502020204030204" pitchFamily="34" charset="0"/>
                          <a:cs typeface="Arial" panose="020B0604020202020204" pitchFamily="34" charset="0"/>
                        </a:rPr>
                        <a:t>N/A</a:t>
                      </a:r>
                    </a:p>
                  </a:txBody>
                  <a:tcPr marL="11026" marR="110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l">
                        <a:lnSpc>
                          <a:spcPct val="107000"/>
                        </a:lnSpc>
                        <a:spcAft>
                          <a:spcPts val="400"/>
                        </a:spcAft>
                      </a:pPr>
                      <a:r>
                        <a:rPr lang="en-ZA" sz="1050" dirty="0">
                          <a:effectLst/>
                          <a:latin typeface="Arial" panose="020B0604020202020204" pitchFamily="34" charset="0"/>
                          <a:ea typeface="Calibri" panose="020F0502020204030204" pitchFamily="34" charset="0"/>
                          <a:cs typeface="Arial" panose="020B0604020202020204" pitchFamily="34" charset="0"/>
                        </a:rPr>
                        <a:t>Master Plan on SMMEs and Cooperatives Contracting developed.</a:t>
                      </a:r>
                    </a:p>
                  </a:txBody>
                  <a:tcPr marL="11026" marR="110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l">
                        <a:lnSpc>
                          <a:spcPct val="107000"/>
                        </a:lnSpc>
                        <a:spcAft>
                          <a:spcPts val="0"/>
                        </a:spcAft>
                      </a:pPr>
                      <a:r>
                        <a:rPr lang="en-ZA" sz="1050">
                          <a:effectLst/>
                          <a:latin typeface="Arial" panose="020B0604020202020204" pitchFamily="34" charset="0"/>
                          <a:ea typeface="Calibri" panose="020F0502020204030204" pitchFamily="34" charset="0"/>
                          <a:cs typeface="Arial" panose="020B0604020202020204" pitchFamily="34" charset="0"/>
                        </a:rPr>
                        <a:t>Ensure the sub-contracting   conditionalities on contracts with largest acquisition budget benefit SMMEs and Co-operatives. </a:t>
                      </a:r>
                    </a:p>
                  </a:txBody>
                  <a:tcPr marL="11026" marR="110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l">
                        <a:lnSpc>
                          <a:spcPct val="107000"/>
                        </a:lnSpc>
                        <a:spcAft>
                          <a:spcPts val="0"/>
                        </a:spcAft>
                      </a:pPr>
                      <a:r>
                        <a:rPr lang="en-ZA" sz="1050" dirty="0">
                          <a:effectLst/>
                          <a:latin typeface="Arial" panose="020B0604020202020204" pitchFamily="34" charset="0"/>
                          <a:ea typeface="Calibri" panose="020F0502020204030204" pitchFamily="34" charset="0"/>
                          <a:cs typeface="Arial" panose="020B0604020202020204" pitchFamily="34" charset="0"/>
                        </a:rPr>
                        <a:t>Ensure the sub-contracting   </a:t>
                      </a:r>
                      <a:r>
                        <a:rPr lang="en-ZA" sz="1050" dirty="0" err="1">
                          <a:effectLst/>
                          <a:latin typeface="Arial" panose="020B0604020202020204" pitchFamily="34" charset="0"/>
                          <a:ea typeface="Calibri" panose="020F0502020204030204" pitchFamily="34" charset="0"/>
                          <a:cs typeface="Arial" panose="020B0604020202020204" pitchFamily="34" charset="0"/>
                        </a:rPr>
                        <a:t>conditionalities</a:t>
                      </a:r>
                      <a:r>
                        <a:rPr lang="en-ZA" sz="1050" dirty="0">
                          <a:effectLst/>
                          <a:latin typeface="Arial" panose="020B0604020202020204" pitchFamily="34" charset="0"/>
                          <a:ea typeface="Calibri" panose="020F0502020204030204" pitchFamily="34" charset="0"/>
                          <a:cs typeface="Arial" panose="020B0604020202020204" pitchFamily="34" charset="0"/>
                        </a:rPr>
                        <a:t> on contracts with largest acquisition budget benefit SMMEs and Co-operatives. </a:t>
                      </a:r>
                    </a:p>
                  </a:txBody>
                  <a:tcPr marL="11026" marR="110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xmlns="" val="10005"/>
                  </a:ext>
                </a:extLst>
              </a:tr>
              <a:tr h="257175">
                <a:tc vMerge="1">
                  <a:txBody>
                    <a:bodyPr/>
                    <a:lstStyle/>
                    <a:p>
                      <a:endParaRPr lang="en-ZA"/>
                    </a:p>
                  </a:txBody>
                  <a:tcPr/>
                </a:tc>
                <a:tc>
                  <a:txBody>
                    <a:bodyPr/>
                    <a:lstStyle/>
                    <a:p>
                      <a:pPr algn="l">
                        <a:lnSpc>
                          <a:spcPct val="107000"/>
                        </a:lnSpc>
                        <a:spcBef>
                          <a:spcPts val="400"/>
                        </a:spcBef>
                        <a:spcAft>
                          <a:spcPts val="400"/>
                        </a:spcAft>
                      </a:pPr>
                      <a:r>
                        <a:rPr lang="en-ZA" sz="1050">
                          <a:effectLst/>
                          <a:latin typeface="Arial" panose="020B0604020202020204" pitchFamily="34" charset="0"/>
                          <a:ea typeface="Calibri" panose="020F0502020204030204" pitchFamily="34" charset="0"/>
                          <a:cs typeface="Arial" panose="020B0604020202020204" pitchFamily="34" charset="0"/>
                        </a:rPr>
                        <a:t>N/A</a:t>
                      </a:r>
                    </a:p>
                  </a:txBody>
                  <a:tcPr marL="11026" marR="110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ZA" sz="1050">
                          <a:effectLst/>
                          <a:latin typeface="Arial" panose="020B0604020202020204" pitchFamily="34" charset="0"/>
                          <a:ea typeface="Calibri" panose="020F0502020204030204" pitchFamily="34" charset="0"/>
                          <a:cs typeface="Arial" panose="020B0604020202020204" pitchFamily="34" charset="0"/>
                        </a:rPr>
                        <a:t>Partnership agreements with Development Finance Institutions signed.</a:t>
                      </a:r>
                    </a:p>
                  </a:txBody>
                  <a:tcPr marL="11026" marR="110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ZA" sz="1050">
                          <a:effectLst/>
                          <a:latin typeface="Arial" panose="020B0604020202020204" pitchFamily="34" charset="0"/>
                          <a:ea typeface="Calibri" panose="020F0502020204030204" pitchFamily="34" charset="0"/>
                          <a:cs typeface="Arial" panose="020B0604020202020204" pitchFamily="34" charset="0"/>
                        </a:rPr>
                        <a:t>Value of Contracts benefiting SMMEs and Co-operatives through conditionalities</a:t>
                      </a:r>
                    </a:p>
                  </a:txBody>
                  <a:tcPr marL="11026" marR="110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ZA" sz="1050">
                          <a:effectLst/>
                          <a:latin typeface="Arial" panose="020B0604020202020204" pitchFamily="34" charset="0"/>
                          <a:ea typeface="Calibri" panose="020F0502020204030204" pitchFamily="34" charset="0"/>
                          <a:cs typeface="Arial" panose="020B0604020202020204" pitchFamily="34" charset="0"/>
                        </a:rPr>
                        <a:t>Implement, Monitor and report on transactions</a:t>
                      </a:r>
                    </a:p>
                  </a:txBody>
                  <a:tcPr marL="11026" marR="110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xmlns="" val="10006"/>
                  </a:ext>
                </a:extLst>
              </a:tr>
              <a:tr h="190500">
                <a:tc vMerge="1">
                  <a:txBody>
                    <a:bodyPr/>
                    <a:lstStyle/>
                    <a:p>
                      <a:endParaRPr lang="en-ZA"/>
                    </a:p>
                  </a:txBody>
                  <a:tcPr/>
                </a:tc>
                <a:tc>
                  <a:txBody>
                    <a:bodyPr/>
                    <a:lstStyle/>
                    <a:p>
                      <a:pPr algn="l">
                        <a:lnSpc>
                          <a:spcPct val="107000"/>
                        </a:lnSpc>
                        <a:spcBef>
                          <a:spcPts val="400"/>
                        </a:spcBef>
                        <a:spcAft>
                          <a:spcPts val="400"/>
                        </a:spcAft>
                      </a:pPr>
                      <a:r>
                        <a:rPr lang="en-ZA" sz="1050">
                          <a:effectLst/>
                          <a:latin typeface="Arial" panose="020B0604020202020204" pitchFamily="34" charset="0"/>
                          <a:ea typeface="Calibri" panose="020F0502020204030204" pitchFamily="34" charset="0"/>
                          <a:cs typeface="Arial" panose="020B0604020202020204" pitchFamily="34" charset="0"/>
                        </a:rPr>
                        <a:t>N/A</a:t>
                      </a:r>
                    </a:p>
                  </a:txBody>
                  <a:tcPr marL="11026" marR="110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l">
                        <a:lnSpc>
                          <a:spcPct val="107000"/>
                        </a:lnSpc>
                        <a:spcBef>
                          <a:spcPts val="400"/>
                        </a:spcBef>
                        <a:spcAft>
                          <a:spcPts val="400"/>
                        </a:spcAft>
                      </a:pPr>
                      <a:r>
                        <a:rPr lang="en-ZA" sz="1050">
                          <a:effectLst/>
                          <a:latin typeface="Arial" panose="020B0604020202020204" pitchFamily="34" charset="0"/>
                          <a:ea typeface="Calibri" panose="020F0502020204030204" pitchFamily="34" charset="0"/>
                          <a:cs typeface="Arial" panose="020B0604020202020204" pitchFamily="34" charset="0"/>
                        </a:rPr>
                        <a:t>SMMEs and Co-operatives Master Plan Developed. </a:t>
                      </a:r>
                    </a:p>
                  </a:txBody>
                  <a:tcPr marL="11026" marR="110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l">
                        <a:lnSpc>
                          <a:spcPct val="107000"/>
                        </a:lnSpc>
                        <a:spcAft>
                          <a:spcPts val="0"/>
                        </a:spcAft>
                      </a:pPr>
                      <a:r>
                        <a:rPr lang="en-ZA" sz="1050">
                          <a:effectLst/>
                          <a:latin typeface="Arial" panose="020B0604020202020204" pitchFamily="34" charset="0"/>
                          <a:ea typeface="Calibri" panose="020F0502020204030204" pitchFamily="34" charset="0"/>
                          <a:cs typeface="Arial" panose="020B0604020202020204" pitchFamily="34" charset="0"/>
                        </a:rPr>
                        <a:t>SMMEs and Co-operatives Master Plan Implemented.</a:t>
                      </a:r>
                    </a:p>
                  </a:txBody>
                  <a:tcPr marL="11026" marR="110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l">
                        <a:lnSpc>
                          <a:spcPct val="107000"/>
                        </a:lnSpc>
                        <a:spcAft>
                          <a:spcPts val="0"/>
                        </a:spcAft>
                      </a:pPr>
                      <a:r>
                        <a:rPr lang="en-ZA" sz="1050">
                          <a:effectLst/>
                          <a:latin typeface="Arial" panose="020B0604020202020204" pitchFamily="34" charset="0"/>
                          <a:ea typeface="Calibri" panose="020F0502020204030204" pitchFamily="34" charset="0"/>
                          <a:cs typeface="Arial" panose="020B0604020202020204" pitchFamily="34" charset="0"/>
                        </a:rPr>
                        <a:t>SMMEs and Co-operatives Integrated Master Plan Implemented. </a:t>
                      </a:r>
                    </a:p>
                  </a:txBody>
                  <a:tcPr marL="11026" marR="110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xmlns="" val="10007"/>
                  </a:ext>
                </a:extLst>
              </a:tr>
              <a:tr h="180975">
                <a:tc vMerge="1">
                  <a:txBody>
                    <a:bodyPr/>
                    <a:lstStyle/>
                    <a:p>
                      <a:endParaRPr lang="en-ZA"/>
                    </a:p>
                  </a:txBody>
                  <a:tcPr/>
                </a:tc>
                <a:tc>
                  <a:txBody>
                    <a:bodyPr/>
                    <a:lstStyle/>
                    <a:p>
                      <a:pPr algn="l">
                        <a:lnSpc>
                          <a:spcPct val="107000"/>
                        </a:lnSpc>
                        <a:spcBef>
                          <a:spcPts val="400"/>
                        </a:spcBef>
                        <a:spcAft>
                          <a:spcPts val="400"/>
                        </a:spcAft>
                      </a:pPr>
                      <a:r>
                        <a:rPr lang="en-ZA" sz="1050">
                          <a:effectLst/>
                          <a:latin typeface="Arial" panose="020B0604020202020204" pitchFamily="34" charset="0"/>
                          <a:ea typeface="Calibri" panose="020F0502020204030204" pitchFamily="34" charset="0"/>
                          <a:cs typeface="Arial" panose="020B0604020202020204" pitchFamily="34" charset="0"/>
                        </a:rPr>
                        <a:t>N/A</a:t>
                      </a:r>
                    </a:p>
                  </a:txBody>
                  <a:tcPr marL="11026" marR="110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ZA" sz="1050">
                          <a:effectLst/>
                          <a:latin typeface="Arial" panose="020B0604020202020204" pitchFamily="34" charset="0"/>
                          <a:ea typeface="Calibri" panose="020F0502020204030204" pitchFamily="34" charset="0"/>
                          <a:cs typeface="Arial" panose="020B0604020202020204" pitchFamily="34" charset="0"/>
                        </a:rPr>
                        <a:t>Partnership accord with industry bodies secured.</a:t>
                      </a:r>
                    </a:p>
                  </a:txBody>
                  <a:tcPr marL="11026" marR="110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ZA" sz="1050">
                          <a:effectLst/>
                          <a:latin typeface="Arial" panose="020B0604020202020204" pitchFamily="34" charset="0"/>
                          <a:ea typeface="Calibri" panose="020F0502020204030204" pitchFamily="34" charset="0"/>
                          <a:cs typeface="Arial" panose="020B0604020202020204" pitchFamily="34" charset="0"/>
                        </a:rPr>
                        <a:t>Rollout of the partnership.</a:t>
                      </a:r>
                    </a:p>
                  </a:txBody>
                  <a:tcPr marL="11026" marR="110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ZA" sz="1050">
                          <a:effectLst/>
                          <a:latin typeface="Arial" panose="020B0604020202020204" pitchFamily="34" charset="0"/>
                          <a:ea typeface="Calibri" panose="020F0502020204030204" pitchFamily="34" charset="0"/>
                          <a:cs typeface="Arial" panose="020B0604020202020204" pitchFamily="34" charset="0"/>
                        </a:rPr>
                        <a:t>Rollout of the partnership and reporting.</a:t>
                      </a:r>
                    </a:p>
                  </a:txBody>
                  <a:tcPr marL="11026" marR="110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xmlns="" val="10008"/>
                  </a:ext>
                </a:extLst>
              </a:tr>
              <a:tr h="200025">
                <a:tc vMerge="1">
                  <a:txBody>
                    <a:bodyPr/>
                    <a:lstStyle/>
                    <a:p>
                      <a:endParaRPr lang="en-ZA"/>
                    </a:p>
                  </a:txBody>
                  <a:tcPr/>
                </a:tc>
                <a:tc>
                  <a:txBody>
                    <a:bodyPr/>
                    <a:lstStyle/>
                    <a:p>
                      <a:pPr algn="l">
                        <a:lnSpc>
                          <a:spcPct val="107000"/>
                        </a:lnSpc>
                        <a:spcBef>
                          <a:spcPts val="400"/>
                        </a:spcBef>
                        <a:spcAft>
                          <a:spcPts val="400"/>
                        </a:spcAft>
                      </a:pPr>
                      <a:r>
                        <a:rPr lang="en-ZA" sz="1050">
                          <a:effectLst/>
                          <a:latin typeface="Arial" panose="020B0604020202020204" pitchFamily="34" charset="0"/>
                          <a:ea typeface="Calibri" panose="020F0502020204030204" pitchFamily="34" charset="0"/>
                          <a:cs typeface="Arial" panose="020B0604020202020204" pitchFamily="34" charset="0"/>
                        </a:rPr>
                        <a:t>N/A</a:t>
                      </a:r>
                    </a:p>
                  </a:txBody>
                  <a:tcPr marL="11026" marR="110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ZA" sz="1050">
                          <a:effectLst/>
                          <a:latin typeface="Arial" panose="020B0604020202020204" pitchFamily="34" charset="0"/>
                          <a:ea typeface="Calibri" panose="020F0502020204030204" pitchFamily="34" charset="0"/>
                          <a:cs typeface="Arial" panose="020B0604020202020204" pitchFamily="34" charset="0"/>
                        </a:rPr>
                        <a:t>Reports on the roll-out of the credit guarantee schemes developed.</a:t>
                      </a:r>
                    </a:p>
                  </a:txBody>
                  <a:tcPr marL="11026" marR="110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ZA" sz="1050">
                          <a:effectLst/>
                          <a:latin typeface="Arial" panose="020B0604020202020204" pitchFamily="34" charset="0"/>
                          <a:ea typeface="Calibri" panose="020F0502020204030204" pitchFamily="34" charset="0"/>
                          <a:cs typeface="Arial" panose="020B0604020202020204" pitchFamily="34" charset="0"/>
                        </a:rPr>
                        <a:t>Reports on the roll-out of the credit guarantee schemes.</a:t>
                      </a:r>
                    </a:p>
                  </a:txBody>
                  <a:tcPr marL="11026" marR="110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ZA" sz="1050">
                          <a:effectLst/>
                          <a:latin typeface="Arial" panose="020B0604020202020204" pitchFamily="34" charset="0"/>
                          <a:ea typeface="Calibri" panose="020F0502020204030204" pitchFamily="34" charset="0"/>
                          <a:cs typeface="Arial" panose="020B0604020202020204" pitchFamily="34" charset="0"/>
                        </a:rPr>
                        <a:t>Reports on the roll-out of the credit guarantee schemes.</a:t>
                      </a:r>
                    </a:p>
                  </a:txBody>
                  <a:tcPr marL="11026" marR="110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xmlns="" val="10009"/>
                  </a:ext>
                </a:extLst>
              </a:tr>
              <a:tr h="143138">
                <a:tc>
                  <a:txBody>
                    <a:bodyPr/>
                    <a:lstStyle/>
                    <a:p>
                      <a:pPr algn="l">
                        <a:lnSpc>
                          <a:spcPct val="107000"/>
                        </a:lnSpc>
                        <a:spcBef>
                          <a:spcPts val="400"/>
                        </a:spcBef>
                        <a:spcAft>
                          <a:spcPts val="400"/>
                        </a:spcAft>
                      </a:pPr>
                      <a:r>
                        <a:rPr lang="en-ZA" sz="1050">
                          <a:effectLst/>
                          <a:latin typeface="Arial" panose="020B0604020202020204" pitchFamily="34" charset="0"/>
                          <a:ea typeface="Calibri" panose="020F0502020204030204" pitchFamily="34" charset="0"/>
                          <a:cs typeface="Arial" panose="020B0604020202020204" pitchFamily="34" charset="0"/>
                        </a:rPr>
                        <a:t> 2.2.</a:t>
                      </a:r>
                      <a:r>
                        <a:rPr lang="en-GB" sz="1050">
                          <a:effectLst/>
                          <a:latin typeface="Arial" panose="020B0604020202020204" pitchFamily="34" charset="0"/>
                          <a:ea typeface="Calibri" panose="020F0502020204030204" pitchFamily="34" charset="0"/>
                          <a:cs typeface="Arial" panose="020B0604020202020204" pitchFamily="34" charset="0"/>
                        </a:rPr>
                        <a:t> Expand access to financial SMMEs through partnerships  and innovative service offerings</a:t>
                      </a:r>
                      <a:endParaRPr lang="en-ZA" sz="1050">
                        <a:effectLst/>
                        <a:latin typeface="Arial" panose="020B0604020202020204" pitchFamily="34" charset="0"/>
                        <a:ea typeface="Calibri" panose="020F0502020204030204" pitchFamily="34" charset="0"/>
                        <a:cs typeface="Arial" panose="020B0604020202020204" pitchFamily="34" charset="0"/>
                      </a:endParaRPr>
                    </a:p>
                  </a:txBody>
                  <a:tcPr marL="11026" marR="110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050">
                          <a:effectLst/>
                          <a:latin typeface="Arial" panose="020B0604020202020204" pitchFamily="34" charset="0"/>
                          <a:ea typeface="Calibri" panose="020F0502020204030204" pitchFamily="34" charset="0"/>
                          <a:cs typeface="Arial" panose="020B0604020202020204" pitchFamily="34" charset="0"/>
                        </a:rPr>
                        <a:t>122 co-operatives supported financially through the CIS.</a:t>
                      </a:r>
                    </a:p>
                  </a:txBody>
                  <a:tcPr marL="11026" marR="110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050">
                          <a:effectLst/>
                          <a:latin typeface="Arial" panose="020B0604020202020204" pitchFamily="34" charset="0"/>
                          <a:ea typeface="Calibri" panose="020F0502020204030204" pitchFamily="34" charset="0"/>
                          <a:cs typeface="Arial" panose="020B0604020202020204" pitchFamily="34" charset="0"/>
                        </a:rPr>
                        <a:t>Co-operatives supported to the value of the R67.9 million.</a:t>
                      </a:r>
                    </a:p>
                  </a:txBody>
                  <a:tcPr marL="11026" marR="110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050">
                          <a:effectLst/>
                          <a:latin typeface="Arial" panose="020B0604020202020204" pitchFamily="34" charset="0"/>
                          <a:ea typeface="Calibri" panose="020F0502020204030204" pitchFamily="34" charset="0"/>
                          <a:cs typeface="Arial" panose="020B0604020202020204" pitchFamily="34" charset="0"/>
                        </a:rPr>
                        <a:t>Co-operatives supported to the value of the R72.8 million </a:t>
                      </a:r>
                    </a:p>
                  </a:txBody>
                  <a:tcPr marL="11026" marR="110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050" dirty="0">
                          <a:effectLst/>
                          <a:latin typeface="Arial" panose="020B0604020202020204" pitchFamily="34" charset="0"/>
                          <a:ea typeface="Calibri" panose="020F0502020204030204" pitchFamily="34" charset="0"/>
                          <a:cs typeface="Arial" panose="020B0604020202020204" pitchFamily="34" charset="0"/>
                        </a:rPr>
                        <a:t>N/A </a:t>
                      </a:r>
                    </a:p>
                  </a:txBody>
                  <a:tcPr marL="11026" marR="110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xmlns="" val="2609836179"/>
      </p:ext>
    </p:extLst>
  </p:cSld>
  <p:clrMapOvr>
    <a:masterClrMapping/>
  </p:clrMapOvr>
  <p:transition spd="med"/>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C3D69B"/>
        </a:solidFill>
        <a:effectLst/>
      </p:bgPr>
    </p:bg>
    <p:spTree>
      <p:nvGrpSpPr>
        <p:cNvPr id="1" name=""/>
        <p:cNvGrpSpPr/>
        <p:nvPr/>
      </p:nvGrpSpPr>
      <p:grpSpPr>
        <a:xfrm>
          <a:off x="0" y="0"/>
          <a:ext cx="0" cy="0"/>
          <a:chOff x="0" y="0"/>
          <a:chExt cx="0" cy="0"/>
        </a:xfrm>
      </p:grpSpPr>
      <p:pic>
        <p:nvPicPr>
          <p:cNvPr id="774" name="Picture 6" descr="Picture 6"/>
          <p:cNvPicPr>
            <a:picLocks noChangeAspect="1"/>
          </p:cNvPicPr>
          <p:nvPr/>
        </p:nvPicPr>
        <p:blipFill>
          <a:blip r:embed="rId3" cstate="print">
            <a:extLst/>
          </a:blip>
          <a:srcRect t="24292" b="22405"/>
          <a:stretch>
            <a:fillRect/>
          </a:stretch>
        </p:blipFill>
        <p:spPr>
          <a:xfrm>
            <a:off x="179511" y="6019799"/>
            <a:ext cx="1954090" cy="646525"/>
          </a:xfrm>
          <a:prstGeom prst="rect">
            <a:avLst/>
          </a:prstGeom>
          <a:ln w="12700">
            <a:miter lim="400000"/>
          </a:ln>
        </p:spPr>
      </p:pic>
      <p:sp>
        <p:nvSpPr>
          <p:cNvPr id="776" name="Title 1"/>
          <p:cNvSpPr>
            <a:spLocks noGrp="1"/>
          </p:cNvSpPr>
          <p:nvPr>
            <p:ph type="title"/>
          </p:nvPr>
        </p:nvSpPr>
        <p:spPr>
          <a:xfrm>
            <a:off x="179511" y="1621970"/>
            <a:ext cx="8610601" cy="2699660"/>
          </a:xfrm>
          <a:prstGeom prst="rect">
            <a:avLst/>
          </a:prstGeom>
        </p:spPr>
        <p:txBody>
          <a:bodyPr/>
          <a:lstStyle/>
          <a:p>
            <a:pPr>
              <a:defRPr sz="3600" b="1" cap="small">
                <a:latin typeface="Arial"/>
                <a:ea typeface="Arial"/>
                <a:cs typeface="Arial"/>
                <a:sym typeface="Arial"/>
              </a:defRPr>
            </a:pPr>
            <a:r>
              <a:rPr lang="en-ZA" dirty="0"/>
              <a:t>PROGRAMME 4: </a:t>
            </a:r>
            <a:br>
              <a:rPr lang="en-ZA" dirty="0"/>
            </a:br>
            <a:r>
              <a:rPr lang="en-ZA" dirty="0"/>
              <a:t>ENTERPRISE DEVELOPMENT AND ENTREPRENEURSHIP</a:t>
            </a:r>
            <a:endParaRPr dirty="0"/>
          </a:p>
        </p:txBody>
      </p:sp>
      <p:sp>
        <p:nvSpPr>
          <p:cNvPr id="5" name="Right Triangle 4">
            <a:extLst>
              <a:ext uri="{FF2B5EF4-FFF2-40B4-BE49-F238E27FC236}">
                <a16:creationId xmlns:a16="http://schemas.microsoft.com/office/drawing/2014/main" xmlns="" id="{1F4B36CA-D7BE-E544-95E9-B0A57342C1E7}"/>
              </a:ext>
            </a:extLst>
          </p:cNvPr>
          <p:cNvSpPr/>
          <p:nvPr/>
        </p:nvSpPr>
        <p:spPr>
          <a:xfrm flipH="1">
            <a:off x="8458200" y="6134300"/>
            <a:ext cx="685800" cy="74295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solidFill>
                <a:prstClr val="white"/>
              </a:solidFill>
            </a:endParaRPr>
          </a:p>
        </p:txBody>
      </p:sp>
      <p:sp>
        <p:nvSpPr>
          <p:cNvPr id="775" name="Slide Number Placeholder 2"/>
          <p:cNvSpPr>
            <a:spLocks noGrp="1"/>
          </p:cNvSpPr>
          <p:nvPr>
            <p:ph type="sldNum" sz="quarter" idx="2"/>
          </p:nvPr>
        </p:nvSpPr>
        <p:spPr>
          <a:xfrm>
            <a:off x="8811383" y="6486597"/>
            <a:ext cx="300722" cy="338554"/>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sz="1600" b="1">
                <a:solidFill>
                  <a:schemeClr val="bg1"/>
                </a:solidFill>
              </a:rPr>
              <a:pPr/>
              <a:t>46</a:t>
            </a:fld>
            <a:endParaRPr sz="1600" b="1" dirty="0">
              <a:solidFill>
                <a:schemeClr val="bg1"/>
              </a:solidFill>
            </a:endParaRPr>
          </a:p>
        </p:txBody>
      </p:sp>
    </p:spTree>
    <p:extLst>
      <p:ext uri="{BB962C8B-B14F-4D97-AF65-F5344CB8AC3E}">
        <p14:creationId xmlns:p14="http://schemas.microsoft.com/office/powerpoint/2010/main" xmlns="" val="3073690812"/>
      </p:ext>
    </p:extLst>
  </p:cSld>
  <p:clrMapOvr>
    <a:overrideClrMapping bg1="lt1" tx1="dk1" bg2="lt2" tx2="dk2" accent1="accent1" accent2="accent2" accent3="accent3" accent4="accent4" accent5="accent5" accent6="accent6" hlink="hlink" folHlink="folHlink"/>
  </p:clrMapOvr>
  <p:transition spd="me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2148" y="986971"/>
            <a:ext cx="8813800" cy="4575629"/>
          </a:xfrm>
        </p:spPr>
        <p:txBody>
          <a:bodyPr>
            <a:normAutofit/>
          </a:bodyPr>
          <a:lstStyle/>
          <a:p>
            <a:pPr algn="just">
              <a:lnSpc>
                <a:spcPct val="110000"/>
              </a:lnSpc>
              <a:spcAft>
                <a:spcPts val="1050"/>
              </a:spcAft>
            </a:pPr>
            <a:r>
              <a:rPr lang="en-ZA" sz="1600" dirty="0">
                <a:solidFill>
                  <a:schemeClr val="tx1"/>
                </a:solidFill>
                <a:latin typeface="Arial" panose="020B0604020202020204" pitchFamily="34" charset="0"/>
                <a:ea typeface="Calibri" panose="020F0502020204030204" pitchFamily="34" charset="0"/>
                <a:cs typeface="Arial" panose="020B0604020202020204" pitchFamily="34" charset="0"/>
              </a:rPr>
              <a:t>The Programme is responsible to create an enabling environment for the development and growth of sustainable small businesses through the development and review of legislation and policy; the design, piloting and monitoring of the impact of support services and instruments; the promotion of local economic development and entrepreneurship; championing functional partnerships; and advocacy and thought leadership in advancing economic growth and job creation. </a:t>
            </a:r>
            <a:endParaRPr lang="en-ZA" sz="1600" dirty="0" smtClean="0">
              <a:solidFill>
                <a:schemeClr val="tx1"/>
              </a:solidFill>
              <a:latin typeface="Arial" panose="020B0604020202020204" pitchFamily="34" charset="0"/>
              <a:ea typeface="Calibri" panose="020F0502020204030204" pitchFamily="34" charset="0"/>
              <a:cs typeface="Arial" panose="020B0604020202020204" pitchFamily="34" charset="0"/>
            </a:endParaRPr>
          </a:p>
          <a:p>
            <a:pPr algn="just">
              <a:lnSpc>
                <a:spcPct val="110000"/>
              </a:lnSpc>
              <a:spcAft>
                <a:spcPts val="1050"/>
              </a:spcAft>
            </a:pPr>
            <a:r>
              <a:rPr lang="en-ZA" sz="1600" b="1" dirty="0" smtClean="0">
                <a:solidFill>
                  <a:schemeClr val="tx1"/>
                </a:solidFill>
                <a:latin typeface="Arial" panose="020B0604020202020204" pitchFamily="34" charset="0"/>
                <a:cs typeface="Arial" panose="020B0604020202020204" pitchFamily="34" charset="0"/>
              </a:rPr>
              <a:t>Sub-Programmes</a:t>
            </a:r>
            <a:r>
              <a:rPr lang="en-ZA" sz="1600" b="1" dirty="0">
                <a:solidFill>
                  <a:schemeClr val="tx1"/>
                </a:solidFill>
                <a:latin typeface="Arial" panose="020B0604020202020204" pitchFamily="34" charset="0"/>
                <a:cs typeface="Arial" panose="020B0604020202020204" pitchFamily="34" charset="0"/>
              </a:rPr>
              <a:t>:</a:t>
            </a:r>
          </a:p>
          <a:p>
            <a:pPr algn="l">
              <a:lnSpc>
                <a:spcPct val="150000"/>
              </a:lnSpc>
            </a:pPr>
            <a:r>
              <a:rPr lang="en-ZA" sz="1600" b="1" dirty="0">
                <a:solidFill>
                  <a:schemeClr val="tx1"/>
                </a:solidFill>
                <a:latin typeface="Arial" panose="020B0604020202020204" pitchFamily="34" charset="0"/>
                <a:ea typeface="Calibri" panose="020F0502020204030204" pitchFamily="34" charset="0"/>
                <a:cs typeface="Arial" panose="020B0604020202020204" pitchFamily="34" charset="0"/>
              </a:rPr>
              <a:t>1. Enterprise and Suppler Development</a:t>
            </a:r>
            <a:r>
              <a:rPr lang="en-ZA" sz="1600"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n-ZA" sz="1600" kern="1400" dirty="0">
                <a:solidFill>
                  <a:schemeClr val="tx1"/>
                </a:solidFill>
                <a:latin typeface="Arial" panose="020B0604020202020204" pitchFamily="34" charset="0"/>
                <a:ea typeface="Times New Roman" panose="02020603050405020304" pitchFamily="18" charset="0"/>
                <a:cs typeface="Arial" panose="020B0604020202020204" pitchFamily="34" charset="0"/>
              </a:rPr>
              <a:t> </a:t>
            </a:r>
          </a:p>
          <a:p>
            <a:pPr algn="l">
              <a:lnSpc>
                <a:spcPct val="150000"/>
              </a:lnSpc>
            </a:pPr>
            <a:r>
              <a:rPr lang="en-ZA" sz="1600" b="1" kern="1200" dirty="0">
                <a:solidFill>
                  <a:schemeClr val="tx1"/>
                </a:solidFill>
                <a:latin typeface="Arial" panose="020B0604020202020204" pitchFamily="34" charset="0"/>
                <a:ea typeface="Calibri" panose="020F0502020204030204" pitchFamily="34" charset="0"/>
                <a:cs typeface="Arial" panose="020B0604020202020204" pitchFamily="34" charset="0"/>
              </a:rPr>
              <a:t>2. SMME Programme Design and Support</a:t>
            </a:r>
            <a:r>
              <a:rPr lang="en-ZA" sz="1600" kern="1200" dirty="0">
                <a:solidFill>
                  <a:schemeClr val="tx1"/>
                </a:solidFill>
                <a:latin typeface="Arial" panose="020B0604020202020204" pitchFamily="34" charset="0"/>
                <a:ea typeface="Calibri" panose="020F0502020204030204" pitchFamily="34" charset="0"/>
                <a:cs typeface="Arial" panose="020B0604020202020204" pitchFamily="34" charset="0"/>
              </a:rPr>
              <a:t> </a:t>
            </a:r>
            <a:endParaRPr lang="en-ZA" sz="1600" kern="120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algn="l">
              <a:lnSpc>
                <a:spcPct val="150000"/>
              </a:lnSpc>
            </a:pPr>
            <a:r>
              <a:rPr lang="en-ZA" sz="1600" b="1" kern="1200" dirty="0">
                <a:solidFill>
                  <a:schemeClr val="tx1"/>
                </a:solidFill>
                <a:latin typeface="Arial" panose="020B0604020202020204" pitchFamily="34" charset="0"/>
                <a:ea typeface="Calibri" panose="020F0502020204030204" pitchFamily="34" charset="0"/>
                <a:cs typeface="Arial" panose="020B0604020202020204" pitchFamily="34" charset="0"/>
              </a:rPr>
              <a:t>3. SMME Competitiveness</a:t>
            </a:r>
            <a:r>
              <a:rPr lang="en-ZA" sz="1600" kern="1200" dirty="0">
                <a:solidFill>
                  <a:schemeClr val="tx1"/>
                </a:solidFill>
                <a:latin typeface="Arial" panose="020B0604020202020204" pitchFamily="34" charset="0"/>
                <a:ea typeface="Calibri" panose="020F0502020204030204" pitchFamily="34" charset="0"/>
                <a:cs typeface="Arial" panose="020B0604020202020204" pitchFamily="34" charset="0"/>
              </a:rPr>
              <a:t> </a:t>
            </a:r>
          </a:p>
          <a:p>
            <a:pPr algn="l">
              <a:lnSpc>
                <a:spcPct val="150000"/>
              </a:lnSpc>
            </a:pPr>
            <a:r>
              <a:rPr lang="en-ZA" sz="1600" b="1" kern="1200" dirty="0">
                <a:solidFill>
                  <a:schemeClr val="tx1"/>
                </a:solidFill>
                <a:latin typeface="Arial" panose="020B0604020202020204" pitchFamily="34" charset="0"/>
                <a:ea typeface="Calibri" panose="020F0502020204030204" pitchFamily="34" charset="0"/>
                <a:cs typeface="Arial" panose="020B0604020202020204" pitchFamily="34" charset="0"/>
              </a:rPr>
              <a:t>4. Entrepreneurship</a:t>
            </a:r>
            <a:r>
              <a:rPr lang="en-ZA" sz="1600" kern="1200" dirty="0">
                <a:solidFill>
                  <a:schemeClr val="tx1"/>
                </a:solidFill>
                <a:latin typeface="Arial" panose="020B0604020202020204" pitchFamily="34" charset="0"/>
                <a:ea typeface="Times New Roman" panose="02020603050405020304" pitchFamily="18" charset="0"/>
                <a:cs typeface="Arial" panose="020B0604020202020204" pitchFamily="34" charset="0"/>
              </a:rPr>
              <a:t> </a:t>
            </a:r>
          </a:p>
        </p:txBody>
      </p:sp>
      <p:sp>
        <p:nvSpPr>
          <p:cNvPr id="5" name="Title 1"/>
          <p:cNvSpPr txBox="1">
            <a:spLocks/>
          </p:cNvSpPr>
          <p:nvPr/>
        </p:nvSpPr>
        <p:spPr>
          <a:xfrm>
            <a:off x="0" y="10274"/>
            <a:ext cx="9144000" cy="791110"/>
          </a:xfrm>
          <a:prstGeom prst="rect">
            <a:avLst/>
          </a:prstGeom>
          <a:solidFill>
            <a:srgbClr val="C3D69B"/>
          </a:solidFill>
          <a:ln w="12700">
            <a:miter lim="400000"/>
          </a:ln>
          <a:effectLst>
            <a:outerShdw blurRad="50800" dist="50800" dir="5400000" rotWithShape="0">
              <a:schemeClr val="accent6"/>
            </a:outerShdw>
          </a:effectLst>
          <a:extLst>
            <a:ext uri="{C572A759-6A51-4108-AA02-DFA0A04FC94B}">
              <ma14:wrappingTextBoxFlag xmlns="" xmlns:ma14="http://schemas.microsoft.com/office/mac/drawingml/2011/main" val="1"/>
            </a:ext>
          </a:extLst>
        </p:spPr>
        <p:txBody>
          <a:bodyPr lIns="45719" rIns="45719" anchor="ctr">
            <a:noAutofit/>
          </a:bodyPr>
          <a:lstStyle>
            <a:lvl1pPr marL="0" marR="0" indent="0" algn="r" defTabSz="914400" rtl="0" latinLnBrk="0">
              <a:lnSpc>
                <a:spcPct val="100000"/>
              </a:lnSpc>
              <a:spcBef>
                <a:spcPts val="0"/>
              </a:spcBef>
              <a:spcAft>
                <a:spcPts val="0"/>
              </a:spcAft>
              <a:buClrTx/>
              <a:buSzTx/>
              <a:buFontTx/>
              <a:buNone/>
              <a:tabLst/>
              <a:defRPr sz="3600" b="0" i="0" u="none" strike="noStrike" cap="none" spc="0" baseline="0">
                <a:ln>
                  <a:noFill/>
                </a:ln>
                <a:solidFill>
                  <a:srgbClr val="000000"/>
                </a:solidFill>
                <a:uFillTx/>
                <a:latin typeface="Arial"/>
                <a:ea typeface="Arial"/>
                <a:cs typeface="Arial"/>
                <a:sym typeface="Arial"/>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5pPr>
            <a:lvl6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6pPr>
            <a:lvl7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7pPr>
            <a:lvl8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8pPr>
            <a:lvl9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9pPr>
          </a:lstStyle>
          <a:p>
            <a:pPr hangingPunct="1"/>
            <a:r>
              <a:rPr lang="en-ZA" b="1" cap="small" dirty="0">
                <a:latin typeface="Arial" panose="020B0604020202020204" pitchFamily="34" charset="0"/>
                <a:cs typeface="Arial" panose="020B0604020202020204" pitchFamily="34" charset="0"/>
              </a:rPr>
              <a:t/>
            </a:r>
            <a:br>
              <a:rPr lang="en-ZA" b="1" cap="small" dirty="0">
                <a:latin typeface="Arial" panose="020B0604020202020204" pitchFamily="34" charset="0"/>
                <a:cs typeface="Arial" panose="020B0604020202020204" pitchFamily="34" charset="0"/>
              </a:rPr>
            </a:br>
            <a:r>
              <a:rPr lang="en-ZA" b="1" cap="small" dirty="0">
                <a:latin typeface="Arial" panose="020B0604020202020204" pitchFamily="34" charset="0"/>
                <a:ea typeface="+mn-ea"/>
                <a:cs typeface="Arial" panose="020B0604020202020204" pitchFamily="34" charset="0"/>
                <a:sym typeface="Calibri"/>
              </a:rPr>
              <a:t>   </a:t>
            </a:r>
            <a:r>
              <a:rPr lang="en-US" b="1" cap="small" dirty="0">
                <a:latin typeface="Arial" panose="020B0604020202020204" pitchFamily="34" charset="0"/>
                <a:cs typeface="Arial" panose="020B0604020202020204" pitchFamily="34" charset="0"/>
              </a:rPr>
              <a:t>Purpose of the Programme</a:t>
            </a:r>
            <a:r>
              <a:rPr lang="en-US" sz="4000" b="1" cap="small" dirty="0">
                <a:latin typeface="Arial" panose="020B0604020202020204" pitchFamily="34" charset="0"/>
                <a:cs typeface="Arial" panose="020B0604020202020204" pitchFamily="34" charset="0"/>
              </a:rPr>
              <a:t/>
            </a:r>
            <a:br>
              <a:rPr lang="en-US" sz="4000" b="1" cap="small" dirty="0">
                <a:latin typeface="Arial" panose="020B0604020202020204" pitchFamily="34" charset="0"/>
                <a:cs typeface="Arial" panose="020B0604020202020204" pitchFamily="34" charset="0"/>
              </a:rPr>
            </a:br>
            <a:endParaRPr lang="en-ZA" sz="4000" b="1" cap="small" dirty="0">
              <a:latin typeface="Arial" panose="020B0604020202020204" pitchFamily="34" charset="0"/>
              <a:ea typeface="+mn-ea"/>
              <a:cs typeface="Arial" panose="020B0604020202020204" pitchFamily="34" charset="0"/>
              <a:sym typeface="Calibri"/>
            </a:endParaRPr>
          </a:p>
        </p:txBody>
      </p:sp>
      <p:pic>
        <p:nvPicPr>
          <p:cNvPr id="6" name="Picture 6" descr="Picture 6"/>
          <p:cNvPicPr>
            <a:picLocks noChangeAspect="1"/>
          </p:cNvPicPr>
          <p:nvPr/>
        </p:nvPicPr>
        <p:blipFill>
          <a:blip r:embed="rId2" cstate="print">
            <a:extLst/>
          </a:blip>
          <a:srcRect t="24292" b="22405"/>
          <a:stretch>
            <a:fillRect/>
          </a:stretch>
        </p:blipFill>
        <p:spPr>
          <a:xfrm>
            <a:off x="179511" y="6019799"/>
            <a:ext cx="1954090" cy="646525"/>
          </a:xfrm>
          <a:prstGeom prst="rect">
            <a:avLst/>
          </a:prstGeom>
          <a:ln w="12700">
            <a:miter lim="400000"/>
          </a:ln>
        </p:spPr>
      </p:pic>
      <p:sp>
        <p:nvSpPr>
          <p:cNvPr id="7" name="Right Triangle 6">
            <a:extLst>
              <a:ext uri="{FF2B5EF4-FFF2-40B4-BE49-F238E27FC236}">
                <a16:creationId xmlns:a16="http://schemas.microsoft.com/office/drawing/2014/main" xmlns="" id="{1F4B36CA-D7BE-E544-95E9-B0A57342C1E7}"/>
              </a:ext>
            </a:extLst>
          </p:cNvPr>
          <p:cNvSpPr/>
          <p:nvPr/>
        </p:nvSpPr>
        <p:spPr>
          <a:xfrm flipH="1">
            <a:off x="8458200" y="6134300"/>
            <a:ext cx="685800" cy="74295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solidFill>
                <a:prstClr val="white"/>
              </a:solidFill>
            </a:endParaRPr>
          </a:p>
        </p:txBody>
      </p:sp>
      <p:sp>
        <p:nvSpPr>
          <p:cNvPr id="4" name="Slide Number Placeholder 3"/>
          <p:cNvSpPr>
            <a:spLocks noGrp="1"/>
          </p:cNvSpPr>
          <p:nvPr>
            <p:ph type="sldNum" sz="quarter" idx="4294967295"/>
          </p:nvPr>
        </p:nvSpPr>
        <p:spPr>
          <a:xfrm>
            <a:off x="8800755" y="6454702"/>
            <a:ext cx="300722" cy="338554"/>
          </a:xfrm>
          <a:prstGeom prst="rect">
            <a:avLst/>
          </a:prstGeom>
        </p:spPr>
        <p:txBody>
          <a:bodyPr/>
          <a:lstStyle/>
          <a:p>
            <a:pPr>
              <a:defRPr/>
            </a:pPr>
            <a:fld id="{DB5779ED-BA85-4BB7-87D5-1680811E86D2}" type="slidenum">
              <a:rPr lang="en-US" sz="1600" b="1" smtClean="0">
                <a:solidFill>
                  <a:schemeClr val="bg1"/>
                </a:solidFill>
              </a:rPr>
              <a:pPr>
                <a:defRPr/>
              </a:pPr>
              <a:t>47</a:t>
            </a:fld>
            <a:endParaRPr lang="en-US" sz="1600" b="1" dirty="0">
              <a:solidFill>
                <a:schemeClr val="bg1"/>
              </a:solidFill>
            </a:endParaRPr>
          </a:p>
        </p:txBody>
      </p:sp>
    </p:spTree>
    <p:extLst>
      <p:ext uri="{BB962C8B-B14F-4D97-AF65-F5344CB8AC3E}">
        <p14:creationId xmlns:p14="http://schemas.microsoft.com/office/powerpoint/2010/main" xmlns="" val="4228288391"/>
      </p:ext>
    </p:extLst>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 name="Picture 4" descr="Picture 4"/>
          <p:cNvPicPr>
            <a:picLocks noChangeAspect="1"/>
          </p:cNvPicPr>
          <p:nvPr/>
        </p:nvPicPr>
        <p:blipFill>
          <a:blip r:embed="rId3" cstate="print">
            <a:extLst/>
          </a:blip>
          <a:srcRect t="24292" b="22405"/>
          <a:stretch>
            <a:fillRect/>
          </a:stretch>
        </p:blipFill>
        <p:spPr>
          <a:xfrm>
            <a:off x="0" y="6210300"/>
            <a:ext cx="1752600" cy="625930"/>
          </a:xfrm>
          <a:prstGeom prst="rect">
            <a:avLst/>
          </a:prstGeom>
          <a:ln w="12700">
            <a:miter lim="400000"/>
          </a:ln>
        </p:spPr>
      </p:pic>
      <p:sp>
        <p:nvSpPr>
          <p:cNvPr id="790" name="Title 1"/>
          <p:cNvSpPr>
            <a:spLocks noGrp="1"/>
          </p:cNvSpPr>
          <p:nvPr>
            <p:ph type="title"/>
          </p:nvPr>
        </p:nvSpPr>
        <p:spPr>
          <a:xfrm>
            <a:off x="24830" y="-41096"/>
            <a:ext cx="9119170" cy="1016000"/>
          </a:xfrm>
          <a:prstGeom prst="rect">
            <a:avLst/>
          </a:prstGeom>
          <a:solidFill>
            <a:srgbClr val="C3D69B"/>
          </a:solidFill>
          <a:effectLst>
            <a:outerShdw blurRad="50800" dist="50800" dir="5400000" rotWithShape="0">
              <a:schemeClr val="accent6"/>
            </a:outerShdw>
          </a:effectLst>
        </p:spPr>
        <p:txBody>
          <a:bodyPr>
            <a:normAutofit/>
          </a:bodyPr>
          <a:lstStyle>
            <a:lvl1pPr algn="r">
              <a:defRPr sz="3600" cap="small">
                <a:latin typeface="Arial"/>
                <a:ea typeface="Arial"/>
                <a:cs typeface="Arial"/>
                <a:sym typeface="Arial"/>
              </a:defRPr>
            </a:lvl1pPr>
          </a:lstStyle>
          <a:p>
            <a:r>
              <a:rPr lang="en-GB" sz="3200" b="1" dirty="0">
                <a:latin typeface="Arial" panose="020B0604020202020204" pitchFamily="34" charset="0"/>
                <a:cs typeface="Arial" panose="020B0604020202020204" pitchFamily="34" charset="0"/>
                <a:sym typeface="Calibri"/>
              </a:rPr>
              <a:t>Programme 4: The Budget and MTEF Targets </a:t>
            </a:r>
            <a:endParaRPr sz="3200" b="1" dirty="0">
              <a:latin typeface="Arial" panose="020B0604020202020204" pitchFamily="34" charset="0"/>
              <a:cs typeface="Arial" panose="020B0604020202020204" pitchFamily="34" charset="0"/>
            </a:endParaRPr>
          </a:p>
        </p:txBody>
      </p:sp>
      <p:sp>
        <p:nvSpPr>
          <p:cNvPr id="6" name="Right Triangle 5">
            <a:extLst>
              <a:ext uri="{FF2B5EF4-FFF2-40B4-BE49-F238E27FC236}">
                <a16:creationId xmlns:a16="http://schemas.microsoft.com/office/drawing/2014/main" xmlns="" id="{1F4B36CA-D7BE-E544-95E9-B0A57342C1E7}"/>
              </a:ext>
            </a:extLst>
          </p:cNvPr>
          <p:cNvSpPr/>
          <p:nvPr/>
        </p:nvSpPr>
        <p:spPr>
          <a:xfrm flipH="1">
            <a:off x="8458200" y="6134300"/>
            <a:ext cx="685800" cy="74295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solidFill>
                <a:prstClr val="white"/>
              </a:solidFill>
            </a:endParaRPr>
          </a:p>
        </p:txBody>
      </p:sp>
      <p:sp>
        <p:nvSpPr>
          <p:cNvPr id="789" name="Slide Number Placeholder 1"/>
          <p:cNvSpPr>
            <a:spLocks noGrp="1"/>
          </p:cNvSpPr>
          <p:nvPr>
            <p:ph type="sldNum" sz="quarter" idx="2"/>
          </p:nvPr>
        </p:nvSpPr>
        <p:spPr>
          <a:xfrm>
            <a:off x="8790123" y="6475966"/>
            <a:ext cx="300722" cy="338554"/>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sz="1600" b="1">
                <a:solidFill>
                  <a:schemeClr val="bg1"/>
                </a:solidFill>
              </a:rPr>
              <a:pPr/>
              <a:t>48</a:t>
            </a:fld>
            <a:endParaRPr sz="1600" b="1" dirty="0">
              <a:solidFill>
                <a:schemeClr val="bg1"/>
              </a:solidFill>
            </a:endParaRPr>
          </a:p>
        </p:txBody>
      </p:sp>
      <p:graphicFrame>
        <p:nvGraphicFramePr>
          <p:cNvPr id="2" name="Table 1"/>
          <p:cNvGraphicFramePr>
            <a:graphicFrameLocks noGrp="1"/>
          </p:cNvGraphicFramePr>
          <p:nvPr>
            <p:extLst>
              <p:ext uri="{D42A27DB-BD31-4B8C-83A1-F6EECF244321}">
                <p14:modId xmlns:p14="http://schemas.microsoft.com/office/powerpoint/2010/main" xmlns="" val="204133415"/>
              </p:ext>
            </p:extLst>
          </p:nvPr>
        </p:nvGraphicFramePr>
        <p:xfrm>
          <a:off x="114299" y="1106210"/>
          <a:ext cx="8867775" cy="5591120"/>
        </p:xfrm>
        <a:graphic>
          <a:graphicData uri="http://schemas.openxmlformats.org/drawingml/2006/table">
            <a:tbl>
              <a:tblPr firstRow="1" firstCol="1" bandRow="1"/>
              <a:tblGrid>
                <a:gridCol w="1581151">
                  <a:extLst>
                    <a:ext uri="{9D8B030D-6E8A-4147-A177-3AD203B41FA5}">
                      <a16:colId xmlns:a16="http://schemas.microsoft.com/office/drawing/2014/main" xmlns="" val="20000"/>
                    </a:ext>
                  </a:extLst>
                </a:gridCol>
                <a:gridCol w="2019300">
                  <a:extLst>
                    <a:ext uri="{9D8B030D-6E8A-4147-A177-3AD203B41FA5}">
                      <a16:colId xmlns:a16="http://schemas.microsoft.com/office/drawing/2014/main" xmlns="" val="20001"/>
                    </a:ext>
                  </a:extLst>
                </a:gridCol>
                <a:gridCol w="2047875">
                  <a:extLst>
                    <a:ext uri="{9D8B030D-6E8A-4147-A177-3AD203B41FA5}">
                      <a16:colId xmlns:a16="http://schemas.microsoft.com/office/drawing/2014/main" xmlns="" val="20002"/>
                    </a:ext>
                  </a:extLst>
                </a:gridCol>
                <a:gridCol w="1695450">
                  <a:extLst>
                    <a:ext uri="{9D8B030D-6E8A-4147-A177-3AD203B41FA5}">
                      <a16:colId xmlns:a16="http://schemas.microsoft.com/office/drawing/2014/main" xmlns="" val="20003"/>
                    </a:ext>
                  </a:extLst>
                </a:gridCol>
                <a:gridCol w="1523999">
                  <a:extLst>
                    <a:ext uri="{9D8B030D-6E8A-4147-A177-3AD203B41FA5}">
                      <a16:colId xmlns:a16="http://schemas.microsoft.com/office/drawing/2014/main" xmlns="" val="20004"/>
                    </a:ext>
                  </a:extLst>
                </a:gridCol>
              </a:tblGrid>
              <a:tr h="158691">
                <a:tc rowSpan="2">
                  <a:txBody>
                    <a:bodyPr/>
                    <a:lstStyle/>
                    <a:p>
                      <a:pPr algn="ctr">
                        <a:lnSpc>
                          <a:spcPct val="107000"/>
                        </a:lnSpc>
                        <a:spcBef>
                          <a:spcPts val="400"/>
                        </a:spcBef>
                        <a:spcAft>
                          <a:spcPts val="400"/>
                        </a:spcAft>
                      </a:pPr>
                      <a:r>
                        <a:rPr lang="en-ZA" sz="1000" b="1" dirty="0">
                          <a:effectLst/>
                          <a:latin typeface="Arial" panose="020B0604020202020204" pitchFamily="34" charset="0"/>
                          <a:ea typeface="Times New Roman" panose="02020603050405020304" pitchFamily="18" charset="0"/>
                          <a:cs typeface="Arial" panose="020B0604020202020204" pitchFamily="34" charset="0"/>
                        </a:rPr>
                        <a:t>STRATEGIC OBJECTIVE</a:t>
                      </a:r>
                      <a:endParaRPr lang="en-ZA" sz="1000" dirty="0">
                        <a:effectLst/>
                        <a:latin typeface="Arial" panose="020B0604020202020204" pitchFamily="34" charset="0"/>
                        <a:ea typeface="Calibri" panose="020F0502020204030204" pitchFamily="34" charset="0"/>
                        <a:cs typeface="Arial" panose="020B0604020202020204" pitchFamily="34" charset="0"/>
                      </a:endParaRPr>
                    </a:p>
                  </a:txBody>
                  <a:tcPr marL="6838" marR="6838"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07000"/>
                        </a:lnSpc>
                        <a:spcBef>
                          <a:spcPts val="400"/>
                        </a:spcBef>
                        <a:spcAft>
                          <a:spcPts val="400"/>
                        </a:spcAft>
                      </a:pPr>
                      <a:r>
                        <a:rPr lang="en-ZA" sz="1000" b="1" dirty="0">
                          <a:effectLst/>
                          <a:latin typeface="Arial" panose="020B0604020202020204" pitchFamily="34" charset="0"/>
                          <a:ea typeface="Times New Roman" panose="02020603050405020304" pitchFamily="18" charset="0"/>
                          <a:cs typeface="Arial" panose="020B0604020202020204" pitchFamily="34" charset="0"/>
                        </a:rPr>
                        <a:t>ESTIMATED PERFORMANCE</a:t>
                      </a:r>
                      <a:endParaRPr lang="en-ZA" sz="1000" dirty="0">
                        <a:effectLst/>
                        <a:latin typeface="Arial" panose="020B0604020202020204" pitchFamily="34" charset="0"/>
                        <a:ea typeface="Calibri" panose="020F0502020204030204" pitchFamily="34" charset="0"/>
                        <a:cs typeface="Arial" panose="020B0604020202020204" pitchFamily="34" charset="0"/>
                      </a:endParaRPr>
                    </a:p>
                  </a:txBody>
                  <a:tcPr marL="6838" marR="6838"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gridSpan="3">
                  <a:txBody>
                    <a:bodyPr/>
                    <a:lstStyle/>
                    <a:p>
                      <a:pPr algn="ctr">
                        <a:lnSpc>
                          <a:spcPct val="107000"/>
                        </a:lnSpc>
                        <a:spcBef>
                          <a:spcPts val="400"/>
                        </a:spcBef>
                        <a:spcAft>
                          <a:spcPts val="400"/>
                        </a:spcAft>
                      </a:pPr>
                      <a:r>
                        <a:rPr lang="en-ZA" sz="1000" b="1" dirty="0">
                          <a:effectLst/>
                          <a:latin typeface="Arial" panose="020B0604020202020204" pitchFamily="34" charset="0"/>
                          <a:ea typeface="Times New Roman" panose="02020603050405020304" pitchFamily="18" charset="0"/>
                          <a:cs typeface="Arial" panose="020B0604020202020204" pitchFamily="34" charset="0"/>
                        </a:rPr>
                        <a:t>MEDIUM TERM TARGETS</a:t>
                      </a:r>
                      <a:endParaRPr lang="en-ZA" sz="1000" dirty="0">
                        <a:effectLst/>
                        <a:latin typeface="Arial" panose="020B0604020202020204" pitchFamily="34" charset="0"/>
                        <a:ea typeface="Calibri" panose="020F0502020204030204" pitchFamily="34" charset="0"/>
                        <a:cs typeface="Arial" panose="020B0604020202020204" pitchFamily="34" charset="0"/>
                      </a:endParaRPr>
                    </a:p>
                  </a:txBody>
                  <a:tcPr marL="6838" marR="6838"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416255">
                <a:tc vMerge="1">
                  <a:txBody>
                    <a:bodyPr/>
                    <a:lstStyle/>
                    <a:p>
                      <a:endParaRPr lang="en-ZA"/>
                    </a:p>
                  </a:txBody>
                  <a:tcPr/>
                </a:tc>
                <a:tc>
                  <a:txBody>
                    <a:bodyPr/>
                    <a:lstStyle/>
                    <a:p>
                      <a:pPr algn="ctr">
                        <a:lnSpc>
                          <a:spcPct val="107000"/>
                        </a:lnSpc>
                        <a:spcBef>
                          <a:spcPts val="400"/>
                        </a:spcBef>
                        <a:spcAft>
                          <a:spcPts val="400"/>
                        </a:spcAft>
                      </a:pPr>
                      <a:r>
                        <a:rPr lang="en-ZA" sz="1000" b="1">
                          <a:effectLst/>
                          <a:latin typeface="Arial" panose="020B0604020202020204" pitchFamily="34" charset="0"/>
                          <a:ea typeface="Times New Roman" panose="02020603050405020304" pitchFamily="18" charset="0"/>
                          <a:cs typeface="Arial" panose="020B0604020202020204" pitchFamily="34" charset="0"/>
                        </a:rPr>
                        <a:t>2018/19</a:t>
                      </a:r>
                      <a:endParaRPr lang="en-ZA" sz="1000">
                        <a:effectLst/>
                        <a:latin typeface="Arial" panose="020B0604020202020204" pitchFamily="34" charset="0"/>
                        <a:ea typeface="Calibri" panose="020F0502020204030204" pitchFamily="34" charset="0"/>
                        <a:cs typeface="Arial" panose="020B0604020202020204" pitchFamily="34" charset="0"/>
                      </a:endParaRPr>
                    </a:p>
                  </a:txBody>
                  <a:tcPr marL="6838" marR="6838"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07000"/>
                        </a:lnSpc>
                        <a:spcBef>
                          <a:spcPts val="400"/>
                        </a:spcBef>
                        <a:spcAft>
                          <a:spcPts val="400"/>
                        </a:spcAft>
                      </a:pPr>
                      <a:r>
                        <a:rPr lang="en-ZA" sz="1000" b="1">
                          <a:effectLst/>
                          <a:latin typeface="Arial" panose="020B0604020202020204" pitchFamily="34" charset="0"/>
                          <a:ea typeface="Times New Roman" panose="02020603050405020304" pitchFamily="18" charset="0"/>
                          <a:cs typeface="Arial" panose="020B0604020202020204" pitchFamily="34" charset="0"/>
                        </a:rPr>
                        <a:t>2019/20</a:t>
                      </a:r>
                      <a:endParaRPr lang="en-ZA" sz="1000">
                        <a:effectLst/>
                        <a:latin typeface="Arial" panose="020B0604020202020204" pitchFamily="34" charset="0"/>
                        <a:ea typeface="Calibri" panose="020F0502020204030204" pitchFamily="34" charset="0"/>
                        <a:cs typeface="Arial" panose="020B0604020202020204" pitchFamily="34" charset="0"/>
                      </a:endParaRPr>
                    </a:p>
                  </a:txBody>
                  <a:tcPr marL="6838" marR="6838"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07000"/>
                        </a:lnSpc>
                        <a:spcBef>
                          <a:spcPts val="400"/>
                        </a:spcBef>
                        <a:spcAft>
                          <a:spcPts val="400"/>
                        </a:spcAft>
                      </a:pPr>
                      <a:r>
                        <a:rPr lang="en-ZA" sz="1000" b="1" dirty="0">
                          <a:effectLst/>
                          <a:latin typeface="Arial" panose="020B0604020202020204" pitchFamily="34" charset="0"/>
                          <a:ea typeface="Times New Roman" panose="02020603050405020304" pitchFamily="18" charset="0"/>
                          <a:cs typeface="Arial" panose="020B0604020202020204" pitchFamily="34" charset="0"/>
                        </a:rPr>
                        <a:t>2020/21</a:t>
                      </a:r>
                      <a:endParaRPr lang="en-ZA" sz="10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Bef>
                          <a:spcPts val="400"/>
                        </a:spcBef>
                        <a:spcAft>
                          <a:spcPts val="400"/>
                        </a:spcAft>
                      </a:pPr>
                      <a:r>
                        <a:rPr lang="en-ZA" sz="1000" b="1" dirty="0">
                          <a:effectLst/>
                          <a:latin typeface="Arial" panose="020B0604020202020204" pitchFamily="34" charset="0"/>
                          <a:ea typeface="Times New Roman" panose="02020603050405020304" pitchFamily="18" charset="0"/>
                          <a:cs typeface="Arial" panose="020B0604020202020204" pitchFamily="34" charset="0"/>
                        </a:rPr>
                        <a:t>(New Cycle)</a:t>
                      </a:r>
                      <a:endParaRPr lang="en-ZA" sz="1000" dirty="0">
                        <a:effectLst/>
                        <a:latin typeface="Arial" panose="020B0604020202020204" pitchFamily="34" charset="0"/>
                        <a:ea typeface="Calibri" panose="020F0502020204030204" pitchFamily="34" charset="0"/>
                        <a:cs typeface="Arial" panose="020B0604020202020204" pitchFamily="34" charset="0"/>
                      </a:endParaRPr>
                    </a:p>
                  </a:txBody>
                  <a:tcPr marL="6838" marR="6838"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07000"/>
                        </a:lnSpc>
                        <a:spcBef>
                          <a:spcPts val="400"/>
                        </a:spcBef>
                        <a:spcAft>
                          <a:spcPts val="400"/>
                        </a:spcAft>
                      </a:pPr>
                      <a:r>
                        <a:rPr lang="en-ZA" sz="1000" b="1" dirty="0">
                          <a:effectLst/>
                          <a:latin typeface="Arial" panose="020B0604020202020204" pitchFamily="34" charset="0"/>
                          <a:ea typeface="Times New Roman" panose="02020603050405020304" pitchFamily="18" charset="0"/>
                          <a:cs typeface="Arial" panose="020B0604020202020204" pitchFamily="34" charset="0"/>
                        </a:rPr>
                        <a:t>2021/22</a:t>
                      </a:r>
                      <a:endParaRPr lang="en-ZA" sz="1000" dirty="0">
                        <a:effectLst/>
                        <a:latin typeface="Arial" panose="020B0604020202020204" pitchFamily="34" charset="0"/>
                        <a:ea typeface="Calibri" panose="020F0502020204030204" pitchFamily="34" charset="0"/>
                        <a:cs typeface="Arial" panose="020B0604020202020204" pitchFamily="34" charset="0"/>
                      </a:endParaRPr>
                    </a:p>
                  </a:txBody>
                  <a:tcPr marL="6838" marR="6838"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extLst>
                  <a:ext uri="{0D108BD9-81ED-4DB2-BD59-A6C34878D82A}">
                    <a16:rowId xmlns:a16="http://schemas.microsoft.com/office/drawing/2014/main" xmlns="" val="10001"/>
                  </a:ext>
                </a:extLst>
              </a:tr>
              <a:tr h="310129">
                <a:tc gridSpan="5">
                  <a:txBody>
                    <a:bodyPr/>
                    <a:lstStyle/>
                    <a:p>
                      <a:pPr algn="l">
                        <a:lnSpc>
                          <a:spcPct val="107000"/>
                        </a:lnSpc>
                        <a:spcBef>
                          <a:spcPts val="400"/>
                        </a:spcBef>
                        <a:spcAft>
                          <a:spcPts val="400"/>
                        </a:spcAft>
                      </a:pPr>
                      <a:r>
                        <a:rPr lang="en-ZA" sz="1000" b="1">
                          <a:effectLst/>
                          <a:latin typeface="Arial" panose="020B0604020202020204" pitchFamily="34" charset="0"/>
                          <a:ea typeface="Calibri" panose="020F0502020204030204" pitchFamily="34" charset="0"/>
                          <a:cs typeface="Arial" panose="020B0604020202020204" pitchFamily="34" charset="0"/>
                        </a:rPr>
                        <a:t>2:  </a:t>
                      </a:r>
                      <a:r>
                        <a:rPr lang="en-ZA" sz="1000" b="1" kern="1200">
                          <a:effectLst/>
                          <a:latin typeface="Arial" panose="020B0604020202020204" pitchFamily="34" charset="0"/>
                          <a:ea typeface="Calibri" panose="020F0502020204030204" pitchFamily="34" charset="0"/>
                          <a:cs typeface="Arial" panose="020B0604020202020204" pitchFamily="34" charset="0"/>
                        </a:rPr>
                        <a:t>Equitable access to responsive and targeted products and services that enable the growth and development of SMMEs and co-operatives</a:t>
                      </a:r>
                      <a:endParaRPr lang="en-ZA" sz="1000">
                        <a:effectLst/>
                        <a:latin typeface="Arial" panose="020B0604020202020204" pitchFamily="34" charset="0"/>
                        <a:ea typeface="Calibri" panose="020F0502020204030204" pitchFamily="34" charset="0"/>
                        <a:cs typeface="Arial" panose="020B0604020202020204" pitchFamily="34" charset="0"/>
                      </a:endParaRPr>
                    </a:p>
                  </a:txBody>
                  <a:tcPr marL="6838" marR="6838"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DEDED"/>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2"/>
                  </a:ext>
                </a:extLst>
              </a:tr>
              <a:tr h="847016">
                <a:tc rowSpan="2">
                  <a:txBody>
                    <a:bodyPr/>
                    <a:lstStyle/>
                    <a:p>
                      <a:pPr algn="l">
                        <a:lnSpc>
                          <a:spcPct val="107000"/>
                        </a:lnSpc>
                        <a:spcBef>
                          <a:spcPts val="400"/>
                        </a:spcBef>
                        <a:spcAft>
                          <a:spcPts val="400"/>
                        </a:spcAft>
                      </a:pPr>
                      <a:r>
                        <a:rPr lang="en-GB" sz="1000" dirty="0">
                          <a:effectLst/>
                          <a:latin typeface="Arial" panose="020B0604020202020204" pitchFamily="34" charset="0"/>
                          <a:ea typeface="Calibri" panose="020F0502020204030204" pitchFamily="34" charset="0"/>
                          <a:cs typeface="Arial" panose="020B0604020202020204" pitchFamily="34" charset="0"/>
                        </a:rPr>
                        <a:t>2.1 </a:t>
                      </a:r>
                      <a:r>
                        <a:rPr lang="en-ZA" sz="1000" dirty="0">
                          <a:effectLst/>
                          <a:latin typeface="Arial" panose="020B0604020202020204" pitchFamily="34" charset="0"/>
                          <a:ea typeface="Calibri" panose="020F0502020204030204" pitchFamily="34" charset="0"/>
                          <a:cs typeface="Arial" panose="020B0604020202020204" pitchFamily="34" charset="0"/>
                        </a:rPr>
                        <a:t>Expand access to financial SMMEs through partnerships and innovative service </a:t>
                      </a:r>
                      <a:r>
                        <a:rPr lang="en-ZA" sz="1000" dirty="0" smtClean="0">
                          <a:effectLst/>
                          <a:latin typeface="Arial" panose="020B0604020202020204" pitchFamily="34" charset="0"/>
                          <a:ea typeface="Calibri" panose="020F0502020204030204" pitchFamily="34" charset="0"/>
                          <a:cs typeface="Arial" panose="020B0604020202020204" pitchFamily="34" charset="0"/>
                        </a:rPr>
                        <a:t>offerings.</a:t>
                      </a:r>
                      <a:endParaRPr lang="en-ZA" sz="1000" dirty="0">
                        <a:effectLst/>
                        <a:latin typeface="Arial" panose="020B0604020202020204" pitchFamily="34" charset="0"/>
                        <a:ea typeface="Calibri" panose="020F0502020204030204" pitchFamily="34" charset="0"/>
                        <a:cs typeface="Arial" panose="020B0604020202020204" pitchFamily="34" charset="0"/>
                      </a:endParaRPr>
                    </a:p>
                  </a:txBody>
                  <a:tcPr marL="6838" marR="6838"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000" dirty="0">
                          <a:effectLst/>
                          <a:latin typeface="Arial" panose="020B0604020202020204" pitchFamily="34" charset="0"/>
                          <a:ea typeface="Calibri" panose="020F0502020204030204" pitchFamily="34" charset="0"/>
                          <a:cs typeface="Arial" panose="020B0604020202020204" pitchFamily="34" charset="0"/>
                        </a:rPr>
                        <a:t>N/A</a:t>
                      </a:r>
                    </a:p>
                  </a:txBody>
                  <a:tcPr marL="6838" marR="6838"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000" dirty="0">
                          <a:effectLst/>
                          <a:latin typeface="Arial" panose="020B0604020202020204" pitchFamily="34" charset="0"/>
                          <a:ea typeface="Calibri" panose="020F0502020204030204" pitchFamily="34" charset="0"/>
                          <a:cs typeface="Arial" panose="020B0604020202020204" pitchFamily="34" charset="0"/>
                        </a:rPr>
                        <a:t>SMMEs and Co-operatives supported through blended finance to the value of R100 Million.</a:t>
                      </a:r>
                    </a:p>
                  </a:txBody>
                  <a:tcPr marL="6838" marR="6838"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000" dirty="0">
                          <a:effectLst/>
                          <a:latin typeface="Arial" panose="020B0604020202020204" pitchFamily="34" charset="0"/>
                          <a:ea typeface="Calibri" panose="020F0502020204030204" pitchFamily="34" charset="0"/>
                          <a:cs typeface="Arial" panose="020B0604020202020204" pitchFamily="34" charset="0"/>
                        </a:rPr>
                        <a:t>SMMEs and Co-operatives supported through blended finance to the value of R110 Million.</a:t>
                      </a:r>
                    </a:p>
                  </a:txBody>
                  <a:tcPr marL="6838" marR="6838"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000" dirty="0">
                          <a:effectLst/>
                          <a:latin typeface="Arial" panose="020B0604020202020204" pitchFamily="34" charset="0"/>
                          <a:ea typeface="Calibri" panose="020F0502020204030204" pitchFamily="34" charset="0"/>
                          <a:cs typeface="Arial" panose="020B0604020202020204" pitchFamily="34" charset="0"/>
                        </a:rPr>
                        <a:t>SMMEs and Co-operatives supported through blended finance to the value of R416, 4 Million.</a:t>
                      </a:r>
                    </a:p>
                  </a:txBody>
                  <a:tcPr marL="6838" marR="6838"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3"/>
                  </a:ext>
                </a:extLst>
              </a:tr>
              <a:tr h="476073">
                <a:tc vMerge="1">
                  <a:txBody>
                    <a:bodyPr/>
                    <a:lstStyle/>
                    <a:p>
                      <a:endParaRPr lang="en-ZA"/>
                    </a:p>
                  </a:txBody>
                  <a:tcPr/>
                </a:tc>
                <a:tc>
                  <a:txBody>
                    <a:bodyPr/>
                    <a:lstStyle/>
                    <a:p>
                      <a:pPr algn="l">
                        <a:lnSpc>
                          <a:spcPct val="107000"/>
                        </a:lnSpc>
                        <a:spcBef>
                          <a:spcPts val="400"/>
                        </a:spcBef>
                        <a:spcAft>
                          <a:spcPts val="400"/>
                        </a:spcAft>
                      </a:pPr>
                      <a:r>
                        <a:rPr lang="en-ZA" sz="1000">
                          <a:effectLst/>
                          <a:latin typeface="Arial" panose="020B0604020202020204" pitchFamily="34" charset="0"/>
                          <a:ea typeface="Calibri" panose="020F0502020204030204" pitchFamily="34" charset="0"/>
                          <a:cs typeface="Arial" panose="020B0604020202020204" pitchFamily="34" charset="0"/>
                        </a:rPr>
                        <a:t>677 SMMEs supported through the BBSDP.</a:t>
                      </a:r>
                    </a:p>
                  </a:txBody>
                  <a:tcPr marL="6838" marR="6838"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000">
                          <a:effectLst/>
                          <a:latin typeface="Arial" panose="020B0604020202020204" pitchFamily="34" charset="0"/>
                          <a:ea typeface="Calibri" panose="020F0502020204030204" pitchFamily="34" charset="0"/>
                          <a:cs typeface="Arial" panose="020B0604020202020204" pitchFamily="34" charset="0"/>
                        </a:rPr>
                        <a:t>SMMEs supported through the BBSDP to the value of R206.1 million.</a:t>
                      </a:r>
                    </a:p>
                  </a:txBody>
                  <a:tcPr marL="6838" marR="6838"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000">
                          <a:effectLst/>
                          <a:latin typeface="Arial" panose="020B0604020202020204" pitchFamily="34" charset="0"/>
                          <a:ea typeface="Calibri" panose="020F0502020204030204" pitchFamily="34" charset="0"/>
                          <a:cs typeface="Arial" panose="020B0604020202020204" pitchFamily="34" charset="0"/>
                        </a:rPr>
                        <a:t>SMMEs supported through the BBSDP to the value of R211.9 million.</a:t>
                      </a:r>
                    </a:p>
                  </a:txBody>
                  <a:tcPr marL="6838" marR="6838"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000">
                          <a:effectLst/>
                          <a:latin typeface="Arial" panose="020B0604020202020204" pitchFamily="34" charset="0"/>
                          <a:ea typeface="Calibri" panose="020F0502020204030204" pitchFamily="34" charset="0"/>
                          <a:cs typeface="Arial" panose="020B0604020202020204" pitchFamily="34" charset="0"/>
                        </a:rPr>
                        <a:t>N/A</a:t>
                      </a:r>
                    </a:p>
                  </a:txBody>
                  <a:tcPr marL="6838" marR="6838"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4"/>
                  </a:ext>
                </a:extLst>
              </a:tr>
              <a:tr h="645517">
                <a:tc rowSpan="6">
                  <a:txBody>
                    <a:bodyPr/>
                    <a:lstStyle/>
                    <a:p>
                      <a:pPr algn="l">
                        <a:lnSpc>
                          <a:spcPct val="107000"/>
                        </a:lnSpc>
                        <a:spcAft>
                          <a:spcPts val="800"/>
                        </a:spcAft>
                      </a:pPr>
                      <a:r>
                        <a:rPr lang="en-ZA" sz="1000">
                          <a:effectLst/>
                          <a:latin typeface="Arial" panose="020B0604020202020204" pitchFamily="34" charset="0"/>
                          <a:ea typeface="Calibri" panose="020F0502020204030204" pitchFamily="34" charset="0"/>
                          <a:cs typeface="Arial" panose="020B0604020202020204" pitchFamily="34" charset="0"/>
                        </a:rPr>
                        <a:t>2.2 Scaled-Up and coordinated support for SMMEs, Cooperatives, Village and Township economies</a:t>
                      </a:r>
                    </a:p>
                    <a:p>
                      <a:pPr algn="l">
                        <a:lnSpc>
                          <a:spcPct val="107000"/>
                        </a:lnSpc>
                        <a:spcBef>
                          <a:spcPts val="400"/>
                        </a:spcBef>
                        <a:spcAft>
                          <a:spcPts val="400"/>
                        </a:spcAft>
                      </a:pPr>
                      <a:r>
                        <a:rPr lang="en-ZA" sz="1000">
                          <a:effectLst/>
                          <a:latin typeface="Arial" panose="020B0604020202020204" pitchFamily="34" charset="0"/>
                          <a:ea typeface="Times New Roman" panose="02020603050405020304" pitchFamily="18" charset="0"/>
                          <a:cs typeface="Arial" panose="020B0604020202020204" pitchFamily="34" charset="0"/>
                        </a:rPr>
                        <a:t> </a:t>
                      </a:r>
                      <a:endParaRPr lang="en-ZA" sz="1000">
                        <a:effectLst/>
                        <a:latin typeface="Arial" panose="020B0604020202020204" pitchFamily="34" charset="0"/>
                        <a:ea typeface="Calibri" panose="020F0502020204030204" pitchFamily="34" charset="0"/>
                        <a:cs typeface="Arial" panose="020B0604020202020204" pitchFamily="34" charset="0"/>
                      </a:endParaRPr>
                    </a:p>
                    <a:p>
                      <a:pPr algn="l">
                        <a:lnSpc>
                          <a:spcPct val="107000"/>
                        </a:lnSpc>
                        <a:spcBef>
                          <a:spcPts val="400"/>
                        </a:spcBef>
                        <a:spcAft>
                          <a:spcPts val="400"/>
                        </a:spcAft>
                      </a:pPr>
                      <a:r>
                        <a:rPr lang="en-ZA" sz="1000">
                          <a:effectLst/>
                          <a:latin typeface="Arial" panose="020B0604020202020204" pitchFamily="34" charset="0"/>
                          <a:ea typeface="Times New Roman" panose="02020603050405020304" pitchFamily="18" charset="0"/>
                          <a:cs typeface="Arial" panose="020B0604020202020204" pitchFamily="34" charset="0"/>
                        </a:rPr>
                        <a:t> </a:t>
                      </a:r>
                      <a:endParaRPr lang="en-ZA" sz="1000">
                        <a:effectLst/>
                        <a:latin typeface="Arial" panose="020B0604020202020204" pitchFamily="34" charset="0"/>
                        <a:ea typeface="Calibri" panose="020F0502020204030204" pitchFamily="34" charset="0"/>
                        <a:cs typeface="Arial" panose="020B0604020202020204" pitchFamily="34" charset="0"/>
                      </a:endParaRPr>
                    </a:p>
                    <a:p>
                      <a:pPr algn="l">
                        <a:lnSpc>
                          <a:spcPct val="107000"/>
                        </a:lnSpc>
                        <a:spcBef>
                          <a:spcPts val="400"/>
                        </a:spcBef>
                        <a:spcAft>
                          <a:spcPts val="400"/>
                        </a:spcAft>
                      </a:pPr>
                      <a:r>
                        <a:rPr lang="en-ZA" sz="1000">
                          <a:effectLst/>
                          <a:latin typeface="Arial" panose="020B0604020202020204" pitchFamily="34" charset="0"/>
                          <a:ea typeface="Calibri" panose="020F0502020204030204" pitchFamily="34" charset="0"/>
                          <a:cs typeface="Arial" panose="020B0604020202020204" pitchFamily="34" charset="0"/>
                        </a:rPr>
                        <a:t> </a:t>
                      </a:r>
                    </a:p>
                  </a:txBody>
                  <a:tcPr marL="6838" marR="6838"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000" dirty="0">
                          <a:effectLst/>
                          <a:latin typeface="Arial" panose="020B0604020202020204" pitchFamily="34" charset="0"/>
                          <a:ea typeface="Calibri" panose="020F0502020204030204" pitchFamily="34" charset="0"/>
                          <a:cs typeface="Arial" panose="020B0604020202020204" pitchFamily="34" charset="0"/>
                        </a:rPr>
                        <a:t>N/A</a:t>
                      </a:r>
                    </a:p>
                  </a:txBody>
                  <a:tcPr marL="6838" marR="6838"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ZA" sz="1000" dirty="0">
                          <a:effectLst/>
                          <a:latin typeface="Arial" panose="020B0604020202020204" pitchFamily="34" charset="0"/>
                          <a:ea typeface="Calibri" panose="020F0502020204030204" pitchFamily="34" charset="0"/>
                          <a:cs typeface="Arial" panose="020B0604020202020204" pitchFamily="34" charset="0"/>
                        </a:rPr>
                        <a:t>Four (4) Incubation </a:t>
                      </a:r>
                      <a:r>
                        <a:rPr lang="en-ZA" sz="1000" dirty="0" err="1">
                          <a:effectLst/>
                          <a:latin typeface="Arial" panose="020B0604020202020204" pitchFamily="34" charset="0"/>
                          <a:ea typeface="Calibri" panose="020F0502020204030204" pitchFamily="34" charset="0"/>
                          <a:cs typeface="Arial" panose="020B0604020202020204" pitchFamily="34" charset="0"/>
                        </a:rPr>
                        <a:t>centers</a:t>
                      </a:r>
                      <a:r>
                        <a:rPr lang="en-ZA" sz="1000" dirty="0">
                          <a:effectLst/>
                          <a:latin typeface="Arial" panose="020B0604020202020204" pitchFamily="34" charset="0"/>
                          <a:ea typeface="Calibri" panose="020F0502020204030204" pitchFamily="34" charset="0"/>
                          <a:cs typeface="Arial" panose="020B0604020202020204" pitchFamily="34" charset="0"/>
                        </a:rPr>
                        <a:t>/digital hubs </a:t>
                      </a:r>
                      <a:r>
                        <a:rPr lang="en-ZA" sz="1000" dirty="0" smtClean="0">
                          <a:effectLst/>
                          <a:latin typeface="Arial" panose="020B0604020202020204" pitchFamily="34" charset="0"/>
                          <a:ea typeface="Calibri" panose="020F0502020204030204" pitchFamily="34" charset="0"/>
                          <a:cs typeface="Arial" panose="020B0604020202020204" pitchFamily="34" charset="0"/>
                        </a:rPr>
                        <a:t>established.</a:t>
                      </a:r>
                      <a:endParaRPr lang="en-ZA" sz="1000" dirty="0">
                        <a:effectLst/>
                        <a:latin typeface="Arial" panose="020B0604020202020204" pitchFamily="34" charset="0"/>
                        <a:ea typeface="Calibri" panose="020F0502020204030204" pitchFamily="34" charset="0"/>
                        <a:cs typeface="Arial" panose="020B0604020202020204" pitchFamily="34" charset="0"/>
                      </a:endParaRPr>
                    </a:p>
                    <a:p>
                      <a:pPr algn="l">
                        <a:lnSpc>
                          <a:spcPct val="107000"/>
                        </a:lnSpc>
                        <a:spcAft>
                          <a:spcPts val="800"/>
                        </a:spcAft>
                      </a:pPr>
                      <a:r>
                        <a:rPr lang="en-ZA" sz="1000" dirty="0">
                          <a:effectLst/>
                          <a:latin typeface="Arial" panose="020B0604020202020204" pitchFamily="34" charset="0"/>
                          <a:ea typeface="Calibri" panose="020F0502020204030204" pitchFamily="34" charset="0"/>
                          <a:cs typeface="Arial" panose="020B0604020202020204" pitchFamily="34" charset="0"/>
                        </a:rPr>
                        <a:t> </a:t>
                      </a:r>
                    </a:p>
                  </a:txBody>
                  <a:tcPr marL="6838" marR="6838"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Aft>
                          <a:spcPts val="800"/>
                        </a:spcAft>
                      </a:pPr>
                      <a:r>
                        <a:rPr lang="en-ZA" sz="1000">
                          <a:effectLst/>
                          <a:latin typeface="Arial" panose="020B0604020202020204" pitchFamily="34" charset="0"/>
                          <a:ea typeface="Calibri" panose="020F0502020204030204" pitchFamily="34" charset="0"/>
                          <a:cs typeface="Arial" panose="020B0604020202020204" pitchFamily="34" charset="0"/>
                        </a:rPr>
                        <a:t>Six Incubation centers/digital hubs in districts and metropoles.</a:t>
                      </a:r>
                    </a:p>
                  </a:txBody>
                  <a:tcPr marL="6838" marR="6838"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Aft>
                          <a:spcPts val="800"/>
                        </a:spcAft>
                      </a:pPr>
                      <a:r>
                        <a:rPr lang="en-ZA" sz="1000">
                          <a:effectLst/>
                          <a:latin typeface="Arial" panose="020B0604020202020204" pitchFamily="34" charset="0"/>
                          <a:ea typeface="Calibri" panose="020F0502020204030204" pitchFamily="34" charset="0"/>
                          <a:cs typeface="Arial" panose="020B0604020202020204" pitchFamily="34" charset="0"/>
                        </a:rPr>
                        <a:t>Eight Incubation centers/digital hubs in districts and metropoles.</a:t>
                      </a:r>
                    </a:p>
                  </a:txBody>
                  <a:tcPr marL="6838" marR="6838"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5"/>
                  </a:ext>
                </a:extLst>
              </a:tr>
              <a:tr h="750817">
                <a:tc vMerge="1">
                  <a:txBody>
                    <a:bodyPr/>
                    <a:lstStyle/>
                    <a:p>
                      <a:endParaRPr lang="en-ZA"/>
                    </a:p>
                  </a:txBody>
                  <a:tcPr/>
                </a:tc>
                <a:tc>
                  <a:txBody>
                    <a:bodyPr/>
                    <a:lstStyle/>
                    <a:p>
                      <a:pPr algn="l">
                        <a:lnSpc>
                          <a:spcPct val="107000"/>
                        </a:lnSpc>
                        <a:spcBef>
                          <a:spcPts val="400"/>
                        </a:spcBef>
                        <a:spcAft>
                          <a:spcPts val="400"/>
                        </a:spcAft>
                      </a:pPr>
                      <a:r>
                        <a:rPr lang="en-ZA" sz="1000" dirty="0">
                          <a:effectLst/>
                          <a:latin typeface="Arial" panose="020B0604020202020204" pitchFamily="34" charset="0"/>
                          <a:ea typeface="Calibri" panose="020F0502020204030204" pitchFamily="34" charset="0"/>
                          <a:cs typeface="Arial" panose="020B0604020202020204" pitchFamily="34" charset="0"/>
                        </a:rPr>
                        <a:t>N/A</a:t>
                      </a:r>
                    </a:p>
                  </a:txBody>
                  <a:tcPr marL="6838" marR="6838"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l">
                        <a:lnSpc>
                          <a:spcPct val="107000"/>
                        </a:lnSpc>
                        <a:spcAft>
                          <a:spcPts val="0"/>
                        </a:spcAft>
                      </a:pPr>
                      <a:r>
                        <a:rPr lang="en-ZA" sz="1000" dirty="0">
                          <a:effectLst/>
                          <a:latin typeface="Arial" panose="020B0604020202020204" pitchFamily="34" charset="0"/>
                          <a:ea typeface="Calibri" panose="020F0502020204030204" pitchFamily="34" charset="0"/>
                          <a:cs typeface="Arial" panose="020B0604020202020204" pitchFamily="34" charset="0"/>
                        </a:rPr>
                        <a:t>Defined support programmes for informal sector trading category and location, e.g. Buyer group initiation and support.</a:t>
                      </a:r>
                    </a:p>
                  </a:txBody>
                  <a:tcPr marL="6838" marR="6838"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Aft>
                          <a:spcPts val="800"/>
                        </a:spcAft>
                      </a:pPr>
                      <a:r>
                        <a:rPr lang="en-ZA" sz="1000" dirty="0">
                          <a:effectLst/>
                          <a:latin typeface="Arial" panose="020B0604020202020204" pitchFamily="34" charset="0"/>
                          <a:ea typeface="Calibri" panose="020F0502020204030204" pitchFamily="34" charset="0"/>
                          <a:cs typeface="Arial" panose="020B0604020202020204" pitchFamily="34" charset="0"/>
                        </a:rPr>
                        <a:t>Rollout of the </a:t>
                      </a:r>
                      <a:r>
                        <a:rPr lang="en-ZA" sz="1000" dirty="0" smtClean="0">
                          <a:effectLst/>
                          <a:latin typeface="Arial" panose="020B0604020202020204" pitchFamily="34" charset="0"/>
                          <a:ea typeface="Calibri" panose="020F0502020204030204" pitchFamily="34" charset="0"/>
                          <a:cs typeface="Arial" panose="020B0604020202020204" pitchFamily="34" charset="0"/>
                        </a:rPr>
                        <a:t>programme.</a:t>
                      </a:r>
                      <a:endParaRPr lang="en-ZA" sz="1000" dirty="0">
                        <a:effectLst/>
                        <a:latin typeface="Arial" panose="020B0604020202020204" pitchFamily="34" charset="0"/>
                        <a:ea typeface="Calibri" panose="020F0502020204030204" pitchFamily="34" charset="0"/>
                        <a:cs typeface="Arial" panose="020B0604020202020204" pitchFamily="34" charset="0"/>
                      </a:endParaRPr>
                    </a:p>
                  </a:txBody>
                  <a:tcPr marL="6838" marR="6838"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Aft>
                          <a:spcPts val="800"/>
                        </a:spcAft>
                      </a:pPr>
                      <a:r>
                        <a:rPr lang="en-ZA" sz="1000">
                          <a:effectLst/>
                          <a:latin typeface="Arial" panose="020B0604020202020204" pitchFamily="34" charset="0"/>
                          <a:ea typeface="Calibri" panose="020F0502020204030204" pitchFamily="34" charset="0"/>
                          <a:cs typeface="Arial" panose="020B0604020202020204" pitchFamily="34" charset="0"/>
                        </a:rPr>
                        <a:t>Rollout of the programme.</a:t>
                      </a:r>
                    </a:p>
                  </a:txBody>
                  <a:tcPr marL="6838" marR="6838"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6"/>
                  </a:ext>
                </a:extLst>
              </a:tr>
              <a:tr h="465194">
                <a:tc vMerge="1">
                  <a:txBody>
                    <a:bodyPr/>
                    <a:lstStyle/>
                    <a:p>
                      <a:endParaRPr lang="en-ZA"/>
                    </a:p>
                  </a:txBody>
                  <a:tcPr/>
                </a:tc>
                <a:tc>
                  <a:txBody>
                    <a:bodyPr/>
                    <a:lstStyle/>
                    <a:p>
                      <a:pPr algn="l">
                        <a:lnSpc>
                          <a:spcPct val="107000"/>
                        </a:lnSpc>
                        <a:spcBef>
                          <a:spcPts val="400"/>
                        </a:spcBef>
                        <a:spcAft>
                          <a:spcPts val="400"/>
                        </a:spcAft>
                      </a:pPr>
                      <a:r>
                        <a:rPr lang="en-ZA" sz="1000">
                          <a:effectLst/>
                          <a:latin typeface="Arial" panose="020B0604020202020204" pitchFamily="34" charset="0"/>
                          <a:ea typeface="Calibri" panose="020F0502020204030204" pitchFamily="34" charset="0"/>
                          <a:cs typeface="Arial" panose="020B0604020202020204" pitchFamily="34" charset="0"/>
                        </a:rPr>
                        <a:t>N/A</a:t>
                      </a:r>
                    </a:p>
                  </a:txBody>
                  <a:tcPr marL="6838" marR="6838"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ZA" sz="1000">
                          <a:effectLst/>
                          <a:latin typeface="Arial" panose="020B0604020202020204" pitchFamily="34" charset="0"/>
                          <a:ea typeface="Calibri" panose="020F0502020204030204" pitchFamily="34" charset="0"/>
                          <a:cs typeface="Arial" panose="020B0604020202020204" pitchFamily="34" charset="0"/>
                        </a:rPr>
                        <a:t>One -Stop- SMME Platform/ Centre established.</a:t>
                      </a:r>
                    </a:p>
                  </a:txBody>
                  <a:tcPr marL="6838" marR="6838"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Aft>
                          <a:spcPts val="800"/>
                        </a:spcAft>
                      </a:pPr>
                      <a:r>
                        <a:rPr lang="en-ZA" sz="1000">
                          <a:effectLst/>
                          <a:latin typeface="Arial" panose="020B0604020202020204" pitchFamily="34" charset="0"/>
                          <a:ea typeface="Calibri" panose="020F0502020204030204" pitchFamily="34" charset="0"/>
                          <a:cs typeface="Arial" panose="020B0604020202020204" pitchFamily="34" charset="0"/>
                        </a:rPr>
                        <a:t>Maintenance of the platform.</a:t>
                      </a:r>
                    </a:p>
                  </a:txBody>
                  <a:tcPr marL="6838" marR="6838"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Aft>
                          <a:spcPts val="800"/>
                        </a:spcAft>
                      </a:pPr>
                      <a:r>
                        <a:rPr lang="en-ZA" sz="1000">
                          <a:effectLst/>
                          <a:latin typeface="Arial" panose="020B0604020202020204" pitchFamily="34" charset="0"/>
                          <a:ea typeface="Calibri" panose="020F0502020204030204" pitchFamily="34" charset="0"/>
                          <a:cs typeface="Arial" panose="020B0604020202020204" pitchFamily="34" charset="0"/>
                        </a:rPr>
                        <a:t>Maintenance of the platform.</a:t>
                      </a:r>
                    </a:p>
                  </a:txBody>
                  <a:tcPr marL="6838" marR="6838"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7"/>
                  </a:ext>
                </a:extLst>
              </a:tr>
              <a:tr h="665665">
                <a:tc vMerge="1">
                  <a:txBody>
                    <a:bodyPr/>
                    <a:lstStyle/>
                    <a:p>
                      <a:endParaRPr lang="en-ZA"/>
                    </a:p>
                  </a:txBody>
                  <a:tcPr/>
                </a:tc>
                <a:tc>
                  <a:txBody>
                    <a:bodyPr/>
                    <a:lstStyle/>
                    <a:p>
                      <a:pPr algn="l">
                        <a:lnSpc>
                          <a:spcPct val="107000"/>
                        </a:lnSpc>
                        <a:spcBef>
                          <a:spcPts val="400"/>
                        </a:spcBef>
                        <a:spcAft>
                          <a:spcPts val="400"/>
                        </a:spcAft>
                      </a:pPr>
                      <a:r>
                        <a:rPr lang="en-ZA" sz="1000">
                          <a:effectLst/>
                          <a:latin typeface="Arial" panose="020B0604020202020204" pitchFamily="34" charset="0"/>
                          <a:ea typeface="Calibri" panose="020F0502020204030204" pitchFamily="34" charset="0"/>
                          <a:cs typeface="Arial" panose="020B0604020202020204" pitchFamily="34" charset="0"/>
                        </a:rPr>
                        <a:t>N/A</a:t>
                      </a:r>
                    </a:p>
                  </a:txBody>
                  <a:tcPr marL="6838" marR="6838"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ZA" sz="1000">
                          <a:effectLst/>
                          <a:latin typeface="Arial" panose="020B0604020202020204" pitchFamily="34" charset="0"/>
                          <a:ea typeface="Calibri" panose="020F0502020204030204" pitchFamily="34" charset="0"/>
                          <a:cs typeface="Arial" panose="020B0604020202020204" pitchFamily="34" charset="0"/>
                        </a:rPr>
                        <a:t>SMME Payment tracing platform developed.</a:t>
                      </a:r>
                    </a:p>
                  </a:txBody>
                  <a:tcPr marL="6838" marR="6838"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Aft>
                          <a:spcPts val="800"/>
                        </a:spcAft>
                      </a:pPr>
                      <a:r>
                        <a:rPr lang="en-ZA" sz="1000">
                          <a:effectLst/>
                          <a:latin typeface="Arial" panose="020B0604020202020204" pitchFamily="34" charset="0"/>
                          <a:ea typeface="Calibri" panose="020F0502020204030204" pitchFamily="34" charset="0"/>
                          <a:cs typeface="Arial" panose="020B0604020202020204" pitchFamily="34" charset="0"/>
                        </a:rPr>
                        <a:t>Rollout of the platform.</a:t>
                      </a:r>
                    </a:p>
                  </a:txBody>
                  <a:tcPr marL="6838" marR="6838"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Aft>
                          <a:spcPts val="800"/>
                        </a:spcAft>
                      </a:pPr>
                      <a:r>
                        <a:rPr lang="en-ZA" sz="1000">
                          <a:effectLst/>
                          <a:latin typeface="Arial" panose="020B0604020202020204" pitchFamily="34" charset="0"/>
                          <a:ea typeface="Calibri" panose="020F0502020204030204" pitchFamily="34" charset="0"/>
                          <a:cs typeface="Arial" panose="020B0604020202020204" pitchFamily="34" charset="0"/>
                        </a:rPr>
                        <a:t>Monitoring and reporting on the performance of the platform.</a:t>
                      </a:r>
                    </a:p>
                  </a:txBody>
                  <a:tcPr marL="6838" marR="6838"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8"/>
                  </a:ext>
                </a:extLst>
              </a:tr>
              <a:tr h="389312">
                <a:tc vMerge="1">
                  <a:txBody>
                    <a:bodyPr/>
                    <a:lstStyle/>
                    <a:p>
                      <a:endParaRPr lang="en-ZA"/>
                    </a:p>
                  </a:txBody>
                  <a:tcPr/>
                </a:tc>
                <a:tc>
                  <a:txBody>
                    <a:bodyPr/>
                    <a:lstStyle/>
                    <a:p>
                      <a:pPr algn="l">
                        <a:lnSpc>
                          <a:spcPct val="107000"/>
                        </a:lnSpc>
                        <a:spcBef>
                          <a:spcPts val="400"/>
                        </a:spcBef>
                        <a:spcAft>
                          <a:spcPts val="400"/>
                        </a:spcAft>
                      </a:pPr>
                      <a:r>
                        <a:rPr lang="en-ZA" sz="1000">
                          <a:effectLst/>
                          <a:latin typeface="Arial" panose="020B0604020202020204" pitchFamily="34" charset="0"/>
                          <a:ea typeface="Calibri" panose="020F0502020204030204" pitchFamily="34" charset="0"/>
                          <a:cs typeface="Arial" panose="020B0604020202020204" pitchFamily="34" charset="0"/>
                        </a:rPr>
                        <a:t>N/A</a:t>
                      </a:r>
                    </a:p>
                  </a:txBody>
                  <a:tcPr marL="6838" marR="6838"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l">
                        <a:lnSpc>
                          <a:spcPct val="107000"/>
                        </a:lnSpc>
                        <a:spcAft>
                          <a:spcPts val="400"/>
                        </a:spcAft>
                      </a:pPr>
                      <a:r>
                        <a:rPr lang="en-ZA" sz="1000">
                          <a:effectLst/>
                          <a:latin typeface="Arial" panose="020B0604020202020204" pitchFamily="34" charset="0"/>
                          <a:ea typeface="Calibri" panose="020F0502020204030204" pitchFamily="34" charset="0"/>
                          <a:cs typeface="Arial" panose="020B0604020202020204" pitchFamily="34" charset="0"/>
                        </a:rPr>
                        <a:t>Funding model developed.</a:t>
                      </a:r>
                    </a:p>
                  </a:txBody>
                  <a:tcPr marL="6838" marR="6838"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Aft>
                          <a:spcPts val="0"/>
                        </a:spcAft>
                      </a:pPr>
                      <a:r>
                        <a:rPr lang="en-ZA" sz="1000" dirty="0">
                          <a:effectLst/>
                          <a:latin typeface="Arial" panose="020B0604020202020204" pitchFamily="34" charset="0"/>
                          <a:ea typeface="Calibri" panose="020F0502020204030204" pitchFamily="34" charset="0"/>
                          <a:cs typeface="Arial" panose="020B0604020202020204" pitchFamily="34" charset="0"/>
                        </a:rPr>
                        <a:t>Integrated funding model implemented.</a:t>
                      </a:r>
                    </a:p>
                  </a:txBody>
                  <a:tcPr marL="6838" marR="6838"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Aft>
                          <a:spcPts val="0"/>
                        </a:spcAft>
                      </a:pPr>
                      <a:r>
                        <a:rPr lang="en-ZA" sz="1000">
                          <a:effectLst/>
                          <a:latin typeface="Arial" panose="020B0604020202020204" pitchFamily="34" charset="0"/>
                          <a:ea typeface="Calibri" panose="020F0502020204030204" pitchFamily="34" charset="0"/>
                          <a:cs typeface="Arial" panose="020B0604020202020204" pitchFamily="34" charset="0"/>
                        </a:rPr>
                        <a:t>Integrated funding model implemented </a:t>
                      </a:r>
                    </a:p>
                  </a:txBody>
                  <a:tcPr marL="6838" marR="6838"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9"/>
                  </a:ext>
                </a:extLst>
              </a:tr>
              <a:tr h="465194">
                <a:tc vMerge="1">
                  <a:txBody>
                    <a:bodyPr/>
                    <a:lstStyle/>
                    <a:p>
                      <a:endParaRPr lang="en-ZA"/>
                    </a:p>
                  </a:txBody>
                  <a:tcPr/>
                </a:tc>
                <a:tc>
                  <a:txBody>
                    <a:bodyPr/>
                    <a:lstStyle/>
                    <a:p>
                      <a:pPr algn="l">
                        <a:lnSpc>
                          <a:spcPct val="107000"/>
                        </a:lnSpc>
                        <a:spcBef>
                          <a:spcPts val="400"/>
                        </a:spcBef>
                        <a:spcAft>
                          <a:spcPts val="400"/>
                        </a:spcAft>
                      </a:pPr>
                      <a:r>
                        <a:rPr lang="en-ZA" sz="1000">
                          <a:effectLst/>
                          <a:latin typeface="Arial" panose="020B0604020202020204" pitchFamily="34" charset="0"/>
                          <a:ea typeface="Calibri" panose="020F0502020204030204" pitchFamily="34" charset="0"/>
                          <a:cs typeface="Arial" panose="020B0604020202020204" pitchFamily="34" charset="0"/>
                        </a:rPr>
                        <a:t>N/A</a:t>
                      </a:r>
                    </a:p>
                  </a:txBody>
                  <a:tcPr marL="6838" marR="6838"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lgn="l">
                        <a:lnSpc>
                          <a:spcPct val="107000"/>
                        </a:lnSpc>
                        <a:spcAft>
                          <a:spcPts val="800"/>
                        </a:spcAft>
                      </a:pPr>
                      <a:r>
                        <a:rPr lang="en-ZA" sz="1000" dirty="0">
                          <a:effectLst/>
                          <a:latin typeface="Arial" panose="020B0604020202020204" pitchFamily="34" charset="0"/>
                          <a:ea typeface="Calibri" panose="020F0502020204030204" pitchFamily="34" charset="0"/>
                          <a:cs typeface="Arial" panose="020B0604020202020204" pitchFamily="34" charset="0"/>
                        </a:rPr>
                        <a:t>Digital Hub Framework and Model developed.</a:t>
                      </a:r>
                    </a:p>
                  </a:txBody>
                  <a:tcPr marL="6838" marR="6838"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Aft>
                          <a:spcPts val="800"/>
                        </a:spcAft>
                      </a:pPr>
                      <a:r>
                        <a:rPr lang="en-ZA" sz="1000" dirty="0">
                          <a:effectLst/>
                          <a:latin typeface="Arial" panose="020B0604020202020204" pitchFamily="34" charset="0"/>
                          <a:ea typeface="Calibri" panose="020F0502020204030204" pitchFamily="34" charset="0"/>
                          <a:cs typeface="Arial" panose="020B0604020202020204" pitchFamily="34" charset="0"/>
                        </a:rPr>
                        <a:t>Rollout of the </a:t>
                      </a:r>
                      <a:r>
                        <a:rPr lang="en-ZA" sz="1000" dirty="0" smtClean="0">
                          <a:effectLst/>
                          <a:latin typeface="Arial" panose="020B0604020202020204" pitchFamily="34" charset="0"/>
                          <a:ea typeface="Calibri" panose="020F0502020204030204" pitchFamily="34" charset="0"/>
                          <a:cs typeface="Arial" panose="020B0604020202020204" pitchFamily="34" charset="0"/>
                        </a:rPr>
                        <a:t>hubs.</a:t>
                      </a:r>
                      <a:endParaRPr lang="en-ZA" sz="1000" dirty="0">
                        <a:effectLst/>
                        <a:latin typeface="Arial" panose="020B0604020202020204" pitchFamily="34" charset="0"/>
                        <a:ea typeface="Calibri" panose="020F0502020204030204" pitchFamily="34" charset="0"/>
                        <a:cs typeface="Arial" panose="020B0604020202020204" pitchFamily="34" charset="0"/>
                      </a:endParaRPr>
                    </a:p>
                  </a:txBody>
                  <a:tcPr marL="6838" marR="6838"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Aft>
                          <a:spcPts val="800"/>
                        </a:spcAft>
                      </a:pPr>
                      <a:r>
                        <a:rPr lang="en-ZA" sz="1000" dirty="0">
                          <a:effectLst/>
                          <a:latin typeface="Arial" panose="020B0604020202020204" pitchFamily="34" charset="0"/>
                          <a:ea typeface="Calibri" panose="020F0502020204030204" pitchFamily="34" charset="0"/>
                          <a:cs typeface="Arial" panose="020B0604020202020204" pitchFamily="34" charset="0"/>
                        </a:rPr>
                        <a:t>Rollout of additional hubs</a:t>
                      </a:r>
                    </a:p>
                  </a:txBody>
                  <a:tcPr marL="6838" marR="6838"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xmlns="" val="992117877"/>
      </p:ext>
    </p:extLst>
  </p:cSld>
  <p:clrMapOvr>
    <a:masterClrMapping/>
  </p:clrMapOvr>
  <p:transition spd="med"/>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C3D69B"/>
        </a:solidFill>
        <a:effectLst/>
      </p:bgPr>
    </p:bg>
    <p:spTree>
      <p:nvGrpSpPr>
        <p:cNvPr id="1" name=""/>
        <p:cNvGrpSpPr/>
        <p:nvPr/>
      </p:nvGrpSpPr>
      <p:grpSpPr>
        <a:xfrm>
          <a:off x="0" y="0"/>
          <a:ext cx="0" cy="0"/>
          <a:chOff x="0" y="0"/>
          <a:chExt cx="0" cy="0"/>
        </a:xfrm>
      </p:grpSpPr>
      <p:pic>
        <p:nvPicPr>
          <p:cNvPr id="707" name="Picture 6" descr="Picture 6"/>
          <p:cNvPicPr>
            <a:picLocks noChangeAspect="1"/>
          </p:cNvPicPr>
          <p:nvPr/>
        </p:nvPicPr>
        <p:blipFill>
          <a:blip r:embed="rId2" cstate="print">
            <a:extLst/>
          </a:blip>
          <a:srcRect t="24292" b="22405"/>
          <a:stretch>
            <a:fillRect/>
          </a:stretch>
        </p:blipFill>
        <p:spPr>
          <a:xfrm>
            <a:off x="179511" y="6019799"/>
            <a:ext cx="1954090" cy="646525"/>
          </a:xfrm>
          <a:prstGeom prst="rect">
            <a:avLst/>
          </a:prstGeom>
          <a:ln w="12700">
            <a:miter lim="400000"/>
          </a:ln>
        </p:spPr>
      </p:pic>
      <p:sp>
        <p:nvSpPr>
          <p:cNvPr id="709" name="Title 1"/>
          <p:cNvSpPr>
            <a:spLocks noGrp="1"/>
          </p:cNvSpPr>
          <p:nvPr>
            <p:ph type="title"/>
          </p:nvPr>
        </p:nvSpPr>
        <p:spPr>
          <a:xfrm>
            <a:off x="179511" y="1621970"/>
            <a:ext cx="8610601" cy="2699660"/>
          </a:xfrm>
          <a:prstGeom prst="rect">
            <a:avLst/>
          </a:prstGeom>
        </p:spPr>
        <p:txBody>
          <a:bodyPr/>
          <a:lstStyle/>
          <a:p>
            <a:pPr>
              <a:defRPr sz="3600" b="1" cap="small">
                <a:latin typeface="Arial"/>
                <a:ea typeface="Arial"/>
                <a:cs typeface="Arial"/>
                <a:sym typeface="Arial"/>
              </a:defRPr>
            </a:pPr>
            <a:r>
              <a:rPr lang="en-ZA" dirty="0"/>
              <a:t>PART C: LINKS TO OTHER PLANS</a:t>
            </a:r>
            <a:endParaRPr dirty="0"/>
          </a:p>
        </p:txBody>
      </p:sp>
      <p:sp>
        <p:nvSpPr>
          <p:cNvPr id="5" name="Right Triangle 4">
            <a:extLst>
              <a:ext uri="{FF2B5EF4-FFF2-40B4-BE49-F238E27FC236}">
                <a16:creationId xmlns:a16="http://schemas.microsoft.com/office/drawing/2014/main" xmlns="" id="{1F4B36CA-D7BE-E544-95E9-B0A57342C1E7}"/>
              </a:ext>
            </a:extLst>
          </p:cNvPr>
          <p:cNvSpPr/>
          <p:nvPr/>
        </p:nvSpPr>
        <p:spPr>
          <a:xfrm flipH="1">
            <a:off x="8458200" y="6134300"/>
            <a:ext cx="685800" cy="74295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solidFill>
                <a:prstClr val="white"/>
              </a:solidFill>
            </a:endParaRPr>
          </a:p>
        </p:txBody>
      </p:sp>
      <p:sp>
        <p:nvSpPr>
          <p:cNvPr id="708" name="Slide Number Placeholder 2"/>
          <p:cNvSpPr>
            <a:spLocks noGrp="1"/>
          </p:cNvSpPr>
          <p:nvPr>
            <p:ph type="sldNum" sz="quarter" idx="2"/>
          </p:nvPr>
        </p:nvSpPr>
        <p:spPr>
          <a:xfrm>
            <a:off x="8800756" y="6454690"/>
            <a:ext cx="300722" cy="338554"/>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sz="1600" b="1">
                <a:solidFill>
                  <a:schemeClr val="bg1"/>
                </a:solidFill>
              </a:rPr>
              <a:pPr/>
              <a:t>49</a:t>
            </a:fld>
            <a:endParaRPr sz="1600" b="1" dirty="0">
              <a:solidFill>
                <a:schemeClr val="bg1"/>
              </a:solidFill>
            </a:endParaRPr>
          </a:p>
        </p:txBody>
      </p:sp>
    </p:spTree>
    <p:extLst>
      <p:ext uri="{BB962C8B-B14F-4D97-AF65-F5344CB8AC3E}">
        <p14:creationId xmlns:p14="http://schemas.microsoft.com/office/powerpoint/2010/main" xmlns="" val="3677667920"/>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6" name="Picture 4" descr="logo Small business devleopment dept_1"/>
          <p:cNvPicPr>
            <a:picLocks noChangeAspect="1" noChangeArrowheads="1"/>
          </p:cNvPicPr>
          <p:nvPr/>
        </p:nvPicPr>
        <p:blipFill>
          <a:blip r:embed="rId2" cstate="print">
            <a:extLst>
              <a:ext uri="{28A0092B-C50C-407E-A947-70E740481C1C}">
                <a14:useLocalDpi xmlns:a14="http://schemas.microsoft.com/office/drawing/2010/main" xmlns="" val="0"/>
              </a:ext>
            </a:extLst>
          </a:blip>
          <a:srcRect t="24292" b="22406"/>
          <a:stretch>
            <a:fillRect/>
          </a:stretch>
        </p:blipFill>
        <p:spPr bwMode="auto">
          <a:xfrm>
            <a:off x="0" y="6219925"/>
            <a:ext cx="1752600" cy="625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4" name="Title 1"/>
          <p:cNvSpPr>
            <a:spLocks noGrp="1"/>
          </p:cNvSpPr>
          <p:nvPr>
            <p:ph type="title"/>
          </p:nvPr>
        </p:nvSpPr>
        <p:spPr>
          <a:xfrm>
            <a:off x="0" y="-2"/>
            <a:ext cx="9132888" cy="704856"/>
          </a:xfrm>
          <a:solidFill>
            <a:schemeClr val="accent3">
              <a:lumMod val="60000"/>
              <a:lumOff val="40000"/>
            </a:schemeClr>
          </a:solidFill>
          <a:effectLst>
            <a:outerShdw blurRad="50800" dist="50800" dir="5400000" algn="ctr" rotWithShape="0">
              <a:schemeClr val="accent6"/>
            </a:outerShdw>
          </a:effectLst>
        </p:spPr>
        <p:txBody>
          <a:bodyPr rtlCol="0">
            <a:normAutofit/>
          </a:bodyPr>
          <a:lstStyle/>
          <a:p>
            <a:pPr lvl="0" algn="r" eaLnBrk="1" hangingPunct="1">
              <a:defRPr/>
            </a:pPr>
            <a:r>
              <a:rPr lang="en-US" sz="3600" b="1" cap="small" dirty="0">
                <a:latin typeface="Arial" panose="020B0604020202020204" pitchFamily="34" charset="0"/>
                <a:cs typeface="Arial" panose="020B0604020202020204" pitchFamily="34" charset="0"/>
                <a:sym typeface="Arial"/>
              </a:rPr>
              <a:t>Strategic Framework</a:t>
            </a:r>
          </a:p>
        </p:txBody>
      </p:sp>
      <p:graphicFrame>
        <p:nvGraphicFramePr>
          <p:cNvPr id="2" name="Table 1"/>
          <p:cNvGraphicFramePr>
            <a:graphicFrameLocks noGrp="1"/>
          </p:cNvGraphicFramePr>
          <p:nvPr>
            <p:extLst>
              <p:ext uri="{D42A27DB-BD31-4B8C-83A1-F6EECF244321}">
                <p14:modId xmlns:p14="http://schemas.microsoft.com/office/powerpoint/2010/main" xmlns="" val="3763498339"/>
              </p:ext>
            </p:extLst>
          </p:nvPr>
        </p:nvGraphicFramePr>
        <p:xfrm>
          <a:off x="0" y="853534"/>
          <a:ext cx="9132888" cy="5065457"/>
        </p:xfrm>
        <a:graphic>
          <a:graphicData uri="http://schemas.openxmlformats.org/drawingml/2006/table">
            <a:tbl>
              <a:tblPr firstRow="1" firstCol="1" bandRow="1"/>
              <a:tblGrid>
                <a:gridCol w="9132888">
                  <a:extLst>
                    <a:ext uri="{9D8B030D-6E8A-4147-A177-3AD203B41FA5}">
                      <a16:colId xmlns:a16="http://schemas.microsoft.com/office/drawing/2014/main" xmlns="" val="20000"/>
                    </a:ext>
                  </a:extLst>
                </a:gridCol>
              </a:tblGrid>
              <a:tr h="515135">
                <a:tc>
                  <a:txBody>
                    <a:bodyPr/>
                    <a:lstStyle/>
                    <a:p>
                      <a:pPr algn="ctr">
                        <a:lnSpc>
                          <a:spcPct val="110000"/>
                        </a:lnSpc>
                        <a:spcBef>
                          <a:spcPts val="500"/>
                        </a:spcBef>
                        <a:spcAft>
                          <a:spcPts val="500"/>
                        </a:spcAft>
                      </a:pPr>
                      <a:r>
                        <a:rPr lang="en-ZA" sz="1800" b="1" dirty="0">
                          <a:effectLst/>
                          <a:latin typeface="Arial" panose="020B0604020202020204" pitchFamily="34" charset="0"/>
                          <a:ea typeface="Calibri" panose="020F0502020204030204" pitchFamily="34" charset="0"/>
                          <a:cs typeface="Arial" panose="020B0604020202020204" pitchFamily="34" charset="0"/>
                        </a:rPr>
                        <a:t>LEGISLATIVE and REGULATORY</a:t>
                      </a:r>
                      <a:r>
                        <a:rPr lang="en-ZA" sz="1800" b="1" baseline="0" dirty="0">
                          <a:effectLst/>
                          <a:latin typeface="Arial" panose="020B0604020202020204" pitchFamily="34" charset="0"/>
                          <a:ea typeface="Calibri" panose="020F0502020204030204" pitchFamily="34" charset="0"/>
                          <a:cs typeface="Arial" panose="020B0604020202020204" pitchFamily="34" charset="0"/>
                        </a:rPr>
                        <a:t> REQUIREMENTS</a:t>
                      </a:r>
                      <a:endParaRPr lang="en-ZA"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C000"/>
                    </a:solidFill>
                  </a:tcPr>
                </a:tc>
                <a:extLst>
                  <a:ext uri="{0D108BD9-81ED-4DB2-BD59-A6C34878D82A}">
                    <a16:rowId xmlns:a16="http://schemas.microsoft.com/office/drawing/2014/main" xmlns="" val="10000"/>
                  </a:ext>
                </a:extLst>
              </a:tr>
              <a:tr h="4550322">
                <a:tc>
                  <a:txBody>
                    <a:bodyPr/>
                    <a:lstStyle/>
                    <a:p>
                      <a:pPr marL="342900" marR="0" lvl="0" indent="-342900" algn="just" defTabSz="914400" rtl="0" eaLnBrk="1" fontAlgn="auto" latinLnBrk="0" hangingPunct="1">
                        <a:lnSpc>
                          <a:spcPct val="110000"/>
                        </a:lnSpc>
                        <a:spcBef>
                          <a:spcPts val="700"/>
                        </a:spcBef>
                        <a:spcAft>
                          <a:spcPts val="1050"/>
                        </a:spcAft>
                        <a:buClrTx/>
                        <a:buSzPct val="100000"/>
                        <a:buFont typeface="Symbol" panose="05050102010706020507" pitchFamily="18" charset="2"/>
                        <a:buAutoNum type="arabicPeriod"/>
                        <a:tabLst/>
                        <a:defRPr/>
                      </a:pPr>
                      <a:r>
                        <a:rPr kumimoji="0" lang="en-GB" sz="18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Constitution of the Republic of South Africa, 1996 (Act No 108 of 1996): Chapter 5, Section 92 on Accountability and Responsibilities of the Ministers and Deputy Ministers</a:t>
                      </a:r>
                      <a:r>
                        <a:rPr kumimoji="0" lang="en-GB" sz="18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 </a:t>
                      </a:r>
                    </a:p>
                    <a:p>
                      <a:pPr marL="342900" marR="0" lvl="0" indent="-342900" algn="just" defTabSz="914400" rtl="0" eaLnBrk="1" fontAlgn="auto" latinLnBrk="0" hangingPunct="1">
                        <a:lnSpc>
                          <a:spcPct val="110000"/>
                        </a:lnSpc>
                        <a:spcBef>
                          <a:spcPts val="700"/>
                        </a:spcBef>
                        <a:spcAft>
                          <a:spcPts val="1050"/>
                        </a:spcAft>
                        <a:buClrTx/>
                        <a:buSzPct val="100000"/>
                        <a:buFont typeface="Symbol" panose="05050102010706020507" pitchFamily="18" charset="2"/>
                        <a:buAutoNum type="arabicPeriod"/>
                        <a:tabLst/>
                        <a:defRPr/>
                      </a:pPr>
                      <a:r>
                        <a:rPr kumimoji="0" lang="en-GB" sz="18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Constitution </a:t>
                      </a:r>
                      <a:r>
                        <a:rPr kumimoji="0" lang="en-GB" sz="18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of the Republic of South Africa, 1996 (Act No 108 of 1996): Chapter 10, Section 195 on Basic values and principles governing public administration.</a:t>
                      </a:r>
                    </a:p>
                    <a:p>
                      <a:pPr marL="342900" marR="0" lvl="0" indent="-342900" algn="just" defTabSz="914400" rtl="0" eaLnBrk="1" fontAlgn="auto" latinLnBrk="0" hangingPunct="1">
                        <a:lnSpc>
                          <a:spcPct val="110000"/>
                        </a:lnSpc>
                        <a:spcBef>
                          <a:spcPts val="700"/>
                        </a:spcBef>
                        <a:spcAft>
                          <a:spcPts val="1050"/>
                        </a:spcAft>
                        <a:buClrTx/>
                        <a:buSzPct val="100000"/>
                        <a:buFont typeface="Symbol" panose="05050102010706020507" pitchFamily="18" charset="2"/>
                        <a:buAutoNum type="arabicPeriod"/>
                        <a:tabLst/>
                        <a:defRPr/>
                      </a:pPr>
                      <a:r>
                        <a:rPr kumimoji="0" lang="en-GB" sz="18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Public Finance Management Act (1999) – Chapter 4 on National Budgets.</a:t>
                      </a:r>
                    </a:p>
                    <a:p>
                      <a:pPr marL="342900" marR="0" lvl="0" indent="-342900" algn="just" defTabSz="914400" rtl="0" eaLnBrk="1" fontAlgn="auto" latinLnBrk="0" hangingPunct="1">
                        <a:lnSpc>
                          <a:spcPct val="110000"/>
                        </a:lnSpc>
                        <a:spcBef>
                          <a:spcPts val="700"/>
                        </a:spcBef>
                        <a:spcAft>
                          <a:spcPts val="1050"/>
                        </a:spcAft>
                        <a:buClrTx/>
                        <a:buSzPct val="100000"/>
                        <a:buFont typeface="Symbol" panose="05050102010706020507" pitchFamily="18" charset="2"/>
                        <a:buAutoNum type="arabicPeriod"/>
                        <a:tabLst/>
                        <a:defRPr/>
                      </a:pPr>
                      <a:r>
                        <a:rPr kumimoji="0" lang="en-GB" sz="18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Treasury Regulations – Chapter 5, 6 and 30 (read in conjunction with Sections 38 (1) (a) (</a:t>
                      </a:r>
                      <a:r>
                        <a:rPr kumimoji="0" lang="en-GB" sz="1800" b="0" i="0" u="none" strike="noStrike" kern="0" cap="none" spc="0" normalizeH="0" baseline="0" noProof="0" dirty="0" err="1">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i</a:t>
                      </a:r>
                      <a:r>
                        <a:rPr kumimoji="0" lang="en-GB" sz="18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 and 76 (4) (e) of the PFMA) in relation to Strategic Planning and Budgeting.</a:t>
                      </a:r>
                    </a:p>
                    <a:p>
                      <a:pPr marL="342900" marR="0" lvl="0" indent="-342900" algn="just" defTabSz="914400" rtl="0" eaLnBrk="1" fontAlgn="auto" latinLnBrk="0" hangingPunct="1">
                        <a:lnSpc>
                          <a:spcPct val="110000"/>
                        </a:lnSpc>
                        <a:spcBef>
                          <a:spcPts val="700"/>
                        </a:spcBef>
                        <a:spcAft>
                          <a:spcPts val="1050"/>
                        </a:spcAft>
                        <a:buClrTx/>
                        <a:buSzPct val="100000"/>
                        <a:buFont typeface="Symbol" panose="05050102010706020507" pitchFamily="18" charset="2"/>
                        <a:buAutoNum type="arabicPeriod"/>
                        <a:tabLst/>
                        <a:defRPr/>
                      </a:pPr>
                      <a:r>
                        <a:rPr kumimoji="0" lang="en-GB" sz="18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Chapter 1, Part 3B of the Public Service Regulations, 2001 in relation to strategic planning, organisational structure and promotion of efficient, economic and effective human resource </a:t>
                      </a:r>
                      <a:r>
                        <a:rPr kumimoji="0" lang="en-GB" sz="18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planning.</a:t>
                      </a:r>
                      <a:endParaRPr kumimoji="0" lang="en-GB" sz="18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6" name="Right Triangle 5">
            <a:extLst>
              <a:ext uri="{FF2B5EF4-FFF2-40B4-BE49-F238E27FC236}">
                <a16:creationId xmlns:a16="http://schemas.microsoft.com/office/drawing/2014/main" xmlns="" id="{1F4B36CA-D7BE-E544-95E9-B0A57342C1E7}"/>
              </a:ext>
            </a:extLst>
          </p:cNvPr>
          <p:cNvSpPr/>
          <p:nvPr/>
        </p:nvSpPr>
        <p:spPr>
          <a:xfrm flipH="1">
            <a:off x="8458200" y="6134300"/>
            <a:ext cx="685800" cy="74295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solidFill>
                <a:prstClr val="white"/>
              </a:solidFill>
            </a:endParaRPr>
          </a:p>
        </p:txBody>
      </p:sp>
      <p:sp>
        <p:nvSpPr>
          <p:cNvPr id="77827" name="Slide Number Placeholder 1"/>
          <p:cNvSpPr>
            <a:spLocks noGrp="1"/>
          </p:cNvSpPr>
          <p:nvPr>
            <p:ph type="sldNum" sz="quarter" idx="4294967295"/>
          </p:nvPr>
        </p:nvSpPr>
        <p:spPr bwMode="auto">
          <a:xfrm>
            <a:off x="8800757" y="6401535"/>
            <a:ext cx="300722" cy="338554"/>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81644A7-0C56-4FE1-AA8B-1A8D531D2A01}" type="slidenum">
              <a:rPr lang="en-US" altLang="en-US" sz="1600" b="1" smtClean="0">
                <a:solidFill>
                  <a:schemeClr val="bg1"/>
                </a:solidFill>
              </a:rPr>
              <a:pPr>
                <a:spcBef>
                  <a:spcPct val="0"/>
                </a:spcBef>
                <a:buFontTx/>
                <a:buNone/>
              </a:pPr>
              <a:t>5</a:t>
            </a:fld>
            <a:endParaRPr lang="en-US" altLang="en-US" sz="1600" b="1" dirty="0">
              <a:solidFill>
                <a:schemeClr val="bg1"/>
              </a:solidFill>
            </a:endParaRPr>
          </a:p>
        </p:txBody>
      </p:sp>
    </p:spTree>
    <p:extLst>
      <p:ext uri="{BB962C8B-B14F-4D97-AF65-F5344CB8AC3E}">
        <p14:creationId xmlns:p14="http://schemas.microsoft.com/office/powerpoint/2010/main" xmlns="" val="2442959202"/>
      </p:ext>
    </p:extLst>
  </p:cSld>
  <p:clrMapOvr>
    <a:masterClrMapping/>
  </p:clrMapOvr>
  <p:transition spd="med"/>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 name="Picture 4" descr="Picture 4"/>
          <p:cNvPicPr>
            <a:picLocks noChangeAspect="1"/>
          </p:cNvPicPr>
          <p:nvPr/>
        </p:nvPicPr>
        <p:blipFill>
          <a:blip r:embed="rId2" cstate="print">
            <a:extLst/>
          </a:blip>
          <a:srcRect t="24292" b="22405"/>
          <a:stretch>
            <a:fillRect/>
          </a:stretch>
        </p:blipFill>
        <p:spPr>
          <a:xfrm>
            <a:off x="0" y="6210300"/>
            <a:ext cx="1752600" cy="625930"/>
          </a:xfrm>
          <a:prstGeom prst="rect">
            <a:avLst/>
          </a:prstGeom>
          <a:ln w="12700">
            <a:miter lim="400000"/>
          </a:ln>
        </p:spPr>
      </p:pic>
      <p:sp>
        <p:nvSpPr>
          <p:cNvPr id="790" name="Title 1"/>
          <p:cNvSpPr>
            <a:spLocks noGrp="1"/>
          </p:cNvSpPr>
          <p:nvPr>
            <p:ph type="title"/>
          </p:nvPr>
        </p:nvSpPr>
        <p:spPr>
          <a:xfrm>
            <a:off x="24830" y="-12722"/>
            <a:ext cx="9119170" cy="524145"/>
          </a:xfrm>
          <a:prstGeom prst="rect">
            <a:avLst/>
          </a:prstGeom>
          <a:solidFill>
            <a:srgbClr val="C3D69B"/>
          </a:solidFill>
          <a:effectLst>
            <a:outerShdw blurRad="50800" dist="50800" dir="5400000" rotWithShape="0">
              <a:schemeClr val="accent6"/>
            </a:outerShdw>
          </a:effectLst>
        </p:spPr>
        <p:txBody>
          <a:bodyPr>
            <a:normAutofit fontScale="90000"/>
          </a:bodyPr>
          <a:lstStyle>
            <a:lvl1pPr algn="r">
              <a:defRPr sz="3600" cap="small">
                <a:latin typeface="Arial"/>
                <a:ea typeface="Arial"/>
                <a:cs typeface="Arial"/>
                <a:sym typeface="Arial"/>
              </a:defRPr>
            </a:lvl1pPr>
          </a:lstStyle>
          <a:p>
            <a:r>
              <a:rPr lang="en-GB" b="1" dirty="0">
                <a:latin typeface="Arial" panose="020B0604020202020204" pitchFamily="34" charset="0"/>
                <a:cs typeface="Arial" panose="020B0604020202020204" pitchFamily="34" charset="0"/>
              </a:rPr>
              <a:t>Links To Other Plans</a:t>
            </a:r>
          </a:p>
        </p:txBody>
      </p:sp>
      <p:sp>
        <p:nvSpPr>
          <p:cNvPr id="16" name="Rectangle 7"/>
          <p:cNvSpPr>
            <a:spLocks noChangeArrowheads="1"/>
          </p:cNvSpPr>
          <p:nvPr/>
        </p:nvSpPr>
        <p:spPr bwMode="auto">
          <a:xfrm>
            <a:off x="2754715" y="1040224"/>
            <a:ext cx="9282610"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a:spcBef>
                <a:spcPct val="0"/>
              </a:spcBef>
              <a:spcAft>
                <a:spcPct val="0"/>
              </a:spcAft>
            </a:pPr>
            <a:r>
              <a:rPr lang="en-ZA">
                <a:latin typeface="Arial" panose="020B0604020202020204" pitchFamily="34" charset="0"/>
              </a:rPr>
              <a:t/>
            </a:r>
            <a:br>
              <a:rPr lang="en-ZA">
                <a:latin typeface="Arial" panose="020B0604020202020204" pitchFamily="34" charset="0"/>
              </a:rPr>
            </a:br>
            <a:endParaRPr lang="en-ZA">
              <a:latin typeface="Arial" panose="020B0604020202020204" pitchFamily="34" charset="0"/>
            </a:endParaRPr>
          </a:p>
        </p:txBody>
      </p:sp>
      <p:sp>
        <p:nvSpPr>
          <p:cNvPr id="3" name="TextBox 2"/>
          <p:cNvSpPr txBox="1"/>
          <p:nvPr/>
        </p:nvSpPr>
        <p:spPr>
          <a:xfrm>
            <a:off x="167425" y="643944"/>
            <a:ext cx="8900375" cy="452431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342900" marR="0" indent="-342900" algn="l" defTabSz="914400" rtl="0" fontAlgn="auto" latinLnBrk="0" hangingPunct="0">
              <a:spcBef>
                <a:spcPts val="0"/>
              </a:spcBef>
              <a:spcAft>
                <a:spcPts val="0"/>
              </a:spcAft>
              <a:buClrTx/>
              <a:buSzTx/>
              <a:buFont typeface="+mj-lt"/>
              <a:buAutoNum type="arabicPeriod"/>
              <a:tabLst/>
            </a:pPr>
            <a:r>
              <a:rPr kumimoji="0" lang="en-GB" sz="1600" b="0" i="0" u="none" strike="noStrike" cap="none" spc="0" normalizeH="0" dirty="0">
                <a:ln>
                  <a:noFill/>
                </a:ln>
                <a:solidFill>
                  <a:srgbClr val="000000"/>
                </a:solidFill>
                <a:effectLst/>
                <a:uFillTx/>
                <a:latin typeface="Arial" panose="020B0604020202020204" pitchFamily="34" charset="0"/>
                <a:cs typeface="Arial" panose="020B0604020202020204" pitchFamily="34" charset="0"/>
                <a:sym typeface="Calibri"/>
              </a:rPr>
              <a:t>The Department does not have </a:t>
            </a:r>
            <a:r>
              <a:rPr kumimoji="0" lang="en-GB" sz="1600" b="1" i="0" u="none" strike="noStrike" cap="none" spc="0" normalizeH="0" dirty="0">
                <a:ln>
                  <a:noFill/>
                </a:ln>
                <a:solidFill>
                  <a:srgbClr val="000000"/>
                </a:solidFill>
                <a:effectLst/>
                <a:uFillTx/>
                <a:latin typeface="Arial" panose="020B0604020202020204" pitchFamily="34" charset="0"/>
                <a:cs typeface="Arial" panose="020B0604020202020204" pitchFamily="34" charset="0"/>
                <a:sym typeface="Calibri"/>
              </a:rPr>
              <a:t>links to the long-term infrastructure and other capital plans.</a:t>
            </a:r>
          </a:p>
          <a:p>
            <a:pPr marL="342900" marR="0" indent="-342900" algn="l" defTabSz="914400" rtl="0" fontAlgn="auto" latinLnBrk="0" hangingPunct="0">
              <a:spcBef>
                <a:spcPts val="0"/>
              </a:spcBef>
              <a:spcAft>
                <a:spcPts val="0"/>
              </a:spcAft>
              <a:buClrTx/>
              <a:buSzTx/>
              <a:buFont typeface="+mj-lt"/>
              <a:buAutoNum type="arabicPeriod"/>
              <a:tabLst/>
            </a:pPr>
            <a:endParaRPr kumimoji="0" lang="en-GB" sz="1600" b="0" i="0" u="none" strike="noStrike" cap="none" spc="0" normalizeH="0" dirty="0">
              <a:ln>
                <a:noFill/>
              </a:ln>
              <a:solidFill>
                <a:srgbClr val="000000"/>
              </a:solidFill>
              <a:effectLst/>
              <a:uFillTx/>
              <a:latin typeface="Arial" panose="020B0604020202020204" pitchFamily="34" charset="0"/>
              <a:cs typeface="Arial" panose="020B0604020202020204" pitchFamily="34" charset="0"/>
              <a:sym typeface="Calibri"/>
            </a:endParaRPr>
          </a:p>
          <a:p>
            <a:pPr marL="342900" marR="0" indent="-342900" algn="l" defTabSz="914400" rtl="0" fontAlgn="auto" latinLnBrk="0" hangingPunct="0">
              <a:spcBef>
                <a:spcPts val="0"/>
              </a:spcBef>
              <a:spcAft>
                <a:spcPts val="0"/>
              </a:spcAft>
              <a:buClrTx/>
              <a:buSzTx/>
              <a:buFont typeface="+mj-lt"/>
              <a:buAutoNum type="arabicPeriod"/>
              <a:tabLst/>
            </a:pPr>
            <a:r>
              <a:rPr lang="en-GB" sz="1600" b="1" baseline="0" dirty="0">
                <a:latin typeface="Arial" panose="020B0604020202020204" pitchFamily="34" charset="0"/>
                <a:cs typeface="Arial" panose="020B0604020202020204" pitchFamily="34" charset="0"/>
              </a:rPr>
              <a:t>Conditional Grants </a:t>
            </a:r>
            <a:r>
              <a:rPr lang="en-GB" sz="1600" baseline="0" dirty="0">
                <a:latin typeface="Arial" panose="020B0604020202020204" pitchFamily="34" charset="0"/>
                <a:cs typeface="Arial" panose="020B0604020202020204" pitchFamily="34" charset="0"/>
              </a:rPr>
              <a:t>are not applicable</a:t>
            </a:r>
            <a:r>
              <a:rPr lang="en-GB" sz="1600" dirty="0">
                <a:latin typeface="Arial" panose="020B0604020202020204" pitchFamily="34" charset="0"/>
                <a:cs typeface="Arial" panose="020B0604020202020204" pitchFamily="34" charset="0"/>
              </a:rPr>
              <a:t> to the </a:t>
            </a:r>
            <a:r>
              <a:rPr lang="en-GB" sz="1600" baseline="0" dirty="0">
                <a:latin typeface="Arial" panose="020B0604020202020204" pitchFamily="34" charset="0"/>
                <a:cs typeface="Arial" panose="020B0604020202020204" pitchFamily="34" charset="0"/>
              </a:rPr>
              <a:t>Department.</a:t>
            </a:r>
          </a:p>
          <a:p>
            <a:pPr marL="342900" marR="0" indent="-342900" algn="l" defTabSz="914400" rtl="0" fontAlgn="auto" latinLnBrk="0" hangingPunct="0">
              <a:spcBef>
                <a:spcPts val="0"/>
              </a:spcBef>
              <a:spcAft>
                <a:spcPts val="0"/>
              </a:spcAft>
              <a:buClrTx/>
              <a:buSzTx/>
              <a:buFont typeface="+mj-lt"/>
              <a:buAutoNum type="arabicPeriod"/>
              <a:tabLst/>
            </a:pPr>
            <a:endParaRPr lang="en-GB" sz="1600" baseline="0" dirty="0">
              <a:latin typeface="Arial" panose="020B0604020202020204" pitchFamily="34" charset="0"/>
              <a:cs typeface="Arial" panose="020B0604020202020204" pitchFamily="34" charset="0"/>
            </a:endParaRPr>
          </a:p>
          <a:p>
            <a:pPr marL="342900" marR="0" indent="-342900" algn="l" defTabSz="914400" rtl="0" fontAlgn="auto" latinLnBrk="0" hangingPunct="0">
              <a:spcBef>
                <a:spcPts val="0"/>
              </a:spcBef>
              <a:spcAft>
                <a:spcPts val="0"/>
              </a:spcAft>
              <a:buClrTx/>
              <a:buSzTx/>
              <a:buFont typeface="+mj-lt"/>
              <a:buAutoNum type="arabicPeriod"/>
              <a:tabLst/>
            </a:pPr>
            <a:r>
              <a:rPr lang="en-GB" sz="1600" b="1" dirty="0" smtClean="0">
                <a:latin typeface="Arial" panose="020B0604020202020204" pitchFamily="34" charset="0"/>
                <a:cs typeface="Arial" panose="020B0604020202020204" pitchFamily="34" charset="0"/>
              </a:rPr>
              <a:t>Monitoring </a:t>
            </a:r>
            <a:r>
              <a:rPr lang="en-GB" sz="1600" b="1" dirty="0">
                <a:latin typeface="Arial" panose="020B0604020202020204" pitchFamily="34" charset="0"/>
                <a:cs typeface="Arial" panose="020B0604020202020204" pitchFamily="34" charset="0"/>
              </a:rPr>
              <a:t>of Public Entities</a:t>
            </a:r>
            <a:r>
              <a:rPr lang="en-GB" sz="1600" dirty="0">
                <a:latin typeface="Arial" panose="020B0604020202020204" pitchFamily="34" charset="0"/>
                <a:cs typeface="Arial" panose="020B0604020202020204" pitchFamily="34" charset="0"/>
              </a:rPr>
              <a:t>:</a:t>
            </a:r>
          </a:p>
          <a:p>
            <a:pPr marL="808038" lvl="2" indent="-436563">
              <a:buFont typeface="+mj-lt"/>
              <a:buAutoNum type="alphaLcPeriod"/>
            </a:pPr>
            <a:r>
              <a:rPr lang="en-ZA" sz="1600" dirty="0">
                <a:latin typeface="Arial" panose="020B0604020202020204" pitchFamily="34" charset="0"/>
                <a:cs typeface="Arial" panose="020B0604020202020204" pitchFamily="34" charset="0"/>
              </a:rPr>
              <a:t>The Minister, as the Executive Authority (EA) signs Shareholder Compacts with the Chairpersons of Boards, the  Accounting Authority (AA)</a:t>
            </a:r>
          </a:p>
          <a:p>
            <a:pPr marL="846138" lvl="2" indent="-436563">
              <a:buFont typeface="+mj-lt"/>
              <a:buAutoNum type="alphaLcPeriod"/>
            </a:pPr>
            <a:r>
              <a:rPr lang="en-ZA" sz="1600" dirty="0">
                <a:latin typeface="Arial" panose="020B0604020202020204" pitchFamily="34" charset="0"/>
                <a:cs typeface="Arial" panose="020B0604020202020204" pitchFamily="34" charset="0"/>
              </a:rPr>
              <a:t>These Compacts are monitored quarterly through the submission of quarterly reports; quarterly Governance Forums between the DG and CEOs; and, between the EA and the AA; and.</a:t>
            </a:r>
          </a:p>
          <a:p>
            <a:pPr marL="846138" lvl="2" indent="-436563">
              <a:buFont typeface="+mj-lt"/>
              <a:buAutoNum type="alphaLcPeriod"/>
            </a:pPr>
            <a:r>
              <a:rPr lang="en-ZA" sz="1600" dirty="0">
                <a:latin typeface="Arial" panose="020B0604020202020204" pitchFamily="34" charset="0"/>
                <a:cs typeface="Arial" panose="020B0604020202020204" pitchFamily="34" charset="0"/>
              </a:rPr>
              <a:t>Annually through the tabling  Annual Reports by entities.</a:t>
            </a:r>
          </a:p>
          <a:p>
            <a:pPr marL="846138" lvl="2" indent="-436563">
              <a:buFont typeface="+mj-lt"/>
              <a:buAutoNum type="alphaLcPeriod"/>
            </a:pPr>
            <a:endParaRPr lang="en-GB" sz="1600" dirty="0">
              <a:latin typeface="Arial" panose="020B0604020202020204" pitchFamily="34" charset="0"/>
              <a:cs typeface="Arial" panose="020B0604020202020204" pitchFamily="34" charset="0"/>
            </a:endParaRPr>
          </a:p>
          <a:p>
            <a:pPr marL="342900" indent="-342900">
              <a:buFont typeface="+mj-lt"/>
              <a:buAutoNum type="arabicPeriod"/>
            </a:pPr>
            <a:r>
              <a:rPr lang="en-GB" sz="1600" b="1" dirty="0">
                <a:solidFill>
                  <a:schemeClr val="tx1"/>
                </a:solidFill>
                <a:latin typeface="Arial" panose="020B0604020202020204" pitchFamily="34" charset="0"/>
                <a:cs typeface="Arial" panose="020B0604020202020204" pitchFamily="34" charset="0"/>
              </a:rPr>
              <a:t>Public-Private Partnership:</a:t>
            </a:r>
            <a:r>
              <a:rPr lang="en-GB" sz="1600" dirty="0">
                <a:solidFill>
                  <a:schemeClr val="tx1"/>
                </a:solidFill>
                <a:latin typeface="Arial" panose="020B0604020202020204" pitchFamily="34" charset="0"/>
                <a:cs typeface="Arial" panose="020B0604020202020204" pitchFamily="34" charset="0"/>
              </a:rPr>
              <a:t> </a:t>
            </a:r>
            <a:r>
              <a:rPr lang="en-GB" sz="1600" dirty="0" smtClean="0">
                <a:solidFill>
                  <a:schemeClr val="tx1"/>
                </a:solidFill>
                <a:latin typeface="Arial" panose="020B0604020202020204" pitchFamily="34" charset="0"/>
                <a:cs typeface="Arial" panose="020B0604020202020204" pitchFamily="34" charset="0"/>
              </a:rPr>
              <a:t>There are none as per the National Treasury frameworks, however, </a:t>
            </a:r>
            <a:r>
              <a:rPr lang="en-GB" sz="1600" dirty="0">
                <a:solidFill>
                  <a:schemeClr val="tx1"/>
                </a:solidFill>
                <a:latin typeface="Arial" panose="020B0604020202020204" pitchFamily="34" charset="0"/>
                <a:cs typeface="Arial" panose="020B0604020202020204" pitchFamily="34" charset="0"/>
              </a:rPr>
              <a:t>t</a:t>
            </a:r>
            <a:r>
              <a:rPr lang="en-GB" sz="1600" dirty="0" smtClean="0">
                <a:solidFill>
                  <a:schemeClr val="tx1"/>
                </a:solidFill>
                <a:latin typeface="Arial" panose="020B0604020202020204" pitchFamily="34" charset="0"/>
                <a:cs typeface="Arial" panose="020B0604020202020204" pitchFamily="34" charset="0"/>
              </a:rPr>
              <a:t>he </a:t>
            </a:r>
            <a:r>
              <a:rPr kumimoji="0" lang="en-GB" sz="1600" b="0" i="0" u="none" strike="noStrike" cap="none" spc="0" normalizeH="0" dirty="0">
                <a:ln>
                  <a:noFill/>
                </a:ln>
                <a:solidFill>
                  <a:schemeClr val="tx1"/>
                </a:solidFill>
                <a:effectLst/>
                <a:uFillTx/>
                <a:latin typeface="Arial" panose="020B0604020202020204" pitchFamily="34" charset="0"/>
                <a:cs typeface="Arial" panose="020B0604020202020204" pitchFamily="34" charset="0"/>
                <a:sym typeface="Calibri"/>
              </a:rPr>
              <a:t>Department has two active </a:t>
            </a:r>
            <a:r>
              <a:rPr kumimoji="0" lang="en-GB" sz="1600" b="0" i="0" u="none" strike="noStrike" cap="none" spc="0" normalizeH="0" dirty="0" smtClean="0">
                <a:ln>
                  <a:noFill/>
                </a:ln>
                <a:solidFill>
                  <a:schemeClr val="tx1"/>
                </a:solidFill>
                <a:effectLst/>
                <a:uFillTx/>
                <a:latin typeface="Arial" panose="020B0604020202020204" pitchFamily="34" charset="0"/>
                <a:cs typeface="Arial" panose="020B0604020202020204" pitchFamily="34" charset="0"/>
                <a:sym typeface="Calibri"/>
              </a:rPr>
              <a:t>PPP’s</a:t>
            </a:r>
            <a:r>
              <a:rPr kumimoji="0" lang="en-GB" sz="1600" b="0" i="0" u="none" strike="noStrike" cap="none" spc="0" normalizeH="0" dirty="0">
                <a:ln>
                  <a:noFill/>
                </a:ln>
                <a:solidFill>
                  <a:schemeClr val="tx1"/>
                </a:solidFill>
                <a:effectLst/>
                <a:uFillTx/>
                <a:latin typeface="Arial" panose="020B0604020202020204" pitchFamily="34" charset="0"/>
                <a:cs typeface="Arial" panose="020B0604020202020204" pitchFamily="34" charset="0"/>
                <a:sym typeface="Calibri"/>
              </a:rPr>
              <a:t>. One with SAB and another with Nestle, both of which enable market access and offtake agreements for SMMEs and Cooperatives.</a:t>
            </a:r>
          </a:p>
          <a:p>
            <a:pPr marL="342900" marR="0" indent="-342900" algn="l" defTabSz="914400" rtl="0" fontAlgn="auto" latinLnBrk="0" hangingPunct="0">
              <a:spcBef>
                <a:spcPts val="0"/>
              </a:spcBef>
              <a:spcAft>
                <a:spcPts val="0"/>
              </a:spcAft>
              <a:buClrTx/>
              <a:buSzTx/>
              <a:buFont typeface="+mj-lt"/>
              <a:buAutoNum type="arabicPeriod"/>
              <a:tabLst/>
            </a:pPr>
            <a:endParaRPr kumimoji="0" lang="en-GB" sz="1600" b="0" i="0" u="none" strike="noStrike" cap="none" spc="0" normalizeH="0" dirty="0">
              <a:ln>
                <a:noFill/>
              </a:ln>
              <a:solidFill>
                <a:srgbClr val="000000"/>
              </a:solidFill>
              <a:effectLst/>
              <a:uFillTx/>
              <a:latin typeface="Arial" panose="020B0604020202020204" pitchFamily="34" charset="0"/>
              <a:cs typeface="Arial" panose="020B0604020202020204" pitchFamily="34" charset="0"/>
              <a:sym typeface="Calibri"/>
            </a:endParaRPr>
          </a:p>
          <a:p>
            <a:pPr marL="342900" marR="0" indent="-342900" algn="l" defTabSz="914400" rtl="0" fontAlgn="auto" latinLnBrk="0" hangingPunct="0">
              <a:spcBef>
                <a:spcPts val="0"/>
              </a:spcBef>
              <a:spcAft>
                <a:spcPts val="0"/>
              </a:spcAft>
              <a:buClrTx/>
              <a:buSzTx/>
              <a:buFont typeface="+mj-lt"/>
              <a:buAutoNum type="arabicPeriod"/>
              <a:tabLst/>
            </a:pPr>
            <a:r>
              <a:rPr lang="en-GB" sz="1600" b="1" dirty="0">
                <a:latin typeface="Arial" panose="020B0604020202020204" pitchFamily="34" charset="0"/>
                <a:cs typeface="Arial" panose="020B0604020202020204" pitchFamily="34" charset="0"/>
              </a:rPr>
              <a:t>Materiality Framework: </a:t>
            </a:r>
            <a:r>
              <a:rPr lang="en-GB" sz="1600" dirty="0">
                <a:latin typeface="Arial" panose="020B0604020202020204" pitchFamily="34" charset="0"/>
                <a:cs typeface="Arial" panose="020B0604020202020204" pitchFamily="34" charset="0"/>
              </a:rPr>
              <a:t>In place  in terms of the Treasury Regulations</a:t>
            </a:r>
            <a:r>
              <a:rPr lang="en-GB" sz="1600" dirty="0" smtClean="0">
                <a:latin typeface="Arial" panose="020B0604020202020204" pitchFamily="34" charset="0"/>
                <a:cs typeface="Arial" panose="020B0604020202020204" pitchFamily="34" charset="0"/>
              </a:rPr>
              <a:t>.</a:t>
            </a:r>
            <a:endParaRPr kumimoji="0" lang="en-GB" sz="1600" b="0" i="0" u="none" strike="noStrike" cap="none" spc="0" normalizeH="0" dirty="0">
              <a:ln>
                <a:noFill/>
              </a:ln>
              <a:solidFill>
                <a:srgbClr val="000000"/>
              </a:solidFill>
              <a:effectLst/>
              <a:uFillTx/>
              <a:latin typeface="Arial" panose="020B0604020202020204" pitchFamily="34" charset="0"/>
              <a:cs typeface="Arial" panose="020B0604020202020204" pitchFamily="34" charset="0"/>
              <a:sym typeface="Calibri"/>
            </a:endParaRPr>
          </a:p>
        </p:txBody>
      </p:sp>
      <p:sp>
        <p:nvSpPr>
          <p:cNvPr id="7" name="Right Triangle 6">
            <a:extLst>
              <a:ext uri="{FF2B5EF4-FFF2-40B4-BE49-F238E27FC236}">
                <a16:creationId xmlns:a16="http://schemas.microsoft.com/office/drawing/2014/main" xmlns="" id="{1F4B36CA-D7BE-E544-95E9-B0A57342C1E7}"/>
              </a:ext>
            </a:extLst>
          </p:cNvPr>
          <p:cNvSpPr/>
          <p:nvPr/>
        </p:nvSpPr>
        <p:spPr>
          <a:xfrm flipH="1">
            <a:off x="8458200" y="6134300"/>
            <a:ext cx="685800" cy="74295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solidFill>
                <a:prstClr val="white"/>
              </a:solidFill>
            </a:endParaRPr>
          </a:p>
        </p:txBody>
      </p:sp>
      <p:sp>
        <p:nvSpPr>
          <p:cNvPr id="789" name="Slide Number Placeholder 1"/>
          <p:cNvSpPr>
            <a:spLocks noGrp="1"/>
          </p:cNvSpPr>
          <p:nvPr>
            <p:ph type="sldNum" sz="quarter" idx="2"/>
          </p:nvPr>
        </p:nvSpPr>
        <p:spPr>
          <a:xfrm>
            <a:off x="8822022" y="6465333"/>
            <a:ext cx="300722" cy="338554"/>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sz="1600" b="1">
                <a:solidFill>
                  <a:schemeClr val="bg1"/>
                </a:solidFill>
              </a:rPr>
              <a:pPr/>
              <a:t>50</a:t>
            </a:fld>
            <a:endParaRPr sz="1600" b="1" dirty="0">
              <a:solidFill>
                <a:schemeClr val="bg1"/>
              </a:solidFill>
            </a:endParaRPr>
          </a:p>
        </p:txBody>
      </p:sp>
    </p:spTree>
    <p:extLst>
      <p:ext uri="{BB962C8B-B14F-4D97-AF65-F5344CB8AC3E}">
        <p14:creationId xmlns:p14="http://schemas.microsoft.com/office/powerpoint/2010/main" xmlns="" val="1590254217"/>
      </p:ext>
    </p:extLst>
  </p:cSld>
  <p:clrMapOvr>
    <a:masterClrMapping/>
  </p:clrMapOvr>
  <p:transition spd="med"/>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 name="Picture 4" descr="Picture 4"/>
          <p:cNvPicPr>
            <a:picLocks noChangeAspect="1"/>
          </p:cNvPicPr>
          <p:nvPr/>
        </p:nvPicPr>
        <p:blipFill>
          <a:blip r:embed="rId2" cstate="print">
            <a:extLst/>
          </a:blip>
          <a:srcRect t="24292" b="22405"/>
          <a:stretch>
            <a:fillRect/>
          </a:stretch>
        </p:blipFill>
        <p:spPr>
          <a:xfrm>
            <a:off x="0" y="6210300"/>
            <a:ext cx="1752600" cy="625930"/>
          </a:xfrm>
          <a:prstGeom prst="rect">
            <a:avLst/>
          </a:prstGeom>
          <a:ln w="12700">
            <a:miter lim="400000"/>
          </a:ln>
        </p:spPr>
      </p:pic>
      <p:sp>
        <p:nvSpPr>
          <p:cNvPr id="790" name="Title 1"/>
          <p:cNvSpPr>
            <a:spLocks noGrp="1"/>
          </p:cNvSpPr>
          <p:nvPr>
            <p:ph type="title"/>
          </p:nvPr>
        </p:nvSpPr>
        <p:spPr>
          <a:xfrm>
            <a:off x="24830" y="-12722"/>
            <a:ext cx="9119170" cy="524145"/>
          </a:xfrm>
          <a:prstGeom prst="rect">
            <a:avLst/>
          </a:prstGeom>
          <a:solidFill>
            <a:srgbClr val="C3D69B"/>
          </a:solidFill>
          <a:effectLst>
            <a:outerShdw blurRad="50800" dist="50800" dir="5400000" rotWithShape="0">
              <a:schemeClr val="accent6"/>
            </a:outerShdw>
          </a:effectLst>
        </p:spPr>
        <p:txBody>
          <a:bodyPr>
            <a:normAutofit fontScale="90000"/>
          </a:bodyPr>
          <a:lstStyle>
            <a:lvl1pPr algn="r">
              <a:defRPr sz="3600" cap="small">
                <a:latin typeface="Arial"/>
                <a:ea typeface="Arial"/>
                <a:cs typeface="Arial"/>
                <a:sym typeface="Arial"/>
              </a:defRPr>
            </a:lvl1pPr>
          </a:lstStyle>
          <a:p>
            <a:r>
              <a:rPr lang="en-GB" b="1" dirty="0" smtClean="0">
                <a:latin typeface="Arial" panose="020B0604020202020204" pitchFamily="34" charset="0"/>
                <a:cs typeface="Arial" panose="020B0604020202020204" pitchFamily="34" charset="0"/>
              </a:rPr>
              <a:t>Public Entities Reporting to the Minister </a:t>
            </a:r>
            <a:endParaRPr lang="en-GB" b="1" dirty="0">
              <a:latin typeface="Arial" panose="020B0604020202020204" pitchFamily="34" charset="0"/>
              <a:cs typeface="Arial" panose="020B0604020202020204" pitchFamily="34" charset="0"/>
            </a:endParaRPr>
          </a:p>
        </p:txBody>
      </p:sp>
      <p:sp>
        <p:nvSpPr>
          <p:cNvPr id="16" name="Rectangle 7"/>
          <p:cNvSpPr>
            <a:spLocks noChangeArrowheads="1"/>
          </p:cNvSpPr>
          <p:nvPr/>
        </p:nvSpPr>
        <p:spPr bwMode="auto">
          <a:xfrm>
            <a:off x="2754715" y="1040224"/>
            <a:ext cx="9282610"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a:spcBef>
                <a:spcPct val="0"/>
              </a:spcBef>
              <a:spcAft>
                <a:spcPct val="0"/>
              </a:spcAft>
            </a:pPr>
            <a:r>
              <a:rPr lang="en-ZA">
                <a:latin typeface="Arial" panose="020B0604020202020204" pitchFamily="34" charset="0"/>
              </a:rPr>
              <a:t/>
            </a:r>
            <a:br>
              <a:rPr lang="en-ZA">
                <a:latin typeface="Arial" panose="020B0604020202020204" pitchFamily="34" charset="0"/>
              </a:rPr>
            </a:br>
            <a:endParaRPr lang="en-ZA">
              <a:latin typeface="Arial" panose="020B0604020202020204" pitchFamily="34" charset="0"/>
            </a:endParaRPr>
          </a:p>
        </p:txBody>
      </p:sp>
      <p:sp>
        <p:nvSpPr>
          <p:cNvPr id="7" name="Right Triangle 6">
            <a:extLst>
              <a:ext uri="{FF2B5EF4-FFF2-40B4-BE49-F238E27FC236}">
                <a16:creationId xmlns:a16="http://schemas.microsoft.com/office/drawing/2014/main" xmlns="" id="{1F4B36CA-D7BE-E544-95E9-B0A57342C1E7}"/>
              </a:ext>
            </a:extLst>
          </p:cNvPr>
          <p:cNvSpPr/>
          <p:nvPr/>
        </p:nvSpPr>
        <p:spPr>
          <a:xfrm flipH="1">
            <a:off x="8458200" y="6134300"/>
            <a:ext cx="685800" cy="74295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solidFill>
                <a:prstClr val="white"/>
              </a:solidFill>
            </a:endParaRPr>
          </a:p>
        </p:txBody>
      </p:sp>
      <p:sp>
        <p:nvSpPr>
          <p:cNvPr id="789" name="Slide Number Placeholder 1"/>
          <p:cNvSpPr>
            <a:spLocks noGrp="1"/>
          </p:cNvSpPr>
          <p:nvPr>
            <p:ph type="sldNum" sz="quarter" idx="2"/>
          </p:nvPr>
        </p:nvSpPr>
        <p:spPr>
          <a:xfrm>
            <a:off x="8822022" y="6465333"/>
            <a:ext cx="300722" cy="338554"/>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sz="1600" b="1">
                <a:solidFill>
                  <a:schemeClr val="bg1"/>
                </a:solidFill>
              </a:rPr>
              <a:pPr/>
              <a:t>51</a:t>
            </a:fld>
            <a:endParaRPr sz="1600" b="1" dirty="0">
              <a:solidFill>
                <a:schemeClr val="bg1"/>
              </a:solidFill>
            </a:endParaRPr>
          </a:p>
        </p:txBody>
      </p:sp>
      <p:sp>
        <p:nvSpPr>
          <p:cNvPr id="10" name="TextBox 9"/>
          <p:cNvSpPr txBox="1"/>
          <p:nvPr/>
        </p:nvSpPr>
        <p:spPr>
          <a:xfrm>
            <a:off x="167425" y="643944"/>
            <a:ext cx="8900375" cy="501675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R="0" algn="l" defTabSz="914400" rtl="0" fontAlgn="auto" latinLnBrk="0" hangingPunct="0">
              <a:spcBef>
                <a:spcPts val="0"/>
              </a:spcBef>
              <a:spcAft>
                <a:spcPts val="0"/>
              </a:spcAft>
              <a:buClrTx/>
              <a:buSzTx/>
              <a:tabLst/>
            </a:pPr>
            <a:r>
              <a:rPr lang="en-GB" sz="1600" baseline="0" dirty="0" smtClean="0">
                <a:latin typeface="Arial" panose="020B0604020202020204" pitchFamily="34" charset="0"/>
                <a:cs typeface="Arial" panose="020B0604020202020204" pitchFamily="34" charset="0"/>
              </a:rPr>
              <a:t>Two</a:t>
            </a:r>
            <a:r>
              <a:rPr lang="en-GB" sz="1600" dirty="0" smtClean="0">
                <a:latin typeface="Arial" panose="020B0604020202020204" pitchFamily="34" charset="0"/>
                <a:cs typeface="Arial" panose="020B0604020202020204" pitchFamily="34" charset="0"/>
              </a:rPr>
              <a:t> </a:t>
            </a:r>
            <a:r>
              <a:rPr lang="en-GB" sz="1600" b="1" dirty="0">
                <a:latin typeface="Arial" panose="020B0604020202020204" pitchFamily="34" charset="0"/>
                <a:cs typeface="Arial" panose="020B0604020202020204" pitchFamily="34" charset="0"/>
              </a:rPr>
              <a:t>public entities </a:t>
            </a:r>
            <a:r>
              <a:rPr lang="en-GB" sz="1600" dirty="0">
                <a:latin typeface="Arial" panose="020B0604020202020204" pitchFamily="34" charset="0"/>
                <a:cs typeface="Arial" panose="020B0604020202020204" pitchFamily="34" charset="0"/>
              </a:rPr>
              <a:t>report to the Department through Governance </a:t>
            </a:r>
            <a:r>
              <a:rPr lang="en-GB" sz="1600" dirty="0" smtClean="0">
                <a:latin typeface="Arial" panose="020B0604020202020204" pitchFamily="34" charset="0"/>
                <a:cs typeface="Arial" panose="020B0604020202020204" pitchFamily="34" charset="0"/>
              </a:rPr>
              <a:t>arrangements</a:t>
            </a: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xmlns="" val="3826435373"/>
              </p:ext>
            </p:extLst>
          </p:nvPr>
        </p:nvGraphicFramePr>
        <p:xfrm>
          <a:off x="167425" y="1160249"/>
          <a:ext cx="8654595" cy="5394326"/>
        </p:xfrm>
        <a:graphic>
          <a:graphicData uri="http://schemas.openxmlformats.org/drawingml/2006/table">
            <a:tbl>
              <a:tblPr firstRow="1" firstCol="1" lastRow="1" lastCol="1" bandRow="1" bandCol="1"/>
              <a:tblGrid>
                <a:gridCol w="1339731">
                  <a:extLst>
                    <a:ext uri="{9D8B030D-6E8A-4147-A177-3AD203B41FA5}">
                      <a16:colId xmlns:a16="http://schemas.microsoft.com/office/drawing/2014/main" xmlns="" val="20000"/>
                    </a:ext>
                  </a:extLst>
                </a:gridCol>
                <a:gridCol w="1338000">
                  <a:extLst>
                    <a:ext uri="{9D8B030D-6E8A-4147-A177-3AD203B41FA5}">
                      <a16:colId xmlns:a16="http://schemas.microsoft.com/office/drawing/2014/main" xmlns="" val="20001"/>
                    </a:ext>
                  </a:extLst>
                </a:gridCol>
                <a:gridCol w="1779385">
                  <a:extLst>
                    <a:ext uri="{9D8B030D-6E8A-4147-A177-3AD203B41FA5}">
                      <a16:colId xmlns:a16="http://schemas.microsoft.com/office/drawing/2014/main" xmlns="" val="20002"/>
                    </a:ext>
                  </a:extLst>
                </a:gridCol>
                <a:gridCol w="1306844">
                  <a:extLst>
                    <a:ext uri="{9D8B030D-6E8A-4147-A177-3AD203B41FA5}">
                      <a16:colId xmlns:a16="http://schemas.microsoft.com/office/drawing/2014/main" xmlns="" val="20003"/>
                    </a:ext>
                  </a:extLst>
                </a:gridCol>
                <a:gridCol w="1585522">
                  <a:extLst>
                    <a:ext uri="{9D8B030D-6E8A-4147-A177-3AD203B41FA5}">
                      <a16:colId xmlns:a16="http://schemas.microsoft.com/office/drawing/2014/main" xmlns="" val="20004"/>
                    </a:ext>
                  </a:extLst>
                </a:gridCol>
                <a:gridCol w="1305113">
                  <a:extLst>
                    <a:ext uri="{9D8B030D-6E8A-4147-A177-3AD203B41FA5}">
                      <a16:colId xmlns:a16="http://schemas.microsoft.com/office/drawing/2014/main" xmlns="" val="20005"/>
                    </a:ext>
                  </a:extLst>
                </a:gridCol>
              </a:tblGrid>
              <a:tr h="574040">
                <a:tc rowSpan="2">
                  <a:txBody>
                    <a:bodyPr/>
                    <a:lstStyle/>
                    <a:p>
                      <a:pPr algn="ctr">
                        <a:lnSpc>
                          <a:spcPct val="107000"/>
                        </a:lnSpc>
                        <a:spcBef>
                          <a:spcPts val="500"/>
                        </a:spcBef>
                        <a:spcAft>
                          <a:spcPts val="500"/>
                        </a:spcAft>
                      </a:pPr>
                      <a:r>
                        <a:rPr lang="en-ZA" sz="1100" b="1">
                          <a:solidFill>
                            <a:srgbClr val="000000"/>
                          </a:solidFill>
                          <a:effectLst/>
                          <a:latin typeface="Arial" panose="020B0604020202020204" pitchFamily="34" charset="0"/>
                          <a:ea typeface="Calibri" panose="020F0502020204030204" pitchFamily="34" charset="0"/>
                          <a:cs typeface="Arial" panose="020B0604020202020204" pitchFamily="34" charset="0"/>
                        </a:rPr>
                        <a:t>Name of Public Entity</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rowSpan="2">
                  <a:txBody>
                    <a:bodyPr/>
                    <a:lstStyle/>
                    <a:p>
                      <a:pPr algn="ctr">
                        <a:lnSpc>
                          <a:spcPct val="107000"/>
                        </a:lnSpc>
                        <a:spcBef>
                          <a:spcPts val="500"/>
                        </a:spcBef>
                        <a:spcAft>
                          <a:spcPts val="500"/>
                        </a:spcAft>
                      </a:pPr>
                      <a:r>
                        <a:rPr lang="en-ZA" sz="1100" b="1">
                          <a:solidFill>
                            <a:srgbClr val="000000"/>
                          </a:solidFill>
                          <a:effectLst/>
                          <a:latin typeface="Arial" panose="020B0604020202020204" pitchFamily="34" charset="0"/>
                          <a:ea typeface="Calibri" panose="020F0502020204030204" pitchFamily="34" charset="0"/>
                          <a:cs typeface="Arial" panose="020B0604020202020204" pitchFamily="34" charset="0"/>
                        </a:rPr>
                        <a:t>Enabling Legislation</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rowSpan="2">
                  <a:txBody>
                    <a:bodyPr/>
                    <a:lstStyle/>
                    <a:p>
                      <a:pPr algn="ctr">
                        <a:lnSpc>
                          <a:spcPct val="107000"/>
                        </a:lnSpc>
                        <a:spcBef>
                          <a:spcPts val="500"/>
                        </a:spcBef>
                        <a:spcAft>
                          <a:spcPts val="500"/>
                        </a:spcAft>
                      </a:pPr>
                      <a:r>
                        <a:rPr lang="en-ZA" sz="1100" b="1">
                          <a:solidFill>
                            <a:srgbClr val="000000"/>
                          </a:solidFill>
                          <a:effectLst/>
                          <a:latin typeface="Arial" panose="020B0604020202020204" pitchFamily="34" charset="0"/>
                          <a:ea typeface="Calibri" panose="020F0502020204030204" pitchFamily="34" charset="0"/>
                          <a:cs typeface="Arial" panose="020B0604020202020204" pitchFamily="34" charset="0"/>
                        </a:rPr>
                        <a:t>Mandate and Purpose</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rowSpan="2">
                  <a:txBody>
                    <a:bodyPr/>
                    <a:lstStyle/>
                    <a:p>
                      <a:pPr algn="ctr">
                        <a:lnSpc>
                          <a:spcPct val="107000"/>
                        </a:lnSpc>
                        <a:spcBef>
                          <a:spcPts val="500"/>
                        </a:spcBef>
                        <a:spcAft>
                          <a:spcPts val="500"/>
                        </a:spcAft>
                      </a:pPr>
                      <a:r>
                        <a:rPr lang="en-ZA" sz="1100" b="1">
                          <a:solidFill>
                            <a:srgbClr val="000000"/>
                          </a:solidFill>
                          <a:effectLst/>
                          <a:latin typeface="Arial" panose="020B0604020202020204" pitchFamily="34" charset="0"/>
                          <a:ea typeface="Calibri" panose="020F0502020204030204" pitchFamily="34" charset="0"/>
                          <a:cs typeface="Arial" panose="020B0604020202020204" pitchFamily="34" charset="0"/>
                        </a:rPr>
                        <a:t>Monitoring and Evaluation</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gridSpan="2">
                  <a:txBody>
                    <a:bodyPr/>
                    <a:lstStyle/>
                    <a:p>
                      <a:pPr algn="ctr">
                        <a:lnSpc>
                          <a:spcPct val="107000"/>
                        </a:lnSpc>
                        <a:spcBef>
                          <a:spcPts val="500"/>
                        </a:spcBef>
                        <a:spcAft>
                          <a:spcPts val="500"/>
                        </a:spcAft>
                      </a:pPr>
                      <a:r>
                        <a:rPr lang="en-ZA" sz="11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Transfer to Public Entity</a:t>
                      </a:r>
                      <a:endParaRPr lang="en-ZA" sz="11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Bef>
                          <a:spcPts val="500"/>
                        </a:spcBef>
                        <a:spcAft>
                          <a:spcPts val="500"/>
                        </a:spcAft>
                      </a:pPr>
                      <a:r>
                        <a:rPr lang="en-ZA" sz="11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(R’000.00)</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hMerge="1">
                  <a:txBody>
                    <a:bodyPr/>
                    <a:lstStyle/>
                    <a:p>
                      <a:endParaRPr lang="en-ZA"/>
                    </a:p>
                  </a:txBody>
                  <a:tcPr/>
                </a:tc>
                <a:extLst>
                  <a:ext uri="{0D108BD9-81ED-4DB2-BD59-A6C34878D82A}">
                    <a16:rowId xmlns:a16="http://schemas.microsoft.com/office/drawing/2014/main" xmlns="" val="10000"/>
                  </a:ext>
                </a:extLst>
              </a:tr>
              <a:tr h="287020">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a:lnSpc>
                          <a:spcPct val="107000"/>
                        </a:lnSpc>
                        <a:spcBef>
                          <a:spcPts val="500"/>
                        </a:spcBef>
                        <a:spcAft>
                          <a:spcPts val="500"/>
                        </a:spcAft>
                      </a:pPr>
                      <a:r>
                        <a:rPr lang="en-ZA" sz="1100" b="1">
                          <a:solidFill>
                            <a:srgbClr val="000000"/>
                          </a:solidFill>
                          <a:effectLst/>
                          <a:latin typeface="Arial" panose="020B0604020202020204" pitchFamily="34" charset="0"/>
                          <a:ea typeface="Calibri" panose="020F0502020204030204" pitchFamily="34" charset="0"/>
                          <a:cs typeface="Arial" panose="020B0604020202020204" pitchFamily="34" charset="0"/>
                        </a:rPr>
                        <a:t>2018/19</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07000"/>
                        </a:lnSpc>
                        <a:spcBef>
                          <a:spcPts val="500"/>
                        </a:spcBef>
                        <a:spcAft>
                          <a:spcPts val="500"/>
                        </a:spcAft>
                      </a:pPr>
                      <a:r>
                        <a:rPr lang="en-ZA" sz="11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2019/20</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extLst>
                  <a:ext uri="{0D108BD9-81ED-4DB2-BD59-A6C34878D82A}">
                    <a16:rowId xmlns:a16="http://schemas.microsoft.com/office/drawing/2014/main" xmlns="" val="10001"/>
                  </a:ext>
                </a:extLst>
              </a:tr>
              <a:tr h="1741234">
                <a:tc>
                  <a:txBody>
                    <a:bodyPr/>
                    <a:lstStyle/>
                    <a:p>
                      <a:pPr algn="l">
                        <a:lnSpc>
                          <a:spcPct val="107000"/>
                        </a:lnSpc>
                        <a:spcBef>
                          <a:spcPts val="500"/>
                        </a:spcBef>
                        <a:spcAft>
                          <a:spcPts val="500"/>
                        </a:spcAft>
                      </a:pPr>
                      <a:r>
                        <a:rPr lang="en-ZA" sz="1100">
                          <a:solidFill>
                            <a:srgbClr val="000000"/>
                          </a:solidFill>
                          <a:effectLst/>
                          <a:latin typeface="Arial" panose="020B0604020202020204" pitchFamily="34" charset="0"/>
                          <a:ea typeface="Calibri" panose="020F0502020204030204" pitchFamily="34" charset="0"/>
                          <a:cs typeface="Arial" panose="020B0604020202020204" pitchFamily="34" charset="0"/>
                        </a:rPr>
                        <a:t>Small Enterprise Development Agency (</a:t>
                      </a:r>
                      <a:r>
                        <a:rPr lang="en-ZA" sz="1100" b="1">
                          <a:solidFill>
                            <a:srgbClr val="000000"/>
                          </a:solidFill>
                          <a:effectLst/>
                          <a:latin typeface="Arial" panose="020B0604020202020204" pitchFamily="34" charset="0"/>
                          <a:ea typeface="Calibri" panose="020F0502020204030204" pitchFamily="34" charset="0"/>
                          <a:cs typeface="Arial" panose="020B0604020202020204" pitchFamily="34" charset="0"/>
                        </a:rPr>
                        <a:t>SEDA</a:t>
                      </a:r>
                      <a:r>
                        <a:rPr lang="en-ZA" sz="1100">
                          <a:solidFill>
                            <a:srgbClr val="000000"/>
                          </a:solidFill>
                          <a:effectLst/>
                          <a:latin typeface="Arial" panose="020B0604020202020204" pitchFamily="34" charset="0"/>
                          <a:ea typeface="Calibri" panose="020F0502020204030204" pitchFamily="34" charset="0"/>
                          <a:cs typeface="Arial" panose="020B0604020202020204" pitchFamily="34" charset="0"/>
                        </a:rPr>
                        <a:t>)</a:t>
                      </a:r>
                      <a:endParaRPr lang="en-ZA" sz="1100">
                        <a:effectLst/>
                        <a:latin typeface="Arial" panose="020B0604020202020204" pitchFamily="34" charset="0"/>
                        <a:ea typeface="Calibri" panose="020F0502020204030204" pitchFamily="34" charset="0"/>
                        <a:cs typeface="Arial" panose="020B0604020202020204" pitchFamily="34" charset="0"/>
                      </a:endParaRPr>
                    </a:p>
                    <a:p>
                      <a:pPr algn="l">
                        <a:lnSpc>
                          <a:spcPct val="107000"/>
                        </a:lnSpc>
                        <a:spcBef>
                          <a:spcPts val="500"/>
                        </a:spcBef>
                        <a:spcAft>
                          <a:spcPts val="500"/>
                        </a:spcAft>
                      </a:pPr>
                      <a:r>
                        <a:rPr lang="en-ZA" sz="110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500"/>
                        </a:spcBef>
                        <a:spcAft>
                          <a:spcPts val="500"/>
                        </a:spcAft>
                      </a:pPr>
                      <a:r>
                        <a:rPr lang="en-ZA" sz="1100">
                          <a:solidFill>
                            <a:srgbClr val="000000"/>
                          </a:solidFill>
                          <a:effectLst/>
                          <a:latin typeface="Arial" panose="020B0604020202020204" pitchFamily="34" charset="0"/>
                          <a:ea typeface="Calibri" panose="020F0502020204030204" pitchFamily="34" charset="0"/>
                          <a:cs typeface="Arial" panose="020B0604020202020204" pitchFamily="34" charset="0"/>
                        </a:rPr>
                        <a:t>National Small Enterprise Act 1996, (No.102 of 1996), as amended.</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500"/>
                        </a:spcBef>
                        <a:spcAft>
                          <a:spcPts val="500"/>
                        </a:spcAft>
                      </a:pPr>
                      <a:r>
                        <a:rPr lang="en-ZA" sz="1100">
                          <a:solidFill>
                            <a:srgbClr val="000000"/>
                          </a:solidFill>
                          <a:effectLst/>
                          <a:latin typeface="Arial" panose="020B0604020202020204" pitchFamily="34" charset="0"/>
                          <a:ea typeface="Calibri" panose="020F0502020204030204" pitchFamily="34" charset="0"/>
                          <a:cs typeface="Arial" panose="020B0604020202020204" pitchFamily="34" charset="0"/>
                        </a:rPr>
                        <a:t>SEDA provides non-financial business development and support services for small enterprises, in partnership with other role players in the small business development environment. </a:t>
                      </a:r>
                      <a:endParaRPr lang="en-ZA" sz="1100">
                        <a:effectLst/>
                        <a:latin typeface="Arial" panose="020B0604020202020204" pitchFamily="34" charset="0"/>
                        <a:ea typeface="Calibri" panose="020F0502020204030204" pitchFamily="34" charset="0"/>
                        <a:cs typeface="Arial" panose="020B0604020202020204" pitchFamily="34" charset="0"/>
                      </a:endParaRPr>
                    </a:p>
                    <a:p>
                      <a:pPr algn="l">
                        <a:lnSpc>
                          <a:spcPct val="107000"/>
                        </a:lnSpc>
                        <a:spcBef>
                          <a:spcPts val="500"/>
                        </a:spcBef>
                        <a:spcAft>
                          <a:spcPts val="500"/>
                        </a:spcAft>
                      </a:pPr>
                      <a:r>
                        <a:rPr lang="en-ZA" sz="1100">
                          <a:solidFill>
                            <a:srgbClr val="000000"/>
                          </a:solidFill>
                          <a:effectLst/>
                          <a:latin typeface="Arial" panose="020B0604020202020204" pitchFamily="34" charset="0"/>
                          <a:ea typeface="Calibri" panose="020F0502020204030204" pitchFamily="34" charset="0"/>
                          <a:cs typeface="Arial" panose="020B0604020202020204" pitchFamily="34" charset="0"/>
                        </a:rPr>
                        <a:t>The mission of SEDA is to develop, support and promote small enterprises to ensure their growth and sustainability.</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500"/>
                        </a:spcBef>
                        <a:spcAft>
                          <a:spcPts val="500"/>
                        </a:spcAft>
                      </a:pPr>
                      <a:r>
                        <a:rPr lang="en-ZA" sz="1100">
                          <a:solidFill>
                            <a:srgbClr val="000000"/>
                          </a:solidFill>
                          <a:effectLst/>
                          <a:latin typeface="Arial" panose="020B0604020202020204" pitchFamily="34" charset="0"/>
                          <a:ea typeface="Calibri" panose="020F0502020204030204" pitchFamily="34" charset="0"/>
                          <a:cs typeface="Arial" panose="020B0604020202020204" pitchFamily="34" charset="0"/>
                        </a:rPr>
                        <a:t>Performance evaluation is undertaken on a quarterly basis.</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500"/>
                        </a:spcBef>
                        <a:spcAft>
                          <a:spcPts val="500"/>
                        </a:spcAft>
                      </a:pPr>
                      <a:r>
                        <a:rPr lang="en-ZA" sz="1100">
                          <a:solidFill>
                            <a:srgbClr val="000000"/>
                          </a:solidFill>
                          <a:effectLst/>
                          <a:latin typeface="Arial" panose="020B0604020202020204" pitchFamily="34" charset="0"/>
                          <a:ea typeface="Calibri" panose="020F0502020204030204" pitchFamily="34" charset="0"/>
                          <a:cs typeface="Arial" panose="020B0604020202020204" pitchFamily="34" charset="0"/>
                        </a:rPr>
                        <a:t>R840 089 </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500"/>
                        </a:spcBef>
                        <a:spcAft>
                          <a:spcPts val="500"/>
                        </a:spcAft>
                      </a:pPr>
                      <a:r>
                        <a:rPr lang="en-ZA" sz="1100">
                          <a:solidFill>
                            <a:srgbClr val="000000"/>
                          </a:solidFill>
                          <a:effectLst/>
                          <a:latin typeface="Arial" panose="020B0604020202020204" pitchFamily="34" charset="0"/>
                          <a:ea typeface="Calibri" panose="020F0502020204030204" pitchFamily="34" charset="0"/>
                          <a:cs typeface="Arial" panose="020B0604020202020204" pitchFamily="34" charset="0"/>
                        </a:rPr>
                        <a:t>R867 763</a:t>
                      </a:r>
                      <a:endParaRPr lang="en-ZA" sz="1100">
                        <a:effectLst/>
                        <a:latin typeface="Arial" panose="020B0604020202020204" pitchFamily="34" charset="0"/>
                        <a:ea typeface="Calibri" panose="020F0502020204030204" pitchFamily="34" charset="0"/>
                        <a:cs typeface="Arial" panose="020B0604020202020204" pitchFamily="34" charset="0"/>
                      </a:endParaRPr>
                    </a:p>
                    <a:p>
                      <a:pPr algn="l">
                        <a:lnSpc>
                          <a:spcPct val="107000"/>
                        </a:lnSpc>
                        <a:spcBef>
                          <a:spcPts val="500"/>
                        </a:spcBef>
                        <a:spcAft>
                          <a:spcPts val="500"/>
                        </a:spcAft>
                      </a:pPr>
                      <a:r>
                        <a:rPr lang="en-ZA" sz="110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2"/>
                  </a:ext>
                </a:extLst>
              </a:tr>
              <a:tr h="1447737">
                <a:tc>
                  <a:txBody>
                    <a:bodyPr/>
                    <a:lstStyle/>
                    <a:p>
                      <a:pPr algn="l">
                        <a:lnSpc>
                          <a:spcPct val="107000"/>
                        </a:lnSpc>
                        <a:spcBef>
                          <a:spcPts val="500"/>
                        </a:spcBef>
                        <a:spcAft>
                          <a:spcPts val="500"/>
                        </a:spcAft>
                      </a:pPr>
                      <a:r>
                        <a:rPr lang="en-ZA" sz="1100">
                          <a:solidFill>
                            <a:srgbClr val="000000"/>
                          </a:solidFill>
                          <a:effectLst/>
                          <a:latin typeface="Arial" panose="020B0604020202020204" pitchFamily="34" charset="0"/>
                          <a:ea typeface="Calibri" panose="020F0502020204030204" pitchFamily="34" charset="0"/>
                          <a:cs typeface="Arial" panose="020B0604020202020204" pitchFamily="34" charset="0"/>
                        </a:rPr>
                        <a:t>Small Enterprise Finance Agency </a:t>
                      </a:r>
                      <a:r>
                        <a:rPr lang="en-ZA" sz="1100" b="1">
                          <a:solidFill>
                            <a:srgbClr val="000000"/>
                          </a:solidFill>
                          <a:effectLst/>
                          <a:latin typeface="Arial" panose="020B0604020202020204" pitchFamily="34" charset="0"/>
                          <a:ea typeface="Calibri" panose="020F0502020204030204" pitchFamily="34" charset="0"/>
                          <a:cs typeface="Arial" panose="020B0604020202020204" pitchFamily="34" charset="0"/>
                        </a:rPr>
                        <a:t>(SEFA</a:t>
                      </a:r>
                      <a:r>
                        <a:rPr lang="en-ZA" sz="1100">
                          <a:solidFill>
                            <a:srgbClr val="000000"/>
                          </a:solidFill>
                          <a:effectLst/>
                          <a:latin typeface="Arial" panose="020B0604020202020204" pitchFamily="34" charset="0"/>
                          <a:ea typeface="Calibri" panose="020F0502020204030204" pitchFamily="34" charset="0"/>
                          <a:cs typeface="Arial" panose="020B0604020202020204" pitchFamily="34" charset="0"/>
                        </a:rPr>
                        <a:t>)</a:t>
                      </a:r>
                      <a:endParaRPr lang="en-ZA" sz="1100">
                        <a:effectLst/>
                        <a:latin typeface="Arial" panose="020B0604020202020204" pitchFamily="34" charset="0"/>
                        <a:ea typeface="Calibri" panose="020F0502020204030204" pitchFamily="34" charset="0"/>
                        <a:cs typeface="Arial" panose="020B0604020202020204" pitchFamily="34" charset="0"/>
                      </a:endParaRPr>
                    </a:p>
                    <a:p>
                      <a:pPr algn="l">
                        <a:lnSpc>
                          <a:spcPct val="107000"/>
                        </a:lnSpc>
                        <a:spcBef>
                          <a:spcPts val="500"/>
                        </a:spcBef>
                        <a:spcAft>
                          <a:spcPts val="500"/>
                        </a:spcAft>
                      </a:pPr>
                      <a:r>
                        <a:rPr lang="en-ZA" sz="110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500"/>
                        </a:spcBef>
                        <a:spcAft>
                          <a:spcPts val="500"/>
                        </a:spcAft>
                      </a:pPr>
                      <a:r>
                        <a:rPr lang="en-ZA" sz="1100">
                          <a:solidFill>
                            <a:srgbClr val="000000"/>
                          </a:solidFill>
                          <a:effectLst/>
                          <a:latin typeface="Arial" panose="020B0604020202020204" pitchFamily="34" charset="0"/>
                          <a:ea typeface="Calibri" panose="020F0502020204030204" pitchFamily="34" charset="0"/>
                          <a:cs typeface="Arial" panose="020B0604020202020204" pitchFamily="34" charset="0"/>
                        </a:rPr>
                        <a:t>Section 3 (d) of the Industrial Development Corporation Act, No. 22 of 1940 (Industrial Development Corporation (IDC) Act).</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500"/>
                        </a:spcBef>
                        <a:spcAft>
                          <a:spcPts val="500"/>
                        </a:spcAft>
                      </a:pPr>
                      <a:r>
                        <a:rPr lang="en-ZA" sz="1100">
                          <a:solidFill>
                            <a:srgbClr val="000000"/>
                          </a:solidFill>
                          <a:effectLst/>
                          <a:latin typeface="Arial" panose="020B0604020202020204" pitchFamily="34" charset="0"/>
                          <a:ea typeface="Calibri" panose="020F0502020204030204" pitchFamily="34" charset="0"/>
                          <a:cs typeface="Arial" panose="020B0604020202020204" pitchFamily="34" charset="0"/>
                        </a:rPr>
                        <a:t>SEFA supports the development of sustainable SMMEs through the provision of finance. </a:t>
                      </a:r>
                      <a:endParaRPr lang="en-ZA" sz="1100">
                        <a:effectLst/>
                        <a:latin typeface="Arial" panose="020B0604020202020204" pitchFamily="34" charset="0"/>
                        <a:ea typeface="Calibri" panose="020F0502020204030204" pitchFamily="34" charset="0"/>
                        <a:cs typeface="Arial" panose="020B0604020202020204" pitchFamily="34" charset="0"/>
                      </a:endParaRPr>
                    </a:p>
                    <a:p>
                      <a:pPr algn="l">
                        <a:lnSpc>
                          <a:spcPct val="107000"/>
                        </a:lnSpc>
                        <a:spcBef>
                          <a:spcPts val="500"/>
                        </a:spcBef>
                        <a:spcAft>
                          <a:spcPts val="500"/>
                        </a:spcAft>
                      </a:pPr>
                      <a:r>
                        <a:rPr lang="en-ZA" sz="1100">
                          <a:solidFill>
                            <a:srgbClr val="000000"/>
                          </a:solidFill>
                          <a:effectLst/>
                          <a:latin typeface="Arial" panose="020B0604020202020204" pitchFamily="34" charset="0"/>
                          <a:ea typeface="Calibri" panose="020F0502020204030204" pitchFamily="34" charset="0"/>
                          <a:cs typeface="Arial" panose="020B0604020202020204" pitchFamily="34" charset="0"/>
                        </a:rPr>
                        <a:t>The mission of SEFA is to provide access to finance to Survivalist, Micro, Small and Medium businesses throughout South Africa.</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500"/>
                        </a:spcBef>
                        <a:spcAft>
                          <a:spcPts val="500"/>
                        </a:spcAft>
                      </a:pPr>
                      <a:r>
                        <a:rPr lang="en-ZA" sz="1100">
                          <a:solidFill>
                            <a:srgbClr val="000000"/>
                          </a:solidFill>
                          <a:effectLst/>
                          <a:latin typeface="Arial" panose="020B0604020202020204" pitchFamily="34" charset="0"/>
                          <a:ea typeface="Calibri" panose="020F0502020204030204" pitchFamily="34" charset="0"/>
                          <a:cs typeface="Arial" panose="020B0604020202020204" pitchFamily="34" charset="0"/>
                        </a:rPr>
                        <a:t>Performance evaluation is undertaken on a quarterly basis.</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500"/>
                        </a:spcBef>
                        <a:spcAft>
                          <a:spcPts val="500"/>
                        </a:spcAft>
                      </a:pPr>
                      <a:r>
                        <a:rPr lang="en-ZA" sz="11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500"/>
                        </a:spcBef>
                        <a:spcAft>
                          <a:spcPts val="500"/>
                        </a:spcAft>
                      </a:pPr>
                      <a:r>
                        <a:rPr lang="en-ZA"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R1 000 000</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2288789399"/>
      </p:ext>
    </p:extLst>
  </p:cSld>
  <p:clrMapOvr>
    <a:masterClrMapping/>
  </p:clrMapOvr>
  <p:transition spd="med"/>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 name="Picture 4" descr="Picture 4"/>
          <p:cNvPicPr>
            <a:picLocks noChangeAspect="1"/>
          </p:cNvPicPr>
          <p:nvPr/>
        </p:nvPicPr>
        <p:blipFill>
          <a:blip r:embed="rId2" cstate="print">
            <a:extLst/>
          </a:blip>
          <a:srcRect t="24292" b="22405"/>
          <a:stretch>
            <a:fillRect/>
          </a:stretch>
        </p:blipFill>
        <p:spPr>
          <a:xfrm>
            <a:off x="0" y="6210300"/>
            <a:ext cx="1752600" cy="625930"/>
          </a:xfrm>
          <a:prstGeom prst="rect">
            <a:avLst/>
          </a:prstGeom>
          <a:ln w="12700">
            <a:miter lim="400000"/>
          </a:ln>
        </p:spPr>
      </p:pic>
      <p:sp>
        <p:nvSpPr>
          <p:cNvPr id="790" name="Title 1"/>
          <p:cNvSpPr>
            <a:spLocks noGrp="1"/>
          </p:cNvSpPr>
          <p:nvPr>
            <p:ph type="title"/>
          </p:nvPr>
        </p:nvSpPr>
        <p:spPr>
          <a:xfrm>
            <a:off x="24830" y="-12722"/>
            <a:ext cx="9119170" cy="524145"/>
          </a:xfrm>
          <a:prstGeom prst="rect">
            <a:avLst/>
          </a:prstGeom>
          <a:solidFill>
            <a:srgbClr val="C3D69B"/>
          </a:solidFill>
          <a:effectLst>
            <a:outerShdw blurRad="50800" dist="50800" dir="5400000" rotWithShape="0">
              <a:schemeClr val="accent6"/>
            </a:outerShdw>
          </a:effectLst>
        </p:spPr>
        <p:txBody>
          <a:bodyPr>
            <a:noAutofit/>
          </a:bodyPr>
          <a:lstStyle>
            <a:lvl1pPr algn="r">
              <a:defRPr sz="3600" cap="small">
                <a:latin typeface="Arial"/>
                <a:ea typeface="Arial"/>
                <a:cs typeface="Arial"/>
                <a:sym typeface="Arial"/>
              </a:defRPr>
            </a:lvl1pPr>
          </a:lstStyle>
          <a:p>
            <a:r>
              <a:rPr lang="en-GB" sz="2400" b="1" dirty="0" smtClean="0">
                <a:latin typeface="Arial" panose="020B0604020202020204" pitchFamily="34" charset="0"/>
                <a:cs typeface="Arial" panose="020B0604020202020204" pitchFamily="34" charset="0"/>
              </a:rPr>
              <a:t>Annexure A: Amendment To The Revised Strategic Plan </a:t>
            </a:r>
            <a:endParaRPr lang="en-GB" sz="2400" b="1" dirty="0">
              <a:latin typeface="Arial" panose="020B0604020202020204" pitchFamily="34" charset="0"/>
              <a:cs typeface="Arial" panose="020B0604020202020204" pitchFamily="34" charset="0"/>
            </a:endParaRPr>
          </a:p>
        </p:txBody>
      </p:sp>
      <p:sp>
        <p:nvSpPr>
          <p:cNvPr id="16" name="Rectangle 7"/>
          <p:cNvSpPr>
            <a:spLocks noChangeArrowheads="1"/>
          </p:cNvSpPr>
          <p:nvPr/>
        </p:nvSpPr>
        <p:spPr bwMode="auto">
          <a:xfrm>
            <a:off x="2754715" y="1040224"/>
            <a:ext cx="9282610"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a:spcBef>
                <a:spcPct val="0"/>
              </a:spcBef>
              <a:spcAft>
                <a:spcPct val="0"/>
              </a:spcAft>
            </a:pPr>
            <a:r>
              <a:rPr lang="en-ZA">
                <a:latin typeface="Arial" panose="020B0604020202020204" pitchFamily="34" charset="0"/>
              </a:rPr>
              <a:t/>
            </a:r>
            <a:br>
              <a:rPr lang="en-ZA">
                <a:latin typeface="Arial" panose="020B0604020202020204" pitchFamily="34" charset="0"/>
              </a:rPr>
            </a:br>
            <a:endParaRPr lang="en-ZA">
              <a:latin typeface="Arial" panose="020B0604020202020204" pitchFamily="34" charset="0"/>
            </a:endParaRPr>
          </a:p>
        </p:txBody>
      </p:sp>
      <p:sp>
        <p:nvSpPr>
          <p:cNvPr id="3" name="TextBox 2"/>
          <p:cNvSpPr txBox="1"/>
          <p:nvPr/>
        </p:nvSpPr>
        <p:spPr>
          <a:xfrm>
            <a:off x="222369" y="511423"/>
            <a:ext cx="8900375" cy="55091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R="0" algn="l" defTabSz="914400" rtl="0" fontAlgn="auto" latinLnBrk="0" hangingPunct="0">
              <a:spcBef>
                <a:spcPts val="0"/>
              </a:spcBef>
              <a:spcAft>
                <a:spcPts val="0"/>
              </a:spcAft>
              <a:buClrTx/>
              <a:buSzTx/>
              <a:tabLst/>
            </a:pPr>
            <a:r>
              <a:rPr lang="en-GB" b="1" dirty="0" smtClean="0">
                <a:latin typeface="Arial" panose="020B0604020202020204" pitchFamily="34" charset="0"/>
                <a:cs typeface="Arial" panose="020B0604020202020204" pitchFamily="34" charset="0"/>
              </a:rPr>
              <a:t>Strategic Objective</a:t>
            </a:r>
          </a:p>
          <a:p>
            <a:pPr marR="0" algn="l" defTabSz="914400" rtl="0" fontAlgn="auto" latinLnBrk="0" hangingPunct="0">
              <a:spcBef>
                <a:spcPts val="0"/>
              </a:spcBef>
              <a:spcAft>
                <a:spcPts val="0"/>
              </a:spcAft>
              <a:buClrTx/>
              <a:buSzTx/>
              <a:tabLst/>
            </a:pPr>
            <a:endParaRPr lang="en-GB" sz="1600" dirty="0" smtClean="0">
              <a:latin typeface="Arial" panose="020B0604020202020204" pitchFamily="34" charset="0"/>
              <a:cs typeface="Arial" panose="020B0604020202020204" pitchFamily="34" charset="0"/>
            </a:endParaRPr>
          </a:p>
          <a:p>
            <a:pPr marR="0" algn="l" defTabSz="914400" rtl="0" fontAlgn="auto" latinLnBrk="0" hangingPunct="0">
              <a:spcBef>
                <a:spcPts val="0"/>
              </a:spcBef>
              <a:spcAft>
                <a:spcPts val="0"/>
              </a:spcAft>
              <a:buClrTx/>
              <a:buSzTx/>
              <a:tabLst/>
            </a:pPr>
            <a:endParaRPr lang="en-GB" sz="1600" dirty="0" smtClean="0">
              <a:latin typeface="Arial" panose="020B0604020202020204" pitchFamily="34" charset="0"/>
              <a:cs typeface="Arial" panose="020B0604020202020204" pitchFamily="34" charset="0"/>
            </a:endParaRPr>
          </a:p>
          <a:p>
            <a:pPr marR="0" algn="l" defTabSz="914400" rtl="0" fontAlgn="auto" latinLnBrk="0" hangingPunct="0">
              <a:spcBef>
                <a:spcPts val="0"/>
              </a:spcBef>
              <a:spcAft>
                <a:spcPts val="0"/>
              </a:spcAft>
              <a:buClrTx/>
              <a:buSzTx/>
              <a:tabLst/>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p:txBody>
      </p:sp>
      <p:sp>
        <p:nvSpPr>
          <p:cNvPr id="7" name="Right Triangle 6">
            <a:extLst>
              <a:ext uri="{FF2B5EF4-FFF2-40B4-BE49-F238E27FC236}">
                <a16:creationId xmlns:a16="http://schemas.microsoft.com/office/drawing/2014/main" xmlns="" id="{1F4B36CA-D7BE-E544-95E9-B0A57342C1E7}"/>
              </a:ext>
            </a:extLst>
          </p:cNvPr>
          <p:cNvSpPr/>
          <p:nvPr/>
        </p:nvSpPr>
        <p:spPr>
          <a:xfrm flipH="1">
            <a:off x="8458200" y="6134300"/>
            <a:ext cx="685800" cy="74295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solidFill>
                <a:prstClr val="white"/>
              </a:solidFill>
            </a:endParaRPr>
          </a:p>
        </p:txBody>
      </p:sp>
      <p:sp>
        <p:nvSpPr>
          <p:cNvPr id="789" name="Slide Number Placeholder 1"/>
          <p:cNvSpPr>
            <a:spLocks noGrp="1"/>
          </p:cNvSpPr>
          <p:nvPr>
            <p:ph type="sldNum" sz="quarter" idx="2"/>
          </p:nvPr>
        </p:nvSpPr>
        <p:spPr>
          <a:xfrm>
            <a:off x="8822022" y="6465333"/>
            <a:ext cx="300722" cy="338554"/>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sz="1600" b="1">
                <a:solidFill>
                  <a:schemeClr val="bg1"/>
                </a:solidFill>
              </a:rPr>
              <a:pPr/>
              <a:t>52</a:t>
            </a:fld>
            <a:endParaRPr sz="1600" b="1" dirty="0">
              <a:solidFill>
                <a:schemeClr val="bg1"/>
              </a:solidFill>
            </a:endParaRPr>
          </a:p>
        </p:txBody>
      </p:sp>
      <p:graphicFrame>
        <p:nvGraphicFramePr>
          <p:cNvPr id="2" name="Table 1"/>
          <p:cNvGraphicFramePr>
            <a:graphicFrameLocks noGrp="1"/>
          </p:cNvGraphicFramePr>
          <p:nvPr>
            <p:extLst>
              <p:ext uri="{D42A27DB-BD31-4B8C-83A1-F6EECF244321}">
                <p14:modId xmlns:p14="http://schemas.microsoft.com/office/powerpoint/2010/main" xmlns="" val="1795898102"/>
              </p:ext>
            </p:extLst>
          </p:nvPr>
        </p:nvGraphicFramePr>
        <p:xfrm>
          <a:off x="89577" y="906426"/>
          <a:ext cx="8732445" cy="4201795"/>
        </p:xfrm>
        <a:graphic>
          <a:graphicData uri="http://schemas.openxmlformats.org/drawingml/2006/table">
            <a:tbl>
              <a:tblPr firstRow="1" firstCol="1" bandRow="1"/>
              <a:tblGrid>
                <a:gridCol w="3045076">
                  <a:extLst>
                    <a:ext uri="{9D8B030D-6E8A-4147-A177-3AD203B41FA5}">
                      <a16:colId xmlns:a16="http://schemas.microsoft.com/office/drawing/2014/main" xmlns="" val="20000"/>
                    </a:ext>
                  </a:extLst>
                </a:gridCol>
                <a:gridCol w="5687369">
                  <a:extLst>
                    <a:ext uri="{9D8B030D-6E8A-4147-A177-3AD203B41FA5}">
                      <a16:colId xmlns:a16="http://schemas.microsoft.com/office/drawing/2014/main" xmlns="" val="20001"/>
                    </a:ext>
                  </a:extLst>
                </a:gridCol>
              </a:tblGrid>
              <a:tr h="0">
                <a:tc>
                  <a:txBody>
                    <a:bodyPr/>
                    <a:lstStyle/>
                    <a:p>
                      <a:pPr algn="ctr" fontAlgn="ctr">
                        <a:lnSpc>
                          <a:spcPct val="150000"/>
                        </a:lnSpc>
                        <a:spcBef>
                          <a:spcPts val="1200"/>
                        </a:spcBef>
                        <a:spcAft>
                          <a:spcPts val="0"/>
                        </a:spcAft>
                      </a:pPr>
                      <a:r>
                        <a:rPr lang="en-GB" sz="11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REFLECTED IN THE REVISE 2015 – 2019 STRATEGIC PLAN </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gn="ctr" fontAlgn="ctr">
                        <a:lnSpc>
                          <a:spcPct val="150000"/>
                        </a:lnSpc>
                        <a:spcBef>
                          <a:spcPts val="1200"/>
                        </a:spcBef>
                        <a:spcAft>
                          <a:spcPts val="0"/>
                        </a:spcAft>
                      </a:pPr>
                      <a:r>
                        <a:rPr lang="en-GB" sz="11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REFLECTED AS AMENDED IN THE 2019/20 ANNUAL PERFORMANCE PLAN</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extLst>
                  <a:ext uri="{0D108BD9-81ED-4DB2-BD59-A6C34878D82A}">
                    <a16:rowId xmlns:a16="http://schemas.microsoft.com/office/drawing/2014/main" xmlns="" val="10000"/>
                  </a:ext>
                </a:extLst>
              </a:tr>
              <a:tr h="0">
                <a:tc gridSpan="2">
                  <a:txBody>
                    <a:bodyPr/>
                    <a:lstStyle/>
                    <a:p>
                      <a:pPr algn="ctr">
                        <a:lnSpc>
                          <a:spcPct val="107000"/>
                        </a:lnSpc>
                        <a:spcBef>
                          <a:spcPts val="1200"/>
                        </a:spcBef>
                        <a:spcAft>
                          <a:spcPts val="0"/>
                        </a:spcAft>
                      </a:pPr>
                      <a:r>
                        <a:rPr lang="en-GB" sz="11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PROGRAMME 1: Administration </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ZA"/>
                    </a:p>
                  </a:txBody>
                  <a:tcPr/>
                </a:tc>
                <a:extLst>
                  <a:ext uri="{0D108BD9-81ED-4DB2-BD59-A6C34878D82A}">
                    <a16:rowId xmlns:a16="http://schemas.microsoft.com/office/drawing/2014/main" xmlns="" val="10001"/>
                  </a:ext>
                </a:extLst>
              </a:tr>
              <a:tr h="0">
                <a:tc gridSpan="2">
                  <a:txBody>
                    <a:bodyPr/>
                    <a:lstStyle/>
                    <a:p>
                      <a:pPr algn="ctr">
                        <a:lnSpc>
                          <a:spcPct val="107000"/>
                        </a:lnSpc>
                        <a:spcBef>
                          <a:spcPts val="1200"/>
                        </a:spcBef>
                        <a:spcAft>
                          <a:spcPts val="0"/>
                        </a:spcAft>
                      </a:pPr>
                      <a:r>
                        <a:rPr lang="en-GB" sz="11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None</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ZA"/>
                    </a:p>
                  </a:txBody>
                  <a:tcPr/>
                </a:tc>
                <a:extLst>
                  <a:ext uri="{0D108BD9-81ED-4DB2-BD59-A6C34878D82A}">
                    <a16:rowId xmlns:a16="http://schemas.microsoft.com/office/drawing/2014/main" xmlns="" val="10002"/>
                  </a:ext>
                </a:extLst>
              </a:tr>
              <a:tr h="0">
                <a:tc gridSpan="2">
                  <a:txBody>
                    <a:bodyPr/>
                    <a:lstStyle/>
                    <a:p>
                      <a:pPr algn="ctr">
                        <a:lnSpc>
                          <a:spcPct val="107000"/>
                        </a:lnSpc>
                        <a:spcBef>
                          <a:spcPts val="1200"/>
                        </a:spcBef>
                        <a:spcAft>
                          <a:spcPts val="0"/>
                        </a:spcAft>
                      </a:pPr>
                      <a:r>
                        <a:rPr lang="en-GB" sz="11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PROGRAMME 2: Sector Policy and Research</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ZA"/>
                    </a:p>
                  </a:txBody>
                  <a:tcPr/>
                </a:tc>
                <a:extLst>
                  <a:ext uri="{0D108BD9-81ED-4DB2-BD59-A6C34878D82A}">
                    <a16:rowId xmlns:a16="http://schemas.microsoft.com/office/drawing/2014/main" xmlns="" val="10003"/>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100" b="0" i="0" u="none" strike="noStrike" cap="none" spc="0" baseline="0" dirty="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rPr>
                        <a:t>Strategic Objective </a:t>
                      </a:r>
                      <a:r>
                        <a:rPr lang="en-ZA" sz="1100" b="0" i="0" u="none" strike="noStrike" cap="none" spc="0" baseline="0" dirty="0" smtClean="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rPr>
                        <a:t>1.3: </a:t>
                      </a:r>
                      <a:endParaRPr lang="en-ZA" sz="1100" b="0" i="0" u="none" strike="noStrike" cap="none" spc="0" baseline="0" dirty="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100" b="0" i="0" u="none" strike="noStrike" cap="none" spc="0" baseline="0" dirty="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rPr>
                        <a:t>A comprehensive research agenda on key areas of support for SMME’s and co-operatives implemented</a:t>
                      </a:r>
                      <a:r>
                        <a:rPr lang="en-ZA" sz="1100" b="0" i="0" u="none" strike="noStrike" cap="none" spc="0" baseline="0" dirty="0" smtClean="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rPr>
                        <a:t>.</a:t>
                      </a:r>
                      <a:endParaRPr lang="en-ZA" sz="1100" b="0" i="0" u="none" strike="noStrike" cap="none" spc="0" baseline="0" dirty="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100" b="0" i="0" u="none" strike="noStrike" cap="none" spc="0" baseline="0" dirty="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rPr>
                        <a:t>Strategic Objective </a:t>
                      </a:r>
                      <a:r>
                        <a:rPr lang="en-ZA" sz="1100" b="0" i="0" u="none" strike="noStrike" cap="none" spc="0" baseline="0" dirty="0" smtClean="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rPr>
                        <a:t>1.4:</a:t>
                      </a:r>
                      <a:endParaRPr lang="en-ZA" sz="1100" b="0" i="0" u="none" strike="noStrike" cap="none" spc="0" baseline="0" dirty="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100" b="0" i="0" u="none" strike="noStrike" cap="none" spc="0" baseline="0" dirty="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rPr>
                        <a:t> Strengthened efforts to place SMME’s at the centre of the economic diplomacy agenda</a:t>
                      </a:r>
                      <a:r>
                        <a:rPr lang="en-ZA" sz="1100" b="0" i="0" u="none" strike="noStrike" cap="none" spc="0" baseline="0" dirty="0" smtClean="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rPr>
                        <a:t>.</a:t>
                      </a:r>
                      <a:endParaRPr lang="en-ZA" sz="1100" b="0" i="0" u="none" strike="noStrike" cap="none" spc="0" baseline="0" dirty="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endParaRPr>
                    </a:p>
                    <a:p>
                      <a:pPr marL="0" marR="0" indent="0" algn="l" defTabSz="914400" rtl="0" latinLnBrk="0">
                        <a:lnSpc>
                          <a:spcPct val="100000"/>
                        </a:lnSpc>
                        <a:spcBef>
                          <a:spcPts val="0"/>
                        </a:spcBef>
                        <a:spcAft>
                          <a:spcPts val="0"/>
                        </a:spcAft>
                        <a:buClrTx/>
                        <a:buSzTx/>
                        <a:buFontTx/>
                        <a:buNone/>
                        <a:tabLst/>
                      </a:pPr>
                      <a:r>
                        <a:rPr lang="en-ZA" sz="1100" b="0" i="0" u="none" strike="noStrike" cap="none" spc="0" baseline="0" dirty="0" smtClean="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rPr>
                        <a:t>Strategic Objective 2.1:</a:t>
                      </a:r>
                    </a:p>
                    <a:p>
                      <a:pPr marL="0" marR="0" indent="0" algn="l" defTabSz="914400" rtl="0" latinLnBrk="0">
                        <a:lnSpc>
                          <a:spcPct val="100000"/>
                        </a:lnSpc>
                        <a:spcBef>
                          <a:spcPts val="0"/>
                        </a:spcBef>
                        <a:spcAft>
                          <a:spcPts val="0"/>
                        </a:spcAft>
                        <a:buClrTx/>
                        <a:buSzTx/>
                        <a:buFontTx/>
                        <a:buNone/>
                        <a:tabLst/>
                      </a:pPr>
                      <a:r>
                        <a:rPr lang="en-ZA" sz="1100" b="0" i="0" u="none" strike="noStrike" cap="none" spc="0" baseline="0" dirty="0" smtClean="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rPr>
                        <a:t>Oversight and coordination of the design and implementation of targeted financial and non-financial support programmes to support new and existing SMMEs.</a:t>
                      </a:r>
                      <a:endParaRPr lang="en-ZA" sz="1100" b="0" i="0" u="none" strike="noStrike" cap="none" spc="0" baseline="0" dirty="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ZA" sz="1100" b="0" i="0" u="none" strike="noStrike" cap="none" spc="0" baseline="0" noProof="0" dirty="0" smtClean="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rPr>
                        <a:t>Strategic Objective 4.1. </a:t>
                      </a:r>
                    </a:p>
                    <a:p>
                      <a:pPr marL="0" marR="0" lvl="0" indent="0" algn="l" defTabSz="914400" rtl="0" eaLnBrk="1" fontAlgn="auto" latinLnBrk="0" hangingPunct="1">
                        <a:lnSpc>
                          <a:spcPct val="100000"/>
                        </a:lnSpc>
                        <a:spcBef>
                          <a:spcPts val="0"/>
                        </a:spcBef>
                        <a:spcAft>
                          <a:spcPts val="0"/>
                        </a:spcAft>
                        <a:buClrTx/>
                        <a:buSzTx/>
                        <a:buFontTx/>
                        <a:buNone/>
                        <a:tabLst/>
                        <a:defRPr/>
                      </a:pPr>
                      <a:r>
                        <a:rPr lang="en-ZA" sz="1100" b="0" i="0" u="none" strike="noStrike" cap="none" spc="0" baseline="0" noProof="0" dirty="0" smtClean="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rPr>
                        <a:t>Demonstrated progress towards sector-wide SMME’s and co-operatives support achieving its intended socio-economic impact.</a:t>
                      </a:r>
                    </a:p>
                    <a:p>
                      <a:pPr algn="l" fontAlgn="ctr">
                        <a:lnSpc>
                          <a:spcPts val="1100"/>
                        </a:lnSpc>
                        <a:spcAft>
                          <a:spcPts val="0"/>
                        </a:spcAft>
                      </a:pPr>
                      <a:r>
                        <a:rPr lang="en-GB" sz="1100" dirty="0" smtClean="0">
                          <a:effectLst/>
                          <a:latin typeface="Arial" panose="020B0604020202020204" pitchFamily="34" charset="0"/>
                          <a:ea typeface="Calibri" panose="020F0502020204030204" pitchFamily="34" charset="0"/>
                          <a:cs typeface="Arial" panose="020B0604020202020204" pitchFamily="34" charset="0"/>
                        </a:rPr>
                        <a:t>Strategic </a:t>
                      </a:r>
                      <a:r>
                        <a:rPr lang="en-GB" sz="1100" dirty="0">
                          <a:effectLst/>
                          <a:latin typeface="Arial" panose="020B0604020202020204" pitchFamily="34" charset="0"/>
                          <a:ea typeface="Calibri" panose="020F0502020204030204" pitchFamily="34" charset="0"/>
                          <a:cs typeface="Arial" panose="020B0604020202020204" pitchFamily="34" charset="0"/>
                        </a:rPr>
                        <a:t>Objective 4.2. Sustainable </a:t>
                      </a:r>
                      <a:r>
                        <a:rPr lang="en-GB" sz="1100" b="0" i="0" u="none" strike="noStrike" cap="none" spc="0" baseline="0" dirty="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rPr>
                        <a:t>partnerships</a:t>
                      </a:r>
                      <a:r>
                        <a:rPr lang="en-GB" sz="1100" dirty="0">
                          <a:effectLst/>
                          <a:latin typeface="Arial" panose="020B0604020202020204" pitchFamily="34" charset="0"/>
                          <a:ea typeface="Calibri" panose="020F0502020204030204" pitchFamily="34" charset="0"/>
                          <a:cs typeface="Arial" panose="020B0604020202020204" pitchFamily="34" charset="0"/>
                        </a:rPr>
                        <a:t> to support the co-operatives development agenda.</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50000"/>
                        </a:lnSpc>
                        <a:spcBef>
                          <a:spcPts val="0"/>
                        </a:spcBef>
                        <a:spcAft>
                          <a:spcPts val="1050"/>
                        </a:spcAft>
                        <a:buClrTx/>
                        <a:buSzTx/>
                        <a:buFontTx/>
                        <a:buNone/>
                        <a:tabLst/>
                        <a:defRPr/>
                      </a:pPr>
                      <a:r>
                        <a:rPr kumimoji="0" lang="en-ZA" sz="11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1.2. Provide credible information on the status of the Cooperatives, Village and Township economies.</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ZA" sz="11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2.1 Scaled-Up and coordinated support for SMMEs, Cooperatives, Village and Township economies.</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ZA" sz="11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 2.2.</a:t>
                      </a:r>
                      <a:r>
                        <a:rPr kumimoji="0" lang="en-GB" sz="11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 Expand access to financial SMMEs through partnerships and innovative service offerings.</a:t>
                      </a:r>
                      <a:endParaRPr kumimoji="0" lang="en-ZA" sz="11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969434527"/>
      </p:ext>
    </p:extLst>
  </p:cSld>
  <p:clrMapOvr>
    <a:masterClrMapping/>
  </p:clrMapOvr>
  <p:transition spd="med"/>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 name="Picture 4" descr="Picture 4"/>
          <p:cNvPicPr>
            <a:picLocks noChangeAspect="1"/>
          </p:cNvPicPr>
          <p:nvPr/>
        </p:nvPicPr>
        <p:blipFill>
          <a:blip r:embed="rId2" cstate="print">
            <a:extLst/>
          </a:blip>
          <a:srcRect t="24292" b="22405"/>
          <a:stretch>
            <a:fillRect/>
          </a:stretch>
        </p:blipFill>
        <p:spPr>
          <a:xfrm>
            <a:off x="0" y="6210300"/>
            <a:ext cx="1752600" cy="625930"/>
          </a:xfrm>
          <a:prstGeom prst="rect">
            <a:avLst/>
          </a:prstGeom>
          <a:ln w="12700">
            <a:miter lim="400000"/>
          </a:ln>
        </p:spPr>
      </p:pic>
      <p:sp>
        <p:nvSpPr>
          <p:cNvPr id="790" name="Title 1"/>
          <p:cNvSpPr>
            <a:spLocks noGrp="1"/>
          </p:cNvSpPr>
          <p:nvPr>
            <p:ph type="title"/>
          </p:nvPr>
        </p:nvSpPr>
        <p:spPr>
          <a:xfrm>
            <a:off x="24830" y="-12722"/>
            <a:ext cx="9119170" cy="524145"/>
          </a:xfrm>
          <a:prstGeom prst="rect">
            <a:avLst/>
          </a:prstGeom>
          <a:solidFill>
            <a:srgbClr val="C3D69B"/>
          </a:solidFill>
          <a:effectLst>
            <a:outerShdw blurRad="50800" dist="50800" dir="5400000" rotWithShape="0">
              <a:schemeClr val="accent6"/>
            </a:outerShdw>
          </a:effectLst>
        </p:spPr>
        <p:txBody>
          <a:bodyPr>
            <a:noAutofit/>
          </a:bodyPr>
          <a:lstStyle>
            <a:lvl1pPr algn="r">
              <a:defRPr sz="3600" cap="small">
                <a:latin typeface="Arial"/>
                <a:ea typeface="Arial"/>
                <a:cs typeface="Arial"/>
                <a:sym typeface="Arial"/>
              </a:defRPr>
            </a:lvl1pPr>
          </a:lstStyle>
          <a:p>
            <a:r>
              <a:rPr lang="en-GB" sz="2400" b="1" dirty="0" smtClean="0">
                <a:latin typeface="Arial" panose="020B0604020202020204" pitchFamily="34" charset="0"/>
                <a:cs typeface="Arial" panose="020B0604020202020204" pitchFamily="34" charset="0"/>
              </a:rPr>
              <a:t>Annexure A: Amendment To The Revised Strategic Plan </a:t>
            </a:r>
            <a:endParaRPr lang="en-GB" sz="2400" b="1" dirty="0">
              <a:latin typeface="Arial" panose="020B0604020202020204" pitchFamily="34" charset="0"/>
              <a:cs typeface="Arial" panose="020B0604020202020204" pitchFamily="34" charset="0"/>
            </a:endParaRPr>
          </a:p>
        </p:txBody>
      </p:sp>
      <p:sp>
        <p:nvSpPr>
          <p:cNvPr id="16" name="Rectangle 7"/>
          <p:cNvSpPr>
            <a:spLocks noChangeArrowheads="1"/>
          </p:cNvSpPr>
          <p:nvPr/>
        </p:nvSpPr>
        <p:spPr bwMode="auto">
          <a:xfrm>
            <a:off x="2754715" y="1040224"/>
            <a:ext cx="9282610"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a:spcBef>
                <a:spcPct val="0"/>
              </a:spcBef>
              <a:spcAft>
                <a:spcPct val="0"/>
              </a:spcAft>
            </a:pPr>
            <a:r>
              <a:rPr lang="en-ZA">
                <a:latin typeface="Arial" panose="020B0604020202020204" pitchFamily="34" charset="0"/>
              </a:rPr>
              <a:t/>
            </a:r>
            <a:br>
              <a:rPr lang="en-ZA">
                <a:latin typeface="Arial" panose="020B0604020202020204" pitchFamily="34" charset="0"/>
              </a:rPr>
            </a:br>
            <a:endParaRPr lang="en-ZA">
              <a:latin typeface="Arial" panose="020B0604020202020204" pitchFamily="34" charset="0"/>
            </a:endParaRPr>
          </a:p>
        </p:txBody>
      </p:sp>
      <p:sp>
        <p:nvSpPr>
          <p:cNvPr id="3" name="TextBox 2"/>
          <p:cNvSpPr txBox="1"/>
          <p:nvPr/>
        </p:nvSpPr>
        <p:spPr>
          <a:xfrm>
            <a:off x="222369" y="511423"/>
            <a:ext cx="8900375" cy="55091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R="0" algn="l" defTabSz="914400" rtl="0" fontAlgn="auto" latinLnBrk="0" hangingPunct="0">
              <a:spcBef>
                <a:spcPts val="0"/>
              </a:spcBef>
              <a:spcAft>
                <a:spcPts val="0"/>
              </a:spcAft>
              <a:buClrTx/>
              <a:buSzTx/>
              <a:tabLst/>
            </a:pPr>
            <a:r>
              <a:rPr lang="en-GB" b="1" dirty="0" smtClean="0">
                <a:latin typeface="Arial" panose="020B0604020202020204" pitchFamily="34" charset="0"/>
                <a:cs typeface="Arial" panose="020B0604020202020204" pitchFamily="34" charset="0"/>
              </a:rPr>
              <a:t>Strategic Objective</a:t>
            </a:r>
          </a:p>
          <a:p>
            <a:pPr marR="0" algn="l" defTabSz="914400" rtl="0" fontAlgn="auto" latinLnBrk="0" hangingPunct="0">
              <a:spcBef>
                <a:spcPts val="0"/>
              </a:spcBef>
              <a:spcAft>
                <a:spcPts val="0"/>
              </a:spcAft>
              <a:buClrTx/>
              <a:buSzTx/>
              <a:tabLst/>
            </a:pPr>
            <a:endParaRPr lang="en-GB" sz="1600" dirty="0" smtClean="0">
              <a:latin typeface="Arial" panose="020B0604020202020204" pitchFamily="34" charset="0"/>
              <a:cs typeface="Arial" panose="020B0604020202020204" pitchFamily="34" charset="0"/>
            </a:endParaRPr>
          </a:p>
          <a:p>
            <a:pPr marR="0" algn="l" defTabSz="914400" rtl="0" fontAlgn="auto" latinLnBrk="0" hangingPunct="0">
              <a:spcBef>
                <a:spcPts val="0"/>
              </a:spcBef>
              <a:spcAft>
                <a:spcPts val="0"/>
              </a:spcAft>
              <a:buClrTx/>
              <a:buSzTx/>
              <a:tabLst/>
            </a:pPr>
            <a:endParaRPr lang="en-GB" sz="1600" dirty="0" smtClean="0">
              <a:latin typeface="Arial" panose="020B0604020202020204" pitchFamily="34" charset="0"/>
              <a:cs typeface="Arial" panose="020B0604020202020204" pitchFamily="34" charset="0"/>
            </a:endParaRPr>
          </a:p>
          <a:p>
            <a:pPr marR="0" algn="l" defTabSz="914400" rtl="0" fontAlgn="auto" latinLnBrk="0" hangingPunct="0">
              <a:spcBef>
                <a:spcPts val="0"/>
              </a:spcBef>
              <a:spcAft>
                <a:spcPts val="0"/>
              </a:spcAft>
              <a:buClrTx/>
              <a:buSzTx/>
              <a:tabLst/>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p:txBody>
      </p:sp>
      <p:sp>
        <p:nvSpPr>
          <p:cNvPr id="7" name="Right Triangle 6">
            <a:extLst>
              <a:ext uri="{FF2B5EF4-FFF2-40B4-BE49-F238E27FC236}">
                <a16:creationId xmlns:a16="http://schemas.microsoft.com/office/drawing/2014/main" xmlns="" id="{1F4B36CA-D7BE-E544-95E9-B0A57342C1E7}"/>
              </a:ext>
            </a:extLst>
          </p:cNvPr>
          <p:cNvSpPr/>
          <p:nvPr/>
        </p:nvSpPr>
        <p:spPr>
          <a:xfrm flipH="1">
            <a:off x="8458200" y="6134300"/>
            <a:ext cx="685800" cy="74295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solidFill>
                <a:prstClr val="white"/>
              </a:solidFill>
            </a:endParaRPr>
          </a:p>
        </p:txBody>
      </p:sp>
      <p:sp>
        <p:nvSpPr>
          <p:cNvPr id="789" name="Slide Number Placeholder 1"/>
          <p:cNvSpPr>
            <a:spLocks noGrp="1"/>
          </p:cNvSpPr>
          <p:nvPr>
            <p:ph type="sldNum" sz="quarter" idx="2"/>
          </p:nvPr>
        </p:nvSpPr>
        <p:spPr>
          <a:xfrm>
            <a:off x="8822022" y="6465333"/>
            <a:ext cx="300722" cy="338554"/>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sz="1600" b="1">
                <a:solidFill>
                  <a:schemeClr val="bg1"/>
                </a:solidFill>
              </a:rPr>
              <a:pPr/>
              <a:t>53</a:t>
            </a:fld>
            <a:endParaRPr sz="1600" b="1" dirty="0">
              <a:solidFill>
                <a:schemeClr val="bg1"/>
              </a:solidFill>
            </a:endParaRPr>
          </a:p>
        </p:txBody>
      </p:sp>
      <p:graphicFrame>
        <p:nvGraphicFramePr>
          <p:cNvPr id="2" name="Table 1"/>
          <p:cNvGraphicFramePr>
            <a:graphicFrameLocks noGrp="1"/>
          </p:cNvGraphicFramePr>
          <p:nvPr>
            <p:extLst>
              <p:ext uri="{D42A27DB-BD31-4B8C-83A1-F6EECF244321}">
                <p14:modId xmlns:p14="http://schemas.microsoft.com/office/powerpoint/2010/main" xmlns="" val="1345545848"/>
              </p:ext>
            </p:extLst>
          </p:nvPr>
        </p:nvGraphicFramePr>
        <p:xfrm>
          <a:off x="89577" y="776804"/>
          <a:ext cx="8732445" cy="4767580"/>
        </p:xfrm>
        <a:graphic>
          <a:graphicData uri="http://schemas.openxmlformats.org/drawingml/2006/table">
            <a:tbl>
              <a:tblPr firstRow="1" firstCol="1" bandRow="1"/>
              <a:tblGrid>
                <a:gridCol w="3045076">
                  <a:extLst>
                    <a:ext uri="{9D8B030D-6E8A-4147-A177-3AD203B41FA5}">
                      <a16:colId xmlns:a16="http://schemas.microsoft.com/office/drawing/2014/main" xmlns="" val="20000"/>
                    </a:ext>
                  </a:extLst>
                </a:gridCol>
                <a:gridCol w="5687369">
                  <a:extLst>
                    <a:ext uri="{9D8B030D-6E8A-4147-A177-3AD203B41FA5}">
                      <a16:colId xmlns:a16="http://schemas.microsoft.com/office/drawing/2014/main" xmlns="" val="20001"/>
                    </a:ext>
                  </a:extLst>
                </a:gridCol>
              </a:tblGrid>
              <a:tr h="0">
                <a:tc>
                  <a:txBody>
                    <a:bodyPr/>
                    <a:lstStyle/>
                    <a:p>
                      <a:pPr algn="ctr" fontAlgn="ctr">
                        <a:lnSpc>
                          <a:spcPct val="150000"/>
                        </a:lnSpc>
                        <a:spcBef>
                          <a:spcPts val="1200"/>
                        </a:spcBef>
                        <a:spcAft>
                          <a:spcPts val="0"/>
                        </a:spcAft>
                      </a:pPr>
                      <a:r>
                        <a:rPr lang="en-GB" sz="11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REFLECTED IN THE REVISE 2015 – 2019 STRATEGIC PLAN </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gn="ctr" fontAlgn="ctr">
                        <a:lnSpc>
                          <a:spcPct val="150000"/>
                        </a:lnSpc>
                        <a:spcBef>
                          <a:spcPts val="1200"/>
                        </a:spcBef>
                        <a:spcAft>
                          <a:spcPts val="0"/>
                        </a:spcAft>
                      </a:pPr>
                      <a:r>
                        <a:rPr lang="en-GB" sz="11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REFLECTED AS AMENDED IN THE 2019/20 ANNUAL PERFORMANCE PLAN</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extLst>
                  <a:ext uri="{0D108BD9-81ED-4DB2-BD59-A6C34878D82A}">
                    <a16:rowId xmlns:a16="http://schemas.microsoft.com/office/drawing/2014/main" xmlns="" val="10000"/>
                  </a:ext>
                </a:extLst>
              </a:tr>
              <a:tr h="0">
                <a:tc gridSpan="2">
                  <a:txBody>
                    <a:bodyPr/>
                    <a:lstStyle/>
                    <a:p>
                      <a:pPr algn="ctr">
                        <a:lnSpc>
                          <a:spcPct val="107000"/>
                        </a:lnSpc>
                        <a:spcBef>
                          <a:spcPts val="1200"/>
                        </a:spcBef>
                        <a:spcAft>
                          <a:spcPts val="0"/>
                        </a:spcAft>
                      </a:pPr>
                      <a:r>
                        <a:rPr lang="en-GB" sz="11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PROGRAMME </a:t>
                      </a:r>
                      <a:r>
                        <a:rPr lang="en-GB" sz="1100" b="1"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3: Integrated Co-operatives Development</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ZA"/>
                    </a:p>
                  </a:txBody>
                  <a:tcPr/>
                </a:tc>
                <a:extLst>
                  <a:ext uri="{0D108BD9-81ED-4DB2-BD59-A6C34878D82A}">
                    <a16:rowId xmlns:a16="http://schemas.microsoft.com/office/drawing/2014/main" xmlns="" val="10001"/>
                  </a:ext>
                </a:extLst>
              </a:tr>
              <a:tr h="0">
                <a:tc>
                  <a:txBody>
                    <a:bodyPr/>
                    <a:lstStyle/>
                    <a:p>
                      <a:pPr marL="0" marR="0" indent="0" algn="l" defTabSz="914400" rtl="0" latinLnBrk="0">
                        <a:lnSpc>
                          <a:spcPct val="100000"/>
                        </a:lnSpc>
                        <a:spcBef>
                          <a:spcPts val="0"/>
                        </a:spcBef>
                        <a:spcAft>
                          <a:spcPts val="0"/>
                        </a:spcAft>
                        <a:buClrTx/>
                        <a:buSzTx/>
                        <a:buFontTx/>
                        <a:buNone/>
                        <a:tabLst/>
                      </a:pPr>
                      <a:r>
                        <a:rPr lang="en-ZA" sz="1000" b="1" i="0" u="sng" strike="noStrike" cap="small" spc="0" baseline="0" dirty="0">
                          <a:ln>
                            <a:noFill/>
                          </a:ln>
                          <a:solidFill>
                            <a:schemeClr val="tx1"/>
                          </a:solidFill>
                          <a:effectLst/>
                          <a:uFillTx/>
                          <a:latin typeface="Arial" panose="020B0604020202020204" pitchFamily="34" charset="0"/>
                          <a:ea typeface="+mn-ea"/>
                          <a:cs typeface="Arial" panose="020B0604020202020204" pitchFamily="34" charset="0"/>
                          <a:sym typeface="Calibri"/>
                        </a:rPr>
                        <a:t>Strategic </a:t>
                      </a:r>
                      <a:r>
                        <a:rPr lang="en-ZA" sz="1000" b="1" i="0" u="sng" strike="noStrike" cap="small" spc="0" baseline="0" dirty="0" smtClean="0">
                          <a:ln>
                            <a:noFill/>
                          </a:ln>
                          <a:solidFill>
                            <a:schemeClr val="tx1"/>
                          </a:solidFill>
                          <a:effectLst/>
                          <a:uFillTx/>
                          <a:latin typeface="Arial" panose="020B0604020202020204" pitchFamily="34" charset="0"/>
                          <a:ea typeface="+mn-ea"/>
                          <a:cs typeface="Arial" panose="020B0604020202020204" pitchFamily="34" charset="0"/>
                          <a:sym typeface="Calibri"/>
                        </a:rPr>
                        <a:t>Objective </a:t>
                      </a:r>
                      <a:r>
                        <a:rPr kumimoji="0" lang="en-ZA" sz="1000" b="1" i="0" u="sng" strike="noStrike" kern="0" cap="small"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sym typeface="Calibri"/>
                        </a:rPr>
                        <a:t>1.2</a:t>
                      </a:r>
                      <a:r>
                        <a:rPr kumimoji="0" lang="en-ZA" sz="1000" b="0" i="0" u="sng" strike="noStrike" kern="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sym typeface="Calibri"/>
                        </a:rPr>
                        <a:t>.</a:t>
                      </a:r>
                      <a:r>
                        <a:rPr kumimoji="0" lang="en-ZA" sz="1000" b="0" i="0" u="sng"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 </a:t>
                      </a:r>
                      <a:endParaRPr lang="en-ZA" sz="1000" b="1" i="0" u="sng" strike="noStrike" cap="small" spc="0" baseline="0" dirty="0">
                        <a:ln>
                          <a:noFill/>
                        </a:ln>
                        <a:solidFill>
                          <a:schemeClr val="tx1"/>
                        </a:solidFill>
                        <a:effectLst/>
                        <a:uFillTx/>
                        <a:latin typeface="Arial" panose="020B0604020202020204" pitchFamily="34" charset="0"/>
                        <a:ea typeface="+mn-ea"/>
                        <a:cs typeface="Arial" panose="020B0604020202020204" pitchFamily="34" charset="0"/>
                        <a:sym typeface="Calibri"/>
                      </a:endParaRPr>
                    </a:p>
                    <a:p>
                      <a:pPr marL="0" marR="0" indent="0" algn="l" defTabSz="914400" rtl="0" latinLnBrk="0">
                        <a:lnSpc>
                          <a:spcPct val="100000"/>
                        </a:lnSpc>
                        <a:spcBef>
                          <a:spcPts val="0"/>
                        </a:spcBef>
                        <a:spcAft>
                          <a:spcPts val="0"/>
                        </a:spcAft>
                        <a:buClrTx/>
                        <a:buSzTx/>
                        <a:buFontTx/>
                        <a:buNone/>
                        <a:tabLst/>
                      </a:pPr>
                      <a:r>
                        <a:rPr lang="en-ZA" sz="1000" i="0" dirty="0" smtClean="0">
                          <a:effectLst/>
                          <a:latin typeface="Arial" panose="020B0604020202020204" pitchFamily="34" charset="0"/>
                          <a:ea typeface="Calibri" panose="020F0502020204030204" pitchFamily="34" charset="0"/>
                          <a:cs typeface="Arial" panose="020B0604020202020204" pitchFamily="34" charset="0"/>
                        </a:rPr>
                        <a:t>An </a:t>
                      </a:r>
                      <a:r>
                        <a:rPr lang="en-ZA" sz="1000" i="0" dirty="0">
                          <a:effectLst/>
                          <a:latin typeface="Arial" panose="020B0604020202020204" pitchFamily="34" charset="0"/>
                          <a:ea typeface="Calibri" panose="020F0502020204030204" pitchFamily="34" charset="0"/>
                          <a:cs typeface="Arial" panose="020B0604020202020204" pitchFamily="34" charset="0"/>
                        </a:rPr>
                        <a:t>integrated approach to planning, monitoring and evaluation of the Co-operatives Sector, to inform policy decision making.</a:t>
                      </a:r>
                      <a:endParaRPr lang="en-ZA" sz="1000" b="0" i="0" u="none" strike="noStrike" cap="none" spc="0" baseline="0" dirty="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endParaRPr>
                    </a:p>
                    <a:p>
                      <a:pPr marL="0" marR="0" indent="0" algn="l" defTabSz="914400" rtl="0" latinLnBrk="0">
                        <a:lnSpc>
                          <a:spcPct val="100000"/>
                        </a:lnSpc>
                        <a:spcBef>
                          <a:spcPts val="0"/>
                        </a:spcBef>
                        <a:spcAft>
                          <a:spcPts val="0"/>
                        </a:spcAft>
                        <a:buClrTx/>
                        <a:buSzTx/>
                        <a:buFontTx/>
                        <a:buNone/>
                        <a:tabLst/>
                      </a:pPr>
                      <a:r>
                        <a:rPr lang="en-ZA" sz="1000" b="1" i="0" u="sng" strike="noStrike" cap="small" spc="0" baseline="0" dirty="0">
                          <a:ln>
                            <a:noFill/>
                          </a:ln>
                          <a:solidFill>
                            <a:schemeClr val="tx1"/>
                          </a:solidFill>
                          <a:effectLst/>
                          <a:uFillTx/>
                          <a:latin typeface="Arial" panose="020B0604020202020204" pitchFamily="34" charset="0"/>
                          <a:ea typeface="+mn-ea"/>
                          <a:cs typeface="Arial" panose="020B0604020202020204" pitchFamily="34" charset="0"/>
                          <a:sym typeface="Calibri"/>
                        </a:rPr>
                        <a:t>Strategic Objective </a:t>
                      </a:r>
                      <a:r>
                        <a:rPr lang="en-ZA" sz="1000" b="1" i="0" u="sng" strike="noStrike" cap="small" spc="0" baseline="0" dirty="0" smtClean="0">
                          <a:ln>
                            <a:noFill/>
                          </a:ln>
                          <a:solidFill>
                            <a:schemeClr val="tx1"/>
                          </a:solidFill>
                          <a:effectLst/>
                          <a:uFillTx/>
                          <a:latin typeface="Arial" panose="020B0604020202020204" pitchFamily="34" charset="0"/>
                          <a:ea typeface="+mn-ea"/>
                          <a:cs typeface="Arial" panose="020B0604020202020204" pitchFamily="34" charset="0"/>
                          <a:sym typeface="Calibri"/>
                        </a:rPr>
                        <a:t>2.2.</a:t>
                      </a:r>
                      <a:endParaRPr lang="en-ZA" sz="1000" i="0" dirty="0">
                        <a:effectLst/>
                        <a:latin typeface="Arial" panose="020B0604020202020204" pitchFamily="34" charset="0"/>
                        <a:ea typeface="Calibri" panose="020F0502020204030204" pitchFamily="34" charset="0"/>
                        <a:cs typeface="Arial" panose="020B0604020202020204" pitchFamily="34" charset="0"/>
                      </a:endParaRPr>
                    </a:p>
                    <a:p>
                      <a:pPr marL="0" marR="0" indent="0" algn="l" defTabSz="914400" rtl="0" latinLnBrk="0">
                        <a:lnSpc>
                          <a:spcPct val="100000"/>
                        </a:lnSpc>
                        <a:spcBef>
                          <a:spcPts val="0"/>
                        </a:spcBef>
                        <a:spcAft>
                          <a:spcPts val="0"/>
                        </a:spcAft>
                        <a:buClrTx/>
                        <a:buSzTx/>
                        <a:buFontTx/>
                        <a:buNone/>
                        <a:tabLst/>
                      </a:pPr>
                      <a:r>
                        <a:rPr lang="en-ZA" sz="1000" i="0" dirty="0" smtClean="0">
                          <a:effectLst/>
                          <a:latin typeface="Arial" panose="020B0604020202020204" pitchFamily="34" charset="0"/>
                          <a:ea typeface="Calibri" panose="020F0502020204030204" pitchFamily="34" charset="0"/>
                          <a:cs typeface="Arial" panose="020B0604020202020204" pitchFamily="34" charset="0"/>
                        </a:rPr>
                        <a:t>Oversight </a:t>
                      </a:r>
                      <a:r>
                        <a:rPr lang="en-ZA" sz="1000" i="0" dirty="0">
                          <a:effectLst/>
                          <a:latin typeface="Arial" panose="020B0604020202020204" pitchFamily="34" charset="0"/>
                          <a:ea typeface="Calibri" panose="020F0502020204030204" pitchFamily="34" charset="0"/>
                          <a:cs typeface="Arial" panose="020B0604020202020204" pitchFamily="34" charset="0"/>
                        </a:rPr>
                        <a:t>and coordination of the design and implementation of targeted financial and non-financial support programmes to support new and existing co-operatives.</a:t>
                      </a:r>
                      <a:endParaRPr lang="en-ZA" sz="1000" b="0" i="0" u="none" strike="noStrike" cap="none" spc="0" baseline="0" dirty="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endParaRPr>
                    </a:p>
                    <a:p>
                      <a:pPr marL="0" marR="0" indent="0" algn="l" defTabSz="914400" rtl="0" latinLnBrk="0">
                        <a:lnSpc>
                          <a:spcPct val="100000"/>
                        </a:lnSpc>
                        <a:spcBef>
                          <a:spcPts val="0"/>
                        </a:spcBef>
                        <a:spcAft>
                          <a:spcPts val="0"/>
                        </a:spcAft>
                        <a:buClrTx/>
                        <a:buSzTx/>
                        <a:buFontTx/>
                        <a:buNone/>
                        <a:tabLst/>
                      </a:pPr>
                      <a:r>
                        <a:rPr lang="en-ZA" sz="1000" b="1" i="0" u="sng" strike="noStrike" cap="small" spc="0" baseline="0" dirty="0">
                          <a:ln>
                            <a:noFill/>
                          </a:ln>
                          <a:solidFill>
                            <a:schemeClr val="tx1"/>
                          </a:solidFill>
                          <a:effectLst/>
                          <a:uFillTx/>
                          <a:latin typeface="Arial" panose="020B0604020202020204" pitchFamily="34" charset="0"/>
                          <a:ea typeface="+mn-ea"/>
                          <a:cs typeface="Arial" panose="020B0604020202020204" pitchFamily="34" charset="0"/>
                          <a:sym typeface="Calibri"/>
                        </a:rPr>
                        <a:t>Strategic Objective </a:t>
                      </a:r>
                      <a:r>
                        <a:rPr lang="en-ZA" sz="1000" b="1" i="0" u="sng" strike="noStrike" cap="small" spc="0" baseline="0" dirty="0" smtClean="0">
                          <a:ln>
                            <a:noFill/>
                          </a:ln>
                          <a:solidFill>
                            <a:schemeClr val="tx1"/>
                          </a:solidFill>
                          <a:effectLst/>
                          <a:uFillTx/>
                          <a:latin typeface="Arial" panose="020B0604020202020204" pitchFamily="34" charset="0"/>
                          <a:ea typeface="+mn-ea"/>
                          <a:cs typeface="Arial" panose="020B0604020202020204" pitchFamily="34" charset="0"/>
                          <a:sym typeface="Calibri"/>
                        </a:rPr>
                        <a:t>4.2.</a:t>
                      </a:r>
                      <a:endParaRPr lang="en-ZA" sz="1000" b="1" i="0" u="sng" strike="noStrike" cap="small" spc="0" baseline="0" dirty="0">
                        <a:ln>
                          <a:noFill/>
                        </a:ln>
                        <a:solidFill>
                          <a:schemeClr val="tx1"/>
                        </a:solidFill>
                        <a:effectLst/>
                        <a:uFillTx/>
                        <a:latin typeface="Arial" panose="020B0604020202020204" pitchFamily="34" charset="0"/>
                        <a:ea typeface="+mn-ea"/>
                        <a:cs typeface="Arial" panose="020B0604020202020204" pitchFamily="34" charset="0"/>
                        <a:sym typeface="Calibri"/>
                      </a:endParaRPr>
                    </a:p>
                    <a:p>
                      <a:pPr marL="0" marR="0" indent="0" algn="l" defTabSz="914400" rtl="0" latinLnBrk="0">
                        <a:lnSpc>
                          <a:spcPct val="100000"/>
                        </a:lnSpc>
                        <a:spcBef>
                          <a:spcPts val="0"/>
                        </a:spcBef>
                        <a:spcAft>
                          <a:spcPts val="0"/>
                        </a:spcAft>
                        <a:buClrTx/>
                        <a:buSzTx/>
                        <a:buFontTx/>
                        <a:buNone/>
                        <a:tabLst/>
                      </a:pPr>
                      <a:r>
                        <a:rPr lang="en-ZA" sz="1000" i="0" dirty="0" smtClean="0">
                          <a:effectLst/>
                          <a:latin typeface="Arial" panose="020B0604020202020204" pitchFamily="34" charset="0"/>
                          <a:ea typeface="Calibri" panose="020F0502020204030204" pitchFamily="34" charset="0"/>
                          <a:cs typeface="Arial" panose="020B0604020202020204" pitchFamily="34" charset="0"/>
                        </a:rPr>
                        <a:t>Sustainable </a:t>
                      </a:r>
                      <a:r>
                        <a:rPr lang="en-ZA" sz="1000" i="0" dirty="0">
                          <a:effectLst/>
                          <a:latin typeface="Arial" panose="020B0604020202020204" pitchFamily="34" charset="0"/>
                          <a:ea typeface="Calibri" panose="020F0502020204030204" pitchFamily="34" charset="0"/>
                          <a:cs typeface="Arial" panose="020B0604020202020204" pitchFamily="34" charset="0"/>
                        </a:rPr>
                        <a:t>partnerships to support the </a:t>
                      </a:r>
                      <a:r>
                        <a:rPr lang="en-ZA" sz="1000" i="0" dirty="0" smtClean="0">
                          <a:effectLst/>
                          <a:latin typeface="Arial" panose="020B0604020202020204" pitchFamily="34" charset="0"/>
                          <a:ea typeface="Calibri" panose="020F0502020204030204" pitchFamily="34" charset="0"/>
                          <a:cs typeface="Arial" panose="020B0604020202020204" pitchFamily="34" charset="0"/>
                        </a:rPr>
                        <a:t>SMMEs and co-operatives </a:t>
                      </a:r>
                      <a:r>
                        <a:rPr lang="en-ZA" sz="1000" i="0" dirty="0">
                          <a:effectLst/>
                          <a:latin typeface="Arial" panose="020B0604020202020204" pitchFamily="34" charset="0"/>
                          <a:ea typeface="Calibri" panose="020F0502020204030204" pitchFamily="34" charset="0"/>
                          <a:cs typeface="Arial" panose="020B0604020202020204" pitchFamily="34" charset="0"/>
                        </a:rPr>
                        <a:t>development agenda.</a:t>
                      </a:r>
                      <a:endParaRPr lang="en-ZA" sz="1000" b="0" i="0" u="none" strike="noStrike" cap="none" spc="0" baseline="0" dirty="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ZA" sz="10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2.1 Scaled-Up and coordinated support for SMMEs, Cooperatives, Village and Township economies.</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ZA" sz="10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2.2.</a:t>
                      </a:r>
                      <a:r>
                        <a:rPr kumimoji="0" lang="en-GB" sz="10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 Expand access to financial SMMEs through partnerships and innovative service offerings.</a:t>
                      </a:r>
                      <a:endParaRPr kumimoji="0" lang="en-ZA" sz="10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0">
                <a:tc gridSpan="2">
                  <a:txBody>
                    <a:bodyPr/>
                    <a:lstStyle/>
                    <a:p>
                      <a:pPr marL="0" marR="0" lvl="0" indent="0" algn="ctr" defTabSz="914400" rtl="0" eaLnBrk="1" fontAlgn="auto" latinLnBrk="0" hangingPunct="1">
                        <a:lnSpc>
                          <a:spcPct val="107000"/>
                        </a:lnSpc>
                        <a:spcBef>
                          <a:spcPts val="1200"/>
                        </a:spcBef>
                        <a:spcAft>
                          <a:spcPts val="0"/>
                        </a:spcAft>
                        <a:buClrTx/>
                        <a:buSzTx/>
                        <a:buFontTx/>
                        <a:buNone/>
                        <a:tabLst/>
                        <a:defRPr/>
                      </a:pPr>
                      <a:r>
                        <a:rPr kumimoji="0" lang="en-GB" sz="1100" b="1"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PROGRAMME 4: Enterprise Development and Entrepreneurship</a:t>
                      </a:r>
                      <a:endParaRPr kumimoji="0" lang="en-ZA" sz="11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hMerge="1">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en-ZA" sz="10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0">
                <a:tc>
                  <a:txBody>
                    <a:bodyPr/>
                    <a:lstStyle/>
                    <a:p>
                      <a:pPr marL="0" marR="0" indent="0" algn="l" defTabSz="914400" rtl="0" latinLnBrk="0">
                        <a:lnSpc>
                          <a:spcPct val="100000"/>
                        </a:lnSpc>
                        <a:spcBef>
                          <a:spcPts val="0"/>
                        </a:spcBef>
                        <a:spcAft>
                          <a:spcPts val="0"/>
                        </a:spcAft>
                        <a:buClrTx/>
                        <a:buSzTx/>
                        <a:buFontTx/>
                        <a:buNone/>
                        <a:tabLst/>
                      </a:pPr>
                      <a:r>
                        <a:rPr lang="en-ZA" sz="1000" b="1" i="0" u="sng" strike="noStrike" cap="small" spc="0" baseline="0" dirty="0" smtClean="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rPr>
                        <a:t>Strategic Objective 1.2.</a:t>
                      </a:r>
                    </a:p>
                    <a:p>
                      <a:pPr marL="0" marR="0" lvl="0" indent="0" algn="l" defTabSz="914400" rtl="0" eaLnBrk="1" fontAlgn="auto" latinLnBrk="0" hangingPunct="1">
                        <a:lnSpc>
                          <a:spcPct val="100000"/>
                        </a:lnSpc>
                        <a:spcBef>
                          <a:spcPts val="0"/>
                        </a:spcBef>
                        <a:spcAft>
                          <a:spcPts val="0"/>
                        </a:spcAft>
                        <a:buClrTx/>
                        <a:buSzTx/>
                        <a:buFontTx/>
                        <a:buNone/>
                        <a:tabLst/>
                        <a:defRPr/>
                      </a:pPr>
                      <a:r>
                        <a:rPr lang="en-ZA" sz="1000" b="0" i="0" u="none" strike="noStrike" cap="none" spc="0" baseline="0" smtClean="0">
                          <a:ln>
                            <a:noFill/>
                          </a:ln>
                          <a:solidFill>
                            <a:schemeClr val="tx1"/>
                          </a:solidFill>
                          <a:effectLst/>
                          <a:uFillTx/>
                          <a:latin typeface="Arial" panose="020B0604020202020204" pitchFamily="34" charset="0"/>
                          <a:ea typeface="Calibri" panose="020F0502020204030204" pitchFamily="34" charset="0"/>
                          <a:cs typeface="+mn-cs"/>
                          <a:sym typeface="Calibri"/>
                        </a:rPr>
                        <a:t>An </a:t>
                      </a:r>
                      <a:r>
                        <a:rPr lang="en-ZA" sz="1000" b="0" i="0" u="none" strike="noStrike" cap="none" spc="0" baseline="0" dirty="0" smtClean="0">
                          <a:ln>
                            <a:noFill/>
                          </a:ln>
                          <a:solidFill>
                            <a:schemeClr val="tx1"/>
                          </a:solidFill>
                          <a:effectLst/>
                          <a:uFillTx/>
                          <a:latin typeface="Arial" panose="020B0604020202020204" pitchFamily="34" charset="0"/>
                          <a:ea typeface="Calibri" panose="020F0502020204030204" pitchFamily="34" charset="0"/>
                          <a:cs typeface="+mn-cs"/>
                          <a:sym typeface="Calibri"/>
                        </a:rPr>
                        <a:t>integrated approach to planning, monitoring and evaluation of the Co-operatives Sector, to inform policy decision making.</a:t>
                      </a:r>
                      <a:endParaRPr lang="en-ZA" sz="1000" b="0" i="0" u="none" strike="noStrike" cap="none" spc="0" baseline="0" noProof="0" dirty="0" smtClean="0">
                        <a:ln>
                          <a:noFill/>
                        </a:ln>
                        <a:solidFill>
                          <a:schemeClr val="tx1"/>
                        </a:solidFill>
                        <a:effectLst/>
                        <a:uFillTx/>
                        <a:latin typeface="Arial" panose="020B0604020202020204" pitchFamily="34" charset="0"/>
                        <a:ea typeface="Calibri" panose="020F0502020204030204" pitchFamily="34" charset="0"/>
                        <a:cs typeface="+mn-cs"/>
                        <a:sym typeface="Calibri"/>
                      </a:endParaRPr>
                    </a:p>
                    <a:p>
                      <a:pPr marL="0" marR="0" indent="0" algn="l" defTabSz="914400" rtl="0" latinLnBrk="0">
                        <a:lnSpc>
                          <a:spcPct val="100000"/>
                        </a:lnSpc>
                        <a:spcBef>
                          <a:spcPts val="0"/>
                        </a:spcBef>
                        <a:spcAft>
                          <a:spcPts val="0"/>
                        </a:spcAft>
                        <a:buClrTx/>
                        <a:buSzTx/>
                        <a:buFontTx/>
                        <a:buNone/>
                        <a:tabLst/>
                      </a:pPr>
                      <a:r>
                        <a:rPr lang="en-ZA" sz="1000" b="1" i="0" u="sng" strike="noStrike" cap="small" spc="0" baseline="0" dirty="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rPr>
                        <a:t>Strategic Objective </a:t>
                      </a:r>
                      <a:r>
                        <a:rPr lang="en-ZA" sz="1000" b="1" i="0" u="sng" strike="noStrike" cap="small" spc="0" baseline="0" dirty="0" smtClean="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rPr>
                        <a:t>2.1.</a:t>
                      </a:r>
                      <a:endParaRPr lang="en-ZA" sz="1000" b="1" i="0" u="sng" strike="noStrike" cap="small" spc="0" baseline="0" dirty="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endParaRPr>
                    </a:p>
                    <a:p>
                      <a:pPr marL="0" marR="0" indent="0" algn="l" defTabSz="914400" rtl="0" latinLnBrk="0">
                        <a:lnSpc>
                          <a:spcPct val="100000"/>
                        </a:lnSpc>
                        <a:spcBef>
                          <a:spcPts val="0"/>
                        </a:spcBef>
                        <a:spcAft>
                          <a:spcPts val="0"/>
                        </a:spcAft>
                        <a:buClrTx/>
                        <a:buSzTx/>
                        <a:buFontTx/>
                        <a:buNone/>
                        <a:tabLst/>
                      </a:pPr>
                      <a:r>
                        <a:rPr lang="en-ZA" sz="1000" b="0" i="0" smtClean="0">
                          <a:effectLst/>
                          <a:latin typeface="Arial" panose="020B0604020202020204" pitchFamily="34" charset="0"/>
                          <a:ea typeface="Calibri" panose="020F0502020204030204" pitchFamily="34" charset="0"/>
                        </a:rPr>
                        <a:t>Oversight </a:t>
                      </a:r>
                      <a:r>
                        <a:rPr lang="en-ZA" sz="1000" b="0" i="0" dirty="0">
                          <a:effectLst/>
                          <a:latin typeface="Arial" panose="020B0604020202020204" pitchFamily="34" charset="0"/>
                          <a:ea typeface="Calibri" panose="020F0502020204030204" pitchFamily="34" charset="0"/>
                        </a:rPr>
                        <a:t>and coordination of the design and implementation of targeted financial and non-financial support programmes to support new and existing </a:t>
                      </a:r>
                      <a:r>
                        <a:rPr lang="en-ZA" sz="1000" b="0" i="0">
                          <a:effectLst/>
                          <a:latin typeface="Arial" panose="020B0604020202020204" pitchFamily="34" charset="0"/>
                          <a:ea typeface="Calibri" panose="020F0502020204030204" pitchFamily="34" charset="0"/>
                        </a:rPr>
                        <a:t>SMME’s</a:t>
                      </a:r>
                      <a:r>
                        <a:rPr lang="en-ZA" sz="1000" b="0" i="0" smtClean="0">
                          <a:effectLst/>
                          <a:latin typeface="Arial" panose="020B0604020202020204" pitchFamily="34" charset="0"/>
                          <a:ea typeface="Calibri" panose="020F050202020403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000" b="1" i="0" u="sng" strike="noStrike" kern="0" cap="small" spc="0" normalizeH="0" baseline="0" noProof="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Strategic Objective 5.1.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000" b="0" i="0" u="none" strike="noStrike" kern="0" cap="none" spc="0" normalizeH="0" baseline="0" noProof="0" smtClean="0">
                          <a:ln>
                            <a:noFill/>
                          </a:ln>
                          <a:solidFill>
                            <a:srgbClr val="000000"/>
                          </a:solidFill>
                          <a:effectLst/>
                          <a:uLnTx/>
                          <a:uFillTx/>
                          <a:latin typeface="Arial" panose="020B0604020202020204" pitchFamily="34" charset="0"/>
                          <a:ea typeface="Calibri" panose="020F0502020204030204" pitchFamily="34" charset="0"/>
                          <a:cs typeface="+mn-cs"/>
                          <a:sym typeface="Calibri"/>
                        </a:rPr>
                        <a:t>Coordinated development of the skills pool across the sector.</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ZA" sz="10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2.1 Scaled-Up and coordinated support for SMMEs, Cooperatives, Village and Township economies.</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ZA" sz="10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2.2.</a:t>
                      </a:r>
                      <a:r>
                        <a:rPr kumimoji="0" lang="en-GB" sz="10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 Expand access to financial SMMEs through partnerships and innovative service offerings.</a:t>
                      </a:r>
                      <a:endParaRPr kumimoji="0" lang="en-ZA" sz="10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538487637"/>
      </p:ext>
    </p:extLst>
  </p:cSld>
  <p:clrMapOvr>
    <a:masterClrMapping/>
  </p:clrMapOvr>
  <p:transition spd="med"/>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 name="Picture 4" descr="Picture 4"/>
          <p:cNvPicPr>
            <a:picLocks noChangeAspect="1"/>
          </p:cNvPicPr>
          <p:nvPr/>
        </p:nvPicPr>
        <p:blipFill>
          <a:blip r:embed="rId2" cstate="print">
            <a:extLst/>
          </a:blip>
          <a:srcRect t="24292" b="22405"/>
          <a:stretch>
            <a:fillRect/>
          </a:stretch>
        </p:blipFill>
        <p:spPr>
          <a:xfrm>
            <a:off x="0" y="6210300"/>
            <a:ext cx="1752600" cy="625930"/>
          </a:xfrm>
          <a:prstGeom prst="rect">
            <a:avLst/>
          </a:prstGeom>
          <a:ln w="12700">
            <a:miter lim="400000"/>
          </a:ln>
        </p:spPr>
      </p:pic>
      <p:sp>
        <p:nvSpPr>
          <p:cNvPr id="790" name="Title 1"/>
          <p:cNvSpPr>
            <a:spLocks noGrp="1"/>
          </p:cNvSpPr>
          <p:nvPr>
            <p:ph type="title"/>
          </p:nvPr>
        </p:nvSpPr>
        <p:spPr>
          <a:xfrm>
            <a:off x="24830" y="-12722"/>
            <a:ext cx="9119170" cy="524145"/>
          </a:xfrm>
          <a:prstGeom prst="rect">
            <a:avLst/>
          </a:prstGeom>
          <a:solidFill>
            <a:srgbClr val="C3D69B"/>
          </a:solidFill>
          <a:effectLst>
            <a:outerShdw blurRad="50800" dist="50800" dir="5400000" rotWithShape="0">
              <a:schemeClr val="accent6"/>
            </a:outerShdw>
          </a:effectLst>
        </p:spPr>
        <p:txBody>
          <a:bodyPr>
            <a:noAutofit/>
          </a:bodyPr>
          <a:lstStyle>
            <a:lvl1pPr algn="r">
              <a:defRPr sz="3600" cap="small">
                <a:latin typeface="Arial"/>
                <a:ea typeface="Arial"/>
                <a:cs typeface="Arial"/>
                <a:sym typeface="Arial"/>
              </a:defRPr>
            </a:lvl1pPr>
          </a:lstStyle>
          <a:p>
            <a:r>
              <a:rPr lang="en-GB" sz="2400" b="1" dirty="0" smtClean="0">
                <a:latin typeface="Arial" panose="020B0604020202020204" pitchFamily="34" charset="0"/>
                <a:cs typeface="Arial" panose="020B0604020202020204" pitchFamily="34" charset="0"/>
              </a:rPr>
              <a:t>Annexure A: Amendment To The Revised Strategic Plan </a:t>
            </a:r>
            <a:endParaRPr lang="en-GB" sz="2400" b="1" dirty="0">
              <a:latin typeface="Arial" panose="020B0604020202020204" pitchFamily="34" charset="0"/>
              <a:cs typeface="Arial" panose="020B0604020202020204" pitchFamily="34" charset="0"/>
            </a:endParaRPr>
          </a:p>
        </p:txBody>
      </p:sp>
      <p:sp>
        <p:nvSpPr>
          <p:cNvPr id="16" name="Rectangle 7"/>
          <p:cNvSpPr>
            <a:spLocks noChangeArrowheads="1"/>
          </p:cNvSpPr>
          <p:nvPr/>
        </p:nvSpPr>
        <p:spPr bwMode="auto">
          <a:xfrm>
            <a:off x="2754715" y="1040224"/>
            <a:ext cx="9282610"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a:spcBef>
                <a:spcPct val="0"/>
              </a:spcBef>
              <a:spcAft>
                <a:spcPct val="0"/>
              </a:spcAft>
            </a:pPr>
            <a:r>
              <a:rPr lang="en-ZA">
                <a:latin typeface="Arial" panose="020B0604020202020204" pitchFamily="34" charset="0"/>
              </a:rPr>
              <a:t/>
            </a:r>
            <a:br>
              <a:rPr lang="en-ZA">
                <a:latin typeface="Arial" panose="020B0604020202020204" pitchFamily="34" charset="0"/>
              </a:rPr>
            </a:br>
            <a:endParaRPr lang="en-ZA">
              <a:latin typeface="Arial" panose="020B0604020202020204" pitchFamily="34" charset="0"/>
            </a:endParaRPr>
          </a:p>
        </p:txBody>
      </p:sp>
      <p:sp>
        <p:nvSpPr>
          <p:cNvPr id="3" name="TextBox 2"/>
          <p:cNvSpPr txBox="1"/>
          <p:nvPr/>
        </p:nvSpPr>
        <p:spPr>
          <a:xfrm>
            <a:off x="222369" y="511423"/>
            <a:ext cx="8900375" cy="526297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R="0" algn="l" defTabSz="914400" rtl="0" fontAlgn="auto" latinLnBrk="0" hangingPunct="0">
              <a:spcBef>
                <a:spcPts val="0"/>
              </a:spcBef>
              <a:spcAft>
                <a:spcPts val="0"/>
              </a:spcAft>
              <a:buClrTx/>
              <a:buSzTx/>
              <a:tabLst/>
            </a:pPr>
            <a:r>
              <a:rPr lang="en-GB" sz="1600" dirty="0" smtClean="0">
                <a:latin typeface="Arial" panose="020B0604020202020204" pitchFamily="34" charset="0"/>
                <a:cs typeface="Arial" panose="020B0604020202020204" pitchFamily="34" charset="0"/>
              </a:rPr>
              <a:t>IN RELATION TO MTSF TARGETS</a:t>
            </a:r>
          </a:p>
          <a:p>
            <a:pPr marR="0" algn="l" defTabSz="914400" rtl="0" fontAlgn="auto" latinLnBrk="0" hangingPunct="0">
              <a:spcBef>
                <a:spcPts val="0"/>
              </a:spcBef>
              <a:spcAft>
                <a:spcPts val="0"/>
              </a:spcAft>
              <a:buClrTx/>
              <a:buSzTx/>
              <a:tabLst/>
            </a:pPr>
            <a:endParaRPr lang="en-GB" sz="1600" dirty="0" smtClean="0">
              <a:latin typeface="Arial" panose="020B0604020202020204" pitchFamily="34" charset="0"/>
              <a:cs typeface="Arial" panose="020B0604020202020204" pitchFamily="34" charset="0"/>
            </a:endParaRPr>
          </a:p>
          <a:p>
            <a:pPr marR="0" algn="l" defTabSz="914400" rtl="0" fontAlgn="auto" latinLnBrk="0" hangingPunct="0">
              <a:spcBef>
                <a:spcPts val="0"/>
              </a:spcBef>
              <a:spcAft>
                <a:spcPts val="0"/>
              </a:spcAft>
              <a:buClrTx/>
              <a:buSzTx/>
              <a:tabLst/>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a:p>
            <a:pPr marL="808038" lvl="1" indent="-360363">
              <a:buFont typeface="+mj-lt"/>
              <a:buAutoNum type="alphaLcPeriod"/>
            </a:pPr>
            <a:endParaRPr lang="en-GB" sz="1600" dirty="0">
              <a:latin typeface="Arial" panose="020B0604020202020204" pitchFamily="34" charset="0"/>
              <a:cs typeface="Arial" panose="020B0604020202020204" pitchFamily="34" charset="0"/>
            </a:endParaRPr>
          </a:p>
        </p:txBody>
      </p:sp>
      <p:sp>
        <p:nvSpPr>
          <p:cNvPr id="7" name="Right Triangle 6">
            <a:extLst>
              <a:ext uri="{FF2B5EF4-FFF2-40B4-BE49-F238E27FC236}">
                <a16:creationId xmlns:a16="http://schemas.microsoft.com/office/drawing/2014/main" xmlns="" id="{1F4B36CA-D7BE-E544-95E9-B0A57342C1E7}"/>
              </a:ext>
            </a:extLst>
          </p:cNvPr>
          <p:cNvSpPr/>
          <p:nvPr/>
        </p:nvSpPr>
        <p:spPr>
          <a:xfrm flipH="1">
            <a:off x="8458200" y="6134300"/>
            <a:ext cx="685800" cy="74295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solidFill>
                <a:prstClr val="white"/>
              </a:solidFill>
            </a:endParaRPr>
          </a:p>
        </p:txBody>
      </p:sp>
      <p:sp>
        <p:nvSpPr>
          <p:cNvPr id="789" name="Slide Number Placeholder 1"/>
          <p:cNvSpPr>
            <a:spLocks noGrp="1"/>
          </p:cNvSpPr>
          <p:nvPr>
            <p:ph type="sldNum" sz="quarter" idx="2"/>
          </p:nvPr>
        </p:nvSpPr>
        <p:spPr>
          <a:xfrm>
            <a:off x="8822022" y="6465333"/>
            <a:ext cx="300722" cy="338554"/>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sz="1600" b="1">
                <a:solidFill>
                  <a:schemeClr val="bg1"/>
                </a:solidFill>
              </a:rPr>
              <a:pPr/>
              <a:t>54</a:t>
            </a:fld>
            <a:endParaRPr sz="1600" b="1" dirty="0">
              <a:solidFill>
                <a:schemeClr val="bg1"/>
              </a:solidFill>
            </a:endParaRPr>
          </a:p>
        </p:txBody>
      </p:sp>
      <p:graphicFrame>
        <p:nvGraphicFramePr>
          <p:cNvPr id="2" name="Table 1"/>
          <p:cNvGraphicFramePr>
            <a:graphicFrameLocks noGrp="1"/>
          </p:cNvGraphicFramePr>
          <p:nvPr>
            <p:extLst>
              <p:ext uri="{D42A27DB-BD31-4B8C-83A1-F6EECF244321}">
                <p14:modId xmlns:p14="http://schemas.microsoft.com/office/powerpoint/2010/main" xmlns="" val="4228158093"/>
              </p:ext>
            </p:extLst>
          </p:nvPr>
        </p:nvGraphicFramePr>
        <p:xfrm>
          <a:off x="222369" y="913837"/>
          <a:ext cx="8763976" cy="5281555"/>
        </p:xfrm>
        <a:graphic>
          <a:graphicData uri="http://schemas.openxmlformats.org/drawingml/2006/table">
            <a:tbl>
              <a:tblPr firstRow="1" firstCol="1" bandRow="1"/>
              <a:tblGrid>
                <a:gridCol w="4024418">
                  <a:extLst>
                    <a:ext uri="{9D8B030D-6E8A-4147-A177-3AD203B41FA5}">
                      <a16:colId xmlns:a16="http://schemas.microsoft.com/office/drawing/2014/main" xmlns="" val="20000"/>
                    </a:ext>
                  </a:extLst>
                </a:gridCol>
                <a:gridCol w="4739558">
                  <a:extLst>
                    <a:ext uri="{9D8B030D-6E8A-4147-A177-3AD203B41FA5}">
                      <a16:colId xmlns:a16="http://schemas.microsoft.com/office/drawing/2014/main" xmlns="" val="20001"/>
                    </a:ext>
                  </a:extLst>
                </a:gridCol>
              </a:tblGrid>
              <a:tr h="254997">
                <a:tc>
                  <a:txBody>
                    <a:bodyPr/>
                    <a:lstStyle/>
                    <a:p>
                      <a:pPr algn="ctr" fontAlgn="ctr">
                        <a:lnSpc>
                          <a:spcPts val="1100"/>
                        </a:lnSpc>
                        <a:spcBef>
                          <a:spcPts val="1200"/>
                        </a:spcBef>
                        <a:spcAft>
                          <a:spcPts val="0"/>
                        </a:spcAft>
                      </a:pPr>
                      <a:r>
                        <a:rPr lang="en-GB" sz="12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REFLECTED IN THE REVISE 2015 – 2019 STRATEGIC PLAN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2590" marR="62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gn="ctr" fontAlgn="ctr">
                        <a:lnSpc>
                          <a:spcPts val="1100"/>
                        </a:lnSpc>
                        <a:spcBef>
                          <a:spcPts val="1200"/>
                        </a:spcBef>
                        <a:spcAft>
                          <a:spcPts val="0"/>
                        </a:spcAft>
                      </a:pPr>
                      <a:r>
                        <a:rPr lang="en-GB" sz="1200" b="1">
                          <a:solidFill>
                            <a:srgbClr val="000000"/>
                          </a:solidFill>
                          <a:effectLst/>
                          <a:latin typeface="Arial" panose="020B0604020202020204" pitchFamily="34" charset="0"/>
                          <a:ea typeface="Calibri" panose="020F0502020204030204" pitchFamily="34" charset="0"/>
                          <a:cs typeface="Arial" panose="020B0604020202020204" pitchFamily="34" charset="0"/>
                        </a:rPr>
                        <a:t>REFLECTED AS AMENDED IN THE 2019/20 ANNUAL PERFORMANCE PLAN</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2590" marR="62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extLst>
                  <a:ext uri="{0D108BD9-81ED-4DB2-BD59-A6C34878D82A}">
                    <a16:rowId xmlns:a16="http://schemas.microsoft.com/office/drawing/2014/main" xmlns="" val="10000"/>
                  </a:ext>
                </a:extLst>
              </a:tr>
              <a:tr h="148825">
                <a:tc gridSpan="2">
                  <a:txBody>
                    <a:bodyPr/>
                    <a:lstStyle/>
                    <a:p>
                      <a:pPr algn="ctr">
                        <a:lnSpc>
                          <a:spcPct val="107000"/>
                        </a:lnSpc>
                        <a:spcBef>
                          <a:spcPts val="1200"/>
                        </a:spcBef>
                        <a:spcAft>
                          <a:spcPts val="0"/>
                        </a:spcAft>
                      </a:pPr>
                      <a:r>
                        <a:rPr lang="en-GB" sz="1200" b="1">
                          <a:solidFill>
                            <a:srgbClr val="000000"/>
                          </a:solidFill>
                          <a:effectLst/>
                          <a:latin typeface="Arial" panose="020B0604020202020204" pitchFamily="34" charset="0"/>
                          <a:ea typeface="Calibri" panose="020F0502020204030204" pitchFamily="34" charset="0"/>
                          <a:cs typeface="Arial" panose="020B0604020202020204" pitchFamily="34" charset="0"/>
                        </a:rPr>
                        <a:t>PROGRAMME 1: ADMINISTRATION</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2590" marR="62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ZA"/>
                    </a:p>
                  </a:txBody>
                  <a:tcPr/>
                </a:tc>
                <a:extLst>
                  <a:ext uri="{0D108BD9-81ED-4DB2-BD59-A6C34878D82A}">
                    <a16:rowId xmlns:a16="http://schemas.microsoft.com/office/drawing/2014/main" xmlns="" val="10001"/>
                  </a:ext>
                </a:extLst>
              </a:tr>
              <a:tr h="595302">
                <a:tc>
                  <a:txBody>
                    <a:bodyPr/>
                    <a:lstStyle/>
                    <a:p>
                      <a:pPr algn="l">
                        <a:lnSpc>
                          <a:spcPct val="107000"/>
                        </a:lnSpc>
                        <a:spcAft>
                          <a:spcPts val="0"/>
                        </a:spcAft>
                      </a:pPr>
                      <a:r>
                        <a:rPr lang="en-GB" sz="1200" dirty="0">
                          <a:effectLst/>
                          <a:latin typeface="Arial" panose="020B0604020202020204" pitchFamily="34" charset="0"/>
                          <a:ea typeface="Calibri" panose="020F0502020204030204" pitchFamily="34" charset="0"/>
                          <a:cs typeface="Arial" panose="020B0604020202020204" pitchFamily="34" charset="0"/>
                        </a:rPr>
                        <a:t>3-year strategically aligned Communications and Stakeholder Relations Programme approved</a:t>
                      </a:r>
                      <a:r>
                        <a:rPr lang="en-GB" sz="1200" dirty="0" smtClean="0">
                          <a:effectLst/>
                          <a:latin typeface="Arial" panose="020B0604020202020204" pitchFamily="34" charset="0"/>
                          <a:ea typeface="Calibri" panose="020F0502020204030204" pitchFamily="34" charset="0"/>
                          <a:cs typeface="Arial" panose="020B0604020202020204" pitchFamily="34" charset="0"/>
                        </a:rPr>
                        <a:t>.</a:t>
                      </a:r>
                      <a:endParaRPr lang="en-ZA" sz="1200" dirty="0">
                        <a:effectLst/>
                        <a:latin typeface="Arial" panose="020B0604020202020204" pitchFamily="34" charset="0"/>
                        <a:ea typeface="Calibri" panose="020F0502020204030204" pitchFamily="34" charset="0"/>
                        <a:cs typeface="Arial" panose="020B0604020202020204" pitchFamily="34" charset="0"/>
                      </a:endParaRPr>
                    </a:p>
                    <a:p>
                      <a:pPr algn="l">
                        <a:lnSpc>
                          <a:spcPct val="107000"/>
                        </a:lnSpc>
                        <a:spcAft>
                          <a:spcPts val="0"/>
                        </a:spcAft>
                      </a:pPr>
                      <a:r>
                        <a:rPr lang="en-GB" sz="12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2590" marR="62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GB" sz="1200" dirty="0">
                          <a:effectLst/>
                          <a:latin typeface="Arial" panose="020B0604020202020204" pitchFamily="34" charset="0"/>
                          <a:ea typeface="Calibri" panose="020F0502020204030204" pitchFamily="34" charset="0"/>
                          <a:cs typeface="Arial" panose="020B0604020202020204" pitchFamily="34" charset="0"/>
                        </a:rPr>
                        <a:t>Annual assessment of progress against the Communications and Stakeholder Relations Programme, tabled to </a:t>
                      </a:r>
                      <a:r>
                        <a:rPr lang="en-GB" sz="1200" dirty="0" err="1">
                          <a:effectLst/>
                          <a:latin typeface="Arial" panose="020B0604020202020204" pitchFamily="34" charset="0"/>
                          <a:ea typeface="Calibri" panose="020F0502020204030204" pitchFamily="34" charset="0"/>
                          <a:cs typeface="Arial" panose="020B0604020202020204" pitchFamily="34" charset="0"/>
                        </a:rPr>
                        <a:t>Exco</a:t>
                      </a:r>
                      <a:r>
                        <a:rPr lang="en-GB" sz="1200" dirty="0">
                          <a:effectLst/>
                          <a:latin typeface="Arial" panose="020B0604020202020204" pitchFamily="34" charset="0"/>
                          <a:ea typeface="Calibri" panose="020F0502020204030204" pitchFamily="34" charset="0"/>
                          <a:cs typeface="Arial" panose="020B0604020202020204" pitchFamily="34" charset="0"/>
                        </a:rPr>
                        <a:t> in Q4.</a:t>
                      </a:r>
                      <a:endParaRPr lang="en-ZA" sz="1200" dirty="0">
                        <a:effectLst/>
                        <a:latin typeface="Arial" panose="020B0604020202020204" pitchFamily="34" charset="0"/>
                        <a:ea typeface="Calibri" panose="020F0502020204030204" pitchFamily="34" charset="0"/>
                        <a:cs typeface="Arial" panose="020B0604020202020204" pitchFamily="34" charset="0"/>
                      </a:endParaRPr>
                    </a:p>
                    <a:p>
                      <a:pPr algn="l" fontAlgn="ctr">
                        <a:lnSpc>
                          <a:spcPts val="1100"/>
                        </a:lnSpc>
                        <a:spcAft>
                          <a:spcPts val="0"/>
                        </a:spcAft>
                      </a:pPr>
                      <a:r>
                        <a:rPr lang="en-GB" sz="1200" dirty="0">
                          <a:effectLst/>
                          <a:latin typeface="Arial" panose="020B0604020202020204" pitchFamily="34" charset="0"/>
                          <a:ea typeface="Calibri" panose="020F0502020204030204" pitchFamily="34" charset="0"/>
                          <a:cs typeface="Arial" panose="020B0604020202020204" pitchFamily="34" charset="0"/>
                        </a:rPr>
                        <a:t>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2590" marR="62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97651">
                <a:tc>
                  <a:txBody>
                    <a:bodyPr/>
                    <a:lstStyle/>
                    <a:p>
                      <a:pPr algn="l">
                        <a:lnSpc>
                          <a:spcPct val="107000"/>
                        </a:lnSpc>
                        <a:spcAft>
                          <a:spcPts val="0"/>
                        </a:spcAft>
                      </a:pPr>
                      <a:r>
                        <a:rPr lang="en-ZA" sz="1200">
                          <a:effectLst/>
                          <a:latin typeface="Arial" panose="020B0604020202020204" pitchFamily="34" charset="0"/>
                          <a:ea typeface="Calibri" panose="020F0502020204030204" pitchFamily="34" charset="0"/>
                          <a:cs typeface="Arial" panose="020B0604020202020204" pitchFamily="34" charset="0"/>
                        </a:rPr>
                        <a:t>Annual Improvement in achievement of non-financial performance Targets</a:t>
                      </a:r>
                    </a:p>
                  </a:txBody>
                  <a:tcPr marL="62590" marR="62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Annual (2018/19) HR Plan Implementation Report submitted to DPSA by 31 May 2019.</a:t>
                      </a:r>
                    </a:p>
                  </a:txBody>
                  <a:tcPr marL="62590" marR="62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48825">
                <a:tc gridSpan="2">
                  <a:txBody>
                    <a:bodyPr/>
                    <a:lstStyle/>
                    <a:p>
                      <a:pPr algn="ctr">
                        <a:lnSpc>
                          <a:spcPct val="107000"/>
                        </a:lnSpc>
                        <a:spcBef>
                          <a:spcPts val="1200"/>
                        </a:spcBef>
                        <a:spcAft>
                          <a:spcPts val="0"/>
                        </a:spcAft>
                      </a:pPr>
                      <a:r>
                        <a:rPr lang="en-GB" sz="1200" b="1">
                          <a:solidFill>
                            <a:srgbClr val="000000"/>
                          </a:solidFill>
                          <a:effectLst/>
                          <a:latin typeface="Arial" panose="020B0604020202020204" pitchFamily="34" charset="0"/>
                          <a:ea typeface="Calibri" panose="020F0502020204030204" pitchFamily="34" charset="0"/>
                          <a:cs typeface="Arial" panose="020B0604020202020204" pitchFamily="34" charset="0"/>
                        </a:rPr>
                        <a:t>PROGRAMME 2: SECTOR POLICY AND RESEARCH</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2590" marR="62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ZA"/>
                    </a:p>
                  </a:txBody>
                  <a:tcPr/>
                </a:tc>
                <a:extLst>
                  <a:ext uri="{0D108BD9-81ED-4DB2-BD59-A6C34878D82A}">
                    <a16:rowId xmlns:a16="http://schemas.microsoft.com/office/drawing/2014/main" xmlns="" val="10004"/>
                  </a:ext>
                </a:extLst>
              </a:tr>
              <a:tr h="649083">
                <a:tc>
                  <a:txBody>
                    <a:bodyPr/>
                    <a:lstStyle/>
                    <a:p>
                      <a:pPr algn="l" fontAlgn="ctr">
                        <a:lnSpc>
                          <a:spcPts val="1100"/>
                        </a:lnSpc>
                        <a:spcAft>
                          <a:spcPts val="0"/>
                        </a:spcAft>
                      </a:pPr>
                      <a:r>
                        <a:rPr lang="en-GB" sz="1200">
                          <a:effectLst/>
                          <a:latin typeface="Arial" panose="020B0604020202020204" pitchFamily="34" charset="0"/>
                          <a:ea typeface="Calibri" panose="020F0502020204030204" pitchFamily="34" charset="0"/>
                          <a:cs typeface="Arial" panose="020B0604020202020204" pitchFamily="34" charset="0"/>
                        </a:rPr>
                        <a:t>3-year strategically aligned Africa and Global International Relations Programme approved.</a:t>
                      </a:r>
                      <a:endParaRPr lang="en-ZA" sz="1200">
                        <a:effectLst/>
                        <a:latin typeface="Arial" panose="020B0604020202020204" pitchFamily="34" charset="0"/>
                        <a:ea typeface="Calibri" panose="020F0502020204030204" pitchFamily="34" charset="0"/>
                        <a:cs typeface="Arial" panose="020B0604020202020204" pitchFamily="34" charset="0"/>
                      </a:endParaRPr>
                    </a:p>
                    <a:p>
                      <a:pPr algn="l" fontAlgn="ctr">
                        <a:lnSpc>
                          <a:spcPts val="1100"/>
                        </a:lnSpc>
                        <a:spcBef>
                          <a:spcPts val="1200"/>
                        </a:spcBef>
                        <a:spcAft>
                          <a:spcPts val="0"/>
                        </a:spcAft>
                      </a:pPr>
                      <a:r>
                        <a:rPr lang="en-GB" sz="1200">
                          <a:effectLst/>
                          <a:latin typeface="Arial" panose="020B0604020202020204" pitchFamily="34" charset="0"/>
                          <a:ea typeface="Calibri" panose="020F0502020204030204" pitchFamily="34" charset="0"/>
                          <a:cs typeface="Arial" panose="020B0604020202020204" pitchFamily="34" charset="0"/>
                        </a:rPr>
                        <a:t>End of term assessment report on progress against the outcomes of the Programme produced in 2019/20.</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2590" marR="62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lnSpc>
                          <a:spcPts val="1100"/>
                        </a:lnSpc>
                        <a:spcAft>
                          <a:spcPts val="0"/>
                        </a:spcAft>
                      </a:pPr>
                      <a:r>
                        <a:rPr lang="en-ZA" sz="1200" dirty="0" smtClean="0">
                          <a:effectLst/>
                          <a:latin typeface="Arial" panose="020B0604020202020204" pitchFamily="34" charset="0"/>
                          <a:ea typeface="Calibri" panose="020F0502020204030204" pitchFamily="34" charset="0"/>
                        </a:rPr>
                        <a:t>National SMME Index developed.</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2590" marR="62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688028">
                <a:tc>
                  <a:txBody>
                    <a:bodyPr/>
                    <a:lstStyle/>
                    <a:p>
                      <a:pPr algn="l">
                        <a:lnSpc>
                          <a:spcPct val="107000"/>
                        </a:lnSpc>
                        <a:spcBef>
                          <a:spcPts val="400"/>
                        </a:spcBef>
                        <a:spcAft>
                          <a:spcPts val="400"/>
                        </a:spcAft>
                      </a:pPr>
                      <a:r>
                        <a:rPr lang="en-GB" sz="1200">
                          <a:effectLst/>
                          <a:latin typeface="Arial" panose="020B0604020202020204" pitchFamily="34" charset="0"/>
                          <a:ea typeface="Calibri" panose="020F0502020204030204" pitchFamily="34" charset="0"/>
                          <a:cs typeface="Arial" panose="020B0604020202020204" pitchFamily="34" charset="0"/>
                        </a:rPr>
                        <a:t>3x annual consolidated trend analysis of sector-wide socio-economic contribution and progress towards key MTSF indicators.</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2590" marR="62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Bef>
                          <a:spcPts val="400"/>
                        </a:spcBef>
                        <a:spcAft>
                          <a:spcPts val="400"/>
                        </a:spcAft>
                      </a:pPr>
                      <a:r>
                        <a:rPr lang="en-ZA" sz="1200" dirty="0" smtClean="0">
                          <a:effectLst/>
                          <a:latin typeface="Arial" panose="020B0604020202020204" pitchFamily="34" charset="0"/>
                          <a:ea typeface="Calibri" panose="020F0502020204030204" pitchFamily="34" charset="0"/>
                        </a:rPr>
                        <a:t>Business Rescue Strategy Implemented (funding, technical support).</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2590" marR="62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48825">
                <a:tc gridSpan="2">
                  <a:txBody>
                    <a:bodyPr/>
                    <a:lstStyle/>
                    <a:p>
                      <a:pPr algn="ctr">
                        <a:lnSpc>
                          <a:spcPct val="107000"/>
                        </a:lnSpc>
                        <a:spcBef>
                          <a:spcPts val="1200"/>
                        </a:spcBef>
                        <a:spcAft>
                          <a:spcPts val="0"/>
                        </a:spcAft>
                      </a:pPr>
                      <a:r>
                        <a:rPr lang="en-GB" sz="1200" b="1">
                          <a:solidFill>
                            <a:srgbClr val="000000"/>
                          </a:solidFill>
                          <a:effectLst/>
                          <a:latin typeface="Arial" panose="020B0604020202020204" pitchFamily="34" charset="0"/>
                          <a:ea typeface="Calibri" panose="020F0502020204030204" pitchFamily="34" charset="0"/>
                          <a:cs typeface="Arial" panose="020B0604020202020204" pitchFamily="34" charset="0"/>
                        </a:rPr>
                        <a:t>PROGRAMME 3: INTEGRATED CO-OPERATIVES DEVELOPMENT</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2590" marR="62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ZA"/>
                    </a:p>
                  </a:txBody>
                  <a:tcPr/>
                </a:tc>
                <a:extLst>
                  <a:ext uri="{0D108BD9-81ED-4DB2-BD59-A6C34878D82A}">
                    <a16:rowId xmlns:a16="http://schemas.microsoft.com/office/drawing/2014/main" xmlns="" val="10007"/>
                  </a:ext>
                </a:extLst>
              </a:tr>
              <a:tr h="254997">
                <a:tc>
                  <a:txBody>
                    <a:bodyPr/>
                    <a:lstStyle/>
                    <a:p>
                      <a:pPr algn="l" fontAlgn="ctr">
                        <a:lnSpc>
                          <a:spcPts val="1100"/>
                        </a:lnSpc>
                        <a:spcAft>
                          <a:spcPts val="0"/>
                        </a:spcAft>
                      </a:pPr>
                      <a:r>
                        <a:rPr lang="en-GB" sz="1200">
                          <a:effectLst/>
                          <a:latin typeface="Arial" panose="020B0604020202020204" pitchFamily="34" charset="0"/>
                          <a:ea typeface="Calibri" panose="020F0502020204030204" pitchFamily="34" charset="0"/>
                          <a:cs typeface="Arial" panose="020B0604020202020204" pitchFamily="34" charset="0"/>
                        </a:rPr>
                        <a:t>R15m of resources leveraged through partnerships with sector stakeholders by 2019/20</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2590" marR="62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lnSpc>
                          <a:spcPts val="1100"/>
                        </a:lnSpc>
                        <a:spcAft>
                          <a:spcPts val="0"/>
                        </a:spcAft>
                      </a:pPr>
                      <a:r>
                        <a:rPr lang="en-ZA" sz="1200" dirty="0" smtClean="0">
                          <a:effectLst/>
                          <a:latin typeface="Arial" panose="020B0604020202020204" pitchFamily="34" charset="0"/>
                          <a:ea typeface="Calibri" panose="020F0502020204030204" pitchFamily="34" charset="0"/>
                        </a:rPr>
                        <a:t>Four (4) Product markets for SMMEs and Cooperatives developed.</a:t>
                      </a:r>
                    </a:p>
                    <a:p>
                      <a:pPr algn="l" fontAlgn="ctr">
                        <a:lnSpc>
                          <a:spcPts val="1100"/>
                        </a:lnSpc>
                        <a:spcAft>
                          <a:spcPts val="0"/>
                        </a:spcAft>
                      </a:pPr>
                      <a:r>
                        <a:rPr lang="en-ZA" sz="1200" dirty="0" smtClean="0">
                          <a:effectLst/>
                          <a:latin typeface="Arial" panose="020B0604020202020204" pitchFamily="34" charset="0"/>
                          <a:ea typeface="Calibri" panose="020F0502020204030204" pitchFamily="34" charset="0"/>
                        </a:rPr>
                        <a:t>Co-operatives supported to the value of the R67.9 million.</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2590" marR="62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148825">
                <a:tc gridSpan="2">
                  <a:txBody>
                    <a:bodyPr/>
                    <a:lstStyle/>
                    <a:p>
                      <a:pPr algn="ctr">
                        <a:lnSpc>
                          <a:spcPct val="107000"/>
                        </a:lnSpc>
                        <a:spcBef>
                          <a:spcPts val="1200"/>
                        </a:spcBef>
                        <a:spcAft>
                          <a:spcPts val="0"/>
                        </a:spcAft>
                      </a:pPr>
                      <a:r>
                        <a:rPr lang="en-GB" sz="1200" b="1">
                          <a:solidFill>
                            <a:srgbClr val="000000"/>
                          </a:solidFill>
                          <a:effectLst/>
                          <a:latin typeface="Arial" panose="020B0604020202020204" pitchFamily="34" charset="0"/>
                          <a:ea typeface="Calibri" panose="020F0502020204030204" pitchFamily="34" charset="0"/>
                          <a:cs typeface="Arial" panose="020B0604020202020204" pitchFamily="34" charset="0"/>
                        </a:rPr>
                        <a:t>PROGRAMME 4: ENTERPRISE DEVELOPMENT AND ENTREPRENEURSHIP</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2590" marR="62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ZA"/>
                    </a:p>
                  </a:txBody>
                  <a:tcPr/>
                </a:tc>
                <a:extLst>
                  <a:ext uri="{0D108BD9-81ED-4DB2-BD59-A6C34878D82A}">
                    <a16:rowId xmlns:a16="http://schemas.microsoft.com/office/drawing/2014/main" xmlns="" val="10009"/>
                  </a:ext>
                </a:extLst>
              </a:tr>
              <a:tr h="297651">
                <a:tc>
                  <a:txBody>
                    <a:bodyPr/>
                    <a:lstStyle/>
                    <a:p>
                      <a:pPr algn="l">
                        <a:lnSpc>
                          <a:spcPct val="107000"/>
                        </a:lnSpc>
                        <a:spcAft>
                          <a:spcPts val="0"/>
                        </a:spcAft>
                      </a:pPr>
                      <a:r>
                        <a:rPr lang="en-GB" sz="1200">
                          <a:effectLst/>
                          <a:latin typeface="Arial" panose="020B0604020202020204" pitchFamily="34" charset="0"/>
                          <a:ea typeface="Calibri" panose="020F0502020204030204" pitchFamily="34" charset="0"/>
                          <a:cs typeface="Arial" panose="020B0604020202020204" pitchFamily="34" charset="0"/>
                        </a:rPr>
                        <a:t>Revised Strategy on the Promotion of Entrepreneurship and Small Enterprises, submitted for Cabinet approval in 2019/20</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2590" marR="62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l">
                        <a:lnSpc>
                          <a:spcPct val="107000"/>
                        </a:lnSpc>
                        <a:spcBef>
                          <a:spcPts val="400"/>
                        </a:spcBef>
                        <a:spcAft>
                          <a:spcPts val="400"/>
                        </a:spcAft>
                      </a:pPr>
                      <a:r>
                        <a:rPr lang="en-ZA" sz="1100" dirty="0">
                          <a:effectLst/>
                          <a:latin typeface="Arial" panose="020B0604020202020204" pitchFamily="34" charset="0"/>
                          <a:ea typeface="Calibri" panose="020F0502020204030204" pitchFamily="34" charset="0"/>
                          <a:cs typeface="Times New Roman" panose="02020603050405020304" pitchFamily="18" charset="0"/>
                        </a:rPr>
                        <a:t>SMMEs and Co-operatives supported through blended finance to the value of R100 Million.</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400"/>
                        </a:spcAft>
                      </a:pPr>
                      <a:r>
                        <a:rPr lang="en-ZA" sz="1100" dirty="0">
                          <a:effectLst/>
                          <a:latin typeface="Arial" panose="020B0604020202020204" pitchFamily="34" charset="0"/>
                          <a:ea typeface="Calibri" panose="020F0502020204030204" pitchFamily="34" charset="0"/>
                          <a:cs typeface="Times New Roman" panose="02020603050405020304" pitchFamily="18" charset="0"/>
                        </a:rPr>
                        <a:t>Integrated funding model developed.</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446476">
                <a:tc>
                  <a:txBody>
                    <a:bodyPr/>
                    <a:lstStyle/>
                    <a:p>
                      <a:pPr algn="l">
                        <a:lnSpc>
                          <a:spcPct val="107000"/>
                        </a:lnSpc>
                        <a:spcAft>
                          <a:spcPts val="0"/>
                        </a:spcAft>
                      </a:pPr>
                      <a:r>
                        <a:rPr lang="en-GB" sz="1200">
                          <a:effectLst/>
                          <a:latin typeface="Arial" panose="020B0604020202020204" pitchFamily="34" charset="0"/>
                          <a:ea typeface="Calibri" panose="020F0502020204030204" pitchFamily="34" charset="0"/>
                          <a:cs typeface="Arial" panose="020B0604020202020204" pitchFamily="34" charset="0"/>
                        </a:rPr>
                        <a:t>Consolidated Analysis for the MTSF term (2015-20) on the performance of SBD Public Entities against signed Shareholder Compact,</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2590" marR="62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l">
                        <a:lnSpc>
                          <a:spcPct val="107000"/>
                        </a:lnSpc>
                        <a:spcAft>
                          <a:spcPts val="400"/>
                        </a:spcAft>
                      </a:pP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446476">
                <a:tc>
                  <a:txBody>
                    <a:bodyPr/>
                    <a:lstStyle/>
                    <a:p>
                      <a:pPr algn="l">
                        <a:lnSpc>
                          <a:spcPct val="107000"/>
                        </a:lnSpc>
                        <a:spcAft>
                          <a:spcPts val="0"/>
                        </a:spcAft>
                      </a:pPr>
                      <a:r>
                        <a:rPr lang="en-GB" sz="1200" dirty="0" smtClean="0">
                          <a:effectLst/>
                          <a:latin typeface="Arial" panose="020B0604020202020204" pitchFamily="34" charset="0"/>
                          <a:ea typeface="Calibri" panose="020F0502020204030204" pitchFamily="34" charset="0"/>
                          <a:cs typeface="Arial" panose="020B0604020202020204" pitchFamily="34" charset="0"/>
                        </a:rPr>
                        <a:t>Total of R15m of resources leveraged through partnerships with sector stakeholders by 2019/20</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2590" marR="62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l">
                        <a:lnSpc>
                          <a:spcPct val="107000"/>
                        </a:lnSpc>
                        <a:spcAft>
                          <a:spcPts val="0"/>
                        </a:spcAft>
                      </a:pP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2590" marR="62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bl>
          </a:graphicData>
        </a:graphic>
      </p:graphicFrame>
    </p:spTree>
    <p:extLst>
      <p:ext uri="{BB962C8B-B14F-4D97-AF65-F5344CB8AC3E}">
        <p14:creationId xmlns:p14="http://schemas.microsoft.com/office/powerpoint/2010/main" xmlns="" val="2480411897"/>
      </p:ext>
    </p:extLst>
  </p:cSld>
  <p:clrMapOvr>
    <a:masterClrMapping/>
  </p:clrMapOvr>
  <p:transition spd="med"/>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8" name="image2.jpeg" descr="image2.jpeg"/>
          <p:cNvPicPr>
            <a:picLocks noChangeAspect="1"/>
          </p:cNvPicPr>
          <p:nvPr/>
        </p:nvPicPr>
        <p:blipFill>
          <a:blip r:embed="rId2" cstate="print">
            <a:extLst/>
          </a:blip>
          <a:srcRect t="24292" b="22404"/>
          <a:stretch>
            <a:fillRect/>
          </a:stretch>
        </p:blipFill>
        <p:spPr>
          <a:xfrm>
            <a:off x="179511" y="6019798"/>
            <a:ext cx="1954091" cy="646526"/>
          </a:xfrm>
          <a:prstGeom prst="rect">
            <a:avLst/>
          </a:prstGeom>
          <a:ln w="12700">
            <a:miter lim="400000"/>
          </a:ln>
        </p:spPr>
      </p:pic>
      <p:sp>
        <p:nvSpPr>
          <p:cNvPr id="820" name="Shape 493"/>
          <p:cNvSpPr>
            <a:spLocks noGrp="1"/>
          </p:cNvSpPr>
          <p:nvPr>
            <p:ph type="title"/>
          </p:nvPr>
        </p:nvSpPr>
        <p:spPr>
          <a:xfrm>
            <a:off x="0" y="2057400"/>
            <a:ext cx="9144000" cy="2046516"/>
          </a:xfrm>
          <a:prstGeom prst="rect">
            <a:avLst/>
          </a:prstGeom>
          <a:solidFill>
            <a:srgbClr val="C3D69B"/>
          </a:solidFill>
          <a:effectLst>
            <a:outerShdw blurRad="50800" dist="50800" dir="5400000" rotWithShape="0">
              <a:schemeClr val="accent6"/>
            </a:outerShdw>
          </a:effectLst>
        </p:spPr>
        <p:txBody>
          <a:bodyPr/>
          <a:lstStyle>
            <a:lvl1pPr>
              <a:defRPr sz="3600" cap="small">
                <a:latin typeface="Arial"/>
                <a:ea typeface="Arial"/>
                <a:cs typeface="Arial"/>
                <a:sym typeface="Arial"/>
              </a:defRPr>
            </a:lvl1pPr>
          </a:lstStyle>
          <a:p>
            <a:r>
              <a:rPr b="1" dirty="0"/>
              <a:t>THANK YOU</a:t>
            </a:r>
          </a:p>
        </p:txBody>
      </p:sp>
      <p:sp>
        <p:nvSpPr>
          <p:cNvPr id="5" name="Right Triangle 4">
            <a:extLst>
              <a:ext uri="{FF2B5EF4-FFF2-40B4-BE49-F238E27FC236}">
                <a16:creationId xmlns:a16="http://schemas.microsoft.com/office/drawing/2014/main" xmlns="" id="{1F4B36CA-D7BE-E544-95E9-B0A57342C1E7}"/>
              </a:ext>
            </a:extLst>
          </p:cNvPr>
          <p:cNvSpPr/>
          <p:nvPr/>
        </p:nvSpPr>
        <p:spPr>
          <a:xfrm flipH="1">
            <a:off x="8458200" y="6134300"/>
            <a:ext cx="685800" cy="74295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solidFill>
                <a:prstClr val="white"/>
              </a:solidFill>
            </a:endParaRPr>
          </a:p>
        </p:txBody>
      </p:sp>
      <p:sp>
        <p:nvSpPr>
          <p:cNvPr id="819" name="Shape 492"/>
          <p:cNvSpPr>
            <a:spLocks noGrp="1"/>
          </p:cNvSpPr>
          <p:nvPr>
            <p:ph type="sldNum" sz="quarter" idx="2"/>
          </p:nvPr>
        </p:nvSpPr>
        <p:spPr>
          <a:xfrm>
            <a:off x="8823792" y="6461723"/>
            <a:ext cx="300722" cy="338554"/>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sz="1600" b="1">
                <a:solidFill>
                  <a:schemeClr val="bg1"/>
                </a:solidFill>
              </a:rPr>
              <a:pPr/>
              <a:t>55</a:t>
            </a:fld>
            <a:endParaRPr sz="1600" b="1" dirty="0">
              <a:solidFill>
                <a:schemeClr val="bg1"/>
              </a:solidFill>
            </a:endParaRP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6" name="Picture 4" descr="logo Small business devleopment dept_1"/>
          <p:cNvPicPr>
            <a:picLocks noChangeAspect="1" noChangeArrowheads="1"/>
          </p:cNvPicPr>
          <p:nvPr/>
        </p:nvPicPr>
        <p:blipFill>
          <a:blip r:embed="rId2" cstate="print">
            <a:extLst>
              <a:ext uri="{28A0092B-C50C-407E-A947-70E740481C1C}">
                <a14:useLocalDpi xmlns:a14="http://schemas.microsoft.com/office/drawing/2010/main" xmlns="" val="0"/>
              </a:ext>
            </a:extLst>
          </a:blip>
          <a:srcRect t="24292" b="22406"/>
          <a:stretch>
            <a:fillRect/>
          </a:stretch>
        </p:blipFill>
        <p:spPr bwMode="auto">
          <a:xfrm>
            <a:off x="0" y="6219925"/>
            <a:ext cx="1752600" cy="625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4" name="Title 1"/>
          <p:cNvSpPr>
            <a:spLocks noGrp="1"/>
          </p:cNvSpPr>
          <p:nvPr>
            <p:ph type="title"/>
          </p:nvPr>
        </p:nvSpPr>
        <p:spPr>
          <a:xfrm>
            <a:off x="0" y="21988"/>
            <a:ext cx="9132888" cy="786086"/>
          </a:xfrm>
          <a:solidFill>
            <a:schemeClr val="accent3">
              <a:lumMod val="60000"/>
              <a:lumOff val="40000"/>
            </a:schemeClr>
          </a:solidFill>
          <a:effectLst>
            <a:outerShdw blurRad="50800" dist="50800" dir="5400000" algn="ctr" rotWithShape="0">
              <a:schemeClr val="accent6"/>
            </a:outerShdw>
          </a:effectLst>
        </p:spPr>
        <p:txBody>
          <a:bodyPr rtlCol="0">
            <a:normAutofit/>
          </a:bodyPr>
          <a:lstStyle/>
          <a:p>
            <a:pPr lvl="0" algn="r" eaLnBrk="1" hangingPunct="1">
              <a:defRPr/>
            </a:pPr>
            <a:r>
              <a:rPr lang="en-US" sz="3600" b="1" cap="small" dirty="0">
                <a:latin typeface="Arial" panose="020B0604020202020204" pitchFamily="34" charset="0"/>
                <a:cs typeface="Arial" panose="020B0604020202020204" pitchFamily="34" charset="0"/>
                <a:sym typeface="Arial"/>
              </a:rPr>
              <a:t>Strategic Framework</a:t>
            </a:r>
          </a:p>
        </p:txBody>
      </p:sp>
      <p:graphicFrame>
        <p:nvGraphicFramePr>
          <p:cNvPr id="2" name="Table 1"/>
          <p:cNvGraphicFramePr>
            <a:graphicFrameLocks noGrp="1"/>
          </p:cNvGraphicFramePr>
          <p:nvPr>
            <p:extLst>
              <p:ext uri="{D42A27DB-BD31-4B8C-83A1-F6EECF244321}">
                <p14:modId xmlns:p14="http://schemas.microsoft.com/office/powerpoint/2010/main" xmlns="" val="2346574009"/>
              </p:ext>
            </p:extLst>
          </p:nvPr>
        </p:nvGraphicFramePr>
        <p:xfrm>
          <a:off x="11112" y="941618"/>
          <a:ext cx="9132888" cy="1456289"/>
        </p:xfrm>
        <a:graphic>
          <a:graphicData uri="http://schemas.openxmlformats.org/drawingml/2006/table">
            <a:tbl>
              <a:tblPr firstRow="1" firstCol="1" bandRow="1"/>
              <a:tblGrid>
                <a:gridCol w="9132888">
                  <a:extLst>
                    <a:ext uri="{9D8B030D-6E8A-4147-A177-3AD203B41FA5}">
                      <a16:colId xmlns:a16="http://schemas.microsoft.com/office/drawing/2014/main" xmlns="" val="20000"/>
                    </a:ext>
                  </a:extLst>
                </a:gridCol>
              </a:tblGrid>
              <a:tr h="291078">
                <a:tc>
                  <a:txBody>
                    <a:bodyPr/>
                    <a:lstStyle/>
                    <a:p>
                      <a:pPr algn="ctr">
                        <a:lnSpc>
                          <a:spcPct val="110000"/>
                        </a:lnSpc>
                        <a:spcBef>
                          <a:spcPts val="500"/>
                        </a:spcBef>
                        <a:spcAft>
                          <a:spcPts val="500"/>
                        </a:spcAft>
                      </a:pPr>
                      <a:r>
                        <a:rPr lang="en-ZA" sz="1800" b="1" dirty="0">
                          <a:effectLst/>
                          <a:latin typeface="Arial" panose="020B0604020202020204" pitchFamily="34" charset="0"/>
                          <a:ea typeface="Calibri" panose="020F0502020204030204" pitchFamily="34" charset="0"/>
                          <a:cs typeface="Arial" panose="020B0604020202020204" pitchFamily="34" charset="0"/>
                        </a:rPr>
                        <a:t>AIM</a:t>
                      </a:r>
                      <a:r>
                        <a:rPr lang="en-ZA" sz="1800" b="1" baseline="0" dirty="0">
                          <a:effectLst/>
                          <a:latin typeface="Arial" panose="020B0604020202020204" pitchFamily="34" charset="0"/>
                          <a:ea typeface="Calibri" panose="020F0502020204030204" pitchFamily="34" charset="0"/>
                          <a:cs typeface="Arial" panose="020B0604020202020204" pitchFamily="34" charset="0"/>
                        </a:rPr>
                        <a:t> AND PURPOSE</a:t>
                      </a:r>
                      <a:endParaRPr lang="en-ZA"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C000"/>
                    </a:solidFill>
                  </a:tcPr>
                </a:tc>
                <a:extLst>
                  <a:ext uri="{0D108BD9-81ED-4DB2-BD59-A6C34878D82A}">
                    <a16:rowId xmlns:a16="http://schemas.microsoft.com/office/drawing/2014/main" xmlns="" val="10000"/>
                  </a:ext>
                </a:extLst>
              </a:tr>
              <a:tr h="1154537">
                <a:tc>
                  <a:txBody>
                    <a:bodyPr/>
                    <a:lstStyle/>
                    <a:p>
                      <a:pPr marL="381635" marR="416560" algn="ctr">
                        <a:lnSpc>
                          <a:spcPct val="110000"/>
                        </a:lnSpc>
                        <a:spcBef>
                          <a:spcPts val="500"/>
                        </a:spcBef>
                        <a:spcAft>
                          <a:spcPts val="500"/>
                        </a:spcAft>
                      </a:pPr>
                      <a:r>
                        <a:rPr lang="en-ZA" sz="1800" dirty="0">
                          <a:effectLst/>
                          <a:latin typeface="Arial" panose="020B0604020202020204" pitchFamily="34" charset="0"/>
                          <a:ea typeface="Calibri" panose="020F0502020204030204" pitchFamily="34" charset="0"/>
                          <a:cs typeface="Arial" panose="020B0604020202020204" pitchFamily="34" charset="0"/>
                        </a:rPr>
                        <a:t>To support the radical transformation of the economy through the promotion and development of sustainable and competitive entrepreneurs, small businesses and co-operatives, that contribute to job creation and economic growth.</a:t>
                      </a:r>
                      <a:endParaRPr lang="en-ZA"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xmlns="" val="4238989131"/>
              </p:ext>
            </p:extLst>
          </p:nvPr>
        </p:nvGraphicFramePr>
        <p:xfrm>
          <a:off x="0" y="2238371"/>
          <a:ext cx="9132887" cy="1602370"/>
        </p:xfrm>
        <a:graphic>
          <a:graphicData uri="http://schemas.openxmlformats.org/drawingml/2006/table">
            <a:tbl>
              <a:tblPr firstRow="1" firstCol="1" bandRow="1"/>
              <a:tblGrid>
                <a:gridCol w="9132887">
                  <a:extLst>
                    <a:ext uri="{9D8B030D-6E8A-4147-A177-3AD203B41FA5}">
                      <a16:colId xmlns:a16="http://schemas.microsoft.com/office/drawing/2014/main" xmlns="" val="20000"/>
                    </a:ext>
                  </a:extLst>
                </a:gridCol>
              </a:tblGrid>
              <a:tr h="320474">
                <a:tc>
                  <a:txBody>
                    <a:bodyPr/>
                    <a:lstStyle/>
                    <a:p>
                      <a:pPr algn="ctr">
                        <a:lnSpc>
                          <a:spcPct val="110000"/>
                        </a:lnSpc>
                        <a:spcBef>
                          <a:spcPts val="500"/>
                        </a:spcBef>
                        <a:spcAft>
                          <a:spcPts val="500"/>
                        </a:spcAft>
                      </a:pPr>
                      <a:r>
                        <a:rPr lang="en-ZA" sz="1800" b="1" dirty="0">
                          <a:effectLst/>
                          <a:latin typeface="Arial" panose="020B0604020202020204" pitchFamily="34" charset="0"/>
                          <a:ea typeface="Calibri" panose="020F0502020204030204" pitchFamily="34" charset="0"/>
                          <a:cs typeface="Arial" panose="020B0604020202020204" pitchFamily="34" charset="0"/>
                        </a:rPr>
                        <a:t>MANDATE</a:t>
                      </a:r>
                      <a:endParaRPr lang="en-ZA"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C000"/>
                    </a:solidFill>
                  </a:tcPr>
                </a:tc>
                <a:extLst>
                  <a:ext uri="{0D108BD9-81ED-4DB2-BD59-A6C34878D82A}">
                    <a16:rowId xmlns:a16="http://schemas.microsoft.com/office/drawing/2014/main" xmlns="" val="10000"/>
                  </a:ext>
                </a:extLst>
              </a:tr>
              <a:tr h="1281896">
                <a:tc>
                  <a:txBody>
                    <a:bodyPr/>
                    <a:lstStyle/>
                    <a:p>
                      <a:pPr marL="457200" marR="596900" algn="ctr">
                        <a:lnSpc>
                          <a:spcPct val="110000"/>
                        </a:lnSpc>
                        <a:spcBef>
                          <a:spcPts val="500"/>
                        </a:spcBef>
                        <a:spcAft>
                          <a:spcPts val="500"/>
                        </a:spcAft>
                      </a:pPr>
                      <a:r>
                        <a:rPr lang="en-ZA" sz="1800" dirty="0">
                          <a:effectLst/>
                          <a:latin typeface="Arial" panose="020B0604020202020204" pitchFamily="34" charset="0"/>
                          <a:ea typeface="Calibri" panose="020F0502020204030204" pitchFamily="34" charset="0"/>
                          <a:cs typeface="Arial" panose="020B0604020202020204" pitchFamily="34" charset="0"/>
                        </a:rPr>
                        <a:t>To lead and coordinate an integrated approach to the promotion and development of entrepreneurship, small businesses and co-operatives, and ensure an enabling legislative and policy environment to support their growth and sustainability.</a:t>
                      </a:r>
                      <a:endParaRPr lang="en-ZA"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xmlns="" val="3698373154"/>
              </p:ext>
            </p:extLst>
          </p:nvPr>
        </p:nvGraphicFramePr>
        <p:xfrm>
          <a:off x="0" y="3830467"/>
          <a:ext cx="9132888" cy="1056421"/>
        </p:xfrm>
        <a:graphic>
          <a:graphicData uri="http://schemas.openxmlformats.org/drawingml/2006/table">
            <a:tbl>
              <a:tblPr firstRow="1" firstCol="1" bandRow="1"/>
              <a:tblGrid>
                <a:gridCol w="9132888">
                  <a:extLst>
                    <a:ext uri="{9D8B030D-6E8A-4147-A177-3AD203B41FA5}">
                      <a16:colId xmlns:a16="http://schemas.microsoft.com/office/drawing/2014/main" xmlns="" val="20000"/>
                    </a:ext>
                  </a:extLst>
                </a:gridCol>
              </a:tblGrid>
              <a:tr h="262471">
                <a:tc>
                  <a:txBody>
                    <a:bodyPr/>
                    <a:lstStyle/>
                    <a:p>
                      <a:pPr algn="ctr">
                        <a:lnSpc>
                          <a:spcPct val="110000"/>
                        </a:lnSpc>
                        <a:spcBef>
                          <a:spcPts val="500"/>
                        </a:spcBef>
                        <a:spcAft>
                          <a:spcPts val="500"/>
                        </a:spcAft>
                      </a:pPr>
                      <a:r>
                        <a:rPr lang="en-ZA" sz="1800" b="1" dirty="0">
                          <a:effectLst/>
                          <a:latin typeface="Arial" panose="020B0604020202020204" pitchFamily="34" charset="0"/>
                          <a:ea typeface="Calibri" panose="020F0502020204030204" pitchFamily="34" charset="0"/>
                          <a:cs typeface="Arial" panose="020B0604020202020204" pitchFamily="34" charset="0"/>
                        </a:rPr>
                        <a:t>VISION</a:t>
                      </a:r>
                      <a:endParaRPr lang="en-ZA"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C000"/>
                    </a:solidFill>
                  </a:tcPr>
                </a:tc>
                <a:extLst>
                  <a:ext uri="{0D108BD9-81ED-4DB2-BD59-A6C34878D82A}">
                    <a16:rowId xmlns:a16="http://schemas.microsoft.com/office/drawing/2014/main" xmlns="" val="10000"/>
                  </a:ext>
                </a:extLst>
              </a:tr>
              <a:tr h="754669">
                <a:tc>
                  <a:txBody>
                    <a:bodyPr/>
                    <a:lstStyle/>
                    <a:p>
                      <a:pPr marL="457200" marR="596900" algn="ctr">
                        <a:lnSpc>
                          <a:spcPct val="110000"/>
                        </a:lnSpc>
                        <a:spcBef>
                          <a:spcPts val="500"/>
                        </a:spcBef>
                        <a:spcAft>
                          <a:spcPts val="500"/>
                        </a:spcAft>
                      </a:pPr>
                      <a:r>
                        <a:rPr lang="en-ZA" sz="1800" dirty="0">
                          <a:effectLst/>
                          <a:latin typeface="Arial" panose="020B0604020202020204" pitchFamily="34" charset="0"/>
                          <a:ea typeface="Calibri" panose="020F0502020204030204" pitchFamily="34" charset="0"/>
                          <a:cs typeface="Arial" panose="020B0604020202020204" pitchFamily="34" charset="0"/>
                        </a:rPr>
                        <a:t>A radically transformed economy through integrated and effective enterprise development and entrepreneurship promotion.</a:t>
                      </a:r>
                      <a:endParaRPr lang="en-ZA"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xmlns="" val="350177147"/>
              </p:ext>
            </p:extLst>
          </p:nvPr>
        </p:nvGraphicFramePr>
        <p:xfrm>
          <a:off x="0" y="4825793"/>
          <a:ext cx="9132888" cy="1295093"/>
        </p:xfrm>
        <a:graphic>
          <a:graphicData uri="http://schemas.openxmlformats.org/drawingml/2006/table">
            <a:tbl>
              <a:tblPr firstRow="1" firstCol="1" bandRow="1"/>
              <a:tblGrid>
                <a:gridCol w="9132888">
                  <a:extLst>
                    <a:ext uri="{9D8B030D-6E8A-4147-A177-3AD203B41FA5}">
                      <a16:colId xmlns:a16="http://schemas.microsoft.com/office/drawing/2014/main" xmlns="" val="20000"/>
                    </a:ext>
                  </a:extLst>
                </a:gridCol>
              </a:tblGrid>
              <a:tr h="283703">
                <a:tc>
                  <a:txBody>
                    <a:bodyPr/>
                    <a:lstStyle/>
                    <a:p>
                      <a:pPr algn="ctr">
                        <a:lnSpc>
                          <a:spcPct val="110000"/>
                        </a:lnSpc>
                        <a:spcBef>
                          <a:spcPts val="500"/>
                        </a:spcBef>
                        <a:spcAft>
                          <a:spcPts val="500"/>
                        </a:spcAft>
                      </a:pPr>
                      <a:r>
                        <a:rPr lang="en-ZA" sz="1800" b="1" dirty="0">
                          <a:effectLst/>
                          <a:latin typeface="Arial" panose="020B0604020202020204" pitchFamily="34" charset="0"/>
                          <a:ea typeface="Calibri" panose="020F0502020204030204" pitchFamily="34" charset="0"/>
                          <a:cs typeface="Arial" panose="020B0604020202020204" pitchFamily="34" charset="0"/>
                        </a:rPr>
                        <a:t>MISSION</a:t>
                      </a:r>
                      <a:endParaRPr lang="en-ZA"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C000"/>
                    </a:solidFill>
                  </a:tcPr>
                </a:tc>
                <a:extLst>
                  <a:ext uri="{0D108BD9-81ED-4DB2-BD59-A6C34878D82A}">
                    <a16:rowId xmlns:a16="http://schemas.microsoft.com/office/drawing/2014/main" xmlns="" val="10000"/>
                  </a:ext>
                </a:extLst>
              </a:tr>
              <a:tr h="993341">
                <a:tc>
                  <a:txBody>
                    <a:bodyPr/>
                    <a:lstStyle/>
                    <a:p>
                      <a:pPr marL="457200" marR="687070" algn="ctr">
                        <a:lnSpc>
                          <a:spcPct val="110000"/>
                        </a:lnSpc>
                        <a:spcBef>
                          <a:spcPts val="500"/>
                        </a:spcBef>
                        <a:spcAft>
                          <a:spcPts val="500"/>
                        </a:spcAft>
                      </a:pPr>
                      <a:r>
                        <a:rPr lang="en-ZA" sz="1800" dirty="0">
                          <a:effectLst/>
                          <a:latin typeface="Arial" panose="020B0604020202020204" pitchFamily="34" charset="0"/>
                          <a:ea typeface="Calibri" panose="020F0502020204030204" pitchFamily="34" charset="0"/>
                          <a:cs typeface="Arial" panose="020B0604020202020204" pitchFamily="34" charset="0"/>
                        </a:rPr>
                        <a:t>The coordination, integration and mobilisation of efforts and resources towards the creation of an enabling environment for the growth and sustainability of small businesses and co-operatives.</a:t>
                      </a:r>
                      <a:endParaRPr lang="en-ZA"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9" name="Right Triangle 8">
            <a:extLst>
              <a:ext uri="{FF2B5EF4-FFF2-40B4-BE49-F238E27FC236}">
                <a16:creationId xmlns:a16="http://schemas.microsoft.com/office/drawing/2014/main" xmlns="" id="{1F4B36CA-D7BE-E544-95E9-B0A57342C1E7}"/>
              </a:ext>
            </a:extLst>
          </p:cNvPr>
          <p:cNvSpPr/>
          <p:nvPr/>
        </p:nvSpPr>
        <p:spPr>
          <a:xfrm flipH="1">
            <a:off x="8458200" y="6134300"/>
            <a:ext cx="685800" cy="74295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solidFill>
                <a:prstClr val="white"/>
              </a:solidFill>
            </a:endParaRPr>
          </a:p>
        </p:txBody>
      </p:sp>
      <p:sp>
        <p:nvSpPr>
          <p:cNvPr id="77827" name="Slide Number Placeholder 1"/>
          <p:cNvSpPr>
            <a:spLocks noGrp="1"/>
          </p:cNvSpPr>
          <p:nvPr>
            <p:ph type="sldNum" sz="quarter" idx="4294967295"/>
          </p:nvPr>
        </p:nvSpPr>
        <p:spPr bwMode="auto">
          <a:xfrm>
            <a:off x="8779487" y="6433434"/>
            <a:ext cx="300722" cy="338554"/>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81644A7-0C56-4FE1-AA8B-1A8D531D2A01}" type="slidenum">
              <a:rPr lang="en-US" altLang="en-US" sz="1600" b="1" smtClean="0">
                <a:solidFill>
                  <a:schemeClr val="bg1"/>
                </a:solidFill>
              </a:rPr>
              <a:pPr>
                <a:spcBef>
                  <a:spcPct val="0"/>
                </a:spcBef>
                <a:buFontTx/>
                <a:buNone/>
              </a:pPr>
              <a:t>6</a:t>
            </a:fld>
            <a:endParaRPr lang="en-US" altLang="en-US" sz="1600" b="1" dirty="0">
              <a:solidFill>
                <a:schemeClr val="bg1"/>
              </a:solidFill>
            </a:endParaRPr>
          </a:p>
        </p:txBody>
      </p:sp>
    </p:spTree>
    <p:extLst>
      <p:ext uri="{BB962C8B-B14F-4D97-AF65-F5344CB8AC3E}">
        <p14:creationId xmlns:p14="http://schemas.microsoft.com/office/powerpoint/2010/main" xmlns="" val="987369593"/>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6" name="Picture 4" descr="logo Small business devleopment dept_1"/>
          <p:cNvPicPr>
            <a:picLocks noChangeAspect="1" noChangeArrowheads="1"/>
          </p:cNvPicPr>
          <p:nvPr/>
        </p:nvPicPr>
        <p:blipFill>
          <a:blip r:embed="rId3" cstate="print">
            <a:extLst>
              <a:ext uri="{28A0092B-C50C-407E-A947-70E740481C1C}">
                <a14:useLocalDpi xmlns:a14="http://schemas.microsoft.com/office/drawing/2010/main" xmlns="" val="0"/>
              </a:ext>
            </a:extLst>
          </a:blip>
          <a:srcRect t="24292" b="22406"/>
          <a:stretch>
            <a:fillRect/>
          </a:stretch>
        </p:blipFill>
        <p:spPr bwMode="auto">
          <a:xfrm>
            <a:off x="0" y="6210300"/>
            <a:ext cx="1752600" cy="625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4" name="Title 1"/>
          <p:cNvSpPr>
            <a:spLocks noGrp="1"/>
          </p:cNvSpPr>
          <p:nvPr>
            <p:ph type="title"/>
          </p:nvPr>
        </p:nvSpPr>
        <p:spPr>
          <a:xfrm>
            <a:off x="11112" y="0"/>
            <a:ext cx="9132888" cy="609600"/>
          </a:xfrm>
          <a:solidFill>
            <a:schemeClr val="accent3">
              <a:lumMod val="60000"/>
              <a:lumOff val="40000"/>
            </a:schemeClr>
          </a:solidFill>
          <a:effectLst>
            <a:outerShdw blurRad="50800" dist="50800" dir="5400000" algn="ctr" rotWithShape="0">
              <a:schemeClr val="accent6"/>
            </a:outerShdw>
          </a:effectLst>
        </p:spPr>
        <p:txBody>
          <a:bodyPr rtlCol="0">
            <a:normAutofit fontScale="90000"/>
          </a:bodyPr>
          <a:lstStyle/>
          <a:p>
            <a:pPr algn="r">
              <a:defRPr/>
            </a:pPr>
            <a:r>
              <a:rPr lang="en-US" sz="3600" b="1" cap="small" dirty="0">
                <a:solidFill>
                  <a:schemeClr val="tx1"/>
                </a:solidFill>
                <a:latin typeface="Arial" panose="020B0604020202020204" pitchFamily="34" charset="0"/>
                <a:cs typeface="Arial" panose="020B0604020202020204" pitchFamily="34" charset="0"/>
              </a:rPr>
              <a:t>Strategic Framework</a:t>
            </a:r>
          </a:p>
        </p:txBody>
      </p:sp>
      <p:sp>
        <p:nvSpPr>
          <p:cNvPr id="6" name="Right Triangle 5">
            <a:extLst>
              <a:ext uri="{FF2B5EF4-FFF2-40B4-BE49-F238E27FC236}">
                <a16:creationId xmlns:a16="http://schemas.microsoft.com/office/drawing/2014/main" xmlns="" id="{1F4B36CA-D7BE-E544-95E9-B0A57342C1E7}"/>
              </a:ext>
            </a:extLst>
          </p:cNvPr>
          <p:cNvSpPr/>
          <p:nvPr/>
        </p:nvSpPr>
        <p:spPr>
          <a:xfrm flipH="1">
            <a:off x="8458200" y="6134300"/>
            <a:ext cx="685800" cy="74295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solidFill>
                <a:prstClr val="white"/>
              </a:solidFill>
            </a:endParaRPr>
          </a:p>
        </p:txBody>
      </p:sp>
      <p:sp>
        <p:nvSpPr>
          <p:cNvPr id="77827" name="Slide Number Placeholder 1"/>
          <p:cNvSpPr>
            <a:spLocks noGrp="1"/>
          </p:cNvSpPr>
          <p:nvPr>
            <p:ph type="sldNum" sz="quarter" idx="4294967295"/>
          </p:nvPr>
        </p:nvSpPr>
        <p:spPr bwMode="auto">
          <a:xfrm>
            <a:off x="8779491" y="6444067"/>
            <a:ext cx="300722" cy="338554"/>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81644A7-0C56-4FE1-AA8B-1A8D531D2A01}" type="slidenum">
              <a:rPr lang="en-US" altLang="en-US" sz="1600" b="1" smtClean="0">
                <a:solidFill>
                  <a:schemeClr val="bg1"/>
                </a:solidFill>
              </a:rPr>
              <a:pPr>
                <a:spcBef>
                  <a:spcPct val="0"/>
                </a:spcBef>
                <a:buFontTx/>
                <a:buNone/>
              </a:pPr>
              <a:t>7</a:t>
            </a:fld>
            <a:endParaRPr lang="en-US" altLang="en-US" sz="1600" b="1" dirty="0">
              <a:solidFill>
                <a:schemeClr val="bg1"/>
              </a:solidFill>
            </a:endParaRPr>
          </a:p>
        </p:txBody>
      </p:sp>
      <p:graphicFrame>
        <p:nvGraphicFramePr>
          <p:cNvPr id="2" name="Table 1"/>
          <p:cNvGraphicFramePr>
            <a:graphicFrameLocks noGrp="1"/>
          </p:cNvGraphicFramePr>
          <p:nvPr>
            <p:extLst>
              <p:ext uri="{D42A27DB-BD31-4B8C-83A1-F6EECF244321}">
                <p14:modId xmlns:p14="http://schemas.microsoft.com/office/powerpoint/2010/main" xmlns="" val="1252067431"/>
              </p:ext>
            </p:extLst>
          </p:nvPr>
        </p:nvGraphicFramePr>
        <p:xfrm>
          <a:off x="114300" y="723901"/>
          <a:ext cx="8858250" cy="5881178"/>
        </p:xfrm>
        <a:graphic>
          <a:graphicData uri="http://schemas.openxmlformats.org/drawingml/2006/table">
            <a:tbl>
              <a:tblPr firstRow="1" firstCol="1" bandRow="1"/>
              <a:tblGrid>
                <a:gridCol w="2299804">
                  <a:extLst>
                    <a:ext uri="{9D8B030D-6E8A-4147-A177-3AD203B41FA5}">
                      <a16:colId xmlns:a16="http://schemas.microsoft.com/office/drawing/2014/main" xmlns="" val="20000"/>
                    </a:ext>
                  </a:extLst>
                </a:gridCol>
                <a:gridCol w="6558446">
                  <a:extLst>
                    <a:ext uri="{9D8B030D-6E8A-4147-A177-3AD203B41FA5}">
                      <a16:colId xmlns:a16="http://schemas.microsoft.com/office/drawing/2014/main" xmlns="" val="20001"/>
                    </a:ext>
                  </a:extLst>
                </a:gridCol>
              </a:tblGrid>
              <a:tr h="524396">
                <a:tc>
                  <a:txBody>
                    <a:bodyPr/>
                    <a:lstStyle/>
                    <a:p>
                      <a:pPr algn="l">
                        <a:lnSpc>
                          <a:spcPct val="150000"/>
                        </a:lnSpc>
                        <a:spcAft>
                          <a:spcPts val="0"/>
                        </a:spcAft>
                      </a:pPr>
                      <a:r>
                        <a:rPr lang="en-ZA" sz="1200" b="1" dirty="0">
                          <a:effectLst/>
                          <a:latin typeface="Arial" panose="020B0604020202020204" pitchFamily="34" charset="0"/>
                          <a:ea typeface="Calibri" panose="020F0502020204030204" pitchFamily="34" charset="0"/>
                          <a:cs typeface="Arial" panose="020B0604020202020204" pitchFamily="34" charset="0"/>
                        </a:rPr>
                        <a:t>STRATEGIC GOALS</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1687" marR="616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l">
                        <a:lnSpc>
                          <a:spcPct val="150000"/>
                        </a:lnSpc>
                        <a:spcAft>
                          <a:spcPts val="0"/>
                        </a:spcAft>
                      </a:pPr>
                      <a:r>
                        <a:rPr lang="en-ZA" sz="1200" b="1" dirty="0">
                          <a:effectLst/>
                          <a:latin typeface="Arial" panose="020B0604020202020204" pitchFamily="34" charset="0"/>
                          <a:ea typeface="Calibri" panose="020F0502020204030204" pitchFamily="34" charset="0"/>
                          <a:cs typeface="Arial" panose="020B0604020202020204" pitchFamily="34" charset="0"/>
                        </a:rPr>
                        <a:t>STRATEGIC </a:t>
                      </a:r>
                      <a:r>
                        <a:rPr lang="en-ZA" sz="1200" b="1" dirty="0" smtClean="0">
                          <a:effectLst/>
                          <a:latin typeface="Arial" panose="020B0604020202020204" pitchFamily="34" charset="0"/>
                          <a:ea typeface="Calibri" panose="020F0502020204030204" pitchFamily="34" charset="0"/>
                          <a:cs typeface="Arial" panose="020B0604020202020204" pitchFamily="34" charset="0"/>
                        </a:rPr>
                        <a:t>OBJECTIVES</a:t>
                      </a:r>
                      <a:endParaRPr lang="en-ZA" sz="1200" dirty="0">
                        <a:effectLst/>
                        <a:latin typeface="Arial" panose="020B0604020202020204" pitchFamily="34" charset="0"/>
                        <a:ea typeface="Calibri" panose="020F0502020204030204" pitchFamily="34" charset="0"/>
                        <a:cs typeface="Arial" panose="020B0604020202020204" pitchFamily="34" charset="0"/>
                      </a:endParaRPr>
                    </a:p>
                    <a:p>
                      <a:pPr algn="l">
                        <a:lnSpc>
                          <a:spcPct val="150000"/>
                        </a:lnSpc>
                        <a:spcAft>
                          <a:spcPts val="0"/>
                        </a:spcAft>
                      </a:pPr>
                      <a:r>
                        <a:rPr lang="en-ZA" sz="1200" b="1" dirty="0">
                          <a:effectLst/>
                          <a:latin typeface="Arial" panose="020B0604020202020204" pitchFamily="34" charset="0"/>
                          <a:ea typeface="Calibri" panose="020F0502020204030204" pitchFamily="34" charset="0"/>
                          <a:cs typeface="Arial" panose="020B0604020202020204" pitchFamily="34" charset="0"/>
                        </a:rPr>
                        <a:t>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1687" marR="616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extLst>
                  <a:ext uri="{0D108BD9-81ED-4DB2-BD59-A6C34878D82A}">
                    <a16:rowId xmlns:a16="http://schemas.microsoft.com/office/drawing/2014/main" xmlns="" val="10000"/>
                  </a:ext>
                </a:extLst>
              </a:tr>
              <a:tr h="1048791">
                <a:tc>
                  <a:txBody>
                    <a:bodyPr/>
                    <a:lstStyle/>
                    <a:p>
                      <a:pPr algn="l">
                        <a:lnSpc>
                          <a:spcPct val="100000"/>
                        </a:lnSpc>
                        <a:spcAft>
                          <a:spcPts val="0"/>
                        </a:spcAft>
                      </a:pPr>
                      <a:r>
                        <a:rPr lang="en-ZA" sz="1200" b="1">
                          <a:effectLst/>
                          <a:latin typeface="Arial" panose="020B0604020202020204" pitchFamily="34" charset="0"/>
                          <a:ea typeface="Calibri" panose="020F0502020204030204" pitchFamily="34" charset="0"/>
                          <a:cs typeface="Arial" panose="020B0604020202020204" pitchFamily="34" charset="0"/>
                        </a:rPr>
                        <a:t>1. Policy and planning coherence in the sector, that promotes an enabling ecosystem for SMMEs and co-operatives.</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1687" marR="616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ZA" sz="1200" i="0" dirty="0">
                          <a:effectLst/>
                          <a:latin typeface="Arial" panose="020B0604020202020204" pitchFamily="34" charset="0"/>
                          <a:ea typeface="Calibri" panose="020F0502020204030204" pitchFamily="34" charset="0"/>
                          <a:cs typeface="Arial" panose="020B0604020202020204" pitchFamily="34" charset="0"/>
                        </a:rPr>
                        <a:t>1.1. Reduced regulatory burdens and a conducive legislative and policy environment for SMMEs and co-operatives.</a:t>
                      </a:r>
                    </a:p>
                    <a:p>
                      <a:pPr algn="l">
                        <a:lnSpc>
                          <a:spcPct val="150000"/>
                        </a:lnSpc>
                        <a:spcAft>
                          <a:spcPts val="0"/>
                        </a:spcAft>
                      </a:pPr>
                      <a:r>
                        <a:rPr lang="en-ZA" sz="1200" i="0" dirty="0">
                          <a:effectLst/>
                          <a:latin typeface="Arial" panose="020B0604020202020204" pitchFamily="34" charset="0"/>
                          <a:ea typeface="Calibri" panose="020F0502020204030204" pitchFamily="34" charset="0"/>
                          <a:cs typeface="Arial" panose="020B0604020202020204" pitchFamily="34" charset="0"/>
                        </a:rPr>
                        <a:t> </a:t>
                      </a:r>
                    </a:p>
                    <a:p>
                      <a:pPr algn="l">
                        <a:lnSpc>
                          <a:spcPct val="150000"/>
                        </a:lnSpc>
                        <a:spcAft>
                          <a:spcPts val="1050"/>
                        </a:spcAft>
                      </a:pPr>
                      <a:r>
                        <a:rPr lang="en-ZA" sz="1200" i="0" dirty="0">
                          <a:effectLst/>
                          <a:latin typeface="Arial" panose="020B0604020202020204" pitchFamily="34" charset="0"/>
                          <a:ea typeface="Calibri" panose="020F0502020204030204" pitchFamily="34" charset="0"/>
                          <a:cs typeface="Arial" panose="020B0604020202020204" pitchFamily="34" charset="0"/>
                        </a:rPr>
                        <a:t>1.2. Provide credible information on the status of the Cooperatives, Village and Township economies.</a:t>
                      </a:r>
                    </a:p>
                  </a:txBody>
                  <a:tcPr marL="61687" marR="616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398388">
                <a:tc>
                  <a:txBody>
                    <a:bodyPr/>
                    <a:lstStyle/>
                    <a:p>
                      <a:pPr algn="l">
                        <a:lnSpc>
                          <a:spcPct val="100000"/>
                        </a:lnSpc>
                        <a:spcAft>
                          <a:spcPts val="0"/>
                        </a:spcAft>
                      </a:pPr>
                      <a:r>
                        <a:rPr lang="en-ZA" sz="1200" b="1">
                          <a:effectLst/>
                          <a:latin typeface="Arial" panose="020B0604020202020204" pitchFamily="34" charset="0"/>
                          <a:ea typeface="Calibri" panose="020F0502020204030204" pitchFamily="34" charset="0"/>
                          <a:cs typeface="Arial" panose="020B0604020202020204" pitchFamily="34" charset="0"/>
                        </a:rPr>
                        <a:t>2. Equitable access to responsive and targeted products and services that enable the growth and development of SMMEs and co-operatives.</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1687" marR="616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ZA" sz="1200" i="0" dirty="0">
                          <a:effectLst/>
                          <a:latin typeface="Arial" panose="020B0604020202020204" pitchFamily="34" charset="0"/>
                          <a:ea typeface="Calibri" panose="020F0502020204030204" pitchFamily="34" charset="0"/>
                          <a:cs typeface="Arial" panose="020B0604020202020204" pitchFamily="34" charset="0"/>
                        </a:rPr>
                        <a:t>2.1 Scaled-Up and coordinated support for SMMEs, Cooperatives, Village and Township economies.</a:t>
                      </a:r>
                    </a:p>
                    <a:p>
                      <a:pPr algn="l">
                        <a:lnSpc>
                          <a:spcPct val="150000"/>
                        </a:lnSpc>
                        <a:spcAft>
                          <a:spcPts val="0"/>
                        </a:spcAft>
                      </a:pPr>
                      <a:r>
                        <a:rPr lang="en-ZA" sz="1200" i="0" dirty="0">
                          <a:effectLst/>
                          <a:latin typeface="Arial" panose="020B0604020202020204" pitchFamily="34" charset="0"/>
                          <a:ea typeface="Calibri" panose="020F0502020204030204" pitchFamily="34" charset="0"/>
                          <a:cs typeface="Arial" panose="020B0604020202020204" pitchFamily="34" charset="0"/>
                        </a:rPr>
                        <a:t> </a:t>
                      </a:r>
                    </a:p>
                    <a:p>
                      <a:pPr algn="l">
                        <a:lnSpc>
                          <a:spcPct val="150000"/>
                        </a:lnSpc>
                        <a:spcAft>
                          <a:spcPts val="0"/>
                        </a:spcAft>
                      </a:pPr>
                      <a:r>
                        <a:rPr lang="en-ZA" sz="1200" i="0" dirty="0">
                          <a:effectLst/>
                          <a:latin typeface="Arial" panose="020B0604020202020204" pitchFamily="34" charset="0"/>
                          <a:ea typeface="Calibri" panose="020F0502020204030204" pitchFamily="34" charset="0"/>
                          <a:cs typeface="Arial" panose="020B0604020202020204" pitchFamily="34" charset="0"/>
                        </a:rPr>
                        <a:t> </a:t>
                      </a:r>
                      <a:r>
                        <a:rPr lang="en-ZA" sz="1200" i="0" dirty="0" smtClean="0">
                          <a:effectLst/>
                          <a:latin typeface="Arial" panose="020B0604020202020204" pitchFamily="34" charset="0"/>
                          <a:ea typeface="Calibri" panose="020F0502020204030204" pitchFamily="34" charset="0"/>
                          <a:cs typeface="Arial" panose="020B0604020202020204" pitchFamily="34" charset="0"/>
                        </a:rPr>
                        <a:t>2.2</a:t>
                      </a:r>
                      <a:r>
                        <a:rPr lang="en-ZA" sz="1200" i="0" dirty="0">
                          <a:effectLst/>
                          <a:latin typeface="Arial" panose="020B0604020202020204" pitchFamily="34" charset="0"/>
                          <a:ea typeface="Calibri" panose="020F0502020204030204" pitchFamily="34" charset="0"/>
                          <a:cs typeface="Arial" panose="020B0604020202020204" pitchFamily="34" charset="0"/>
                        </a:rPr>
                        <a:t>.</a:t>
                      </a:r>
                      <a:r>
                        <a:rPr lang="en-GB" sz="1200" i="0" dirty="0">
                          <a:effectLst/>
                          <a:latin typeface="Arial" panose="020B0604020202020204" pitchFamily="34" charset="0"/>
                          <a:ea typeface="Calibri" panose="020F0502020204030204" pitchFamily="34" charset="0"/>
                          <a:cs typeface="Arial" panose="020B0604020202020204" pitchFamily="34" charset="0"/>
                        </a:rPr>
                        <a:t> Expand access to financial SMMEs through partnerships and innovative service offerings.</a:t>
                      </a:r>
                      <a:endParaRPr lang="en-ZA" sz="1200" i="0" dirty="0">
                        <a:effectLst/>
                        <a:latin typeface="Arial" panose="020B0604020202020204" pitchFamily="34" charset="0"/>
                        <a:ea typeface="Calibri" panose="020F0502020204030204" pitchFamily="34" charset="0"/>
                        <a:cs typeface="Arial" panose="020B0604020202020204" pitchFamily="34" charset="0"/>
                      </a:endParaRPr>
                    </a:p>
                  </a:txBody>
                  <a:tcPr marL="61687" marR="616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699194">
                <a:tc>
                  <a:txBody>
                    <a:bodyPr/>
                    <a:lstStyle/>
                    <a:p>
                      <a:pPr algn="l">
                        <a:lnSpc>
                          <a:spcPct val="100000"/>
                        </a:lnSpc>
                        <a:spcAft>
                          <a:spcPts val="0"/>
                        </a:spcAft>
                      </a:pPr>
                      <a:r>
                        <a:rPr lang="en-ZA" sz="1200" b="1">
                          <a:effectLst/>
                          <a:latin typeface="Arial" panose="020B0604020202020204" pitchFamily="34" charset="0"/>
                          <a:ea typeface="Calibri" panose="020F0502020204030204" pitchFamily="34" charset="0"/>
                          <a:cs typeface="Arial" panose="020B0604020202020204" pitchFamily="34" charset="0"/>
                        </a:rPr>
                        <a:t>3.</a:t>
                      </a:r>
                      <a:r>
                        <a:rPr lang="en-ZA" sz="1200">
                          <a:effectLst/>
                          <a:latin typeface="Arial" panose="020B0604020202020204" pitchFamily="34" charset="0"/>
                          <a:ea typeface="Calibri" panose="020F0502020204030204" pitchFamily="34" charset="0"/>
                          <a:cs typeface="Arial" panose="020B0604020202020204" pitchFamily="34" charset="0"/>
                        </a:rPr>
                        <a:t> </a:t>
                      </a:r>
                      <a:r>
                        <a:rPr lang="en-ZA" sz="1200" b="1">
                          <a:effectLst/>
                          <a:latin typeface="Arial" panose="020B0604020202020204" pitchFamily="34" charset="0"/>
                          <a:ea typeface="Calibri" panose="020F0502020204030204" pitchFamily="34" charset="0"/>
                          <a:cs typeface="Arial" panose="020B0604020202020204" pitchFamily="34" charset="0"/>
                        </a:rPr>
                        <a:t>Sound governance and the optimal utilisation of available resources.</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1687" marR="616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ZA" sz="1200" i="0" dirty="0">
                          <a:effectLst/>
                          <a:latin typeface="Arial" panose="020B0604020202020204" pitchFamily="34" charset="0"/>
                          <a:ea typeface="Calibri" panose="020F0502020204030204" pitchFamily="34" charset="0"/>
                          <a:cs typeface="Arial" panose="020B0604020202020204" pitchFamily="34" charset="0"/>
                        </a:rPr>
                        <a:t>3.1. Compliance and good governance ensured.</a:t>
                      </a:r>
                    </a:p>
                    <a:p>
                      <a:pPr algn="l">
                        <a:lnSpc>
                          <a:spcPct val="150000"/>
                        </a:lnSpc>
                        <a:spcAft>
                          <a:spcPts val="0"/>
                        </a:spcAft>
                      </a:pPr>
                      <a:r>
                        <a:rPr lang="en-ZA" sz="1200" i="0" dirty="0">
                          <a:effectLst/>
                          <a:latin typeface="Arial" panose="020B0604020202020204" pitchFamily="34" charset="0"/>
                          <a:ea typeface="Calibri" panose="020F0502020204030204" pitchFamily="34" charset="0"/>
                          <a:cs typeface="Arial" panose="020B0604020202020204" pitchFamily="34" charset="0"/>
                        </a:rPr>
                        <a:t> </a:t>
                      </a:r>
                    </a:p>
                    <a:p>
                      <a:pPr algn="l">
                        <a:lnSpc>
                          <a:spcPct val="150000"/>
                        </a:lnSpc>
                        <a:spcAft>
                          <a:spcPts val="0"/>
                        </a:spcAft>
                      </a:pPr>
                      <a:r>
                        <a:rPr lang="en-ZA" sz="1200" i="0" dirty="0">
                          <a:effectLst/>
                          <a:latin typeface="Arial" panose="020B0604020202020204" pitchFamily="34" charset="0"/>
                          <a:ea typeface="Calibri" panose="020F0502020204030204" pitchFamily="34" charset="0"/>
                          <a:cs typeface="Arial" panose="020B0604020202020204" pitchFamily="34" charset="0"/>
                        </a:rPr>
                        <a:t>3.2. Efficient, integrated and streamlined business processes and systems.</a:t>
                      </a:r>
                    </a:p>
                  </a:txBody>
                  <a:tcPr marL="61687" marR="616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048791">
                <a:tc>
                  <a:txBody>
                    <a:bodyPr/>
                    <a:lstStyle/>
                    <a:p>
                      <a:pPr algn="l">
                        <a:lnSpc>
                          <a:spcPct val="100000"/>
                        </a:lnSpc>
                        <a:spcAft>
                          <a:spcPts val="0"/>
                        </a:spcAft>
                      </a:pPr>
                      <a:r>
                        <a:rPr lang="en-ZA" sz="1200" b="1">
                          <a:effectLst/>
                          <a:latin typeface="Arial" panose="020B0604020202020204" pitchFamily="34" charset="0"/>
                          <a:ea typeface="Calibri" panose="020F0502020204030204" pitchFamily="34" charset="0"/>
                          <a:cs typeface="Arial" panose="020B0604020202020204" pitchFamily="34" charset="0"/>
                        </a:rPr>
                        <a:t>4. An enhanced contribution to socio-economic development outcomes by the sector.</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1687" marR="616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ZA" sz="1200" i="0" dirty="0">
                          <a:effectLst/>
                          <a:latin typeface="Arial" panose="020B0604020202020204" pitchFamily="34" charset="0"/>
                          <a:ea typeface="Calibri" panose="020F0502020204030204" pitchFamily="34" charset="0"/>
                          <a:cs typeface="Arial" panose="020B0604020202020204" pitchFamily="34" charset="0"/>
                        </a:rPr>
                        <a:t>4.3. Informed and empowered communities and a responsive department.</a:t>
                      </a:r>
                    </a:p>
                    <a:p>
                      <a:pPr algn="l">
                        <a:lnSpc>
                          <a:spcPct val="150000"/>
                        </a:lnSpc>
                        <a:spcAft>
                          <a:spcPts val="0"/>
                        </a:spcAft>
                      </a:pPr>
                      <a:r>
                        <a:rPr lang="en-ZA" sz="1200" i="0" dirty="0">
                          <a:effectLst/>
                          <a:latin typeface="Arial" panose="020B0604020202020204" pitchFamily="34" charset="0"/>
                          <a:ea typeface="Calibri" panose="020F0502020204030204" pitchFamily="34" charset="0"/>
                          <a:cs typeface="Arial" panose="020B0604020202020204" pitchFamily="34" charset="0"/>
                        </a:rPr>
                        <a:t> </a:t>
                      </a:r>
                    </a:p>
                  </a:txBody>
                  <a:tcPr marL="61687" marR="616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690799">
                <a:tc>
                  <a:txBody>
                    <a:bodyPr/>
                    <a:lstStyle/>
                    <a:p>
                      <a:pPr algn="l">
                        <a:lnSpc>
                          <a:spcPct val="100000"/>
                        </a:lnSpc>
                        <a:spcAft>
                          <a:spcPts val="0"/>
                        </a:spcAft>
                      </a:pPr>
                      <a:r>
                        <a:rPr lang="en-ZA" sz="1200" b="1" dirty="0">
                          <a:effectLst/>
                          <a:latin typeface="Arial" panose="020B0604020202020204" pitchFamily="34" charset="0"/>
                          <a:ea typeface="Calibri" panose="020F0502020204030204" pitchFamily="34" charset="0"/>
                          <a:cs typeface="Arial" panose="020B0604020202020204" pitchFamily="34" charset="0"/>
                        </a:rPr>
                        <a:t>5. A professional and capacitated SBD Sector.</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1687" marR="616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1050"/>
                        </a:spcAft>
                      </a:pPr>
                      <a:r>
                        <a:rPr lang="en-ZA" sz="1200" i="0" dirty="0">
                          <a:effectLst/>
                          <a:latin typeface="Arial" panose="020B0604020202020204" pitchFamily="34" charset="0"/>
                          <a:ea typeface="Calibri" panose="020F0502020204030204" pitchFamily="34" charset="0"/>
                          <a:cs typeface="Arial" panose="020B0604020202020204" pitchFamily="34" charset="0"/>
                        </a:rPr>
                        <a:t>5.1. Coordinated development of the skills pool across the sector.</a:t>
                      </a:r>
                    </a:p>
                    <a:p>
                      <a:pPr algn="l">
                        <a:lnSpc>
                          <a:spcPct val="150000"/>
                        </a:lnSpc>
                        <a:spcAft>
                          <a:spcPts val="0"/>
                        </a:spcAft>
                      </a:pPr>
                      <a:r>
                        <a:rPr lang="en-ZA" sz="1200" i="0" dirty="0">
                          <a:effectLst/>
                          <a:latin typeface="Arial" panose="020B0604020202020204" pitchFamily="34" charset="0"/>
                          <a:ea typeface="Calibri" panose="020F0502020204030204" pitchFamily="34" charset="0"/>
                          <a:cs typeface="Arial" panose="020B0604020202020204" pitchFamily="34" charset="0"/>
                        </a:rPr>
                        <a:t>5.2. Strengthened human resource capability and a high performing organisation.</a:t>
                      </a:r>
                    </a:p>
                  </a:txBody>
                  <a:tcPr marL="61687" marR="616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xmlns="" val="982838027"/>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6" name="Picture 4" descr="logo Small business devleopment dept_1"/>
          <p:cNvPicPr>
            <a:picLocks noChangeAspect="1" noChangeArrowheads="1"/>
          </p:cNvPicPr>
          <p:nvPr/>
        </p:nvPicPr>
        <p:blipFill>
          <a:blip r:embed="rId2" cstate="print">
            <a:extLst>
              <a:ext uri="{28A0092B-C50C-407E-A947-70E740481C1C}">
                <a14:useLocalDpi xmlns:a14="http://schemas.microsoft.com/office/drawing/2010/main" xmlns="" val="0"/>
              </a:ext>
            </a:extLst>
          </a:blip>
          <a:srcRect t="24292" b="22406"/>
          <a:stretch>
            <a:fillRect/>
          </a:stretch>
        </p:blipFill>
        <p:spPr bwMode="auto">
          <a:xfrm>
            <a:off x="0" y="6210300"/>
            <a:ext cx="1752600" cy="625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4" name="Title 1"/>
          <p:cNvSpPr>
            <a:spLocks noGrp="1"/>
          </p:cNvSpPr>
          <p:nvPr>
            <p:ph type="title"/>
          </p:nvPr>
        </p:nvSpPr>
        <p:spPr>
          <a:xfrm>
            <a:off x="-7284" y="11170"/>
            <a:ext cx="9132888" cy="743747"/>
          </a:xfrm>
          <a:solidFill>
            <a:schemeClr val="accent3">
              <a:lumMod val="60000"/>
              <a:lumOff val="40000"/>
            </a:schemeClr>
          </a:solidFill>
          <a:effectLst>
            <a:outerShdw blurRad="50800" dist="50800" dir="5400000" algn="ctr" rotWithShape="0">
              <a:schemeClr val="accent6"/>
            </a:outerShdw>
          </a:effectLst>
        </p:spPr>
        <p:txBody>
          <a:bodyPr rtlCol="0">
            <a:normAutofit/>
          </a:bodyPr>
          <a:lstStyle/>
          <a:p>
            <a:pPr algn="r">
              <a:defRPr/>
            </a:pPr>
            <a:r>
              <a:rPr lang="en-ZA" sz="3600" b="1" cap="small" dirty="0" smtClean="0">
                <a:latin typeface="Arial" panose="020B0604020202020204" pitchFamily="34" charset="0"/>
                <a:cs typeface="Arial" panose="020B0604020202020204" pitchFamily="34" charset="0"/>
              </a:rPr>
              <a:t>ORGANISATIONAL VALUES </a:t>
            </a:r>
            <a:r>
              <a:rPr lang="en-US" sz="3600" b="1" cap="small" dirty="0" smtClean="0">
                <a:solidFill>
                  <a:prstClr val="black"/>
                </a:solidFill>
                <a:latin typeface="Arial" panose="020B0604020202020204" pitchFamily="34" charset="0"/>
                <a:cs typeface="Arial" panose="020B0604020202020204" pitchFamily="34" charset="0"/>
              </a:rPr>
              <a:t> </a:t>
            </a:r>
            <a:endParaRPr lang="en-US" sz="3600" b="1" cap="small" dirty="0">
              <a:solidFill>
                <a:srgbClr val="FF0000"/>
              </a:solidFill>
              <a:latin typeface="Arial" panose="020B0604020202020204" pitchFamily="34" charset="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xmlns="" val="3046680821"/>
              </p:ext>
            </p:extLst>
          </p:nvPr>
        </p:nvGraphicFramePr>
        <p:xfrm>
          <a:off x="74429" y="956922"/>
          <a:ext cx="8987378" cy="393523"/>
        </p:xfrm>
        <a:graphic>
          <a:graphicData uri="http://schemas.openxmlformats.org/drawingml/2006/table">
            <a:tbl>
              <a:tblPr firstRow="1" firstCol="1" bandRow="1"/>
              <a:tblGrid>
                <a:gridCol w="8987378">
                  <a:extLst>
                    <a:ext uri="{9D8B030D-6E8A-4147-A177-3AD203B41FA5}">
                      <a16:colId xmlns:a16="http://schemas.microsoft.com/office/drawing/2014/main" xmlns="" val="20000"/>
                    </a:ext>
                  </a:extLst>
                </a:gridCol>
              </a:tblGrid>
              <a:tr h="393523">
                <a:tc>
                  <a:txBody>
                    <a:bodyPr/>
                    <a:lstStyle/>
                    <a:p>
                      <a:pPr algn="ctr">
                        <a:lnSpc>
                          <a:spcPct val="110000"/>
                        </a:lnSpc>
                        <a:spcBef>
                          <a:spcPts val="500"/>
                        </a:spcBef>
                        <a:spcAft>
                          <a:spcPts val="500"/>
                        </a:spcAft>
                      </a:pPr>
                      <a:r>
                        <a:rPr lang="en-ZA" sz="1800" b="1" dirty="0">
                          <a:effectLst/>
                          <a:latin typeface="Arial" panose="020B0604020202020204" pitchFamily="34" charset="0"/>
                          <a:ea typeface="Calibri" panose="020F0502020204030204" pitchFamily="34" charset="0"/>
                          <a:cs typeface="Arial" panose="020B0604020202020204" pitchFamily="34" charset="0"/>
                        </a:rPr>
                        <a:t>VALUES</a:t>
                      </a:r>
                      <a:endParaRPr lang="en-ZA" sz="1800" dirty="0">
                        <a:effectLst/>
                        <a:latin typeface="Arial" panose="020B0604020202020204" pitchFamily="34" charset="0"/>
                        <a:ea typeface="Calibri" panose="020F0502020204030204" pitchFamily="34" charset="0"/>
                        <a:cs typeface="Times New Roman" panose="02020603050405020304" pitchFamily="18" charset="0"/>
                      </a:endParaRPr>
                    </a:p>
                  </a:txBody>
                  <a:tcPr marL="41480" marR="414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cell3D prstMaterial="dkEdge">
                      <a:bevel/>
                      <a:lightRig rig="flood" dir="t"/>
                    </a:cell3D>
                    <a:solidFill>
                      <a:schemeClr val="accent3">
                        <a:lumMod val="60000"/>
                        <a:lumOff val="40000"/>
                      </a:schemeClr>
                    </a:solidFill>
                  </a:tcPr>
                </a:tc>
                <a:extLst>
                  <a:ext uri="{0D108BD9-81ED-4DB2-BD59-A6C34878D82A}">
                    <a16:rowId xmlns:a16="http://schemas.microsoft.com/office/drawing/2014/main" xmlns="" val="10000"/>
                  </a:ext>
                </a:extLst>
              </a:tr>
            </a:tbl>
          </a:graphicData>
        </a:graphic>
      </p:graphicFrame>
      <p:graphicFrame>
        <p:nvGraphicFramePr>
          <p:cNvPr id="4" name="Diagram 3"/>
          <p:cNvGraphicFramePr/>
          <p:nvPr>
            <p:extLst>
              <p:ext uri="{D42A27DB-BD31-4B8C-83A1-F6EECF244321}">
                <p14:modId xmlns:p14="http://schemas.microsoft.com/office/powerpoint/2010/main" xmlns="" val="1130761250"/>
              </p:ext>
            </p:extLst>
          </p:nvPr>
        </p:nvGraphicFramePr>
        <p:xfrm>
          <a:off x="89901" y="1030515"/>
          <a:ext cx="8938517" cy="56803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ight Triangle 6">
            <a:extLst>
              <a:ext uri="{FF2B5EF4-FFF2-40B4-BE49-F238E27FC236}">
                <a16:creationId xmlns:a16="http://schemas.microsoft.com/office/drawing/2014/main" xmlns="" id="{1F4B36CA-D7BE-E544-95E9-B0A57342C1E7}"/>
              </a:ext>
            </a:extLst>
          </p:cNvPr>
          <p:cNvSpPr/>
          <p:nvPr/>
        </p:nvSpPr>
        <p:spPr>
          <a:xfrm flipH="1">
            <a:off x="8458200" y="6134300"/>
            <a:ext cx="685800" cy="74295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solidFill>
                <a:prstClr val="white"/>
              </a:solidFill>
            </a:endParaRPr>
          </a:p>
        </p:txBody>
      </p:sp>
      <p:sp>
        <p:nvSpPr>
          <p:cNvPr id="77827" name="Slide Number Placeholder 1"/>
          <p:cNvSpPr>
            <a:spLocks noGrp="1"/>
          </p:cNvSpPr>
          <p:nvPr>
            <p:ph type="sldNum" sz="quarter" idx="4294967295"/>
          </p:nvPr>
        </p:nvSpPr>
        <p:spPr bwMode="auto">
          <a:xfrm>
            <a:off x="8758233" y="6453967"/>
            <a:ext cx="332620" cy="360553"/>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81644A7-0C56-4FE1-AA8B-1A8D531D2A01}" type="slidenum">
              <a:rPr lang="en-US" altLang="en-US" sz="1600" b="1" smtClean="0">
                <a:solidFill>
                  <a:schemeClr val="bg1"/>
                </a:solidFill>
              </a:rPr>
              <a:pPr>
                <a:spcBef>
                  <a:spcPct val="0"/>
                </a:spcBef>
                <a:buFontTx/>
                <a:buNone/>
              </a:pPr>
              <a:t>8</a:t>
            </a:fld>
            <a:endParaRPr lang="en-US" altLang="en-US" sz="1600" b="1" dirty="0">
              <a:solidFill>
                <a:schemeClr val="bg1"/>
              </a:solidFill>
            </a:endParaRPr>
          </a:p>
        </p:txBody>
      </p:sp>
    </p:spTree>
    <p:extLst>
      <p:ext uri="{BB962C8B-B14F-4D97-AF65-F5344CB8AC3E}">
        <p14:creationId xmlns:p14="http://schemas.microsoft.com/office/powerpoint/2010/main" xmlns="" val="1461440602"/>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C3D69B"/>
        </a:solidFill>
        <a:effectLst/>
      </p:bgPr>
    </p:bg>
    <p:spTree>
      <p:nvGrpSpPr>
        <p:cNvPr id="1" name=""/>
        <p:cNvGrpSpPr/>
        <p:nvPr/>
      </p:nvGrpSpPr>
      <p:grpSpPr>
        <a:xfrm>
          <a:off x="0" y="0"/>
          <a:ext cx="0" cy="0"/>
          <a:chOff x="0" y="0"/>
          <a:chExt cx="0" cy="0"/>
        </a:xfrm>
      </p:grpSpPr>
      <p:pic>
        <p:nvPicPr>
          <p:cNvPr id="646" name="Picture 6" descr="Picture 6"/>
          <p:cNvPicPr>
            <a:picLocks noChangeAspect="1"/>
          </p:cNvPicPr>
          <p:nvPr/>
        </p:nvPicPr>
        <p:blipFill>
          <a:blip r:embed="rId2" cstate="print">
            <a:extLst/>
          </a:blip>
          <a:srcRect t="24292" b="22405"/>
          <a:stretch>
            <a:fillRect/>
          </a:stretch>
        </p:blipFill>
        <p:spPr>
          <a:xfrm>
            <a:off x="179511" y="6019799"/>
            <a:ext cx="1954090" cy="646525"/>
          </a:xfrm>
          <a:prstGeom prst="rect">
            <a:avLst/>
          </a:prstGeom>
          <a:ln w="12700">
            <a:miter lim="400000"/>
          </a:ln>
        </p:spPr>
      </p:pic>
      <p:sp>
        <p:nvSpPr>
          <p:cNvPr id="648" name="Title 1"/>
          <p:cNvSpPr/>
          <p:nvPr/>
        </p:nvSpPr>
        <p:spPr>
          <a:xfrm>
            <a:off x="152400" y="2438400"/>
            <a:ext cx="8991600" cy="1143000"/>
          </a:xfrm>
          <a:prstGeom prst="rect">
            <a:avLst/>
          </a:prstGeom>
          <a:solidFill>
            <a:srgbClr val="C3D69B"/>
          </a:solidFill>
          <a:ln w="12700">
            <a:miter lim="400000"/>
          </a:ln>
          <a:effectLst>
            <a:outerShdw blurRad="50800" dist="50800" dir="5400000" rotWithShape="0">
              <a:schemeClr val="accent6"/>
            </a:outerShdw>
          </a:effectLst>
          <a:extLst>
            <a:ext uri="{C572A759-6A51-4108-AA02-DFA0A04FC94B}">
              <ma14:wrappingTextBoxFlag xmlns:ma14="http://schemas.microsoft.com/office/mac/drawingml/2011/main" xmlns="" val="1"/>
            </a:ext>
          </a:extLst>
        </p:spPr>
        <p:txBody>
          <a:bodyPr lIns="45719" rIns="45719" anchor="ctr">
            <a:normAutofit/>
          </a:bodyPr>
          <a:lstStyle>
            <a:lvl1pPr>
              <a:defRPr sz="4400" cap="small">
                <a:latin typeface="Arial"/>
                <a:ea typeface="Arial"/>
                <a:cs typeface="Arial"/>
                <a:sym typeface="Arial"/>
              </a:defRPr>
            </a:lvl1pPr>
          </a:lstStyle>
          <a:p>
            <a:pPr algn="r"/>
            <a:r>
              <a:rPr lang="en-GB" sz="3200" dirty="0"/>
              <a:t>Situational Analysis</a:t>
            </a:r>
            <a:endParaRPr sz="3200" dirty="0"/>
          </a:p>
        </p:txBody>
      </p:sp>
      <p:sp>
        <p:nvSpPr>
          <p:cNvPr id="5" name="Right Triangle 4">
            <a:extLst>
              <a:ext uri="{FF2B5EF4-FFF2-40B4-BE49-F238E27FC236}">
                <a16:creationId xmlns:a16="http://schemas.microsoft.com/office/drawing/2014/main" xmlns="" id="{1F4B36CA-D7BE-E544-95E9-B0A57342C1E7}"/>
              </a:ext>
            </a:extLst>
          </p:cNvPr>
          <p:cNvSpPr/>
          <p:nvPr/>
        </p:nvSpPr>
        <p:spPr>
          <a:xfrm flipH="1">
            <a:off x="8458200" y="6134300"/>
            <a:ext cx="685800" cy="74295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solidFill>
                <a:prstClr val="white"/>
              </a:solidFill>
            </a:endParaRPr>
          </a:p>
        </p:txBody>
      </p:sp>
      <p:sp>
        <p:nvSpPr>
          <p:cNvPr id="647" name="Slide Number Placeholder 2"/>
          <p:cNvSpPr>
            <a:spLocks noGrp="1"/>
          </p:cNvSpPr>
          <p:nvPr>
            <p:ph type="sldNum" sz="quarter" idx="2"/>
          </p:nvPr>
        </p:nvSpPr>
        <p:spPr>
          <a:xfrm>
            <a:off x="8800745" y="6433434"/>
            <a:ext cx="300722" cy="338554"/>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sz="1600" b="1">
                <a:solidFill>
                  <a:schemeClr val="bg1"/>
                </a:solidFill>
              </a:rPr>
              <a:pPr/>
              <a:t>9</a:t>
            </a:fld>
            <a:endParaRPr sz="1600" b="1">
              <a:solidFill>
                <a:schemeClr val="bg1"/>
              </a:solidFill>
            </a:endParaRPr>
          </a:p>
        </p:txBody>
      </p:sp>
    </p:spTree>
    <p:extLst>
      <p:ext uri="{BB962C8B-B14F-4D97-AF65-F5344CB8AC3E}">
        <p14:creationId xmlns:p14="http://schemas.microsoft.com/office/powerpoint/2010/main" xmlns="" val="3969400101"/>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themeOverride>
</file>

<file path=docProps/app.xml><?xml version="1.0" encoding="utf-8"?>
<Properties xmlns="http://schemas.openxmlformats.org/officeDocument/2006/extended-properties" xmlns:vt="http://schemas.openxmlformats.org/officeDocument/2006/docPropsVTypes">
  <TotalTime>85783</TotalTime>
  <Words>5749</Words>
  <Application>Microsoft Office PowerPoint</Application>
  <PresentationFormat>On-screen Show (4:3)</PresentationFormat>
  <Paragraphs>1332</Paragraphs>
  <Slides>55</Slides>
  <Notes>9</Notes>
  <HiddenSlides>0</HiddenSlides>
  <MMClips>0</MMClips>
  <ScaleCrop>false</ScaleCrop>
  <HeadingPairs>
    <vt:vector size="4" baseType="variant">
      <vt:variant>
        <vt:lpstr>Theme</vt:lpstr>
      </vt:variant>
      <vt:variant>
        <vt:i4>3</vt:i4>
      </vt:variant>
      <vt:variant>
        <vt:lpstr>Slide Titles</vt:lpstr>
      </vt:variant>
      <vt:variant>
        <vt:i4>55</vt:i4>
      </vt:variant>
    </vt:vector>
  </HeadingPairs>
  <TitlesOfParts>
    <vt:vector size="58" baseType="lpstr">
      <vt:lpstr>Office Theme</vt:lpstr>
      <vt:lpstr>Custom Design</vt:lpstr>
      <vt:lpstr>3_Office Theme</vt:lpstr>
      <vt:lpstr>Department of Small Business Development (DSBD)</vt:lpstr>
      <vt:lpstr>Slide 2</vt:lpstr>
      <vt:lpstr>Part A: Strategic Overview</vt:lpstr>
      <vt:lpstr>Slide 4</vt:lpstr>
      <vt:lpstr>Strategic Framework</vt:lpstr>
      <vt:lpstr>Strategic Framework</vt:lpstr>
      <vt:lpstr>Strategic Framework</vt:lpstr>
      <vt:lpstr>ORGANISATIONAL VALUES  </vt:lpstr>
      <vt:lpstr>Slide 9</vt:lpstr>
      <vt:lpstr>External Environment</vt:lpstr>
      <vt:lpstr>External Environment</vt:lpstr>
      <vt:lpstr>External Environment</vt:lpstr>
      <vt:lpstr>External Environment</vt:lpstr>
      <vt:lpstr>External Environment</vt:lpstr>
      <vt:lpstr>Slide 15</vt:lpstr>
      <vt:lpstr>Organisational Environment</vt:lpstr>
      <vt:lpstr>Organisational Environment</vt:lpstr>
      <vt:lpstr>Organisational Environment</vt:lpstr>
      <vt:lpstr>DSBD Operational Model</vt:lpstr>
      <vt:lpstr>  ORGANISATIONAL STRUCTURE    </vt:lpstr>
      <vt:lpstr>Slide 21</vt:lpstr>
      <vt:lpstr>Resourcing the structure: Medium Term</vt:lpstr>
      <vt:lpstr>Slide 23</vt:lpstr>
      <vt:lpstr>Slide 24</vt:lpstr>
      <vt:lpstr>Slide 25</vt:lpstr>
      <vt:lpstr>Overview of 2019/20 Budget and MTEF Estimates </vt:lpstr>
      <vt:lpstr>Economic Classification of 2019/20 Budget and MTEF Estimates </vt:lpstr>
      <vt:lpstr>2019/20 Economic Classification</vt:lpstr>
      <vt:lpstr>  </vt:lpstr>
      <vt:lpstr>  </vt:lpstr>
      <vt:lpstr>PART B: PROGRAMME PLANS</vt:lpstr>
      <vt:lpstr>PROGRAMME 1: ADMINISTRATION </vt:lpstr>
      <vt:lpstr>  </vt:lpstr>
      <vt:lpstr>Programme 1: The Budget and MTEF </vt:lpstr>
      <vt:lpstr>Programme 1: Objectives and MTEF Targets</vt:lpstr>
      <vt:lpstr>Programme 1: Objectives and MTEF Targets</vt:lpstr>
      <vt:lpstr>PROGRAMME 2: SECTOR POLICY AND RESEARCH</vt:lpstr>
      <vt:lpstr> </vt:lpstr>
      <vt:lpstr>Programme 2: The Budget and MTEF </vt:lpstr>
      <vt:lpstr> Programme 2: Objectives and MTEF Targets    </vt:lpstr>
      <vt:lpstr> Programme 2: Objectives and MTEF Targets    </vt:lpstr>
      <vt:lpstr>PROGRAMME 3: INTEGRATED CO-OPERATIVES DEVELOPMENT </vt:lpstr>
      <vt:lpstr>Slide 43</vt:lpstr>
      <vt:lpstr>Programme 3: The Budget and MTEF </vt:lpstr>
      <vt:lpstr>Programme 3: Objectives and MTEF Targets</vt:lpstr>
      <vt:lpstr>PROGRAMME 4:  ENTERPRISE DEVELOPMENT AND ENTREPRENEURSHIP</vt:lpstr>
      <vt:lpstr>Slide 47</vt:lpstr>
      <vt:lpstr>Programme 4: The Budget and MTEF Targets </vt:lpstr>
      <vt:lpstr>PART C: LINKS TO OTHER PLANS</vt:lpstr>
      <vt:lpstr>Links To Other Plans</vt:lpstr>
      <vt:lpstr>Public Entities Reporting to the Minister </vt:lpstr>
      <vt:lpstr>Annexure A: Amendment To The Revised Strategic Plan </vt:lpstr>
      <vt:lpstr>Annexure A: Amendment To The Revised Strategic Plan </vt:lpstr>
      <vt:lpstr>Annexure A: Amendment To The Revised Strategic Plan </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Small Business Development, Seda and Sefa</dc:title>
  <dc:creator>Tebogo Hlabioa</dc:creator>
  <cp:lastModifiedBy>PUMZA</cp:lastModifiedBy>
  <cp:revision>723</cp:revision>
  <cp:lastPrinted>2019-07-02T15:34:38Z</cp:lastPrinted>
  <dcterms:modified xsi:type="dcterms:W3CDTF">2019-07-05T08:01:28Z</dcterms:modified>
</cp:coreProperties>
</file>