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Override12.xml" ContentType="application/vnd.openxmlformats-officedocument.themeOverr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olors16.xml" ContentType="application/vnd.ms-office.chartcolorstyle+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olors17.xml" ContentType="application/vnd.ms-office.chartcolor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olors5.xml" ContentType="application/vnd.ms-office.chartcolorstyle+xml"/>
  <Override PartName="/ppt/charts/style10.xml" ContentType="application/vnd.ms-office.chartstyle+xml"/>
  <Override PartName="/ppt/charts/colors1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Lst>
  <p:notesMasterIdLst>
    <p:notesMasterId r:id="rId49"/>
  </p:notesMasterIdLst>
  <p:sldIdLst>
    <p:sldId id="283" r:id="rId4"/>
    <p:sldId id="398" r:id="rId5"/>
    <p:sldId id="383" r:id="rId6"/>
    <p:sldId id="382" r:id="rId7"/>
    <p:sldId id="394" r:id="rId8"/>
    <p:sldId id="395" r:id="rId9"/>
    <p:sldId id="396" r:id="rId10"/>
    <p:sldId id="312" r:id="rId11"/>
    <p:sldId id="397" r:id="rId12"/>
    <p:sldId id="315" r:id="rId13"/>
    <p:sldId id="337" r:id="rId14"/>
    <p:sldId id="388" r:id="rId15"/>
    <p:sldId id="338" r:id="rId16"/>
    <p:sldId id="389" r:id="rId17"/>
    <p:sldId id="380" r:id="rId18"/>
    <p:sldId id="390" r:id="rId19"/>
    <p:sldId id="339" r:id="rId20"/>
    <p:sldId id="340" r:id="rId21"/>
    <p:sldId id="379" r:id="rId22"/>
    <p:sldId id="374" r:id="rId23"/>
    <p:sldId id="391" r:id="rId24"/>
    <p:sldId id="322" r:id="rId25"/>
    <p:sldId id="392" r:id="rId26"/>
    <p:sldId id="290" r:id="rId27"/>
    <p:sldId id="323" r:id="rId28"/>
    <p:sldId id="393" r:id="rId29"/>
    <p:sldId id="324" r:id="rId30"/>
    <p:sldId id="291" r:id="rId31"/>
    <p:sldId id="304" r:id="rId32"/>
    <p:sldId id="381" r:id="rId33"/>
    <p:sldId id="377" r:id="rId34"/>
    <p:sldId id="328" r:id="rId35"/>
    <p:sldId id="282" r:id="rId36"/>
    <p:sldId id="384" r:id="rId37"/>
    <p:sldId id="296" r:id="rId38"/>
    <p:sldId id="329" r:id="rId39"/>
    <p:sldId id="385" r:id="rId40"/>
    <p:sldId id="333" r:id="rId41"/>
    <p:sldId id="332" r:id="rId42"/>
    <p:sldId id="331" r:id="rId43"/>
    <p:sldId id="386" r:id="rId44"/>
    <p:sldId id="341" r:id="rId45"/>
    <p:sldId id="342" r:id="rId46"/>
    <p:sldId id="343" r:id="rId47"/>
    <p:sldId id="28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monde" initials="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6343" autoAdjust="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Worksheet10.xlsx"/><Relationship Id="rId1" Type="http://schemas.openxmlformats.org/officeDocument/2006/relationships/themeOverride" Target="../theme/themeOverride8.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11.xlsx"/><Relationship Id="rId1" Type="http://schemas.openxmlformats.org/officeDocument/2006/relationships/themeOverride" Target="../theme/themeOverride9.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Office_Excel_Worksheet12.xlsx"/><Relationship Id="rId1" Type="http://schemas.openxmlformats.org/officeDocument/2006/relationships/themeOverride" Target="../theme/themeOverride10.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Office_Excel_Worksheet13.xlsx"/><Relationship Id="rId1" Type="http://schemas.openxmlformats.org/officeDocument/2006/relationships/themeOverride" Target="../theme/themeOverride11.xm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package" Target="../embeddings/Microsoft_Office_Excel_Worksheet14.xlsx"/><Relationship Id="rId1" Type="http://schemas.openxmlformats.org/officeDocument/2006/relationships/themeOverride" Target="../theme/themeOverride12.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package" Target="../embeddings/Microsoft_Office_Excel_Worksheet15.xlsx"/><Relationship Id="rId1" Type="http://schemas.openxmlformats.org/officeDocument/2006/relationships/themeOverride" Target="../theme/themeOverride13.xml"/><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package" Target="../embeddings/Microsoft_Office_Excel_Worksheet16.xlsx"/><Relationship Id="rId1" Type="http://schemas.openxmlformats.org/officeDocument/2006/relationships/themeOverride" Target="../theme/themeOverride14.xml"/><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package" Target="../embeddings/Microsoft_Office_Excel_Worksheet17.xlsx"/><Relationship Id="rId1" Type="http://schemas.openxmlformats.org/officeDocument/2006/relationships/themeOverride" Target="../theme/themeOverride15.xml"/><Relationship Id="rId4"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7.xlsx"/><Relationship Id="rId1" Type="http://schemas.openxmlformats.org/officeDocument/2006/relationships/themeOverride" Target="../theme/themeOverride5.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Worksheet8.xlsx"/><Relationship Id="rId1" Type="http://schemas.openxmlformats.org/officeDocument/2006/relationships/themeOverride" Target="../theme/themeOverride6.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Office_Excel_Worksheet9.xlsx"/><Relationship Id="rId1" Type="http://schemas.openxmlformats.org/officeDocument/2006/relationships/themeOverride" Target="../theme/themeOverride7.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maps of the national map series produced </a:t>
            </a:r>
            <a:endParaRPr lang="en-ZA" sz="1600" b="1" dirty="0">
              <a:latin typeface="+mn-lt"/>
            </a:endParaRPr>
          </a:p>
        </c:rich>
      </c:tx>
      <c:spPr>
        <a:noFill/>
        <a:ln>
          <a:noFill/>
        </a:ln>
        <a:effectLst/>
      </c:spPr>
    </c:title>
    <c:plotArea>
      <c:layout>
        <c:manualLayout>
          <c:layoutTarget val="inner"/>
          <c:xMode val="edge"/>
          <c:yMode val="edge"/>
          <c:x val="4.7920601414657635E-2"/>
          <c:y val="0.16885212923633289"/>
          <c:w val="0.95207939858534241"/>
          <c:h val="0.76434751745171459"/>
        </c:manualLayout>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40</c:v>
                </c:pt>
                <c:pt idx="1">
                  <c:v>92</c:v>
                </c:pt>
                <c:pt idx="2">
                  <c:v>0</c:v>
                </c:pt>
                <c:pt idx="3">
                  <c:v>3</c:v>
                </c:pt>
                <c:pt idx="4">
                  <c:v>2</c:v>
                </c:pt>
                <c:pt idx="5">
                  <c:v>0</c:v>
                </c:pt>
                <c:pt idx="6">
                  <c:v>18</c:v>
                </c:pt>
                <c:pt idx="7">
                  <c:v>15</c:v>
                </c:pt>
                <c:pt idx="8">
                  <c:v>30</c:v>
                </c:pt>
                <c:pt idx="9">
                  <c:v>200</c:v>
                </c:pt>
              </c:numCache>
            </c:numRef>
          </c:val>
          <c:extLst xmlns:c16r2="http://schemas.microsoft.com/office/drawing/2015/06/chart">
            <c:ext xmlns:c16="http://schemas.microsoft.com/office/drawing/2014/chart" uri="{C3380CC4-5D6E-409C-BE32-E72D297353CC}">
              <c16:uniqueId val="{00000000-7970-4650-A323-282C1472B6F3}"/>
            </c:ext>
          </c:extLst>
        </c:ser>
        <c:dLbls>
          <c:showVal val="1"/>
        </c:dLbls>
        <c:gapWidth val="199"/>
        <c:axId val="114838912"/>
        <c:axId val="114852992"/>
      </c:barChart>
      <c:catAx>
        <c:axId val="114838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14852992"/>
        <c:crosses val="autoZero"/>
        <c:auto val="1"/>
        <c:lblAlgn val="ctr"/>
        <c:lblOffset val="100"/>
      </c:catAx>
      <c:valAx>
        <c:axId val="114852992"/>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83891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hectares acquired</a:t>
            </a:r>
            <a:endParaRPr lang="en-ZA" sz="1600" b="1" dirty="0">
              <a:latin typeface="+mn-lt"/>
            </a:endParaRP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Sheet1!$C$70:$C$79</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Sheet1!$D$70:$D$79</c:f>
              <c:numCache>
                <c:formatCode>#,##0</c:formatCode>
                <c:ptCount val="10"/>
                <c:pt idx="0">
                  <c:v>13797</c:v>
                </c:pt>
                <c:pt idx="1">
                  <c:v>12789</c:v>
                </c:pt>
                <c:pt idx="2" formatCode="General">
                  <c:v>2500</c:v>
                </c:pt>
                <c:pt idx="3">
                  <c:v>11446</c:v>
                </c:pt>
                <c:pt idx="4">
                  <c:v>6325</c:v>
                </c:pt>
                <c:pt idx="5">
                  <c:v>10500</c:v>
                </c:pt>
                <c:pt idx="6">
                  <c:v>15760</c:v>
                </c:pt>
                <c:pt idx="7">
                  <c:v>15000</c:v>
                </c:pt>
                <c:pt idx="8">
                  <c:v>5933</c:v>
                </c:pt>
                <c:pt idx="9">
                  <c:v>94050</c:v>
                </c:pt>
              </c:numCache>
            </c:numRef>
          </c:val>
          <c:extLst xmlns:c16r2="http://schemas.microsoft.com/office/drawing/2015/06/chart">
            <c:ext xmlns:c16="http://schemas.microsoft.com/office/drawing/2014/chart" uri="{C3380CC4-5D6E-409C-BE32-E72D297353CC}">
              <c16:uniqueId val="{00000000-8E6F-471F-B641-BD5A76C63549}"/>
            </c:ext>
          </c:extLst>
        </c:ser>
        <c:dLbls>
          <c:showVal val="1"/>
        </c:dLbls>
        <c:gapWidth val="199"/>
        <c:axId val="117985664"/>
        <c:axId val="117987200"/>
      </c:barChart>
      <c:catAx>
        <c:axId val="117985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7987200"/>
        <c:crosses val="autoZero"/>
        <c:auto val="1"/>
        <c:lblAlgn val="ctr"/>
        <c:lblOffset val="100"/>
      </c:catAx>
      <c:valAx>
        <c:axId val="117987200"/>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8566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hectares allocated to Smallholder Farmers </a:t>
            </a:r>
            <a:endParaRPr lang="en-ZA" sz="1600" b="1" dirty="0">
              <a:latin typeface="+mn-lt"/>
            </a:endParaRP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Sheet1!$C$70:$C$79</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Sheet1!$D$70:$D$79</c:f>
              <c:numCache>
                <c:formatCode>#,##0</c:formatCode>
                <c:ptCount val="10"/>
                <c:pt idx="0">
                  <c:v>7675</c:v>
                </c:pt>
                <c:pt idx="1">
                  <c:v>3200</c:v>
                </c:pt>
                <c:pt idx="2" formatCode="General">
                  <c:v>1000</c:v>
                </c:pt>
                <c:pt idx="3">
                  <c:v>4793</c:v>
                </c:pt>
                <c:pt idx="4">
                  <c:v>4199</c:v>
                </c:pt>
                <c:pt idx="5">
                  <c:v>6500</c:v>
                </c:pt>
                <c:pt idx="6">
                  <c:v>8312</c:v>
                </c:pt>
                <c:pt idx="7">
                  <c:v>5000</c:v>
                </c:pt>
                <c:pt idx="8">
                  <c:v>2071</c:v>
                </c:pt>
                <c:pt idx="9">
                  <c:v>42750</c:v>
                </c:pt>
              </c:numCache>
            </c:numRef>
          </c:val>
          <c:extLst xmlns:c16r2="http://schemas.microsoft.com/office/drawing/2015/06/chart">
            <c:ext xmlns:c16="http://schemas.microsoft.com/office/drawing/2014/chart" uri="{C3380CC4-5D6E-409C-BE32-E72D297353CC}">
              <c16:uniqueId val="{00000000-7A7A-4056-9E5E-DF07E8329F22}"/>
            </c:ext>
          </c:extLst>
        </c:ser>
        <c:dLbls>
          <c:showVal val="1"/>
        </c:dLbls>
        <c:gapWidth val="199"/>
        <c:axId val="118262016"/>
        <c:axId val="118272000"/>
      </c:barChart>
      <c:catAx>
        <c:axId val="1182620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8272000"/>
        <c:crosses val="autoZero"/>
        <c:auto val="1"/>
        <c:lblAlgn val="ctr"/>
        <c:lblOffset val="100"/>
      </c:catAx>
      <c:valAx>
        <c:axId val="118272000"/>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26201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2000" b="0" i="0" u="none" strike="noStrike" kern="1200" cap="none" spc="0" normalizeH="0" baseline="0">
                <a:solidFill>
                  <a:prstClr val="black">
                    <a:lumMod val="65000"/>
                    <a:lumOff val="35000"/>
                  </a:prstClr>
                </a:solidFill>
                <a:latin typeface="+mj-lt"/>
                <a:ea typeface="+mj-ea"/>
                <a:cs typeface="+mj-cs"/>
              </a:defRPr>
            </a:pPr>
            <a:r>
              <a:rPr lang="en-US" sz="1600" b="1" i="0" u="none" strike="noStrike" kern="1200" cap="none" spc="0" normalizeH="0" baseline="0" dirty="0">
                <a:solidFill>
                  <a:prstClr val="black">
                    <a:lumMod val="65000"/>
                    <a:lumOff val="35000"/>
                  </a:prstClr>
                </a:solidFill>
                <a:latin typeface="+mn-lt"/>
                <a:ea typeface="+mj-ea"/>
                <a:cs typeface="+mj-cs"/>
              </a:rPr>
              <a:t>Number of smallholder farmers beneficiaries allocated land</a:t>
            </a:r>
            <a:endParaRPr lang="en-ZA" sz="1600" b="1" i="0" u="none" strike="noStrike" kern="1200" cap="none" spc="0" normalizeH="0" baseline="0" dirty="0">
              <a:solidFill>
                <a:prstClr val="black">
                  <a:lumMod val="65000"/>
                  <a:lumOff val="35000"/>
                </a:prstClr>
              </a:solidFill>
              <a:latin typeface="+mn-lt"/>
              <a:ea typeface="+mj-ea"/>
              <a:cs typeface="+mj-cs"/>
            </a:endParaRPr>
          </a:p>
        </c:rich>
      </c:tx>
      <c:layout>
        <c:manualLayout>
          <c:xMode val="edge"/>
          <c:yMode val="edge"/>
          <c:x val="0.17841456464800995"/>
          <c:y val="4.9745185007933589E-2"/>
        </c:manualLayout>
      </c:layout>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Sheet1!$C$70:$C$79</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Sheet1!$D$70:$D$79</c:f>
              <c:numCache>
                <c:formatCode>#,##0</c:formatCode>
                <c:ptCount val="10"/>
                <c:pt idx="0">
                  <c:v>12</c:v>
                </c:pt>
                <c:pt idx="1">
                  <c:v>13</c:v>
                </c:pt>
                <c:pt idx="2" formatCode="General">
                  <c:v>6</c:v>
                </c:pt>
                <c:pt idx="3">
                  <c:v>12</c:v>
                </c:pt>
                <c:pt idx="4">
                  <c:v>6</c:v>
                </c:pt>
                <c:pt idx="5">
                  <c:v>6</c:v>
                </c:pt>
                <c:pt idx="6">
                  <c:v>18</c:v>
                </c:pt>
                <c:pt idx="7">
                  <c:v>11</c:v>
                </c:pt>
                <c:pt idx="8">
                  <c:v>5</c:v>
                </c:pt>
                <c:pt idx="9">
                  <c:v>89</c:v>
                </c:pt>
              </c:numCache>
            </c:numRef>
          </c:val>
          <c:extLst xmlns:c16r2="http://schemas.microsoft.com/office/drawing/2015/06/chart">
            <c:ext xmlns:c16="http://schemas.microsoft.com/office/drawing/2014/chart" uri="{C3380CC4-5D6E-409C-BE32-E72D297353CC}">
              <c16:uniqueId val="{00000000-67ED-465C-B08F-CF8DDF17569E}"/>
            </c:ext>
          </c:extLst>
        </c:ser>
        <c:dLbls>
          <c:showVal val="1"/>
        </c:dLbls>
        <c:gapWidth val="199"/>
        <c:axId val="118389376"/>
        <c:axId val="118399360"/>
      </c:barChart>
      <c:catAx>
        <c:axId val="1183893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8399360"/>
        <c:crosses val="autoZero"/>
        <c:auto val="1"/>
        <c:lblAlgn val="ctr"/>
        <c:lblOffset val="100"/>
      </c:catAx>
      <c:valAx>
        <c:axId val="118399360"/>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937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Number</a:t>
            </a:r>
            <a:r>
              <a:rPr lang="en-US" baseline="0" dirty="0"/>
              <a:t> of farms supported through the Land Development Support </a:t>
            </a:r>
            <a:r>
              <a:rPr lang="en-US" baseline="0" dirty="0" err="1"/>
              <a:t>Programme</a:t>
            </a:r>
            <a:r>
              <a:rPr lang="en-US" baseline="0" dirty="0"/>
              <a:t> </a:t>
            </a:r>
            <a:endParaRPr lang="en-ZA" dirty="0"/>
          </a:p>
        </c:rich>
      </c:tx>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12</c:v>
                </c:pt>
                <c:pt idx="1">
                  <c:v>26</c:v>
                </c:pt>
                <c:pt idx="2">
                  <c:v>13</c:v>
                </c:pt>
                <c:pt idx="3">
                  <c:v>9</c:v>
                </c:pt>
                <c:pt idx="4">
                  <c:v>17</c:v>
                </c:pt>
                <c:pt idx="5">
                  <c:v>19</c:v>
                </c:pt>
                <c:pt idx="6">
                  <c:v>22</c:v>
                </c:pt>
                <c:pt idx="7">
                  <c:v>41</c:v>
                </c:pt>
                <c:pt idx="8">
                  <c:v>3</c:v>
                </c:pt>
                <c:pt idx="9">
                  <c:v>162</c:v>
                </c:pt>
              </c:numCache>
            </c:numRef>
          </c:val>
          <c:extLst xmlns:c16r2="http://schemas.microsoft.com/office/drawing/2015/06/chart">
            <c:ext xmlns:c16="http://schemas.microsoft.com/office/drawing/2014/chart" uri="{C3380CC4-5D6E-409C-BE32-E72D297353CC}">
              <c16:uniqueId val="{00000000-9240-41D9-9A26-A42740DB149A}"/>
            </c:ext>
          </c:extLst>
        </c:ser>
        <c:dLbls>
          <c:showVal val="1"/>
        </c:dLbls>
        <c:gapWidth val="100"/>
        <c:overlap val="-24"/>
        <c:axId val="118750592"/>
        <c:axId val="118776960"/>
      </c:barChart>
      <c:catAx>
        <c:axId val="11875059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Arial Black" panose="020B0A04020102020204" pitchFamily="34" charset="0"/>
                <a:ea typeface="+mn-ea"/>
                <a:cs typeface="+mn-cs"/>
              </a:defRPr>
            </a:pPr>
            <a:endParaRPr lang="en-US"/>
          </a:p>
        </c:txPr>
        <c:crossAx val="118776960"/>
        <c:crosses val="autoZero"/>
        <c:auto val="1"/>
        <c:lblAlgn val="ctr"/>
        <c:lblOffset val="100"/>
      </c:catAx>
      <c:valAx>
        <c:axId val="118776960"/>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875059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baseline="0">
                <a:solidFill>
                  <a:schemeClr val="tx2"/>
                </a:solidFill>
                <a:latin typeface="+mn-lt"/>
                <a:ea typeface="+mn-ea"/>
                <a:cs typeface="+mn-cs"/>
              </a:defRPr>
            </a:pPr>
            <a:r>
              <a:rPr lang="en-ZA" dirty="0"/>
              <a:t>Number of Households</a:t>
            </a:r>
            <a:r>
              <a:rPr lang="en-ZA" baseline="0" dirty="0"/>
              <a:t> supported under 1HH1HA</a:t>
            </a:r>
            <a:r>
              <a:rPr lang="en-ZA" dirty="0"/>
              <a:t> </a:t>
            </a:r>
          </a:p>
        </c:rich>
      </c:tx>
      <c:layout>
        <c:manualLayout>
          <c:xMode val="edge"/>
          <c:yMode val="edge"/>
          <c:x val="0.27574797391216832"/>
          <c:y val="2.1681501138364177E-2"/>
        </c:manualLayout>
      </c:layout>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584</c:v>
                </c:pt>
                <c:pt idx="1">
                  <c:v>480</c:v>
                </c:pt>
                <c:pt idx="2">
                  <c:v>30</c:v>
                </c:pt>
                <c:pt idx="3">
                  <c:v>208</c:v>
                </c:pt>
                <c:pt idx="4">
                  <c:v>450</c:v>
                </c:pt>
                <c:pt idx="5">
                  <c:v>367</c:v>
                </c:pt>
                <c:pt idx="6">
                  <c:v>200</c:v>
                </c:pt>
                <c:pt idx="7">
                  <c:v>40</c:v>
                </c:pt>
                <c:pt idx="8">
                  <c:v>297</c:v>
                </c:pt>
                <c:pt idx="9">
                  <c:v>2656</c:v>
                </c:pt>
              </c:numCache>
            </c:numRef>
          </c:val>
          <c:extLst xmlns:c16r2="http://schemas.microsoft.com/office/drawing/2015/06/chart">
            <c:ext xmlns:c16="http://schemas.microsoft.com/office/drawing/2014/chart" uri="{C3380CC4-5D6E-409C-BE32-E72D297353CC}">
              <c16:uniqueId val="{00000000-0E72-460B-B39C-512188F657F3}"/>
            </c:ext>
          </c:extLst>
        </c:ser>
        <c:dLbls>
          <c:showVal val="1"/>
        </c:dLbls>
        <c:gapWidth val="100"/>
        <c:overlap val="-24"/>
        <c:axId val="118989568"/>
        <c:axId val="118991104"/>
      </c:barChart>
      <c:catAx>
        <c:axId val="118989568"/>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Arial Black" panose="020B0A04020102020204" pitchFamily="34" charset="0"/>
                <a:ea typeface="+mn-ea"/>
                <a:cs typeface="+mn-cs"/>
              </a:defRPr>
            </a:pPr>
            <a:endParaRPr lang="en-US"/>
          </a:p>
        </c:txPr>
        <c:crossAx val="118991104"/>
        <c:crosses val="autoZero"/>
        <c:auto val="1"/>
        <c:lblAlgn val="ctr"/>
        <c:lblOffset val="100"/>
      </c:catAx>
      <c:valAx>
        <c:axId val="118991104"/>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898956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Number</a:t>
            </a:r>
            <a:r>
              <a:rPr lang="en-US" baseline="0" dirty="0"/>
              <a:t> of Communal Associations ( CPA) supported to be compliant with legislation </a:t>
            </a:r>
            <a:endParaRPr lang="en-ZA" dirty="0"/>
          </a:p>
        </c:rich>
      </c:tx>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75</c:v>
                </c:pt>
                <c:pt idx="1">
                  <c:v>30</c:v>
                </c:pt>
                <c:pt idx="2">
                  <c:v>20</c:v>
                </c:pt>
                <c:pt idx="3">
                  <c:v>60</c:v>
                </c:pt>
                <c:pt idx="4">
                  <c:v>70</c:v>
                </c:pt>
                <c:pt idx="5">
                  <c:v>50</c:v>
                </c:pt>
                <c:pt idx="6">
                  <c:v>40</c:v>
                </c:pt>
                <c:pt idx="7">
                  <c:v>70</c:v>
                </c:pt>
                <c:pt idx="8">
                  <c:v>28</c:v>
                </c:pt>
                <c:pt idx="9">
                  <c:v>443</c:v>
                </c:pt>
              </c:numCache>
            </c:numRef>
          </c:val>
          <c:extLst xmlns:c16r2="http://schemas.microsoft.com/office/drawing/2015/06/chart">
            <c:ext xmlns:c16="http://schemas.microsoft.com/office/drawing/2014/chart" uri="{C3380CC4-5D6E-409C-BE32-E72D297353CC}">
              <c16:uniqueId val="{00000000-E30F-46B3-861C-FD53B4FBEA4E}"/>
            </c:ext>
          </c:extLst>
        </c:ser>
        <c:dLbls>
          <c:showVal val="1"/>
        </c:dLbls>
        <c:gapWidth val="100"/>
        <c:overlap val="-24"/>
        <c:axId val="119308672"/>
        <c:axId val="119310208"/>
      </c:barChart>
      <c:catAx>
        <c:axId val="11930867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Black" panose="020B0A04020102020204" pitchFamily="34" charset="0"/>
                <a:ea typeface="+mn-ea"/>
                <a:cs typeface="+mn-cs"/>
              </a:defRPr>
            </a:pPr>
            <a:endParaRPr lang="en-US"/>
          </a:p>
        </c:txPr>
        <c:crossAx val="119310208"/>
        <c:crosses val="autoZero"/>
        <c:auto val="1"/>
        <c:lblAlgn val="ctr"/>
        <c:lblOffset val="100"/>
      </c:catAx>
      <c:valAx>
        <c:axId val="119310208"/>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930867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Number</a:t>
            </a:r>
            <a:r>
              <a:rPr lang="en-US" baseline="0" dirty="0"/>
              <a:t> of </a:t>
            </a:r>
            <a:r>
              <a:rPr lang="en-US" baseline="0" dirty="0" err="1"/>
              <a:t>labour</a:t>
            </a:r>
            <a:r>
              <a:rPr lang="en-US" baseline="0" dirty="0"/>
              <a:t> tenants applicants settled</a:t>
            </a:r>
            <a:endParaRPr lang="en-ZA" dirty="0"/>
          </a:p>
        </c:rich>
      </c:tx>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0</c:v>
                </c:pt>
                <c:pt idx="1">
                  <c:v>16</c:v>
                </c:pt>
                <c:pt idx="2">
                  <c:v>100</c:v>
                </c:pt>
                <c:pt idx="3">
                  <c:v>2000</c:v>
                </c:pt>
                <c:pt idx="4">
                  <c:v>10</c:v>
                </c:pt>
                <c:pt idx="5">
                  <c:v>1536</c:v>
                </c:pt>
                <c:pt idx="6">
                  <c:v>0</c:v>
                </c:pt>
                <c:pt idx="7">
                  <c:v>4</c:v>
                </c:pt>
                <c:pt idx="8">
                  <c:v>0</c:v>
                </c:pt>
                <c:pt idx="9">
                  <c:v>3666</c:v>
                </c:pt>
              </c:numCache>
            </c:numRef>
          </c:val>
          <c:extLst xmlns:c16r2="http://schemas.microsoft.com/office/drawing/2015/06/chart">
            <c:ext xmlns:c16="http://schemas.microsoft.com/office/drawing/2014/chart" uri="{C3380CC4-5D6E-409C-BE32-E72D297353CC}">
              <c16:uniqueId val="{00000000-7C45-4105-AC04-188C3E686646}"/>
            </c:ext>
          </c:extLst>
        </c:ser>
        <c:dLbls>
          <c:showVal val="1"/>
        </c:dLbls>
        <c:gapWidth val="100"/>
        <c:overlap val="-24"/>
        <c:axId val="119109120"/>
        <c:axId val="119110656"/>
      </c:barChart>
      <c:catAx>
        <c:axId val="119109120"/>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Arial Black" panose="020B0A04020102020204" pitchFamily="34" charset="0"/>
                <a:ea typeface="+mn-ea"/>
                <a:cs typeface="+mn-cs"/>
              </a:defRPr>
            </a:pPr>
            <a:endParaRPr lang="en-US"/>
          </a:p>
        </c:txPr>
        <c:crossAx val="119110656"/>
        <c:crosses val="autoZero"/>
        <c:auto val="1"/>
        <c:lblAlgn val="ctr"/>
        <c:lblOffset val="100"/>
      </c:catAx>
      <c:valAx>
        <c:axId val="119110656"/>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910912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Number</a:t>
            </a:r>
            <a:r>
              <a:rPr lang="en-US" baseline="0" dirty="0"/>
              <a:t> of hectares allocated to farm dwellers and/or </a:t>
            </a:r>
            <a:r>
              <a:rPr lang="en-US" baseline="0" dirty="0" err="1"/>
              <a:t>labour</a:t>
            </a:r>
            <a:r>
              <a:rPr lang="en-US" baseline="0" dirty="0"/>
              <a:t> tenants</a:t>
            </a:r>
            <a:endParaRPr lang="en-ZA" dirty="0"/>
          </a:p>
        </c:rich>
      </c:tx>
      <c:layout>
        <c:manualLayout>
          <c:xMode val="edge"/>
          <c:yMode val="edge"/>
          <c:x val="0.13042204796261828"/>
          <c:y val="2.6364118227500892E-2"/>
        </c:manualLayout>
      </c:layout>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600</c:v>
                </c:pt>
                <c:pt idx="1">
                  <c:v>1000</c:v>
                </c:pt>
                <c:pt idx="2">
                  <c:v>350</c:v>
                </c:pt>
                <c:pt idx="3">
                  <c:v>2750</c:v>
                </c:pt>
                <c:pt idx="4">
                  <c:v>1000</c:v>
                </c:pt>
                <c:pt idx="5">
                  <c:v>1000</c:v>
                </c:pt>
                <c:pt idx="6">
                  <c:v>1000</c:v>
                </c:pt>
                <c:pt idx="7">
                  <c:v>1000</c:v>
                </c:pt>
                <c:pt idx="8">
                  <c:v>50</c:v>
                </c:pt>
                <c:pt idx="9">
                  <c:v>8750</c:v>
                </c:pt>
              </c:numCache>
            </c:numRef>
          </c:val>
          <c:extLst xmlns:c16r2="http://schemas.microsoft.com/office/drawing/2015/06/chart">
            <c:ext xmlns:c16="http://schemas.microsoft.com/office/drawing/2014/chart" uri="{C3380CC4-5D6E-409C-BE32-E72D297353CC}">
              <c16:uniqueId val="{00000000-6FE5-4CB5-BF44-ED271D6B25A0}"/>
            </c:ext>
          </c:extLst>
        </c:ser>
        <c:dLbls>
          <c:showVal val="1"/>
        </c:dLbls>
        <c:gapWidth val="100"/>
        <c:overlap val="-24"/>
        <c:axId val="119827456"/>
        <c:axId val="119833344"/>
      </c:barChart>
      <c:catAx>
        <c:axId val="119827456"/>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Arial Black" panose="020B0A04020102020204" pitchFamily="34" charset="0"/>
                <a:ea typeface="+mn-ea"/>
                <a:cs typeface="+mn-cs"/>
              </a:defRPr>
            </a:pPr>
            <a:endParaRPr lang="en-US"/>
          </a:p>
        </c:txPr>
        <c:crossAx val="119833344"/>
        <c:crosses val="autoZero"/>
        <c:auto val="1"/>
        <c:lblAlgn val="ctr"/>
        <c:lblOffset val="100"/>
      </c:catAx>
      <c:valAx>
        <c:axId val="119833344"/>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982745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Number</a:t>
            </a:r>
            <a:r>
              <a:rPr lang="en-US" baseline="0" dirty="0"/>
              <a:t> of State Land parcels surveyed </a:t>
            </a:r>
            <a:endParaRPr lang="en-ZA" dirty="0"/>
          </a:p>
        </c:rich>
      </c:tx>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0</c:v>
                </c:pt>
                <c:pt idx="1">
                  <c:v>0</c:v>
                </c:pt>
                <c:pt idx="2">
                  <c:v>0</c:v>
                </c:pt>
                <c:pt idx="3">
                  <c:v>0</c:v>
                </c:pt>
                <c:pt idx="4">
                  <c:v>1500</c:v>
                </c:pt>
                <c:pt idx="5">
                  <c:v>0</c:v>
                </c:pt>
                <c:pt idx="6">
                  <c:v>0</c:v>
                </c:pt>
                <c:pt idx="7">
                  <c:v>0</c:v>
                </c:pt>
                <c:pt idx="8">
                  <c:v>0</c:v>
                </c:pt>
                <c:pt idx="9">
                  <c:v>1500</c:v>
                </c:pt>
              </c:numCache>
            </c:numRef>
          </c:val>
          <c:extLst xmlns:c16r2="http://schemas.microsoft.com/office/drawing/2015/06/chart">
            <c:ext xmlns:c16="http://schemas.microsoft.com/office/drawing/2014/chart" uri="{C3380CC4-5D6E-409C-BE32-E72D297353CC}">
              <c16:uniqueId val="{00000000-AFE4-4147-96AB-449BB9E0C67F}"/>
            </c:ext>
          </c:extLst>
        </c:ser>
        <c:dLbls>
          <c:showVal val="1"/>
        </c:dLbls>
        <c:gapWidth val="100"/>
        <c:overlap val="-24"/>
        <c:axId val="115286400"/>
        <c:axId val="115287936"/>
      </c:barChart>
      <c:catAx>
        <c:axId val="115286400"/>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Arial Black" panose="020B0A04020102020204" pitchFamily="34" charset="0"/>
                <a:ea typeface="+mn-ea"/>
                <a:cs typeface="+mn-cs"/>
              </a:defRPr>
            </a:pPr>
            <a:endParaRPr lang="en-US"/>
          </a:p>
        </c:txPr>
        <c:crossAx val="115287936"/>
        <c:crosses val="autoZero"/>
        <c:auto val="1"/>
        <c:lblAlgn val="ctr"/>
        <c:lblOffset val="100"/>
      </c:catAx>
      <c:valAx>
        <c:axId val="115287936"/>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528640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infrastructure projects completed</a:t>
            </a:r>
            <a:endParaRPr lang="en-ZA" sz="1600" b="1" dirty="0">
              <a:latin typeface="+mn-lt"/>
            </a:endParaRP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Sheet1!$C$4:$C$13</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Sheet1!$D$4:$D$13</c:f>
              <c:numCache>
                <c:formatCode>General</c:formatCode>
                <c:ptCount val="10"/>
                <c:pt idx="0">
                  <c:v>15</c:v>
                </c:pt>
                <c:pt idx="1">
                  <c:v>8</c:v>
                </c:pt>
                <c:pt idx="2">
                  <c:v>15</c:v>
                </c:pt>
                <c:pt idx="3">
                  <c:v>30</c:v>
                </c:pt>
                <c:pt idx="4">
                  <c:v>10</c:v>
                </c:pt>
                <c:pt idx="5">
                  <c:v>12</c:v>
                </c:pt>
                <c:pt idx="6">
                  <c:v>8</c:v>
                </c:pt>
                <c:pt idx="7">
                  <c:v>12</c:v>
                </c:pt>
                <c:pt idx="8">
                  <c:v>12</c:v>
                </c:pt>
                <c:pt idx="9">
                  <c:v>122</c:v>
                </c:pt>
              </c:numCache>
            </c:numRef>
          </c:val>
          <c:extLst xmlns:c16r2="http://schemas.microsoft.com/office/drawing/2015/06/chart">
            <c:ext xmlns:c16="http://schemas.microsoft.com/office/drawing/2014/chart" uri="{C3380CC4-5D6E-409C-BE32-E72D297353CC}">
              <c16:uniqueId val="{00000000-F5C6-4D49-BEFA-B312A37FC535}"/>
            </c:ext>
          </c:extLst>
        </c:ser>
        <c:dLbls>
          <c:showVal val="1"/>
        </c:dLbls>
        <c:gapWidth val="199"/>
        <c:axId val="115624960"/>
        <c:axId val="115630848"/>
      </c:barChart>
      <c:catAx>
        <c:axId val="115624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5630848"/>
        <c:crosses val="autoZero"/>
        <c:auto val="1"/>
        <c:lblAlgn val="ctr"/>
        <c:lblOffset val="100"/>
      </c:catAx>
      <c:valAx>
        <c:axId val="115630848"/>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62496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rural enterprises supported </a:t>
            </a:r>
            <a:endParaRPr lang="en-ZA" sz="1600" b="1" dirty="0">
              <a:latin typeface="+mn-lt"/>
            </a:endParaRP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Sheet1!$C$22:$C$31</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Sheet1!$D$22:$D$31</c:f>
              <c:numCache>
                <c:formatCode>General</c:formatCode>
                <c:ptCount val="10"/>
                <c:pt idx="0">
                  <c:v>4</c:v>
                </c:pt>
                <c:pt idx="1">
                  <c:v>23</c:v>
                </c:pt>
                <c:pt idx="2">
                  <c:v>6</c:v>
                </c:pt>
                <c:pt idx="3">
                  <c:v>80</c:v>
                </c:pt>
                <c:pt idx="4">
                  <c:v>28</c:v>
                </c:pt>
                <c:pt idx="5">
                  <c:v>28</c:v>
                </c:pt>
                <c:pt idx="6">
                  <c:v>26</c:v>
                </c:pt>
                <c:pt idx="7">
                  <c:v>24</c:v>
                </c:pt>
                <c:pt idx="8">
                  <c:v>8</c:v>
                </c:pt>
                <c:pt idx="9">
                  <c:v>227</c:v>
                </c:pt>
              </c:numCache>
            </c:numRef>
          </c:val>
          <c:extLst xmlns:c16r2="http://schemas.microsoft.com/office/drawing/2015/06/chart">
            <c:ext xmlns:c16="http://schemas.microsoft.com/office/drawing/2014/chart" uri="{C3380CC4-5D6E-409C-BE32-E72D297353CC}">
              <c16:uniqueId val="{00000000-8DC3-465A-8B39-43015077EB69}"/>
            </c:ext>
          </c:extLst>
        </c:ser>
        <c:dLbls>
          <c:showVal val="1"/>
        </c:dLbls>
        <c:gapWidth val="199"/>
        <c:axId val="115697536"/>
        <c:axId val="115699072"/>
      </c:barChart>
      <c:catAx>
        <c:axId val="1156975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5699072"/>
        <c:crosses val="autoZero"/>
        <c:auto val="1"/>
        <c:lblAlgn val="ctr"/>
        <c:lblOffset val="100"/>
      </c:catAx>
      <c:valAx>
        <c:axId val="115699072"/>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69753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Farmer Production Support Units functional </a:t>
            </a:r>
            <a:endParaRPr lang="en-ZA" sz="1600" b="1" dirty="0">
              <a:latin typeface="+mn-lt"/>
            </a:endParaRP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Sheet1!$C$4:$C$13</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Sheet1!$D$4:$D$13</c:f>
              <c:numCache>
                <c:formatCode>General</c:formatCode>
                <c:ptCount val="10"/>
                <c:pt idx="0">
                  <c:v>2</c:v>
                </c:pt>
                <c:pt idx="1">
                  <c:v>3</c:v>
                </c:pt>
                <c:pt idx="2">
                  <c:v>2</c:v>
                </c:pt>
                <c:pt idx="3">
                  <c:v>10</c:v>
                </c:pt>
                <c:pt idx="4">
                  <c:v>2</c:v>
                </c:pt>
                <c:pt idx="5">
                  <c:v>2</c:v>
                </c:pt>
                <c:pt idx="6">
                  <c:v>2</c:v>
                </c:pt>
                <c:pt idx="7">
                  <c:v>2</c:v>
                </c:pt>
                <c:pt idx="8">
                  <c:v>2</c:v>
                </c:pt>
                <c:pt idx="9">
                  <c:v>27</c:v>
                </c:pt>
              </c:numCache>
            </c:numRef>
          </c:val>
          <c:extLst xmlns:c16r2="http://schemas.microsoft.com/office/drawing/2015/06/chart">
            <c:ext xmlns:c16="http://schemas.microsoft.com/office/drawing/2014/chart" uri="{C3380CC4-5D6E-409C-BE32-E72D297353CC}">
              <c16:uniqueId val="{00000000-7E99-4A9E-A127-0D91737A4C04}"/>
            </c:ext>
          </c:extLst>
        </c:ser>
        <c:dLbls>
          <c:showVal val="1"/>
        </c:dLbls>
        <c:gapWidth val="199"/>
        <c:axId val="116034560"/>
        <c:axId val="116036352"/>
      </c:barChart>
      <c:catAx>
        <c:axId val="116034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6036352"/>
        <c:crosses val="autoZero"/>
        <c:auto val="1"/>
        <c:lblAlgn val="ctr"/>
        <c:lblOffset val="100"/>
      </c:catAx>
      <c:valAx>
        <c:axId val="116036352"/>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3456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skills development opportunities provided in rural development initiatives </a:t>
            </a:r>
            <a:endParaRPr lang="en-ZA" sz="1600" b="1" dirty="0">
              <a:latin typeface="+mn-lt"/>
            </a:endParaRP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Sheet1!$C$54:$C$63</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Sheet1!$D$54:$D$63</c:f>
              <c:numCache>
                <c:formatCode>General</c:formatCode>
                <c:ptCount val="10"/>
                <c:pt idx="0">
                  <c:v>610</c:v>
                </c:pt>
                <c:pt idx="1">
                  <c:v>723</c:v>
                </c:pt>
                <c:pt idx="2">
                  <c:v>956</c:v>
                </c:pt>
                <c:pt idx="3">
                  <c:v>1500</c:v>
                </c:pt>
                <c:pt idx="4">
                  <c:v>800</c:v>
                </c:pt>
                <c:pt idx="5">
                  <c:v>869</c:v>
                </c:pt>
                <c:pt idx="6">
                  <c:v>687</c:v>
                </c:pt>
                <c:pt idx="7">
                  <c:v>881</c:v>
                </c:pt>
                <c:pt idx="8">
                  <c:v>439</c:v>
                </c:pt>
                <c:pt idx="9">
                  <c:v>7465</c:v>
                </c:pt>
              </c:numCache>
            </c:numRef>
          </c:val>
          <c:extLst xmlns:c16r2="http://schemas.microsoft.com/office/drawing/2015/06/chart">
            <c:ext xmlns:c16="http://schemas.microsoft.com/office/drawing/2014/chart" uri="{C3380CC4-5D6E-409C-BE32-E72D297353CC}">
              <c16:uniqueId val="{00000000-FF7F-46CA-8250-3908A76E040A}"/>
            </c:ext>
          </c:extLst>
        </c:ser>
        <c:dLbls>
          <c:showVal val="1"/>
        </c:dLbls>
        <c:gapWidth val="199"/>
        <c:axId val="116209536"/>
        <c:axId val="116211072"/>
      </c:barChart>
      <c:catAx>
        <c:axId val="1162095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6211072"/>
        <c:crosses val="autoZero"/>
        <c:auto val="1"/>
        <c:lblAlgn val="ctr"/>
        <c:lblOffset val="100"/>
      </c:catAx>
      <c:valAx>
        <c:axId val="116211072"/>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20953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600" b="1" dirty="0">
                <a:latin typeface="+mn-lt"/>
              </a:rPr>
              <a:t>Number</a:t>
            </a:r>
            <a:r>
              <a:rPr lang="en-US" sz="1600" b="1" baseline="0" dirty="0">
                <a:latin typeface="+mn-lt"/>
              </a:rPr>
              <a:t> of jobs created in rural development initiatives</a:t>
            </a:r>
            <a:endParaRPr lang="en-ZA" sz="1600" b="1" dirty="0">
              <a:latin typeface="+mn-lt"/>
            </a:endParaRP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Sheet1!$C$38:$C$47</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Sheet1!$D$38:$D$47</c:f>
              <c:numCache>
                <c:formatCode>General</c:formatCode>
                <c:ptCount val="10"/>
                <c:pt idx="0">
                  <c:v>510</c:v>
                </c:pt>
                <c:pt idx="1">
                  <c:v>510</c:v>
                </c:pt>
                <c:pt idx="2">
                  <c:v>429</c:v>
                </c:pt>
                <c:pt idx="3">
                  <c:v>2300</c:v>
                </c:pt>
                <c:pt idx="4">
                  <c:v>410</c:v>
                </c:pt>
                <c:pt idx="5">
                  <c:v>510</c:v>
                </c:pt>
                <c:pt idx="6">
                  <c:v>426</c:v>
                </c:pt>
                <c:pt idx="7">
                  <c:v>558</c:v>
                </c:pt>
                <c:pt idx="8">
                  <c:v>256</c:v>
                </c:pt>
                <c:pt idx="9">
                  <c:v>5909</c:v>
                </c:pt>
              </c:numCache>
            </c:numRef>
          </c:val>
          <c:extLst xmlns:c16r2="http://schemas.microsoft.com/office/drawing/2015/06/chart">
            <c:ext xmlns:c16="http://schemas.microsoft.com/office/drawing/2014/chart" uri="{C3380CC4-5D6E-409C-BE32-E72D297353CC}">
              <c16:uniqueId val="{00000000-A11B-4045-B9D2-1EEF7C000333}"/>
            </c:ext>
          </c:extLst>
        </c:ser>
        <c:dLbls>
          <c:showVal val="1"/>
        </c:dLbls>
        <c:gapWidth val="199"/>
        <c:axId val="116825088"/>
        <c:axId val="116826880"/>
      </c:barChart>
      <c:catAx>
        <c:axId val="1168250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Arial Black" panose="020B0A04020102020204" pitchFamily="34" charset="0"/>
                <a:ea typeface="+mn-ea"/>
                <a:cs typeface="+mn-cs"/>
              </a:defRPr>
            </a:pPr>
            <a:endParaRPr lang="en-US"/>
          </a:p>
        </c:txPr>
        <c:crossAx val="116826880"/>
        <c:crosses val="autoZero"/>
        <c:auto val="1"/>
        <c:lblAlgn val="ctr"/>
        <c:lblOffset val="100"/>
      </c:catAx>
      <c:valAx>
        <c:axId val="116826880"/>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82508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ZA"/>
              <a:t>Number</a:t>
            </a:r>
            <a:r>
              <a:rPr lang="en-ZA" baseline="0"/>
              <a:t> of land claims finalised</a:t>
            </a:r>
            <a:endParaRPr lang="en-ZA"/>
          </a:p>
        </c:rich>
      </c:tx>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80</c:v>
                </c:pt>
                <c:pt idx="1">
                  <c:v>25</c:v>
                </c:pt>
                <c:pt idx="2">
                  <c:v>16</c:v>
                </c:pt>
                <c:pt idx="3">
                  <c:v>159</c:v>
                </c:pt>
                <c:pt idx="4">
                  <c:v>60</c:v>
                </c:pt>
                <c:pt idx="5">
                  <c:v>40</c:v>
                </c:pt>
                <c:pt idx="6">
                  <c:v>20</c:v>
                </c:pt>
                <c:pt idx="7">
                  <c:v>33</c:v>
                </c:pt>
                <c:pt idx="8">
                  <c:v>204</c:v>
                </c:pt>
                <c:pt idx="9">
                  <c:v>637</c:v>
                </c:pt>
              </c:numCache>
            </c:numRef>
          </c:val>
          <c:extLst xmlns:c16r2="http://schemas.microsoft.com/office/drawing/2015/06/chart">
            <c:ext xmlns:c16="http://schemas.microsoft.com/office/drawing/2014/chart" uri="{C3380CC4-5D6E-409C-BE32-E72D297353CC}">
              <c16:uniqueId val="{00000000-21A9-42C9-945E-48845F92AA95}"/>
            </c:ext>
          </c:extLst>
        </c:ser>
        <c:dLbls>
          <c:showVal val="1"/>
        </c:dLbls>
        <c:gapWidth val="100"/>
        <c:overlap val="-24"/>
        <c:axId val="117261056"/>
        <c:axId val="117262592"/>
      </c:barChart>
      <c:catAx>
        <c:axId val="117261056"/>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Arial Black" panose="020B0A04020102020204" pitchFamily="34" charset="0"/>
                <a:ea typeface="+mn-ea"/>
                <a:cs typeface="+mn-cs"/>
              </a:defRPr>
            </a:pPr>
            <a:endParaRPr lang="en-US"/>
          </a:p>
        </c:txPr>
        <c:crossAx val="117262592"/>
        <c:crosses val="autoZero"/>
        <c:auto val="1"/>
        <c:lblAlgn val="ctr"/>
        <c:lblOffset val="100"/>
      </c:catAx>
      <c:valAx>
        <c:axId val="117262592"/>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726105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ZA"/>
              <a:t>Number</a:t>
            </a:r>
            <a:r>
              <a:rPr lang="en-ZA" baseline="0"/>
              <a:t> of land claims settled</a:t>
            </a:r>
            <a:endParaRPr lang="en-ZA"/>
          </a:p>
        </c:rich>
      </c:tx>
      <c:spPr>
        <a:noFill/>
        <a:ln>
          <a:noFill/>
        </a:ln>
        <a:effectLst/>
      </c:spPr>
    </c:title>
    <c:plotArea>
      <c:layout/>
      <c:barChart>
        <c:barDir val="col"/>
        <c:grouping val="clustered"/>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Sheet1!$C$83:$C$92</c:f>
              <c:strCache>
                <c:ptCount val="10"/>
                <c:pt idx="0">
                  <c:v>Eastern Cape </c:v>
                </c:pt>
                <c:pt idx="1">
                  <c:v>Free State </c:v>
                </c:pt>
                <c:pt idx="2">
                  <c:v>Gauteng </c:v>
                </c:pt>
                <c:pt idx="3">
                  <c:v>KwaZulu Natal </c:v>
                </c:pt>
                <c:pt idx="4">
                  <c:v>Limpopo</c:v>
                </c:pt>
                <c:pt idx="5">
                  <c:v>Mpumalanga</c:v>
                </c:pt>
                <c:pt idx="6">
                  <c:v>Northern Cape </c:v>
                </c:pt>
                <c:pt idx="7">
                  <c:v>North West  </c:v>
                </c:pt>
                <c:pt idx="8">
                  <c:v>Western Cape </c:v>
                </c:pt>
                <c:pt idx="9">
                  <c:v>Total </c:v>
                </c:pt>
              </c:strCache>
            </c:strRef>
          </c:cat>
          <c:val>
            <c:numRef>
              <c:f>Sheet1!$D$83:$D$92</c:f>
              <c:numCache>
                <c:formatCode>General</c:formatCode>
                <c:ptCount val="10"/>
                <c:pt idx="0">
                  <c:v>61</c:v>
                </c:pt>
                <c:pt idx="1">
                  <c:v>4</c:v>
                </c:pt>
                <c:pt idx="2">
                  <c:v>8</c:v>
                </c:pt>
                <c:pt idx="3">
                  <c:v>99</c:v>
                </c:pt>
                <c:pt idx="4">
                  <c:v>72</c:v>
                </c:pt>
                <c:pt idx="5">
                  <c:v>60</c:v>
                </c:pt>
                <c:pt idx="6">
                  <c:v>6</c:v>
                </c:pt>
                <c:pt idx="7">
                  <c:v>16</c:v>
                </c:pt>
                <c:pt idx="8">
                  <c:v>102</c:v>
                </c:pt>
                <c:pt idx="9">
                  <c:v>428</c:v>
                </c:pt>
              </c:numCache>
            </c:numRef>
          </c:val>
          <c:extLst xmlns:c16r2="http://schemas.microsoft.com/office/drawing/2015/06/chart">
            <c:ext xmlns:c16="http://schemas.microsoft.com/office/drawing/2014/chart" uri="{C3380CC4-5D6E-409C-BE32-E72D297353CC}">
              <c16:uniqueId val="{00000000-8DD3-4FCC-8D9F-74F3293B585F}"/>
            </c:ext>
          </c:extLst>
        </c:ser>
        <c:dLbls>
          <c:showVal val="1"/>
        </c:dLbls>
        <c:gapWidth val="100"/>
        <c:overlap val="-24"/>
        <c:axId val="117528832"/>
        <c:axId val="117534720"/>
      </c:barChart>
      <c:catAx>
        <c:axId val="11752883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Arial Black" panose="020B0A04020102020204" pitchFamily="34" charset="0"/>
                <a:ea typeface="+mn-ea"/>
                <a:cs typeface="+mn-cs"/>
              </a:defRPr>
            </a:pPr>
            <a:endParaRPr lang="en-US"/>
          </a:p>
        </c:txPr>
        <c:crossAx val="117534720"/>
        <c:crosses val="autoZero"/>
        <c:auto val="1"/>
        <c:lblAlgn val="ctr"/>
        <c:lblOffset val="100"/>
      </c:catAx>
      <c:valAx>
        <c:axId val="117534720"/>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752883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8B3A5-3DF8-4762-975C-5522C8879A0F}" type="datetimeFigureOut">
              <a:rPr lang="en-ZA" smtClean="0"/>
              <a:pPr/>
              <a:t>2019/07/08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D73F1-88B1-4782-A358-93EDEBB7D14D}" type="slidenum">
              <a:rPr lang="en-ZA" smtClean="0"/>
              <a:pPr/>
              <a:t>‹#›</a:t>
            </a:fld>
            <a:endParaRPr lang="en-ZA"/>
          </a:p>
        </p:txBody>
      </p:sp>
    </p:spTree>
    <p:extLst>
      <p:ext uri="{BB962C8B-B14F-4D97-AF65-F5344CB8AC3E}">
        <p14:creationId xmlns:p14="http://schemas.microsoft.com/office/powerpoint/2010/main" xmlns="" val="255287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42204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46076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70348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8"/>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1981200"/>
            <a:ext cx="6400800" cy="1752600"/>
          </a:xfrm>
        </p:spPr>
        <p:txBody>
          <a:bodyPr/>
          <a:lstStyle>
            <a:lvl1pPr marL="0" indent="0" algn="ctr">
              <a:buNone/>
              <a:defRPr>
                <a:solidFill>
                  <a:schemeClr val="tx1">
                    <a:tint val="75000"/>
                  </a:schemeClr>
                </a:solidFill>
              </a:defRPr>
            </a:lvl1pPr>
            <a:lvl2pPr marL="456702" indent="0" algn="ctr">
              <a:buNone/>
              <a:defRPr>
                <a:solidFill>
                  <a:schemeClr val="tx1">
                    <a:tint val="75000"/>
                  </a:schemeClr>
                </a:solidFill>
              </a:defRPr>
            </a:lvl2pPr>
            <a:lvl3pPr marL="913403" indent="0" algn="ctr">
              <a:buNone/>
              <a:defRPr>
                <a:solidFill>
                  <a:schemeClr val="tx1">
                    <a:tint val="75000"/>
                  </a:schemeClr>
                </a:solidFill>
              </a:defRPr>
            </a:lvl3pPr>
            <a:lvl4pPr marL="1370104" indent="0" algn="ctr">
              <a:buNone/>
              <a:defRPr>
                <a:solidFill>
                  <a:schemeClr val="tx1">
                    <a:tint val="75000"/>
                  </a:schemeClr>
                </a:solidFill>
              </a:defRPr>
            </a:lvl4pPr>
            <a:lvl5pPr marL="1826806" indent="0" algn="ctr">
              <a:buNone/>
              <a:defRPr>
                <a:solidFill>
                  <a:schemeClr val="tx1">
                    <a:tint val="75000"/>
                  </a:schemeClr>
                </a:solidFill>
              </a:defRPr>
            </a:lvl5pPr>
            <a:lvl6pPr marL="2283510" indent="0" algn="ctr">
              <a:buNone/>
              <a:defRPr>
                <a:solidFill>
                  <a:schemeClr val="tx1">
                    <a:tint val="75000"/>
                  </a:schemeClr>
                </a:solidFill>
              </a:defRPr>
            </a:lvl6pPr>
            <a:lvl7pPr marL="2740208" indent="0" algn="ctr">
              <a:buNone/>
              <a:defRPr>
                <a:solidFill>
                  <a:schemeClr val="tx1">
                    <a:tint val="75000"/>
                  </a:schemeClr>
                </a:solidFill>
              </a:defRPr>
            </a:lvl7pPr>
            <a:lvl8pPr marL="3196913" indent="0" algn="ctr">
              <a:buNone/>
              <a:defRPr>
                <a:solidFill>
                  <a:schemeClr val="tx1">
                    <a:tint val="75000"/>
                  </a:schemeClr>
                </a:solidFill>
              </a:defRPr>
            </a:lvl8pPr>
            <a:lvl9pPr marL="365361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13372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9996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22"/>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09600" y="228607"/>
            <a:ext cx="7772400" cy="1500187"/>
          </a:xfrm>
        </p:spPr>
        <p:txBody>
          <a:bodyPr anchor="b"/>
          <a:lstStyle>
            <a:lvl1pPr marL="0" indent="0">
              <a:buNone/>
              <a:defRPr sz="2000">
                <a:solidFill>
                  <a:schemeClr val="tx1">
                    <a:tint val="75000"/>
                  </a:schemeClr>
                </a:solidFill>
              </a:defRPr>
            </a:lvl1pPr>
            <a:lvl2pPr marL="456702" indent="0">
              <a:buNone/>
              <a:defRPr sz="1800">
                <a:solidFill>
                  <a:schemeClr val="tx1">
                    <a:tint val="75000"/>
                  </a:schemeClr>
                </a:solidFill>
              </a:defRPr>
            </a:lvl2pPr>
            <a:lvl3pPr marL="913403" indent="0">
              <a:buNone/>
              <a:defRPr sz="1600">
                <a:solidFill>
                  <a:schemeClr val="tx1">
                    <a:tint val="75000"/>
                  </a:schemeClr>
                </a:solidFill>
              </a:defRPr>
            </a:lvl3pPr>
            <a:lvl4pPr marL="1370104" indent="0">
              <a:buNone/>
              <a:defRPr sz="1400">
                <a:solidFill>
                  <a:schemeClr val="tx1">
                    <a:tint val="75000"/>
                  </a:schemeClr>
                </a:solidFill>
              </a:defRPr>
            </a:lvl4pPr>
            <a:lvl5pPr marL="1826806" indent="0">
              <a:buNone/>
              <a:defRPr sz="1400">
                <a:solidFill>
                  <a:schemeClr val="tx1">
                    <a:tint val="75000"/>
                  </a:schemeClr>
                </a:solidFill>
              </a:defRPr>
            </a:lvl5pPr>
            <a:lvl6pPr marL="2283510" indent="0">
              <a:buNone/>
              <a:defRPr sz="1400">
                <a:solidFill>
                  <a:schemeClr val="tx1">
                    <a:tint val="75000"/>
                  </a:schemeClr>
                </a:solidFill>
              </a:defRPr>
            </a:lvl6pPr>
            <a:lvl7pPr marL="2740208" indent="0">
              <a:buNone/>
              <a:defRPr sz="1400">
                <a:solidFill>
                  <a:schemeClr val="tx1">
                    <a:tint val="75000"/>
                  </a:schemeClr>
                </a:solidFill>
              </a:defRPr>
            </a:lvl7pPr>
            <a:lvl8pPr marL="3196913" indent="0">
              <a:buNone/>
              <a:defRPr sz="1400">
                <a:solidFill>
                  <a:schemeClr val="tx1">
                    <a:tint val="75000"/>
                  </a:schemeClr>
                </a:solidFill>
              </a:defRPr>
            </a:lvl8pPr>
            <a:lvl9pPr marL="3653613"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02897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91061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94"/>
            <a:ext cx="4040188"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94"/>
            <a:ext cx="4041775"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9334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69098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947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1"/>
            <a:ext cx="5111750"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127500"/>
          </a:xfrm>
        </p:spPr>
        <p:txBody>
          <a:bodyPr/>
          <a:lstStyle>
            <a:lvl1pPr marL="0" indent="0">
              <a:buNone/>
              <a:defRPr sz="1400"/>
            </a:lvl1pPr>
            <a:lvl2pPr marL="456702" indent="0">
              <a:buNone/>
              <a:defRPr sz="1200"/>
            </a:lvl2pPr>
            <a:lvl3pPr marL="913403" indent="0">
              <a:buNone/>
              <a:defRPr sz="1000"/>
            </a:lvl3pPr>
            <a:lvl4pPr marL="1370104" indent="0">
              <a:buNone/>
              <a:defRPr sz="900"/>
            </a:lvl4pPr>
            <a:lvl5pPr marL="1826806" indent="0">
              <a:buNone/>
              <a:defRPr sz="900"/>
            </a:lvl5pPr>
            <a:lvl6pPr marL="2283510" indent="0">
              <a:buNone/>
              <a:defRPr sz="900"/>
            </a:lvl6pPr>
            <a:lvl7pPr marL="2740208" indent="0">
              <a:buNone/>
              <a:defRPr sz="900"/>
            </a:lvl7pPr>
            <a:lvl8pPr marL="3196913" indent="0">
              <a:buNone/>
              <a:defRPr sz="900"/>
            </a:lvl8pPr>
            <a:lvl9pPr marL="3653613" indent="0">
              <a:buNone/>
              <a:defRPr sz="900"/>
            </a:lvl9pPr>
          </a:lstStyle>
          <a:p>
            <a:pPr lvl="0"/>
            <a:r>
              <a:rPr lang="en-US"/>
              <a:t>Click to edit Master text styles</a:t>
            </a:r>
          </a:p>
        </p:txBody>
      </p:sp>
    </p:spTree>
    <p:extLst>
      <p:ext uri="{BB962C8B-B14F-4D97-AF65-F5344CB8AC3E}">
        <p14:creationId xmlns:p14="http://schemas.microsoft.com/office/powerpoint/2010/main" xmlns="" val="103716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844496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2" indent="0">
              <a:buNone/>
              <a:defRPr sz="2800"/>
            </a:lvl2pPr>
            <a:lvl3pPr marL="913403" indent="0">
              <a:buNone/>
              <a:defRPr sz="2400"/>
            </a:lvl3pPr>
            <a:lvl4pPr marL="1370104" indent="0">
              <a:buNone/>
              <a:defRPr sz="2000"/>
            </a:lvl4pPr>
            <a:lvl5pPr marL="1826806" indent="0">
              <a:buNone/>
              <a:defRPr sz="2000"/>
            </a:lvl5pPr>
            <a:lvl6pPr marL="2283510" indent="0">
              <a:buNone/>
              <a:defRPr sz="2000"/>
            </a:lvl6pPr>
            <a:lvl7pPr marL="2740208" indent="0">
              <a:buNone/>
              <a:defRPr sz="2000"/>
            </a:lvl7pPr>
            <a:lvl8pPr marL="3196913" indent="0">
              <a:buNone/>
              <a:defRPr sz="2000"/>
            </a:lvl8pPr>
            <a:lvl9pPr marL="3653613" indent="0">
              <a:buNone/>
              <a:defRPr sz="2000"/>
            </a:lvl9pPr>
          </a:lstStyle>
          <a:p>
            <a:endParaRPr lang="en-US"/>
          </a:p>
        </p:txBody>
      </p:sp>
    </p:spTree>
    <p:extLst>
      <p:ext uri="{BB962C8B-B14F-4D97-AF65-F5344CB8AC3E}">
        <p14:creationId xmlns:p14="http://schemas.microsoft.com/office/powerpoint/2010/main" xmlns="" val="82360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4333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287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2879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96987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11"/>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1981200"/>
            <a:ext cx="6400800" cy="1752600"/>
          </a:xfrm>
        </p:spPr>
        <p:txBody>
          <a:bodyPr/>
          <a:lstStyle>
            <a:lvl1pPr marL="0" indent="0" algn="ctr">
              <a:buNone/>
              <a:defRPr>
                <a:solidFill>
                  <a:schemeClr val="tx1">
                    <a:tint val="75000"/>
                  </a:schemeClr>
                </a:solidFill>
              </a:defRPr>
            </a:lvl1pPr>
            <a:lvl2pPr marL="456833" indent="0" algn="ctr">
              <a:buNone/>
              <a:defRPr>
                <a:solidFill>
                  <a:schemeClr val="tx1">
                    <a:tint val="75000"/>
                  </a:schemeClr>
                </a:solidFill>
              </a:defRPr>
            </a:lvl2pPr>
            <a:lvl3pPr marL="913666" indent="0" algn="ctr">
              <a:buNone/>
              <a:defRPr>
                <a:solidFill>
                  <a:schemeClr val="tx1">
                    <a:tint val="75000"/>
                  </a:schemeClr>
                </a:solidFill>
              </a:defRPr>
            </a:lvl3pPr>
            <a:lvl4pPr marL="1370498" indent="0" algn="ctr">
              <a:buNone/>
              <a:defRPr>
                <a:solidFill>
                  <a:schemeClr val="tx1">
                    <a:tint val="75000"/>
                  </a:schemeClr>
                </a:solidFill>
              </a:defRPr>
            </a:lvl4pPr>
            <a:lvl5pPr marL="1827331" indent="0" algn="ctr">
              <a:buNone/>
              <a:defRPr>
                <a:solidFill>
                  <a:schemeClr val="tx1">
                    <a:tint val="75000"/>
                  </a:schemeClr>
                </a:solidFill>
              </a:defRPr>
            </a:lvl5pPr>
            <a:lvl6pPr marL="2284165" indent="0" algn="ctr">
              <a:buNone/>
              <a:defRPr>
                <a:solidFill>
                  <a:schemeClr val="tx1">
                    <a:tint val="75000"/>
                  </a:schemeClr>
                </a:solidFill>
              </a:defRPr>
            </a:lvl6pPr>
            <a:lvl7pPr marL="2740994" indent="0" algn="ctr">
              <a:buNone/>
              <a:defRPr>
                <a:solidFill>
                  <a:schemeClr val="tx1">
                    <a:tint val="75000"/>
                  </a:schemeClr>
                </a:solidFill>
              </a:defRPr>
            </a:lvl7pPr>
            <a:lvl8pPr marL="3197830" indent="0" algn="ctr">
              <a:buNone/>
              <a:defRPr>
                <a:solidFill>
                  <a:schemeClr val="tx1">
                    <a:tint val="75000"/>
                  </a:schemeClr>
                </a:solidFill>
              </a:defRPr>
            </a:lvl8pPr>
            <a:lvl9pPr marL="365466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2354309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2747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55"/>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09600" y="228610"/>
            <a:ext cx="7772400" cy="1500187"/>
          </a:xfrm>
        </p:spPr>
        <p:txBody>
          <a:bodyPr anchor="b"/>
          <a:lstStyle>
            <a:lvl1pPr marL="0" indent="0">
              <a:buNone/>
              <a:defRPr sz="2000">
                <a:solidFill>
                  <a:schemeClr val="tx1">
                    <a:tint val="75000"/>
                  </a:schemeClr>
                </a:solidFill>
              </a:defRPr>
            </a:lvl1pPr>
            <a:lvl2pPr marL="456833" indent="0">
              <a:buNone/>
              <a:defRPr sz="1800">
                <a:solidFill>
                  <a:schemeClr val="tx1">
                    <a:tint val="75000"/>
                  </a:schemeClr>
                </a:solidFill>
              </a:defRPr>
            </a:lvl2pPr>
            <a:lvl3pPr marL="913666" indent="0">
              <a:buNone/>
              <a:defRPr sz="1600">
                <a:solidFill>
                  <a:schemeClr val="tx1">
                    <a:tint val="75000"/>
                  </a:schemeClr>
                </a:solidFill>
              </a:defRPr>
            </a:lvl3pPr>
            <a:lvl4pPr marL="1370498" indent="0">
              <a:buNone/>
              <a:defRPr sz="1400">
                <a:solidFill>
                  <a:schemeClr val="tx1">
                    <a:tint val="75000"/>
                  </a:schemeClr>
                </a:solidFill>
              </a:defRPr>
            </a:lvl4pPr>
            <a:lvl5pPr marL="1827331" indent="0">
              <a:buNone/>
              <a:defRPr sz="1400">
                <a:solidFill>
                  <a:schemeClr val="tx1">
                    <a:tint val="75000"/>
                  </a:schemeClr>
                </a:solidFill>
              </a:defRPr>
            </a:lvl5pPr>
            <a:lvl6pPr marL="2284165" indent="0">
              <a:buNone/>
              <a:defRPr sz="1400">
                <a:solidFill>
                  <a:schemeClr val="tx1">
                    <a:tint val="75000"/>
                  </a:schemeClr>
                </a:solidFill>
              </a:defRPr>
            </a:lvl6pPr>
            <a:lvl7pPr marL="2740994" indent="0">
              <a:buNone/>
              <a:defRPr sz="1400">
                <a:solidFill>
                  <a:schemeClr val="tx1">
                    <a:tint val="75000"/>
                  </a:schemeClr>
                </a:solidFill>
              </a:defRPr>
            </a:lvl7pPr>
            <a:lvl8pPr marL="3197830" indent="0">
              <a:buNone/>
              <a:defRPr sz="1400">
                <a:solidFill>
                  <a:schemeClr val="tx1">
                    <a:tint val="75000"/>
                  </a:schemeClr>
                </a:solidFill>
              </a:defRPr>
            </a:lvl8pPr>
            <a:lvl9pPr marL="3654662"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692882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47945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33" indent="0">
              <a:buNone/>
              <a:defRPr sz="2000" b="1"/>
            </a:lvl2pPr>
            <a:lvl3pPr marL="913666" indent="0">
              <a:buNone/>
              <a:defRPr sz="1800" b="1"/>
            </a:lvl3pPr>
            <a:lvl4pPr marL="1370498" indent="0">
              <a:buNone/>
              <a:defRPr sz="1600" b="1"/>
            </a:lvl4pPr>
            <a:lvl5pPr marL="1827331" indent="0">
              <a:buNone/>
              <a:defRPr sz="1600" b="1"/>
            </a:lvl5pPr>
            <a:lvl6pPr marL="2284165" indent="0">
              <a:buNone/>
              <a:defRPr sz="1600" b="1"/>
            </a:lvl6pPr>
            <a:lvl7pPr marL="2740994" indent="0">
              <a:buNone/>
              <a:defRPr sz="1600" b="1"/>
            </a:lvl7pPr>
            <a:lvl8pPr marL="3197830" indent="0">
              <a:buNone/>
              <a:defRPr sz="1600" b="1"/>
            </a:lvl8pPr>
            <a:lvl9pPr marL="365466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94"/>
            <a:ext cx="4040188"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1" y="1535113"/>
            <a:ext cx="4041775" cy="639762"/>
          </a:xfrm>
        </p:spPr>
        <p:txBody>
          <a:bodyPr anchor="b"/>
          <a:lstStyle>
            <a:lvl1pPr marL="0" indent="0">
              <a:buNone/>
              <a:defRPr sz="2400" b="1"/>
            </a:lvl1pPr>
            <a:lvl2pPr marL="456833" indent="0">
              <a:buNone/>
              <a:defRPr sz="2000" b="1"/>
            </a:lvl2pPr>
            <a:lvl3pPr marL="913666" indent="0">
              <a:buNone/>
              <a:defRPr sz="1800" b="1"/>
            </a:lvl3pPr>
            <a:lvl4pPr marL="1370498" indent="0">
              <a:buNone/>
              <a:defRPr sz="1600" b="1"/>
            </a:lvl4pPr>
            <a:lvl5pPr marL="1827331" indent="0">
              <a:buNone/>
              <a:defRPr sz="1600" b="1"/>
            </a:lvl5pPr>
            <a:lvl6pPr marL="2284165" indent="0">
              <a:buNone/>
              <a:defRPr sz="1600" b="1"/>
            </a:lvl6pPr>
            <a:lvl7pPr marL="2740994" indent="0">
              <a:buNone/>
              <a:defRPr sz="1600" b="1"/>
            </a:lvl7pPr>
            <a:lvl8pPr marL="3197830" indent="0">
              <a:buNone/>
              <a:defRPr sz="1600" b="1"/>
            </a:lvl8pPr>
            <a:lvl9pPr marL="36546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1" y="2174894"/>
            <a:ext cx="4041775"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65030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874975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313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898807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1"/>
            <a:ext cx="5111750"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127500"/>
          </a:xfrm>
        </p:spPr>
        <p:txBody>
          <a:bodyPr/>
          <a:lstStyle>
            <a:lvl1pPr marL="0" indent="0">
              <a:buNone/>
              <a:defRPr sz="1400"/>
            </a:lvl1pPr>
            <a:lvl2pPr marL="456833" indent="0">
              <a:buNone/>
              <a:defRPr sz="1200"/>
            </a:lvl2pPr>
            <a:lvl3pPr marL="913666" indent="0">
              <a:buNone/>
              <a:defRPr sz="1000"/>
            </a:lvl3pPr>
            <a:lvl4pPr marL="1370498" indent="0">
              <a:buNone/>
              <a:defRPr sz="900"/>
            </a:lvl4pPr>
            <a:lvl5pPr marL="1827331" indent="0">
              <a:buNone/>
              <a:defRPr sz="900"/>
            </a:lvl5pPr>
            <a:lvl6pPr marL="2284165" indent="0">
              <a:buNone/>
              <a:defRPr sz="900"/>
            </a:lvl6pPr>
            <a:lvl7pPr marL="2740994" indent="0">
              <a:buNone/>
              <a:defRPr sz="900"/>
            </a:lvl7pPr>
            <a:lvl8pPr marL="3197830" indent="0">
              <a:buNone/>
              <a:defRPr sz="900"/>
            </a:lvl8pPr>
            <a:lvl9pPr marL="3654662" indent="0">
              <a:buNone/>
              <a:defRPr sz="900"/>
            </a:lvl9pPr>
          </a:lstStyle>
          <a:p>
            <a:pPr lvl="0"/>
            <a:r>
              <a:rPr lang="en-US"/>
              <a:t>Click to edit Master text styles</a:t>
            </a:r>
          </a:p>
        </p:txBody>
      </p:sp>
    </p:spTree>
    <p:extLst>
      <p:ext uri="{BB962C8B-B14F-4D97-AF65-F5344CB8AC3E}">
        <p14:creationId xmlns:p14="http://schemas.microsoft.com/office/powerpoint/2010/main" xmlns="" val="140263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33" indent="0">
              <a:buNone/>
              <a:defRPr sz="2800"/>
            </a:lvl2pPr>
            <a:lvl3pPr marL="913666" indent="0">
              <a:buNone/>
              <a:defRPr sz="2400"/>
            </a:lvl3pPr>
            <a:lvl4pPr marL="1370498" indent="0">
              <a:buNone/>
              <a:defRPr sz="2000"/>
            </a:lvl4pPr>
            <a:lvl5pPr marL="1827331" indent="0">
              <a:buNone/>
              <a:defRPr sz="2000"/>
            </a:lvl5pPr>
            <a:lvl6pPr marL="2284165" indent="0">
              <a:buNone/>
              <a:defRPr sz="2000"/>
            </a:lvl6pPr>
            <a:lvl7pPr marL="2740994" indent="0">
              <a:buNone/>
              <a:defRPr sz="2000"/>
            </a:lvl7pPr>
            <a:lvl8pPr marL="3197830" indent="0">
              <a:buNone/>
              <a:defRPr sz="2000"/>
            </a:lvl8pPr>
            <a:lvl9pPr marL="3654662" indent="0">
              <a:buNone/>
              <a:defRPr sz="2000"/>
            </a:lvl9pPr>
          </a:lstStyle>
          <a:p>
            <a:endParaRPr lang="en-US"/>
          </a:p>
        </p:txBody>
      </p:sp>
    </p:spTree>
    <p:extLst>
      <p:ext uri="{BB962C8B-B14F-4D97-AF65-F5344CB8AC3E}">
        <p14:creationId xmlns:p14="http://schemas.microsoft.com/office/powerpoint/2010/main" xmlns="" val="2831612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208704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287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2879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9463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49709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284942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384501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361358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207346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67018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401213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41" tIns="45673" rIns="91341" bIns="45673" rtlCol="0" anchor="ctr">
            <a:normAutofit/>
          </a:bodyPr>
          <a:lstStyle/>
          <a:p>
            <a:r>
              <a:rPr lang="en-US"/>
              <a:t>Click to edit Master title style</a:t>
            </a:r>
          </a:p>
        </p:txBody>
      </p:sp>
      <p:sp>
        <p:nvSpPr>
          <p:cNvPr id="3" name="Text Placeholder 2"/>
          <p:cNvSpPr>
            <a:spLocks noGrp="1"/>
          </p:cNvSpPr>
          <p:nvPr>
            <p:ph type="body" idx="1"/>
          </p:nvPr>
        </p:nvSpPr>
        <p:spPr>
          <a:xfrm>
            <a:off x="457200" y="1600220"/>
            <a:ext cx="8229600" cy="3944111"/>
          </a:xfrm>
          <a:prstGeom prst="rect">
            <a:avLst/>
          </a:prstGeom>
        </p:spPr>
        <p:txBody>
          <a:bodyPr vert="horz" lIns="91341" tIns="45673" rIns="91341" bIns="4567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5544312"/>
            <a:ext cx="9144000" cy="1313688"/>
          </a:xfrm>
          <a:prstGeom prst="rect">
            <a:avLst/>
          </a:prstGeom>
        </p:spPr>
      </p:pic>
    </p:spTree>
    <p:extLst>
      <p:ext uri="{BB962C8B-B14F-4D97-AF65-F5344CB8AC3E}">
        <p14:creationId xmlns:p14="http://schemas.microsoft.com/office/powerpoint/2010/main" xmlns="" val="1102552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3403" rtl="0" eaLnBrk="1" latinLnBrk="0" hangingPunct="1">
        <a:spcBef>
          <a:spcPct val="0"/>
        </a:spcBef>
        <a:buNone/>
        <a:defRPr sz="4400" kern="1200">
          <a:solidFill>
            <a:schemeClr val="tx1"/>
          </a:solidFill>
          <a:latin typeface="+mj-lt"/>
          <a:ea typeface="+mj-ea"/>
          <a:cs typeface="+mj-cs"/>
        </a:defRPr>
      </a:lvl1pPr>
    </p:titleStyle>
    <p:bodyStyle>
      <a:lvl1pPr marL="342529" indent="-342529" algn="l" defTabSz="9134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136" indent="-285441" algn="l" defTabSz="9134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755" indent="-228350" algn="l" defTabSz="9134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455"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157"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846"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559"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262"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964"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403" rtl="0" eaLnBrk="1" latinLnBrk="0" hangingPunct="1">
        <a:defRPr sz="1800" kern="1200">
          <a:solidFill>
            <a:schemeClr val="tx1"/>
          </a:solidFill>
          <a:latin typeface="+mn-lt"/>
          <a:ea typeface="+mn-ea"/>
          <a:cs typeface="+mn-cs"/>
        </a:defRPr>
      </a:lvl1pPr>
      <a:lvl2pPr marL="456702" algn="l" defTabSz="913403" rtl="0" eaLnBrk="1" latinLnBrk="0" hangingPunct="1">
        <a:defRPr sz="1800" kern="1200">
          <a:solidFill>
            <a:schemeClr val="tx1"/>
          </a:solidFill>
          <a:latin typeface="+mn-lt"/>
          <a:ea typeface="+mn-ea"/>
          <a:cs typeface="+mn-cs"/>
        </a:defRPr>
      </a:lvl2pPr>
      <a:lvl3pPr marL="913403" algn="l" defTabSz="913403" rtl="0" eaLnBrk="1" latinLnBrk="0" hangingPunct="1">
        <a:defRPr sz="1800" kern="1200">
          <a:solidFill>
            <a:schemeClr val="tx1"/>
          </a:solidFill>
          <a:latin typeface="+mn-lt"/>
          <a:ea typeface="+mn-ea"/>
          <a:cs typeface="+mn-cs"/>
        </a:defRPr>
      </a:lvl3pPr>
      <a:lvl4pPr marL="1370104" algn="l" defTabSz="913403" rtl="0" eaLnBrk="1" latinLnBrk="0" hangingPunct="1">
        <a:defRPr sz="1800" kern="1200">
          <a:solidFill>
            <a:schemeClr val="tx1"/>
          </a:solidFill>
          <a:latin typeface="+mn-lt"/>
          <a:ea typeface="+mn-ea"/>
          <a:cs typeface="+mn-cs"/>
        </a:defRPr>
      </a:lvl4pPr>
      <a:lvl5pPr marL="1826806" algn="l" defTabSz="913403" rtl="0" eaLnBrk="1" latinLnBrk="0" hangingPunct="1">
        <a:defRPr sz="1800" kern="1200">
          <a:solidFill>
            <a:schemeClr val="tx1"/>
          </a:solidFill>
          <a:latin typeface="+mn-lt"/>
          <a:ea typeface="+mn-ea"/>
          <a:cs typeface="+mn-cs"/>
        </a:defRPr>
      </a:lvl5pPr>
      <a:lvl6pPr marL="2283510" algn="l" defTabSz="913403" rtl="0" eaLnBrk="1" latinLnBrk="0" hangingPunct="1">
        <a:defRPr sz="1800" kern="1200">
          <a:solidFill>
            <a:schemeClr val="tx1"/>
          </a:solidFill>
          <a:latin typeface="+mn-lt"/>
          <a:ea typeface="+mn-ea"/>
          <a:cs typeface="+mn-cs"/>
        </a:defRPr>
      </a:lvl6pPr>
      <a:lvl7pPr marL="2740208" algn="l" defTabSz="913403" rtl="0" eaLnBrk="1" latinLnBrk="0" hangingPunct="1">
        <a:defRPr sz="1800" kern="1200">
          <a:solidFill>
            <a:schemeClr val="tx1"/>
          </a:solidFill>
          <a:latin typeface="+mn-lt"/>
          <a:ea typeface="+mn-ea"/>
          <a:cs typeface="+mn-cs"/>
        </a:defRPr>
      </a:lvl7pPr>
      <a:lvl8pPr marL="3196913" algn="l" defTabSz="913403" rtl="0" eaLnBrk="1" latinLnBrk="0" hangingPunct="1">
        <a:defRPr sz="1800" kern="1200">
          <a:solidFill>
            <a:schemeClr val="tx1"/>
          </a:solidFill>
          <a:latin typeface="+mn-lt"/>
          <a:ea typeface="+mn-ea"/>
          <a:cs typeface="+mn-cs"/>
        </a:defRPr>
      </a:lvl8pPr>
      <a:lvl9pPr marL="3653613" algn="l" defTabSz="9134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8" tIns="45685" rIns="91368" bIns="45685" rtlCol="0" anchor="ctr">
            <a:normAutofit/>
          </a:bodyPr>
          <a:lstStyle/>
          <a:p>
            <a:r>
              <a:rPr lang="en-US"/>
              <a:t>Click to edit Master title style</a:t>
            </a:r>
          </a:p>
        </p:txBody>
      </p:sp>
      <p:sp>
        <p:nvSpPr>
          <p:cNvPr id="3" name="Text Placeholder 2"/>
          <p:cNvSpPr>
            <a:spLocks noGrp="1"/>
          </p:cNvSpPr>
          <p:nvPr>
            <p:ph type="body" idx="1"/>
          </p:nvPr>
        </p:nvSpPr>
        <p:spPr>
          <a:xfrm>
            <a:off x="457200" y="1600219"/>
            <a:ext cx="8229600" cy="3944111"/>
          </a:xfrm>
          <a:prstGeom prst="rect">
            <a:avLst/>
          </a:prstGeom>
        </p:spPr>
        <p:txBody>
          <a:bodyPr vert="horz" lIns="91368" tIns="45685" rIns="91368" bIns="4568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5544312"/>
            <a:ext cx="9144000" cy="1313688"/>
          </a:xfrm>
          <a:prstGeom prst="rect">
            <a:avLst/>
          </a:prstGeom>
        </p:spPr>
      </p:pic>
    </p:spTree>
    <p:extLst>
      <p:ext uri="{BB962C8B-B14F-4D97-AF65-F5344CB8AC3E}">
        <p14:creationId xmlns:p14="http://schemas.microsoft.com/office/powerpoint/2010/main" xmlns="" val="1215503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3666" rtl="0" eaLnBrk="1" latinLnBrk="0" hangingPunct="1">
        <a:spcBef>
          <a:spcPct val="0"/>
        </a:spcBef>
        <a:buNone/>
        <a:defRPr sz="4400" kern="1200">
          <a:solidFill>
            <a:schemeClr val="tx1"/>
          </a:solidFill>
          <a:latin typeface="+mj-lt"/>
          <a:ea typeface="+mj-ea"/>
          <a:cs typeface="+mj-cs"/>
        </a:defRPr>
      </a:lvl1pPr>
    </p:titleStyle>
    <p:bodyStyle>
      <a:lvl1pPr marL="342626" indent="-342626" algn="l" defTabSz="9136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51" indent="-285521" algn="l" defTabSz="9136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082" indent="-228415" algn="l" defTabSz="9136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913" indent="-228415" algn="l" defTabSz="9136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747" indent="-228415" algn="l" defTabSz="9136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570" indent="-228415" algn="l" defTabSz="9136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412" indent="-228415" algn="l" defTabSz="9136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245" indent="-228415" algn="l" defTabSz="9136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079" indent="-228415" algn="l" defTabSz="9136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666" rtl="0" eaLnBrk="1" latinLnBrk="0" hangingPunct="1">
        <a:defRPr sz="1800" kern="1200">
          <a:solidFill>
            <a:schemeClr val="tx1"/>
          </a:solidFill>
          <a:latin typeface="+mn-lt"/>
          <a:ea typeface="+mn-ea"/>
          <a:cs typeface="+mn-cs"/>
        </a:defRPr>
      </a:lvl1pPr>
      <a:lvl2pPr marL="456833" algn="l" defTabSz="913666" rtl="0" eaLnBrk="1" latinLnBrk="0" hangingPunct="1">
        <a:defRPr sz="1800" kern="1200">
          <a:solidFill>
            <a:schemeClr val="tx1"/>
          </a:solidFill>
          <a:latin typeface="+mn-lt"/>
          <a:ea typeface="+mn-ea"/>
          <a:cs typeface="+mn-cs"/>
        </a:defRPr>
      </a:lvl2pPr>
      <a:lvl3pPr marL="913666" algn="l" defTabSz="913666" rtl="0" eaLnBrk="1" latinLnBrk="0" hangingPunct="1">
        <a:defRPr sz="1800" kern="1200">
          <a:solidFill>
            <a:schemeClr val="tx1"/>
          </a:solidFill>
          <a:latin typeface="+mn-lt"/>
          <a:ea typeface="+mn-ea"/>
          <a:cs typeface="+mn-cs"/>
        </a:defRPr>
      </a:lvl3pPr>
      <a:lvl4pPr marL="1370498" algn="l" defTabSz="913666" rtl="0" eaLnBrk="1" latinLnBrk="0" hangingPunct="1">
        <a:defRPr sz="1800" kern="1200">
          <a:solidFill>
            <a:schemeClr val="tx1"/>
          </a:solidFill>
          <a:latin typeface="+mn-lt"/>
          <a:ea typeface="+mn-ea"/>
          <a:cs typeface="+mn-cs"/>
        </a:defRPr>
      </a:lvl4pPr>
      <a:lvl5pPr marL="1827331" algn="l" defTabSz="913666" rtl="0" eaLnBrk="1" latinLnBrk="0" hangingPunct="1">
        <a:defRPr sz="1800" kern="1200">
          <a:solidFill>
            <a:schemeClr val="tx1"/>
          </a:solidFill>
          <a:latin typeface="+mn-lt"/>
          <a:ea typeface="+mn-ea"/>
          <a:cs typeface="+mn-cs"/>
        </a:defRPr>
      </a:lvl5pPr>
      <a:lvl6pPr marL="2284165" algn="l" defTabSz="913666" rtl="0" eaLnBrk="1" latinLnBrk="0" hangingPunct="1">
        <a:defRPr sz="1800" kern="1200">
          <a:solidFill>
            <a:schemeClr val="tx1"/>
          </a:solidFill>
          <a:latin typeface="+mn-lt"/>
          <a:ea typeface="+mn-ea"/>
          <a:cs typeface="+mn-cs"/>
        </a:defRPr>
      </a:lvl6pPr>
      <a:lvl7pPr marL="2740994" algn="l" defTabSz="913666" rtl="0" eaLnBrk="1" latinLnBrk="0" hangingPunct="1">
        <a:defRPr sz="1800" kern="1200">
          <a:solidFill>
            <a:schemeClr val="tx1"/>
          </a:solidFill>
          <a:latin typeface="+mn-lt"/>
          <a:ea typeface="+mn-ea"/>
          <a:cs typeface="+mn-cs"/>
        </a:defRPr>
      </a:lvl7pPr>
      <a:lvl8pPr marL="3197830" algn="l" defTabSz="913666" rtl="0" eaLnBrk="1" latinLnBrk="0" hangingPunct="1">
        <a:defRPr sz="1800" kern="1200">
          <a:solidFill>
            <a:schemeClr val="tx1"/>
          </a:solidFill>
          <a:latin typeface="+mn-lt"/>
          <a:ea typeface="+mn-ea"/>
          <a:cs typeface="+mn-cs"/>
        </a:defRPr>
      </a:lvl8pPr>
      <a:lvl9pPr marL="3654662" algn="l" defTabSz="9136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a:bodyPr>
          <a:lstStyle/>
          <a:p>
            <a:r>
              <a:rPr lang="en-US" b="1" dirty="0">
                <a:solidFill>
                  <a:schemeClr val="bg1"/>
                </a:solidFill>
                <a:latin typeface="Arial" pitchFamily="34" charset="0"/>
                <a:cs typeface="Arial" pitchFamily="34" charset="0"/>
              </a:rPr>
              <a:t/>
            </a:r>
            <a:br>
              <a:rPr lang="en-US" b="1" dirty="0">
                <a:solidFill>
                  <a:schemeClr val="bg1"/>
                </a:solidFill>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267744" y="2514600"/>
            <a:ext cx="6114259" cy="3133165"/>
          </a:xfrm>
          <a:prstGeom prst="rect">
            <a:avLst/>
          </a:prstGeom>
          <a:noFill/>
        </p:spPr>
        <p:txBody>
          <a:bodyPr wrap="square" rtlCol="0">
            <a:spAutoFit/>
          </a:bodyPr>
          <a:lstStyle/>
          <a:p>
            <a:pPr algn="ctr" defTabSz="975700">
              <a:defRPr/>
            </a:pPr>
            <a:r>
              <a:rPr lang="en-ZA" sz="2000" b="1" kern="0" dirty="0" smtClean="0">
                <a:latin typeface="Century Gothic" pitchFamily="34" charset="0"/>
              </a:rPr>
              <a:t>2019-2020 ANNUAL PERFORMANCE PLAN </a:t>
            </a:r>
          </a:p>
          <a:p>
            <a:pPr algn="ctr" defTabSz="975700">
              <a:defRPr/>
            </a:pPr>
            <a:endParaRPr lang="en-ZA" sz="2000" b="1" kern="0" dirty="0" smtClean="0">
              <a:latin typeface="Century Gothic" pitchFamily="34" charset="0"/>
            </a:endParaRPr>
          </a:p>
          <a:p>
            <a:pPr algn="ctr" defTabSz="975700">
              <a:defRPr/>
            </a:pPr>
            <a:r>
              <a:rPr kumimoji="0" lang="en-ZA" sz="2000" b="1" i="0" u="none" strike="noStrike" kern="0" cap="none" spc="0" normalizeH="0" noProof="0" dirty="0" smtClean="0">
                <a:ln>
                  <a:noFill/>
                </a:ln>
                <a:effectLst/>
                <a:uLnTx/>
                <a:uFillTx/>
                <a:latin typeface="Century Gothic" pitchFamily="34" charset="0"/>
              </a:rPr>
              <a:t>PRESENTATION TO THE PORTFOLIO COMMITTEE ON AGRICULTURE, LAND REFORM AND RURAL DEVELOPMENT</a:t>
            </a:r>
          </a:p>
          <a:p>
            <a:pPr algn="ctr" defTabSz="975700">
              <a:defRPr/>
            </a:pPr>
            <a:endParaRPr kumimoji="0" lang="en-ZA" sz="2000" b="1" i="0" u="none" strike="noStrike" kern="0" cap="none" spc="0" normalizeH="0" noProof="0" dirty="0" smtClean="0">
              <a:ln>
                <a:noFill/>
              </a:ln>
              <a:effectLst/>
              <a:uLnTx/>
              <a:uFillTx/>
              <a:latin typeface="Century Gothic" pitchFamily="34" charset="0"/>
            </a:endParaRPr>
          </a:p>
          <a:p>
            <a:pPr algn="ctr" defTabSz="975700">
              <a:defRPr/>
            </a:pPr>
            <a:r>
              <a:rPr kumimoji="0" lang="en-ZA" sz="2000" b="1" i="0" u="none" strike="noStrike" kern="0" cap="none" spc="0" normalizeH="0" noProof="0" dirty="0" smtClean="0">
                <a:ln>
                  <a:noFill/>
                </a:ln>
                <a:effectLst/>
                <a:uLnTx/>
                <a:uFillTx/>
                <a:latin typeface="Century Gothic" pitchFamily="34" charset="0"/>
              </a:rPr>
              <a:t>03 JULY 2019 </a:t>
            </a:r>
            <a:endParaRPr kumimoji="0" lang="en-ZA" sz="2000" b="1" i="0" u="none" strike="noStrike" kern="0" cap="none" spc="0" normalizeH="0" noProof="0" dirty="0">
              <a:ln>
                <a:noFill/>
              </a:ln>
              <a:effectLst/>
              <a:uLnTx/>
              <a:uFillTx/>
              <a:latin typeface="Century Gothic" pitchFamily="34" charset="0"/>
            </a:endParaRPr>
          </a:p>
          <a:p>
            <a:pPr marL="0" marR="0" lvl="0" indent="0" algn="ctr" defTabSz="975700" eaLnBrk="1" fontAlgn="auto" latinLnBrk="0" hangingPunct="1">
              <a:lnSpc>
                <a:spcPct val="120000"/>
              </a:lnSpc>
              <a:spcBef>
                <a:spcPts val="0"/>
              </a:spcBef>
              <a:spcAft>
                <a:spcPts val="0"/>
              </a:spcAft>
              <a:buClrTx/>
              <a:buSzTx/>
              <a:buFontTx/>
              <a:buNone/>
              <a:tabLst/>
              <a:defRPr/>
            </a:pPr>
            <a:endParaRPr lang="en-ZA" sz="2400" b="1" kern="0" baseline="0" dirty="0">
              <a:latin typeface="Century Gothic" pitchFamily="34" charset="0"/>
            </a:endParaRPr>
          </a:p>
          <a:p>
            <a:pPr marL="0" marR="0" lvl="0" indent="0" algn="ctr" defTabSz="975700" eaLnBrk="1" fontAlgn="auto" latinLnBrk="0" hangingPunct="1">
              <a:lnSpc>
                <a:spcPct val="120000"/>
              </a:lnSpc>
              <a:spcBef>
                <a:spcPts val="0"/>
              </a:spcBef>
              <a:spcAft>
                <a:spcPts val="0"/>
              </a:spcAft>
              <a:buClrTx/>
              <a:buSzTx/>
              <a:buFontTx/>
              <a:buNone/>
              <a:tabLst/>
              <a:defRPr/>
            </a:pPr>
            <a:endParaRPr kumimoji="0" lang="en-ZA" sz="2400" b="1" i="0" u="none" strike="noStrike" kern="0" cap="none" spc="0" normalizeH="0" noProof="0" dirty="0">
              <a:ln>
                <a:noFill/>
              </a:ln>
              <a:effectLst/>
              <a:uLnTx/>
              <a:uFillTx/>
              <a:latin typeface="Century Gothic" pitchFamily="34" charset="0"/>
            </a:endParaRPr>
          </a:p>
        </p:txBody>
      </p:sp>
      <p:sp>
        <p:nvSpPr>
          <p:cNvPr id="3" name="Slide Number Placeholder 2"/>
          <p:cNvSpPr>
            <a:spLocks noGrp="1"/>
          </p:cNvSpPr>
          <p:nvPr>
            <p:ph type="sldNum" sz="quarter" idx="12"/>
          </p:nvPr>
        </p:nvSpPr>
        <p:spPr>
          <a:xfrm>
            <a:off x="8381999" y="6356356"/>
            <a:ext cx="304800" cy="365125"/>
          </a:xfrm>
        </p:spPr>
        <p:txBody>
          <a:bodyPr/>
          <a:lstStyle/>
          <a:p>
            <a:r>
              <a:rPr lang="en-ZA" sz="1400" dirty="0" smtClean="0">
                <a:solidFill>
                  <a:schemeClr val="tx1"/>
                </a:solidFill>
              </a:rPr>
              <a:t>1</a:t>
            </a:r>
            <a:endParaRPr lang="en-ZA" sz="1400" dirty="0">
              <a:solidFill>
                <a:schemeClr val="tx1"/>
              </a:solidFill>
            </a:endParaRPr>
          </a:p>
        </p:txBody>
      </p:sp>
    </p:spTree>
    <p:extLst>
      <p:ext uri="{BB962C8B-B14F-4D97-AF65-F5344CB8AC3E}">
        <p14:creationId xmlns:p14="http://schemas.microsoft.com/office/powerpoint/2010/main" xmlns="" val="406361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57241430"/>
              </p:ext>
            </p:extLst>
          </p:nvPr>
        </p:nvGraphicFramePr>
        <p:xfrm>
          <a:off x="611559" y="980731"/>
          <a:ext cx="7890050" cy="3672407"/>
        </p:xfrm>
        <a:graphic>
          <a:graphicData uri="http://schemas.openxmlformats.org/drawingml/2006/table">
            <a:tbl>
              <a:tblPr firstRow="1" firstCol="1" bandRow="1">
                <a:tableStyleId>{5940675A-B579-460E-94D1-54222C63F5DA}</a:tableStyleId>
              </a:tblPr>
              <a:tblGrid>
                <a:gridCol w="517352">
                  <a:extLst>
                    <a:ext uri="{9D8B030D-6E8A-4147-A177-3AD203B41FA5}">
                      <a16:colId xmlns:a16="http://schemas.microsoft.com/office/drawing/2014/main" xmlns="" val="20000"/>
                    </a:ext>
                  </a:extLst>
                </a:gridCol>
                <a:gridCol w="1207151">
                  <a:extLst>
                    <a:ext uri="{9D8B030D-6E8A-4147-A177-3AD203B41FA5}">
                      <a16:colId xmlns:a16="http://schemas.microsoft.com/office/drawing/2014/main" xmlns="" val="20001"/>
                    </a:ext>
                  </a:extLst>
                </a:gridCol>
                <a:gridCol w="1120927">
                  <a:extLst>
                    <a:ext uri="{9D8B030D-6E8A-4147-A177-3AD203B41FA5}">
                      <a16:colId xmlns:a16="http://schemas.microsoft.com/office/drawing/2014/main" xmlns="" val="20002"/>
                    </a:ext>
                  </a:extLst>
                </a:gridCol>
                <a:gridCol w="1120927">
                  <a:extLst>
                    <a:ext uri="{9D8B030D-6E8A-4147-A177-3AD203B41FA5}">
                      <a16:colId xmlns:a16="http://schemas.microsoft.com/office/drawing/2014/main" xmlns="" val="20003"/>
                    </a:ext>
                  </a:extLst>
                </a:gridCol>
                <a:gridCol w="1077585">
                  <a:extLst>
                    <a:ext uri="{9D8B030D-6E8A-4147-A177-3AD203B41FA5}">
                      <a16:colId xmlns:a16="http://schemas.microsoft.com/office/drawing/2014/main" xmlns="" val="20004"/>
                    </a:ext>
                  </a:extLst>
                </a:gridCol>
                <a:gridCol w="999984">
                  <a:extLst>
                    <a:ext uri="{9D8B030D-6E8A-4147-A177-3AD203B41FA5}">
                      <a16:colId xmlns:a16="http://schemas.microsoft.com/office/drawing/2014/main" xmlns="" val="20005"/>
                    </a:ext>
                  </a:extLst>
                </a:gridCol>
                <a:gridCol w="923062">
                  <a:extLst>
                    <a:ext uri="{9D8B030D-6E8A-4147-A177-3AD203B41FA5}">
                      <a16:colId xmlns:a16="http://schemas.microsoft.com/office/drawing/2014/main" xmlns="" val="20006"/>
                    </a:ext>
                  </a:extLst>
                </a:gridCol>
                <a:gridCol w="923062">
                  <a:extLst>
                    <a:ext uri="{9D8B030D-6E8A-4147-A177-3AD203B41FA5}">
                      <a16:colId xmlns:a16="http://schemas.microsoft.com/office/drawing/2014/main" xmlns="" val="20007"/>
                    </a:ext>
                  </a:extLst>
                </a:gridCol>
              </a:tblGrid>
              <a:tr h="584650">
                <a:tc rowSpan="2" gridSpan="2">
                  <a:txBody>
                    <a:bodyPr/>
                    <a:lstStyle/>
                    <a:p>
                      <a:pPr algn="ctr">
                        <a:lnSpc>
                          <a:spcPct val="150000"/>
                        </a:lnSpc>
                        <a:spcAft>
                          <a:spcPts val="0"/>
                        </a:spcAft>
                      </a:pPr>
                      <a:r>
                        <a:rPr lang="en-ZA" sz="1000" b="1" dirty="0">
                          <a:effectLst/>
                          <a:latin typeface="Century Gothic" panose="020B0502020202020204" pitchFamily="34" charset="0"/>
                        </a:rPr>
                        <a:t>Performance </a:t>
                      </a:r>
                    </a:p>
                    <a:p>
                      <a:pPr algn="ctr">
                        <a:lnSpc>
                          <a:spcPct val="150000"/>
                        </a:lnSpc>
                        <a:spcAft>
                          <a:spcPts val="0"/>
                        </a:spcAft>
                      </a:pPr>
                      <a:r>
                        <a:rPr lang="en-ZA" sz="1000" b="1" dirty="0">
                          <a:effectLst/>
                          <a:latin typeface="Century Gothic" panose="020B0502020202020204" pitchFamily="34" charset="0"/>
                        </a:rPr>
                        <a:t>Indicator</a:t>
                      </a:r>
                      <a:endParaRPr lang="en-ZA" sz="1000" b="1" dirty="0">
                        <a:effectLst/>
                        <a:latin typeface="Century Gothic" pitchFamily="34" charset="0"/>
                        <a:ea typeface="Calibri"/>
                        <a:cs typeface="Times New Roman"/>
                      </a:endParaRPr>
                    </a:p>
                  </a:txBody>
                  <a:tcPr marL="65073" marR="65073"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000" b="1" dirty="0">
                          <a:effectLst/>
                          <a:latin typeface="Century Gothic" pitchFamily="34" charset="0"/>
                          <a:ea typeface="Calibri"/>
                          <a:cs typeface="Times New Roman"/>
                        </a:rPr>
                        <a:t>Reporting</a:t>
                      </a:r>
                      <a:r>
                        <a:rPr lang="en-ZA" sz="1000" b="1" baseline="0" dirty="0">
                          <a:effectLst/>
                          <a:latin typeface="Century Gothic" pitchFamily="34" charset="0"/>
                          <a:ea typeface="Calibri"/>
                          <a:cs typeface="Times New Roman"/>
                        </a:rPr>
                        <a:t> </a:t>
                      </a:r>
                      <a:r>
                        <a:rPr lang="en-ZA" sz="1000" b="1" dirty="0">
                          <a:effectLst/>
                          <a:latin typeface="Century Gothic" pitchFamily="34" charset="0"/>
                          <a:ea typeface="Calibri"/>
                          <a:cs typeface="Times New Roman"/>
                        </a:rPr>
                        <a:t>Period</a:t>
                      </a:r>
                    </a:p>
                  </a:txBody>
                  <a:tcPr marL="65073" marR="65073" marT="0" marB="0" anchor="ctr">
                    <a:solidFill>
                      <a:srgbClr val="00B050"/>
                    </a:solidFill>
                  </a:tcPr>
                </a:tc>
                <a:tc rowSpan="2">
                  <a:txBody>
                    <a:bodyPr/>
                    <a:lstStyle/>
                    <a:p>
                      <a:pPr algn="ctr">
                        <a:lnSpc>
                          <a:spcPct val="150000"/>
                        </a:lnSpc>
                        <a:spcAft>
                          <a:spcPts val="0"/>
                        </a:spcAft>
                      </a:pPr>
                      <a:r>
                        <a:rPr lang="en-ZA" sz="1000" b="1" dirty="0">
                          <a:effectLst/>
                          <a:latin typeface="Century Gothic" panose="020B0502020202020204" pitchFamily="34" charset="0"/>
                        </a:rPr>
                        <a:t>Annual Target</a:t>
                      </a:r>
                    </a:p>
                    <a:p>
                      <a:pPr algn="ctr">
                        <a:lnSpc>
                          <a:spcPct val="150000"/>
                        </a:lnSpc>
                        <a:spcAft>
                          <a:spcPts val="0"/>
                        </a:spcAft>
                      </a:pPr>
                      <a:r>
                        <a:rPr lang="en-ZA" sz="1000" b="1" dirty="0">
                          <a:effectLst/>
                          <a:latin typeface="Century Gothic" panose="020B0502020202020204" pitchFamily="34" charset="0"/>
                        </a:rPr>
                        <a:t>2019/20</a:t>
                      </a:r>
                      <a:endParaRPr lang="en-ZA" sz="1000" b="1" dirty="0">
                        <a:effectLst/>
                        <a:latin typeface="Century Gothic" pitchFamily="34" charset="0"/>
                        <a:ea typeface="Calibri"/>
                        <a:cs typeface="Times New Roman"/>
                      </a:endParaRPr>
                    </a:p>
                  </a:txBody>
                  <a:tcPr marL="65073" marR="65073"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8465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effectLst/>
                          <a:latin typeface="Century Gothic" panose="020B0502020202020204" pitchFamily="34" charset="0"/>
                        </a:rPr>
                        <a:t>1</a:t>
                      </a:r>
                      <a:r>
                        <a:rPr lang="en-ZA" sz="1000" b="1" baseline="30000" dirty="0">
                          <a:effectLst/>
                          <a:latin typeface="Century Gothic" panose="020B0502020202020204" pitchFamily="34" charset="0"/>
                        </a:rPr>
                        <a:t>st</a:t>
                      </a:r>
                      <a:endParaRPr lang="en-ZA" sz="1000" b="1" dirty="0">
                        <a:effectLst/>
                        <a:latin typeface="Century Gothic" pitchFamily="34" charset="0"/>
                        <a:ea typeface="Calibri"/>
                        <a:cs typeface="Times New Roman"/>
                      </a:endParaRPr>
                    </a:p>
                  </a:txBody>
                  <a:tcPr marL="65073" marR="65073"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2</a:t>
                      </a:r>
                      <a:r>
                        <a:rPr lang="en-ZA" sz="1000" b="1" baseline="30000" dirty="0">
                          <a:effectLst/>
                          <a:latin typeface="Century Gothic" panose="020B0502020202020204" pitchFamily="34" charset="0"/>
                        </a:rPr>
                        <a:t>nd</a:t>
                      </a:r>
                      <a:endParaRPr lang="en-ZA" sz="1000" b="1" dirty="0">
                        <a:effectLst/>
                        <a:latin typeface="Century Gothic" pitchFamily="34" charset="0"/>
                        <a:ea typeface="Calibri"/>
                        <a:cs typeface="Times New Roman"/>
                      </a:endParaRPr>
                    </a:p>
                  </a:txBody>
                  <a:tcPr marL="65073" marR="65073"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3rd</a:t>
                      </a:r>
                      <a:endParaRPr lang="en-ZA" sz="1000" b="1" dirty="0">
                        <a:effectLst/>
                        <a:latin typeface="Century Gothic" pitchFamily="34" charset="0"/>
                        <a:ea typeface="Calibri"/>
                        <a:cs typeface="Times New Roman"/>
                      </a:endParaRPr>
                    </a:p>
                  </a:txBody>
                  <a:tcPr marL="65073" marR="65073"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4</a:t>
                      </a:r>
                      <a:r>
                        <a:rPr lang="en-ZA" sz="1000" b="1" baseline="30000" dirty="0">
                          <a:effectLst/>
                          <a:latin typeface="Century Gothic" panose="020B0502020202020204" pitchFamily="34" charset="0"/>
                        </a:rPr>
                        <a:t>th</a:t>
                      </a:r>
                      <a:endParaRPr lang="en-ZA" sz="1000" b="1" dirty="0">
                        <a:effectLst/>
                        <a:latin typeface="Century Gothic" pitchFamily="34" charset="0"/>
                        <a:ea typeface="Calibri"/>
                        <a:cs typeface="Times New Roman"/>
                      </a:endParaRPr>
                    </a:p>
                  </a:txBody>
                  <a:tcPr marL="65073" marR="65073" marT="0" marB="0" anchor="ctr">
                    <a:solidFill>
                      <a:schemeClr val="accent3">
                        <a:lumMod val="20000"/>
                        <a:lumOff val="80000"/>
                      </a:schemeClr>
                    </a:solidFill>
                  </a:tcPr>
                </a:tc>
                <a:extLst>
                  <a:ext uri="{0D108BD9-81ED-4DB2-BD59-A6C34878D82A}">
                    <a16:rowId xmlns:a16="http://schemas.microsoft.com/office/drawing/2014/main" xmlns="" val="10001"/>
                  </a:ext>
                </a:extLst>
              </a:tr>
              <a:tr h="1494995">
                <a:tc>
                  <a:txBody>
                    <a:bodyPr/>
                    <a:lstStyle/>
                    <a:p>
                      <a:pPr>
                        <a:lnSpc>
                          <a:spcPct val="115000"/>
                        </a:lnSpc>
                        <a:spcAft>
                          <a:spcPts val="0"/>
                        </a:spcAft>
                      </a:pPr>
                      <a:r>
                        <a:rPr lang="en-ZA" sz="1000" b="1" dirty="0">
                          <a:effectLst/>
                          <a:latin typeface="Century Gothic" panose="020B0502020202020204" pitchFamily="34" charset="0"/>
                        </a:rPr>
                        <a:t>1.1.1 </a:t>
                      </a:r>
                      <a:endParaRPr lang="en-ZA" sz="10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 of valid invoices paid within 30 days upon receipt by the department and its entities (PLAS and Deeds Trading Entities)</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000" dirty="0">
                          <a:effectLst/>
                          <a:latin typeface="Century Gothic" pitchFamily="34" charset="0"/>
                          <a:ea typeface="Calibri"/>
                          <a:cs typeface="Times New Roman"/>
                        </a:rPr>
                        <a:t>Quarterly</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000" dirty="0">
                          <a:effectLst/>
                          <a:latin typeface="Century Gothic" panose="020B0502020202020204" pitchFamily="34" charset="0"/>
                        </a:rPr>
                        <a:t>100%</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ZA" sz="1000" dirty="0">
                          <a:effectLst/>
                          <a:latin typeface="Century Gothic" panose="020B0502020202020204" pitchFamily="34" charset="0"/>
                        </a:rPr>
                        <a:t>100%</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ZA" sz="1000" dirty="0">
                          <a:effectLst/>
                          <a:latin typeface="Century Gothic" panose="020B0502020202020204" pitchFamily="34" charset="0"/>
                        </a:rPr>
                        <a:t>100%</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ZA" sz="1000" dirty="0">
                          <a:effectLst/>
                          <a:latin typeface="Century Gothic" panose="020B0502020202020204" pitchFamily="34" charset="0"/>
                        </a:rPr>
                        <a:t>100%</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ZA" sz="1000" dirty="0">
                          <a:effectLst/>
                          <a:latin typeface="Century Gothic" panose="020B0502020202020204" pitchFamily="34" charset="0"/>
                        </a:rPr>
                        <a:t>100%</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1008112">
                <a:tc>
                  <a:txBody>
                    <a:bodyPr/>
                    <a:lstStyle/>
                    <a:p>
                      <a:pPr>
                        <a:lnSpc>
                          <a:spcPct val="115000"/>
                        </a:lnSpc>
                        <a:spcAft>
                          <a:spcPts val="0"/>
                        </a:spcAft>
                      </a:pPr>
                      <a:r>
                        <a:rPr lang="en-ZA" sz="1000" b="1">
                          <a:effectLst/>
                          <a:latin typeface="Century Gothic" panose="020B0502020202020204" pitchFamily="34" charset="0"/>
                        </a:rPr>
                        <a:t>1.2.1</a:t>
                      </a:r>
                      <a:endParaRPr lang="en-ZA" sz="1000" b="1">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Unqualified audit opinion </a:t>
                      </a:r>
                      <a:endParaRPr lang="en-ZA" sz="10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000" dirty="0">
                          <a:effectLst/>
                          <a:latin typeface="Century Gothic" pitchFamily="34" charset="0"/>
                          <a:ea typeface="Calibri"/>
                          <a:cs typeface="Times New Roman"/>
                        </a:rPr>
                        <a:t>Quarterly</a:t>
                      </a:r>
                    </a:p>
                    <a:p>
                      <a:pPr algn="ctr">
                        <a:lnSpc>
                          <a:spcPct val="115000"/>
                        </a:lnSpc>
                        <a:spcAft>
                          <a:spcPts val="0"/>
                        </a:spcAft>
                      </a:pP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000" kern="1200">
                          <a:effectLst/>
                          <a:latin typeface="Century Gothic" panose="020B0502020202020204" pitchFamily="34" charset="0"/>
                        </a:rPr>
                        <a:t>Unqualified audit opinion</a:t>
                      </a:r>
                      <a:endParaRPr lang="en-ZA" sz="100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US" sz="1000" dirty="0">
                          <a:effectLst/>
                          <a:latin typeface="Century Gothic" panose="020B0502020202020204" pitchFamily="34" charset="0"/>
                        </a:rPr>
                        <a:t>-</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US" sz="1000" kern="1200" dirty="0">
                          <a:effectLst/>
                          <a:latin typeface="Century Gothic" panose="020B0502020202020204" pitchFamily="34" charset="0"/>
                        </a:rPr>
                        <a:t>Unqualified audit opinion</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US" sz="1000" kern="1200" dirty="0">
                          <a:effectLst/>
                          <a:latin typeface="Century Gothic" panose="020B0502020202020204" pitchFamily="34" charset="0"/>
                        </a:rPr>
                        <a:t>-</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1000"/>
                        </a:spcAft>
                      </a:pPr>
                      <a:r>
                        <a:rPr lang="en-US" sz="1000" kern="1200" dirty="0">
                          <a:effectLst/>
                          <a:latin typeface="Century Gothic" panose="020B0502020202020204" pitchFamily="34" charset="0"/>
                        </a:rPr>
                        <a:t>-</a:t>
                      </a:r>
                      <a:endParaRPr lang="en-ZA" sz="10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575289" y="476672"/>
            <a:ext cx="8136904"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for 2019/120:</a:t>
            </a:r>
            <a:endParaRPr kumimoji="0" lang="en-ZA" sz="20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1"/>
          <p:cNvSpPr txBox="1">
            <a:spLocks/>
          </p:cNvSpPr>
          <p:nvPr/>
        </p:nvSpPr>
        <p:spPr>
          <a:xfrm>
            <a:off x="8244408" y="6356356"/>
            <a:ext cx="44239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0167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229600" cy="1143000"/>
          </a:xfrm>
        </p:spPr>
        <p:txBody>
          <a:bodyPr>
            <a:normAutofit fontScale="90000"/>
          </a:bodyPr>
          <a:lstStyle/>
          <a:p>
            <a:r>
              <a:rPr lang="en-ZA" b="1" i="1" u="sng" dirty="0">
                <a:latin typeface="Century Gothic" panose="020B0502020202020204" pitchFamily="34" charset="0"/>
              </a:rPr>
              <a:t>Programme 2: Geospatial and Cadastral Services</a:t>
            </a:r>
          </a:p>
        </p:txBody>
      </p:sp>
      <p:sp>
        <p:nvSpPr>
          <p:cNvPr id="3" name="Slide Number Placeholder 1"/>
          <p:cNvSpPr txBox="1">
            <a:spLocks/>
          </p:cNvSpPr>
          <p:nvPr/>
        </p:nvSpPr>
        <p:spPr>
          <a:xfrm>
            <a:off x="7956376" y="6356356"/>
            <a:ext cx="7304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0734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181846357"/>
              </p:ext>
            </p:extLst>
          </p:nvPr>
        </p:nvGraphicFramePr>
        <p:xfrm>
          <a:off x="323529" y="764704"/>
          <a:ext cx="8568952" cy="4959688"/>
        </p:xfrm>
        <a:graphic>
          <a:graphicData uri="http://schemas.openxmlformats.org/drawingml/2006/table">
            <a:tbl>
              <a:tblPr firstRow="1" firstCol="1" bandRow="1">
                <a:tableStyleId>{5940675A-B579-460E-94D1-54222C63F5DA}</a:tableStyleId>
              </a:tblPr>
              <a:tblGrid>
                <a:gridCol w="2280252">
                  <a:extLst>
                    <a:ext uri="{9D8B030D-6E8A-4147-A177-3AD203B41FA5}">
                      <a16:colId xmlns:a16="http://schemas.microsoft.com/office/drawing/2014/main" xmlns="" val="20000"/>
                    </a:ext>
                  </a:extLst>
                </a:gridCol>
                <a:gridCol w="1482165">
                  <a:extLst>
                    <a:ext uri="{9D8B030D-6E8A-4147-A177-3AD203B41FA5}">
                      <a16:colId xmlns:a16="http://schemas.microsoft.com/office/drawing/2014/main" xmlns="" val="20003"/>
                    </a:ext>
                  </a:extLst>
                </a:gridCol>
                <a:gridCol w="1482165">
                  <a:extLst>
                    <a:ext uri="{9D8B030D-6E8A-4147-A177-3AD203B41FA5}">
                      <a16:colId xmlns:a16="http://schemas.microsoft.com/office/drawing/2014/main" xmlns="" val="20002"/>
                    </a:ext>
                  </a:extLst>
                </a:gridCol>
                <a:gridCol w="1482165">
                  <a:extLst>
                    <a:ext uri="{9D8B030D-6E8A-4147-A177-3AD203B41FA5}">
                      <a16:colId xmlns:a16="http://schemas.microsoft.com/office/drawing/2014/main" xmlns="" val="20004"/>
                    </a:ext>
                  </a:extLst>
                </a:gridCol>
                <a:gridCol w="1842205">
                  <a:extLst>
                    <a:ext uri="{9D8B030D-6E8A-4147-A177-3AD203B41FA5}">
                      <a16:colId xmlns:a16="http://schemas.microsoft.com/office/drawing/2014/main" xmlns="" val="20005"/>
                    </a:ext>
                  </a:extLst>
                </a:gridCol>
              </a:tblGrid>
              <a:tr h="571727">
                <a:tc gridSpan="5">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lang="en-ZA" sz="1200" b="1" dirty="0">
                          <a:latin typeface="Century Gothic" panose="020B0502020202020204" pitchFamily="34" charset="0"/>
                          <a:ea typeface="Calibri"/>
                          <a:cs typeface="Times New Roman"/>
                        </a:rPr>
                        <a:t>Strategic objective: </a:t>
                      </a:r>
                      <a:r>
                        <a:rPr kumimoji="0" lang="en-ZA"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Facilitate integrated spatial planning and land use management in all provinces through the application of relevant legislation by 2020</a:t>
                      </a:r>
                    </a:p>
                    <a:p>
                      <a:pPr marL="0" marR="0" indent="0" algn="ctr" defTabSz="913403" rtl="0" eaLnBrk="1" fontAlgn="auto" latinLnBrk="0" hangingPunct="1">
                        <a:lnSpc>
                          <a:spcPct val="150000"/>
                        </a:lnSpc>
                        <a:spcBef>
                          <a:spcPts val="0"/>
                        </a:spcBef>
                        <a:spcAft>
                          <a:spcPts val="0"/>
                        </a:spcAft>
                        <a:buClrTx/>
                        <a:buSzTx/>
                        <a:buFontTx/>
                        <a:buNone/>
                        <a:tabLst/>
                        <a:defRPr/>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88176">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375603">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100" b="1" dirty="0">
                          <a:effectLst/>
                          <a:latin typeface="Arial" panose="020B0604020202020204" pitchFamily="34" charset="0"/>
                          <a:cs typeface="Arial" panose="020B0604020202020204" pitchFamily="34" charset="0"/>
                        </a:rPr>
                        <a:t>2019/20</a:t>
                      </a:r>
                      <a:endParaRPr lang="en-ZA" sz="11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100" b="1" dirty="0">
                          <a:effectLst/>
                          <a:latin typeface="Arial" panose="020B0604020202020204" pitchFamily="34" charset="0"/>
                          <a:cs typeface="Arial" panose="020B0604020202020204" pitchFamily="34" charset="0"/>
                        </a:rPr>
                        <a:t>2020/21</a:t>
                      </a:r>
                      <a:endParaRPr lang="en-ZA" sz="11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100" b="1" kern="1200" dirty="0">
                          <a:solidFill>
                            <a:schemeClr val="tx1"/>
                          </a:solidFill>
                          <a:effectLst/>
                          <a:latin typeface="Arial" panose="020B0604020202020204" pitchFamily="34" charset="0"/>
                          <a:ea typeface="+mn-ea"/>
                          <a:cs typeface="Arial" panose="020B0604020202020204" pitchFamily="34" charset="0"/>
                        </a:rPr>
                        <a:t>2021/22</a:t>
                      </a: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4"/>
                  </a:ext>
                </a:extLst>
              </a:tr>
              <a:tr h="1835409">
                <a:tc>
                  <a:txBody>
                    <a:bodyPr/>
                    <a:lstStyle/>
                    <a:p>
                      <a:r>
                        <a:rPr lang="en-ZA" sz="1200" dirty="0">
                          <a:effectLst/>
                          <a:latin typeface="Century Gothic" panose="020B0502020202020204" pitchFamily="34" charset="0"/>
                          <a:ea typeface="Calibri"/>
                        </a:rPr>
                        <a:t>Land Use Master Plan developed to facilitate effective implementation of the land reform programme</a:t>
                      </a:r>
                    </a:p>
                    <a:p>
                      <a:endParaRPr lang="en-US" sz="1200" dirty="0">
                        <a:solidFill>
                          <a:srgbClr val="FF0000"/>
                        </a:solidFill>
                        <a:effectLst/>
                        <a:latin typeface="Century Gothic" panose="020B0502020202020204" pitchFamily="34" charset="0"/>
                      </a:endParaRPr>
                    </a:p>
                  </a:txBody>
                  <a:tcPr marL="68580" marR="68580">
                    <a:solidFill>
                      <a:schemeClr val="accent3">
                        <a:lumMod val="20000"/>
                        <a:lumOff val="80000"/>
                      </a:schemeClr>
                    </a:solidFill>
                  </a:tcPr>
                </a:tc>
                <a:tc>
                  <a:txBody>
                    <a:bodyPr/>
                    <a:lstStyle/>
                    <a:p>
                      <a:r>
                        <a:rPr lang="en-ZA" sz="1200" dirty="0">
                          <a:latin typeface="Century Gothic" panose="020B0502020202020204" pitchFamily="34" charset="0"/>
                        </a:rPr>
                        <a:t>Draft Land Use Master </a:t>
                      </a:r>
                      <a:r>
                        <a:rPr lang="en-ZA" sz="1200" dirty="0" smtClean="0">
                          <a:latin typeface="Century Gothic" panose="020B0502020202020204" pitchFamily="34" charset="0"/>
                        </a:rPr>
                        <a:t>Plan </a:t>
                      </a:r>
                      <a:endParaRPr lang="en-ZA" sz="12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US" sz="1200" dirty="0">
                          <a:latin typeface="Century Gothic" panose="020B0502020202020204" pitchFamily="34" charset="0"/>
                        </a:rPr>
                        <a:t>Land Use Master Plan approved by Cabinet</a:t>
                      </a:r>
                      <a:endParaRPr lang="en-ZA" sz="12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US" sz="1200" dirty="0">
                          <a:latin typeface="Century Gothic" panose="020B0502020202020204" pitchFamily="34" charset="0"/>
                        </a:rPr>
                        <a:t>Evaluation of Land Use Master Plan</a:t>
                      </a:r>
                      <a:endParaRPr lang="en-ZA" sz="1200" dirty="0">
                        <a:latin typeface="Century Gothic" panose="020B0502020202020204" pitchFamily="34" charset="0"/>
                      </a:endParaRPr>
                    </a:p>
                  </a:txBody>
                  <a:tcPr marL="68580" marR="68580">
                    <a:solidFill>
                      <a:schemeClr val="accent3">
                        <a:lumMod val="20000"/>
                        <a:lumOff val="80000"/>
                      </a:schemeClr>
                    </a:solidFill>
                  </a:tcPr>
                </a:tc>
                <a:tc rowSpan="2">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Effective and integrated Spatial planning and land use management in all provinces </a:t>
                      </a:r>
                    </a:p>
                    <a:p>
                      <a:pPr algn="ctr">
                        <a:lnSpc>
                          <a:spcPct val="115000"/>
                        </a:lnSpc>
                        <a:spcAft>
                          <a:spcPts val="0"/>
                        </a:spcAft>
                      </a:pPr>
                      <a:endParaRPr lang="en-ZA" sz="12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1628536">
                <a:tc>
                  <a:txBody>
                    <a:bodyPr/>
                    <a:lstStyle/>
                    <a:p>
                      <a:r>
                        <a:rPr lang="en-ZA" sz="1200" dirty="0">
                          <a:latin typeface="Century Gothic" panose="020B0502020202020204" pitchFamily="34" charset="0"/>
                        </a:rPr>
                        <a:t>National Spatial Development Framework (NSDF) implementation strategy developed </a:t>
                      </a:r>
                    </a:p>
                    <a:p>
                      <a:endParaRPr lang="en-US" sz="12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US" sz="1200" dirty="0">
                          <a:latin typeface="Century Gothic" panose="020B0502020202020204" pitchFamily="34" charset="0"/>
                        </a:rPr>
                        <a:t>NSDF implementation Strategy</a:t>
                      </a:r>
                    </a:p>
                  </a:txBody>
                  <a:tcPr marL="68580" marR="68580">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NSDF implementation Report</a:t>
                      </a:r>
                    </a:p>
                  </a:txBody>
                  <a:tcPr marL="68580" marR="68580">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Evaluation of the NSDF </a:t>
                      </a:r>
                      <a:endParaRPr lang="en-ZA" sz="1200" dirty="0">
                        <a:latin typeface="Century Gothic" panose="020B0502020202020204" pitchFamily="34" charset="0"/>
                      </a:endParaRPr>
                    </a:p>
                  </a:txBody>
                  <a:tcPr marL="68580" marR="68580">
                    <a:solidFill>
                      <a:schemeClr val="accent3">
                        <a:lumMod val="20000"/>
                        <a:lumOff val="80000"/>
                      </a:schemeClr>
                    </a:solidFill>
                  </a:tcPr>
                </a:tc>
                <a:tc vMerge="1">
                  <a:txBody>
                    <a:bodyPr/>
                    <a:lstStyle/>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442154" y="270520"/>
            <a:ext cx="8244649"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Programme 2: Geospatial and Cadastral Services</a:t>
            </a:r>
            <a:endParaRPr lang="en-ZA" sz="2000" dirty="0">
              <a:solidFill>
                <a:prstClr val="black"/>
              </a:solidFill>
              <a:latin typeface="Century Gothic" pitchFamily="34" charset="0"/>
              <a:cs typeface="Arial" pitchFamily="34" charset="0"/>
            </a:endParaRPr>
          </a:p>
          <a:p>
            <a:pPr eaLnBrk="0" fontAlgn="base" hangingPunct="0">
              <a:spcBef>
                <a:spcPct val="0"/>
              </a:spcBef>
              <a:spcAft>
                <a:spcPct val="0"/>
              </a:spcAft>
              <a:defRPr/>
            </a:pPr>
            <a:endParaRPr lang="en-ZA" dirty="0">
              <a:solidFill>
                <a:prstClr val="black"/>
              </a:solidFill>
              <a:latin typeface="Arial" pitchFamily="34" charset="0"/>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ZA" dirty="0" smtClean="0">
                <a:solidFill>
                  <a:prstClr val="black"/>
                </a:solidFill>
              </a:rPr>
              <a:t>12</a:t>
            </a:r>
            <a:endParaRPr lang="en-ZA" dirty="0">
              <a:solidFill>
                <a:prstClr val="black"/>
              </a:solidFill>
            </a:endParaRPr>
          </a:p>
        </p:txBody>
      </p:sp>
    </p:spTree>
    <p:extLst>
      <p:ext uri="{BB962C8B-B14F-4D97-AF65-F5344CB8AC3E}">
        <p14:creationId xmlns:p14="http://schemas.microsoft.com/office/powerpoint/2010/main" xmlns="" val="10688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55829-421C-431F-8861-D13C785F72B7}"/>
              </a:ext>
            </a:extLst>
          </p:cNvPr>
          <p:cNvSpPr>
            <a:spLocks noGrp="1"/>
          </p:cNvSpPr>
          <p:nvPr>
            <p:ph type="title"/>
          </p:nvPr>
        </p:nvSpPr>
        <p:spPr>
          <a:xfrm>
            <a:off x="457200" y="404664"/>
            <a:ext cx="7067128" cy="792088"/>
          </a:xfrm>
        </p:spPr>
        <p:txBody>
          <a:bodyPr>
            <a:normAutofit/>
          </a:bodyPr>
          <a:lstStyle/>
          <a:p>
            <a:pPr lvl="0" algn="l" defTabSz="914400" fontAlgn="base">
              <a:spcAft>
                <a:spcPct val="0"/>
              </a:spcAft>
            </a:pPr>
            <a:r>
              <a:rPr lang="en-US" sz="2000" b="1" dirty="0">
                <a:solidFill>
                  <a:prstClr val="black"/>
                </a:solidFill>
                <a:latin typeface="Century Gothic" pitchFamily="34" charset="0"/>
                <a:ea typeface="Times New Roman" pitchFamily="18" charset="0"/>
                <a:cs typeface="Times New Roman" pitchFamily="18" charset="0"/>
              </a:rPr>
              <a:t>Quarterly Targets for 201</a:t>
            </a:r>
            <a:r>
              <a:rPr lang="en-ZA" sz="2000" b="1" dirty="0">
                <a:solidFill>
                  <a:prstClr val="black"/>
                </a:solidFill>
                <a:latin typeface="Century Gothic" pitchFamily="34" charset="0"/>
                <a:ea typeface="Times New Roman" pitchFamily="18" charset="0"/>
                <a:cs typeface="Times New Roman" pitchFamily="18" charset="0"/>
              </a:rPr>
              <a:t>9/20</a:t>
            </a:r>
            <a:endParaRPr lang="en-ZA" dirty="0"/>
          </a:p>
        </p:txBody>
      </p:sp>
      <p:graphicFrame>
        <p:nvGraphicFramePr>
          <p:cNvPr id="4" name="Content Placeholder 3">
            <a:extLst>
              <a:ext uri="{FF2B5EF4-FFF2-40B4-BE49-F238E27FC236}">
                <a16:creationId xmlns:a16="http://schemas.microsoft.com/office/drawing/2014/main" xmlns="" id="{E3B368DA-F3D7-4F9F-A54D-223DB990F61C}"/>
              </a:ext>
            </a:extLst>
          </p:cNvPr>
          <p:cNvGraphicFramePr>
            <a:graphicFrameLocks noGrp="1"/>
          </p:cNvGraphicFramePr>
          <p:nvPr>
            <p:ph idx="1"/>
            <p:extLst>
              <p:ext uri="{D42A27DB-BD31-4B8C-83A1-F6EECF244321}">
                <p14:modId xmlns:p14="http://schemas.microsoft.com/office/powerpoint/2010/main" xmlns="" val="3048376744"/>
              </p:ext>
            </p:extLst>
          </p:nvPr>
        </p:nvGraphicFramePr>
        <p:xfrm>
          <a:off x="467544" y="1052736"/>
          <a:ext cx="8346256" cy="4536505"/>
        </p:xfrm>
        <a:graphic>
          <a:graphicData uri="http://schemas.openxmlformats.org/drawingml/2006/table">
            <a:tbl>
              <a:tblPr firstRow="1" bandRow="1">
                <a:tableStyleId>{5C22544A-7EE6-4342-B048-85BDC9FD1C3A}</a:tableStyleId>
              </a:tblPr>
              <a:tblGrid>
                <a:gridCol w="740778">
                  <a:extLst>
                    <a:ext uri="{9D8B030D-6E8A-4147-A177-3AD203B41FA5}">
                      <a16:colId xmlns:a16="http://schemas.microsoft.com/office/drawing/2014/main" xmlns="" val="3851202450"/>
                    </a:ext>
                  </a:extLst>
                </a:gridCol>
                <a:gridCol w="1345786">
                  <a:extLst>
                    <a:ext uri="{9D8B030D-6E8A-4147-A177-3AD203B41FA5}">
                      <a16:colId xmlns:a16="http://schemas.microsoft.com/office/drawing/2014/main" xmlns="" val="3718137933"/>
                    </a:ext>
                  </a:extLst>
                </a:gridCol>
                <a:gridCol w="1043282">
                  <a:extLst>
                    <a:ext uri="{9D8B030D-6E8A-4147-A177-3AD203B41FA5}">
                      <a16:colId xmlns:a16="http://schemas.microsoft.com/office/drawing/2014/main" xmlns="" val="1780009536"/>
                    </a:ext>
                  </a:extLst>
                </a:gridCol>
                <a:gridCol w="1043282">
                  <a:extLst>
                    <a:ext uri="{9D8B030D-6E8A-4147-A177-3AD203B41FA5}">
                      <a16:colId xmlns:a16="http://schemas.microsoft.com/office/drawing/2014/main" xmlns="" val="3137374953"/>
                    </a:ext>
                  </a:extLst>
                </a:gridCol>
                <a:gridCol w="1043282">
                  <a:extLst>
                    <a:ext uri="{9D8B030D-6E8A-4147-A177-3AD203B41FA5}">
                      <a16:colId xmlns:a16="http://schemas.microsoft.com/office/drawing/2014/main" xmlns="" val="978598104"/>
                    </a:ext>
                  </a:extLst>
                </a:gridCol>
                <a:gridCol w="1043282">
                  <a:extLst>
                    <a:ext uri="{9D8B030D-6E8A-4147-A177-3AD203B41FA5}">
                      <a16:colId xmlns:a16="http://schemas.microsoft.com/office/drawing/2014/main" xmlns="" val="1098273371"/>
                    </a:ext>
                  </a:extLst>
                </a:gridCol>
                <a:gridCol w="1043282">
                  <a:extLst>
                    <a:ext uri="{9D8B030D-6E8A-4147-A177-3AD203B41FA5}">
                      <a16:colId xmlns:a16="http://schemas.microsoft.com/office/drawing/2014/main" xmlns="" val="876333322"/>
                    </a:ext>
                  </a:extLst>
                </a:gridCol>
                <a:gridCol w="1043282">
                  <a:extLst>
                    <a:ext uri="{9D8B030D-6E8A-4147-A177-3AD203B41FA5}">
                      <a16:colId xmlns:a16="http://schemas.microsoft.com/office/drawing/2014/main" xmlns="" val="3477691590"/>
                    </a:ext>
                  </a:extLst>
                </a:gridCol>
              </a:tblGrid>
              <a:tr h="459472">
                <a:tc rowSpan="2" gridSpan="2">
                  <a:txBody>
                    <a:bodyPr/>
                    <a:lstStyle/>
                    <a:p>
                      <a:pPr algn="ctr">
                        <a:lnSpc>
                          <a:spcPct val="150000"/>
                        </a:lnSpc>
                        <a:spcAft>
                          <a:spcPts val="0"/>
                        </a:spcAft>
                      </a:pPr>
                      <a:r>
                        <a:rPr lang="en-ZA" sz="1100" b="1" dirty="0">
                          <a:solidFill>
                            <a:schemeClr val="tx1"/>
                          </a:solidFill>
                          <a:effectLst/>
                          <a:latin typeface="Century Gothic" panose="020B0502020202020204" pitchFamily="34" charset="0"/>
                        </a:rPr>
                        <a:t>Performance </a:t>
                      </a:r>
                    </a:p>
                    <a:p>
                      <a:pPr algn="ctr">
                        <a:lnSpc>
                          <a:spcPct val="150000"/>
                        </a:lnSpc>
                        <a:spcAft>
                          <a:spcPts val="0"/>
                        </a:spcAft>
                      </a:pPr>
                      <a:r>
                        <a:rPr lang="en-ZA" sz="1100" b="1" dirty="0">
                          <a:solidFill>
                            <a:schemeClr val="tx1"/>
                          </a:solidFill>
                          <a:effectLst/>
                          <a:latin typeface="Century Gothic" panose="020B0502020202020204" pitchFamily="34" charset="0"/>
                        </a:rPr>
                        <a:t>Indicator</a:t>
                      </a:r>
                      <a:endParaRPr lang="en-ZA" sz="1100" b="1" dirty="0">
                        <a:solidFill>
                          <a:schemeClr val="tx1"/>
                        </a:solidFill>
                        <a:effectLst/>
                        <a:latin typeface="Century Gothic" pitchFamily="34" charset="0"/>
                        <a:ea typeface="Calibri"/>
                        <a:cs typeface="Times New Roman"/>
                      </a:endParaRPr>
                    </a:p>
                  </a:txBody>
                  <a:tcPr marL="35069" marR="35069"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solidFill>
                            <a:schemeClr val="tx1"/>
                          </a:solidFill>
                          <a:effectLst/>
                          <a:latin typeface="Century Gothic" pitchFamily="34" charset="0"/>
                          <a:ea typeface="Calibri"/>
                          <a:cs typeface="Times New Roman"/>
                        </a:rPr>
                        <a:t>Reporting Period</a:t>
                      </a:r>
                    </a:p>
                  </a:txBody>
                  <a:tcPr marL="35069" marR="35069" marT="0" marB="0" anchor="ctr">
                    <a:solidFill>
                      <a:srgbClr val="00B050"/>
                    </a:solidFill>
                  </a:tcPr>
                </a:tc>
                <a:tc rowSpan="2">
                  <a:txBody>
                    <a:bodyPr/>
                    <a:lstStyle/>
                    <a:p>
                      <a:pPr algn="ctr">
                        <a:lnSpc>
                          <a:spcPct val="150000"/>
                        </a:lnSpc>
                        <a:spcAft>
                          <a:spcPts val="0"/>
                        </a:spcAft>
                      </a:pPr>
                      <a:r>
                        <a:rPr lang="en-ZA" sz="1100" b="1" dirty="0">
                          <a:solidFill>
                            <a:schemeClr val="tx1"/>
                          </a:solidFill>
                          <a:effectLst/>
                          <a:latin typeface="Century Gothic" panose="020B0502020202020204" pitchFamily="34" charset="0"/>
                        </a:rPr>
                        <a:t>Annual </a:t>
                      </a:r>
                    </a:p>
                    <a:p>
                      <a:pPr algn="ctr">
                        <a:lnSpc>
                          <a:spcPct val="150000"/>
                        </a:lnSpc>
                        <a:spcAft>
                          <a:spcPts val="0"/>
                        </a:spcAft>
                      </a:pPr>
                      <a:r>
                        <a:rPr lang="en-ZA" sz="1100" b="1" dirty="0">
                          <a:solidFill>
                            <a:schemeClr val="tx1"/>
                          </a:solidFill>
                          <a:effectLst/>
                          <a:latin typeface="Century Gothic" panose="020B0502020202020204" pitchFamily="34" charset="0"/>
                        </a:rPr>
                        <a:t>Target</a:t>
                      </a:r>
                      <a:endParaRPr lang="en-ZA" sz="1100" b="1" dirty="0">
                        <a:solidFill>
                          <a:schemeClr val="tx1"/>
                        </a:solidFill>
                        <a:effectLst/>
                        <a:latin typeface="Century Gothic" pitchFamily="34" charset="0"/>
                        <a:ea typeface="Calibri"/>
                        <a:cs typeface="Times New Roman"/>
                      </a:endParaRPr>
                    </a:p>
                  </a:txBody>
                  <a:tcPr marL="35069" marR="35069" marT="0" marB="0" anchor="ctr">
                    <a:solidFill>
                      <a:srgbClr val="00B050"/>
                    </a:solidFill>
                  </a:tcPr>
                </a:tc>
                <a:tc gridSpan="4">
                  <a:txBody>
                    <a:bodyPr/>
                    <a:lstStyle/>
                    <a:p>
                      <a:pPr algn="ctr"/>
                      <a:r>
                        <a:rPr lang="en-US" sz="1100" b="1" kern="1200" dirty="0">
                          <a:solidFill>
                            <a:schemeClr val="tx1"/>
                          </a:solidFill>
                          <a:effectLst/>
                          <a:latin typeface="Century Gothic" panose="020B0502020202020204" pitchFamily="34" charset="0"/>
                          <a:ea typeface="+mn-ea"/>
                          <a:cs typeface="+mn-cs"/>
                        </a:rPr>
                        <a:t>Quarterly  targets</a:t>
                      </a:r>
                      <a:endParaRPr lang="en-ZA" sz="1100" b="1" kern="1200" dirty="0">
                        <a:solidFill>
                          <a:schemeClr val="tx1"/>
                        </a:solidFill>
                        <a:effectLst/>
                        <a:latin typeface="Century Gothic" panose="020B0502020202020204" pitchFamily="34" charset="0"/>
                        <a:ea typeface="+mn-ea"/>
                        <a:cs typeface="+mn-cs"/>
                      </a:endParaRPr>
                    </a:p>
                  </a:txBody>
                  <a:tcPr>
                    <a:solidFill>
                      <a:srgbClr val="00B050"/>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426098039"/>
                  </a:ext>
                </a:extLst>
              </a:tr>
              <a:tr h="459472">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a:t>
                      </a:r>
                      <a:r>
                        <a:rPr lang="en-ZA" sz="1100" b="1" baseline="30000" dirty="0">
                          <a:effectLst/>
                          <a:latin typeface="Century Gothic" panose="020B0502020202020204" pitchFamily="34" charset="0"/>
                        </a:rPr>
                        <a:t>st</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2nd</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3rd</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extLst>
                  <a:ext uri="{0D108BD9-81ED-4DB2-BD59-A6C34878D82A}">
                    <a16:rowId xmlns:a16="http://schemas.microsoft.com/office/drawing/2014/main" xmlns="" val="3882038797"/>
                  </a:ext>
                </a:extLst>
              </a:tr>
              <a:tr h="1967082">
                <a:tc>
                  <a:txBody>
                    <a:bodyPr/>
                    <a:lstStyle/>
                    <a:p>
                      <a:pPr algn="l">
                        <a:lnSpc>
                          <a:spcPct val="115000"/>
                        </a:lnSpc>
                        <a:spcAft>
                          <a:spcPts val="0"/>
                        </a:spcAft>
                      </a:pPr>
                      <a:r>
                        <a:rPr lang="en-ZA" sz="1100" b="1" dirty="0">
                          <a:effectLst/>
                          <a:latin typeface="Century Gothic" panose="020B0502020202020204" pitchFamily="34" charset="0"/>
                          <a:ea typeface="Times New Roman" panose="02020603050405020304" pitchFamily="18" charset="0"/>
                          <a:cs typeface="Times New Roman" panose="02020603050405020304" pitchFamily="18" charset="0"/>
                        </a:rPr>
                        <a:t>2.1.1</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15000"/>
                        </a:lnSpc>
                        <a:spcAft>
                          <a:spcPts val="0"/>
                        </a:spcAft>
                      </a:pPr>
                      <a:r>
                        <a:rPr lang="en-US" sz="1100" b="1" dirty="0">
                          <a:effectLst/>
                          <a:latin typeface="Century Gothic" panose="020B0502020202020204" pitchFamily="34" charset="0"/>
                          <a:ea typeface="Times New Roman" panose="02020603050405020304" pitchFamily="18" charset="0"/>
                          <a:cs typeface="Times New Roman" panose="02020603050405020304" pitchFamily="18" charset="0"/>
                        </a:rPr>
                        <a:t>Land Reform Master Plan developed to facilitate effective implementation of the land reform </a:t>
                      </a:r>
                      <a:r>
                        <a:rPr lang="en-US" sz="1100" b="1" dirty="0" err="1">
                          <a:effectLst/>
                          <a:latin typeface="Century Gothic" panose="020B0502020202020204" pitchFamily="34" charset="0"/>
                          <a:ea typeface="Times New Roman" panose="02020603050405020304" pitchFamily="18" charset="0"/>
                          <a:cs typeface="Times New Roman" panose="02020603050405020304" pitchFamily="18" charset="0"/>
                        </a:rPr>
                        <a:t>programme</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Quarterly</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Draft Land reform master Plan</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Synthesis Report</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Diagnostic Report</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Stakeholder engagement</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Draft Land reform Master Plan</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363274090"/>
                  </a:ext>
                </a:extLst>
              </a:tr>
              <a:tr h="1650479">
                <a:tc>
                  <a:txBody>
                    <a:bodyPr/>
                    <a:lstStyle/>
                    <a:p>
                      <a:pPr algn="l">
                        <a:lnSpc>
                          <a:spcPct val="115000"/>
                        </a:lnSpc>
                        <a:spcAft>
                          <a:spcPts val="0"/>
                        </a:spcAft>
                      </a:pPr>
                      <a:r>
                        <a:rPr lang="en-ZA" sz="1100" b="1" dirty="0">
                          <a:effectLst/>
                          <a:latin typeface="Century Gothic" panose="020B0502020202020204" pitchFamily="34" charset="0"/>
                          <a:ea typeface="Times New Roman" panose="02020603050405020304" pitchFamily="18" charset="0"/>
                          <a:cs typeface="Times New Roman" panose="02020603050405020304" pitchFamily="18" charset="0"/>
                        </a:rPr>
                        <a:t>2.1.2</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15000"/>
                        </a:lnSpc>
                        <a:spcAft>
                          <a:spcPts val="0"/>
                        </a:spcAft>
                      </a:pPr>
                      <a:r>
                        <a:rPr lang="en-US" sz="1100" b="1" dirty="0">
                          <a:effectLst/>
                          <a:latin typeface="Century Gothic" panose="020B0502020202020204" pitchFamily="34" charset="0"/>
                          <a:ea typeface="Times New Roman" panose="02020603050405020304" pitchFamily="18" charset="0"/>
                          <a:cs typeface="Times New Roman" panose="02020603050405020304" pitchFamily="18" charset="0"/>
                        </a:rPr>
                        <a:t>National Spatial Development Framework (NSDF) implementation strategy developed </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Quarterly</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National Spatial Development Framework (NSDF) implementation strategy</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Stakeholder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engagement</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NSDF submission for approval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Draft NSDF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implementation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strategy</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NSDF implementation strategy</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752063311"/>
                  </a:ext>
                </a:extLst>
              </a:tr>
            </a:tbl>
          </a:graphicData>
        </a:graphic>
      </p:graphicFrame>
      <p:sp>
        <p:nvSpPr>
          <p:cNvPr id="3" name="TextBox 2"/>
          <p:cNvSpPr txBox="1"/>
          <p:nvPr/>
        </p:nvSpPr>
        <p:spPr>
          <a:xfrm>
            <a:off x="8604448" y="6268670"/>
            <a:ext cx="418704" cy="369332"/>
          </a:xfrm>
          <a:prstGeom prst="rect">
            <a:avLst/>
          </a:prstGeom>
          <a:noFill/>
        </p:spPr>
        <p:txBody>
          <a:bodyPr wrap="none" rtlCol="0">
            <a:spAutoFit/>
          </a:bodyPr>
          <a:lstStyle/>
          <a:p>
            <a:r>
              <a:rPr lang="en-US" dirty="0" smtClean="0"/>
              <a:t>13</a:t>
            </a:r>
            <a:endParaRPr lang="en-ZA" dirty="0"/>
          </a:p>
        </p:txBody>
      </p:sp>
    </p:spTree>
    <p:extLst>
      <p:ext uri="{BB962C8B-B14F-4D97-AF65-F5344CB8AC3E}">
        <p14:creationId xmlns:p14="http://schemas.microsoft.com/office/powerpoint/2010/main" xmlns="" val="201898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04934598"/>
              </p:ext>
            </p:extLst>
          </p:nvPr>
        </p:nvGraphicFramePr>
        <p:xfrm>
          <a:off x="251525" y="908720"/>
          <a:ext cx="8712967" cy="4559612"/>
        </p:xfrm>
        <a:graphic>
          <a:graphicData uri="http://schemas.openxmlformats.org/drawingml/2006/table">
            <a:tbl>
              <a:tblPr firstRow="1" firstCol="1" bandRow="1">
                <a:tableStyleId>{5940675A-B579-460E-94D1-54222C63F5DA}</a:tableStyleId>
              </a:tblPr>
              <a:tblGrid>
                <a:gridCol w="2420267">
                  <a:extLst>
                    <a:ext uri="{9D8B030D-6E8A-4147-A177-3AD203B41FA5}">
                      <a16:colId xmlns:a16="http://schemas.microsoft.com/office/drawing/2014/main" xmlns="" val="20000"/>
                    </a:ext>
                  </a:extLst>
                </a:gridCol>
                <a:gridCol w="1573175">
                  <a:extLst>
                    <a:ext uri="{9D8B030D-6E8A-4147-A177-3AD203B41FA5}">
                      <a16:colId xmlns:a16="http://schemas.microsoft.com/office/drawing/2014/main" xmlns="" val="20003"/>
                    </a:ext>
                  </a:extLst>
                </a:gridCol>
                <a:gridCol w="1573175">
                  <a:extLst>
                    <a:ext uri="{9D8B030D-6E8A-4147-A177-3AD203B41FA5}">
                      <a16:colId xmlns:a16="http://schemas.microsoft.com/office/drawing/2014/main" xmlns="" val="20002"/>
                    </a:ext>
                  </a:extLst>
                </a:gridCol>
                <a:gridCol w="1573175">
                  <a:extLst>
                    <a:ext uri="{9D8B030D-6E8A-4147-A177-3AD203B41FA5}">
                      <a16:colId xmlns:a16="http://schemas.microsoft.com/office/drawing/2014/main" xmlns="" val="20004"/>
                    </a:ext>
                  </a:extLst>
                </a:gridCol>
                <a:gridCol w="1573175">
                  <a:extLst>
                    <a:ext uri="{9D8B030D-6E8A-4147-A177-3AD203B41FA5}">
                      <a16:colId xmlns:a16="http://schemas.microsoft.com/office/drawing/2014/main" xmlns="" val="20005"/>
                    </a:ext>
                  </a:extLst>
                </a:gridCol>
              </a:tblGrid>
              <a:tr h="583866">
                <a:tc gridSpan="5">
                  <a:txBody>
                    <a:bodyPr/>
                    <a:lstStyle/>
                    <a:p>
                      <a:pPr marL="0" marR="0" indent="0" algn="l" defTabSz="913403" rtl="0" eaLnBrk="1" fontAlgn="auto" latinLnBrk="0" hangingPunct="1">
                        <a:lnSpc>
                          <a:spcPct val="150000"/>
                        </a:lnSpc>
                        <a:spcBef>
                          <a:spcPts val="0"/>
                        </a:spcBef>
                        <a:spcAft>
                          <a:spcPts val="0"/>
                        </a:spcAft>
                        <a:buClrTx/>
                        <a:buSzTx/>
                        <a:buFontTx/>
                        <a:buNone/>
                        <a:tabLst/>
                        <a:defRPr/>
                      </a:pPr>
                      <a:r>
                        <a:rPr lang="en-ZA" sz="1100" b="1" dirty="0">
                          <a:latin typeface="Century Gothic" panose="020B0502020202020204" pitchFamily="34" charset="0"/>
                          <a:ea typeface="Calibri"/>
                          <a:cs typeface="Times New Roman"/>
                        </a:rPr>
                        <a:t>Strategic objective: </a:t>
                      </a:r>
                      <a:r>
                        <a:rPr lang="en-US" sz="1100" b="1" dirty="0">
                          <a:latin typeface="Century Gothic" panose="020B0502020202020204" pitchFamily="34" charset="0"/>
                          <a:ea typeface="Calibri"/>
                          <a:cs typeface="Times New Roman"/>
                        </a:rPr>
                        <a:t>An integrated and comprehensive land administration system</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479812">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422995">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100" b="1" dirty="0">
                          <a:effectLst/>
                          <a:latin typeface="Century Gothic" panose="020B0502020202020204" pitchFamily="34" charset="0"/>
                          <a:cs typeface="Arial" panose="020B0604020202020204" pitchFamily="34" charset="0"/>
                        </a:rPr>
                        <a:t>2019/20</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100" b="1" dirty="0">
                          <a:effectLst/>
                          <a:latin typeface="Century Gothic" panose="020B0502020202020204" pitchFamily="34" charset="0"/>
                          <a:cs typeface="Arial" panose="020B0604020202020204" pitchFamily="34" charset="0"/>
                        </a:rPr>
                        <a:t>2020/21</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100" b="1" kern="1200" dirty="0">
                          <a:solidFill>
                            <a:schemeClr val="tx1"/>
                          </a:solidFill>
                          <a:effectLst/>
                          <a:latin typeface="Century Gothic" panose="020B0502020202020204" pitchFamily="34" charset="0"/>
                          <a:ea typeface="+mn-ea"/>
                          <a:cs typeface="Arial" panose="020B0604020202020204" pitchFamily="34" charset="0"/>
                        </a:rPr>
                        <a:t>2021/22</a:t>
                      </a:r>
                      <a:endParaRPr lang="en-ZA" sz="1100" b="1" kern="1200" dirty="0">
                        <a:solidFill>
                          <a:schemeClr val="tx1"/>
                        </a:solidFill>
                        <a:effectLst/>
                        <a:latin typeface="Century Gothic" panose="020B0502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4"/>
                  </a:ext>
                </a:extLst>
              </a:tr>
              <a:tr h="1706940">
                <a:tc>
                  <a:txBody>
                    <a:bodyPr/>
                    <a:lstStyle/>
                    <a:p>
                      <a:r>
                        <a:rPr lang="en-ZA" sz="1100" dirty="0">
                          <a:solidFill>
                            <a:schemeClr val="tx1"/>
                          </a:solidFill>
                          <a:latin typeface="Century Gothic" panose="020B0502020202020204" pitchFamily="34" charset="0"/>
                        </a:rPr>
                        <a:t>Deeds Transformation Policy approved</a:t>
                      </a:r>
                    </a:p>
                    <a:p>
                      <a:endParaRPr lang="en-US" sz="1100" dirty="0">
                        <a:solidFill>
                          <a:schemeClr val="tx1"/>
                        </a:solidFill>
                        <a:latin typeface="Century Gothic" panose="020B0502020202020204" pitchFamily="34" charset="0"/>
                      </a:endParaRPr>
                    </a:p>
                  </a:txBody>
                  <a:tcPr marL="68580" marR="68580">
                    <a:solidFill>
                      <a:schemeClr val="accent3">
                        <a:lumMod val="20000"/>
                        <a:lumOff val="80000"/>
                      </a:schemeClr>
                    </a:solidFill>
                  </a:tcPr>
                </a:tc>
                <a:tc>
                  <a:txBody>
                    <a:bodyPr/>
                    <a:lstStyle/>
                    <a:p>
                      <a:r>
                        <a:rPr lang="en-ZA" sz="1100" dirty="0">
                          <a:solidFill>
                            <a:schemeClr val="tx1"/>
                          </a:solidFill>
                          <a:latin typeface="Century Gothic" panose="020B0502020202020204" pitchFamily="34" charset="0"/>
                        </a:rPr>
                        <a:t>Deeds Transformation Policy approved</a:t>
                      </a:r>
                    </a:p>
                  </a:txBody>
                  <a:tcPr marL="68580" marR="68580">
                    <a:solidFill>
                      <a:schemeClr val="accent3">
                        <a:lumMod val="20000"/>
                        <a:lumOff val="80000"/>
                      </a:schemeClr>
                    </a:solidFill>
                  </a:tcPr>
                </a:tc>
                <a:tc>
                  <a:txBody>
                    <a:bodyPr/>
                    <a:lstStyle/>
                    <a:p>
                      <a:r>
                        <a:rPr lang="en-US" sz="1100" dirty="0">
                          <a:solidFill>
                            <a:schemeClr val="tx1"/>
                          </a:solidFill>
                          <a:latin typeface="Century Gothic" panose="020B0502020202020204" pitchFamily="34" charset="0"/>
                        </a:rPr>
                        <a:t>Draft Bill and consultation</a:t>
                      </a:r>
                      <a:endParaRPr lang="en-ZA" sz="1100" dirty="0">
                        <a:solidFill>
                          <a:schemeClr val="tx1"/>
                        </a:solidFill>
                        <a:latin typeface="Century Gothic" panose="020B0502020202020204" pitchFamily="34" charset="0"/>
                      </a:endParaRPr>
                    </a:p>
                  </a:txBody>
                  <a:tcPr marL="68580" marR="68580">
                    <a:solidFill>
                      <a:schemeClr val="accent3">
                        <a:lumMod val="20000"/>
                        <a:lumOff val="80000"/>
                      </a:schemeClr>
                    </a:solidFill>
                  </a:tcPr>
                </a:tc>
                <a:tc>
                  <a:txBody>
                    <a:bodyPr/>
                    <a:lstStyle/>
                    <a:p>
                      <a:r>
                        <a:rPr lang="en-US" sz="1100" dirty="0">
                          <a:solidFill>
                            <a:schemeClr val="tx1"/>
                          </a:solidFill>
                          <a:latin typeface="Century Gothic" panose="020B0502020202020204" pitchFamily="34" charset="0"/>
                        </a:rPr>
                        <a:t>Bill </a:t>
                      </a:r>
                      <a:r>
                        <a:rPr lang="en-US" sz="1100" dirty="0" smtClean="0">
                          <a:solidFill>
                            <a:schemeClr val="tx1"/>
                          </a:solidFill>
                          <a:latin typeface="Century Gothic" panose="020B0502020202020204" pitchFamily="34" charset="0"/>
                        </a:rPr>
                        <a:t>published </a:t>
                      </a:r>
                      <a:r>
                        <a:rPr lang="en-US" sz="1100" dirty="0">
                          <a:solidFill>
                            <a:schemeClr val="tx1"/>
                          </a:solidFill>
                          <a:latin typeface="Century Gothic" panose="020B0502020202020204" pitchFamily="34" charset="0"/>
                        </a:rPr>
                        <a:t>for public comments</a:t>
                      </a:r>
                      <a:endParaRPr lang="en-ZA" sz="1100" dirty="0">
                        <a:solidFill>
                          <a:schemeClr val="tx1"/>
                        </a:solidFill>
                        <a:latin typeface="Century Gothic" panose="020B0502020202020204" pitchFamily="34" charset="0"/>
                      </a:endParaRPr>
                    </a:p>
                  </a:txBody>
                  <a:tcPr marL="68580" marR="68580">
                    <a:solidFill>
                      <a:schemeClr val="accent3">
                        <a:lumMod val="20000"/>
                        <a:lumOff val="80000"/>
                      </a:schemeClr>
                    </a:solidFill>
                  </a:tcPr>
                </a:tc>
                <a:tc rowSpan="2">
                  <a:txBody>
                    <a:bodyPr/>
                    <a:lstStyle/>
                    <a:p>
                      <a:pPr algn="ctr">
                        <a:lnSpc>
                          <a:spcPct val="115000"/>
                        </a:lnSpc>
                        <a:spcAft>
                          <a:spcPts val="0"/>
                        </a:spcAft>
                      </a:pPr>
                      <a:r>
                        <a:rPr lang="en-US" sz="1100" dirty="0">
                          <a:effectLst/>
                          <a:latin typeface="Century Gothic" pitchFamily="34" charset="0"/>
                          <a:ea typeface="Calibri"/>
                          <a:cs typeface="Times New Roman"/>
                        </a:rPr>
                        <a:t>Establish and maintain an integrated and comprehensive system of land management</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1342891">
                <a:tc>
                  <a:txBody>
                    <a:bodyPr/>
                    <a:lstStyle/>
                    <a:p>
                      <a:r>
                        <a:rPr lang="en-ZA" sz="1100" dirty="0">
                          <a:latin typeface="Century Gothic" panose="020B0502020202020204" pitchFamily="34" charset="0"/>
                        </a:rPr>
                        <a:t>% of deeds made available within 7 days from lodgement for execution</a:t>
                      </a:r>
                    </a:p>
                    <a:p>
                      <a:endParaRPr lang="en-US" sz="11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ZA" sz="1100" dirty="0">
                          <a:latin typeface="Century Gothic" panose="020B0502020202020204" pitchFamily="34" charset="0"/>
                        </a:rPr>
                        <a:t>95%</a:t>
                      </a:r>
                    </a:p>
                  </a:txBody>
                  <a:tcPr marL="68580" marR="68580">
                    <a:solidFill>
                      <a:schemeClr val="accent3">
                        <a:lumMod val="20000"/>
                        <a:lumOff val="80000"/>
                      </a:schemeClr>
                    </a:solidFill>
                  </a:tcPr>
                </a:tc>
                <a:tc>
                  <a:txBody>
                    <a:bodyPr/>
                    <a:lstStyle/>
                    <a:p>
                      <a:r>
                        <a:rPr lang="en-US" sz="1100" dirty="0">
                          <a:latin typeface="Century Gothic" panose="020B0502020202020204" pitchFamily="34" charset="0"/>
                        </a:rPr>
                        <a:t>95%</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US" sz="1100" dirty="0">
                          <a:latin typeface="Century Gothic" panose="020B0502020202020204" pitchFamily="34" charset="0"/>
                        </a:rPr>
                        <a:t>95%</a:t>
                      </a:r>
                      <a:endParaRPr lang="en-ZA" sz="1100" dirty="0">
                        <a:latin typeface="Century Gothic" panose="020B0502020202020204" pitchFamily="34" charset="0"/>
                      </a:endParaRPr>
                    </a:p>
                  </a:txBody>
                  <a:tcPr marL="68580" marR="68580">
                    <a:solidFill>
                      <a:schemeClr val="accent3">
                        <a:lumMod val="20000"/>
                        <a:lumOff val="80000"/>
                      </a:schemeClr>
                    </a:solidFill>
                  </a:tcPr>
                </a:tc>
                <a:tc vMerge="1">
                  <a:txBody>
                    <a:bodyPr/>
                    <a:lstStyle/>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467547" y="476672"/>
            <a:ext cx="8244649"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Programme 2:  Geospatial and Cadastral Services </a:t>
            </a:r>
            <a:endParaRPr lang="en-ZA" sz="2000" dirty="0">
              <a:solidFill>
                <a:prstClr val="black"/>
              </a:solidFill>
              <a:latin typeface="Century Gothic" pitchFamily="34" charset="0"/>
              <a:cs typeface="Arial" pitchFamily="34" charset="0"/>
            </a:endParaRPr>
          </a:p>
          <a:p>
            <a:pPr eaLnBrk="0" fontAlgn="base" hangingPunct="0">
              <a:spcBef>
                <a:spcPct val="0"/>
              </a:spcBef>
              <a:spcAft>
                <a:spcPct val="0"/>
              </a:spcAft>
              <a:defRPr/>
            </a:pPr>
            <a:endParaRPr lang="en-ZA" dirty="0">
              <a:solidFill>
                <a:prstClr val="black"/>
              </a:solidFill>
              <a:latin typeface="Arial" pitchFamily="34" charset="0"/>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AFDB2B-8CC3-42DD-8D9E-4683A28C098C}" type="slidenum">
              <a:rPr lang="en-ZA" smtClean="0">
                <a:solidFill>
                  <a:prstClr val="black"/>
                </a:solidFill>
              </a:rPr>
              <a:pPr>
                <a:defRPr/>
              </a:pPr>
              <a:t>14</a:t>
            </a:fld>
            <a:endParaRPr lang="en-ZA" dirty="0">
              <a:solidFill>
                <a:prstClr val="black"/>
              </a:solidFill>
            </a:endParaRPr>
          </a:p>
        </p:txBody>
      </p:sp>
    </p:spTree>
    <p:extLst>
      <p:ext uri="{BB962C8B-B14F-4D97-AF65-F5344CB8AC3E}">
        <p14:creationId xmlns:p14="http://schemas.microsoft.com/office/powerpoint/2010/main" xmlns="" val="286134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55829-421C-431F-8861-D13C785F72B7}"/>
              </a:ext>
            </a:extLst>
          </p:cNvPr>
          <p:cNvSpPr>
            <a:spLocks noGrp="1"/>
          </p:cNvSpPr>
          <p:nvPr>
            <p:ph type="title"/>
          </p:nvPr>
        </p:nvSpPr>
        <p:spPr>
          <a:xfrm>
            <a:off x="457200" y="404664"/>
            <a:ext cx="7067128" cy="792088"/>
          </a:xfrm>
        </p:spPr>
        <p:txBody>
          <a:bodyPr>
            <a:normAutofit/>
          </a:bodyPr>
          <a:lstStyle/>
          <a:p>
            <a:pPr lvl="0" algn="l" defTabSz="914400" fontAlgn="base">
              <a:spcAft>
                <a:spcPct val="0"/>
              </a:spcAft>
            </a:pPr>
            <a:r>
              <a:rPr lang="en-US" sz="2000" b="1" dirty="0">
                <a:solidFill>
                  <a:prstClr val="black"/>
                </a:solidFill>
                <a:latin typeface="Century Gothic" pitchFamily="34" charset="0"/>
                <a:ea typeface="Times New Roman" pitchFamily="18" charset="0"/>
                <a:cs typeface="Times New Roman" pitchFamily="18" charset="0"/>
              </a:rPr>
              <a:t>Quarterly Targets for 201</a:t>
            </a:r>
            <a:r>
              <a:rPr lang="en-ZA" sz="2000" b="1" dirty="0">
                <a:solidFill>
                  <a:prstClr val="black"/>
                </a:solidFill>
                <a:latin typeface="Century Gothic" pitchFamily="34" charset="0"/>
                <a:ea typeface="Times New Roman" pitchFamily="18" charset="0"/>
                <a:cs typeface="Times New Roman" pitchFamily="18" charset="0"/>
              </a:rPr>
              <a:t>9/20</a:t>
            </a:r>
            <a:endParaRPr lang="en-ZA" dirty="0"/>
          </a:p>
        </p:txBody>
      </p:sp>
      <p:graphicFrame>
        <p:nvGraphicFramePr>
          <p:cNvPr id="4" name="Content Placeholder 3">
            <a:extLst>
              <a:ext uri="{FF2B5EF4-FFF2-40B4-BE49-F238E27FC236}">
                <a16:creationId xmlns:a16="http://schemas.microsoft.com/office/drawing/2014/main" xmlns="" id="{E3B368DA-F3D7-4F9F-A54D-223DB990F61C}"/>
              </a:ext>
            </a:extLst>
          </p:cNvPr>
          <p:cNvGraphicFramePr>
            <a:graphicFrameLocks noGrp="1"/>
          </p:cNvGraphicFramePr>
          <p:nvPr>
            <p:ph idx="1"/>
            <p:extLst>
              <p:ext uri="{D42A27DB-BD31-4B8C-83A1-F6EECF244321}">
                <p14:modId xmlns:p14="http://schemas.microsoft.com/office/powerpoint/2010/main" xmlns="" val="2903469143"/>
              </p:ext>
            </p:extLst>
          </p:nvPr>
        </p:nvGraphicFramePr>
        <p:xfrm>
          <a:off x="457200" y="1196752"/>
          <a:ext cx="8229600" cy="4320480"/>
        </p:xfrm>
        <a:graphic>
          <a:graphicData uri="http://schemas.openxmlformats.org/drawingml/2006/table">
            <a:tbl>
              <a:tblPr firstRow="1" bandRow="1">
                <a:tableStyleId>{5C22544A-7EE6-4342-B048-85BDC9FD1C3A}</a:tableStyleId>
              </a:tblPr>
              <a:tblGrid>
                <a:gridCol w="730424">
                  <a:extLst>
                    <a:ext uri="{9D8B030D-6E8A-4147-A177-3AD203B41FA5}">
                      <a16:colId xmlns:a16="http://schemas.microsoft.com/office/drawing/2014/main" xmlns="" val="3851202450"/>
                    </a:ext>
                  </a:extLst>
                </a:gridCol>
                <a:gridCol w="1326976">
                  <a:extLst>
                    <a:ext uri="{9D8B030D-6E8A-4147-A177-3AD203B41FA5}">
                      <a16:colId xmlns:a16="http://schemas.microsoft.com/office/drawing/2014/main" xmlns="" val="3718137933"/>
                    </a:ext>
                  </a:extLst>
                </a:gridCol>
                <a:gridCol w="1028700">
                  <a:extLst>
                    <a:ext uri="{9D8B030D-6E8A-4147-A177-3AD203B41FA5}">
                      <a16:colId xmlns:a16="http://schemas.microsoft.com/office/drawing/2014/main" xmlns="" val="1780009536"/>
                    </a:ext>
                  </a:extLst>
                </a:gridCol>
                <a:gridCol w="1028700">
                  <a:extLst>
                    <a:ext uri="{9D8B030D-6E8A-4147-A177-3AD203B41FA5}">
                      <a16:colId xmlns:a16="http://schemas.microsoft.com/office/drawing/2014/main" xmlns="" val="3137374953"/>
                    </a:ext>
                  </a:extLst>
                </a:gridCol>
                <a:gridCol w="1028700">
                  <a:extLst>
                    <a:ext uri="{9D8B030D-6E8A-4147-A177-3AD203B41FA5}">
                      <a16:colId xmlns:a16="http://schemas.microsoft.com/office/drawing/2014/main" xmlns="" val="978598104"/>
                    </a:ext>
                  </a:extLst>
                </a:gridCol>
                <a:gridCol w="1028700">
                  <a:extLst>
                    <a:ext uri="{9D8B030D-6E8A-4147-A177-3AD203B41FA5}">
                      <a16:colId xmlns:a16="http://schemas.microsoft.com/office/drawing/2014/main" xmlns="" val="1098273371"/>
                    </a:ext>
                  </a:extLst>
                </a:gridCol>
                <a:gridCol w="1028700">
                  <a:extLst>
                    <a:ext uri="{9D8B030D-6E8A-4147-A177-3AD203B41FA5}">
                      <a16:colId xmlns:a16="http://schemas.microsoft.com/office/drawing/2014/main" xmlns="" val="876333322"/>
                    </a:ext>
                  </a:extLst>
                </a:gridCol>
                <a:gridCol w="1028700">
                  <a:extLst>
                    <a:ext uri="{9D8B030D-6E8A-4147-A177-3AD203B41FA5}">
                      <a16:colId xmlns:a16="http://schemas.microsoft.com/office/drawing/2014/main" xmlns="" val="3477691590"/>
                    </a:ext>
                  </a:extLst>
                </a:gridCol>
              </a:tblGrid>
              <a:tr h="530374">
                <a:tc rowSpan="2" gridSpan="2">
                  <a:txBody>
                    <a:bodyPr/>
                    <a:lstStyle/>
                    <a:p>
                      <a:pPr algn="ctr">
                        <a:lnSpc>
                          <a:spcPct val="150000"/>
                        </a:lnSpc>
                        <a:spcAft>
                          <a:spcPts val="0"/>
                        </a:spcAft>
                      </a:pPr>
                      <a:r>
                        <a:rPr lang="en-ZA" sz="1100" b="1" dirty="0">
                          <a:solidFill>
                            <a:schemeClr val="tx1"/>
                          </a:solidFill>
                          <a:effectLst/>
                          <a:latin typeface="Century Gothic" panose="020B0502020202020204" pitchFamily="34" charset="0"/>
                        </a:rPr>
                        <a:t>Performance </a:t>
                      </a:r>
                    </a:p>
                    <a:p>
                      <a:pPr algn="ctr">
                        <a:lnSpc>
                          <a:spcPct val="150000"/>
                        </a:lnSpc>
                        <a:spcAft>
                          <a:spcPts val="0"/>
                        </a:spcAft>
                      </a:pPr>
                      <a:r>
                        <a:rPr lang="en-ZA" sz="1100" b="1" dirty="0">
                          <a:solidFill>
                            <a:schemeClr val="tx1"/>
                          </a:solidFill>
                          <a:effectLst/>
                          <a:latin typeface="Century Gothic" panose="020B0502020202020204" pitchFamily="34" charset="0"/>
                        </a:rPr>
                        <a:t>Indicator</a:t>
                      </a:r>
                      <a:endParaRPr lang="en-ZA" sz="1100" b="1" dirty="0">
                        <a:solidFill>
                          <a:schemeClr val="tx1"/>
                        </a:solidFill>
                        <a:effectLst/>
                        <a:latin typeface="Century Gothic" pitchFamily="34" charset="0"/>
                        <a:ea typeface="Calibri"/>
                        <a:cs typeface="Times New Roman"/>
                      </a:endParaRPr>
                    </a:p>
                  </a:txBody>
                  <a:tcPr marL="35069" marR="35069"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solidFill>
                            <a:schemeClr val="tx1"/>
                          </a:solidFill>
                          <a:effectLst/>
                          <a:latin typeface="Century Gothic" pitchFamily="34" charset="0"/>
                          <a:ea typeface="Calibri"/>
                          <a:cs typeface="Times New Roman"/>
                        </a:rPr>
                        <a:t>Reporting Period</a:t>
                      </a:r>
                    </a:p>
                  </a:txBody>
                  <a:tcPr marL="35069" marR="35069" marT="0" marB="0" anchor="ctr">
                    <a:solidFill>
                      <a:srgbClr val="00B050"/>
                    </a:solidFill>
                  </a:tcPr>
                </a:tc>
                <a:tc rowSpan="2">
                  <a:txBody>
                    <a:bodyPr/>
                    <a:lstStyle/>
                    <a:p>
                      <a:pPr algn="ctr">
                        <a:lnSpc>
                          <a:spcPct val="150000"/>
                        </a:lnSpc>
                        <a:spcAft>
                          <a:spcPts val="0"/>
                        </a:spcAft>
                      </a:pPr>
                      <a:r>
                        <a:rPr lang="en-ZA" sz="1100" b="1" dirty="0">
                          <a:solidFill>
                            <a:schemeClr val="tx1"/>
                          </a:solidFill>
                          <a:effectLst/>
                          <a:latin typeface="Century Gothic" panose="020B0502020202020204" pitchFamily="34" charset="0"/>
                        </a:rPr>
                        <a:t>Annual </a:t>
                      </a:r>
                    </a:p>
                    <a:p>
                      <a:pPr algn="ctr">
                        <a:lnSpc>
                          <a:spcPct val="150000"/>
                        </a:lnSpc>
                        <a:spcAft>
                          <a:spcPts val="0"/>
                        </a:spcAft>
                      </a:pPr>
                      <a:r>
                        <a:rPr lang="en-ZA" sz="1100" b="1" dirty="0">
                          <a:solidFill>
                            <a:schemeClr val="tx1"/>
                          </a:solidFill>
                          <a:effectLst/>
                          <a:latin typeface="Century Gothic" panose="020B0502020202020204" pitchFamily="34" charset="0"/>
                        </a:rPr>
                        <a:t>Target</a:t>
                      </a:r>
                      <a:endParaRPr lang="en-ZA" sz="1100" b="1" dirty="0">
                        <a:solidFill>
                          <a:schemeClr val="tx1"/>
                        </a:solidFill>
                        <a:effectLst/>
                        <a:latin typeface="Century Gothic" pitchFamily="34" charset="0"/>
                        <a:ea typeface="Calibri"/>
                        <a:cs typeface="Times New Roman"/>
                      </a:endParaRPr>
                    </a:p>
                  </a:txBody>
                  <a:tcPr marL="35069" marR="35069" marT="0" marB="0" anchor="ctr">
                    <a:solidFill>
                      <a:srgbClr val="00B050"/>
                    </a:solidFill>
                  </a:tcPr>
                </a:tc>
                <a:tc gridSpan="4">
                  <a:txBody>
                    <a:bodyPr/>
                    <a:lstStyle/>
                    <a:p>
                      <a:pPr algn="ctr"/>
                      <a:r>
                        <a:rPr lang="en-US" sz="1100" b="1" kern="1200" dirty="0">
                          <a:solidFill>
                            <a:schemeClr val="tx1"/>
                          </a:solidFill>
                          <a:effectLst/>
                          <a:latin typeface="Century Gothic" panose="020B0502020202020204" pitchFamily="34" charset="0"/>
                          <a:ea typeface="+mn-ea"/>
                          <a:cs typeface="+mn-cs"/>
                        </a:rPr>
                        <a:t>Quarterly  targets</a:t>
                      </a:r>
                      <a:endParaRPr lang="en-ZA" sz="1100" b="1" kern="1200" dirty="0">
                        <a:solidFill>
                          <a:schemeClr val="tx1"/>
                        </a:solidFill>
                        <a:effectLst/>
                        <a:latin typeface="Century Gothic" panose="020B0502020202020204" pitchFamily="34" charset="0"/>
                        <a:ea typeface="+mn-ea"/>
                        <a:cs typeface="+mn-cs"/>
                      </a:endParaRPr>
                    </a:p>
                  </a:txBody>
                  <a:tcPr>
                    <a:solidFill>
                      <a:srgbClr val="00B050"/>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426098039"/>
                  </a:ext>
                </a:extLst>
              </a:tr>
              <a:tr h="530374">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a:t>
                      </a:r>
                      <a:r>
                        <a:rPr lang="en-ZA" sz="1100" b="1" baseline="30000" dirty="0">
                          <a:effectLst/>
                          <a:latin typeface="Century Gothic" panose="020B0502020202020204" pitchFamily="34" charset="0"/>
                        </a:rPr>
                        <a:t>st</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2nd</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3rd</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35069" marR="35069" marT="0" marB="0" anchor="ctr">
                    <a:solidFill>
                      <a:schemeClr val="accent3">
                        <a:lumMod val="40000"/>
                        <a:lumOff val="60000"/>
                      </a:schemeClr>
                    </a:solidFill>
                  </a:tcPr>
                </a:tc>
                <a:extLst>
                  <a:ext uri="{0D108BD9-81ED-4DB2-BD59-A6C34878D82A}">
                    <a16:rowId xmlns:a16="http://schemas.microsoft.com/office/drawing/2014/main" xmlns="" val="3882038797"/>
                  </a:ext>
                </a:extLst>
              </a:tr>
              <a:tr h="1354563">
                <a:tc>
                  <a:txBody>
                    <a:bodyPr/>
                    <a:lstStyle/>
                    <a:p>
                      <a:pPr algn="l">
                        <a:lnSpc>
                          <a:spcPct val="115000"/>
                        </a:lnSpc>
                        <a:spcAft>
                          <a:spcPts val="0"/>
                        </a:spcAft>
                      </a:pPr>
                      <a:r>
                        <a:rPr lang="en-US" sz="1100" b="1" dirty="0">
                          <a:effectLst/>
                          <a:latin typeface="Century Gothic" panose="020B0502020202020204" pitchFamily="34" charset="0"/>
                          <a:ea typeface="Calibri" panose="020F0502020204030204" pitchFamily="34" charset="0"/>
                          <a:cs typeface="Times New Roman" panose="02020603050405020304" pitchFamily="18" charset="0"/>
                        </a:rPr>
                        <a:t>2.2.1</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r>
                        <a:rPr lang="en-US" sz="1100" b="1" i="0" u="none" strike="noStrike" baseline="0" dirty="0">
                          <a:solidFill>
                            <a:srgbClr val="000000"/>
                          </a:solidFill>
                          <a:latin typeface="Century Gothic" panose="020B0502020202020204" pitchFamily="34" charset="0"/>
                        </a:rPr>
                        <a:t>% of Deeds made available within 7 days from </a:t>
                      </a:r>
                      <a:r>
                        <a:rPr lang="en-US" sz="1100" b="1" i="0" u="none" strike="noStrike" baseline="0" dirty="0" err="1">
                          <a:solidFill>
                            <a:srgbClr val="000000"/>
                          </a:solidFill>
                          <a:latin typeface="Century Gothic" panose="020B0502020202020204" pitchFamily="34" charset="0"/>
                        </a:rPr>
                        <a:t>lodgement</a:t>
                      </a:r>
                      <a:r>
                        <a:rPr lang="en-US" sz="1100" b="1" i="0" u="none" strike="noStrike" baseline="0" dirty="0">
                          <a:solidFill>
                            <a:srgbClr val="000000"/>
                          </a:solidFill>
                          <a:latin typeface="Century Gothic" panose="020B0502020202020204" pitchFamily="34" charset="0"/>
                        </a:rPr>
                        <a:t> for execution 	</a:t>
                      </a:r>
                    </a:p>
                    <a:p>
                      <a:endParaRPr lang="en-ZA" sz="1100" b="1" dirty="0">
                        <a:latin typeface="Century Gothic" panose="020B0502020202020204" pitchFamily="34" charset="0"/>
                      </a:endParaRPr>
                    </a:p>
                  </a:txBody>
                  <a:tcPr marL="68580" marR="68580" marT="0" marB="0">
                    <a:solidFill>
                      <a:schemeClr val="accent3">
                        <a:lumMod val="40000"/>
                        <a:lumOff val="60000"/>
                      </a:schemeClr>
                    </a:solidFill>
                  </a:tcPr>
                </a:tc>
                <a:tc>
                  <a:txBody>
                    <a:bodyPr/>
                    <a:lstStyle/>
                    <a:p>
                      <a:r>
                        <a:rPr lang="en-US" sz="1100" dirty="0">
                          <a:latin typeface="Century Gothic" panose="020B0502020202020204" pitchFamily="34" charset="0"/>
                        </a:rPr>
                        <a:t>Quarterly </a:t>
                      </a:r>
                      <a:endParaRPr lang="en-ZA" sz="1100" dirty="0">
                        <a:latin typeface="Century Gothic" panose="020B0502020202020204" pitchFamily="34" charset="0"/>
                      </a:endParaRPr>
                    </a:p>
                  </a:txBody>
                  <a:tcPr marL="68580" marR="68580" marT="0" marB="0">
                    <a:solidFill>
                      <a:schemeClr val="accent3">
                        <a:lumMod val="40000"/>
                        <a:lumOff val="60000"/>
                      </a:schemeClr>
                    </a:solidFill>
                  </a:tcPr>
                </a:tc>
                <a:tc>
                  <a:txBody>
                    <a:bodyPr/>
                    <a:lstStyle/>
                    <a:p>
                      <a:r>
                        <a:rPr lang="en-US" sz="1100" dirty="0">
                          <a:latin typeface="Century Gothic" panose="020B0502020202020204" pitchFamily="34" charset="0"/>
                        </a:rPr>
                        <a:t>95%</a:t>
                      </a:r>
                      <a:endParaRPr lang="en-ZA" sz="1100" dirty="0">
                        <a:latin typeface="Century Gothic" panose="020B0502020202020204" pitchFamily="34" charset="0"/>
                      </a:endParaRPr>
                    </a:p>
                  </a:txBody>
                  <a:tcPr marL="68580" marR="68580" marT="0" marB="0">
                    <a:solidFill>
                      <a:schemeClr val="accent3">
                        <a:lumMod val="40000"/>
                        <a:lumOff val="60000"/>
                      </a:schemeClr>
                    </a:solidFill>
                  </a:tcPr>
                </a:tc>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a:t>
                      </a:r>
                      <a:endPar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580" marR="68580" marT="0" marB="0">
                    <a:solidFill>
                      <a:schemeClr val="accent3">
                        <a:lumMod val="40000"/>
                        <a:lumOff val="60000"/>
                      </a:schemeClr>
                    </a:solidFill>
                  </a:tcPr>
                </a:tc>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95%</a:t>
                      </a:r>
                      <a:endPar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580" marR="68580" marT="0" marB="0">
                    <a:solidFill>
                      <a:schemeClr val="accent3">
                        <a:lumMod val="40000"/>
                        <a:lumOff val="60000"/>
                      </a:schemeClr>
                    </a:solidFill>
                  </a:tcPr>
                </a:tc>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95%</a:t>
                      </a:r>
                      <a:endPar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580" marR="68580" marT="0" marB="0">
                    <a:solidFill>
                      <a:schemeClr val="accent3">
                        <a:lumMod val="40000"/>
                        <a:lumOff val="60000"/>
                      </a:schemeClr>
                    </a:solidFill>
                  </a:tcPr>
                </a:tc>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a:t>
                      </a:r>
                      <a:endPar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363274090"/>
                  </a:ext>
                </a:extLst>
              </a:tr>
              <a:tr h="1905169">
                <a:tc>
                  <a:txBody>
                    <a:bodyPr/>
                    <a:lstStyle/>
                    <a:p>
                      <a:pPr algn="l">
                        <a:lnSpc>
                          <a:spcPct val="115000"/>
                        </a:lnSpc>
                        <a:spcAft>
                          <a:spcPts val="0"/>
                        </a:spcAft>
                      </a:pPr>
                      <a:r>
                        <a:rPr lang="en-US" sz="1100" b="1" dirty="0">
                          <a:effectLst/>
                          <a:latin typeface="Century Gothic" panose="020B0502020202020204" pitchFamily="34" charset="0"/>
                          <a:ea typeface="Calibri" panose="020F0502020204030204" pitchFamily="34" charset="0"/>
                          <a:cs typeface="Times New Roman" panose="02020603050405020304" pitchFamily="18" charset="0"/>
                        </a:rPr>
                        <a:t>2.2.2</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r>
                        <a:rPr lang="en-ZA" sz="1100" b="1" i="0" u="none" strike="noStrike" baseline="0" dirty="0">
                          <a:solidFill>
                            <a:srgbClr val="000000"/>
                          </a:solidFill>
                          <a:latin typeface="Century Gothic" panose="020B0502020202020204" pitchFamily="34" charset="0"/>
                        </a:rPr>
                        <a:t>Deeds Transformation Policy approved 	</a:t>
                      </a:r>
                    </a:p>
                  </a:txBody>
                  <a:tcPr marL="68580" marR="68580" marT="0" marB="0">
                    <a:solidFill>
                      <a:schemeClr val="accent3">
                        <a:lumMod val="40000"/>
                        <a:lumOff val="60000"/>
                      </a:schemeClr>
                    </a:solidFill>
                  </a:tcPr>
                </a:tc>
                <a:tc>
                  <a:txBody>
                    <a:bodyPr/>
                    <a:lstStyle/>
                    <a:p>
                      <a:pPr algn="l">
                        <a:lnSpc>
                          <a:spcPct val="115000"/>
                        </a:lnSpc>
                        <a:spcAft>
                          <a:spcPts val="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Quarterly </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r>
                        <a:rPr lang="en-ZA" sz="1100" b="0" i="0" u="none" strike="noStrike" baseline="0" dirty="0">
                          <a:solidFill>
                            <a:srgbClr val="000000"/>
                          </a:solidFill>
                          <a:latin typeface="Century Gothic" panose="020B0502020202020204" pitchFamily="34" charset="0"/>
                        </a:rPr>
                        <a:t>Deeds Transformation Policy approved 	</a:t>
                      </a:r>
                    </a:p>
                  </a:txBody>
                  <a:tcPr marL="68580" marR="68580" marT="0" marB="0">
                    <a:solidFill>
                      <a:schemeClr val="accent3">
                        <a:lumMod val="40000"/>
                        <a:lumOff val="60000"/>
                      </a:schemeClr>
                    </a:solidFill>
                  </a:tcPr>
                </a:tc>
                <a:tc>
                  <a:txBody>
                    <a:bodyPr/>
                    <a:lstStyle/>
                    <a:p>
                      <a:r>
                        <a:rPr lang="en-ZA" sz="1100" b="0" i="0" u="none" strike="noStrike" baseline="0" dirty="0">
                          <a:solidFill>
                            <a:srgbClr val="000000"/>
                          </a:solidFill>
                          <a:latin typeface="Century Gothic" panose="020B0502020202020204" pitchFamily="34" charset="0"/>
                        </a:rPr>
                        <a:t>Policy discussion document 	</a:t>
                      </a:r>
                    </a:p>
                  </a:txBody>
                  <a:tcPr marL="68580" marR="68580" marT="0" marB="0">
                    <a:solidFill>
                      <a:schemeClr val="accent3">
                        <a:lumMod val="40000"/>
                        <a:lumOff val="60000"/>
                      </a:schemeClr>
                    </a:solidFill>
                  </a:tcPr>
                </a:tc>
                <a:tc>
                  <a:txBody>
                    <a:bodyPr/>
                    <a:lstStyle/>
                    <a:p>
                      <a:r>
                        <a:rPr lang="en-ZA" sz="1100" b="0" i="0" u="none" strike="noStrike" baseline="0" dirty="0">
                          <a:solidFill>
                            <a:srgbClr val="000000"/>
                          </a:solidFill>
                          <a:latin typeface="Century Gothic" panose="020B0502020202020204" pitchFamily="34" charset="0"/>
                        </a:rPr>
                        <a:t>Policy research report 	</a:t>
                      </a:r>
                    </a:p>
                  </a:txBody>
                  <a:tcPr marL="68580" marR="68580" marT="0" marB="0">
                    <a:solidFill>
                      <a:schemeClr val="accent3">
                        <a:lumMod val="40000"/>
                        <a:lumOff val="60000"/>
                      </a:schemeClr>
                    </a:solidFill>
                  </a:tcPr>
                </a:tc>
                <a:tc>
                  <a:txBody>
                    <a:bodyPr/>
                    <a:lstStyle/>
                    <a:p>
                      <a:r>
                        <a:rPr lang="en-US" sz="1100" b="0" i="0" u="none" strike="noStrike" baseline="0" dirty="0">
                          <a:solidFill>
                            <a:srgbClr val="000000"/>
                          </a:solidFill>
                          <a:latin typeface="Century Gothic" panose="020B0502020202020204" pitchFamily="34" charset="0"/>
                        </a:rPr>
                        <a:t>Socio economic assessment and policy refinement 	</a:t>
                      </a:r>
                    </a:p>
                  </a:txBody>
                  <a:tcPr marL="68580" marR="68580" marT="0" marB="0">
                    <a:solidFill>
                      <a:schemeClr val="accent3">
                        <a:lumMod val="40000"/>
                        <a:lumOff val="60000"/>
                      </a:schemeClr>
                    </a:solidFill>
                  </a:tcPr>
                </a:tc>
                <a:tc>
                  <a:txBody>
                    <a:bodyPr/>
                    <a:lstStyle/>
                    <a:p>
                      <a:r>
                        <a:rPr lang="en-ZA" sz="1100" b="0" i="0" u="none" strike="noStrike" baseline="0" dirty="0">
                          <a:solidFill>
                            <a:srgbClr val="000000"/>
                          </a:solidFill>
                          <a:latin typeface="Century Gothic" panose="020B0502020202020204" pitchFamily="34" charset="0"/>
                        </a:rPr>
                        <a:t>Deeds Transformation Policy approved 	</a:t>
                      </a:r>
                    </a:p>
                  </a:txBody>
                  <a:tcPr marL="68580" marR="68580" marT="0" marB="0">
                    <a:solidFill>
                      <a:schemeClr val="accent3">
                        <a:lumMod val="40000"/>
                        <a:lumOff val="60000"/>
                      </a:schemeClr>
                    </a:solidFill>
                  </a:tcPr>
                </a:tc>
                <a:extLst>
                  <a:ext uri="{0D108BD9-81ED-4DB2-BD59-A6C34878D82A}">
                    <a16:rowId xmlns:a16="http://schemas.microsoft.com/office/drawing/2014/main" xmlns="" val="752063311"/>
                  </a:ext>
                </a:extLst>
              </a:tr>
            </a:tbl>
          </a:graphicData>
        </a:graphic>
      </p:graphicFrame>
    </p:spTree>
    <p:extLst>
      <p:ext uri="{BB962C8B-B14F-4D97-AF65-F5344CB8AC3E}">
        <p14:creationId xmlns:p14="http://schemas.microsoft.com/office/powerpoint/2010/main" xmlns="" val="20231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437355637"/>
              </p:ext>
            </p:extLst>
          </p:nvPr>
        </p:nvGraphicFramePr>
        <p:xfrm>
          <a:off x="323531" y="765685"/>
          <a:ext cx="8568951" cy="4751547"/>
        </p:xfrm>
        <a:graphic>
          <a:graphicData uri="http://schemas.openxmlformats.org/drawingml/2006/table">
            <a:tbl>
              <a:tblPr firstRow="1" firstCol="1" bandRow="1">
                <a:tableStyleId>{5940675A-B579-460E-94D1-54222C63F5DA}</a:tableStyleId>
              </a:tblPr>
              <a:tblGrid>
                <a:gridCol w="2380263">
                  <a:extLst>
                    <a:ext uri="{9D8B030D-6E8A-4147-A177-3AD203B41FA5}">
                      <a16:colId xmlns:a16="http://schemas.microsoft.com/office/drawing/2014/main" xmlns="" val="20000"/>
                    </a:ext>
                  </a:extLst>
                </a:gridCol>
                <a:gridCol w="1292144">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4"/>
                    </a:ext>
                  </a:extLst>
                </a:gridCol>
                <a:gridCol w="2304256">
                  <a:extLst>
                    <a:ext uri="{9D8B030D-6E8A-4147-A177-3AD203B41FA5}">
                      <a16:colId xmlns:a16="http://schemas.microsoft.com/office/drawing/2014/main" xmlns="" val="20005"/>
                    </a:ext>
                  </a:extLst>
                </a:gridCol>
              </a:tblGrid>
              <a:tr h="505445">
                <a:tc gridSpan="5">
                  <a:txBody>
                    <a:bodyPr/>
                    <a:lstStyle/>
                    <a:p>
                      <a:pPr marL="0" marR="0" indent="0" algn="l" defTabSz="913403" rtl="0" eaLnBrk="1" fontAlgn="auto" latinLnBrk="0" hangingPunct="1">
                        <a:lnSpc>
                          <a:spcPct val="150000"/>
                        </a:lnSpc>
                        <a:spcBef>
                          <a:spcPts val="0"/>
                        </a:spcBef>
                        <a:spcAft>
                          <a:spcPts val="0"/>
                        </a:spcAft>
                        <a:buClrTx/>
                        <a:buSzTx/>
                        <a:buFontTx/>
                        <a:buNone/>
                        <a:tabLst/>
                        <a:defRPr/>
                      </a:pPr>
                      <a:r>
                        <a:rPr lang="en-ZA" sz="1100" b="1" dirty="0">
                          <a:latin typeface="Century Gothic" panose="020B0502020202020204" pitchFamily="34" charset="0"/>
                          <a:ea typeface="Calibri"/>
                          <a:cs typeface="Times New Roman"/>
                        </a:rPr>
                        <a:t>Strategic objective: </a:t>
                      </a:r>
                      <a:r>
                        <a:rPr lang="en-US" sz="1100" b="1" dirty="0">
                          <a:latin typeface="Century Gothic" panose="020B0502020202020204" pitchFamily="34" charset="0"/>
                          <a:ea typeface="Calibri"/>
                          <a:cs typeface="Times New Roman"/>
                        </a:rPr>
                        <a:t>An integrated and comprehensive land administration system</a:t>
                      </a:r>
                    </a:p>
                    <a:p>
                      <a:pPr marL="0" marR="0" indent="0" algn="ctr" defTabSz="913403" rtl="0" eaLnBrk="1" fontAlgn="auto" latinLnBrk="0" hangingPunct="1">
                        <a:lnSpc>
                          <a:spcPct val="150000"/>
                        </a:lnSpc>
                        <a:spcBef>
                          <a:spcPts val="0"/>
                        </a:spcBef>
                        <a:spcAft>
                          <a:spcPts val="0"/>
                        </a:spcAft>
                        <a:buClrTx/>
                        <a:buSzTx/>
                        <a:buFontTx/>
                        <a:buNone/>
                        <a:tabLst/>
                        <a:defRPr/>
                      </a:pPr>
                      <a:endParaRPr lang="en-US" sz="1100" b="1" dirty="0">
                        <a:latin typeface="Century Gothic" panose="020B0502020202020204"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505445">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404481">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100" b="1" dirty="0">
                          <a:effectLst/>
                          <a:latin typeface="Century Gothic" panose="020B0502020202020204" pitchFamily="34" charset="0"/>
                          <a:cs typeface="Arial" panose="020B0604020202020204" pitchFamily="34" charset="0"/>
                        </a:rPr>
                        <a:t>2019/20</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100" b="1" dirty="0">
                          <a:effectLst/>
                          <a:latin typeface="Century Gothic" panose="020B0502020202020204" pitchFamily="34" charset="0"/>
                          <a:cs typeface="Arial" panose="020B0604020202020204" pitchFamily="34" charset="0"/>
                        </a:rPr>
                        <a:t>2020/21</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100" b="1" kern="1200" dirty="0">
                          <a:solidFill>
                            <a:schemeClr val="tx1"/>
                          </a:solidFill>
                          <a:effectLst/>
                          <a:latin typeface="Century Gothic" panose="020B0502020202020204" pitchFamily="34" charset="0"/>
                          <a:ea typeface="+mn-ea"/>
                          <a:cs typeface="Arial" panose="020B0604020202020204" pitchFamily="34" charset="0"/>
                        </a:rPr>
                        <a:t>2021/22</a:t>
                      </a:r>
                      <a:endParaRPr lang="en-ZA" sz="1100" b="1" kern="1200" dirty="0">
                        <a:solidFill>
                          <a:schemeClr val="tx1"/>
                        </a:solidFill>
                        <a:effectLst/>
                        <a:latin typeface="Century Gothic" panose="020B0502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4"/>
                  </a:ext>
                </a:extLst>
              </a:tr>
              <a:tr h="817597">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100" dirty="0">
                          <a:latin typeface="Century Gothic" panose="020B0502020202020204" pitchFamily="34" charset="0"/>
                        </a:rPr>
                        <a:t>Number of maps of the national map series produced</a:t>
                      </a:r>
                    </a:p>
                  </a:txBody>
                  <a:tcPr>
                    <a:solidFill>
                      <a:schemeClr val="accent3">
                        <a:lumMod val="20000"/>
                        <a:lumOff val="80000"/>
                      </a:schemeClr>
                    </a:solidFill>
                  </a:tcPr>
                </a:tc>
                <a:tc>
                  <a:txBody>
                    <a:bodyPr/>
                    <a:lstStyle/>
                    <a:p>
                      <a:pPr algn="l"/>
                      <a:r>
                        <a:rPr lang="en-ZA" sz="1100" dirty="0">
                          <a:latin typeface="Century Gothic" panose="020B0502020202020204" pitchFamily="34" charset="0"/>
                        </a:rPr>
                        <a:t>200</a:t>
                      </a:r>
                    </a:p>
                  </a:txBody>
                  <a:tcPr marL="68580" marR="68580">
                    <a:solidFill>
                      <a:schemeClr val="accent3">
                        <a:lumMod val="20000"/>
                        <a:lumOff val="80000"/>
                      </a:schemeClr>
                    </a:solidFill>
                  </a:tcPr>
                </a:tc>
                <a:tc>
                  <a:txBody>
                    <a:bodyPr/>
                    <a:lstStyle/>
                    <a:p>
                      <a:pPr algn="l"/>
                      <a:r>
                        <a:rPr lang="en-US" sz="1100" dirty="0">
                          <a:latin typeface="Century Gothic" panose="020B0502020202020204" pitchFamily="34" charset="0"/>
                        </a:rPr>
                        <a:t>209</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pPr algn="l"/>
                      <a:r>
                        <a:rPr lang="en-US" sz="1100" dirty="0">
                          <a:latin typeface="Century Gothic" panose="020B0502020202020204" pitchFamily="34" charset="0"/>
                        </a:rPr>
                        <a:t>200</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ZA" sz="1100" dirty="0">
                          <a:latin typeface="Century Gothic" panose="020B0502020202020204" pitchFamily="34" charset="0"/>
                        </a:rPr>
                        <a:t>Provision</a:t>
                      </a:r>
                      <a:r>
                        <a:rPr lang="en-ZA" sz="1100" baseline="0" dirty="0">
                          <a:latin typeface="Century Gothic" panose="020B0502020202020204" pitchFamily="34" charset="0"/>
                        </a:rPr>
                        <a:t> of basis for </a:t>
                      </a:r>
                      <a:r>
                        <a:rPr lang="en-ZA" sz="1100" dirty="0">
                          <a:latin typeface="Century Gothic" panose="020B0502020202020204" pitchFamily="34" charset="0"/>
                        </a:rPr>
                        <a:t> planning and decision making </a:t>
                      </a:r>
                      <a:r>
                        <a:rPr lang="en-ZA" sz="1100" baseline="0" dirty="0">
                          <a:latin typeface="Century Gothic" panose="020B0502020202020204" pitchFamily="34" charset="0"/>
                        </a:rPr>
                        <a:t> e.g.</a:t>
                      </a:r>
                      <a:r>
                        <a:rPr lang="en-ZA" sz="1100" dirty="0">
                          <a:latin typeface="Century Gothic" panose="020B0502020202020204" pitchFamily="34" charset="0"/>
                        </a:rPr>
                        <a:t> Municipal Demarcation Boards</a:t>
                      </a:r>
                    </a:p>
                  </a:txBody>
                  <a:tcPr marL="68580" marR="68580">
                    <a:solidFill>
                      <a:schemeClr val="accent3">
                        <a:lumMod val="20000"/>
                        <a:lumOff val="80000"/>
                      </a:schemeClr>
                    </a:solidFill>
                  </a:tcPr>
                </a:tc>
                <a:extLst>
                  <a:ext uri="{0D108BD9-81ED-4DB2-BD59-A6C34878D82A}">
                    <a16:rowId xmlns:a16="http://schemas.microsoft.com/office/drawing/2014/main" xmlns="" val="10002"/>
                  </a:ext>
                </a:extLst>
              </a:tr>
              <a:tr h="1180974">
                <a:tc>
                  <a:txBody>
                    <a:bodyPr/>
                    <a:lstStyle/>
                    <a:p>
                      <a:pPr marL="0" marR="0" lvl="0" indent="0" algn="just" defTabSz="913403"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Average number of days taken to process registerable diagrams, sectional plans and general plans</a:t>
                      </a:r>
                    </a:p>
                    <a:p>
                      <a:pPr marL="0" marR="0" lvl="0" indent="0" algn="just" defTabSz="91340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solidFill>
                      <a:schemeClr val="accent3">
                        <a:lumMod val="20000"/>
                        <a:lumOff val="80000"/>
                      </a:schemeClr>
                    </a:solidFill>
                  </a:tcPr>
                </a:tc>
                <a:tc>
                  <a:txBody>
                    <a:bodyPr/>
                    <a:lstStyle/>
                    <a:p>
                      <a:pPr algn="l"/>
                      <a:r>
                        <a:rPr lang="en-ZA" sz="1100" dirty="0">
                          <a:latin typeface="Century Gothic" panose="020B0502020202020204" pitchFamily="34" charset="0"/>
                        </a:rPr>
                        <a:t>14 days </a:t>
                      </a:r>
                    </a:p>
                  </a:txBody>
                  <a:tcPr marL="68580" marR="68580">
                    <a:solidFill>
                      <a:schemeClr val="accent3">
                        <a:lumMod val="20000"/>
                        <a:lumOff val="80000"/>
                      </a:schemeClr>
                    </a:solidFill>
                  </a:tcPr>
                </a:tc>
                <a:tc>
                  <a:txBody>
                    <a:bodyPr/>
                    <a:lstStyle/>
                    <a:p>
                      <a:pPr algn="l"/>
                      <a:r>
                        <a:rPr lang="en-US" sz="1100" dirty="0" smtClean="0">
                          <a:latin typeface="Century Gothic" panose="020B0502020202020204" pitchFamily="34" charset="0"/>
                        </a:rPr>
                        <a:t>14 days</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pPr algn="l"/>
                      <a:r>
                        <a:rPr lang="en-US" sz="1100" dirty="0" smtClean="0">
                          <a:latin typeface="Century Gothic" panose="020B0502020202020204" pitchFamily="34" charset="0"/>
                        </a:rPr>
                        <a:t>14 days</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ZA" sz="1100" dirty="0">
                          <a:latin typeface="Century Gothic" panose="020B0502020202020204" pitchFamily="34" charset="0"/>
                        </a:rPr>
                        <a:t>Expedite</a:t>
                      </a:r>
                      <a:r>
                        <a:rPr lang="en-ZA" sz="1100" baseline="0" dirty="0">
                          <a:latin typeface="Century Gothic" panose="020B0502020202020204" pitchFamily="34" charset="0"/>
                        </a:rPr>
                        <a:t> development and ensure compliance with legislation</a:t>
                      </a:r>
                      <a:endParaRPr lang="en-ZA" sz="1100" dirty="0">
                        <a:latin typeface="Century Gothic" panose="020B0502020202020204" pitchFamily="34" charset="0"/>
                      </a:endParaRPr>
                    </a:p>
                  </a:txBody>
                  <a:tcPr marL="68580" marR="68580">
                    <a:solidFill>
                      <a:schemeClr val="accent3">
                        <a:lumMod val="20000"/>
                        <a:lumOff val="80000"/>
                      </a:schemeClr>
                    </a:solidFill>
                  </a:tcPr>
                </a:tc>
                <a:extLst>
                  <a:ext uri="{0D108BD9-81ED-4DB2-BD59-A6C34878D82A}">
                    <a16:rowId xmlns:a16="http://schemas.microsoft.com/office/drawing/2014/main" xmlns="" val="10003"/>
                  </a:ext>
                </a:extLst>
              </a:tr>
              <a:tr h="1337605">
                <a:tc>
                  <a:txBody>
                    <a:bodyPr/>
                    <a:lstStyle/>
                    <a:p>
                      <a:pPr marL="0" marR="0" lvl="0" indent="0" algn="just" defTabSz="91340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Number of State Land Parcels Surveyed</a:t>
                      </a:r>
                    </a:p>
                    <a:p>
                      <a:pPr marL="0" marR="0" lvl="0" indent="0" algn="just" defTabSz="91340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solidFill>
                      <a:schemeClr val="accent3">
                        <a:lumMod val="20000"/>
                        <a:lumOff val="80000"/>
                      </a:schemeClr>
                    </a:solidFill>
                  </a:tcPr>
                </a:tc>
                <a:tc>
                  <a:txBody>
                    <a:bodyPr/>
                    <a:lstStyle/>
                    <a:p>
                      <a:pPr algn="l"/>
                      <a:r>
                        <a:rPr lang="en-US" sz="1100" dirty="0">
                          <a:latin typeface="Century Gothic" panose="020B0502020202020204" pitchFamily="34" charset="0"/>
                        </a:rPr>
                        <a:t>1 500</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pPr algn="l"/>
                      <a:r>
                        <a:rPr lang="en-US" sz="1100" dirty="0">
                          <a:latin typeface="Century Gothic" panose="020B0502020202020204" pitchFamily="34" charset="0"/>
                        </a:rPr>
                        <a:t>2 400</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pPr algn="l"/>
                      <a:r>
                        <a:rPr lang="en-US" sz="1100" dirty="0">
                          <a:latin typeface="Century Gothic" panose="020B0502020202020204" pitchFamily="34" charset="0"/>
                        </a:rPr>
                        <a:t>2 800</a:t>
                      </a:r>
                      <a:endParaRPr lang="en-ZA" sz="1100" dirty="0">
                        <a:latin typeface="Century Gothic" panose="020B0502020202020204" pitchFamily="34" charset="0"/>
                      </a:endParaRPr>
                    </a:p>
                  </a:txBody>
                  <a:tcPr marL="68580" marR="68580">
                    <a:solidFill>
                      <a:schemeClr val="accent3">
                        <a:lumMod val="20000"/>
                        <a:lumOff val="80000"/>
                      </a:schemeClr>
                    </a:solidFill>
                  </a:tcPr>
                </a:tc>
                <a:tc>
                  <a:txBody>
                    <a:bodyPr/>
                    <a:lstStyle/>
                    <a:p>
                      <a:r>
                        <a:rPr lang="en-US" sz="1100" dirty="0">
                          <a:latin typeface="Century Gothic" panose="020B0502020202020204" pitchFamily="34" charset="0"/>
                        </a:rPr>
                        <a:t>Provision of basis for  planning and decision making </a:t>
                      </a:r>
                      <a:endParaRPr lang="en-ZA" sz="1100" dirty="0">
                        <a:latin typeface="Century Gothic" panose="020B0502020202020204" pitchFamily="34" charset="0"/>
                      </a:endParaRPr>
                    </a:p>
                  </a:txBody>
                  <a:tcPr marL="68580" marR="68580">
                    <a:solidFill>
                      <a:schemeClr val="accent3">
                        <a:lumMod val="20000"/>
                        <a:lumOff val="80000"/>
                      </a:schemeClr>
                    </a:solidFill>
                  </a:tcPr>
                </a:tc>
                <a:extLst>
                  <a:ext uri="{0D108BD9-81ED-4DB2-BD59-A6C34878D82A}">
                    <a16:rowId xmlns:a16="http://schemas.microsoft.com/office/drawing/2014/main" xmlns="" val="10005"/>
                  </a:ext>
                </a:extLst>
              </a:tr>
            </a:tbl>
          </a:graphicData>
        </a:graphic>
      </p:graphicFrame>
      <p:sp>
        <p:nvSpPr>
          <p:cNvPr id="3" name="Rectangle 1"/>
          <p:cNvSpPr>
            <a:spLocks noChangeArrowheads="1"/>
          </p:cNvSpPr>
          <p:nvPr/>
        </p:nvSpPr>
        <p:spPr bwMode="auto">
          <a:xfrm>
            <a:off x="467547" y="236114"/>
            <a:ext cx="824464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Programme 2 : Geospatial and Cadastral Service</a:t>
            </a: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AFDB2B-8CC3-42DD-8D9E-4683A28C098C}" type="slidenum">
              <a:rPr lang="en-ZA" smtClean="0">
                <a:solidFill>
                  <a:prstClr val="black"/>
                </a:solidFill>
              </a:rPr>
              <a:pPr>
                <a:defRPr/>
              </a:pPr>
              <a:t>16</a:t>
            </a:fld>
            <a:endParaRPr lang="en-ZA" dirty="0">
              <a:solidFill>
                <a:prstClr val="black"/>
              </a:solidFill>
            </a:endParaRPr>
          </a:p>
        </p:txBody>
      </p:sp>
    </p:spTree>
    <p:extLst>
      <p:ext uri="{BB962C8B-B14F-4D97-AF65-F5344CB8AC3E}">
        <p14:creationId xmlns:p14="http://schemas.microsoft.com/office/powerpoint/2010/main" xmlns="" val="169155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75286084"/>
              </p:ext>
            </p:extLst>
          </p:nvPr>
        </p:nvGraphicFramePr>
        <p:xfrm>
          <a:off x="467544" y="836713"/>
          <a:ext cx="8219255" cy="4680521"/>
        </p:xfrm>
        <a:graphic>
          <a:graphicData uri="http://schemas.openxmlformats.org/drawingml/2006/table">
            <a:tbl>
              <a:tblPr firstRow="1" firstCol="1" bandRow="1">
                <a:tableStyleId>{5940675A-B579-460E-94D1-54222C63F5DA}</a:tableStyleId>
              </a:tblPr>
              <a:tblGrid>
                <a:gridCol w="432048">
                  <a:extLst>
                    <a:ext uri="{9D8B030D-6E8A-4147-A177-3AD203B41FA5}">
                      <a16:colId xmlns:a16="http://schemas.microsoft.com/office/drawing/2014/main" xmlns="" val="20000"/>
                    </a:ext>
                  </a:extLst>
                </a:gridCol>
                <a:gridCol w="1486790">
                  <a:extLst>
                    <a:ext uri="{9D8B030D-6E8A-4147-A177-3AD203B41FA5}">
                      <a16:colId xmlns:a16="http://schemas.microsoft.com/office/drawing/2014/main" xmlns="" val="20001"/>
                    </a:ext>
                  </a:extLst>
                </a:gridCol>
                <a:gridCol w="1106830">
                  <a:extLst>
                    <a:ext uri="{9D8B030D-6E8A-4147-A177-3AD203B41FA5}">
                      <a16:colId xmlns:a16="http://schemas.microsoft.com/office/drawing/2014/main" xmlns="" val="20002"/>
                    </a:ext>
                  </a:extLst>
                </a:gridCol>
                <a:gridCol w="1106830">
                  <a:extLst>
                    <a:ext uri="{9D8B030D-6E8A-4147-A177-3AD203B41FA5}">
                      <a16:colId xmlns:a16="http://schemas.microsoft.com/office/drawing/2014/main" xmlns="" val="20003"/>
                    </a:ext>
                  </a:extLst>
                </a:gridCol>
                <a:gridCol w="936549">
                  <a:extLst>
                    <a:ext uri="{9D8B030D-6E8A-4147-A177-3AD203B41FA5}">
                      <a16:colId xmlns:a16="http://schemas.microsoft.com/office/drawing/2014/main" xmlns="" val="20004"/>
                    </a:ext>
                  </a:extLst>
                </a:gridCol>
                <a:gridCol w="1021689">
                  <a:extLst>
                    <a:ext uri="{9D8B030D-6E8A-4147-A177-3AD203B41FA5}">
                      <a16:colId xmlns:a16="http://schemas.microsoft.com/office/drawing/2014/main" xmlns="" val="20005"/>
                    </a:ext>
                  </a:extLst>
                </a:gridCol>
                <a:gridCol w="1021689">
                  <a:extLst>
                    <a:ext uri="{9D8B030D-6E8A-4147-A177-3AD203B41FA5}">
                      <a16:colId xmlns:a16="http://schemas.microsoft.com/office/drawing/2014/main" xmlns="" val="20006"/>
                    </a:ext>
                  </a:extLst>
                </a:gridCol>
                <a:gridCol w="1106830">
                  <a:extLst>
                    <a:ext uri="{9D8B030D-6E8A-4147-A177-3AD203B41FA5}">
                      <a16:colId xmlns:a16="http://schemas.microsoft.com/office/drawing/2014/main" xmlns="" val="20007"/>
                    </a:ext>
                  </a:extLst>
                </a:gridCol>
              </a:tblGrid>
              <a:tr h="407921">
                <a:tc rowSpan="2" gridSpan="2">
                  <a:txBody>
                    <a:bodyPr/>
                    <a:lstStyle/>
                    <a:p>
                      <a:pPr algn="ctr">
                        <a:lnSpc>
                          <a:spcPct val="150000"/>
                        </a:lnSpc>
                        <a:spcAft>
                          <a:spcPts val="0"/>
                        </a:spcAft>
                      </a:pPr>
                      <a:r>
                        <a:rPr lang="en-ZA" sz="1000" b="1" dirty="0">
                          <a:effectLst/>
                          <a:latin typeface="Century Gothic" panose="020B0502020202020204" pitchFamily="34" charset="0"/>
                        </a:rPr>
                        <a:t>Performance </a:t>
                      </a:r>
                    </a:p>
                    <a:p>
                      <a:pPr algn="ctr">
                        <a:lnSpc>
                          <a:spcPct val="150000"/>
                        </a:lnSpc>
                        <a:spcAft>
                          <a:spcPts val="0"/>
                        </a:spcAft>
                      </a:pPr>
                      <a:r>
                        <a:rPr lang="en-ZA" sz="1000" b="1" dirty="0">
                          <a:effectLst/>
                          <a:latin typeface="Century Gothic" panose="020B0502020202020204" pitchFamily="34" charset="0"/>
                        </a:rPr>
                        <a:t>Indicator</a:t>
                      </a:r>
                      <a:endParaRPr lang="en-ZA" sz="1000" b="1" dirty="0">
                        <a:effectLst/>
                        <a:latin typeface="Century Gothic" pitchFamily="34" charset="0"/>
                        <a:ea typeface="Calibri"/>
                        <a:cs typeface="Times New Roman"/>
                      </a:endParaRPr>
                    </a:p>
                  </a:txBody>
                  <a:tcPr marL="35069" marR="35069"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000" b="1" dirty="0">
                          <a:effectLst/>
                          <a:latin typeface="Century Gothic" pitchFamily="34" charset="0"/>
                          <a:ea typeface="Calibri"/>
                          <a:cs typeface="Times New Roman"/>
                        </a:rPr>
                        <a:t>Reporting Period</a:t>
                      </a:r>
                    </a:p>
                    <a:p>
                      <a:pPr algn="ctr">
                        <a:lnSpc>
                          <a:spcPct val="150000"/>
                        </a:lnSpc>
                        <a:spcAft>
                          <a:spcPts val="0"/>
                        </a:spcAft>
                      </a:pPr>
                      <a:endParaRPr lang="en-ZA" sz="1000" b="1" dirty="0">
                        <a:effectLst/>
                        <a:latin typeface="Century Gothic" pitchFamily="34" charset="0"/>
                        <a:ea typeface="Calibri"/>
                        <a:cs typeface="Times New Roman"/>
                      </a:endParaRPr>
                    </a:p>
                  </a:txBody>
                  <a:tcPr marL="35069" marR="35069" marT="0" marB="0" anchor="ctr">
                    <a:solidFill>
                      <a:srgbClr val="00B050"/>
                    </a:solidFill>
                  </a:tcPr>
                </a:tc>
                <a:tc rowSpan="2">
                  <a:txBody>
                    <a:bodyPr/>
                    <a:lstStyle/>
                    <a:p>
                      <a:pPr algn="ctr">
                        <a:lnSpc>
                          <a:spcPct val="150000"/>
                        </a:lnSpc>
                        <a:spcAft>
                          <a:spcPts val="0"/>
                        </a:spcAft>
                      </a:pPr>
                      <a:r>
                        <a:rPr lang="en-ZA" sz="1000" b="1" dirty="0">
                          <a:effectLst/>
                          <a:latin typeface="Century Gothic" panose="020B0502020202020204" pitchFamily="34" charset="0"/>
                        </a:rPr>
                        <a:t>Annual </a:t>
                      </a:r>
                    </a:p>
                    <a:p>
                      <a:pPr algn="ctr">
                        <a:lnSpc>
                          <a:spcPct val="150000"/>
                        </a:lnSpc>
                        <a:spcAft>
                          <a:spcPts val="0"/>
                        </a:spcAft>
                      </a:pPr>
                      <a:r>
                        <a:rPr lang="en-ZA" sz="1000" b="1" dirty="0">
                          <a:effectLst/>
                          <a:latin typeface="Century Gothic" panose="020B0502020202020204" pitchFamily="34" charset="0"/>
                        </a:rPr>
                        <a:t>Target</a:t>
                      </a:r>
                      <a:endParaRPr lang="en-ZA" sz="1000" b="1" dirty="0">
                        <a:effectLst/>
                        <a:latin typeface="Century Gothic" pitchFamily="34" charset="0"/>
                        <a:ea typeface="Calibri"/>
                        <a:cs typeface="Times New Roman"/>
                      </a:endParaRPr>
                    </a:p>
                  </a:txBody>
                  <a:tcPr marL="35069" marR="35069"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35069" marR="35069"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990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effectLst/>
                          <a:latin typeface="Century Gothic" panose="020B0502020202020204" pitchFamily="34" charset="0"/>
                        </a:rPr>
                        <a:t>1</a:t>
                      </a:r>
                      <a:r>
                        <a:rPr lang="en-ZA" sz="1000" b="1" baseline="30000" dirty="0">
                          <a:effectLst/>
                          <a:latin typeface="Century Gothic" panose="020B0502020202020204" pitchFamily="34" charset="0"/>
                        </a:rPr>
                        <a:t>st</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2nd</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3rd</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4</a:t>
                      </a:r>
                      <a:r>
                        <a:rPr lang="en-ZA" sz="1000" b="1" baseline="30000" dirty="0">
                          <a:effectLst/>
                          <a:latin typeface="Century Gothic" panose="020B0502020202020204" pitchFamily="34" charset="0"/>
                        </a:rPr>
                        <a:t>th</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extLst>
                  <a:ext uri="{0D108BD9-81ED-4DB2-BD59-A6C34878D82A}">
                    <a16:rowId xmlns:a16="http://schemas.microsoft.com/office/drawing/2014/main" xmlns="" val="10001"/>
                  </a:ext>
                </a:extLst>
              </a:tr>
              <a:tr h="720080">
                <a:tc>
                  <a:txBody>
                    <a:bodyPr/>
                    <a:lstStyle/>
                    <a:p>
                      <a:r>
                        <a:rPr lang="en-ZA" sz="1000" b="1" dirty="0">
                          <a:latin typeface="Century Gothic" pitchFamily="34" charset="0"/>
                        </a:rPr>
                        <a:t>2.2.3</a:t>
                      </a:r>
                    </a:p>
                  </a:txBody>
                  <a:tcPr marL="35069" marR="35069" marT="0" marB="0">
                    <a:solidFill>
                      <a:schemeClr val="accent3">
                        <a:lumMod val="20000"/>
                        <a:lumOff val="80000"/>
                      </a:schemeClr>
                    </a:solidFill>
                  </a:tcPr>
                </a:tc>
                <a:tc>
                  <a:txBody>
                    <a:bodyPr/>
                    <a:lstStyle/>
                    <a:p>
                      <a:pPr algn="ctr">
                        <a:lnSpc>
                          <a:spcPct val="115000"/>
                        </a:lnSpc>
                        <a:spcAft>
                          <a:spcPts val="0"/>
                        </a:spcAft>
                      </a:pPr>
                      <a:r>
                        <a:rPr lang="en-ZA" sz="1000" b="1" kern="1200" dirty="0">
                          <a:effectLst/>
                          <a:latin typeface="Century Gothic" panose="020B0502020202020204" pitchFamily="34" charset="0"/>
                        </a:rPr>
                        <a:t>Number of maps of the national map series produced</a:t>
                      </a:r>
                      <a:endParaRPr lang="en-ZA" sz="1000" b="1"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0"/>
                        </a:spcAft>
                      </a:pPr>
                      <a:r>
                        <a:rPr lang="en-ZA" sz="1000" b="0" dirty="0">
                          <a:effectLst/>
                          <a:latin typeface="Century Gothic" pitchFamily="34" charset="0"/>
                          <a:ea typeface="Calibri"/>
                          <a:cs typeface="Times New Roman"/>
                        </a:rPr>
                        <a:t>Quarterly</a:t>
                      </a:r>
                    </a:p>
                  </a:txBody>
                  <a:tcPr marL="35069" marR="35069" marT="0" marB="0">
                    <a:solidFill>
                      <a:schemeClr val="accent3">
                        <a:lumMod val="20000"/>
                        <a:lumOff val="80000"/>
                      </a:schemeClr>
                    </a:solidFill>
                  </a:tcPr>
                </a:tc>
                <a:tc>
                  <a:txBody>
                    <a:bodyPr/>
                    <a:lstStyle/>
                    <a:p>
                      <a:pPr algn="ctr">
                        <a:lnSpc>
                          <a:spcPct val="115000"/>
                        </a:lnSpc>
                        <a:spcAft>
                          <a:spcPts val="0"/>
                        </a:spcAft>
                      </a:pPr>
                      <a:r>
                        <a:rPr lang="en-US" sz="1000" b="0" dirty="0">
                          <a:effectLst/>
                          <a:latin typeface="Century Gothic" panose="020B0502020202020204" pitchFamily="34" charset="0"/>
                        </a:rPr>
                        <a:t>200</a:t>
                      </a: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000" b="0" dirty="0">
                          <a:effectLst/>
                          <a:latin typeface="Century Gothic" panose="020B0502020202020204" pitchFamily="34" charset="0"/>
                        </a:rPr>
                        <a:t>48</a:t>
                      </a: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000" b="0" dirty="0">
                          <a:effectLst/>
                          <a:latin typeface="Century Gothic" panose="020B0502020202020204" pitchFamily="34" charset="0"/>
                        </a:rPr>
                        <a:t>53</a:t>
                      </a: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000" b="0" dirty="0">
                          <a:effectLst/>
                          <a:latin typeface="Century Gothic" panose="020B0502020202020204" pitchFamily="34" charset="0"/>
                        </a:rPr>
                        <a:t>54</a:t>
                      </a: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000" b="0" dirty="0">
                          <a:effectLst/>
                          <a:latin typeface="Century Gothic" panose="020B0502020202020204" pitchFamily="34" charset="0"/>
                        </a:rPr>
                        <a:t>45</a:t>
                      </a: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extLst>
                  <a:ext uri="{0D108BD9-81ED-4DB2-BD59-A6C34878D82A}">
                    <a16:rowId xmlns:a16="http://schemas.microsoft.com/office/drawing/2014/main" xmlns="" val="10002"/>
                  </a:ext>
                </a:extLst>
              </a:tr>
              <a:tr h="3042620">
                <a:tc gridSpan="8">
                  <a:txBody>
                    <a:bodyPr/>
                    <a:lstStyle/>
                    <a:p>
                      <a:pPr algn="l">
                        <a:lnSpc>
                          <a:spcPct val="115000"/>
                        </a:lnSpc>
                        <a:spcAft>
                          <a:spcPts val="0"/>
                        </a:spcAft>
                      </a:pPr>
                      <a:endParaRPr lang="en-ZA" sz="1000" b="1"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0"/>
                        </a:spcAft>
                      </a:pPr>
                      <a:endParaRPr lang="en-ZA" sz="1000" b="1"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323528" y="260648"/>
            <a:ext cx="7560840"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for 201</a:t>
            </a: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9/20</a:t>
            </a:r>
            <a:endParaRPr kumimoji="0" lang="en-ZA" sz="20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xmlns="" id="{ECEB4815-EF4B-4CEA-A51F-A9536EE067DD}"/>
              </a:ext>
            </a:extLst>
          </p:cNvPr>
          <p:cNvGraphicFramePr>
            <a:graphicFrameLocks/>
          </p:cNvGraphicFramePr>
          <p:nvPr>
            <p:extLst>
              <p:ext uri="{D42A27DB-BD31-4B8C-83A1-F6EECF244321}">
                <p14:modId xmlns:p14="http://schemas.microsoft.com/office/powerpoint/2010/main" xmlns="" val="1587815501"/>
              </p:ext>
            </p:extLst>
          </p:nvPr>
        </p:nvGraphicFramePr>
        <p:xfrm>
          <a:off x="611560" y="2420888"/>
          <a:ext cx="7560840"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7513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99564525"/>
              </p:ext>
            </p:extLst>
          </p:nvPr>
        </p:nvGraphicFramePr>
        <p:xfrm>
          <a:off x="467544" y="836713"/>
          <a:ext cx="8219255" cy="3312369"/>
        </p:xfrm>
        <a:graphic>
          <a:graphicData uri="http://schemas.openxmlformats.org/drawingml/2006/table">
            <a:tbl>
              <a:tblPr firstRow="1" firstCol="1" bandRow="1">
                <a:tableStyleId>{5940675A-B579-460E-94D1-54222C63F5DA}</a:tableStyleId>
              </a:tblPr>
              <a:tblGrid>
                <a:gridCol w="432048">
                  <a:extLst>
                    <a:ext uri="{9D8B030D-6E8A-4147-A177-3AD203B41FA5}">
                      <a16:colId xmlns:a16="http://schemas.microsoft.com/office/drawing/2014/main" xmlns="" val="20000"/>
                    </a:ext>
                  </a:extLst>
                </a:gridCol>
                <a:gridCol w="1486790">
                  <a:extLst>
                    <a:ext uri="{9D8B030D-6E8A-4147-A177-3AD203B41FA5}">
                      <a16:colId xmlns:a16="http://schemas.microsoft.com/office/drawing/2014/main" xmlns="" val="20001"/>
                    </a:ext>
                  </a:extLst>
                </a:gridCol>
                <a:gridCol w="1106830">
                  <a:extLst>
                    <a:ext uri="{9D8B030D-6E8A-4147-A177-3AD203B41FA5}">
                      <a16:colId xmlns:a16="http://schemas.microsoft.com/office/drawing/2014/main" xmlns="" val="20002"/>
                    </a:ext>
                  </a:extLst>
                </a:gridCol>
                <a:gridCol w="1106830">
                  <a:extLst>
                    <a:ext uri="{9D8B030D-6E8A-4147-A177-3AD203B41FA5}">
                      <a16:colId xmlns:a16="http://schemas.microsoft.com/office/drawing/2014/main" xmlns="" val="20003"/>
                    </a:ext>
                  </a:extLst>
                </a:gridCol>
                <a:gridCol w="936549">
                  <a:extLst>
                    <a:ext uri="{9D8B030D-6E8A-4147-A177-3AD203B41FA5}">
                      <a16:colId xmlns:a16="http://schemas.microsoft.com/office/drawing/2014/main" xmlns="" val="20004"/>
                    </a:ext>
                  </a:extLst>
                </a:gridCol>
                <a:gridCol w="1021689">
                  <a:extLst>
                    <a:ext uri="{9D8B030D-6E8A-4147-A177-3AD203B41FA5}">
                      <a16:colId xmlns:a16="http://schemas.microsoft.com/office/drawing/2014/main" xmlns="" val="20005"/>
                    </a:ext>
                  </a:extLst>
                </a:gridCol>
                <a:gridCol w="1021689">
                  <a:extLst>
                    <a:ext uri="{9D8B030D-6E8A-4147-A177-3AD203B41FA5}">
                      <a16:colId xmlns:a16="http://schemas.microsoft.com/office/drawing/2014/main" xmlns="" val="20006"/>
                    </a:ext>
                  </a:extLst>
                </a:gridCol>
                <a:gridCol w="1106830">
                  <a:extLst>
                    <a:ext uri="{9D8B030D-6E8A-4147-A177-3AD203B41FA5}">
                      <a16:colId xmlns:a16="http://schemas.microsoft.com/office/drawing/2014/main" xmlns="" val="20007"/>
                    </a:ext>
                  </a:extLst>
                </a:gridCol>
              </a:tblGrid>
              <a:tr h="551201">
                <a:tc rowSpan="2" gridSpan="2">
                  <a:txBody>
                    <a:bodyPr/>
                    <a:lstStyle/>
                    <a:p>
                      <a:pPr algn="ctr">
                        <a:lnSpc>
                          <a:spcPct val="150000"/>
                        </a:lnSpc>
                        <a:spcAft>
                          <a:spcPts val="0"/>
                        </a:spcAft>
                      </a:pPr>
                      <a:r>
                        <a:rPr lang="en-ZA" sz="1100" b="1" dirty="0">
                          <a:effectLst/>
                          <a:latin typeface="Century Gothic" panose="020B0502020202020204" pitchFamily="34" charset="0"/>
                        </a:rPr>
                        <a:t>Performance </a:t>
                      </a:r>
                    </a:p>
                    <a:p>
                      <a:pPr algn="ctr">
                        <a:lnSpc>
                          <a:spcPct val="150000"/>
                        </a:lnSpc>
                        <a:spcAft>
                          <a:spcPts val="0"/>
                        </a:spcAft>
                      </a:pPr>
                      <a:r>
                        <a:rPr lang="en-ZA" sz="1100" b="1" dirty="0">
                          <a:effectLst/>
                          <a:latin typeface="Century Gothic" panose="020B0502020202020204" pitchFamily="34" charset="0"/>
                        </a:rPr>
                        <a:t>Indicator</a:t>
                      </a:r>
                      <a:endParaRPr lang="en-ZA" sz="1100" b="1" dirty="0">
                        <a:effectLst/>
                        <a:latin typeface="Century Gothic" pitchFamily="34" charset="0"/>
                        <a:ea typeface="Calibri"/>
                        <a:cs typeface="Times New Roman"/>
                      </a:endParaRPr>
                    </a:p>
                  </a:txBody>
                  <a:tcPr marL="35069" marR="35069"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p>
                      <a:pPr algn="ctr">
                        <a:lnSpc>
                          <a:spcPct val="150000"/>
                        </a:lnSpc>
                        <a:spcAft>
                          <a:spcPts val="0"/>
                        </a:spcAft>
                      </a:pPr>
                      <a:endParaRPr lang="en-ZA" sz="1100" b="1" dirty="0">
                        <a:effectLst/>
                        <a:latin typeface="Century Gothic" pitchFamily="34" charset="0"/>
                        <a:ea typeface="Calibri"/>
                        <a:cs typeface="Times New Roman"/>
                      </a:endParaRPr>
                    </a:p>
                  </a:txBody>
                  <a:tcPr marL="35069" marR="35069"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a:t>
                      </a:r>
                    </a:p>
                    <a:p>
                      <a:pPr algn="ctr">
                        <a:lnSpc>
                          <a:spcPct val="150000"/>
                        </a:lnSpc>
                        <a:spcAft>
                          <a:spcPts val="0"/>
                        </a:spcAft>
                      </a:pPr>
                      <a:r>
                        <a:rPr lang="en-ZA" sz="1100" b="1" dirty="0">
                          <a:effectLst/>
                          <a:latin typeface="Century Gothic" panose="020B0502020202020204" pitchFamily="34" charset="0"/>
                        </a:rPr>
                        <a:t>Target</a:t>
                      </a:r>
                      <a:endParaRPr lang="en-ZA" sz="1100" b="1" dirty="0">
                        <a:effectLst/>
                        <a:latin typeface="Century Gothic" pitchFamily="34" charset="0"/>
                        <a:ea typeface="Calibri"/>
                        <a:cs typeface="Times New Roman"/>
                      </a:endParaRPr>
                    </a:p>
                  </a:txBody>
                  <a:tcPr marL="35069" marR="35069" marT="0" marB="0" anchor="ctr">
                    <a:solidFill>
                      <a:srgbClr val="00B050"/>
                    </a:solidFill>
                  </a:tcPr>
                </a:tc>
                <a:tc gridSpan="4">
                  <a:txBody>
                    <a:bodyPr/>
                    <a:lstStyle/>
                    <a:p>
                      <a:pPr algn="ctr">
                        <a:lnSpc>
                          <a:spcPct val="150000"/>
                        </a:lnSpc>
                        <a:spcAft>
                          <a:spcPts val="0"/>
                        </a:spcAft>
                      </a:pPr>
                      <a:r>
                        <a:rPr lang="en-ZA" sz="1100" b="1" dirty="0">
                          <a:effectLst/>
                          <a:latin typeface="Century Gothic" panose="020B0502020202020204" pitchFamily="34" charset="0"/>
                        </a:rPr>
                        <a:t>Quarterly Targets</a:t>
                      </a:r>
                      <a:endParaRPr lang="en-ZA" sz="1100" b="1" dirty="0">
                        <a:effectLst/>
                        <a:latin typeface="Century Gothic" pitchFamily="34" charset="0"/>
                        <a:ea typeface="Calibri"/>
                        <a:cs typeface="Times New Roman"/>
                      </a:endParaRPr>
                    </a:p>
                  </a:txBody>
                  <a:tcPr marL="35069" marR="35069"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8900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a:t>
                      </a:r>
                      <a:r>
                        <a:rPr lang="en-ZA" sz="1100" b="1" baseline="30000" dirty="0">
                          <a:effectLst/>
                          <a:latin typeface="Century Gothic" panose="020B0502020202020204" pitchFamily="34" charset="0"/>
                        </a:rPr>
                        <a:t>st</a:t>
                      </a:r>
                      <a:endParaRPr lang="en-ZA" sz="11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2nd</a:t>
                      </a:r>
                      <a:endParaRPr lang="en-ZA" sz="11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3rd</a:t>
                      </a:r>
                      <a:endParaRPr lang="en-ZA" sz="11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extLst>
                  <a:ext uri="{0D108BD9-81ED-4DB2-BD59-A6C34878D82A}">
                    <a16:rowId xmlns:a16="http://schemas.microsoft.com/office/drawing/2014/main" xmlns="" val="10001"/>
                  </a:ext>
                </a:extLst>
              </a:tr>
              <a:tr h="2072168">
                <a:tc>
                  <a:txBody>
                    <a:bodyPr/>
                    <a:lstStyle/>
                    <a:p>
                      <a:pPr algn="l">
                        <a:lnSpc>
                          <a:spcPct val="115000"/>
                        </a:lnSpc>
                        <a:spcAft>
                          <a:spcPts val="0"/>
                        </a:spcAft>
                      </a:pPr>
                      <a:r>
                        <a:rPr lang="en-ZA" sz="1100" b="1" dirty="0">
                          <a:effectLst/>
                          <a:latin typeface="Century Gothic" pitchFamily="34" charset="0"/>
                          <a:ea typeface="Calibri"/>
                          <a:cs typeface="Times New Roman"/>
                        </a:rPr>
                        <a:t>2.2.4</a:t>
                      </a:r>
                    </a:p>
                  </a:txBody>
                  <a:tcPr marL="35069" marR="35069" marT="0" marB="0">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itchFamily="34" charset="0"/>
                          <a:ea typeface="Calibri"/>
                          <a:cs typeface="Times New Roman"/>
                        </a:rPr>
                        <a:t>Average number of working</a:t>
                      </a:r>
                    </a:p>
                    <a:p>
                      <a:pPr algn="ctr">
                        <a:lnSpc>
                          <a:spcPct val="115000"/>
                        </a:lnSpc>
                        <a:spcAft>
                          <a:spcPts val="0"/>
                        </a:spcAft>
                      </a:pPr>
                      <a:r>
                        <a:rPr lang="en-ZA" sz="1100" b="1" dirty="0">
                          <a:effectLst/>
                          <a:latin typeface="Century Gothic" pitchFamily="34" charset="0"/>
                          <a:ea typeface="Calibri"/>
                          <a:cs typeface="Times New Roman"/>
                        </a:rPr>
                        <a:t>days taken to process</a:t>
                      </a:r>
                    </a:p>
                    <a:p>
                      <a:pPr algn="ctr">
                        <a:lnSpc>
                          <a:spcPct val="115000"/>
                        </a:lnSpc>
                        <a:spcAft>
                          <a:spcPts val="0"/>
                        </a:spcAft>
                      </a:pPr>
                      <a:r>
                        <a:rPr lang="en-ZA" sz="1100" b="1" dirty="0" err="1">
                          <a:effectLst/>
                          <a:latin typeface="Century Gothic" pitchFamily="34" charset="0"/>
                          <a:ea typeface="Calibri"/>
                          <a:cs typeface="Times New Roman"/>
                        </a:rPr>
                        <a:t>registerable</a:t>
                      </a:r>
                      <a:r>
                        <a:rPr lang="en-ZA" sz="1100" b="1" dirty="0">
                          <a:effectLst/>
                          <a:latin typeface="Century Gothic" pitchFamily="34" charset="0"/>
                          <a:ea typeface="Calibri"/>
                          <a:cs typeface="Times New Roman"/>
                        </a:rPr>
                        <a:t> diagrams, sectional</a:t>
                      </a:r>
                    </a:p>
                    <a:p>
                      <a:pPr algn="ctr">
                        <a:lnSpc>
                          <a:spcPct val="115000"/>
                        </a:lnSpc>
                        <a:spcAft>
                          <a:spcPts val="0"/>
                        </a:spcAft>
                      </a:pPr>
                      <a:r>
                        <a:rPr lang="en-ZA" sz="1100" b="1" dirty="0">
                          <a:effectLst/>
                          <a:latin typeface="Century Gothic" pitchFamily="34" charset="0"/>
                          <a:ea typeface="Calibri"/>
                          <a:cs typeface="Times New Roman"/>
                        </a:rPr>
                        <a:t>plans and general plans</a:t>
                      </a:r>
                    </a:p>
                  </a:txBody>
                  <a:tcPr marL="35069" marR="35069" marT="0" marB="0">
                    <a:solidFill>
                      <a:schemeClr val="accent3">
                        <a:lumMod val="20000"/>
                        <a:lumOff val="80000"/>
                      </a:schemeClr>
                    </a:solidFill>
                  </a:tcPr>
                </a:tc>
                <a:tc>
                  <a:txBody>
                    <a:bodyPr/>
                    <a:lstStyle/>
                    <a:p>
                      <a:pPr algn="ctr">
                        <a:lnSpc>
                          <a:spcPct val="115000"/>
                        </a:lnSpc>
                        <a:spcAft>
                          <a:spcPts val="0"/>
                        </a:spcAft>
                      </a:pPr>
                      <a:r>
                        <a:rPr lang="en-ZA" sz="1100" b="0" dirty="0">
                          <a:effectLst/>
                          <a:latin typeface="Century Gothic" pitchFamily="34" charset="0"/>
                          <a:ea typeface="Calibri"/>
                          <a:cs typeface="Times New Roman"/>
                        </a:rPr>
                        <a:t>Quarterly</a:t>
                      </a:r>
                    </a:p>
                  </a:txBody>
                  <a:tcPr marL="35069" marR="35069" marT="0" marB="0">
                    <a:solidFill>
                      <a:schemeClr val="accent3">
                        <a:lumMod val="20000"/>
                        <a:lumOff val="80000"/>
                      </a:schemeClr>
                    </a:solidFill>
                  </a:tcPr>
                </a:tc>
                <a:tc>
                  <a:txBody>
                    <a:bodyPr/>
                    <a:lstStyle/>
                    <a:p>
                      <a:pPr algn="ctr">
                        <a:lnSpc>
                          <a:spcPct val="115000"/>
                        </a:lnSpc>
                        <a:spcAft>
                          <a:spcPts val="0"/>
                        </a:spcAft>
                      </a:pPr>
                      <a:r>
                        <a:rPr lang="en-ZA" sz="1100" b="0" dirty="0" smtClean="0">
                          <a:effectLst/>
                          <a:latin typeface="Century Gothic" pitchFamily="34" charset="0"/>
                          <a:ea typeface="Calibri"/>
                          <a:cs typeface="Times New Roman"/>
                        </a:rPr>
                        <a:t>14 days</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ZA" sz="1100" b="0" dirty="0" smtClean="0">
                          <a:effectLst/>
                          <a:latin typeface="Century Gothic" pitchFamily="34" charset="0"/>
                          <a:ea typeface="Calibri"/>
                          <a:cs typeface="Times New Roman"/>
                        </a:rPr>
                        <a:t>14 days</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ZA" sz="1100" b="0" dirty="0" smtClean="0">
                          <a:effectLst/>
                          <a:latin typeface="Century Gothic" pitchFamily="34" charset="0"/>
                          <a:ea typeface="Calibri"/>
                          <a:cs typeface="Times New Roman"/>
                        </a:rPr>
                        <a:t>14 days</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ZA" sz="1100" b="0" dirty="0" smtClean="0">
                          <a:effectLst/>
                          <a:latin typeface="Century Gothic" pitchFamily="34" charset="0"/>
                          <a:ea typeface="Calibri"/>
                          <a:cs typeface="Times New Roman"/>
                        </a:rPr>
                        <a:t>14 days</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ZA" sz="1100" b="0" dirty="0" smtClean="0">
                          <a:effectLst/>
                          <a:latin typeface="Century Gothic" pitchFamily="34" charset="0"/>
                          <a:ea typeface="Calibri"/>
                          <a:cs typeface="Times New Roman"/>
                        </a:rPr>
                        <a:t>14 days</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3" name="Rectangle 1"/>
          <p:cNvSpPr>
            <a:spLocks noChangeArrowheads="1"/>
          </p:cNvSpPr>
          <p:nvPr/>
        </p:nvSpPr>
        <p:spPr bwMode="auto">
          <a:xfrm>
            <a:off x="323528" y="260648"/>
            <a:ext cx="7560840"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for 201</a:t>
            </a: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9/20</a:t>
            </a:r>
            <a:endParaRPr kumimoji="0" lang="en-ZA" sz="20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390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252406690"/>
              </p:ext>
            </p:extLst>
          </p:nvPr>
        </p:nvGraphicFramePr>
        <p:xfrm>
          <a:off x="467544" y="836711"/>
          <a:ext cx="8219255" cy="4824537"/>
        </p:xfrm>
        <a:graphic>
          <a:graphicData uri="http://schemas.openxmlformats.org/drawingml/2006/table">
            <a:tbl>
              <a:tblPr firstRow="1" firstCol="1" bandRow="1">
                <a:tableStyleId>{5940675A-B579-460E-94D1-54222C63F5DA}</a:tableStyleId>
              </a:tblPr>
              <a:tblGrid>
                <a:gridCol w="432048">
                  <a:extLst>
                    <a:ext uri="{9D8B030D-6E8A-4147-A177-3AD203B41FA5}">
                      <a16:colId xmlns:a16="http://schemas.microsoft.com/office/drawing/2014/main" xmlns="" val="20000"/>
                    </a:ext>
                  </a:extLst>
                </a:gridCol>
                <a:gridCol w="1486790">
                  <a:extLst>
                    <a:ext uri="{9D8B030D-6E8A-4147-A177-3AD203B41FA5}">
                      <a16:colId xmlns:a16="http://schemas.microsoft.com/office/drawing/2014/main" xmlns="" val="20001"/>
                    </a:ext>
                  </a:extLst>
                </a:gridCol>
                <a:gridCol w="1106830">
                  <a:extLst>
                    <a:ext uri="{9D8B030D-6E8A-4147-A177-3AD203B41FA5}">
                      <a16:colId xmlns:a16="http://schemas.microsoft.com/office/drawing/2014/main" xmlns="" val="20002"/>
                    </a:ext>
                  </a:extLst>
                </a:gridCol>
                <a:gridCol w="1106830">
                  <a:extLst>
                    <a:ext uri="{9D8B030D-6E8A-4147-A177-3AD203B41FA5}">
                      <a16:colId xmlns:a16="http://schemas.microsoft.com/office/drawing/2014/main" xmlns="" val="20003"/>
                    </a:ext>
                  </a:extLst>
                </a:gridCol>
                <a:gridCol w="936549">
                  <a:extLst>
                    <a:ext uri="{9D8B030D-6E8A-4147-A177-3AD203B41FA5}">
                      <a16:colId xmlns:a16="http://schemas.microsoft.com/office/drawing/2014/main" xmlns="" val="20004"/>
                    </a:ext>
                  </a:extLst>
                </a:gridCol>
                <a:gridCol w="1021689">
                  <a:extLst>
                    <a:ext uri="{9D8B030D-6E8A-4147-A177-3AD203B41FA5}">
                      <a16:colId xmlns:a16="http://schemas.microsoft.com/office/drawing/2014/main" xmlns="" val="20005"/>
                    </a:ext>
                  </a:extLst>
                </a:gridCol>
                <a:gridCol w="1021689">
                  <a:extLst>
                    <a:ext uri="{9D8B030D-6E8A-4147-A177-3AD203B41FA5}">
                      <a16:colId xmlns:a16="http://schemas.microsoft.com/office/drawing/2014/main" xmlns="" val="20006"/>
                    </a:ext>
                  </a:extLst>
                </a:gridCol>
                <a:gridCol w="1106830">
                  <a:extLst>
                    <a:ext uri="{9D8B030D-6E8A-4147-A177-3AD203B41FA5}">
                      <a16:colId xmlns:a16="http://schemas.microsoft.com/office/drawing/2014/main" xmlns="" val="20007"/>
                    </a:ext>
                  </a:extLst>
                </a:gridCol>
              </a:tblGrid>
              <a:tr h="407921">
                <a:tc rowSpan="2" gridSpan="2">
                  <a:txBody>
                    <a:bodyPr/>
                    <a:lstStyle/>
                    <a:p>
                      <a:pPr algn="ctr">
                        <a:lnSpc>
                          <a:spcPct val="150000"/>
                        </a:lnSpc>
                        <a:spcAft>
                          <a:spcPts val="0"/>
                        </a:spcAft>
                      </a:pPr>
                      <a:r>
                        <a:rPr lang="en-ZA" sz="1000" b="1" dirty="0">
                          <a:effectLst/>
                          <a:latin typeface="Century Gothic" panose="020B0502020202020204" pitchFamily="34" charset="0"/>
                        </a:rPr>
                        <a:t>Performance </a:t>
                      </a:r>
                    </a:p>
                    <a:p>
                      <a:pPr algn="ctr">
                        <a:lnSpc>
                          <a:spcPct val="150000"/>
                        </a:lnSpc>
                        <a:spcAft>
                          <a:spcPts val="0"/>
                        </a:spcAft>
                      </a:pPr>
                      <a:r>
                        <a:rPr lang="en-ZA" sz="1000" b="1" dirty="0">
                          <a:effectLst/>
                          <a:latin typeface="Century Gothic" panose="020B0502020202020204" pitchFamily="34" charset="0"/>
                        </a:rPr>
                        <a:t>Indicator</a:t>
                      </a:r>
                      <a:endParaRPr lang="en-ZA" sz="1000" b="1" dirty="0">
                        <a:effectLst/>
                        <a:latin typeface="Century Gothic" pitchFamily="34" charset="0"/>
                        <a:ea typeface="Calibri"/>
                        <a:cs typeface="Times New Roman"/>
                      </a:endParaRPr>
                    </a:p>
                  </a:txBody>
                  <a:tcPr marL="35069" marR="35069"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000" b="1" dirty="0">
                          <a:effectLst/>
                          <a:latin typeface="Century Gothic" pitchFamily="34" charset="0"/>
                          <a:ea typeface="Calibri"/>
                          <a:cs typeface="Times New Roman"/>
                        </a:rPr>
                        <a:t>Reporting Period</a:t>
                      </a:r>
                    </a:p>
                    <a:p>
                      <a:pPr algn="ctr">
                        <a:lnSpc>
                          <a:spcPct val="150000"/>
                        </a:lnSpc>
                        <a:spcAft>
                          <a:spcPts val="0"/>
                        </a:spcAft>
                      </a:pPr>
                      <a:endParaRPr lang="en-ZA" sz="1000" b="1" dirty="0">
                        <a:effectLst/>
                        <a:latin typeface="Century Gothic" pitchFamily="34" charset="0"/>
                        <a:ea typeface="Calibri"/>
                        <a:cs typeface="Times New Roman"/>
                      </a:endParaRPr>
                    </a:p>
                  </a:txBody>
                  <a:tcPr marL="35069" marR="35069" marT="0" marB="0" anchor="ctr">
                    <a:solidFill>
                      <a:srgbClr val="00B050"/>
                    </a:solidFill>
                  </a:tcPr>
                </a:tc>
                <a:tc rowSpan="2">
                  <a:txBody>
                    <a:bodyPr/>
                    <a:lstStyle/>
                    <a:p>
                      <a:pPr algn="ctr">
                        <a:lnSpc>
                          <a:spcPct val="150000"/>
                        </a:lnSpc>
                        <a:spcAft>
                          <a:spcPts val="0"/>
                        </a:spcAft>
                      </a:pPr>
                      <a:r>
                        <a:rPr lang="en-ZA" sz="1000" b="1" dirty="0">
                          <a:effectLst/>
                          <a:latin typeface="Century Gothic" panose="020B0502020202020204" pitchFamily="34" charset="0"/>
                        </a:rPr>
                        <a:t>Annual </a:t>
                      </a:r>
                    </a:p>
                    <a:p>
                      <a:pPr algn="ctr">
                        <a:lnSpc>
                          <a:spcPct val="150000"/>
                        </a:lnSpc>
                        <a:spcAft>
                          <a:spcPts val="0"/>
                        </a:spcAft>
                      </a:pPr>
                      <a:r>
                        <a:rPr lang="en-ZA" sz="1000" b="1" dirty="0">
                          <a:effectLst/>
                          <a:latin typeface="Century Gothic" panose="020B0502020202020204" pitchFamily="34" charset="0"/>
                        </a:rPr>
                        <a:t>Target</a:t>
                      </a:r>
                      <a:endParaRPr lang="en-ZA" sz="1000" b="1" dirty="0">
                        <a:effectLst/>
                        <a:latin typeface="Century Gothic" pitchFamily="34" charset="0"/>
                        <a:ea typeface="Calibri"/>
                        <a:cs typeface="Times New Roman"/>
                      </a:endParaRPr>
                    </a:p>
                  </a:txBody>
                  <a:tcPr marL="35069" marR="35069"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35069" marR="35069"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990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effectLst/>
                          <a:latin typeface="Century Gothic" panose="020B0502020202020204" pitchFamily="34" charset="0"/>
                        </a:rPr>
                        <a:t>1</a:t>
                      </a:r>
                      <a:r>
                        <a:rPr lang="en-ZA" sz="1000" b="1" baseline="30000" dirty="0">
                          <a:effectLst/>
                          <a:latin typeface="Century Gothic" panose="020B0502020202020204" pitchFamily="34" charset="0"/>
                        </a:rPr>
                        <a:t>st</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2nd</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3rd</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4</a:t>
                      </a:r>
                      <a:r>
                        <a:rPr lang="en-ZA" sz="1000" b="1" baseline="30000" dirty="0">
                          <a:effectLst/>
                          <a:latin typeface="Century Gothic" panose="020B0502020202020204" pitchFamily="34" charset="0"/>
                        </a:rPr>
                        <a:t>th</a:t>
                      </a:r>
                      <a:endParaRPr lang="en-ZA" sz="1000" b="1" dirty="0">
                        <a:effectLst/>
                        <a:latin typeface="Century Gothic" pitchFamily="34" charset="0"/>
                        <a:ea typeface="Calibri"/>
                        <a:cs typeface="Times New Roman"/>
                      </a:endParaRPr>
                    </a:p>
                  </a:txBody>
                  <a:tcPr marL="35069" marR="35069" marT="0" marB="0" anchor="ctr">
                    <a:solidFill>
                      <a:schemeClr val="accent3">
                        <a:lumMod val="20000"/>
                        <a:lumOff val="80000"/>
                      </a:schemeClr>
                    </a:solidFill>
                  </a:tcPr>
                </a:tc>
                <a:extLst>
                  <a:ext uri="{0D108BD9-81ED-4DB2-BD59-A6C34878D82A}">
                    <a16:rowId xmlns:a16="http://schemas.microsoft.com/office/drawing/2014/main" xmlns="" val="10001"/>
                  </a:ext>
                </a:extLst>
              </a:tr>
              <a:tr h="720080">
                <a:tc>
                  <a:txBody>
                    <a:bodyPr/>
                    <a:lstStyle/>
                    <a:p>
                      <a:pPr algn="l">
                        <a:lnSpc>
                          <a:spcPct val="115000"/>
                        </a:lnSpc>
                        <a:spcAft>
                          <a:spcPts val="0"/>
                        </a:spcAft>
                      </a:pPr>
                      <a:r>
                        <a:rPr lang="en-ZA" sz="1100" b="1" dirty="0">
                          <a:effectLst/>
                          <a:latin typeface="Century Gothic" pitchFamily="34" charset="0"/>
                          <a:ea typeface="Calibri"/>
                          <a:cs typeface="Times New Roman"/>
                        </a:rPr>
                        <a:t>2.2.5</a:t>
                      </a:r>
                    </a:p>
                  </a:txBody>
                  <a:tcPr marL="35069" marR="35069" marT="0" marB="0">
                    <a:solidFill>
                      <a:schemeClr val="accent3">
                        <a:lumMod val="20000"/>
                        <a:lumOff val="80000"/>
                      </a:schemeClr>
                    </a:solidFill>
                  </a:tcPr>
                </a:tc>
                <a:tc>
                  <a:txBody>
                    <a:bodyPr/>
                    <a:lstStyle/>
                    <a:p>
                      <a:r>
                        <a:rPr lang="en-US" sz="1100" b="1" i="0" u="none" strike="noStrike" baseline="0" dirty="0">
                          <a:solidFill>
                            <a:srgbClr val="000000"/>
                          </a:solidFill>
                          <a:latin typeface="Century Gothic" panose="020B0502020202020204" pitchFamily="34" charset="0"/>
                        </a:rPr>
                        <a:t>Number of State Land parcels surveyed 	</a:t>
                      </a:r>
                    </a:p>
                  </a:txBody>
                  <a:tcPr marL="35069" marR="35069" marT="0" marB="0">
                    <a:solidFill>
                      <a:schemeClr val="accent3">
                        <a:lumMod val="20000"/>
                        <a:lumOff val="80000"/>
                      </a:schemeClr>
                    </a:solidFill>
                  </a:tcPr>
                </a:tc>
                <a:tc>
                  <a:txBody>
                    <a:bodyPr/>
                    <a:lstStyle/>
                    <a:p>
                      <a:r>
                        <a:rPr lang="en-ZA" sz="1100" b="0" i="0" u="none" strike="noStrike" baseline="0" dirty="0">
                          <a:solidFill>
                            <a:srgbClr val="000000"/>
                          </a:solidFill>
                          <a:latin typeface="Century Gothic" panose="020B0502020202020204" pitchFamily="34" charset="0"/>
                        </a:rPr>
                        <a:t>Quarterly 	</a:t>
                      </a:r>
                    </a:p>
                  </a:txBody>
                  <a:tcPr marL="35069" marR="35069" marT="0" marB="0">
                    <a:solidFill>
                      <a:schemeClr val="accent3">
                        <a:lumMod val="20000"/>
                        <a:lumOff val="80000"/>
                      </a:schemeClr>
                    </a:solidFill>
                  </a:tcPr>
                </a:tc>
                <a:tc>
                  <a:txBody>
                    <a:bodyPr/>
                    <a:lstStyle/>
                    <a:p>
                      <a:pPr algn="ctr">
                        <a:lnSpc>
                          <a:spcPct val="115000"/>
                        </a:lnSpc>
                        <a:spcAft>
                          <a:spcPts val="0"/>
                        </a:spcAft>
                      </a:pPr>
                      <a:r>
                        <a:rPr lang="en-US" sz="1100" b="0" dirty="0">
                          <a:effectLst/>
                          <a:latin typeface="Century Gothic" pitchFamily="34" charset="0"/>
                          <a:ea typeface="Calibri"/>
                          <a:cs typeface="Times New Roman"/>
                        </a:rPr>
                        <a:t>1500</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100" b="0" dirty="0">
                          <a:effectLst/>
                          <a:latin typeface="Century Gothic" pitchFamily="34" charset="0"/>
                          <a:ea typeface="Calibri"/>
                          <a:cs typeface="Times New Roman"/>
                        </a:rPr>
                        <a:t>-</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100" b="0" dirty="0">
                          <a:effectLst/>
                          <a:latin typeface="Century Gothic" pitchFamily="34" charset="0"/>
                          <a:ea typeface="Calibri"/>
                          <a:cs typeface="Times New Roman"/>
                        </a:rPr>
                        <a:t>300</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100" b="0" dirty="0">
                          <a:effectLst/>
                          <a:latin typeface="Century Gothic" pitchFamily="34" charset="0"/>
                          <a:ea typeface="Calibri"/>
                          <a:cs typeface="Times New Roman"/>
                        </a:rPr>
                        <a:t>700</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a:txBody>
                    <a:bodyPr/>
                    <a:lstStyle/>
                    <a:p>
                      <a:pPr algn="ctr">
                        <a:lnSpc>
                          <a:spcPct val="115000"/>
                        </a:lnSpc>
                        <a:spcAft>
                          <a:spcPts val="1000"/>
                        </a:spcAft>
                      </a:pPr>
                      <a:r>
                        <a:rPr lang="en-US" sz="1100" b="0" dirty="0">
                          <a:effectLst/>
                          <a:latin typeface="Century Gothic" pitchFamily="34" charset="0"/>
                          <a:ea typeface="Calibri"/>
                          <a:cs typeface="Times New Roman"/>
                        </a:rPr>
                        <a:t>500</a:t>
                      </a:r>
                      <a:endParaRPr lang="en-ZA" sz="11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extLst>
                  <a:ext uri="{0D108BD9-81ED-4DB2-BD59-A6C34878D82A}">
                    <a16:rowId xmlns:a16="http://schemas.microsoft.com/office/drawing/2014/main" xmlns="" val="10002"/>
                  </a:ext>
                </a:extLst>
              </a:tr>
              <a:tr h="3186636">
                <a:tc gridSpan="8">
                  <a:txBody>
                    <a:bodyPr/>
                    <a:lstStyle/>
                    <a:p>
                      <a:pPr algn="l">
                        <a:lnSpc>
                          <a:spcPct val="115000"/>
                        </a:lnSpc>
                        <a:spcAft>
                          <a:spcPts val="0"/>
                        </a:spcAft>
                      </a:pPr>
                      <a:endParaRPr lang="en-ZA" sz="1000" b="1"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0"/>
                        </a:spcAft>
                      </a:pPr>
                      <a:endParaRPr lang="en-ZA" sz="1000" b="1"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35069" marR="35069"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323528" y="260648"/>
            <a:ext cx="7560840"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for 201</a:t>
            </a: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9/20</a:t>
            </a:r>
            <a:endParaRPr kumimoji="0" lang="en-ZA" sz="20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ECEB4815-EF4B-4CEA-A51F-A9536EE067DD}"/>
              </a:ext>
            </a:extLst>
          </p:cNvPr>
          <p:cNvGraphicFramePr>
            <a:graphicFrameLocks/>
          </p:cNvGraphicFramePr>
          <p:nvPr>
            <p:extLst>
              <p:ext uri="{D42A27DB-BD31-4B8C-83A1-F6EECF244321}">
                <p14:modId xmlns:p14="http://schemas.microsoft.com/office/powerpoint/2010/main" xmlns="" val="4080935408"/>
              </p:ext>
            </p:extLst>
          </p:nvPr>
        </p:nvGraphicFramePr>
        <p:xfrm>
          <a:off x="539554" y="2636912"/>
          <a:ext cx="8147246"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7168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Table of contents</a:t>
            </a:r>
            <a:endParaRPr lang="en-ZA" sz="3200" dirty="0"/>
          </a:p>
        </p:txBody>
      </p:sp>
      <p:sp>
        <p:nvSpPr>
          <p:cNvPr id="3" name="Content Placeholder 2"/>
          <p:cNvSpPr>
            <a:spLocks noGrp="1"/>
          </p:cNvSpPr>
          <p:nvPr>
            <p:ph idx="4294967295"/>
          </p:nvPr>
        </p:nvSpPr>
        <p:spPr>
          <a:xfrm>
            <a:off x="0" y="228600"/>
            <a:ext cx="8820472" cy="5486400"/>
          </a:xfrm>
        </p:spPr>
        <p:txBody>
          <a:bodyPr>
            <a:normAutofit/>
          </a:bodyPr>
          <a:lstStyle/>
          <a:p>
            <a:pPr marL="0" indent="0" algn="ctr">
              <a:buNone/>
            </a:pPr>
            <a:endParaRPr lang="en-ZA" sz="2800" dirty="0">
              <a:solidFill>
                <a:srgbClr val="000000"/>
              </a:solidFill>
              <a:latin typeface="Century Gothic" pitchFamily="34" charset="0"/>
            </a:endParaRPr>
          </a:p>
          <a:p>
            <a:pPr marL="0" indent="0" algn="ctr">
              <a:buNone/>
            </a:pPr>
            <a:endParaRPr lang="en-ZA" sz="2800" dirty="0">
              <a:solidFill>
                <a:srgbClr val="000000"/>
              </a:solidFill>
              <a:latin typeface="Century Gothic" pitchFamily="34" charset="0"/>
            </a:endParaRPr>
          </a:p>
          <a:p>
            <a:pPr marL="457200" indent="-457200">
              <a:lnSpc>
                <a:spcPct val="150000"/>
              </a:lnSpc>
              <a:buAutoNum type="arabicPeriod"/>
            </a:pPr>
            <a:r>
              <a:rPr lang="en-US" sz="2000" dirty="0" smtClean="0">
                <a:solidFill>
                  <a:srgbClr val="000000"/>
                </a:solidFill>
                <a:latin typeface="Arial" pitchFamily="34" charset="0"/>
                <a:cs typeface="Arial" pitchFamily="34" charset="0"/>
              </a:rPr>
              <a:t>Alignment of NDP, MTSF and DRDLR Strategic Plan</a:t>
            </a:r>
          </a:p>
          <a:p>
            <a:pPr marL="457200" indent="-457200">
              <a:lnSpc>
                <a:spcPct val="150000"/>
              </a:lnSpc>
              <a:buAutoNum type="arabicPeriod"/>
            </a:pPr>
            <a:r>
              <a:rPr lang="en-US" sz="2000" dirty="0" smtClean="0">
                <a:solidFill>
                  <a:srgbClr val="000000"/>
                </a:solidFill>
                <a:latin typeface="Arial" pitchFamily="34" charset="0"/>
                <a:cs typeface="Arial" pitchFamily="34" charset="0"/>
              </a:rPr>
              <a:t>Progress on the 2014-2019 Medium Term Strategic Framework (MTSF)</a:t>
            </a:r>
          </a:p>
          <a:p>
            <a:pPr marL="457200" indent="-457200">
              <a:lnSpc>
                <a:spcPct val="150000"/>
              </a:lnSpc>
              <a:buAutoNum type="arabicPeriod"/>
            </a:pPr>
            <a:r>
              <a:rPr lang="en-US" sz="2000" dirty="0" smtClean="0">
                <a:solidFill>
                  <a:srgbClr val="000000"/>
                </a:solidFill>
                <a:latin typeface="Arial" pitchFamily="34" charset="0"/>
                <a:cs typeface="Arial" pitchFamily="34" charset="0"/>
              </a:rPr>
              <a:t>Annual Performance Plan 2019/2020</a:t>
            </a:r>
          </a:p>
          <a:p>
            <a:pPr marL="457200" indent="-457200">
              <a:lnSpc>
                <a:spcPct val="150000"/>
              </a:lnSpc>
              <a:buAutoNum type="arabicPeriod"/>
            </a:pPr>
            <a:r>
              <a:rPr lang="en-US" sz="2000" dirty="0" err="1" smtClean="0">
                <a:solidFill>
                  <a:srgbClr val="000000"/>
                </a:solidFill>
                <a:latin typeface="Arial" pitchFamily="34" charset="0"/>
                <a:cs typeface="Arial" pitchFamily="34" charset="0"/>
              </a:rPr>
              <a:t>Programme</a:t>
            </a:r>
            <a:r>
              <a:rPr lang="en-US" sz="2000" dirty="0" smtClean="0">
                <a:solidFill>
                  <a:srgbClr val="000000"/>
                </a:solidFill>
                <a:latin typeface="Arial" pitchFamily="34" charset="0"/>
                <a:cs typeface="Arial" pitchFamily="34" charset="0"/>
              </a:rPr>
              <a:t> 1 : Administration</a:t>
            </a:r>
          </a:p>
          <a:p>
            <a:pPr marL="457200" indent="-457200">
              <a:lnSpc>
                <a:spcPct val="150000"/>
              </a:lnSpc>
              <a:buAutoNum type="arabicPeriod"/>
            </a:pPr>
            <a:r>
              <a:rPr lang="en-US" sz="2000" dirty="0" err="1" smtClean="0">
                <a:solidFill>
                  <a:srgbClr val="000000"/>
                </a:solidFill>
                <a:latin typeface="Arial" pitchFamily="34" charset="0"/>
                <a:cs typeface="Arial" pitchFamily="34" charset="0"/>
              </a:rPr>
              <a:t>Programme</a:t>
            </a:r>
            <a:r>
              <a:rPr lang="en-US" sz="2000" dirty="0" smtClean="0">
                <a:solidFill>
                  <a:srgbClr val="000000"/>
                </a:solidFill>
                <a:latin typeface="Arial" pitchFamily="34" charset="0"/>
                <a:cs typeface="Arial" pitchFamily="34" charset="0"/>
              </a:rPr>
              <a:t> 2 : Geospatial and cadastral services</a:t>
            </a:r>
          </a:p>
          <a:p>
            <a:pPr marL="457200" indent="-457200">
              <a:lnSpc>
                <a:spcPct val="150000"/>
              </a:lnSpc>
              <a:buAutoNum type="arabicPeriod"/>
            </a:pPr>
            <a:r>
              <a:rPr lang="en-US" sz="2000" dirty="0" err="1" smtClean="0">
                <a:solidFill>
                  <a:srgbClr val="000000"/>
                </a:solidFill>
                <a:latin typeface="Arial" pitchFamily="34" charset="0"/>
                <a:cs typeface="Arial" pitchFamily="34" charset="0"/>
              </a:rPr>
              <a:t>Programme</a:t>
            </a:r>
            <a:r>
              <a:rPr lang="en-US" sz="2000" dirty="0" smtClean="0">
                <a:solidFill>
                  <a:srgbClr val="000000"/>
                </a:solidFill>
                <a:latin typeface="Arial" pitchFamily="34" charset="0"/>
                <a:cs typeface="Arial" pitchFamily="34" charset="0"/>
              </a:rPr>
              <a:t> 3 : Rural Development</a:t>
            </a:r>
          </a:p>
          <a:p>
            <a:pPr marL="457200" indent="-457200">
              <a:lnSpc>
                <a:spcPct val="150000"/>
              </a:lnSpc>
              <a:buAutoNum type="arabicPeriod"/>
            </a:pPr>
            <a:r>
              <a:rPr lang="en-US" sz="2000" dirty="0" err="1" smtClean="0">
                <a:solidFill>
                  <a:srgbClr val="000000"/>
                </a:solidFill>
                <a:latin typeface="Arial" pitchFamily="34" charset="0"/>
                <a:cs typeface="Arial" pitchFamily="34" charset="0"/>
              </a:rPr>
              <a:t>Programme</a:t>
            </a:r>
            <a:r>
              <a:rPr lang="en-US" sz="2000" dirty="0" smtClean="0">
                <a:solidFill>
                  <a:srgbClr val="000000"/>
                </a:solidFill>
                <a:latin typeface="Arial" pitchFamily="34" charset="0"/>
                <a:cs typeface="Arial" pitchFamily="34" charset="0"/>
              </a:rPr>
              <a:t> 4 : Restitution</a:t>
            </a:r>
          </a:p>
          <a:p>
            <a:pPr marL="457200" indent="-457200">
              <a:lnSpc>
                <a:spcPct val="150000"/>
              </a:lnSpc>
              <a:buAutoNum type="arabicPeriod"/>
            </a:pPr>
            <a:r>
              <a:rPr lang="en-US" sz="2000" dirty="0" err="1" smtClean="0">
                <a:solidFill>
                  <a:srgbClr val="000000"/>
                </a:solidFill>
                <a:latin typeface="Arial" pitchFamily="34" charset="0"/>
                <a:cs typeface="Arial" pitchFamily="34" charset="0"/>
              </a:rPr>
              <a:t>Programme</a:t>
            </a:r>
            <a:r>
              <a:rPr lang="en-US" sz="2000" dirty="0" smtClean="0">
                <a:solidFill>
                  <a:srgbClr val="000000"/>
                </a:solidFill>
                <a:latin typeface="Arial" pitchFamily="34" charset="0"/>
                <a:cs typeface="Arial" pitchFamily="34" charset="0"/>
              </a:rPr>
              <a:t> 5 : Land Reform</a:t>
            </a:r>
          </a:p>
          <a:p>
            <a:pPr marL="457200" indent="-457200">
              <a:buAutoNum type="arabicPeriod"/>
            </a:pPr>
            <a:endParaRPr lang="en-US" sz="2000" dirty="0" smtClean="0">
              <a:solidFill>
                <a:srgbClr val="000000"/>
              </a:solidFill>
              <a:latin typeface="Arial" pitchFamily="34" charset="0"/>
              <a:cs typeface="Arial" pitchFamily="34" charset="0"/>
            </a:endParaRPr>
          </a:p>
          <a:p>
            <a:pPr marL="457200" indent="-457200">
              <a:buAutoNum type="arabicPeriod"/>
            </a:pPr>
            <a:endParaRPr lang="en-US" sz="2000" dirty="0" smtClean="0">
              <a:solidFill>
                <a:srgbClr val="000000"/>
              </a:solidFill>
              <a:latin typeface="Arial" pitchFamily="34" charset="0"/>
              <a:cs typeface="Arial" pitchFamily="34" charset="0"/>
            </a:endParaRPr>
          </a:p>
          <a:p>
            <a:pPr marL="457200" indent="-457200">
              <a:buAutoNum type="arabicPeriod"/>
            </a:pPr>
            <a:endParaRPr lang="en-US" sz="2000" dirty="0" smtClean="0">
              <a:solidFill>
                <a:srgbClr val="000000"/>
              </a:solidFill>
              <a:latin typeface="Arial" pitchFamily="34" charset="0"/>
              <a:cs typeface="Arial" pitchFamily="34" charset="0"/>
            </a:endParaRPr>
          </a:p>
          <a:p>
            <a:pPr marL="457200" indent="-457200">
              <a:buAutoNum type="arabicPeriod"/>
            </a:pPr>
            <a:endParaRPr lang="en-US" sz="2000" dirty="0" smtClean="0">
              <a:solidFill>
                <a:srgbClr val="000000"/>
              </a:solidFill>
              <a:latin typeface="Arial" pitchFamily="34" charset="0"/>
              <a:cs typeface="Arial" pitchFamily="34" charset="0"/>
            </a:endParaRPr>
          </a:p>
          <a:p>
            <a:pPr marL="457200" indent="-457200">
              <a:buAutoNum type="arabicPeriod"/>
            </a:pPr>
            <a:endParaRPr lang="en-US" sz="2000" dirty="0" smtClean="0">
              <a:solidFill>
                <a:srgbClr val="000000"/>
              </a:solidFill>
              <a:latin typeface="Arial" pitchFamily="34" charset="0"/>
              <a:cs typeface="Arial" pitchFamily="34" charset="0"/>
            </a:endParaRPr>
          </a:p>
          <a:p>
            <a:pPr marL="0" indent="0">
              <a:buNone/>
            </a:pPr>
            <a:endParaRPr lang="en-ZA" sz="2000" dirty="0">
              <a:solidFill>
                <a:srgbClr val="000000"/>
              </a:solidFill>
              <a:latin typeface="Arial" pitchFamily="34" charset="0"/>
              <a:cs typeface="Arial" pitchFamily="34" charset="0"/>
            </a:endParaRPr>
          </a:p>
          <a:p>
            <a:pPr marL="0" indent="0" algn="ctr">
              <a:buNone/>
            </a:pPr>
            <a:endParaRPr lang="en-ZA" sz="2000" dirty="0">
              <a:solidFill>
                <a:srgbClr val="000000"/>
              </a:solidFill>
              <a:latin typeface="Arial" pitchFamily="34" charset="0"/>
              <a:cs typeface="Arial" pitchFamily="34" charset="0"/>
            </a:endParaRPr>
          </a:p>
        </p:txBody>
      </p:sp>
      <p:sp>
        <p:nvSpPr>
          <p:cNvPr id="4" name="TextBox 3"/>
          <p:cNvSpPr txBox="1"/>
          <p:nvPr/>
        </p:nvSpPr>
        <p:spPr>
          <a:xfrm>
            <a:off x="8748464" y="6190562"/>
            <a:ext cx="301686" cy="369332"/>
          </a:xfrm>
          <a:prstGeom prst="rect">
            <a:avLst/>
          </a:prstGeom>
          <a:noFill/>
        </p:spPr>
        <p:txBody>
          <a:bodyPr wrap="none" rtlCol="0">
            <a:spAutoFit/>
          </a:bodyPr>
          <a:lstStyle/>
          <a:p>
            <a:r>
              <a:rPr lang="en-ZA" dirty="0" smtClean="0">
                <a:solidFill>
                  <a:prstClr val="black"/>
                </a:solidFill>
              </a:rPr>
              <a:t>2</a:t>
            </a:r>
            <a:endParaRPr lang="en-ZA" dirty="0">
              <a:solidFill>
                <a:prstClr val="black"/>
              </a:solidFill>
            </a:endParaRPr>
          </a:p>
        </p:txBody>
      </p:sp>
    </p:spTree>
    <p:extLst>
      <p:ext uri="{BB962C8B-B14F-4D97-AF65-F5344CB8AC3E}">
        <p14:creationId xmlns:p14="http://schemas.microsoft.com/office/powerpoint/2010/main" xmlns="" val="2303468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229600" cy="1143000"/>
          </a:xfrm>
        </p:spPr>
        <p:txBody>
          <a:bodyPr>
            <a:normAutofit fontScale="90000"/>
          </a:bodyPr>
          <a:lstStyle/>
          <a:p>
            <a:r>
              <a:rPr lang="en-ZA" sz="4000" b="1" i="1" u="sng" dirty="0">
                <a:latin typeface="Century Gothic" panose="020B0502020202020204" pitchFamily="34" charset="0"/>
              </a:rPr>
              <a:t>Programme 3: Rural Development</a:t>
            </a:r>
          </a:p>
        </p:txBody>
      </p:sp>
      <p:sp>
        <p:nvSpPr>
          <p:cNvPr id="3" name="Slide Number Placeholder 1"/>
          <p:cNvSpPr txBox="1">
            <a:spLocks/>
          </p:cNvSpPr>
          <p:nvPr/>
        </p:nvSpPr>
        <p:spPr>
          <a:xfrm>
            <a:off x="8028384" y="6356356"/>
            <a:ext cx="6584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pPr/>
              <a:t>20</a:t>
            </a:fld>
            <a:endParaRPr lang="en-ZA" dirty="0"/>
          </a:p>
        </p:txBody>
      </p:sp>
    </p:spTree>
    <p:extLst>
      <p:ext uri="{BB962C8B-B14F-4D97-AF65-F5344CB8AC3E}">
        <p14:creationId xmlns:p14="http://schemas.microsoft.com/office/powerpoint/2010/main" xmlns="" val="411239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393542821"/>
              </p:ext>
            </p:extLst>
          </p:nvPr>
        </p:nvGraphicFramePr>
        <p:xfrm>
          <a:off x="539553" y="1124744"/>
          <a:ext cx="8244652" cy="4422413"/>
        </p:xfrm>
        <a:graphic>
          <a:graphicData uri="http://schemas.openxmlformats.org/drawingml/2006/table">
            <a:tbl>
              <a:tblPr firstRow="1" firstCol="1" bandRow="1">
                <a:tableStyleId>{5940675A-B579-460E-94D1-54222C63F5DA}</a:tableStyleId>
              </a:tblPr>
              <a:tblGrid>
                <a:gridCol w="2290180">
                  <a:extLst>
                    <a:ext uri="{9D8B030D-6E8A-4147-A177-3AD203B41FA5}">
                      <a16:colId xmlns:a16="http://schemas.microsoft.com/office/drawing/2014/main" xmlns="" val="20000"/>
                    </a:ext>
                  </a:extLst>
                </a:gridCol>
                <a:gridCol w="1488618">
                  <a:extLst>
                    <a:ext uri="{9D8B030D-6E8A-4147-A177-3AD203B41FA5}">
                      <a16:colId xmlns:a16="http://schemas.microsoft.com/office/drawing/2014/main" xmlns="" val="20003"/>
                    </a:ext>
                  </a:extLst>
                </a:gridCol>
                <a:gridCol w="1488618">
                  <a:extLst>
                    <a:ext uri="{9D8B030D-6E8A-4147-A177-3AD203B41FA5}">
                      <a16:colId xmlns:a16="http://schemas.microsoft.com/office/drawing/2014/main" xmlns="" val="20002"/>
                    </a:ext>
                  </a:extLst>
                </a:gridCol>
                <a:gridCol w="1488618">
                  <a:extLst>
                    <a:ext uri="{9D8B030D-6E8A-4147-A177-3AD203B41FA5}">
                      <a16:colId xmlns:a16="http://schemas.microsoft.com/office/drawing/2014/main" xmlns="" val="20004"/>
                    </a:ext>
                  </a:extLst>
                </a:gridCol>
                <a:gridCol w="1488618">
                  <a:extLst>
                    <a:ext uri="{9D8B030D-6E8A-4147-A177-3AD203B41FA5}">
                      <a16:colId xmlns:a16="http://schemas.microsoft.com/office/drawing/2014/main" xmlns="" val="20005"/>
                    </a:ext>
                  </a:extLst>
                </a:gridCol>
              </a:tblGrid>
              <a:tr h="518715">
                <a:tc gridSpan="5">
                  <a:txBody>
                    <a:bodyPr/>
                    <a:lstStyle/>
                    <a:p>
                      <a:pPr marL="0" marR="0" indent="0" algn="ctr" defTabSz="913403" rtl="0" eaLnBrk="1" fontAlgn="auto" latinLnBrk="0" hangingPunct="1">
                        <a:lnSpc>
                          <a:spcPct val="150000"/>
                        </a:lnSpc>
                        <a:spcBef>
                          <a:spcPts val="0"/>
                        </a:spcBef>
                        <a:spcAft>
                          <a:spcPts val="0"/>
                        </a:spcAft>
                        <a:buClrTx/>
                        <a:buSzTx/>
                        <a:buFontTx/>
                        <a:buNone/>
                        <a:tabLst/>
                        <a:defRPr/>
                      </a:pPr>
                      <a:r>
                        <a:rPr lang="en-ZA" sz="1200" b="1" dirty="0">
                          <a:latin typeface="Century Gothic" panose="020B0502020202020204" pitchFamily="34" charset="0"/>
                          <a:ea typeface="Calibri"/>
                          <a:cs typeface="Times New Roman"/>
                        </a:rPr>
                        <a:t>Strategic objective: </a:t>
                      </a:r>
                      <a:r>
                        <a:rPr lang="en-US" sz="1200" b="1" dirty="0">
                          <a:latin typeface="Century Gothic" panose="020B0502020202020204" pitchFamily="34" charset="0"/>
                          <a:ea typeface="Calibri"/>
                          <a:cs typeface="Times New Roman"/>
                        </a:rPr>
                        <a:t>Facilitate infrastructure development to support rural  economic transformation by 2020 </a:t>
                      </a:r>
                    </a:p>
                    <a:p>
                      <a:pPr algn="ctr">
                        <a:lnSpc>
                          <a:spcPct val="150000"/>
                        </a:lnSpc>
                        <a:spcAft>
                          <a:spcPts val="0"/>
                        </a:spcAft>
                      </a:pPr>
                      <a:endParaRPr lang="en-ZA" sz="12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751795">
                <a:tc rowSpan="2">
                  <a:txBody>
                    <a:bodyPr/>
                    <a:lstStyle/>
                    <a:p>
                      <a:pPr algn="ctr">
                        <a:lnSpc>
                          <a:spcPct val="150000"/>
                        </a:lnSpc>
                        <a:spcAft>
                          <a:spcPts val="0"/>
                        </a:spcAft>
                      </a:pPr>
                      <a:r>
                        <a:rPr lang="en-ZA" sz="12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200" b="1" dirty="0">
                          <a:effectLst/>
                          <a:latin typeface="Century Gothic" pitchFamily="34" charset="0"/>
                          <a:ea typeface="Calibri"/>
                          <a:cs typeface="Times New Roman"/>
                        </a:rPr>
                        <a:t>Medium-term targets</a:t>
                      </a:r>
                    </a:p>
                    <a:p>
                      <a:pPr algn="ctr">
                        <a:lnSpc>
                          <a:spcPct val="150000"/>
                        </a:lnSpc>
                        <a:spcAft>
                          <a:spcPts val="0"/>
                        </a:spcAft>
                      </a:pPr>
                      <a:endParaRPr lang="en-ZA" sz="12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200" b="1" dirty="0">
                          <a:effectLst/>
                          <a:latin typeface="Century Gothic" pitchFamily="34" charset="0"/>
                          <a:ea typeface="Calibri"/>
                          <a:cs typeface="Times New Roman"/>
                        </a:rPr>
                        <a:t>Impact</a:t>
                      </a:r>
                    </a:p>
                    <a:p>
                      <a:pPr algn="ctr">
                        <a:lnSpc>
                          <a:spcPct val="150000"/>
                        </a:lnSpc>
                        <a:spcAft>
                          <a:spcPts val="0"/>
                        </a:spcAft>
                      </a:pPr>
                      <a:endParaRPr lang="en-ZA" sz="12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620010">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200" b="1" dirty="0">
                          <a:effectLst/>
                          <a:latin typeface="Century Gothic" panose="020B0502020202020204" pitchFamily="34" charset="0"/>
                          <a:cs typeface="Arial" panose="020B0604020202020204" pitchFamily="34" charset="0"/>
                        </a:rPr>
                        <a:t>2019/20</a:t>
                      </a:r>
                      <a:endParaRPr lang="en-ZA" sz="12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200" b="1" dirty="0">
                          <a:effectLst/>
                          <a:latin typeface="Century Gothic" panose="020B0502020202020204" pitchFamily="34" charset="0"/>
                          <a:cs typeface="Arial" panose="020B0604020202020204" pitchFamily="34" charset="0"/>
                        </a:rPr>
                        <a:t>2020/21</a:t>
                      </a:r>
                      <a:endParaRPr lang="en-ZA" sz="12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200" b="1" kern="1200" dirty="0">
                          <a:solidFill>
                            <a:schemeClr val="tx1"/>
                          </a:solidFill>
                          <a:effectLst/>
                          <a:latin typeface="Century Gothic" panose="020B0502020202020204" pitchFamily="34" charset="0"/>
                          <a:ea typeface="+mn-ea"/>
                          <a:cs typeface="Arial" panose="020B0604020202020204" pitchFamily="34" charset="0"/>
                        </a:rPr>
                        <a:t>2021/22</a:t>
                      </a:r>
                      <a:endParaRPr lang="en-ZA" sz="1200" b="1" kern="1200" dirty="0">
                        <a:solidFill>
                          <a:schemeClr val="tx1"/>
                        </a:solidFill>
                        <a:effectLst/>
                        <a:latin typeface="Century Gothic" panose="020B0502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3"/>
                  </a:ext>
                </a:extLst>
              </a:tr>
              <a:tr h="2501968">
                <a:tc>
                  <a:txBody>
                    <a:bodyPr/>
                    <a:lstStyle/>
                    <a:p>
                      <a:pPr>
                        <a:lnSpc>
                          <a:spcPct val="115000"/>
                        </a:lnSpc>
                        <a:spcAft>
                          <a:spcPts val="0"/>
                        </a:spcAft>
                      </a:pPr>
                      <a:r>
                        <a:rPr lang="en-US" sz="1200" b="0" dirty="0">
                          <a:effectLst/>
                          <a:latin typeface="Century Gothic" pitchFamily="34" charset="0"/>
                          <a:ea typeface="Calibri"/>
                          <a:cs typeface="Times New Roman"/>
                        </a:rPr>
                        <a:t>Number of infrastructure projects completed</a:t>
                      </a:r>
                      <a:endParaRPr lang="en-ZA" sz="12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200" b="0" dirty="0">
                          <a:effectLst/>
                          <a:latin typeface="Century Gothic" pitchFamily="34" charset="0"/>
                          <a:ea typeface="Calibri"/>
                          <a:cs typeface="Times New Roman"/>
                        </a:rPr>
                        <a:t>122</a:t>
                      </a:r>
                      <a:endParaRPr lang="en-ZA" sz="12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200" b="0" dirty="0">
                          <a:effectLst/>
                          <a:latin typeface="Century Gothic" pitchFamily="34" charset="0"/>
                          <a:ea typeface="Calibri"/>
                          <a:cs typeface="Times New Roman"/>
                        </a:rPr>
                        <a:t>130</a:t>
                      </a:r>
                      <a:endParaRPr lang="en-ZA" sz="12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200" b="0" dirty="0">
                          <a:effectLst/>
                          <a:latin typeface="Century Gothic" pitchFamily="34" charset="0"/>
                          <a:ea typeface="Calibri"/>
                          <a:cs typeface="Times New Roman"/>
                        </a:rPr>
                        <a:t>150</a:t>
                      </a:r>
                      <a:endParaRPr lang="en-ZA" sz="12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marL="0" marR="0" lvl="0" indent="0" algn="l" defTabSz="913666" rtl="0" eaLnBrk="1" fontAlgn="b"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Sustainable infrastructure </a:t>
                      </a: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to support rural  economic transformation </a:t>
                      </a:r>
                      <a:endPar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algn="ctr">
                        <a:lnSpc>
                          <a:spcPct val="115000"/>
                        </a:lnSpc>
                        <a:spcAft>
                          <a:spcPts val="0"/>
                        </a:spcAft>
                      </a:pPr>
                      <a:endParaRPr lang="en-ZA" sz="12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3" name="Rectangle 1"/>
          <p:cNvSpPr>
            <a:spLocks noChangeArrowheads="1"/>
          </p:cNvSpPr>
          <p:nvPr/>
        </p:nvSpPr>
        <p:spPr bwMode="auto">
          <a:xfrm>
            <a:off x="467547" y="322787"/>
            <a:ext cx="8244649"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Programme 3: Rural Development</a:t>
            </a:r>
          </a:p>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 </a:t>
            </a:r>
            <a:endParaRPr lang="en-ZA" sz="2000" dirty="0">
              <a:solidFill>
                <a:prstClr val="black"/>
              </a:solidFill>
              <a:latin typeface="Century Gothic" pitchFamily="34" charset="0"/>
              <a:cs typeface="Arial" pitchFamily="34" charset="0"/>
            </a:endParaRPr>
          </a:p>
          <a:p>
            <a:pPr eaLnBrk="0" fontAlgn="base" hangingPunct="0">
              <a:spcBef>
                <a:spcPct val="0"/>
              </a:spcBef>
              <a:spcAft>
                <a:spcPct val="0"/>
              </a:spcAft>
              <a:defRPr/>
            </a:pPr>
            <a:endParaRPr lang="en-ZA" dirty="0">
              <a:solidFill>
                <a:prstClr val="black"/>
              </a:solidFill>
              <a:latin typeface="Arial" pitchFamily="34" charset="0"/>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AFDB2B-8CC3-42DD-8D9E-4683A28C098C}" type="slidenum">
              <a:rPr lang="en-ZA" smtClean="0">
                <a:solidFill>
                  <a:prstClr val="black"/>
                </a:solidFill>
              </a:rPr>
              <a:pPr>
                <a:defRPr/>
              </a:pPr>
              <a:t>21</a:t>
            </a:fld>
            <a:endParaRPr lang="en-ZA" dirty="0">
              <a:solidFill>
                <a:prstClr val="black"/>
              </a:solidFill>
            </a:endParaRPr>
          </a:p>
        </p:txBody>
      </p:sp>
    </p:spTree>
    <p:extLst>
      <p:ext uri="{BB962C8B-B14F-4D97-AF65-F5344CB8AC3E}">
        <p14:creationId xmlns:p14="http://schemas.microsoft.com/office/powerpoint/2010/main" xmlns="" val="413016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376569533"/>
              </p:ext>
            </p:extLst>
          </p:nvPr>
        </p:nvGraphicFramePr>
        <p:xfrm>
          <a:off x="519065" y="905327"/>
          <a:ext cx="8167735" cy="4827929"/>
        </p:xfrm>
        <a:graphic>
          <a:graphicData uri="http://schemas.openxmlformats.org/drawingml/2006/table">
            <a:tbl>
              <a:tblPr firstRow="1" firstCol="1" bandRow="1">
                <a:tableStyleId>{5940675A-B579-460E-94D1-54222C63F5DA}</a:tableStyleId>
              </a:tblPr>
              <a:tblGrid>
                <a:gridCol w="527244">
                  <a:extLst>
                    <a:ext uri="{9D8B030D-6E8A-4147-A177-3AD203B41FA5}">
                      <a16:colId xmlns:a16="http://schemas.microsoft.com/office/drawing/2014/main" xmlns="" val="20000"/>
                    </a:ext>
                  </a:extLst>
                </a:gridCol>
                <a:gridCol w="1723005">
                  <a:extLst>
                    <a:ext uri="{9D8B030D-6E8A-4147-A177-3AD203B41FA5}">
                      <a16:colId xmlns:a16="http://schemas.microsoft.com/office/drawing/2014/main" xmlns="" val="20001"/>
                    </a:ext>
                  </a:extLst>
                </a:gridCol>
                <a:gridCol w="1170130">
                  <a:extLst>
                    <a:ext uri="{9D8B030D-6E8A-4147-A177-3AD203B41FA5}">
                      <a16:colId xmlns:a16="http://schemas.microsoft.com/office/drawing/2014/main" xmlns="" val="20002"/>
                    </a:ext>
                  </a:extLst>
                </a:gridCol>
                <a:gridCol w="1170130">
                  <a:extLst>
                    <a:ext uri="{9D8B030D-6E8A-4147-A177-3AD203B41FA5}">
                      <a16:colId xmlns:a16="http://schemas.microsoft.com/office/drawing/2014/main" xmlns="" val="20003"/>
                    </a:ext>
                  </a:extLst>
                </a:gridCol>
                <a:gridCol w="900100">
                  <a:extLst>
                    <a:ext uri="{9D8B030D-6E8A-4147-A177-3AD203B41FA5}">
                      <a16:colId xmlns:a16="http://schemas.microsoft.com/office/drawing/2014/main" xmlns="" val="20004"/>
                    </a:ext>
                  </a:extLst>
                </a:gridCol>
                <a:gridCol w="810090">
                  <a:extLst>
                    <a:ext uri="{9D8B030D-6E8A-4147-A177-3AD203B41FA5}">
                      <a16:colId xmlns:a16="http://schemas.microsoft.com/office/drawing/2014/main" xmlns="" val="20005"/>
                    </a:ext>
                  </a:extLst>
                </a:gridCol>
                <a:gridCol w="810090">
                  <a:extLst>
                    <a:ext uri="{9D8B030D-6E8A-4147-A177-3AD203B41FA5}">
                      <a16:colId xmlns:a16="http://schemas.microsoft.com/office/drawing/2014/main" xmlns="" val="20006"/>
                    </a:ext>
                  </a:extLst>
                </a:gridCol>
                <a:gridCol w="1056946">
                  <a:extLst>
                    <a:ext uri="{9D8B030D-6E8A-4147-A177-3AD203B41FA5}">
                      <a16:colId xmlns:a16="http://schemas.microsoft.com/office/drawing/2014/main" xmlns="" val="20007"/>
                    </a:ext>
                  </a:extLst>
                </a:gridCol>
              </a:tblGrid>
              <a:tr h="467166">
                <a:tc rowSpan="2" gridSpan="2">
                  <a:txBody>
                    <a:bodyPr/>
                    <a:lstStyle/>
                    <a:p>
                      <a:pPr algn="ctr">
                        <a:lnSpc>
                          <a:spcPct val="150000"/>
                        </a:lnSpc>
                        <a:spcAft>
                          <a:spcPts val="1000"/>
                        </a:spcAft>
                      </a:pPr>
                      <a:r>
                        <a:rPr lang="en-ZA" sz="1050" b="1" dirty="0">
                          <a:effectLst/>
                          <a:latin typeface="Century Gothic" panose="020B0502020202020204" pitchFamily="34" charset="0"/>
                        </a:rPr>
                        <a:t>Performance Indicator</a:t>
                      </a:r>
                      <a:endParaRPr lang="en-ZA" sz="1050" b="1" dirty="0">
                        <a:effectLst/>
                        <a:latin typeface="Century Gothic" pitchFamily="34" charset="0"/>
                        <a:ea typeface="Calibri"/>
                        <a:cs typeface="Times New Roman"/>
                      </a:endParaRPr>
                    </a:p>
                  </a:txBody>
                  <a:tcPr marL="25675" marR="25675" marT="0" marB="0" anchor="ctr">
                    <a:solidFill>
                      <a:srgbClr val="00B050"/>
                    </a:solidFill>
                  </a:tcPr>
                </a:tc>
                <a:tc rowSpan="2" hMerge="1">
                  <a:txBody>
                    <a:bodyPr/>
                    <a:lstStyle/>
                    <a:p>
                      <a:endParaRPr lang="en-ZA"/>
                    </a:p>
                  </a:txBody>
                  <a:tcPr/>
                </a:tc>
                <a:tc rowSpan="2">
                  <a:txBody>
                    <a:bodyPr/>
                    <a:lstStyle/>
                    <a:p>
                      <a:pPr algn="ctr">
                        <a:lnSpc>
                          <a:spcPct val="150000"/>
                        </a:lnSpc>
                        <a:spcAft>
                          <a:spcPts val="1000"/>
                        </a:spcAft>
                      </a:pPr>
                      <a:r>
                        <a:rPr lang="en-ZA" sz="1050" b="1" dirty="0">
                          <a:effectLst/>
                          <a:latin typeface="Century Gothic" pitchFamily="34" charset="0"/>
                          <a:ea typeface="Calibri"/>
                          <a:cs typeface="Times New Roman"/>
                        </a:rPr>
                        <a:t>Reporting period</a:t>
                      </a:r>
                    </a:p>
                  </a:txBody>
                  <a:tcPr marL="25675" marR="25675" marT="0" marB="0" anchor="ctr">
                    <a:solidFill>
                      <a:srgbClr val="00B050"/>
                    </a:solidFill>
                  </a:tcPr>
                </a:tc>
                <a:tc rowSpan="2">
                  <a:txBody>
                    <a:bodyPr/>
                    <a:lstStyle/>
                    <a:p>
                      <a:pPr algn="ctr">
                        <a:lnSpc>
                          <a:spcPct val="150000"/>
                        </a:lnSpc>
                        <a:spcAft>
                          <a:spcPts val="1000"/>
                        </a:spcAft>
                      </a:pPr>
                      <a:r>
                        <a:rPr lang="en-ZA" sz="1050" b="1" dirty="0">
                          <a:effectLst/>
                          <a:latin typeface="Century Gothic" panose="020B0502020202020204" pitchFamily="34" charset="0"/>
                        </a:rPr>
                        <a:t>Annual target</a:t>
                      </a:r>
                    </a:p>
                    <a:p>
                      <a:pPr algn="ctr">
                        <a:lnSpc>
                          <a:spcPct val="150000"/>
                        </a:lnSpc>
                        <a:spcAft>
                          <a:spcPts val="1000"/>
                        </a:spcAft>
                      </a:pPr>
                      <a:r>
                        <a:rPr lang="en-ZA" sz="1050" b="1" dirty="0">
                          <a:effectLst/>
                          <a:latin typeface="Century Gothic" panose="020B0502020202020204" pitchFamily="34" charset="0"/>
                        </a:rPr>
                        <a:t>2019/20</a:t>
                      </a:r>
                      <a:endParaRPr lang="en-ZA" sz="1050" b="1" dirty="0">
                        <a:effectLst/>
                        <a:latin typeface="Century Gothic" pitchFamily="34" charset="0"/>
                        <a:ea typeface="Calibri"/>
                        <a:cs typeface="Times New Roman"/>
                      </a:endParaRPr>
                    </a:p>
                  </a:txBody>
                  <a:tcPr marL="25675" marR="25675" marT="0" marB="0" anchor="ctr">
                    <a:solidFill>
                      <a:srgbClr val="00B050"/>
                    </a:solidFill>
                  </a:tcPr>
                </a:tc>
                <a:tc gridSpan="4">
                  <a:txBody>
                    <a:bodyPr/>
                    <a:lstStyle/>
                    <a:p>
                      <a:pPr algn="ctr">
                        <a:lnSpc>
                          <a:spcPct val="150000"/>
                        </a:lnSpc>
                        <a:spcAft>
                          <a:spcPts val="1000"/>
                        </a:spcAft>
                      </a:pPr>
                      <a:r>
                        <a:rPr lang="en-ZA" sz="1050" b="1" dirty="0">
                          <a:effectLst/>
                          <a:latin typeface="Century Gothic" panose="020B0502020202020204" pitchFamily="34" charset="0"/>
                        </a:rPr>
                        <a:t>Quarterly targets</a:t>
                      </a:r>
                      <a:endParaRPr lang="en-ZA" sz="1050" b="1" dirty="0">
                        <a:effectLst/>
                        <a:latin typeface="Century Gothic" pitchFamily="34" charset="0"/>
                        <a:ea typeface="Calibri"/>
                        <a:cs typeface="Times New Roman"/>
                      </a:endParaRPr>
                    </a:p>
                  </a:txBody>
                  <a:tcPr marL="25675" marR="25675"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60597">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050" b="1" dirty="0">
                          <a:effectLst/>
                          <a:latin typeface="Century Gothic" panose="020B0502020202020204" pitchFamily="34" charset="0"/>
                        </a:rPr>
                        <a:t>1st</a:t>
                      </a:r>
                      <a:endParaRPr lang="en-ZA" sz="105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50" b="1" dirty="0">
                          <a:effectLst/>
                          <a:latin typeface="Century Gothic" panose="020B0502020202020204" pitchFamily="34" charset="0"/>
                        </a:rPr>
                        <a:t>2</a:t>
                      </a:r>
                      <a:r>
                        <a:rPr lang="en-ZA" sz="1050" b="1" baseline="30000" dirty="0">
                          <a:effectLst/>
                          <a:latin typeface="Century Gothic" panose="020B0502020202020204" pitchFamily="34" charset="0"/>
                        </a:rPr>
                        <a:t>nd</a:t>
                      </a:r>
                      <a:endParaRPr lang="en-ZA" sz="105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50" b="1" dirty="0">
                          <a:effectLst/>
                          <a:latin typeface="Century Gothic" panose="020B0502020202020204" pitchFamily="34" charset="0"/>
                        </a:rPr>
                        <a:t>3rd</a:t>
                      </a:r>
                      <a:endParaRPr lang="en-ZA" sz="105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50" b="1" dirty="0">
                          <a:effectLst/>
                          <a:latin typeface="Century Gothic" panose="020B0502020202020204" pitchFamily="34" charset="0"/>
                        </a:rPr>
                        <a:t>4th</a:t>
                      </a:r>
                      <a:endParaRPr lang="en-ZA" sz="105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extLst>
                  <a:ext uri="{0D108BD9-81ED-4DB2-BD59-A6C34878D82A}">
                    <a16:rowId xmlns:a16="http://schemas.microsoft.com/office/drawing/2014/main" xmlns="" val="10001"/>
                  </a:ext>
                </a:extLst>
              </a:tr>
              <a:tr h="1121194">
                <a:tc>
                  <a:txBody>
                    <a:bodyPr/>
                    <a:lstStyle/>
                    <a:p>
                      <a:pPr algn="l">
                        <a:lnSpc>
                          <a:spcPct val="115000"/>
                        </a:lnSpc>
                        <a:spcAft>
                          <a:spcPts val="1000"/>
                        </a:spcAft>
                      </a:pPr>
                      <a:r>
                        <a:rPr lang="en-ZA" sz="1050" b="1" dirty="0">
                          <a:effectLst/>
                          <a:latin typeface="Century Gothic" panose="020B0502020202020204" pitchFamily="34" charset="0"/>
                        </a:rPr>
                        <a:t>3.1.1</a:t>
                      </a:r>
                      <a:endParaRPr lang="en-ZA" sz="105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l"/>
                      <a:r>
                        <a:rPr lang="en-US" sz="1050" b="1" i="0" u="none" strike="noStrike" kern="1200" baseline="0" dirty="0">
                          <a:solidFill>
                            <a:schemeClr val="tx1"/>
                          </a:solidFill>
                          <a:latin typeface="Century Gothic" pitchFamily="34" charset="0"/>
                          <a:ea typeface="+mn-ea"/>
                          <a:cs typeface="+mn-cs"/>
                        </a:rPr>
                        <a:t>Number of</a:t>
                      </a:r>
                    </a:p>
                    <a:p>
                      <a:pPr algn="l"/>
                      <a:r>
                        <a:rPr lang="en-US" sz="1050" b="1" i="0" u="none" strike="noStrike" kern="1200" baseline="0" dirty="0">
                          <a:solidFill>
                            <a:schemeClr val="tx1"/>
                          </a:solidFill>
                          <a:latin typeface="Century Gothic" pitchFamily="34" charset="0"/>
                          <a:ea typeface="+mn-ea"/>
                          <a:cs typeface="+mn-cs"/>
                        </a:rPr>
                        <a:t>infrastructure</a:t>
                      </a:r>
                    </a:p>
                    <a:p>
                      <a:pPr algn="l"/>
                      <a:r>
                        <a:rPr lang="en-US" sz="1050" b="1" i="0" u="none" strike="noStrike" kern="1200" baseline="0" dirty="0">
                          <a:solidFill>
                            <a:schemeClr val="tx1"/>
                          </a:solidFill>
                          <a:latin typeface="Century Gothic" pitchFamily="34" charset="0"/>
                          <a:ea typeface="+mn-ea"/>
                          <a:cs typeface="+mn-cs"/>
                        </a:rPr>
                        <a:t>projects</a:t>
                      </a:r>
                    </a:p>
                    <a:p>
                      <a:pPr algn="l"/>
                      <a:r>
                        <a:rPr lang="en-US" sz="1050" b="1" i="0" u="none" strike="noStrike" kern="1200" baseline="0" dirty="0">
                          <a:solidFill>
                            <a:schemeClr val="tx1"/>
                          </a:solidFill>
                          <a:latin typeface="Century Gothic" pitchFamily="34" charset="0"/>
                          <a:ea typeface="+mn-ea"/>
                          <a:cs typeface="+mn-cs"/>
                        </a:rPr>
                        <a:t>completed</a:t>
                      </a:r>
                      <a:endParaRPr lang="en-ZA" sz="105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lnSpc>
                          <a:spcPct val="115000"/>
                        </a:lnSpc>
                        <a:spcAft>
                          <a:spcPts val="1000"/>
                        </a:spcAft>
                      </a:pPr>
                      <a:r>
                        <a:rPr lang="en-ZA" sz="1050" b="0" dirty="0">
                          <a:effectLst/>
                          <a:latin typeface="Century Gothic" pitchFamily="34" charset="0"/>
                          <a:ea typeface="Calibri"/>
                          <a:cs typeface="Times New Roman"/>
                        </a:rPr>
                        <a:t>Quarterly</a:t>
                      </a:r>
                    </a:p>
                  </a:txBody>
                  <a:tcPr marL="25675" marR="25675" marT="0" marB="0">
                    <a:solidFill>
                      <a:schemeClr val="accent3">
                        <a:lumMod val="20000"/>
                        <a:lumOff val="80000"/>
                      </a:schemeClr>
                    </a:solidFill>
                  </a:tcPr>
                </a:tc>
                <a:tc>
                  <a:txBody>
                    <a:bodyPr/>
                    <a:lstStyle/>
                    <a:p>
                      <a:pPr algn="ctr">
                        <a:lnSpc>
                          <a:spcPct val="115000"/>
                        </a:lnSpc>
                        <a:spcAft>
                          <a:spcPts val="1000"/>
                        </a:spcAft>
                      </a:pPr>
                      <a:r>
                        <a:rPr lang="en-US" sz="1050" b="0" dirty="0">
                          <a:effectLst/>
                          <a:latin typeface="Century Gothic" pitchFamily="34" charset="0"/>
                          <a:ea typeface="Calibri"/>
                          <a:cs typeface="Times New Roman"/>
                        </a:rPr>
                        <a:t>122</a:t>
                      </a:r>
                      <a:endParaRPr lang="en-ZA" sz="105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lnSpc>
                          <a:spcPct val="115000"/>
                        </a:lnSpc>
                        <a:spcAft>
                          <a:spcPts val="1000"/>
                        </a:spcAft>
                      </a:pPr>
                      <a:r>
                        <a:rPr lang="en-US" sz="1050" dirty="0">
                          <a:effectLst/>
                          <a:latin typeface="Century Gothic" pitchFamily="34" charset="0"/>
                          <a:ea typeface="Calibri"/>
                          <a:cs typeface="Times New Roman"/>
                        </a:rPr>
                        <a:t>20</a:t>
                      </a:r>
                      <a:endParaRPr lang="en-ZA" sz="105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050" dirty="0">
                          <a:effectLst/>
                          <a:latin typeface="Century Gothic" pitchFamily="34" charset="0"/>
                          <a:ea typeface="Calibri"/>
                          <a:cs typeface="Times New Roman"/>
                        </a:rPr>
                        <a:t>38</a:t>
                      </a:r>
                      <a:endParaRPr lang="en-ZA" sz="105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050" dirty="0">
                          <a:effectLst/>
                          <a:latin typeface="Century Gothic" pitchFamily="34" charset="0"/>
                          <a:ea typeface="Calibri"/>
                          <a:cs typeface="Times New Roman"/>
                        </a:rPr>
                        <a:t>32</a:t>
                      </a:r>
                      <a:endParaRPr lang="en-ZA" sz="105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050" dirty="0">
                          <a:effectLst/>
                          <a:latin typeface="Century Gothic" pitchFamily="34" charset="0"/>
                          <a:ea typeface="Calibri"/>
                          <a:cs typeface="Times New Roman"/>
                        </a:rPr>
                        <a:t>32</a:t>
                      </a:r>
                      <a:endParaRPr lang="en-ZA" sz="105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678972">
                <a:tc gridSpan="8">
                  <a:txBody>
                    <a:bodyPr/>
                    <a:lstStyle/>
                    <a:p>
                      <a:pPr algn="l">
                        <a:lnSpc>
                          <a:spcPct val="115000"/>
                        </a:lnSpc>
                        <a:spcAft>
                          <a:spcPts val="1000"/>
                        </a:spcAft>
                      </a:pP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marL="0" marR="0" indent="0" algn="ctr" defTabSz="913403" rtl="0" eaLnBrk="1" fontAlgn="auto" latinLnBrk="0" hangingPunct="1">
                        <a:lnSpc>
                          <a:spcPct val="115000"/>
                        </a:lnSpc>
                        <a:spcBef>
                          <a:spcPts val="0"/>
                        </a:spcBef>
                        <a:spcAft>
                          <a:spcPts val="1000"/>
                        </a:spcAft>
                        <a:buClrTx/>
                        <a:buSzTx/>
                        <a:buFontTx/>
                        <a:buNone/>
                        <a:tabLst/>
                        <a:defRPr/>
                      </a:pPr>
                      <a:endParaRPr lang="en-ZA" sz="1000" b="1"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423258" y="505217"/>
            <a:ext cx="77768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b="1" dirty="0">
                <a:solidFill>
                  <a:prstClr val="black"/>
                </a:solidFill>
                <a:latin typeface="Century Gothic" pitchFamily="34" charset="0"/>
                <a:ea typeface="Times New Roman" pitchFamily="18" charset="0"/>
                <a:cs typeface="Times New Roman" pitchFamily="18" charset="0"/>
              </a:rPr>
              <a:t>Quarterly Targets for 201</a:t>
            </a:r>
            <a:r>
              <a:rPr lang="en-ZA" sz="2000" b="1" dirty="0">
                <a:solidFill>
                  <a:prstClr val="black"/>
                </a:solidFill>
                <a:latin typeface="Century Gothic" pitchFamily="34" charset="0"/>
                <a:ea typeface="Times New Roman" pitchFamily="18" charset="0"/>
                <a:cs typeface="Times New Roman" pitchFamily="18" charset="0"/>
              </a:rPr>
              <a:t>9/20</a:t>
            </a:r>
            <a:endParaRPr lang="en-ZA" sz="2000" dirty="0">
              <a:solidFill>
                <a:prstClr val="black"/>
              </a:solidFill>
              <a:latin typeface="Century Gothic" pitchFamily="34" charset="0"/>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pPr/>
              <a:t>22</a:t>
            </a:fld>
            <a:endParaRPr lang="en-ZA" dirty="0"/>
          </a:p>
        </p:txBody>
      </p:sp>
      <p:graphicFrame>
        <p:nvGraphicFramePr>
          <p:cNvPr id="12" name="Chart 11">
            <a:extLst>
              <a:ext uri="{FF2B5EF4-FFF2-40B4-BE49-F238E27FC236}">
                <a16:creationId xmlns:a16="http://schemas.microsoft.com/office/drawing/2014/main" xmlns="" id="{52EE6F91-F649-4F26-A455-D483703C7E87}"/>
              </a:ext>
            </a:extLst>
          </p:cNvPr>
          <p:cNvGraphicFramePr>
            <a:graphicFrameLocks/>
          </p:cNvGraphicFramePr>
          <p:nvPr>
            <p:extLst>
              <p:ext uri="{D42A27DB-BD31-4B8C-83A1-F6EECF244321}">
                <p14:modId xmlns:p14="http://schemas.microsoft.com/office/powerpoint/2010/main" xmlns="" val="111950077"/>
              </p:ext>
            </p:extLst>
          </p:nvPr>
        </p:nvGraphicFramePr>
        <p:xfrm>
          <a:off x="611561" y="3068960"/>
          <a:ext cx="8013374" cy="2883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6579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35844740"/>
              </p:ext>
            </p:extLst>
          </p:nvPr>
        </p:nvGraphicFramePr>
        <p:xfrm>
          <a:off x="755576" y="1124744"/>
          <a:ext cx="8064896" cy="4510588"/>
        </p:xfrm>
        <a:graphic>
          <a:graphicData uri="http://schemas.openxmlformats.org/drawingml/2006/table">
            <a:tbl>
              <a:tblPr firstRow="1" firstCol="1" bandRow="1">
                <a:tableStyleId>{5940675A-B579-460E-94D1-54222C63F5DA}</a:tableStyleId>
              </a:tblPr>
              <a:tblGrid>
                <a:gridCol w="2240248">
                  <a:extLst>
                    <a:ext uri="{9D8B030D-6E8A-4147-A177-3AD203B41FA5}">
                      <a16:colId xmlns:a16="http://schemas.microsoft.com/office/drawing/2014/main" xmlns="" val="20000"/>
                    </a:ext>
                  </a:extLst>
                </a:gridCol>
                <a:gridCol w="1456162">
                  <a:extLst>
                    <a:ext uri="{9D8B030D-6E8A-4147-A177-3AD203B41FA5}">
                      <a16:colId xmlns:a16="http://schemas.microsoft.com/office/drawing/2014/main" xmlns="" val="20003"/>
                    </a:ext>
                  </a:extLst>
                </a:gridCol>
                <a:gridCol w="1456162">
                  <a:extLst>
                    <a:ext uri="{9D8B030D-6E8A-4147-A177-3AD203B41FA5}">
                      <a16:colId xmlns:a16="http://schemas.microsoft.com/office/drawing/2014/main" xmlns="" val="20002"/>
                    </a:ext>
                  </a:extLst>
                </a:gridCol>
                <a:gridCol w="1456162">
                  <a:extLst>
                    <a:ext uri="{9D8B030D-6E8A-4147-A177-3AD203B41FA5}">
                      <a16:colId xmlns:a16="http://schemas.microsoft.com/office/drawing/2014/main" xmlns="" val="20004"/>
                    </a:ext>
                  </a:extLst>
                </a:gridCol>
                <a:gridCol w="1456162">
                  <a:extLst>
                    <a:ext uri="{9D8B030D-6E8A-4147-A177-3AD203B41FA5}">
                      <a16:colId xmlns:a16="http://schemas.microsoft.com/office/drawing/2014/main" xmlns="" val="20005"/>
                    </a:ext>
                  </a:extLst>
                </a:gridCol>
              </a:tblGrid>
              <a:tr h="689720">
                <a:tc gridSpan="5">
                  <a:txBody>
                    <a:bodyPr/>
                    <a:lstStyle/>
                    <a:p>
                      <a:pPr marL="0" marR="0" indent="0" algn="ctr" defTabSz="913403" rtl="0" eaLnBrk="1" fontAlgn="auto" latinLnBrk="0" hangingPunct="1">
                        <a:lnSpc>
                          <a:spcPct val="150000"/>
                        </a:lnSpc>
                        <a:spcBef>
                          <a:spcPts val="0"/>
                        </a:spcBef>
                        <a:spcAft>
                          <a:spcPts val="0"/>
                        </a:spcAft>
                        <a:buClrTx/>
                        <a:buSzTx/>
                        <a:buFontTx/>
                        <a:buNone/>
                        <a:tabLst/>
                        <a:defRPr/>
                      </a:pPr>
                      <a:r>
                        <a:rPr lang="en-ZA" sz="1100" b="1" dirty="0">
                          <a:latin typeface="Century Gothic" panose="020B0502020202020204" pitchFamily="34" charset="0"/>
                          <a:ea typeface="Calibri"/>
                          <a:cs typeface="Times New Roman"/>
                        </a:rPr>
                        <a:t>Strategic objective: </a:t>
                      </a:r>
                      <a:r>
                        <a:rPr lang="en-US" sz="1100" b="1" dirty="0">
                          <a:latin typeface="Century Gothic" panose="020B0502020202020204" pitchFamily="34" charset="0"/>
                          <a:ea typeface="Calibri"/>
                          <a:cs typeface="Times New Roman"/>
                        </a:rPr>
                        <a:t>Provide support to rural enterprises and industries in areas with economic development potential and opportunities by 2020</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449480">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396255">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100" b="1" dirty="0">
                          <a:effectLst/>
                          <a:latin typeface="Century Gothic" panose="020B0502020202020204" pitchFamily="34" charset="0"/>
                          <a:cs typeface="Arial" panose="020B0604020202020204" pitchFamily="34" charset="0"/>
                        </a:rPr>
                        <a:t>2019/20</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100" b="1" dirty="0">
                          <a:effectLst/>
                          <a:latin typeface="Century Gothic" panose="020B0502020202020204" pitchFamily="34" charset="0"/>
                          <a:cs typeface="Arial" panose="020B0604020202020204" pitchFamily="34" charset="0"/>
                        </a:rPr>
                        <a:t>2020/21</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100" b="1" kern="1200" dirty="0">
                          <a:solidFill>
                            <a:schemeClr val="tx1"/>
                          </a:solidFill>
                          <a:effectLst/>
                          <a:latin typeface="Century Gothic" panose="020B0502020202020204" pitchFamily="34" charset="0"/>
                          <a:ea typeface="+mn-ea"/>
                          <a:cs typeface="Arial" panose="020B0604020202020204" pitchFamily="34" charset="0"/>
                        </a:rPr>
                        <a:t>2021/22</a:t>
                      </a:r>
                      <a:endParaRPr lang="en-ZA" sz="1100" b="1" kern="1200" dirty="0">
                        <a:solidFill>
                          <a:schemeClr val="tx1"/>
                        </a:solidFill>
                        <a:effectLst/>
                        <a:latin typeface="Century Gothic" panose="020B0502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4"/>
                  </a:ext>
                </a:extLst>
              </a:tr>
              <a:tr h="1599034">
                <a:tc>
                  <a:txBody>
                    <a:bodyPr/>
                    <a:lstStyle/>
                    <a:p>
                      <a:pPr>
                        <a:lnSpc>
                          <a:spcPct val="115000"/>
                        </a:lnSpc>
                        <a:spcAft>
                          <a:spcPts val="0"/>
                        </a:spcAft>
                      </a:pPr>
                      <a:r>
                        <a:rPr lang="en-US" sz="1100" b="0" dirty="0">
                          <a:effectLst/>
                          <a:latin typeface="Century Gothic" pitchFamily="34" charset="0"/>
                          <a:ea typeface="Calibri"/>
                          <a:cs typeface="Times New Roman"/>
                        </a:rPr>
                        <a:t>Number of rural enterprises supported</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b="0" dirty="0">
                          <a:effectLst/>
                          <a:latin typeface="Century Gothic" pitchFamily="34" charset="0"/>
                          <a:ea typeface="Calibri"/>
                          <a:cs typeface="Times New Roman"/>
                        </a:rPr>
                        <a:t>227 </a:t>
                      </a:r>
                      <a:endParaRPr lang="en-US" sz="1100" b="0" dirty="0" smtClean="0">
                        <a:effectLst/>
                        <a:latin typeface="Century Gothic" pitchFamily="34" charset="0"/>
                        <a:ea typeface="Calibri"/>
                        <a:cs typeface="Times New Roman"/>
                      </a:endParaRPr>
                    </a:p>
                    <a:p>
                      <a:pPr algn="ctr">
                        <a:lnSpc>
                          <a:spcPct val="115000"/>
                        </a:lnSpc>
                        <a:spcAft>
                          <a:spcPts val="0"/>
                        </a:spcAft>
                      </a:pPr>
                      <a:endParaRPr lang="en-US" sz="1100" b="0" dirty="0" smtClean="0">
                        <a:effectLst/>
                        <a:latin typeface="Century Gothic" pitchFamily="34" charset="0"/>
                        <a:ea typeface="Calibri"/>
                        <a:cs typeface="Times New Roman"/>
                      </a:endParaRPr>
                    </a:p>
                    <a:p>
                      <a:pPr algn="ctr">
                        <a:lnSpc>
                          <a:spcPct val="115000"/>
                        </a:lnSpc>
                        <a:spcAft>
                          <a:spcPts val="0"/>
                        </a:spcAft>
                      </a:pPr>
                      <a:r>
                        <a:rPr lang="en-US" sz="1100" b="0" dirty="0" smtClean="0">
                          <a:effectLst/>
                          <a:latin typeface="Century Gothic" pitchFamily="34" charset="0"/>
                          <a:ea typeface="Calibri"/>
                          <a:cs typeface="Times New Roman"/>
                        </a:rPr>
                        <a:t>(</a:t>
                      </a:r>
                      <a:r>
                        <a:rPr lang="en-US" sz="1100" b="0" dirty="0">
                          <a:effectLst/>
                          <a:latin typeface="Century Gothic" pitchFamily="34" charset="0"/>
                          <a:ea typeface="Calibri"/>
                          <a:cs typeface="Times New Roman"/>
                        </a:rPr>
                        <a:t>100 Female, 20 Youth)</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b="0" dirty="0">
                          <a:effectLst/>
                          <a:latin typeface="Century Gothic" pitchFamily="34" charset="0"/>
                          <a:ea typeface="Calibri"/>
                          <a:cs typeface="Times New Roman"/>
                        </a:rPr>
                        <a:t>300</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b="0" dirty="0">
                          <a:effectLst/>
                          <a:latin typeface="Century Gothic" pitchFamily="34" charset="0"/>
                          <a:ea typeface="Calibri"/>
                          <a:cs typeface="Times New Roman"/>
                        </a:rPr>
                        <a:t>315</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rowSpan="2">
                  <a:txBody>
                    <a:bodyPr/>
                    <a:lstStyle/>
                    <a:p>
                      <a:pPr marL="0" marR="0" lvl="0" indent="0" algn="l" defTabSz="913666" rtl="0" eaLnBrk="1" fontAlgn="b"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Sustainable rural enterprises</a:t>
                      </a:r>
                    </a:p>
                    <a:p>
                      <a:pPr algn="ctr">
                        <a:lnSpc>
                          <a:spcPct val="115000"/>
                        </a:lnSpc>
                        <a:spcAft>
                          <a:spcPts val="0"/>
                        </a:spcAft>
                      </a:pP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1257999">
                <a:tc>
                  <a:txBody>
                    <a:bodyPr/>
                    <a:lstStyle/>
                    <a:p>
                      <a:pPr>
                        <a:lnSpc>
                          <a:spcPct val="115000"/>
                        </a:lnSpc>
                        <a:spcAft>
                          <a:spcPts val="0"/>
                        </a:spcAft>
                      </a:pPr>
                      <a:r>
                        <a:rPr lang="en-US" sz="1100" b="0" dirty="0">
                          <a:effectLst/>
                          <a:latin typeface="Century Gothic" pitchFamily="34" charset="0"/>
                          <a:ea typeface="Calibri"/>
                          <a:cs typeface="Times New Roman"/>
                        </a:rPr>
                        <a:t>Number of Farmer Production Support Units (FPSUs) functional</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b="0" dirty="0">
                          <a:effectLst/>
                          <a:latin typeface="Century Gothic" pitchFamily="34" charset="0"/>
                          <a:ea typeface="Calibri"/>
                          <a:cs typeface="Times New Roman"/>
                        </a:rPr>
                        <a:t>27</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b="0" dirty="0">
                          <a:effectLst/>
                          <a:latin typeface="Century Gothic" pitchFamily="34" charset="0"/>
                          <a:ea typeface="Calibri"/>
                          <a:cs typeface="Times New Roman"/>
                        </a:rPr>
                        <a:t>38</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b="0" dirty="0">
                          <a:effectLst/>
                          <a:latin typeface="Century Gothic" pitchFamily="34" charset="0"/>
                          <a:ea typeface="Calibri"/>
                          <a:cs typeface="Times New Roman"/>
                        </a:rPr>
                        <a:t>47</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vMerge="1">
                  <a:txBody>
                    <a:bodyPr/>
                    <a:lstStyle/>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467547" y="322787"/>
            <a:ext cx="8244649"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Programme 3: Rural Development</a:t>
            </a:r>
          </a:p>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 </a:t>
            </a:r>
            <a:endParaRPr lang="en-ZA" sz="2000" dirty="0">
              <a:solidFill>
                <a:prstClr val="black"/>
              </a:solidFill>
              <a:latin typeface="Century Gothic" pitchFamily="34" charset="0"/>
              <a:cs typeface="Arial" pitchFamily="34" charset="0"/>
            </a:endParaRPr>
          </a:p>
          <a:p>
            <a:pPr eaLnBrk="0" fontAlgn="base" hangingPunct="0">
              <a:spcBef>
                <a:spcPct val="0"/>
              </a:spcBef>
              <a:spcAft>
                <a:spcPct val="0"/>
              </a:spcAft>
              <a:defRPr/>
            </a:pPr>
            <a:endParaRPr lang="en-ZA" dirty="0">
              <a:solidFill>
                <a:prstClr val="black"/>
              </a:solidFill>
              <a:latin typeface="Arial" pitchFamily="34" charset="0"/>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AFDB2B-8CC3-42DD-8D9E-4683A28C098C}" type="slidenum">
              <a:rPr lang="en-ZA" smtClean="0">
                <a:solidFill>
                  <a:prstClr val="black"/>
                </a:solidFill>
              </a:rPr>
              <a:pPr>
                <a:defRPr/>
              </a:pPr>
              <a:t>23</a:t>
            </a:fld>
            <a:endParaRPr lang="en-ZA" dirty="0">
              <a:solidFill>
                <a:prstClr val="black"/>
              </a:solidFill>
            </a:endParaRPr>
          </a:p>
        </p:txBody>
      </p:sp>
    </p:spTree>
    <p:extLst>
      <p:ext uri="{BB962C8B-B14F-4D97-AF65-F5344CB8AC3E}">
        <p14:creationId xmlns:p14="http://schemas.microsoft.com/office/powerpoint/2010/main" xmlns="" val="2312781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07606196"/>
              </p:ext>
            </p:extLst>
          </p:nvPr>
        </p:nvGraphicFramePr>
        <p:xfrm>
          <a:off x="538104" y="980728"/>
          <a:ext cx="7994339" cy="4464496"/>
        </p:xfrm>
        <a:graphic>
          <a:graphicData uri="http://schemas.openxmlformats.org/drawingml/2006/table">
            <a:tbl>
              <a:tblPr firstRow="1" firstCol="1" bandRow="1">
                <a:tableStyleId>{5940675A-B579-460E-94D1-54222C63F5DA}</a:tableStyleId>
              </a:tblPr>
              <a:tblGrid>
                <a:gridCol w="468992">
                  <a:extLst>
                    <a:ext uri="{9D8B030D-6E8A-4147-A177-3AD203B41FA5}">
                      <a16:colId xmlns:a16="http://schemas.microsoft.com/office/drawing/2014/main" xmlns="" val="20000"/>
                    </a:ext>
                  </a:extLst>
                </a:gridCol>
                <a:gridCol w="1671247">
                  <a:extLst>
                    <a:ext uri="{9D8B030D-6E8A-4147-A177-3AD203B41FA5}">
                      <a16:colId xmlns:a16="http://schemas.microsoft.com/office/drawing/2014/main" xmlns="" val="20001"/>
                    </a:ext>
                  </a:extLst>
                </a:gridCol>
                <a:gridCol w="1112923">
                  <a:extLst>
                    <a:ext uri="{9D8B030D-6E8A-4147-A177-3AD203B41FA5}">
                      <a16:colId xmlns:a16="http://schemas.microsoft.com/office/drawing/2014/main" xmlns="" val="20002"/>
                    </a:ext>
                  </a:extLst>
                </a:gridCol>
                <a:gridCol w="1112923">
                  <a:extLst>
                    <a:ext uri="{9D8B030D-6E8A-4147-A177-3AD203B41FA5}">
                      <a16:colId xmlns:a16="http://schemas.microsoft.com/office/drawing/2014/main" xmlns="" val="20003"/>
                    </a:ext>
                  </a:extLst>
                </a:gridCol>
                <a:gridCol w="856095">
                  <a:extLst>
                    <a:ext uri="{9D8B030D-6E8A-4147-A177-3AD203B41FA5}">
                      <a16:colId xmlns:a16="http://schemas.microsoft.com/office/drawing/2014/main" xmlns="" val="20004"/>
                    </a:ext>
                  </a:extLst>
                </a:gridCol>
                <a:gridCol w="770486">
                  <a:extLst>
                    <a:ext uri="{9D8B030D-6E8A-4147-A177-3AD203B41FA5}">
                      <a16:colId xmlns:a16="http://schemas.microsoft.com/office/drawing/2014/main" xmlns="" val="20005"/>
                    </a:ext>
                  </a:extLst>
                </a:gridCol>
                <a:gridCol w="770486">
                  <a:extLst>
                    <a:ext uri="{9D8B030D-6E8A-4147-A177-3AD203B41FA5}">
                      <a16:colId xmlns:a16="http://schemas.microsoft.com/office/drawing/2014/main" xmlns="" val="20006"/>
                    </a:ext>
                  </a:extLst>
                </a:gridCol>
                <a:gridCol w="1231187">
                  <a:extLst>
                    <a:ext uri="{9D8B030D-6E8A-4147-A177-3AD203B41FA5}">
                      <a16:colId xmlns:a16="http://schemas.microsoft.com/office/drawing/2014/main" xmlns="" val="20007"/>
                    </a:ext>
                  </a:extLst>
                </a:gridCol>
              </a:tblGrid>
              <a:tr h="638036">
                <a:tc rowSpan="2" gridSpan="2">
                  <a:txBody>
                    <a:bodyPr/>
                    <a:lstStyle/>
                    <a:p>
                      <a:pPr algn="ctr">
                        <a:lnSpc>
                          <a:spcPct val="150000"/>
                        </a:lnSpc>
                        <a:spcAft>
                          <a:spcPts val="1000"/>
                        </a:spcAft>
                      </a:pPr>
                      <a:r>
                        <a:rPr lang="en-ZA" sz="1100" b="1" dirty="0">
                          <a:effectLst/>
                          <a:latin typeface="Century Gothic" panose="020B0502020202020204" pitchFamily="34" charset="0"/>
                        </a:rPr>
                        <a:t>Performance  Indicator</a:t>
                      </a:r>
                      <a:endParaRPr lang="en-ZA" sz="1100" b="1" dirty="0">
                        <a:effectLst/>
                        <a:latin typeface="Century Gothic" pitchFamily="34" charset="0"/>
                        <a:ea typeface="Calibri"/>
                        <a:cs typeface="Times New Roman"/>
                      </a:endParaRPr>
                    </a:p>
                  </a:txBody>
                  <a:tcPr marL="25675" marR="25675" marT="0" marB="0" anchor="ctr">
                    <a:solidFill>
                      <a:srgbClr val="00B050"/>
                    </a:solidFill>
                  </a:tcPr>
                </a:tc>
                <a:tc rowSpan="2" hMerge="1">
                  <a:txBody>
                    <a:bodyPr/>
                    <a:lstStyle/>
                    <a:p>
                      <a:endParaRPr lang="en-ZA"/>
                    </a:p>
                  </a:txBody>
                  <a:tcPr/>
                </a:tc>
                <a:tc rowSpan="2">
                  <a:txBody>
                    <a:bodyPr/>
                    <a:lstStyle/>
                    <a:p>
                      <a:pPr algn="ctr">
                        <a:lnSpc>
                          <a:spcPct val="150000"/>
                        </a:lnSpc>
                        <a:spcAft>
                          <a:spcPts val="1000"/>
                        </a:spcAft>
                      </a:pPr>
                      <a:r>
                        <a:rPr lang="en-ZA" sz="1100" b="1" dirty="0">
                          <a:effectLst/>
                          <a:latin typeface="Century Gothic" pitchFamily="34" charset="0"/>
                          <a:ea typeface="Calibri"/>
                          <a:cs typeface="Times New Roman"/>
                        </a:rPr>
                        <a:t>Reporting Period</a:t>
                      </a:r>
                    </a:p>
                  </a:txBody>
                  <a:tcPr marL="25675" marR="25675" marT="0" marB="0" anchor="ctr">
                    <a:solidFill>
                      <a:srgbClr val="00B050"/>
                    </a:solidFill>
                  </a:tcPr>
                </a:tc>
                <a:tc rowSpan="2">
                  <a:txBody>
                    <a:bodyPr/>
                    <a:lstStyle/>
                    <a:p>
                      <a:pPr algn="ctr">
                        <a:lnSpc>
                          <a:spcPct val="150000"/>
                        </a:lnSpc>
                        <a:spcAft>
                          <a:spcPts val="1000"/>
                        </a:spcAft>
                      </a:pPr>
                      <a:r>
                        <a:rPr lang="en-ZA" sz="1100" b="1" dirty="0">
                          <a:effectLst/>
                          <a:latin typeface="Century Gothic" panose="020B0502020202020204" pitchFamily="34" charset="0"/>
                        </a:rPr>
                        <a:t>Annual target</a:t>
                      </a:r>
                    </a:p>
                    <a:p>
                      <a:pPr algn="ctr">
                        <a:lnSpc>
                          <a:spcPct val="150000"/>
                        </a:lnSpc>
                        <a:spcAft>
                          <a:spcPts val="1000"/>
                        </a:spcAft>
                      </a:pPr>
                      <a:r>
                        <a:rPr lang="en-ZA" sz="1100" b="1" dirty="0">
                          <a:effectLst/>
                          <a:latin typeface="Century Gothic" panose="020B0502020202020204" pitchFamily="34" charset="0"/>
                        </a:rPr>
                        <a:t>2019/20</a:t>
                      </a:r>
                      <a:endParaRPr lang="en-ZA" sz="1100" b="1" dirty="0">
                        <a:effectLst/>
                        <a:latin typeface="Century Gothic" pitchFamily="34" charset="0"/>
                        <a:ea typeface="Calibri"/>
                        <a:cs typeface="Times New Roman"/>
                      </a:endParaRPr>
                    </a:p>
                  </a:txBody>
                  <a:tcPr marL="25675" marR="25675" marT="0" marB="0" anchor="ctr">
                    <a:solidFill>
                      <a:srgbClr val="00B050"/>
                    </a:solidFill>
                  </a:tcPr>
                </a:tc>
                <a:tc gridSpan="4">
                  <a:txBody>
                    <a:bodyPr/>
                    <a:lstStyle/>
                    <a:p>
                      <a:pPr algn="ctr">
                        <a:lnSpc>
                          <a:spcPct val="150000"/>
                        </a:lnSpc>
                        <a:spcAft>
                          <a:spcPts val="1000"/>
                        </a:spcAft>
                      </a:pPr>
                      <a:r>
                        <a:rPr lang="en-ZA" sz="1100" b="1" dirty="0">
                          <a:effectLst/>
                          <a:latin typeface="Century Gothic" panose="020B0502020202020204" pitchFamily="34" charset="0"/>
                        </a:rPr>
                        <a:t>Quarterly targets</a:t>
                      </a:r>
                      <a:endParaRPr lang="en-ZA" sz="1100" b="1" dirty="0">
                        <a:effectLst/>
                        <a:latin typeface="Century Gothic" pitchFamily="34" charset="0"/>
                        <a:ea typeface="Calibri"/>
                        <a:cs typeface="Times New Roman"/>
                      </a:endParaRPr>
                    </a:p>
                  </a:txBody>
                  <a:tcPr marL="25675" marR="25675"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14092">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100" b="1" dirty="0">
                          <a:effectLst/>
                          <a:latin typeface="Century Gothic" panose="020B0502020202020204" pitchFamily="34" charset="0"/>
                        </a:rPr>
                        <a:t>2</a:t>
                      </a:r>
                      <a:r>
                        <a:rPr lang="en-ZA" sz="1100" b="1" baseline="30000" dirty="0">
                          <a:effectLst/>
                          <a:latin typeface="Century Gothic" panose="020B0502020202020204" pitchFamily="34" charset="0"/>
                        </a:rPr>
                        <a:t>nd</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100" b="1" dirty="0">
                          <a:effectLst/>
                          <a:latin typeface="Century Gothic" panose="020B0502020202020204" pitchFamily="34" charset="0"/>
                        </a:rPr>
                        <a:t>3rd</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100" b="1" dirty="0">
                          <a:effectLst/>
                          <a:latin typeface="Century Gothic" panose="020B0502020202020204" pitchFamily="34" charset="0"/>
                        </a:rPr>
                        <a:t>4th</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extLst>
                  <a:ext uri="{0D108BD9-81ED-4DB2-BD59-A6C34878D82A}">
                    <a16:rowId xmlns:a16="http://schemas.microsoft.com/office/drawing/2014/main" xmlns="" val="10001"/>
                  </a:ext>
                </a:extLst>
              </a:tr>
              <a:tr h="720080">
                <a:tc>
                  <a:txBody>
                    <a:bodyPr/>
                    <a:lstStyle/>
                    <a:p>
                      <a:pPr algn="l">
                        <a:lnSpc>
                          <a:spcPct val="115000"/>
                        </a:lnSpc>
                        <a:spcAft>
                          <a:spcPts val="1000"/>
                        </a:spcAft>
                      </a:pPr>
                      <a:r>
                        <a:rPr lang="en-ZA" sz="1100" b="1" dirty="0">
                          <a:effectLst/>
                          <a:latin typeface="Century Gothic" panose="020B0502020202020204" pitchFamily="34" charset="0"/>
                        </a:rPr>
                        <a:t>3.2.1</a:t>
                      </a:r>
                      <a:endParaRPr lang="en-ZA" sz="11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l"/>
                      <a:r>
                        <a:rPr lang="en-US" sz="1100" b="1" i="0" u="none" strike="noStrike" kern="1200" baseline="0" dirty="0">
                          <a:solidFill>
                            <a:schemeClr val="tx1"/>
                          </a:solidFill>
                          <a:latin typeface="Century Gothic" pitchFamily="34" charset="0"/>
                          <a:ea typeface="+mn-ea"/>
                          <a:cs typeface="+mn-cs"/>
                        </a:rPr>
                        <a:t>Number</a:t>
                      </a:r>
                    </a:p>
                    <a:p>
                      <a:pPr algn="l"/>
                      <a:r>
                        <a:rPr lang="en-US" sz="1100" b="1" i="0" u="none" strike="noStrike" kern="1200" baseline="0" dirty="0">
                          <a:solidFill>
                            <a:schemeClr val="tx1"/>
                          </a:solidFill>
                          <a:latin typeface="Century Gothic" pitchFamily="34" charset="0"/>
                          <a:ea typeface="+mn-ea"/>
                          <a:cs typeface="+mn-cs"/>
                        </a:rPr>
                        <a:t>of rural</a:t>
                      </a:r>
                    </a:p>
                    <a:p>
                      <a:pPr algn="l"/>
                      <a:r>
                        <a:rPr lang="en-US" sz="1100" b="1" i="0" u="none" strike="noStrike" kern="1200" baseline="0" dirty="0">
                          <a:solidFill>
                            <a:schemeClr val="tx1"/>
                          </a:solidFill>
                          <a:latin typeface="Century Gothic" pitchFamily="34" charset="0"/>
                          <a:ea typeface="+mn-ea"/>
                          <a:cs typeface="+mn-cs"/>
                        </a:rPr>
                        <a:t>enterprises</a:t>
                      </a:r>
                    </a:p>
                    <a:p>
                      <a:pPr algn="l"/>
                      <a:r>
                        <a:rPr lang="en-US" sz="1100" b="1" i="0" u="none" strike="noStrike" kern="1200" baseline="0" dirty="0">
                          <a:solidFill>
                            <a:schemeClr val="tx1"/>
                          </a:solidFill>
                          <a:latin typeface="Century Gothic" pitchFamily="34" charset="0"/>
                          <a:ea typeface="+mn-ea"/>
                          <a:cs typeface="+mn-cs"/>
                        </a:rPr>
                        <a:t>supported</a:t>
                      </a:r>
                      <a:endParaRPr lang="en-ZA" sz="11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lnSpc>
                          <a:spcPct val="115000"/>
                        </a:lnSpc>
                        <a:spcAft>
                          <a:spcPts val="1000"/>
                        </a:spcAft>
                      </a:pPr>
                      <a:r>
                        <a:rPr lang="en-ZA" sz="1100" b="0">
                          <a:effectLst/>
                          <a:latin typeface="Century Gothic" pitchFamily="34" charset="0"/>
                          <a:ea typeface="Calibri"/>
                          <a:cs typeface="Times New Roman"/>
                        </a:rPr>
                        <a:t>Quarterly</a:t>
                      </a:r>
                      <a:endParaRPr lang="en-ZA" sz="11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lnSpc>
                          <a:spcPct val="115000"/>
                        </a:lnSpc>
                        <a:spcAft>
                          <a:spcPts val="1000"/>
                        </a:spcAft>
                      </a:pPr>
                      <a:r>
                        <a:rPr lang="en-US" sz="1100" b="0" dirty="0">
                          <a:effectLst/>
                          <a:latin typeface="Century Gothic" pitchFamily="34" charset="0"/>
                          <a:ea typeface="Calibri"/>
                          <a:cs typeface="Times New Roman"/>
                        </a:rPr>
                        <a:t>227</a:t>
                      </a:r>
                      <a:endParaRPr lang="en-ZA" sz="1100" b="0"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21</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88</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96</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22</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592288">
                <a:tc gridSpan="8">
                  <a:txBody>
                    <a:bodyPr/>
                    <a:lstStyle/>
                    <a:p>
                      <a:pPr algn="l">
                        <a:lnSpc>
                          <a:spcPct val="115000"/>
                        </a:lnSpc>
                        <a:spcAft>
                          <a:spcPts val="1000"/>
                        </a:spcAft>
                      </a:pP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endParaRPr lang="en-ZA" sz="1000" b="1" dirty="0">
                        <a:effectLst/>
                        <a:latin typeface="Century Gothic" pitchFamily="34" charset="0"/>
                        <a:ea typeface="Calibri"/>
                        <a:cs typeface="Times New Roman"/>
                      </a:endParaRPr>
                    </a:p>
                  </a:txBody>
                  <a:tcPr marL="25675" marR="25675" marT="0" marB="0">
                    <a:solidFill>
                      <a:schemeClr val="accent2">
                        <a:lumMod val="40000"/>
                        <a:lumOff val="6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2">
                        <a:lumMod val="40000"/>
                        <a:lumOff val="6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531602" y="505217"/>
            <a:ext cx="77768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a:ln>
                  <a:noFill/>
                </a:ln>
                <a:solidFill>
                  <a:schemeClr val="tx1"/>
                </a:solidFill>
                <a:effectLst/>
                <a:latin typeface="Century Gothic" pitchFamily="34" charset="0"/>
                <a:ea typeface="Calibri" pitchFamily="34" charset="0"/>
                <a:cs typeface="Arial" pitchFamily="34" charset="0"/>
              </a:rPr>
              <a:t>Quarterly Targets for 2019/20</a:t>
            </a:r>
            <a:endParaRPr kumimoji="0" lang="en-ZA" sz="2000" b="0" i="0" u="none" strike="noStrike" cap="none" normalizeH="0" baseline="0" dirty="0">
              <a:ln>
                <a:noFill/>
              </a:ln>
              <a:solidFill>
                <a:schemeClr val="tx1"/>
              </a:solidFill>
              <a:effectLst/>
              <a:latin typeface="Century Gothic" pitchFamily="34" charset="0"/>
              <a:cs typeface="Arial" pitchFamily="34" charset="0"/>
            </a:endParaRPr>
          </a:p>
        </p:txBody>
      </p:sp>
      <p:sp>
        <p:nvSpPr>
          <p:cNvPr id="4" name="Slide Number Placeholder 1"/>
          <p:cNvSpPr txBox="1">
            <a:spLocks/>
          </p:cNvSpPr>
          <p:nvPr/>
        </p:nvSpPr>
        <p:spPr>
          <a:xfrm>
            <a:off x="7884369" y="6356356"/>
            <a:ext cx="8024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pPr/>
              <a:t>24</a:t>
            </a:fld>
            <a:endParaRPr lang="en-ZA" dirty="0"/>
          </a:p>
        </p:txBody>
      </p:sp>
      <p:graphicFrame>
        <p:nvGraphicFramePr>
          <p:cNvPr id="8" name="Chart 7">
            <a:extLst>
              <a:ext uri="{FF2B5EF4-FFF2-40B4-BE49-F238E27FC236}">
                <a16:creationId xmlns:a16="http://schemas.microsoft.com/office/drawing/2014/main" xmlns="" id="{9FAF89AE-8058-44AB-91E6-938D2B9AD146}"/>
              </a:ext>
            </a:extLst>
          </p:cNvPr>
          <p:cNvGraphicFramePr>
            <a:graphicFrameLocks/>
          </p:cNvGraphicFramePr>
          <p:nvPr>
            <p:extLst>
              <p:ext uri="{D42A27DB-BD31-4B8C-83A1-F6EECF244321}">
                <p14:modId xmlns:p14="http://schemas.microsoft.com/office/powerpoint/2010/main" xmlns="" val="1932616128"/>
              </p:ext>
            </p:extLst>
          </p:nvPr>
        </p:nvGraphicFramePr>
        <p:xfrm>
          <a:off x="538104" y="2924948"/>
          <a:ext cx="7994339" cy="2595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7122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353583838"/>
              </p:ext>
            </p:extLst>
          </p:nvPr>
        </p:nvGraphicFramePr>
        <p:xfrm>
          <a:off x="560129" y="905327"/>
          <a:ext cx="8044321" cy="4330436"/>
        </p:xfrm>
        <a:graphic>
          <a:graphicData uri="http://schemas.openxmlformats.org/drawingml/2006/table">
            <a:tbl>
              <a:tblPr firstRow="1" firstCol="1" bandRow="1">
                <a:tableStyleId>{5940675A-B579-460E-94D1-54222C63F5DA}</a:tableStyleId>
              </a:tblPr>
              <a:tblGrid>
                <a:gridCol w="489655">
                  <a:extLst>
                    <a:ext uri="{9D8B030D-6E8A-4147-A177-3AD203B41FA5}">
                      <a16:colId xmlns:a16="http://schemas.microsoft.com/office/drawing/2014/main" xmlns="" val="20000"/>
                    </a:ext>
                  </a:extLst>
                </a:gridCol>
                <a:gridCol w="1744880">
                  <a:extLst>
                    <a:ext uri="{9D8B030D-6E8A-4147-A177-3AD203B41FA5}">
                      <a16:colId xmlns:a16="http://schemas.microsoft.com/office/drawing/2014/main" xmlns="" val="20001"/>
                    </a:ext>
                  </a:extLst>
                </a:gridCol>
                <a:gridCol w="1161957">
                  <a:extLst>
                    <a:ext uri="{9D8B030D-6E8A-4147-A177-3AD203B41FA5}">
                      <a16:colId xmlns:a16="http://schemas.microsoft.com/office/drawing/2014/main" xmlns="" val="20002"/>
                    </a:ext>
                  </a:extLst>
                </a:gridCol>
                <a:gridCol w="1161957">
                  <a:extLst>
                    <a:ext uri="{9D8B030D-6E8A-4147-A177-3AD203B41FA5}">
                      <a16:colId xmlns:a16="http://schemas.microsoft.com/office/drawing/2014/main" xmlns="" val="20003"/>
                    </a:ext>
                  </a:extLst>
                </a:gridCol>
                <a:gridCol w="893813">
                  <a:extLst>
                    <a:ext uri="{9D8B030D-6E8A-4147-A177-3AD203B41FA5}">
                      <a16:colId xmlns:a16="http://schemas.microsoft.com/office/drawing/2014/main" xmlns="" val="20004"/>
                    </a:ext>
                  </a:extLst>
                </a:gridCol>
                <a:gridCol w="804432">
                  <a:extLst>
                    <a:ext uri="{9D8B030D-6E8A-4147-A177-3AD203B41FA5}">
                      <a16:colId xmlns:a16="http://schemas.microsoft.com/office/drawing/2014/main" xmlns="" val="20005"/>
                    </a:ext>
                  </a:extLst>
                </a:gridCol>
                <a:gridCol w="804432">
                  <a:extLst>
                    <a:ext uri="{9D8B030D-6E8A-4147-A177-3AD203B41FA5}">
                      <a16:colId xmlns:a16="http://schemas.microsoft.com/office/drawing/2014/main" xmlns="" val="20006"/>
                    </a:ext>
                  </a:extLst>
                </a:gridCol>
                <a:gridCol w="983195">
                  <a:extLst>
                    <a:ext uri="{9D8B030D-6E8A-4147-A177-3AD203B41FA5}">
                      <a16:colId xmlns:a16="http://schemas.microsoft.com/office/drawing/2014/main" xmlns="" val="20007"/>
                    </a:ext>
                  </a:extLst>
                </a:gridCol>
              </a:tblGrid>
              <a:tr h="507449">
                <a:tc rowSpan="2" gridSpan="2">
                  <a:txBody>
                    <a:bodyPr/>
                    <a:lstStyle/>
                    <a:p>
                      <a:pPr algn="ctr">
                        <a:lnSpc>
                          <a:spcPct val="150000"/>
                        </a:lnSpc>
                        <a:spcAft>
                          <a:spcPts val="1000"/>
                        </a:spcAft>
                      </a:pPr>
                      <a:r>
                        <a:rPr lang="en-ZA" sz="1100" b="1" dirty="0">
                          <a:effectLst/>
                          <a:latin typeface="Century Gothic" panose="020B0502020202020204" pitchFamily="34" charset="0"/>
                        </a:rPr>
                        <a:t>Performance  Indicator</a:t>
                      </a:r>
                      <a:endParaRPr lang="en-ZA" sz="1100" b="1" dirty="0">
                        <a:effectLst/>
                        <a:latin typeface="Century Gothic" pitchFamily="34" charset="0"/>
                        <a:ea typeface="Calibri"/>
                        <a:cs typeface="Times New Roman"/>
                      </a:endParaRPr>
                    </a:p>
                  </a:txBody>
                  <a:tcPr marL="25675" marR="25675" marT="0" marB="0" anchor="ctr">
                    <a:solidFill>
                      <a:srgbClr val="00B050"/>
                    </a:solidFill>
                  </a:tcPr>
                </a:tc>
                <a:tc rowSpan="2" hMerge="1">
                  <a:txBody>
                    <a:bodyPr/>
                    <a:lstStyle/>
                    <a:p>
                      <a:endParaRPr lang="en-ZA"/>
                    </a:p>
                  </a:txBody>
                  <a:tcPr/>
                </a:tc>
                <a:tc rowSpan="2">
                  <a:txBody>
                    <a:bodyPr/>
                    <a:lstStyle/>
                    <a:p>
                      <a:pPr algn="ctr">
                        <a:lnSpc>
                          <a:spcPct val="150000"/>
                        </a:lnSpc>
                        <a:spcAft>
                          <a:spcPts val="1000"/>
                        </a:spcAft>
                      </a:pPr>
                      <a:r>
                        <a:rPr lang="en-ZA" sz="1100" b="1" dirty="0">
                          <a:effectLst/>
                          <a:latin typeface="Century Gothic" pitchFamily="34" charset="0"/>
                          <a:ea typeface="Calibri"/>
                          <a:cs typeface="Times New Roman"/>
                        </a:rPr>
                        <a:t>Reporting Period</a:t>
                      </a:r>
                    </a:p>
                  </a:txBody>
                  <a:tcPr marL="25675" marR="25675" marT="0" marB="0" anchor="ctr">
                    <a:solidFill>
                      <a:srgbClr val="00B050"/>
                    </a:solidFill>
                  </a:tcPr>
                </a:tc>
                <a:tc rowSpan="2">
                  <a:txBody>
                    <a:bodyPr/>
                    <a:lstStyle/>
                    <a:p>
                      <a:pPr algn="ctr">
                        <a:lnSpc>
                          <a:spcPct val="150000"/>
                        </a:lnSpc>
                        <a:spcAft>
                          <a:spcPts val="1000"/>
                        </a:spcAft>
                      </a:pPr>
                      <a:r>
                        <a:rPr lang="en-ZA" sz="1100" b="1" dirty="0">
                          <a:effectLst/>
                          <a:latin typeface="Century Gothic" panose="020B0502020202020204" pitchFamily="34" charset="0"/>
                        </a:rPr>
                        <a:t>Annual target</a:t>
                      </a:r>
                    </a:p>
                    <a:p>
                      <a:pPr algn="ctr">
                        <a:lnSpc>
                          <a:spcPct val="150000"/>
                        </a:lnSpc>
                        <a:spcAft>
                          <a:spcPts val="1000"/>
                        </a:spcAft>
                      </a:pPr>
                      <a:r>
                        <a:rPr lang="en-ZA" sz="1100" b="1" dirty="0">
                          <a:effectLst/>
                          <a:latin typeface="Century Gothic" panose="020B0502020202020204" pitchFamily="34" charset="0"/>
                        </a:rPr>
                        <a:t>2019/20</a:t>
                      </a:r>
                      <a:endParaRPr lang="en-ZA" sz="1100" b="1" dirty="0">
                        <a:effectLst/>
                        <a:latin typeface="Century Gothic" pitchFamily="34" charset="0"/>
                        <a:ea typeface="Calibri"/>
                        <a:cs typeface="Times New Roman"/>
                      </a:endParaRPr>
                    </a:p>
                  </a:txBody>
                  <a:tcPr marL="25675" marR="25675" marT="0" marB="0" anchor="ctr">
                    <a:solidFill>
                      <a:srgbClr val="00B050"/>
                    </a:solidFill>
                  </a:tcPr>
                </a:tc>
                <a:tc gridSpan="4">
                  <a:txBody>
                    <a:bodyPr/>
                    <a:lstStyle/>
                    <a:p>
                      <a:pPr algn="ctr">
                        <a:lnSpc>
                          <a:spcPct val="150000"/>
                        </a:lnSpc>
                        <a:spcAft>
                          <a:spcPts val="1000"/>
                        </a:spcAft>
                      </a:pPr>
                      <a:r>
                        <a:rPr lang="en-ZA" sz="1100" b="1" dirty="0">
                          <a:effectLst/>
                          <a:latin typeface="Century Gothic" panose="020B0502020202020204" pitchFamily="34" charset="0"/>
                        </a:rPr>
                        <a:t>Quarterly targets</a:t>
                      </a:r>
                      <a:endParaRPr lang="en-ZA" sz="1100" b="1" dirty="0">
                        <a:effectLst/>
                        <a:latin typeface="Century Gothic" pitchFamily="34" charset="0"/>
                        <a:ea typeface="Calibri"/>
                        <a:cs typeface="Times New Roman"/>
                      </a:endParaRPr>
                    </a:p>
                  </a:txBody>
                  <a:tcPr marL="25675" marR="25675"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42609">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100" b="1" dirty="0">
                          <a:effectLst/>
                          <a:latin typeface="Century Gothic" panose="020B0502020202020204" pitchFamily="34" charset="0"/>
                        </a:rPr>
                        <a:t>2</a:t>
                      </a:r>
                      <a:r>
                        <a:rPr lang="en-ZA" sz="1100" b="1" baseline="30000" dirty="0">
                          <a:effectLst/>
                          <a:latin typeface="Century Gothic" panose="020B0502020202020204" pitchFamily="34" charset="0"/>
                        </a:rPr>
                        <a:t>nd</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100" b="1" dirty="0">
                          <a:effectLst/>
                          <a:latin typeface="Century Gothic" panose="020B0502020202020204" pitchFamily="34" charset="0"/>
                        </a:rPr>
                        <a:t>3rd</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100" b="1" dirty="0">
                          <a:effectLst/>
                          <a:latin typeface="Century Gothic" panose="020B0502020202020204" pitchFamily="34" charset="0"/>
                        </a:rPr>
                        <a:t>4th</a:t>
                      </a:r>
                      <a:endParaRPr lang="en-ZA" sz="11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extLst>
                  <a:ext uri="{0D108BD9-81ED-4DB2-BD59-A6C34878D82A}">
                    <a16:rowId xmlns:a16="http://schemas.microsoft.com/office/drawing/2014/main" xmlns="" val="10001"/>
                  </a:ext>
                </a:extLst>
              </a:tr>
              <a:tr h="737511">
                <a:tc>
                  <a:txBody>
                    <a:bodyPr/>
                    <a:lstStyle/>
                    <a:p>
                      <a:pPr algn="l">
                        <a:lnSpc>
                          <a:spcPct val="115000"/>
                        </a:lnSpc>
                        <a:spcAft>
                          <a:spcPts val="1000"/>
                        </a:spcAft>
                      </a:pPr>
                      <a:r>
                        <a:rPr lang="en-ZA" sz="1100" b="1" dirty="0">
                          <a:effectLst/>
                          <a:latin typeface="Century Gothic" panose="020B0502020202020204" pitchFamily="34" charset="0"/>
                        </a:rPr>
                        <a:t>3.2.2</a:t>
                      </a:r>
                      <a:endParaRPr lang="en-ZA" sz="11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l"/>
                      <a:r>
                        <a:rPr lang="en-US" sz="1100" b="1" i="0" u="none" strike="noStrike" kern="1200" baseline="0" dirty="0">
                          <a:solidFill>
                            <a:schemeClr val="tx1"/>
                          </a:solidFill>
                          <a:latin typeface="Century Gothic" pitchFamily="34" charset="0"/>
                          <a:ea typeface="+mn-ea"/>
                          <a:cs typeface="+mn-cs"/>
                        </a:rPr>
                        <a:t>Number</a:t>
                      </a:r>
                    </a:p>
                    <a:p>
                      <a:pPr algn="l"/>
                      <a:r>
                        <a:rPr lang="en-US" sz="1100" b="1" i="0" u="none" strike="noStrike" kern="1200" baseline="0" dirty="0">
                          <a:solidFill>
                            <a:schemeClr val="tx1"/>
                          </a:solidFill>
                          <a:latin typeface="Century Gothic" pitchFamily="34" charset="0"/>
                          <a:ea typeface="+mn-ea"/>
                          <a:cs typeface="+mn-cs"/>
                        </a:rPr>
                        <a:t>of Farmer</a:t>
                      </a:r>
                    </a:p>
                    <a:p>
                      <a:pPr algn="l"/>
                      <a:r>
                        <a:rPr lang="en-US" sz="1100" b="1" i="0" u="none" strike="noStrike" kern="1200" baseline="0" dirty="0">
                          <a:solidFill>
                            <a:schemeClr val="tx1"/>
                          </a:solidFill>
                          <a:latin typeface="Century Gothic" pitchFamily="34" charset="0"/>
                          <a:ea typeface="+mn-ea"/>
                          <a:cs typeface="+mn-cs"/>
                        </a:rPr>
                        <a:t>Production</a:t>
                      </a:r>
                    </a:p>
                    <a:p>
                      <a:pPr algn="l"/>
                      <a:r>
                        <a:rPr lang="en-US" sz="1100" b="1" i="0" u="none" strike="noStrike" kern="1200" baseline="0" dirty="0">
                          <a:solidFill>
                            <a:schemeClr val="tx1"/>
                          </a:solidFill>
                          <a:latin typeface="Century Gothic" pitchFamily="34" charset="0"/>
                          <a:ea typeface="+mn-ea"/>
                          <a:cs typeface="+mn-cs"/>
                        </a:rPr>
                        <a:t>Support Units</a:t>
                      </a:r>
                    </a:p>
                    <a:p>
                      <a:pPr algn="l"/>
                      <a:r>
                        <a:rPr lang="en-US" sz="1100" b="1" i="0" u="none" strike="noStrike" kern="1200" baseline="0" dirty="0">
                          <a:solidFill>
                            <a:schemeClr val="tx1"/>
                          </a:solidFill>
                          <a:latin typeface="Century Gothic" pitchFamily="34" charset="0"/>
                          <a:ea typeface="+mn-ea"/>
                          <a:cs typeface="+mn-cs"/>
                        </a:rPr>
                        <a:t>functional</a:t>
                      </a:r>
                      <a:endParaRPr lang="en-ZA" sz="11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lnSpc>
                          <a:spcPct val="115000"/>
                        </a:lnSpc>
                        <a:spcAft>
                          <a:spcPts val="1000"/>
                        </a:spcAft>
                      </a:pPr>
                      <a:r>
                        <a:rPr lang="en-ZA" sz="1100" dirty="0">
                          <a:effectLst/>
                          <a:latin typeface="Century Gothic" pitchFamily="34" charset="0"/>
                          <a:ea typeface="Calibri"/>
                          <a:cs typeface="Times New Roman"/>
                        </a:rPr>
                        <a:t>Quarterly</a:t>
                      </a: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27</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2</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5</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5</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1000"/>
                        </a:spcAft>
                      </a:pPr>
                      <a:r>
                        <a:rPr lang="en-US" sz="1100" dirty="0">
                          <a:effectLst/>
                          <a:latin typeface="Century Gothic" pitchFamily="34" charset="0"/>
                          <a:ea typeface="Calibri"/>
                          <a:cs typeface="Times New Roman"/>
                        </a:rPr>
                        <a:t>15</a:t>
                      </a:r>
                      <a:endParaRPr lang="en-ZA" sz="11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642178">
                <a:tc gridSpan="8">
                  <a:txBody>
                    <a:bodyPr/>
                    <a:lstStyle/>
                    <a:p>
                      <a:endParaRPr lang="en-ZA" dirty="0"/>
                    </a:p>
                  </a:txBody>
                  <a:tcPr marL="25675" marR="25675" marT="0" marB="0">
                    <a:solidFill>
                      <a:schemeClr val="accent3">
                        <a:lumMod val="20000"/>
                        <a:lumOff val="80000"/>
                      </a:schemeClr>
                    </a:solidFill>
                  </a:tcPr>
                </a:tc>
                <a:tc hMerge="1">
                  <a:txBody>
                    <a:bodyPr/>
                    <a:lstStyle/>
                    <a:p>
                      <a:endParaRPr lang="en-ZA" dirty="0"/>
                    </a:p>
                  </a:txBody>
                  <a:tcPr marL="25675" marR="25675" marT="0" marB="0">
                    <a:solidFill>
                      <a:schemeClr val="accent2">
                        <a:lumMod val="40000"/>
                        <a:lumOff val="60000"/>
                      </a:schemeClr>
                    </a:solidFill>
                  </a:tcPr>
                </a:tc>
                <a:tc hMerge="1">
                  <a:txBody>
                    <a:bodyPr/>
                    <a:lstStyle/>
                    <a:p>
                      <a:endParaRPr lang="en-ZA" dirty="0"/>
                    </a:p>
                  </a:txBody>
                  <a:tcPr marL="25675" marR="25675" marT="0" marB="0">
                    <a:solidFill>
                      <a:schemeClr val="accent2">
                        <a:lumMod val="40000"/>
                        <a:lumOff val="60000"/>
                      </a:schemeClr>
                    </a:solidFill>
                  </a:tcPr>
                </a:tc>
                <a:tc hMerge="1">
                  <a:txBody>
                    <a:bodyPr/>
                    <a:lstStyle/>
                    <a:p>
                      <a:endParaRPr lang="en-ZA" dirty="0"/>
                    </a:p>
                  </a:txBody>
                  <a:tcPr marL="25675" marR="25675" marT="0" marB="0">
                    <a:solidFill>
                      <a:schemeClr val="accent2">
                        <a:lumMod val="40000"/>
                        <a:lumOff val="60000"/>
                      </a:schemeClr>
                    </a:solidFill>
                  </a:tcPr>
                </a:tc>
                <a:tc hMerge="1">
                  <a:txBody>
                    <a:bodyPr/>
                    <a:lstStyle/>
                    <a:p>
                      <a:endParaRPr lang="en-ZA" dirty="0"/>
                    </a:p>
                  </a:txBody>
                  <a:tcPr marL="68580" marR="68580" marT="0" marB="0">
                    <a:solidFill>
                      <a:schemeClr val="accent2">
                        <a:lumMod val="40000"/>
                        <a:lumOff val="60000"/>
                      </a:schemeClr>
                    </a:solidFill>
                  </a:tcPr>
                </a:tc>
                <a:tc hMerge="1">
                  <a:txBody>
                    <a:bodyPr/>
                    <a:lstStyle/>
                    <a:p>
                      <a:endParaRPr lang="en-ZA" dirty="0"/>
                    </a:p>
                  </a:txBody>
                  <a:tcPr marL="68580" marR="68580" marT="0" marB="0">
                    <a:solidFill>
                      <a:schemeClr val="accent2">
                        <a:lumMod val="40000"/>
                        <a:lumOff val="60000"/>
                      </a:schemeClr>
                    </a:solidFill>
                  </a:tcPr>
                </a:tc>
                <a:tc hMerge="1">
                  <a:txBody>
                    <a:bodyPr/>
                    <a:lstStyle/>
                    <a:p>
                      <a:endParaRPr lang="en-ZA"/>
                    </a:p>
                  </a:txBody>
                  <a:tcPr marL="68580" marR="68580" marT="0" marB="0">
                    <a:solidFill>
                      <a:schemeClr val="accent2">
                        <a:lumMod val="40000"/>
                        <a:lumOff val="60000"/>
                      </a:schemeClr>
                    </a:solidFill>
                  </a:tcPr>
                </a:tc>
                <a:tc hMerge="1">
                  <a:txBody>
                    <a:bodyPr/>
                    <a:lstStyle/>
                    <a:p>
                      <a:endParaRPr lang="en-ZA"/>
                    </a:p>
                  </a:txBody>
                  <a:tcPr marL="68580" marR="68580" marT="0" marB="0">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531602" y="505217"/>
            <a:ext cx="77768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ZA" sz="2000" b="1" i="0" u="none" strike="noStrike" cap="none" normalizeH="0" baseline="0" dirty="0">
                <a:ln>
                  <a:noFill/>
                </a:ln>
                <a:solidFill>
                  <a:schemeClr val="tx1"/>
                </a:solidFill>
                <a:effectLst/>
                <a:latin typeface="Century Gothic" pitchFamily="34" charset="0"/>
                <a:ea typeface="Calibri" pitchFamily="34" charset="0"/>
                <a:cs typeface="Arial" pitchFamily="34" charset="0"/>
              </a:rPr>
              <a:t>Quarterly Targets for </a:t>
            </a:r>
            <a:r>
              <a:rPr lang="en-ZA" sz="2000" b="1" dirty="0">
                <a:solidFill>
                  <a:prstClr val="black"/>
                </a:solidFill>
                <a:latin typeface="Century Gothic" pitchFamily="34" charset="0"/>
                <a:ea typeface="Calibri" pitchFamily="34" charset="0"/>
                <a:cs typeface="Arial" pitchFamily="34" charset="0"/>
              </a:rPr>
              <a:t>2019/20</a:t>
            </a:r>
            <a:endParaRPr kumimoji="0" lang="en-ZA" sz="2000" b="0" i="0" u="none" strike="noStrike" cap="none" normalizeH="0" baseline="0" dirty="0">
              <a:ln>
                <a:noFill/>
              </a:ln>
              <a:solidFill>
                <a:schemeClr val="tx1"/>
              </a:solidFill>
              <a:effectLst/>
              <a:latin typeface="Century Gothic" pitchFamily="34" charset="0"/>
              <a:cs typeface="Arial" pitchFamily="34" charset="0"/>
            </a:endParaRPr>
          </a:p>
        </p:txBody>
      </p:sp>
      <p:sp>
        <p:nvSpPr>
          <p:cNvPr id="4" name="Slide Number Placeholder 1"/>
          <p:cNvSpPr txBox="1">
            <a:spLocks/>
          </p:cNvSpPr>
          <p:nvPr/>
        </p:nvSpPr>
        <p:spPr>
          <a:xfrm>
            <a:off x="7884369" y="6356356"/>
            <a:ext cx="8024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pPr/>
              <a:t>25</a:t>
            </a:fld>
            <a:endParaRPr lang="en-ZA" dirty="0"/>
          </a:p>
        </p:txBody>
      </p:sp>
      <p:graphicFrame>
        <p:nvGraphicFramePr>
          <p:cNvPr id="7" name="Chart 6">
            <a:extLst>
              <a:ext uri="{FF2B5EF4-FFF2-40B4-BE49-F238E27FC236}">
                <a16:creationId xmlns:a16="http://schemas.microsoft.com/office/drawing/2014/main" xmlns="" id="{A797DE45-4185-4A59-95F3-AB2EB6431255}"/>
              </a:ext>
            </a:extLst>
          </p:cNvPr>
          <p:cNvGraphicFramePr>
            <a:graphicFrameLocks/>
          </p:cNvGraphicFramePr>
          <p:nvPr>
            <p:extLst>
              <p:ext uri="{D42A27DB-BD31-4B8C-83A1-F6EECF244321}">
                <p14:modId xmlns:p14="http://schemas.microsoft.com/office/powerpoint/2010/main" xmlns="" val="1114607638"/>
              </p:ext>
            </p:extLst>
          </p:nvPr>
        </p:nvGraphicFramePr>
        <p:xfrm>
          <a:off x="531602" y="2636913"/>
          <a:ext cx="7928830"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23539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073515792"/>
              </p:ext>
            </p:extLst>
          </p:nvPr>
        </p:nvGraphicFramePr>
        <p:xfrm>
          <a:off x="377403" y="1012884"/>
          <a:ext cx="8424935" cy="4665572"/>
        </p:xfrm>
        <a:graphic>
          <a:graphicData uri="http://schemas.openxmlformats.org/drawingml/2006/table">
            <a:tbl>
              <a:tblPr firstRow="1" firstCol="1" bandRow="1">
                <a:tableStyleId>{5940675A-B579-460E-94D1-54222C63F5DA}</a:tableStyleId>
              </a:tblPr>
              <a:tblGrid>
                <a:gridCol w="1890341">
                  <a:extLst>
                    <a:ext uri="{9D8B030D-6E8A-4147-A177-3AD203B41FA5}">
                      <a16:colId xmlns:a16="http://schemas.microsoft.com/office/drawing/2014/main" xmlns="" val="20000"/>
                    </a:ext>
                  </a:extLst>
                </a:gridCol>
                <a:gridCol w="1728195">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4"/>
                    </a:ext>
                  </a:extLst>
                </a:gridCol>
                <a:gridCol w="1782063">
                  <a:extLst>
                    <a:ext uri="{9D8B030D-6E8A-4147-A177-3AD203B41FA5}">
                      <a16:colId xmlns:a16="http://schemas.microsoft.com/office/drawing/2014/main" xmlns="" val="20005"/>
                    </a:ext>
                  </a:extLst>
                </a:gridCol>
              </a:tblGrid>
              <a:tr h="503848">
                <a:tc gridSpan="5">
                  <a:txBody>
                    <a:bodyPr/>
                    <a:lstStyle/>
                    <a:p>
                      <a:pPr marL="0" marR="0" indent="0" algn="ctr" defTabSz="913403" rtl="0" eaLnBrk="1" fontAlgn="auto" latinLnBrk="0" hangingPunct="1">
                        <a:lnSpc>
                          <a:spcPct val="150000"/>
                        </a:lnSpc>
                        <a:spcBef>
                          <a:spcPts val="0"/>
                        </a:spcBef>
                        <a:spcAft>
                          <a:spcPts val="0"/>
                        </a:spcAft>
                        <a:buClrTx/>
                        <a:buSzTx/>
                        <a:buFontTx/>
                        <a:buNone/>
                        <a:tabLst/>
                        <a:defRPr/>
                      </a:pPr>
                      <a:r>
                        <a:rPr lang="en-ZA" sz="1100" b="1" dirty="0">
                          <a:latin typeface="Century Gothic" panose="020B0502020202020204" pitchFamily="34" charset="0"/>
                          <a:ea typeface="Calibri"/>
                          <a:cs typeface="Times New Roman"/>
                        </a:rPr>
                        <a:t>Strategic objective: </a:t>
                      </a:r>
                      <a:r>
                        <a:rPr lang="en-US" sz="1100" b="1" dirty="0">
                          <a:latin typeface="Century Gothic" panose="020B0502020202020204" pitchFamily="34" charset="0"/>
                          <a:ea typeface="Calibri"/>
                          <a:cs typeface="Times New Roman"/>
                        </a:rPr>
                        <a:t>Increase job opportunities and ensure skills development through CRDP and land reform initiatives by 2020</a:t>
                      </a: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503848">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361690">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100" b="1" dirty="0">
                          <a:effectLst/>
                          <a:latin typeface="Century Gothic" panose="020B0502020202020204" pitchFamily="34" charset="0"/>
                          <a:cs typeface="Arial" panose="020B0604020202020204" pitchFamily="34" charset="0"/>
                        </a:rPr>
                        <a:t>2019/20</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100" b="1" dirty="0">
                          <a:effectLst/>
                          <a:latin typeface="Century Gothic" panose="020B0502020202020204" pitchFamily="34" charset="0"/>
                          <a:cs typeface="Arial" panose="020B0604020202020204" pitchFamily="34" charset="0"/>
                        </a:rPr>
                        <a:t>2020/21</a:t>
                      </a:r>
                      <a:endParaRPr lang="en-ZA" sz="1100" b="1" dirty="0">
                        <a:effectLst/>
                        <a:latin typeface="Century Gothic" panose="020B0502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100" b="1" kern="1200" dirty="0">
                          <a:solidFill>
                            <a:schemeClr val="tx1"/>
                          </a:solidFill>
                          <a:effectLst/>
                          <a:latin typeface="Century Gothic" panose="020B0502020202020204" pitchFamily="34" charset="0"/>
                          <a:ea typeface="+mn-ea"/>
                          <a:cs typeface="Arial" panose="020B0604020202020204" pitchFamily="34" charset="0"/>
                        </a:rPr>
                        <a:t>2021/22</a:t>
                      </a:r>
                      <a:endParaRPr lang="en-ZA" sz="1100" b="1" kern="1200" dirty="0">
                        <a:solidFill>
                          <a:schemeClr val="tx1"/>
                        </a:solidFill>
                        <a:effectLst/>
                        <a:latin typeface="Century Gothic" panose="020B0502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3"/>
                  </a:ext>
                </a:extLst>
              </a:tr>
              <a:tr h="1372369">
                <a:tc>
                  <a:txBody>
                    <a:bodyPr/>
                    <a:lstStyle/>
                    <a:p>
                      <a:pPr>
                        <a:lnSpc>
                          <a:spcPct val="115000"/>
                        </a:lnSpc>
                        <a:spcAft>
                          <a:spcPts val="0"/>
                        </a:spcAft>
                      </a:pPr>
                      <a:r>
                        <a:rPr lang="en-US" sz="1100" b="0" dirty="0">
                          <a:effectLst/>
                          <a:latin typeface="Century Gothic" pitchFamily="34" charset="0"/>
                          <a:ea typeface="Calibri"/>
                          <a:cs typeface="Times New Roman"/>
                        </a:rPr>
                        <a:t>Number of skills development opportunities provided in rural development initiatives</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b="1" dirty="0">
                          <a:effectLst/>
                          <a:latin typeface="Century Gothic" pitchFamily="34" charset="0"/>
                          <a:ea typeface="Calibri"/>
                          <a:cs typeface="Times New Roman"/>
                        </a:rPr>
                        <a:t>7 465 </a:t>
                      </a:r>
                      <a:endParaRPr lang="en-US" sz="1100" b="1" dirty="0" smtClean="0">
                        <a:effectLst/>
                        <a:latin typeface="Century Gothic" pitchFamily="34" charset="0"/>
                        <a:ea typeface="Calibri"/>
                        <a:cs typeface="Times New Roman"/>
                      </a:endParaRPr>
                    </a:p>
                    <a:p>
                      <a:pPr algn="ctr">
                        <a:lnSpc>
                          <a:spcPct val="115000"/>
                        </a:lnSpc>
                        <a:spcAft>
                          <a:spcPts val="0"/>
                        </a:spcAft>
                      </a:pPr>
                      <a:endParaRPr lang="en-US" sz="1100" dirty="0" smtClean="0">
                        <a:effectLst/>
                        <a:latin typeface="Century Gothic" pitchFamily="34" charset="0"/>
                        <a:ea typeface="Calibri"/>
                        <a:cs typeface="Times New Roman"/>
                      </a:endParaRPr>
                    </a:p>
                    <a:p>
                      <a:pPr algn="ctr">
                        <a:lnSpc>
                          <a:spcPct val="115000"/>
                        </a:lnSpc>
                        <a:spcAft>
                          <a:spcPts val="0"/>
                        </a:spcAft>
                      </a:pPr>
                      <a:r>
                        <a:rPr lang="en-US" sz="1100" dirty="0" smtClean="0">
                          <a:effectLst/>
                          <a:latin typeface="Century Gothic" pitchFamily="34" charset="0"/>
                          <a:ea typeface="Calibri"/>
                          <a:cs typeface="Times New Roman"/>
                        </a:rPr>
                        <a:t>REID</a:t>
                      </a:r>
                      <a:r>
                        <a:rPr lang="en-US" sz="1100" dirty="0">
                          <a:effectLst/>
                          <a:latin typeface="Century Gothic" pitchFamily="34" charset="0"/>
                          <a:ea typeface="Calibri"/>
                          <a:cs typeface="Times New Roman"/>
                        </a:rPr>
                        <a:t>: 3 486 </a:t>
                      </a:r>
                      <a:endParaRPr lang="en-US" sz="1100" dirty="0" smtClean="0">
                        <a:effectLst/>
                        <a:latin typeface="Century Gothic" pitchFamily="34" charset="0"/>
                        <a:ea typeface="Calibri"/>
                        <a:cs typeface="Times New Roman"/>
                      </a:endParaRPr>
                    </a:p>
                    <a:p>
                      <a:pPr algn="ctr">
                        <a:lnSpc>
                          <a:spcPct val="115000"/>
                        </a:lnSpc>
                        <a:spcAft>
                          <a:spcPts val="0"/>
                        </a:spcAft>
                      </a:pPr>
                      <a:r>
                        <a:rPr lang="en-US" sz="1100" dirty="0" smtClean="0">
                          <a:effectLst/>
                          <a:latin typeface="Century Gothic" pitchFamily="34" charset="0"/>
                          <a:ea typeface="Calibri"/>
                          <a:cs typeface="Times New Roman"/>
                        </a:rPr>
                        <a:t>(</a:t>
                      </a:r>
                      <a:r>
                        <a:rPr lang="en-US" sz="1100" dirty="0">
                          <a:effectLst/>
                          <a:latin typeface="Century Gothic" pitchFamily="34" charset="0"/>
                          <a:ea typeface="Calibri"/>
                          <a:cs typeface="Times New Roman"/>
                        </a:rPr>
                        <a:t>2 000 Females, </a:t>
                      </a:r>
                      <a:endParaRPr lang="en-US" sz="1100" dirty="0" smtClean="0">
                        <a:effectLst/>
                        <a:latin typeface="Century Gothic" pitchFamily="34" charset="0"/>
                        <a:ea typeface="Calibri"/>
                        <a:cs typeface="Times New Roman"/>
                      </a:endParaRPr>
                    </a:p>
                    <a:p>
                      <a:pPr algn="ctr">
                        <a:lnSpc>
                          <a:spcPct val="115000"/>
                        </a:lnSpc>
                        <a:spcAft>
                          <a:spcPts val="0"/>
                        </a:spcAft>
                      </a:pPr>
                      <a:r>
                        <a:rPr lang="en-US" sz="1100" dirty="0" smtClean="0">
                          <a:effectLst/>
                          <a:latin typeface="Century Gothic" pitchFamily="34" charset="0"/>
                          <a:ea typeface="Calibri"/>
                          <a:cs typeface="Times New Roman"/>
                        </a:rPr>
                        <a:t>1 </a:t>
                      </a:r>
                      <a:r>
                        <a:rPr lang="en-US" sz="1100" dirty="0">
                          <a:effectLst/>
                          <a:latin typeface="Century Gothic" pitchFamily="34" charset="0"/>
                          <a:ea typeface="Calibri"/>
                          <a:cs typeface="Times New Roman"/>
                        </a:rPr>
                        <a:t>200 Youth) </a:t>
                      </a:r>
                      <a:endParaRPr lang="en-US" sz="1100" dirty="0" smtClean="0">
                        <a:effectLst/>
                        <a:latin typeface="Century Gothic" pitchFamily="34" charset="0"/>
                        <a:ea typeface="Calibri"/>
                        <a:cs typeface="Times New Roman"/>
                      </a:endParaRPr>
                    </a:p>
                    <a:p>
                      <a:pPr algn="ctr">
                        <a:lnSpc>
                          <a:spcPct val="115000"/>
                        </a:lnSpc>
                        <a:spcAft>
                          <a:spcPts val="0"/>
                        </a:spcAft>
                      </a:pPr>
                      <a:endParaRPr lang="en-US" sz="1100" dirty="0" smtClean="0">
                        <a:effectLst/>
                        <a:latin typeface="Century Gothic" pitchFamily="34" charset="0"/>
                        <a:ea typeface="Calibri"/>
                        <a:cs typeface="Times New Roman"/>
                      </a:endParaRPr>
                    </a:p>
                    <a:p>
                      <a:pPr algn="ctr">
                        <a:lnSpc>
                          <a:spcPct val="115000"/>
                        </a:lnSpc>
                        <a:spcAft>
                          <a:spcPts val="0"/>
                        </a:spcAft>
                      </a:pPr>
                      <a:r>
                        <a:rPr lang="en-US" sz="1100" dirty="0" smtClean="0">
                          <a:effectLst/>
                          <a:latin typeface="Century Gothic" pitchFamily="34" charset="0"/>
                          <a:ea typeface="Calibri"/>
                          <a:cs typeface="Times New Roman"/>
                        </a:rPr>
                        <a:t>RID</a:t>
                      </a:r>
                      <a:r>
                        <a:rPr lang="en-US" sz="1100" dirty="0">
                          <a:effectLst/>
                          <a:latin typeface="Century Gothic" pitchFamily="34" charset="0"/>
                          <a:ea typeface="Calibri"/>
                          <a:cs typeface="Times New Roman"/>
                        </a:rPr>
                        <a:t>: 2 000 </a:t>
                      </a:r>
                      <a:endParaRPr lang="en-US" sz="1100" dirty="0" smtClean="0">
                        <a:effectLst/>
                        <a:latin typeface="Century Gothic" pitchFamily="34" charset="0"/>
                        <a:ea typeface="Calibri"/>
                        <a:cs typeface="Times New Roman"/>
                      </a:endParaRPr>
                    </a:p>
                    <a:p>
                      <a:pPr algn="ctr">
                        <a:lnSpc>
                          <a:spcPct val="115000"/>
                        </a:lnSpc>
                        <a:spcAft>
                          <a:spcPts val="0"/>
                        </a:spcAft>
                      </a:pPr>
                      <a:r>
                        <a:rPr lang="en-US" sz="1100" dirty="0" smtClean="0">
                          <a:effectLst/>
                          <a:latin typeface="Century Gothic" pitchFamily="34" charset="0"/>
                          <a:ea typeface="Calibri"/>
                          <a:cs typeface="Times New Roman"/>
                        </a:rPr>
                        <a:t>NARYSEC:1979 – all youth</a:t>
                      </a: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nn-NO" sz="1100" b="1" dirty="0">
                          <a:effectLst/>
                          <a:latin typeface="Century Gothic" pitchFamily="34" charset="0"/>
                          <a:ea typeface="Calibri"/>
                          <a:cs typeface="Times New Roman"/>
                        </a:rPr>
                        <a:t>7 205 </a:t>
                      </a:r>
                      <a:endParaRPr lang="nn-NO" sz="1100" b="1" dirty="0" smtClean="0">
                        <a:effectLst/>
                        <a:latin typeface="Century Gothic" pitchFamily="34" charset="0"/>
                        <a:ea typeface="Calibri"/>
                        <a:cs typeface="Times New Roman"/>
                      </a:endParaRPr>
                    </a:p>
                    <a:p>
                      <a:pPr algn="l">
                        <a:lnSpc>
                          <a:spcPct val="115000"/>
                        </a:lnSpc>
                        <a:spcAft>
                          <a:spcPts val="0"/>
                        </a:spcAft>
                      </a:pPr>
                      <a:endParaRPr lang="nn-NO" sz="1100" dirty="0" smtClean="0">
                        <a:effectLst/>
                        <a:latin typeface="Century Gothic" pitchFamily="34" charset="0"/>
                        <a:ea typeface="Calibri"/>
                        <a:cs typeface="Times New Roman"/>
                      </a:endParaRPr>
                    </a:p>
                    <a:p>
                      <a:pPr algn="ctr">
                        <a:lnSpc>
                          <a:spcPct val="115000"/>
                        </a:lnSpc>
                        <a:spcAft>
                          <a:spcPts val="0"/>
                        </a:spcAft>
                      </a:pPr>
                      <a:r>
                        <a:rPr lang="nn-NO" sz="1100" dirty="0" smtClean="0">
                          <a:effectLst/>
                          <a:latin typeface="Century Gothic" pitchFamily="34" charset="0"/>
                          <a:ea typeface="Calibri"/>
                          <a:cs typeface="Times New Roman"/>
                        </a:rPr>
                        <a:t>REID</a:t>
                      </a:r>
                      <a:r>
                        <a:rPr lang="nn-NO" sz="1100" dirty="0">
                          <a:effectLst/>
                          <a:latin typeface="Century Gothic" pitchFamily="34" charset="0"/>
                          <a:ea typeface="Calibri"/>
                          <a:cs typeface="Times New Roman"/>
                        </a:rPr>
                        <a:t>: </a:t>
                      </a:r>
                      <a:r>
                        <a:rPr lang="nn-NO" sz="1100" dirty="0" smtClean="0">
                          <a:effectLst/>
                          <a:latin typeface="Century Gothic" pitchFamily="34" charset="0"/>
                          <a:ea typeface="Calibri"/>
                          <a:cs typeface="Times New Roman"/>
                        </a:rPr>
                        <a:t>3 </a:t>
                      </a:r>
                      <a:r>
                        <a:rPr lang="nn-NO" sz="1100" dirty="0">
                          <a:effectLst/>
                          <a:latin typeface="Century Gothic" pitchFamily="34" charset="0"/>
                          <a:ea typeface="Calibri"/>
                          <a:cs typeface="Times New Roman"/>
                        </a:rPr>
                        <a:t>705 </a:t>
                      </a:r>
                      <a:endParaRPr lang="nn-NO" sz="1100" dirty="0" smtClean="0">
                        <a:effectLst/>
                        <a:latin typeface="Century Gothic" pitchFamily="34" charset="0"/>
                        <a:ea typeface="Calibri"/>
                        <a:cs typeface="Times New Roman"/>
                      </a:endParaRPr>
                    </a:p>
                    <a:p>
                      <a:pPr algn="ctr">
                        <a:lnSpc>
                          <a:spcPct val="115000"/>
                        </a:lnSpc>
                        <a:spcAft>
                          <a:spcPts val="0"/>
                        </a:spcAft>
                      </a:pPr>
                      <a:r>
                        <a:rPr lang="nn-NO" sz="1100" dirty="0" smtClean="0">
                          <a:effectLst/>
                          <a:latin typeface="Century Gothic" pitchFamily="34" charset="0"/>
                          <a:ea typeface="Calibri"/>
                          <a:cs typeface="Times New Roman"/>
                        </a:rPr>
                        <a:t>RID:3 </a:t>
                      </a:r>
                      <a:r>
                        <a:rPr lang="nn-NO" sz="1100" dirty="0">
                          <a:effectLst/>
                          <a:latin typeface="Century Gothic" pitchFamily="34" charset="0"/>
                          <a:ea typeface="Calibri"/>
                          <a:cs typeface="Times New Roman"/>
                        </a:rPr>
                        <a:t>500</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nn-NO" sz="1100" b="1" dirty="0">
                          <a:effectLst/>
                          <a:latin typeface="Century Gothic" pitchFamily="34" charset="0"/>
                          <a:ea typeface="Calibri"/>
                          <a:cs typeface="Times New Roman"/>
                        </a:rPr>
                        <a:t>7 427 </a:t>
                      </a:r>
                      <a:endParaRPr lang="nn-NO" sz="1100" b="1" dirty="0" smtClean="0">
                        <a:effectLst/>
                        <a:latin typeface="Century Gothic" pitchFamily="34" charset="0"/>
                        <a:ea typeface="Calibri"/>
                        <a:cs typeface="Times New Roman"/>
                      </a:endParaRPr>
                    </a:p>
                    <a:p>
                      <a:pPr algn="ctr">
                        <a:lnSpc>
                          <a:spcPct val="115000"/>
                        </a:lnSpc>
                        <a:spcAft>
                          <a:spcPts val="0"/>
                        </a:spcAft>
                      </a:pPr>
                      <a:endParaRPr lang="nn-NO" sz="1100" dirty="0" smtClean="0">
                        <a:effectLst/>
                        <a:latin typeface="Century Gothic" pitchFamily="34" charset="0"/>
                        <a:ea typeface="Calibri"/>
                        <a:cs typeface="Times New Roman"/>
                      </a:endParaRPr>
                    </a:p>
                    <a:p>
                      <a:pPr algn="ctr">
                        <a:lnSpc>
                          <a:spcPct val="115000"/>
                        </a:lnSpc>
                        <a:spcAft>
                          <a:spcPts val="0"/>
                        </a:spcAft>
                      </a:pPr>
                      <a:r>
                        <a:rPr lang="nn-NO" sz="1100" dirty="0" smtClean="0">
                          <a:effectLst/>
                          <a:latin typeface="Century Gothic" pitchFamily="34" charset="0"/>
                          <a:ea typeface="Calibri"/>
                          <a:cs typeface="Times New Roman"/>
                        </a:rPr>
                        <a:t>REID</a:t>
                      </a:r>
                      <a:r>
                        <a:rPr lang="nn-NO" sz="1100" dirty="0">
                          <a:effectLst/>
                          <a:latin typeface="Century Gothic" pitchFamily="34" charset="0"/>
                          <a:ea typeface="Calibri"/>
                          <a:cs typeface="Times New Roman"/>
                        </a:rPr>
                        <a:t>: 3 927 </a:t>
                      </a:r>
                      <a:endParaRPr lang="nn-NO" sz="1100" dirty="0" smtClean="0">
                        <a:effectLst/>
                        <a:latin typeface="Century Gothic" pitchFamily="34" charset="0"/>
                        <a:ea typeface="Calibri"/>
                        <a:cs typeface="Times New Roman"/>
                      </a:endParaRPr>
                    </a:p>
                    <a:p>
                      <a:pPr algn="ctr">
                        <a:lnSpc>
                          <a:spcPct val="115000"/>
                        </a:lnSpc>
                        <a:spcAft>
                          <a:spcPts val="0"/>
                        </a:spcAft>
                      </a:pPr>
                      <a:r>
                        <a:rPr lang="nn-NO" sz="1100" dirty="0" smtClean="0">
                          <a:effectLst/>
                          <a:latin typeface="Century Gothic" pitchFamily="34" charset="0"/>
                          <a:ea typeface="Calibri"/>
                          <a:cs typeface="Times New Roman"/>
                        </a:rPr>
                        <a:t>RID:3 </a:t>
                      </a:r>
                      <a:r>
                        <a:rPr lang="nn-NO" sz="1100" dirty="0">
                          <a:effectLst/>
                          <a:latin typeface="Century Gothic" pitchFamily="34" charset="0"/>
                          <a:ea typeface="Calibri"/>
                          <a:cs typeface="Times New Roman"/>
                        </a:rPr>
                        <a:t>500</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marL="0" marR="0" lvl="0" indent="0" algn="l" defTabSz="913666" rtl="0" eaLnBrk="1" fontAlgn="b"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People in rural areas skilled through rural development and land reform initiatives</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1561112">
                <a:tc>
                  <a:txBody>
                    <a:bodyPr/>
                    <a:lstStyle/>
                    <a:p>
                      <a:pPr>
                        <a:lnSpc>
                          <a:spcPct val="115000"/>
                        </a:lnSpc>
                        <a:spcAft>
                          <a:spcPts val="0"/>
                        </a:spcAft>
                      </a:pPr>
                      <a:r>
                        <a:rPr lang="en-US" sz="1100" b="0" dirty="0">
                          <a:effectLst/>
                          <a:latin typeface="Century Gothic" pitchFamily="34" charset="0"/>
                          <a:ea typeface="Calibri"/>
                          <a:cs typeface="Times New Roman"/>
                        </a:rPr>
                        <a:t>Number of job opportunities created in rural development initiatives</a:t>
                      </a: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r>
                        <a:rPr lang="en-US" sz="1100" b="1" dirty="0">
                          <a:latin typeface="Century Gothic" pitchFamily="34" charset="0"/>
                        </a:rPr>
                        <a:t>5 909 </a:t>
                      </a:r>
                      <a:endParaRPr lang="en-US" sz="1100" b="1" dirty="0" smtClean="0">
                        <a:latin typeface="Century Gothic" pitchFamily="34" charset="0"/>
                      </a:endParaRPr>
                    </a:p>
                    <a:p>
                      <a:endParaRPr lang="en-US" sz="1100" dirty="0" smtClean="0">
                        <a:latin typeface="Century Gothic" pitchFamily="34" charset="0"/>
                      </a:endParaRPr>
                    </a:p>
                    <a:p>
                      <a:r>
                        <a:rPr lang="en-US" sz="1100" dirty="0" smtClean="0">
                          <a:latin typeface="Century Gothic" pitchFamily="34" charset="0"/>
                        </a:rPr>
                        <a:t>REID</a:t>
                      </a:r>
                      <a:r>
                        <a:rPr lang="en-US" sz="1100" dirty="0">
                          <a:latin typeface="Century Gothic" pitchFamily="34" charset="0"/>
                        </a:rPr>
                        <a:t>: 4 109 (1 500 Females, 1 000 Youth) </a:t>
                      </a:r>
                      <a:endParaRPr lang="en-US" sz="1100" dirty="0" smtClean="0">
                        <a:latin typeface="Century Gothic" pitchFamily="34" charset="0"/>
                      </a:endParaRPr>
                    </a:p>
                    <a:p>
                      <a:endParaRPr lang="en-US" sz="1100" dirty="0" smtClean="0">
                        <a:latin typeface="Century Gothic" pitchFamily="34" charset="0"/>
                      </a:endParaRPr>
                    </a:p>
                    <a:p>
                      <a:r>
                        <a:rPr lang="en-US" sz="1100" dirty="0" smtClean="0">
                          <a:latin typeface="Century Gothic" pitchFamily="34" charset="0"/>
                        </a:rPr>
                        <a:t>RID</a:t>
                      </a:r>
                      <a:r>
                        <a:rPr lang="en-US" sz="1100" dirty="0">
                          <a:latin typeface="Century Gothic" pitchFamily="34" charset="0"/>
                        </a:rPr>
                        <a:t>: 1 </a:t>
                      </a:r>
                      <a:r>
                        <a:rPr lang="en-US" sz="1100" dirty="0" smtClean="0">
                          <a:latin typeface="Century Gothic" pitchFamily="34" charset="0"/>
                        </a:rPr>
                        <a:t>800</a:t>
                      </a:r>
                    </a:p>
                    <a:p>
                      <a:endParaRPr lang="en-ZA" sz="1100" dirty="0">
                        <a:latin typeface="Century Gothic" pitchFamily="34" charset="0"/>
                      </a:endParaRPr>
                    </a:p>
                  </a:txBody>
                  <a:tcPr marL="65073" marR="65073" marT="0" marB="0">
                    <a:solidFill>
                      <a:schemeClr val="accent3">
                        <a:lumMod val="20000"/>
                        <a:lumOff val="80000"/>
                      </a:schemeClr>
                    </a:solidFill>
                  </a:tcPr>
                </a:tc>
                <a:tc>
                  <a:txBody>
                    <a:bodyPr/>
                    <a:lstStyle/>
                    <a:p>
                      <a:r>
                        <a:rPr lang="nn-NO" sz="1100" b="1" dirty="0">
                          <a:latin typeface="Century Gothic" pitchFamily="34" charset="0"/>
                        </a:rPr>
                        <a:t>6 366 </a:t>
                      </a:r>
                      <a:endParaRPr lang="nn-NO" sz="1100" b="1" dirty="0" smtClean="0">
                        <a:latin typeface="Century Gothic" pitchFamily="34" charset="0"/>
                      </a:endParaRPr>
                    </a:p>
                    <a:p>
                      <a:endParaRPr lang="nn-NO" sz="1100" dirty="0" smtClean="0">
                        <a:latin typeface="Century Gothic" pitchFamily="34" charset="0"/>
                      </a:endParaRPr>
                    </a:p>
                    <a:p>
                      <a:pPr algn="ctr"/>
                      <a:r>
                        <a:rPr lang="nn-NO" sz="1100" dirty="0" smtClean="0">
                          <a:latin typeface="Century Gothic" pitchFamily="34" charset="0"/>
                        </a:rPr>
                        <a:t>REID</a:t>
                      </a:r>
                      <a:r>
                        <a:rPr lang="nn-NO" sz="1100" dirty="0">
                          <a:latin typeface="Century Gothic" pitchFamily="34" charset="0"/>
                        </a:rPr>
                        <a:t>: 4 366 </a:t>
                      </a:r>
                      <a:endParaRPr lang="nn-NO" sz="1100" dirty="0" smtClean="0">
                        <a:latin typeface="Century Gothic" pitchFamily="34" charset="0"/>
                      </a:endParaRPr>
                    </a:p>
                    <a:p>
                      <a:pPr algn="ctr"/>
                      <a:r>
                        <a:rPr lang="nn-NO" sz="1100" dirty="0" smtClean="0">
                          <a:latin typeface="Century Gothic" pitchFamily="34" charset="0"/>
                        </a:rPr>
                        <a:t>RID:2 </a:t>
                      </a:r>
                      <a:r>
                        <a:rPr lang="nn-NO" sz="1100" dirty="0">
                          <a:latin typeface="Century Gothic" pitchFamily="34" charset="0"/>
                        </a:rPr>
                        <a:t>00</a:t>
                      </a:r>
                      <a:endParaRPr lang="en-ZA" sz="1100" dirty="0">
                        <a:latin typeface="Century Gothic" pitchFamily="34" charset="0"/>
                      </a:endParaRPr>
                    </a:p>
                  </a:txBody>
                  <a:tcPr marL="65073" marR="65073" marT="0" marB="0">
                    <a:solidFill>
                      <a:schemeClr val="accent3">
                        <a:lumMod val="20000"/>
                        <a:lumOff val="80000"/>
                      </a:schemeClr>
                    </a:solidFill>
                  </a:tcPr>
                </a:tc>
                <a:tc>
                  <a:txBody>
                    <a:bodyPr/>
                    <a:lstStyle/>
                    <a:p>
                      <a:r>
                        <a:rPr lang="nn-NO" sz="1100" b="1" dirty="0">
                          <a:latin typeface="Century Gothic" pitchFamily="34" charset="0"/>
                        </a:rPr>
                        <a:t>6 682 </a:t>
                      </a:r>
                      <a:endParaRPr lang="nn-NO" sz="1100" b="1" dirty="0" smtClean="0">
                        <a:latin typeface="Century Gothic" pitchFamily="34" charset="0"/>
                      </a:endParaRPr>
                    </a:p>
                    <a:p>
                      <a:endParaRPr lang="nn-NO" sz="1100" dirty="0" smtClean="0">
                        <a:latin typeface="Century Gothic" pitchFamily="34" charset="0"/>
                      </a:endParaRPr>
                    </a:p>
                    <a:p>
                      <a:pPr algn="ctr"/>
                      <a:r>
                        <a:rPr lang="nn-NO" sz="1100" dirty="0" smtClean="0">
                          <a:latin typeface="Century Gothic" pitchFamily="34" charset="0"/>
                        </a:rPr>
                        <a:t>REID</a:t>
                      </a:r>
                      <a:r>
                        <a:rPr lang="nn-NO" sz="1100" dirty="0">
                          <a:latin typeface="Century Gothic" pitchFamily="34" charset="0"/>
                        </a:rPr>
                        <a:t>: 4 </a:t>
                      </a:r>
                      <a:r>
                        <a:rPr lang="nn-NO" sz="1100" dirty="0" smtClean="0">
                          <a:latin typeface="Century Gothic" pitchFamily="34" charset="0"/>
                        </a:rPr>
                        <a:t>682</a:t>
                      </a:r>
                    </a:p>
                    <a:p>
                      <a:pPr algn="ctr"/>
                      <a:r>
                        <a:rPr lang="nn-NO" sz="1100" dirty="0" smtClean="0">
                          <a:latin typeface="Century Gothic" pitchFamily="34" charset="0"/>
                        </a:rPr>
                        <a:t> </a:t>
                      </a:r>
                      <a:r>
                        <a:rPr lang="nn-NO" sz="1100" dirty="0">
                          <a:latin typeface="Century Gothic" pitchFamily="34" charset="0"/>
                        </a:rPr>
                        <a:t>RID:2 00</a:t>
                      </a:r>
                      <a:endParaRPr lang="en-ZA" sz="1100" dirty="0">
                        <a:latin typeface="Century Gothic" pitchFamily="34" charset="0"/>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US" sz="1100" dirty="0">
                          <a:effectLst/>
                          <a:latin typeface="Century Gothic" pitchFamily="34" charset="0"/>
                          <a:ea typeface="Calibri"/>
                          <a:cs typeface="Times New Roman"/>
                        </a:rPr>
                        <a:t>People in rural areas employed through rural development and land reform initiatives</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4"/>
                  </a:ext>
                </a:extLst>
              </a:tr>
            </a:tbl>
          </a:graphicData>
        </a:graphic>
      </p:graphicFrame>
      <p:sp>
        <p:nvSpPr>
          <p:cNvPr id="3" name="Rectangle 1"/>
          <p:cNvSpPr>
            <a:spLocks noChangeArrowheads="1"/>
          </p:cNvSpPr>
          <p:nvPr/>
        </p:nvSpPr>
        <p:spPr bwMode="auto">
          <a:xfrm>
            <a:off x="467547" y="322787"/>
            <a:ext cx="8244649"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Programme 3: Rural Development</a:t>
            </a:r>
          </a:p>
          <a:p>
            <a:pPr fontAlgn="base">
              <a:spcBef>
                <a:spcPct val="0"/>
              </a:spcBef>
              <a:spcAft>
                <a:spcPct val="0"/>
              </a:spcAft>
              <a:defRPr/>
            </a:pPr>
            <a:r>
              <a:rPr lang="en-ZA" sz="2000" b="1" dirty="0">
                <a:solidFill>
                  <a:prstClr val="black"/>
                </a:solidFill>
                <a:latin typeface="Century Gothic" pitchFamily="34" charset="0"/>
                <a:ea typeface="Times New Roman" pitchFamily="18" charset="0"/>
                <a:cs typeface="Times New Roman" pitchFamily="18" charset="0"/>
              </a:rPr>
              <a:t> </a:t>
            </a:r>
            <a:endParaRPr lang="en-ZA" sz="2000" dirty="0">
              <a:solidFill>
                <a:prstClr val="black"/>
              </a:solidFill>
              <a:latin typeface="Century Gothic" pitchFamily="34" charset="0"/>
              <a:cs typeface="Arial" pitchFamily="34" charset="0"/>
            </a:endParaRPr>
          </a:p>
          <a:p>
            <a:pPr eaLnBrk="0" fontAlgn="base" hangingPunct="0">
              <a:spcBef>
                <a:spcPct val="0"/>
              </a:spcBef>
              <a:spcAft>
                <a:spcPct val="0"/>
              </a:spcAft>
              <a:defRPr/>
            </a:pPr>
            <a:endParaRPr lang="en-ZA" dirty="0">
              <a:solidFill>
                <a:prstClr val="black"/>
              </a:solidFill>
              <a:latin typeface="Arial" pitchFamily="34" charset="0"/>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AFDB2B-8CC3-42DD-8D9E-4683A28C098C}" type="slidenum">
              <a:rPr lang="en-ZA" smtClean="0">
                <a:solidFill>
                  <a:prstClr val="black"/>
                </a:solidFill>
              </a:rPr>
              <a:pPr>
                <a:defRPr/>
              </a:pPr>
              <a:t>26</a:t>
            </a:fld>
            <a:endParaRPr lang="en-ZA" dirty="0">
              <a:solidFill>
                <a:prstClr val="black"/>
              </a:solidFill>
            </a:endParaRPr>
          </a:p>
        </p:txBody>
      </p:sp>
    </p:spTree>
    <p:extLst>
      <p:ext uri="{BB962C8B-B14F-4D97-AF65-F5344CB8AC3E}">
        <p14:creationId xmlns:p14="http://schemas.microsoft.com/office/powerpoint/2010/main" xmlns="" val="255901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325739885"/>
              </p:ext>
            </p:extLst>
          </p:nvPr>
        </p:nvGraphicFramePr>
        <p:xfrm>
          <a:off x="560128" y="980728"/>
          <a:ext cx="8126673" cy="4852149"/>
        </p:xfrm>
        <a:graphic>
          <a:graphicData uri="http://schemas.openxmlformats.org/drawingml/2006/table">
            <a:tbl>
              <a:tblPr firstRow="1" firstCol="1" bandRow="1">
                <a:tableStyleId>{5940675A-B579-460E-94D1-54222C63F5DA}</a:tableStyleId>
              </a:tblPr>
              <a:tblGrid>
                <a:gridCol w="494668">
                  <a:extLst>
                    <a:ext uri="{9D8B030D-6E8A-4147-A177-3AD203B41FA5}">
                      <a16:colId xmlns:a16="http://schemas.microsoft.com/office/drawing/2014/main" xmlns="" val="20000"/>
                    </a:ext>
                  </a:extLst>
                </a:gridCol>
                <a:gridCol w="1762742">
                  <a:extLst>
                    <a:ext uri="{9D8B030D-6E8A-4147-A177-3AD203B41FA5}">
                      <a16:colId xmlns:a16="http://schemas.microsoft.com/office/drawing/2014/main" xmlns="" val="20001"/>
                    </a:ext>
                  </a:extLst>
                </a:gridCol>
                <a:gridCol w="1173852">
                  <a:extLst>
                    <a:ext uri="{9D8B030D-6E8A-4147-A177-3AD203B41FA5}">
                      <a16:colId xmlns:a16="http://schemas.microsoft.com/office/drawing/2014/main" xmlns="" val="20002"/>
                    </a:ext>
                  </a:extLst>
                </a:gridCol>
                <a:gridCol w="1173852">
                  <a:extLst>
                    <a:ext uri="{9D8B030D-6E8A-4147-A177-3AD203B41FA5}">
                      <a16:colId xmlns:a16="http://schemas.microsoft.com/office/drawing/2014/main" xmlns="" val="20003"/>
                    </a:ext>
                  </a:extLst>
                </a:gridCol>
                <a:gridCol w="902963">
                  <a:extLst>
                    <a:ext uri="{9D8B030D-6E8A-4147-A177-3AD203B41FA5}">
                      <a16:colId xmlns:a16="http://schemas.microsoft.com/office/drawing/2014/main" xmlns="" val="20004"/>
                    </a:ext>
                  </a:extLst>
                </a:gridCol>
                <a:gridCol w="812668">
                  <a:extLst>
                    <a:ext uri="{9D8B030D-6E8A-4147-A177-3AD203B41FA5}">
                      <a16:colId xmlns:a16="http://schemas.microsoft.com/office/drawing/2014/main" xmlns="" val="20005"/>
                    </a:ext>
                  </a:extLst>
                </a:gridCol>
                <a:gridCol w="812668">
                  <a:extLst>
                    <a:ext uri="{9D8B030D-6E8A-4147-A177-3AD203B41FA5}">
                      <a16:colId xmlns:a16="http://schemas.microsoft.com/office/drawing/2014/main" xmlns="" val="20006"/>
                    </a:ext>
                  </a:extLst>
                </a:gridCol>
                <a:gridCol w="993260">
                  <a:extLst>
                    <a:ext uri="{9D8B030D-6E8A-4147-A177-3AD203B41FA5}">
                      <a16:colId xmlns:a16="http://schemas.microsoft.com/office/drawing/2014/main" xmlns="" val="20007"/>
                    </a:ext>
                  </a:extLst>
                </a:gridCol>
              </a:tblGrid>
              <a:tr h="421540">
                <a:tc rowSpan="2" gridSpan="2">
                  <a:txBody>
                    <a:bodyPr/>
                    <a:lstStyle/>
                    <a:p>
                      <a:pPr algn="ctr">
                        <a:lnSpc>
                          <a:spcPct val="150000"/>
                        </a:lnSpc>
                        <a:spcAft>
                          <a:spcPts val="1000"/>
                        </a:spcAft>
                      </a:pPr>
                      <a:r>
                        <a:rPr lang="en-ZA" sz="1000" b="1" dirty="0">
                          <a:effectLst/>
                          <a:latin typeface="Century Gothic" panose="020B0502020202020204" pitchFamily="34" charset="0"/>
                        </a:rPr>
                        <a:t>Performance  Indicator</a:t>
                      </a:r>
                      <a:endParaRPr lang="en-ZA" sz="1000" b="1" dirty="0">
                        <a:effectLst/>
                        <a:latin typeface="Century Gothic" pitchFamily="34" charset="0"/>
                        <a:ea typeface="Calibri"/>
                        <a:cs typeface="Times New Roman"/>
                      </a:endParaRPr>
                    </a:p>
                  </a:txBody>
                  <a:tcPr marL="25675" marR="25675" marT="0" marB="0" anchor="ctr">
                    <a:solidFill>
                      <a:srgbClr val="00B050"/>
                    </a:solidFill>
                  </a:tcPr>
                </a:tc>
                <a:tc rowSpan="2" hMerge="1">
                  <a:txBody>
                    <a:bodyPr/>
                    <a:lstStyle/>
                    <a:p>
                      <a:endParaRPr lang="en-ZA"/>
                    </a:p>
                  </a:txBody>
                  <a:tcPr/>
                </a:tc>
                <a:tc rowSpan="2">
                  <a:txBody>
                    <a:bodyPr/>
                    <a:lstStyle/>
                    <a:p>
                      <a:pPr algn="ctr">
                        <a:lnSpc>
                          <a:spcPct val="150000"/>
                        </a:lnSpc>
                        <a:spcAft>
                          <a:spcPts val="1000"/>
                        </a:spcAft>
                      </a:pPr>
                      <a:r>
                        <a:rPr lang="en-ZA" sz="1000" b="1" dirty="0">
                          <a:effectLst/>
                          <a:latin typeface="Century Gothic" pitchFamily="34" charset="0"/>
                          <a:ea typeface="Calibri"/>
                          <a:cs typeface="Times New Roman"/>
                        </a:rPr>
                        <a:t>Reporting Period</a:t>
                      </a:r>
                    </a:p>
                  </a:txBody>
                  <a:tcPr marL="25675" marR="25675" marT="0" marB="0" anchor="ctr">
                    <a:solidFill>
                      <a:srgbClr val="00B050"/>
                    </a:solidFill>
                  </a:tcPr>
                </a:tc>
                <a:tc rowSpan="2">
                  <a:txBody>
                    <a:bodyPr/>
                    <a:lstStyle/>
                    <a:p>
                      <a:pPr algn="ctr">
                        <a:lnSpc>
                          <a:spcPct val="150000"/>
                        </a:lnSpc>
                        <a:spcAft>
                          <a:spcPts val="1000"/>
                        </a:spcAft>
                      </a:pPr>
                      <a:r>
                        <a:rPr lang="en-ZA" sz="1000" b="1" dirty="0">
                          <a:effectLst/>
                          <a:latin typeface="Century Gothic" panose="020B0502020202020204" pitchFamily="34" charset="0"/>
                        </a:rPr>
                        <a:t>Annual target</a:t>
                      </a:r>
                    </a:p>
                    <a:p>
                      <a:pPr algn="ctr">
                        <a:lnSpc>
                          <a:spcPct val="150000"/>
                        </a:lnSpc>
                        <a:spcAft>
                          <a:spcPts val="1000"/>
                        </a:spcAft>
                      </a:pPr>
                      <a:r>
                        <a:rPr lang="en-ZA" sz="1000" b="1" dirty="0">
                          <a:effectLst/>
                          <a:latin typeface="Century Gothic" panose="020B0502020202020204" pitchFamily="34" charset="0"/>
                        </a:rPr>
                        <a:t>2019/20</a:t>
                      </a:r>
                      <a:endParaRPr lang="en-ZA" sz="1000" b="1" dirty="0">
                        <a:effectLst/>
                        <a:latin typeface="Century Gothic" pitchFamily="34" charset="0"/>
                        <a:ea typeface="Calibri"/>
                        <a:cs typeface="Times New Roman"/>
                      </a:endParaRPr>
                    </a:p>
                  </a:txBody>
                  <a:tcPr marL="25675" marR="25675" marT="0" marB="0" anchor="ctr">
                    <a:solidFill>
                      <a:srgbClr val="00B050"/>
                    </a:solidFill>
                  </a:tcPr>
                </a:tc>
                <a:tc gridSpan="4">
                  <a:txBody>
                    <a:bodyPr/>
                    <a:lstStyle/>
                    <a:p>
                      <a:pPr algn="ctr">
                        <a:lnSpc>
                          <a:spcPct val="150000"/>
                        </a:lnSpc>
                        <a:spcAft>
                          <a:spcPts val="100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25675" marR="25675"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0101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000" b="1" dirty="0">
                          <a:effectLst/>
                          <a:latin typeface="Century Gothic" panose="020B0502020202020204" pitchFamily="34" charset="0"/>
                        </a:rPr>
                        <a:t>1st</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00" b="1" dirty="0">
                          <a:effectLst/>
                          <a:latin typeface="Century Gothic" panose="020B0502020202020204" pitchFamily="34" charset="0"/>
                        </a:rPr>
                        <a:t>2</a:t>
                      </a:r>
                      <a:r>
                        <a:rPr lang="en-ZA" sz="1000" b="1" baseline="30000" dirty="0">
                          <a:effectLst/>
                          <a:latin typeface="Century Gothic" panose="020B0502020202020204" pitchFamily="34" charset="0"/>
                        </a:rPr>
                        <a:t>nd</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00" b="1" dirty="0">
                          <a:effectLst/>
                          <a:latin typeface="Century Gothic" panose="020B0502020202020204" pitchFamily="34" charset="0"/>
                        </a:rPr>
                        <a:t>3rd</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00" b="1" dirty="0">
                          <a:effectLst/>
                          <a:latin typeface="Century Gothic" panose="020B0502020202020204" pitchFamily="34" charset="0"/>
                        </a:rPr>
                        <a:t>4th</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extLst>
                  <a:ext uri="{0D108BD9-81ED-4DB2-BD59-A6C34878D82A}">
                    <a16:rowId xmlns:a16="http://schemas.microsoft.com/office/drawing/2014/main" xmlns="" val="10001"/>
                  </a:ext>
                </a:extLst>
              </a:tr>
              <a:tr h="1107767">
                <a:tc>
                  <a:txBody>
                    <a:bodyPr/>
                    <a:lstStyle/>
                    <a:p>
                      <a:pPr algn="l">
                        <a:lnSpc>
                          <a:spcPct val="115000"/>
                        </a:lnSpc>
                        <a:spcAft>
                          <a:spcPts val="1000"/>
                        </a:spcAft>
                      </a:pPr>
                      <a:r>
                        <a:rPr lang="en-ZA" sz="1000" b="1" dirty="0">
                          <a:effectLst/>
                          <a:latin typeface="Century Gothic" pitchFamily="34" charset="0"/>
                          <a:ea typeface="Calibri"/>
                          <a:cs typeface="Times New Roman"/>
                        </a:rPr>
                        <a:t>3.3.1</a:t>
                      </a:r>
                    </a:p>
                  </a:txBody>
                  <a:tcPr marL="25675" marR="25675" marT="0" marB="0">
                    <a:solidFill>
                      <a:schemeClr val="accent3">
                        <a:lumMod val="20000"/>
                        <a:lumOff val="80000"/>
                      </a:schemeClr>
                    </a:solidFill>
                  </a:tcPr>
                </a:tc>
                <a:tc>
                  <a:txBody>
                    <a:bodyPr/>
                    <a:lstStyle/>
                    <a:p>
                      <a:pPr marL="0" marR="0" indent="0" algn="l" defTabSz="913403" rtl="0" eaLnBrk="1" fontAlgn="auto" latinLnBrk="0" hangingPunct="1">
                        <a:lnSpc>
                          <a:spcPct val="115000"/>
                        </a:lnSpc>
                        <a:spcBef>
                          <a:spcPts val="0"/>
                        </a:spcBef>
                        <a:spcAft>
                          <a:spcPts val="1000"/>
                        </a:spcAft>
                        <a:buClrTx/>
                        <a:buSzTx/>
                        <a:buFontTx/>
                        <a:buNone/>
                        <a:tabLst/>
                        <a:defRPr/>
                      </a:pPr>
                      <a:r>
                        <a:rPr lang="en-ZA" sz="1000" b="1" dirty="0">
                          <a:effectLst/>
                          <a:latin typeface="Century Gothic" panose="020B0502020202020204" pitchFamily="34" charset="0"/>
                        </a:rPr>
                        <a:t>Number of skills development opportunities provided in rural development initiatives.</a:t>
                      </a: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r>
                        <a:rPr lang="en-ZA" sz="1000" dirty="0">
                          <a:effectLst/>
                          <a:latin typeface="Century Gothic" pitchFamily="34" charset="0"/>
                          <a:ea typeface="Calibri"/>
                          <a:cs typeface="Times New Roman"/>
                        </a:rPr>
                        <a:t>Quarterly</a:t>
                      </a:r>
                    </a:p>
                  </a:txBody>
                  <a:tcPr marL="68580" marR="68580" marT="0" marB="0">
                    <a:solidFill>
                      <a:schemeClr val="accent3">
                        <a:lumMod val="20000"/>
                        <a:lumOff val="80000"/>
                      </a:schemeClr>
                    </a:solidFill>
                  </a:tcPr>
                </a:tc>
                <a:tc>
                  <a:txBody>
                    <a:bodyPr/>
                    <a:lstStyle/>
                    <a:p>
                      <a:pPr algn="ctr"/>
                      <a:r>
                        <a:rPr lang="nn-NO" sz="1000" b="1" dirty="0">
                          <a:effectLst/>
                          <a:latin typeface="Century Gothic" pitchFamily="34" charset="0"/>
                          <a:ea typeface="Calibri"/>
                          <a:cs typeface="Times New Roman"/>
                        </a:rPr>
                        <a:t>7 465</a:t>
                      </a:r>
                    </a:p>
                    <a:p>
                      <a:pPr algn="ctr">
                        <a:lnSpc>
                          <a:spcPct val="115000"/>
                        </a:lnSpc>
                        <a:spcAft>
                          <a:spcPts val="0"/>
                        </a:spcAft>
                      </a:pPr>
                      <a:r>
                        <a:rPr lang="nn-NO" sz="1000" dirty="0" smtClean="0">
                          <a:effectLst/>
                          <a:latin typeface="Century Gothic" pitchFamily="34" charset="0"/>
                          <a:ea typeface="Calibri"/>
                          <a:cs typeface="Times New Roman"/>
                        </a:rPr>
                        <a:t>REID</a:t>
                      </a:r>
                      <a:r>
                        <a:rPr lang="nn-NO" sz="1000" dirty="0">
                          <a:effectLst/>
                          <a:latin typeface="Century Gothic" pitchFamily="34" charset="0"/>
                          <a:ea typeface="Calibri"/>
                          <a:cs typeface="Times New Roman"/>
                        </a:rPr>
                        <a:t>: 3 486</a:t>
                      </a:r>
                      <a:r>
                        <a:rPr lang="nn-NO" sz="1000" dirty="0" smtClean="0">
                          <a:effectLst/>
                          <a:latin typeface="Century Gothic" pitchFamily="34" charset="0"/>
                          <a:ea typeface="Calibri"/>
                          <a:cs typeface="Times New Roman"/>
                        </a:rPr>
                        <a:t>; </a:t>
                      </a:r>
                      <a:r>
                        <a:rPr lang="en-US" sz="1000" i="1" dirty="0" smtClean="0">
                          <a:effectLst/>
                          <a:latin typeface="Century Gothic" pitchFamily="34" charset="0"/>
                          <a:ea typeface="Calibri"/>
                          <a:cs typeface="Times New Roman"/>
                        </a:rPr>
                        <a:t>(2 000 Females, </a:t>
                      </a:r>
                    </a:p>
                    <a:p>
                      <a:pPr algn="ctr">
                        <a:lnSpc>
                          <a:spcPct val="115000"/>
                        </a:lnSpc>
                        <a:spcAft>
                          <a:spcPts val="0"/>
                        </a:spcAft>
                      </a:pPr>
                      <a:r>
                        <a:rPr lang="en-US" sz="1000" i="1" dirty="0" smtClean="0">
                          <a:effectLst/>
                          <a:latin typeface="Century Gothic" pitchFamily="34" charset="0"/>
                          <a:ea typeface="Calibri"/>
                          <a:cs typeface="Times New Roman"/>
                        </a:rPr>
                        <a:t>1 200 Youth) </a:t>
                      </a:r>
                    </a:p>
                    <a:p>
                      <a:pPr algn="ctr"/>
                      <a:r>
                        <a:rPr lang="nn-NO" sz="1000" dirty="0" smtClean="0">
                          <a:effectLst/>
                          <a:latin typeface="Century Gothic" pitchFamily="34" charset="0"/>
                          <a:ea typeface="Calibri"/>
                          <a:cs typeface="Times New Roman"/>
                        </a:rPr>
                        <a:t>RID</a:t>
                      </a:r>
                      <a:r>
                        <a:rPr lang="nn-NO" sz="1000" dirty="0">
                          <a:effectLst/>
                          <a:latin typeface="Century Gothic" pitchFamily="34" charset="0"/>
                          <a:ea typeface="Calibri"/>
                          <a:cs typeface="Times New Roman"/>
                        </a:rPr>
                        <a:t>: 2 000;</a:t>
                      </a:r>
                    </a:p>
                    <a:p>
                      <a:pPr algn="ctr"/>
                      <a:r>
                        <a:rPr lang="nn-NO" sz="1000" dirty="0">
                          <a:effectLst/>
                          <a:latin typeface="Century Gothic" pitchFamily="34" charset="0"/>
                          <a:ea typeface="Calibri"/>
                          <a:cs typeface="Times New Roman"/>
                        </a:rPr>
                        <a:t>NARYSEC:</a:t>
                      </a:r>
                    </a:p>
                    <a:p>
                      <a:pPr algn="ctr"/>
                      <a:r>
                        <a:rPr lang="nn-NO" sz="1000" dirty="0">
                          <a:effectLst/>
                          <a:latin typeface="Century Gothic" pitchFamily="34" charset="0"/>
                          <a:ea typeface="Calibri"/>
                          <a:cs typeface="Times New Roman"/>
                        </a:rPr>
                        <a:t>1 979)</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dirty="0">
                          <a:effectLst/>
                          <a:latin typeface="Century Gothic" pitchFamily="34" charset="0"/>
                          <a:ea typeface="Calibri"/>
                          <a:cs typeface="Times New Roman"/>
                        </a:rPr>
                        <a:t>665</a:t>
                      </a:r>
                    </a:p>
                    <a:p>
                      <a:pPr algn="ctr"/>
                      <a:endParaRPr lang="nn-NO" sz="1000" dirty="0" smtClean="0">
                        <a:effectLst/>
                        <a:latin typeface="Century Gothic" pitchFamily="34" charset="0"/>
                        <a:ea typeface="Calibri"/>
                        <a:cs typeface="Times New Roman"/>
                      </a:endParaRPr>
                    </a:p>
                    <a:p>
                      <a:pPr algn="ctr"/>
                      <a:r>
                        <a:rPr lang="nn-NO" sz="1000" dirty="0" smtClean="0">
                          <a:effectLst/>
                          <a:latin typeface="Century Gothic" pitchFamily="34" charset="0"/>
                          <a:ea typeface="Calibri"/>
                          <a:cs typeface="Times New Roman"/>
                        </a:rPr>
                        <a:t>(</a:t>
                      </a:r>
                      <a:r>
                        <a:rPr lang="nn-NO" sz="1000" dirty="0">
                          <a:effectLst/>
                          <a:latin typeface="Century Gothic" pitchFamily="34" charset="0"/>
                          <a:ea typeface="Calibri"/>
                          <a:cs typeface="Times New Roman"/>
                        </a:rPr>
                        <a:t>REID: 320;</a:t>
                      </a:r>
                    </a:p>
                    <a:p>
                      <a:pPr algn="ctr"/>
                      <a:r>
                        <a:rPr lang="nn-NO" sz="1000" dirty="0">
                          <a:effectLst/>
                          <a:latin typeface="Century Gothic" pitchFamily="34" charset="0"/>
                          <a:ea typeface="Calibri"/>
                          <a:cs typeface="Times New Roman"/>
                        </a:rPr>
                        <a:t>RID: 200;</a:t>
                      </a:r>
                    </a:p>
                    <a:p>
                      <a:pPr algn="ctr"/>
                      <a:r>
                        <a:rPr lang="nn-NO" sz="1000" dirty="0">
                          <a:effectLst/>
                          <a:latin typeface="Century Gothic" pitchFamily="34" charset="0"/>
                          <a:ea typeface="Calibri"/>
                          <a:cs typeface="Times New Roman"/>
                        </a:rPr>
                        <a:t>NARYSEC:</a:t>
                      </a:r>
                    </a:p>
                    <a:p>
                      <a:pPr algn="ctr"/>
                      <a:r>
                        <a:rPr lang="nn-NO" sz="1000" dirty="0">
                          <a:effectLst/>
                          <a:latin typeface="Century Gothic" pitchFamily="34" charset="0"/>
                          <a:ea typeface="Calibri"/>
                          <a:cs typeface="Times New Roman"/>
                        </a:rPr>
                        <a:t>145)</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dirty="0">
                          <a:effectLst/>
                          <a:latin typeface="Century Gothic" pitchFamily="34" charset="0"/>
                          <a:ea typeface="Calibri"/>
                          <a:cs typeface="Times New Roman"/>
                        </a:rPr>
                        <a:t>2 103</a:t>
                      </a:r>
                    </a:p>
                    <a:p>
                      <a:pPr algn="ctr"/>
                      <a:endParaRPr lang="nn-NO" sz="1000" dirty="0" smtClean="0">
                        <a:effectLst/>
                        <a:latin typeface="Century Gothic" pitchFamily="34" charset="0"/>
                        <a:ea typeface="Calibri"/>
                        <a:cs typeface="Times New Roman"/>
                      </a:endParaRPr>
                    </a:p>
                    <a:p>
                      <a:pPr algn="ctr"/>
                      <a:r>
                        <a:rPr lang="nn-NO" sz="1000" dirty="0" smtClean="0">
                          <a:effectLst/>
                          <a:latin typeface="Century Gothic" pitchFamily="34" charset="0"/>
                          <a:ea typeface="Calibri"/>
                          <a:cs typeface="Times New Roman"/>
                        </a:rPr>
                        <a:t>(</a:t>
                      </a:r>
                      <a:r>
                        <a:rPr lang="nn-NO" sz="1000" dirty="0">
                          <a:effectLst/>
                          <a:latin typeface="Century Gothic" pitchFamily="34" charset="0"/>
                          <a:ea typeface="Calibri"/>
                          <a:cs typeface="Times New Roman"/>
                        </a:rPr>
                        <a:t>REID: 988;</a:t>
                      </a:r>
                    </a:p>
                    <a:p>
                      <a:pPr algn="ctr"/>
                      <a:r>
                        <a:rPr lang="nn-NO" sz="1000" dirty="0">
                          <a:effectLst/>
                          <a:latin typeface="Century Gothic" pitchFamily="34" charset="0"/>
                          <a:ea typeface="Calibri"/>
                          <a:cs typeface="Times New Roman"/>
                        </a:rPr>
                        <a:t>RID: 700;</a:t>
                      </a:r>
                    </a:p>
                    <a:p>
                      <a:pPr algn="ctr"/>
                      <a:r>
                        <a:rPr lang="nn-NO" sz="1000" dirty="0">
                          <a:effectLst/>
                          <a:latin typeface="Century Gothic" pitchFamily="34" charset="0"/>
                          <a:ea typeface="Calibri"/>
                          <a:cs typeface="Times New Roman"/>
                        </a:rPr>
                        <a:t>NARYSEC:</a:t>
                      </a:r>
                    </a:p>
                    <a:p>
                      <a:pPr algn="ctr"/>
                      <a:r>
                        <a:rPr lang="nn-NO" sz="1000" dirty="0">
                          <a:effectLst/>
                          <a:latin typeface="Century Gothic" pitchFamily="34" charset="0"/>
                          <a:ea typeface="Calibri"/>
                          <a:cs typeface="Times New Roman"/>
                        </a:rPr>
                        <a:t>415)</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dirty="0">
                          <a:effectLst/>
                          <a:latin typeface="Century Gothic" pitchFamily="34" charset="0"/>
                          <a:ea typeface="Calibri"/>
                          <a:cs typeface="Times New Roman"/>
                        </a:rPr>
                        <a:t>2 673</a:t>
                      </a:r>
                    </a:p>
                    <a:p>
                      <a:pPr algn="ctr"/>
                      <a:endParaRPr lang="nn-NO" sz="1000" dirty="0" smtClean="0">
                        <a:effectLst/>
                        <a:latin typeface="Century Gothic" pitchFamily="34" charset="0"/>
                        <a:ea typeface="Calibri"/>
                        <a:cs typeface="Times New Roman"/>
                      </a:endParaRPr>
                    </a:p>
                    <a:p>
                      <a:pPr algn="ctr"/>
                      <a:r>
                        <a:rPr lang="nn-NO" sz="1000" dirty="0" smtClean="0">
                          <a:effectLst/>
                          <a:latin typeface="Century Gothic" pitchFamily="34" charset="0"/>
                          <a:ea typeface="Calibri"/>
                          <a:cs typeface="Times New Roman"/>
                        </a:rPr>
                        <a:t>(</a:t>
                      </a:r>
                      <a:r>
                        <a:rPr lang="nn-NO" sz="1000" dirty="0">
                          <a:effectLst/>
                          <a:latin typeface="Century Gothic" pitchFamily="34" charset="0"/>
                          <a:ea typeface="Calibri"/>
                          <a:cs typeface="Times New Roman"/>
                        </a:rPr>
                        <a:t>REID: 1 539;</a:t>
                      </a:r>
                    </a:p>
                    <a:p>
                      <a:pPr algn="ctr"/>
                      <a:r>
                        <a:rPr lang="nn-NO" sz="1000" dirty="0">
                          <a:effectLst/>
                          <a:latin typeface="Century Gothic" pitchFamily="34" charset="0"/>
                          <a:ea typeface="Calibri"/>
                          <a:cs typeface="Times New Roman"/>
                        </a:rPr>
                        <a:t>RID: 600;</a:t>
                      </a:r>
                    </a:p>
                    <a:p>
                      <a:pPr algn="ctr"/>
                      <a:r>
                        <a:rPr lang="nn-NO" sz="1000" dirty="0">
                          <a:effectLst/>
                          <a:latin typeface="Century Gothic" pitchFamily="34" charset="0"/>
                          <a:ea typeface="Calibri"/>
                          <a:cs typeface="Times New Roman"/>
                        </a:rPr>
                        <a:t>NARYSEC:</a:t>
                      </a:r>
                    </a:p>
                    <a:p>
                      <a:pPr algn="ctr"/>
                      <a:r>
                        <a:rPr lang="nn-NO" sz="1000" dirty="0">
                          <a:effectLst/>
                          <a:latin typeface="Century Gothic" pitchFamily="34" charset="0"/>
                          <a:ea typeface="Calibri"/>
                          <a:cs typeface="Times New Roman"/>
                        </a:rPr>
                        <a:t>534)</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dirty="0">
                          <a:effectLst/>
                          <a:latin typeface="Century Gothic" pitchFamily="34" charset="0"/>
                          <a:ea typeface="Calibri"/>
                          <a:cs typeface="Times New Roman"/>
                        </a:rPr>
                        <a:t>2 024</a:t>
                      </a:r>
                    </a:p>
                    <a:p>
                      <a:pPr algn="ctr"/>
                      <a:endParaRPr lang="nn-NO" sz="1000" dirty="0" smtClean="0">
                        <a:effectLst/>
                        <a:latin typeface="Century Gothic" pitchFamily="34" charset="0"/>
                        <a:ea typeface="Calibri"/>
                        <a:cs typeface="Times New Roman"/>
                      </a:endParaRPr>
                    </a:p>
                    <a:p>
                      <a:pPr algn="ctr"/>
                      <a:r>
                        <a:rPr lang="nn-NO" sz="1000" dirty="0" smtClean="0">
                          <a:effectLst/>
                          <a:latin typeface="Century Gothic" pitchFamily="34" charset="0"/>
                          <a:ea typeface="Calibri"/>
                          <a:cs typeface="Times New Roman"/>
                        </a:rPr>
                        <a:t>(</a:t>
                      </a:r>
                      <a:r>
                        <a:rPr lang="nn-NO" sz="1000" dirty="0">
                          <a:effectLst/>
                          <a:latin typeface="Century Gothic" pitchFamily="34" charset="0"/>
                          <a:ea typeface="Calibri"/>
                          <a:cs typeface="Times New Roman"/>
                        </a:rPr>
                        <a:t>REID: 639;</a:t>
                      </a:r>
                    </a:p>
                    <a:p>
                      <a:pPr algn="ctr"/>
                      <a:r>
                        <a:rPr lang="nn-NO" sz="1000" dirty="0">
                          <a:effectLst/>
                          <a:latin typeface="Century Gothic" pitchFamily="34" charset="0"/>
                          <a:ea typeface="Calibri"/>
                          <a:cs typeface="Times New Roman"/>
                        </a:rPr>
                        <a:t>RID: 500;</a:t>
                      </a:r>
                    </a:p>
                    <a:p>
                      <a:pPr algn="ctr"/>
                      <a:r>
                        <a:rPr lang="nn-NO" sz="1000" dirty="0">
                          <a:effectLst/>
                          <a:latin typeface="Century Gothic" pitchFamily="34" charset="0"/>
                          <a:ea typeface="Calibri"/>
                          <a:cs typeface="Times New Roman"/>
                        </a:rPr>
                        <a:t>NARYSEC:</a:t>
                      </a:r>
                    </a:p>
                    <a:p>
                      <a:pPr algn="ctr"/>
                      <a:r>
                        <a:rPr lang="nn-NO" sz="1000" dirty="0">
                          <a:effectLst/>
                          <a:latin typeface="Century Gothic" pitchFamily="34" charset="0"/>
                          <a:ea typeface="Calibri"/>
                          <a:cs typeface="Times New Roman"/>
                        </a:rPr>
                        <a:t>885)</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3094213">
                <a:tc gridSpan="8">
                  <a:txBody>
                    <a:bodyPr/>
                    <a:lstStyle/>
                    <a:p>
                      <a:pPr algn="l">
                        <a:lnSpc>
                          <a:spcPct val="115000"/>
                        </a:lnSpc>
                        <a:spcAft>
                          <a:spcPts val="1000"/>
                        </a:spcAft>
                      </a:pP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endParaRPr lang="en-ZA" sz="1000" b="1" dirty="0">
                        <a:effectLst/>
                        <a:latin typeface="Century Gothic" pitchFamily="34" charset="0"/>
                        <a:ea typeface="Calibri"/>
                        <a:cs typeface="Times New Roman"/>
                      </a:endParaRPr>
                    </a:p>
                  </a:txBody>
                  <a:tcPr marL="25675" marR="25675" marT="0" marB="0">
                    <a:solidFill>
                      <a:schemeClr val="accent2">
                        <a:lumMod val="40000"/>
                        <a:lumOff val="6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2">
                        <a:lumMod val="40000"/>
                        <a:lumOff val="60000"/>
                      </a:schemeClr>
                    </a:solidFill>
                  </a:tcPr>
                </a:tc>
                <a:tc hMerge="1">
                  <a:txBody>
                    <a:bodyPr/>
                    <a:lstStyle/>
                    <a:p>
                      <a:pPr algn="ctr">
                        <a:lnSpc>
                          <a:spcPct val="115000"/>
                        </a:lnSpc>
                        <a:spcAft>
                          <a:spcPts val="1000"/>
                        </a:spcAft>
                      </a:pPr>
                      <a:endParaRPr lang="en-ZA" sz="1000" b="0" dirty="0">
                        <a:effectLst/>
                        <a:latin typeface="Century Gothic" pitchFamily="34" charset="0"/>
                        <a:ea typeface="Calibri"/>
                        <a:cs typeface="Times New Roman"/>
                      </a:endParaRPr>
                    </a:p>
                  </a:txBody>
                  <a:tcPr marL="25675" marR="25675"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1000"/>
                        </a:spcAft>
                      </a:pPr>
                      <a:endParaRPr lang="en-ZA" sz="1000" dirty="0">
                        <a:effectLst/>
                        <a:latin typeface="Century Gothic" pitchFamily="34" charset="0"/>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531602" y="505217"/>
            <a:ext cx="77768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ZA" sz="2000" b="1" i="0" u="none" strike="noStrike" cap="none" normalizeH="0" baseline="0" dirty="0">
                <a:ln>
                  <a:noFill/>
                </a:ln>
                <a:solidFill>
                  <a:schemeClr val="tx1"/>
                </a:solidFill>
                <a:effectLst/>
                <a:latin typeface="Century Gothic" pitchFamily="34" charset="0"/>
                <a:ea typeface="Calibri" pitchFamily="34" charset="0"/>
                <a:cs typeface="Arial" pitchFamily="34" charset="0"/>
              </a:rPr>
              <a:t>Quarterly Targets for </a:t>
            </a:r>
            <a:r>
              <a:rPr lang="en-ZA" sz="2000" b="1" dirty="0">
                <a:solidFill>
                  <a:prstClr val="black"/>
                </a:solidFill>
                <a:latin typeface="Century Gothic" pitchFamily="34" charset="0"/>
                <a:ea typeface="Calibri" pitchFamily="34" charset="0"/>
                <a:cs typeface="Arial" pitchFamily="34" charset="0"/>
              </a:rPr>
              <a:t>2019/20</a:t>
            </a:r>
            <a:endParaRPr kumimoji="0" lang="en-ZA" sz="2000" b="0" i="0" u="none" strike="noStrike" cap="none" normalizeH="0" baseline="0" dirty="0">
              <a:ln>
                <a:noFill/>
              </a:ln>
              <a:solidFill>
                <a:schemeClr val="tx1"/>
              </a:solidFill>
              <a:effectLst/>
              <a:latin typeface="Century Gothic" pitchFamily="34" charset="0"/>
              <a:cs typeface="Arial" pitchFamily="34" charset="0"/>
            </a:endParaRPr>
          </a:p>
        </p:txBody>
      </p:sp>
      <p:sp>
        <p:nvSpPr>
          <p:cNvPr id="4" name="Slide Number Placeholder 1"/>
          <p:cNvSpPr txBox="1">
            <a:spLocks/>
          </p:cNvSpPr>
          <p:nvPr/>
        </p:nvSpPr>
        <p:spPr>
          <a:xfrm>
            <a:off x="7884369" y="6356356"/>
            <a:ext cx="8024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pPr/>
              <a:t>27</a:t>
            </a:fld>
            <a:endParaRPr lang="en-ZA" dirty="0"/>
          </a:p>
        </p:txBody>
      </p:sp>
      <p:graphicFrame>
        <p:nvGraphicFramePr>
          <p:cNvPr id="8" name="Chart 7">
            <a:extLst>
              <a:ext uri="{FF2B5EF4-FFF2-40B4-BE49-F238E27FC236}">
                <a16:creationId xmlns:a16="http://schemas.microsoft.com/office/drawing/2014/main" xmlns="" id="{689D4ADB-400E-44AF-BBBA-7B9306CFAFDD}"/>
              </a:ext>
            </a:extLst>
          </p:cNvPr>
          <p:cNvGraphicFramePr>
            <a:graphicFrameLocks/>
          </p:cNvGraphicFramePr>
          <p:nvPr>
            <p:extLst>
              <p:ext uri="{D42A27DB-BD31-4B8C-83A1-F6EECF244321}">
                <p14:modId xmlns:p14="http://schemas.microsoft.com/office/powerpoint/2010/main" xmlns="" val="2685331724"/>
              </p:ext>
            </p:extLst>
          </p:nvPr>
        </p:nvGraphicFramePr>
        <p:xfrm>
          <a:off x="560128" y="2636912"/>
          <a:ext cx="8126673"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71082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2080902"/>
              </p:ext>
            </p:extLst>
          </p:nvPr>
        </p:nvGraphicFramePr>
        <p:xfrm>
          <a:off x="545429" y="980728"/>
          <a:ext cx="8141370" cy="4680521"/>
        </p:xfrm>
        <a:graphic>
          <a:graphicData uri="http://schemas.openxmlformats.org/drawingml/2006/table">
            <a:tbl>
              <a:tblPr firstRow="1" firstCol="1" bandRow="1">
                <a:tableStyleId>{5940675A-B579-460E-94D1-54222C63F5DA}</a:tableStyleId>
              </a:tblPr>
              <a:tblGrid>
                <a:gridCol w="444861">
                  <a:extLst>
                    <a:ext uri="{9D8B030D-6E8A-4147-A177-3AD203B41FA5}">
                      <a16:colId xmlns:a16="http://schemas.microsoft.com/office/drawing/2014/main" xmlns="" val="20000"/>
                    </a:ext>
                  </a:extLst>
                </a:gridCol>
                <a:gridCol w="1247540">
                  <a:extLst>
                    <a:ext uri="{9D8B030D-6E8A-4147-A177-3AD203B41FA5}">
                      <a16:colId xmlns:a16="http://schemas.microsoft.com/office/drawing/2014/main" xmlns="" val="20001"/>
                    </a:ext>
                  </a:extLst>
                </a:gridCol>
                <a:gridCol w="1119442">
                  <a:extLst>
                    <a:ext uri="{9D8B030D-6E8A-4147-A177-3AD203B41FA5}">
                      <a16:colId xmlns:a16="http://schemas.microsoft.com/office/drawing/2014/main" xmlns="" val="20002"/>
                    </a:ext>
                  </a:extLst>
                </a:gridCol>
                <a:gridCol w="1119442">
                  <a:extLst>
                    <a:ext uri="{9D8B030D-6E8A-4147-A177-3AD203B41FA5}">
                      <a16:colId xmlns:a16="http://schemas.microsoft.com/office/drawing/2014/main" xmlns="" val="20003"/>
                    </a:ext>
                  </a:extLst>
                </a:gridCol>
                <a:gridCol w="1155710">
                  <a:extLst>
                    <a:ext uri="{9D8B030D-6E8A-4147-A177-3AD203B41FA5}">
                      <a16:colId xmlns:a16="http://schemas.microsoft.com/office/drawing/2014/main" xmlns="" val="20004"/>
                    </a:ext>
                  </a:extLst>
                </a:gridCol>
                <a:gridCol w="990608">
                  <a:extLst>
                    <a:ext uri="{9D8B030D-6E8A-4147-A177-3AD203B41FA5}">
                      <a16:colId xmlns:a16="http://schemas.microsoft.com/office/drawing/2014/main" xmlns="" val="20005"/>
                    </a:ext>
                  </a:extLst>
                </a:gridCol>
                <a:gridCol w="990608">
                  <a:extLst>
                    <a:ext uri="{9D8B030D-6E8A-4147-A177-3AD203B41FA5}">
                      <a16:colId xmlns:a16="http://schemas.microsoft.com/office/drawing/2014/main" xmlns="" val="20006"/>
                    </a:ext>
                  </a:extLst>
                </a:gridCol>
                <a:gridCol w="1073159">
                  <a:extLst>
                    <a:ext uri="{9D8B030D-6E8A-4147-A177-3AD203B41FA5}">
                      <a16:colId xmlns:a16="http://schemas.microsoft.com/office/drawing/2014/main" xmlns="" val="20007"/>
                    </a:ext>
                  </a:extLst>
                </a:gridCol>
              </a:tblGrid>
              <a:tr h="438799">
                <a:tc rowSpan="2" gridSpan="2">
                  <a:txBody>
                    <a:bodyPr/>
                    <a:lstStyle/>
                    <a:p>
                      <a:pPr algn="ctr">
                        <a:lnSpc>
                          <a:spcPct val="150000"/>
                        </a:lnSpc>
                        <a:spcAft>
                          <a:spcPts val="1000"/>
                        </a:spcAft>
                      </a:pPr>
                      <a:r>
                        <a:rPr lang="en-ZA" sz="1000" b="1" dirty="0">
                          <a:effectLst/>
                          <a:latin typeface="Century Gothic" panose="020B0502020202020204" pitchFamily="34" charset="0"/>
                        </a:rPr>
                        <a:t>Performance Indicator</a:t>
                      </a:r>
                      <a:endParaRPr lang="en-ZA" sz="1000" b="1" dirty="0">
                        <a:effectLst/>
                        <a:latin typeface="Century Gothic" pitchFamily="34" charset="0"/>
                        <a:ea typeface="Calibri"/>
                        <a:cs typeface="Times New Roman"/>
                      </a:endParaRPr>
                    </a:p>
                  </a:txBody>
                  <a:tcPr marL="25675" marR="25675" marT="0" marB="0" anchor="ctr">
                    <a:solidFill>
                      <a:srgbClr val="00B050"/>
                    </a:solidFill>
                  </a:tcPr>
                </a:tc>
                <a:tc rowSpan="2" hMerge="1">
                  <a:txBody>
                    <a:bodyPr/>
                    <a:lstStyle/>
                    <a:p>
                      <a:endParaRPr lang="en-ZA"/>
                    </a:p>
                  </a:txBody>
                  <a:tcPr/>
                </a:tc>
                <a:tc rowSpan="2">
                  <a:txBody>
                    <a:bodyPr/>
                    <a:lstStyle/>
                    <a:p>
                      <a:pPr algn="ctr">
                        <a:lnSpc>
                          <a:spcPct val="150000"/>
                        </a:lnSpc>
                        <a:spcAft>
                          <a:spcPts val="1000"/>
                        </a:spcAft>
                      </a:pPr>
                      <a:r>
                        <a:rPr lang="en-ZA" sz="1000" b="1" dirty="0">
                          <a:effectLst/>
                          <a:latin typeface="Century Gothic" pitchFamily="34" charset="0"/>
                          <a:ea typeface="Calibri"/>
                          <a:cs typeface="Times New Roman"/>
                        </a:rPr>
                        <a:t>Reporting Period</a:t>
                      </a:r>
                    </a:p>
                  </a:txBody>
                  <a:tcPr marL="25675" marR="25675" marT="0" marB="0" anchor="ctr">
                    <a:solidFill>
                      <a:srgbClr val="00B050"/>
                    </a:solidFill>
                  </a:tcPr>
                </a:tc>
                <a:tc rowSpan="2">
                  <a:txBody>
                    <a:bodyPr/>
                    <a:lstStyle/>
                    <a:p>
                      <a:pPr algn="ctr">
                        <a:lnSpc>
                          <a:spcPct val="150000"/>
                        </a:lnSpc>
                        <a:spcAft>
                          <a:spcPts val="1000"/>
                        </a:spcAft>
                      </a:pPr>
                      <a:r>
                        <a:rPr lang="en-ZA" sz="1000" b="1" dirty="0">
                          <a:effectLst/>
                          <a:latin typeface="Century Gothic" panose="020B0502020202020204" pitchFamily="34" charset="0"/>
                        </a:rPr>
                        <a:t>Annual target</a:t>
                      </a:r>
                    </a:p>
                    <a:p>
                      <a:pPr algn="ctr">
                        <a:lnSpc>
                          <a:spcPct val="150000"/>
                        </a:lnSpc>
                        <a:spcAft>
                          <a:spcPts val="1000"/>
                        </a:spcAft>
                      </a:pPr>
                      <a:r>
                        <a:rPr lang="en-ZA" sz="1000" b="1" dirty="0">
                          <a:effectLst/>
                          <a:latin typeface="Century Gothic" panose="020B0502020202020204" pitchFamily="34" charset="0"/>
                        </a:rPr>
                        <a:t>2019/20</a:t>
                      </a:r>
                      <a:endParaRPr lang="en-ZA" sz="1000" b="1" dirty="0">
                        <a:effectLst/>
                        <a:latin typeface="Century Gothic" pitchFamily="34" charset="0"/>
                        <a:ea typeface="Calibri"/>
                        <a:cs typeface="Times New Roman"/>
                      </a:endParaRPr>
                    </a:p>
                  </a:txBody>
                  <a:tcPr marL="25675" marR="25675" marT="0" marB="0" anchor="ctr">
                    <a:solidFill>
                      <a:srgbClr val="00B050"/>
                    </a:solidFill>
                  </a:tcPr>
                </a:tc>
                <a:tc gridSpan="4">
                  <a:txBody>
                    <a:bodyPr/>
                    <a:lstStyle/>
                    <a:p>
                      <a:pPr algn="ctr">
                        <a:lnSpc>
                          <a:spcPct val="150000"/>
                        </a:lnSpc>
                        <a:spcAft>
                          <a:spcPts val="100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25675" marR="25675"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85065">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000" b="1" dirty="0">
                          <a:effectLst/>
                          <a:latin typeface="Century Gothic" panose="020B0502020202020204" pitchFamily="34" charset="0"/>
                        </a:rPr>
                        <a:t>1st</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00" b="1" dirty="0">
                          <a:effectLst/>
                          <a:latin typeface="Century Gothic" panose="020B0502020202020204" pitchFamily="34" charset="0"/>
                        </a:rPr>
                        <a:t>2</a:t>
                      </a:r>
                      <a:r>
                        <a:rPr lang="en-ZA" sz="1000" b="1" baseline="30000" dirty="0">
                          <a:effectLst/>
                          <a:latin typeface="Century Gothic" panose="020B0502020202020204" pitchFamily="34" charset="0"/>
                        </a:rPr>
                        <a:t>nd</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00" b="1" dirty="0">
                          <a:effectLst/>
                          <a:latin typeface="Century Gothic" panose="020B0502020202020204" pitchFamily="34" charset="0"/>
                        </a:rPr>
                        <a:t>3rd</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tc>
                  <a:txBody>
                    <a:bodyPr/>
                    <a:lstStyle/>
                    <a:p>
                      <a:pPr algn="ctr">
                        <a:lnSpc>
                          <a:spcPct val="115000"/>
                        </a:lnSpc>
                        <a:spcAft>
                          <a:spcPts val="1000"/>
                        </a:spcAft>
                      </a:pPr>
                      <a:r>
                        <a:rPr lang="en-ZA" sz="1000" b="1" dirty="0">
                          <a:effectLst/>
                          <a:latin typeface="Century Gothic" panose="020B0502020202020204" pitchFamily="34" charset="0"/>
                        </a:rPr>
                        <a:t>4th</a:t>
                      </a:r>
                      <a:endParaRPr lang="en-ZA" sz="1000" b="1" dirty="0">
                        <a:effectLst/>
                        <a:latin typeface="Century Gothic" pitchFamily="34" charset="0"/>
                        <a:ea typeface="Calibri"/>
                        <a:cs typeface="Times New Roman"/>
                      </a:endParaRPr>
                    </a:p>
                  </a:txBody>
                  <a:tcPr marL="25675" marR="25675" marT="0" marB="0" anchor="ctr">
                    <a:solidFill>
                      <a:schemeClr val="accent3">
                        <a:lumMod val="20000"/>
                        <a:lumOff val="80000"/>
                      </a:schemeClr>
                    </a:solidFill>
                  </a:tcPr>
                </a:tc>
                <a:extLst>
                  <a:ext uri="{0D108BD9-81ED-4DB2-BD59-A6C34878D82A}">
                    <a16:rowId xmlns:a16="http://schemas.microsoft.com/office/drawing/2014/main" xmlns="" val="10001"/>
                  </a:ext>
                </a:extLst>
              </a:tr>
              <a:tr h="1023864">
                <a:tc>
                  <a:txBody>
                    <a:bodyPr/>
                    <a:lstStyle/>
                    <a:p>
                      <a:pPr>
                        <a:lnSpc>
                          <a:spcPct val="115000"/>
                        </a:lnSpc>
                        <a:spcAft>
                          <a:spcPts val="1000"/>
                        </a:spcAft>
                      </a:pPr>
                      <a:r>
                        <a:rPr lang="en-ZA" sz="1000" b="1" dirty="0">
                          <a:effectLst/>
                          <a:latin typeface="Century Gothic" panose="020B0502020202020204" pitchFamily="34" charset="0"/>
                        </a:rPr>
                        <a:t>3.3.2</a:t>
                      </a: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1000"/>
                        </a:spcAft>
                        <a:buClrTx/>
                        <a:buSzTx/>
                        <a:buFontTx/>
                        <a:buNone/>
                        <a:tabLst/>
                        <a:defRPr/>
                      </a:pPr>
                      <a:r>
                        <a:rPr lang="en-ZA" sz="1000" b="1" dirty="0">
                          <a:effectLst/>
                          <a:latin typeface="Century Gothic" panose="020B0502020202020204" pitchFamily="34" charset="0"/>
                        </a:rPr>
                        <a:t>Number of jobs</a:t>
                      </a:r>
                      <a:br>
                        <a:rPr lang="en-ZA" sz="1000" b="1" dirty="0">
                          <a:effectLst/>
                          <a:latin typeface="Century Gothic" panose="020B0502020202020204" pitchFamily="34" charset="0"/>
                        </a:rPr>
                      </a:br>
                      <a:r>
                        <a:rPr lang="en-ZA" sz="1000" b="1" dirty="0">
                          <a:effectLst/>
                          <a:latin typeface="Century Gothic" panose="020B0502020202020204" pitchFamily="34" charset="0"/>
                        </a:rPr>
                        <a:t>created in rural development</a:t>
                      </a:r>
                      <a:br>
                        <a:rPr lang="en-ZA" sz="1000" b="1" dirty="0">
                          <a:effectLst/>
                          <a:latin typeface="Century Gothic" panose="020B0502020202020204" pitchFamily="34" charset="0"/>
                        </a:rPr>
                      </a:br>
                      <a:r>
                        <a:rPr lang="en-ZA" sz="1000" b="1" dirty="0">
                          <a:effectLst/>
                          <a:latin typeface="Century Gothic" panose="020B0502020202020204" pitchFamily="34" charset="0"/>
                        </a:rPr>
                        <a:t>initiatives</a:t>
                      </a: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a:txBody>
                    <a:bodyPr/>
                    <a:lstStyle/>
                    <a:p>
                      <a:pPr algn="ctr"/>
                      <a:r>
                        <a:rPr lang="en-ZA" sz="1000" dirty="0">
                          <a:effectLst/>
                          <a:latin typeface="Century Gothic" pitchFamily="34" charset="0"/>
                          <a:ea typeface="Calibri"/>
                          <a:cs typeface="Times New Roman"/>
                        </a:rPr>
                        <a:t>Quarterly</a:t>
                      </a:r>
                    </a:p>
                  </a:txBody>
                  <a:tcPr marL="68580" marR="68580" marT="0" marB="0">
                    <a:solidFill>
                      <a:schemeClr val="accent3">
                        <a:lumMod val="20000"/>
                        <a:lumOff val="80000"/>
                      </a:schemeClr>
                    </a:solidFill>
                  </a:tcPr>
                </a:tc>
                <a:tc>
                  <a:txBody>
                    <a:bodyPr/>
                    <a:lstStyle/>
                    <a:p>
                      <a:pPr algn="ctr"/>
                      <a:r>
                        <a:rPr lang="nn-NO" sz="1000" b="1" i="0" u="none" strike="noStrike" kern="1200" baseline="0" dirty="0">
                          <a:solidFill>
                            <a:schemeClr val="tx1"/>
                          </a:solidFill>
                          <a:latin typeface="Century Gothic" pitchFamily="34" charset="0"/>
                          <a:ea typeface="+mn-ea"/>
                          <a:cs typeface="+mn-cs"/>
                        </a:rPr>
                        <a:t>5 909</a:t>
                      </a:r>
                    </a:p>
                    <a:p>
                      <a:pPr algn="ctr"/>
                      <a:endParaRPr lang="nn-NO" sz="1000" b="0" i="0" u="none" strike="noStrike" kern="1200" baseline="0" dirty="0" smtClean="0">
                        <a:solidFill>
                          <a:schemeClr val="tx1"/>
                        </a:solidFill>
                        <a:latin typeface="Century Gothic" pitchFamily="34" charset="0"/>
                        <a:ea typeface="+mn-ea"/>
                        <a:cs typeface="+mn-cs"/>
                      </a:endParaRPr>
                    </a:p>
                    <a:p>
                      <a:pPr algn="ctr"/>
                      <a:r>
                        <a:rPr lang="nn-NO" sz="1000" b="0" i="0" u="none" strike="noStrike" kern="1200" baseline="0" dirty="0" smtClean="0">
                          <a:solidFill>
                            <a:schemeClr val="tx1"/>
                          </a:solidFill>
                          <a:latin typeface="Century Gothic" pitchFamily="34" charset="0"/>
                          <a:ea typeface="+mn-ea"/>
                          <a:cs typeface="+mn-cs"/>
                        </a:rPr>
                        <a:t>REID</a:t>
                      </a:r>
                      <a:r>
                        <a:rPr lang="nn-NO" sz="1000" b="0" i="0" u="none" strike="noStrike" kern="1200" baseline="0" dirty="0">
                          <a:solidFill>
                            <a:schemeClr val="tx1"/>
                          </a:solidFill>
                          <a:latin typeface="Century Gothic" pitchFamily="34" charset="0"/>
                          <a:ea typeface="+mn-ea"/>
                          <a:cs typeface="+mn-cs"/>
                        </a:rPr>
                        <a:t>: 4 109</a:t>
                      </a:r>
                      <a:r>
                        <a:rPr lang="nn-NO" sz="1000" b="0" i="0" u="none" strike="noStrike" kern="1200" baseline="0" dirty="0" smtClean="0">
                          <a:solidFill>
                            <a:schemeClr val="tx1"/>
                          </a:solidFill>
                          <a:latin typeface="Century Gothic" pitchFamily="34" charset="0"/>
                          <a:ea typeface="+mn-ea"/>
                          <a:cs typeface="+mn-cs"/>
                        </a:rPr>
                        <a:t>;      </a:t>
                      </a:r>
                      <a:r>
                        <a:rPr lang="en-US" sz="1000" dirty="0" smtClean="0">
                          <a:latin typeface="Century Gothic" pitchFamily="34" charset="0"/>
                        </a:rPr>
                        <a:t>(1 500 Females, 1 000 Youth</a:t>
                      </a:r>
                      <a:endParaRPr lang="nn-NO" sz="1000" b="0" i="0" u="none" strike="noStrike" kern="1200" baseline="0" dirty="0">
                        <a:solidFill>
                          <a:schemeClr val="tx1"/>
                        </a:solidFill>
                        <a:latin typeface="Century Gothic" pitchFamily="34" charset="0"/>
                        <a:ea typeface="+mn-ea"/>
                        <a:cs typeface="+mn-cs"/>
                      </a:endParaRPr>
                    </a:p>
                    <a:p>
                      <a:pPr algn="ctr"/>
                      <a:r>
                        <a:rPr lang="nn-NO" sz="1000" b="0" i="0" u="none" strike="noStrike" kern="1200" baseline="0" dirty="0">
                          <a:solidFill>
                            <a:schemeClr val="tx1"/>
                          </a:solidFill>
                          <a:latin typeface="Century Gothic" pitchFamily="34" charset="0"/>
                          <a:ea typeface="+mn-ea"/>
                          <a:cs typeface="+mn-cs"/>
                        </a:rPr>
                        <a:t>RID: 1 800)</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i="0" u="none" strike="noStrike" kern="1200" baseline="0" dirty="0">
                          <a:solidFill>
                            <a:schemeClr val="tx1"/>
                          </a:solidFill>
                          <a:latin typeface="Century Gothic" pitchFamily="34" charset="0"/>
                          <a:ea typeface="+mn-ea"/>
                          <a:cs typeface="+mn-cs"/>
                        </a:rPr>
                        <a:t>814</a:t>
                      </a:r>
                    </a:p>
                    <a:p>
                      <a:pPr algn="ctr"/>
                      <a:endParaRPr lang="nn-NO" sz="1000" b="0" i="0" u="none" strike="noStrike" kern="1200" baseline="0" dirty="0" smtClean="0">
                        <a:solidFill>
                          <a:schemeClr val="tx1"/>
                        </a:solidFill>
                        <a:latin typeface="Century Gothic" pitchFamily="34" charset="0"/>
                        <a:ea typeface="+mn-ea"/>
                        <a:cs typeface="+mn-cs"/>
                      </a:endParaRPr>
                    </a:p>
                    <a:p>
                      <a:pPr algn="ctr"/>
                      <a:r>
                        <a:rPr lang="nn-NO" sz="1000" b="0" i="0" u="none" strike="noStrike" kern="1200" baseline="0" dirty="0" smtClean="0">
                          <a:solidFill>
                            <a:schemeClr val="tx1"/>
                          </a:solidFill>
                          <a:latin typeface="Century Gothic" pitchFamily="34" charset="0"/>
                          <a:ea typeface="+mn-ea"/>
                          <a:cs typeface="+mn-cs"/>
                        </a:rPr>
                        <a:t>(</a:t>
                      </a:r>
                      <a:r>
                        <a:rPr lang="nn-NO" sz="1000" b="0" i="0" u="none" strike="noStrike" kern="1200" baseline="0" dirty="0">
                          <a:solidFill>
                            <a:schemeClr val="tx1"/>
                          </a:solidFill>
                          <a:latin typeface="Century Gothic" pitchFamily="34" charset="0"/>
                          <a:ea typeface="+mn-ea"/>
                          <a:cs typeface="+mn-cs"/>
                        </a:rPr>
                        <a:t>REID: 449;</a:t>
                      </a:r>
                    </a:p>
                    <a:p>
                      <a:pPr algn="ctr"/>
                      <a:r>
                        <a:rPr lang="nn-NO" sz="1000" b="0" i="0" u="none" strike="noStrike" kern="1200" baseline="0" dirty="0">
                          <a:solidFill>
                            <a:schemeClr val="tx1"/>
                          </a:solidFill>
                          <a:latin typeface="Century Gothic" pitchFamily="34" charset="0"/>
                          <a:ea typeface="+mn-ea"/>
                          <a:cs typeface="+mn-cs"/>
                        </a:rPr>
                        <a:t>RID:365)</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i="0" u="none" strike="noStrike" kern="1200" baseline="0" dirty="0">
                          <a:solidFill>
                            <a:schemeClr val="tx1"/>
                          </a:solidFill>
                          <a:latin typeface="Century Gothic" pitchFamily="34" charset="0"/>
                          <a:ea typeface="+mn-ea"/>
                          <a:cs typeface="+mn-cs"/>
                        </a:rPr>
                        <a:t>1 661</a:t>
                      </a:r>
                    </a:p>
                    <a:p>
                      <a:pPr algn="ctr"/>
                      <a:endParaRPr lang="nn-NO" sz="1000" b="0" i="0" u="none" strike="noStrike" kern="1200" baseline="0" dirty="0" smtClean="0">
                        <a:solidFill>
                          <a:schemeClr val="tx1"/>
                        </a:solidFill>
                        <a:latin typeface="Century Gothic" pitchFamily="34" charset="0"/>
                        <a:ea typeface="+mn-ea"/>
                        <a:cs typeface="+mn-cs"/>
                      </a:endParaRPr>
                    </a:p>
                    <a:p>
                      <a:pPr algn="ctr"/>
                      <a:r>
                        <a:rPr lang="nn-NO" sz="1000" b="0" i="0" u="none" strike="noStrike" kern="1200" baseline="0" dirty="0" smtClean="0">
                          <a:solidFill>
                            <a:schemeClr val="tx1"/>
                          </a:solidFill>
                          <a:latin typeface="Century Gothic" pitchFamily="34" charset="0"/>
                          <a:ea typeface="+mn-ea"/>
                          <a:cs typeface="+mn-cs"/>
                        </a:rPr>
                        <a:t>(</a:t>
                      </a:r>
                      <a:r>
                        <a:rPr lang="nn-NO" sz="1000" b="0" i="0" u="none" strike="noStrike" kern="1200" baseline="0" dirty="0">
                          <a:solidFill>
                            <a:schemeClr val="tx1"/>
                          </a:solidFill>
                          <a:latin typeface="Century Gothic" pitchFamily="34" charset="0"/>
                          <a:ea typeface="+mn-ea"/>
                          <a:cs typeface="+mn-cs"/>
                        </a:rPr>
                        <a:t>REID: 1 176;</a:t>
                      </a:r>
                    </a:p>
                    <a:p>
                      <a:pPr algn="ctr"/>
                      <a:r>
                        <a:rPr lang="nn-NO" sz="1000" b="0" i="0" u="none" strike="noStrike" kern="1200" baseline="0" dirty="0">
                          <a:solidFill>
                            <a:schemeClr val="tx1"/>
                          </a:solidFill>
                          <a:latin typeface="Century Gothic" pitchFamily="34" charset="0"/>
                          <a:ea typeface="+mn-ea"/>
                          <a:cs typeface="+mn-cs"/>
                        </a:rPr>
                        <a:t>RID: 485)</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i="0" u="none" strike="noStrike" kern="1200" baseline="0" dirty="0">
                          <a:solidFill>
                            <a:schemeClr val="tx1"/>
                          </a:solidFill>
                          <a:latin typeface="Century Gothic" pitchFamily="34" charset="0"/>
                          <a:ea typeface="+mn-ea"/>
                          <a:cs typeface="+mn-cs"/>
                        </a:rPr>
                        <a:t>2 217</a:t>
                      </a:r>
                    </a:p>
                    <a:p>
                      <a:pPr algn="ctr"/>
                      <a:endParaRPr lang="nn-NO" sz="1000" b="0" i="0" u="none" strike="noStrike" kern="1200" baseline="0" dirty="0" smtClean="0">
                        <a:solidFill>
                          <a:schemeClr val="tx1"/>
                        </a:solidFill>
                        <a:latin typeface="Century Gothic" pitchFamily="34" charset="0"/>
                        <a:ea typeface="+mn-ea"/>
                        <a:cs typeface="+mn-cs"/>
                      </a:endParaRPr>
                    </a:p>
                    <a:p>
                      <a:pPr algn="ctr"/>
                      <a:r>
                        <a:rPr lang="nn-NO" sz="1000" b="0" i="0" u="none" strike="noStrike" kern="1200" baseline="0" dirty="0" smtClean="0">
                          <a:solidFill>
                            <a:schemeClr val="tx1"/>
                          </a:solidFill>
                          <a:latin typeface="Century Gothic" pitchFamily="34" charset="0"/>
                          <a:ea typeface="+mn-ea"/>
                          <a:cs typeface="+mn-cs"/>
                        </a:rPr>
                        <a:t>(</a:t>
                      </a:r>
                      <a:r>
                        <a:rPr lang="nn-NO" sz="1000" b="0" i="0" u="none" strike="noStrike" kern="1200" baseline="0" dirty="0">
                          <a:solidFill>
                            <a:schemeClr val="tx1"/>
                          </a:solidFill>
                          <a:latin typeface="Century Gothic" pitchFamily="34" charset="0"/>
                          <a:ea typeface="+mn-ea"/>
                          <a:cs typeface="+mn-cs"/>
                        </a:rPr>
                        <a:t>REID: 1 682;</a:t>
                      </a:r>
                    </a:p>
                    <a:p>
                      <a:pPr algn="ctr"/>
                      <a:r>
                        <a:rPr lang="nn-NO" sz="1000" b="0" i="0" u="none" strike="noStrike" kern="1200" baseline="0" dirty="0">
                          <a:solidFill>
                            <a:schemeClr val="tx1"/>
                          </a:solidFill>
                          <a:latin typeface="Century Gothic" pitchFamily="34" charset="0"/>
                          <a:ea typeface="+mn-ea"/>
                          <a:cs typeface="+mn-cs"/>
                        </a:rPr>
                        <a:t>RID: 535)</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a:txBody>
                    <a:bodyPr/>
                    <a:lstStyle/>
                    <a:p>
                      <a:pPr algn="ctr"/>
                      <a:r>
                        <a:rPr lang="nn-NO" sz="1000" b="1" i="0" u="none" strike="noStrike" kern="1200" baseline="0" dirty="0">
                          <a:solidFill>
                            <a:schemeClr val="tx1"/>
                          </a:solidFill>
                          <a:latin typeface="Century Gothic" pitchFamily="34" charset="0"/>
                          <a:ea typeface="+mn-ea"/>
                          <a:cs typeface="+mn-cs"/>
                        </a:rPr>
                        <a:t>1 217</a:t>
                      </a:r>
                    </a:p>
                    <a:p>
                      <a:pPr algn="ctr"/>
                      <a:endParaRPr lang="nn-NO" sz="1000" b="0" i="0" u="none" strike="noStrike" kern="1200" baseline="0" dirty="0" smtClean="0">
                        <a:solidFill>
                          <a:schemeClr val="tx1"/>
                        </a:solidFill>
                        <a:latin typeface="Century Gothic" pitchFamily="34" charset="0"/>
                        <a:ea typeface="+mn-ea"/>
                        <a:cs typeface="+mn-cs"/>
                      </a:endParaRPr>
                    </a:p>
                    <a:p>
                      <a:pPr algn="ctr"/>
                      <a:r>
                        <a:rPr lang="nn-NO" sz="1000" b="0" i="0" u="none" strike="noStrike" kern="1200" baseline="0" dirty="0" smtClean="0">
                          <a:solidFill>
                            <a:schemeClr val="tx1"/>
                          </a:solidFill>
                          <a:latin typeface="Century Gothic" pitchFamily="34" charset="0"/>
                          <a:ea typeface="+mn-ea"/>
                          <a:cs typeface="+mn-cs"/>
                        </a:rPr>
                        <a:t>(</a:t>
                      </a:r>
                      <a:r>
                        <a:rPr lang="nn-NO" sz="1000" b="0" i="0" u="none" strike="noStrike" kern="1200" baseline="0" dirty="0">
                          <a:solidFill>
                            <a:schemeClr val="tx1"/>
                          </a:solidFill>
                          <a:latin typeface="Century Gothic" pitchFamily="34" charset="0"/>
                          <a:ea typeface="+mn-ea"/>
                          <a:cs typeface="+mn-cs"/>
                        </a:rPr>
                        <a:t>REID: 802;</a:t>
                      </a:r>
                    </a:p>
                    <a:p>
                      <a:pPr algn="ctr"/>
                      <a:r>
                        <a:rPr lang="nn-NO" sz="1000" b="0" i="0" u="none" strike="noStrike" kern="1200" baseline="0" dirty="0">
                          <a:solidFill>
                            <a:schemeClr val="tx1"/>
                          </a:solidFill>
                          <a:latin typeface="Century Gothic" pitchFamily="34" charset="0"/>
                          <a:ea typeface="+mn-ea"/>
                          <a:cs typeface="+mn-cs"/>
                        </a:rPr>
                        <a:t>RID: 415)</a:t>
                      </a: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632793">
                <a:tc gridSpan="8">
                  <a:txBody>
                    <a:bodyPr/>
                    <a:lstStyle/>
                    <a:p>
                      <a:pPr>
                        <a:lnSpc>
                          <a:spcPct val="115000"/>
                        </a:lnSpc>
                        <a:spcAft>
                          <a:spcPts val="1000"/>
                        </a:spcAft>
                      </a:pP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lnSpc>
                          <a:spcPct val="115000"/>
                        </a:lnSpc>
                        <a:spcAft>
                          <a:spcPts val="1000"/>
                        </a:spcAft>
                      </a:pPr>
                      <a:endParaRPr lang="en-ZA" sz="1000" b="1" dirty="0">
                        <a:effectLst/>
                        <a:latin typeface="Century Gothic" pitchFamily="34" charset="0"/>
                        <a:ea typeface="Calibri"/>
                        <a:cs typeface="Times New Roman"/>
                      </a:endParaRPr>
                    </a:p>
                  </a:txBody>
                  <a:tcPr marL="25675" marR="25675" marT="0" marB="0">
                    <a:solidFill>
                      <a:schemeClr val="accent3">
                        <a:lumMod val="20000"/>
                        <a:lumOff val="80000"/>
                      </a:schemeClr>
                    </a:solidFill>
                  </a:tcPr>
                </a:tc>
                <a:tc hMerge="1">
                  <a:txBody>
                    <a:bodyPr/>
                    <a:lstStyle/>
                    <a:p>
                      <a:pPr algn="ct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hMerge="1">
                  <a:txBody>
                    <a:bodyPr/>
                    <a:lstStyle/>
                    <a:p>
                      <a:pPr algn="ct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hMerge="1">
                  <a:txBody>
                    <a:bodyPr/>
                    <a:lstStyle/>
                    <a:p>
                      <a:pPr algn="ct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hMerge="1">
                  <a:txBody>
                    <a:bodyPr/>
                    <a:lstStyle/>
                    <a:p>
                      <a:pPr algn="ct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hMerge="1">
                  <a:txBody>
                    <a:bodyPr/>
                    <a:lstStyle/>
                    <a:p>
                      <a:pPr algn="ct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tc hMerge="1">
                  <a:txBody>
                    <a:bodyPr/>
                    <a:lstStyle/>
                    <a:p>
                      <a:pPr algn="ctr"/>
                      <a:endParaRPr lang="en-ZA" sz="1000" dirty="0">
                        <a:effectLst/>
                        <a:latin typeface="Century Gothic" pitchFamily="34" charset="0"/>
                        <a:ea typeface="Calibri"/>
                        <a:cs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539552" y="500071"/>
            <a:ext cx="77768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ZA" sz="2000" b="1" i="0" u="none" strike="noStrike" cap="none" normalizeH="0" baseline="0" dirty="0">
                <a:ln>
                  <a:noFill/>
                </a:ln>
                <a:solidFill>
                  <a:schemeClr val="tx1"/>
                </a:solidFill>
                <a:effectLst/>
                <a:latin typeface="Century Gothic" pitchFamily="34" charset="0"/>
                <a:ea typeface="Calibri" pitchFamily="34" charset="0"/>
                <a:cs typeface="Arial" pitchFamily="34" charset="0"/>
              </a:rPr>
              <a:t>Quarterly Targets for </a:t>
            </a:r>
            <a:r>
              <a:rPr lang="en-ZA" sz="2000" b="1" dirty="0">
                <a:solidFill>
                  <a:prstClr val="black"/>
                </a:solidFill>
                <a:latin typeface="Century Gothic" pitchFamily="34" charset="0"/>
                <a:ea typeface="Calibri" pitchFamily="34" charset="0"/>
                <a:cs typeface="Arial" pitchFamily="34" charset="0"/>
              </a:rPr>
              <a:t>2019/20</a:t>
            </a:r>
            <a:endParaRPr kumimoji="0" lang="en-ZA" sz="2000" b="0" i="0" u="none" strike="noStrike" cap="none" normalizeH="0" baseline="0" dirty="0">
              <a:ln>
                <a:noFill/>
              </a:ln>
              <a:solidFill>
                <a:schemeClr val="tx1"/>
              </a:solidFill>
              <a:effectLst/>
              <a:latin typeface="Century Gothic" pitchFamily="34" charset="0"/>
              <a:cs typeface="Arial" pitchFamily="34" charset="0"/>
            </a:endParaRPr>
          </a:p>
        </p:txBody>
      </p:sp>
      <p:sp>
        <p:nvSpPr>
          <p:cNvPr id="4" name="Slide Number Placeholder 1"/>
          <p:cNvSpPr txBox="1">
            <a:spLocks/>
          </p:cNvSpPr>
          <p:nvPr/>
        </p:nvSpPr>
        <p:spPr>
          <a:xfrm>
            <a:off x="8100393" y="6356356"/>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pPr/>
              <a:t>28</a:t>
            </a:fld>
            <a:endParaRPr lang="en-ZA" dirty="0"/>
          </a:p>
        </p:txBody>
      </p:sp>
      <p:graphicFrame>
        <p:nvGraphicFramePr>
          <p:cNvPr id="7" name="Chart 6">
            <a:extLst>
              <a:ext uri="{FF2B5EF4-FFF2-40B4-BE49-F238E27FC236}">
                <a16:creationId xmlns:a16="http://schemas.microsoft.com/office/drawing/2014/main" xmlns="" id="{37D09A4A-83D2-400E-80F3-30D2ACC0B4C8}"/>
              </a:ext>
            </a:extLst>
          </p:cNvPr>
          <p:cNvGraphicFramePr>
            <a:graphicFrameLocks/>
          </p:cNvGraphicFramePr>
          <p:nvPr>
            <p:extLst>
              <p:ext uri="{D42A27DB-BD31-4B8C-83A1-F6EECF244321}">
                <p14:modId xmlns:p14="http://schemas.microsoft.com/office/powerpoint/2010/main" xmlns="" val="9148817"/>
              </p:ext>
            </p:extLst>
          </p:nvPr>
        </p:nvGraphicFramePr>
        <p:xfrm>
          <a:off x="611562" y="2996956"/>
          <a:ext cx="7972312" cy="2664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5426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229600" cy="1143000"/>
          </a:xfrm>
        </p:spPr>
        <p:txBody>
          <a:bodyPr>
            <a:normAutofit/>
          </a:bodyPr>
          <a:lstStyle/>
          <a:p>
            <a:pPr marL="0" indent="0"/>
            <a:r>
              <a:rPr lang="en-ZA" b="1" i="1" u="sng" dirty="0">
                <a:solidFill>
                  <a:srgbClr val="000000"/>
                </a:solidFill>
                <a:latin typeface="Century Gothic" pitchFamily="34" charset="0"/>
              </a:rPr>
              <a:t>Programme 4: Restitution</a:t>
            </a:r>
          </a:p>
        </p:txBody>
      </p:sp>
      <p:sp>
        <p:nvSpPr>
          <p:cNvPr id="3" name="Slide Number Placeholder 1"/>
          <p:cNvSpPr txBox="1">
            <a:spLocks/>
          </p:cNvSpPr>
          <p:nvPr/>
        </p:nvSpPr>
        <p:spPr>
          <a:xfrm>
            <a:off x="8100393" y="6356356"/>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9620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FCAFF-75FF-412C-939E-575A3AB4A1A2}"/>
              </a:ext>
            </a:extLst>
          </p:cNvPr>
          <p:cNvSpPr>
            <a:spLocks noGrp="1"/>
          </p:cNvSpPr>
          <p:nvPr>
            <p:ph type="title"/>
          </p:nvPr>
        </p:nvSpPr>
        <p:spPr>
          <a:xfrm>
            <a:off x="457200" y="274638"/>
            <a:ext cx="8229600" cy="634082"/>
          </a:xfrm>
        </p:spPr>
        <p:txBody>
          <a:bodyPr>
            <a:noAutofit/>
          </a:bodyPr>
          <a:lstStyle/>
          <a:p>
            <a:r>
              <a:rPr lang="en-US" sz="1800" b="1" dirty="0">
                <a:latin typeface="Arial" pitchFamily="34" charset="0"/>
                <a:cs typeface="Arial" pitchFamily="34" charset="0"/>
              </a:rPr>
              <a:t>Alignment between the NDP, MTSF and </a:t>
            </a:r>
            <a:r>
              <a:rPr lang="en-US" sz="1800" b="1" dirty="0" smtClean="0">
                <a:latin typeface="Arial" pitchFamily="34" charset="0"/>
                <a:cs typeface="Arial" pitchFamily="34" charset="0"/>
              </a:rPr>
              <a:t>DRDLR Strategic </a:t>
            </a:r>
            <a:r>
              <a:rPr lang="en-US" sz="1800" b="1" dirty="0">
                <a:latin typeface="Arial" pitchFamily="34" charset="0"/>
                <a:cs typeface="Arial" pitchFamily="34" charset="0"/>
              </a:rPr>
              <a:t>Plan  </a:t>
            </a:r>
            <a:endParaRPr lang="en-ZA" sz="1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60D925B-D55E-49BA-A184-C4C9BA8E79CB}"/>
              </a:ext>
            </a:extLst>
          </p:cNvPr>
          <p:cNvSpPr>
            <a:spLocks noGrp="1"/>
          </p:cNvSpPr>
          <p:nvPr>
            <p:ph idx="1"/>
          </p:nvPr>
        </p:nvSpPr>
        <p:spPr>
          <a:xfrm>
            <a:off x="457200" y="1124745"/>
            <a:ext cx="8229600" cy="4419587"/>
          </a:xfrm>
        </p:spPr>
        <p:txBody>
          <a:bodyPr>
            <a:normAutofit/>
          </a:bodyPr>
          <a:lstStyle/>
          <a:p>
            <a:pPr marL="0" lvl="0" indent="0" algn="just" defTabSz="457200">
              <a:lnSpc>
                <a:spcPct val="150000"/>
              </a:lnSpc>
              <a:buNone/>
            </a:pPr>
            <a:endParaRPr lang="en-ZA" sz="2400" dirty="0">
              <a:solidFill>
                <a:prstClr val="black"/>
              </a:solidFill>
              <a:latin typeface="Cambria" panose="02040503050406030204" pitchFamily="18" charset="0"/>
              <a:cs typeface="Arial" panose="020B0604020202020204" pitchFamily="34" charset="0"/>
            </a:endParaRPr>
          </a:p>
          <a:p>
            <a:endParaRPr lang="en-ZA" dirty="0"/>
          </a:p>
        </p:txBody>
      </p:sp>
      <p:graphicFrame>
        <p:nvGraphicFramePr>
          <p:cNvPr id="4" name="Table 3">
            <a:extLst>
              <a:ext uri="{FF2B5EF4-FFF2-40B4-BE49-F238E27FC236}">
                <a16:creationId xmlns:a16="http://schemas.microsoft.com/office/drawing/2014/main" xmlns="" id="{5B2231CC-0F3F-4176-A0A0-0EC0EF169330}"/>
              </a:ext>
            </a:extLst>
          </p:cNvPr>
          <p:cNvGraphicFramePr>
            <a:graphicFrameLocks noGrp="1"/>
          </p:cNvGraphicFramePr>
          <p:nvPr>
            <p:extLst>
              <p:ext uri="{D42A27DB-BD31-4B8C-83A1-F6EECF244321}">
                <p14:modId xmlns:p14="http://schemas.microsoft.com/office/powerpoint/2010/main" xmlns="" val="1629862298"/>
              </p:ext>
            </p:extLst>
          </p:nvPr>
        </p:nvGraphicFramePr>
        <p:xfrm>
          <a:off x="251523" y="942405"/>
          <a:ext cx="8640961" cy="4762266"/>
        </p:xfrm>
        <a:graphic>
          <a:graphicData uri="http://schemas.openxmlformats.org/drawingml/2006/table">
            <a:tbl>
              <a:tblPr firstRow="1" bandRow="1">
                <a:tableStyleId>{F5AB1C69-6EDB-4FF4-983F-18BD219EF322}</a:tableStyleId>
              </a:tblPr>
              <a:tblGrid>
                <a:gridCol w="1686041">
                  <a:extLst>
                    <a:ext uri="{9D8B030D-6E8A-4147-A177-3AD203B41FA5}">
                      <a16:colId xmlns:a16="http://schemas.microsoft.com/office/drawing/2014/main" xmlns="" val="998200314"/>
                    </a:ext>
                  </a:extLst>
                </a:gridCol>
                <a:gridCol w="2739817">
                  <a:extLst>
                    <a:ext uri="{9D8B030D-6E8A-4147-A177-3AD203B41FA5}">
                      <a16:colId xmlns:a16="http://schemas.microsoft.com/office/drawing/2014/main" xmlns="" val="2281517613"/>
                    </a:ext>
                  </a:extLst>
                </a:gridCol>
                <a:gridCol w="1896796">
                  <a:extLst>
                    <a:ext uri="{9D8B030D-6E8A-4147-A177-3AD203B41FA5}">
                      <a16:colId xmlns:a16="http://schemas.microsoft.com/office/drawing/2014/main" xmlns="" val="2639690409"/>
                    </a:ext>
                  </a:extLst>
                </a:gridCol>
                <a:gridCol w="2318307">
                  <a:extLst>
                    <a:ext uri="{9D8B030D-6E8A-4147-A177-3AD203B41FA5}">
                      <a16:colId xmlns:a16="http://schemas.microsoft.com/office/drawing/2014/main" xmlns="" val="3231050968"/>
                    </a:ext>
                  </a:extLst>
                </a:gridCol>
              </a:tblGrid>
              <a:tr h="612608">
                <a:tc>
                  <a:txBody>
                    <a:bodyPr/>
                    <a:lstStyle/>
                    <a:p>
                      <a:pPr algn="ctr"/>
                      <a:r>
                        <a:rPr lang="en-US" sz="1400" dirty="0">
                          <a:solidFill>
                            <a:schemeClr val="tx1"/>
                          </a:solidFill>
                          <a:latin typeface="Arial" pitchFamily="34" charset="0"/>
                          <a:cs typeface="Arial" pitchFamily="34" charset="0"/>
                        </a:rPr>
                        <a:t>NDP - inclusive rural </a:t>
                      </a:r>
                      <a:r>
                        <a:rPr lang="en-US" sz="1400" dirty="0" smtClean="0">
                          <a:solidFill>
                            <a:schemeClr val="tx1"/>
                          </a:solidFill>
                          <a:latin typeface="Arial" pitchFamily="34" charset="0"/>
                          <a:cs typeface="Arial" pitchFamily="34" charset="0"/>
                        </a:rPr>
                        <a:t>economy</a:t>
                      </a:r>
                      <a:endParaRPr lang="en-ZA"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dirty="0">
                          <a:solidFill>
                            <a:schemeClr val="tx1"/>
                          </a:solidFill>
                          <a:latin typeface="Arial" pitchFamily="34" charset="0"/>
                          <a:cs typeface="Arial" pitchFamily="34" charset="0"/>
                        </a:rPr>
                        <a:t>MTSF 2014 - 2019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dirty="0">
                          <a:solidFill>
                            <a:schemeClr val="tx1"/>
                          </a:solidFill>
                          <a:latin typeface="Arial" pitchFamily="34" charset="0"/>
                          <a:cs typeface="Arial" pitchFamily="34" charset="0"/>
                        </a:rPr>
                        <a:t>Relevant Strategic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dirty="0">
                          <a:solidFill>
                            <a:schemeClr val="tx1"/>
                          </a:solidFill>
                          <a:latin typeface="Arial" pitchFamily="34" charset="0"/>
                          <a:cs typeface="Arial" pitchFamily="34" charset="0"/>
                        </a:rPr>
                        <a:t>Relevant Strategic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544168408"/>
                  </a:ext>
                </a:extLst>
              </a:tr>
              <a:tr h="901400">
                <a:tc rowSpan="5">
                  <a:txBody>
                    <a:bodyPr/>
                    <a:lstStyle/>
                    <a:p>
                      <a:r>
                        <a:rPr lang="en-US" sz="1400" dirty="0">
                          <a:latin typeface="Arial" pitchFamily="34" charset="0"/>
                          <a:cs typeface="Arial" pitchFamily="34" charset="0"/>
                        </a:rPr>
                        <a:t>In 2030 there will be integrated rural areas, where residents will be economically active, have food security, access to basic services, health care and quality education. Achieving this vision will require leadership on land reform, communal tenure security, infrastructure and financial and technical support to </a:t>
                      </a:r>
                      <a:r>
                        <a:rPr lang="en-US" sz="1400" dirty="0" smtClean="0">
                          <a:latin typeface="Arial" pitchFamily="34" charset="0"/>
                          <a:cs typeface="Arial" pitchFamily="34" charset="0"/>
                        </a:rPr>
                        <a:t>farmers.</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400" b="1" dirty="0">
                          <a:latin typeface="Arial" pitchFamily="34" charset="0"/>
                          <a:cs typeface="Arial" pitchFamily="34" charset="0"/>
                        </a:rPr>
                        <a:t>Priority 1</a:t>
                      </a:r>
                      <a:r>
                        <a:rPr lang="en-US" sz="1400" dirty="0">
                          <a:latin typeface="Arial" pitchFamily="34" charset="0"/>
                          <a:cs typeface="Arial" pitchFamily="34" charset="0"/>
                        </a:rPr>
                        <a:t>: Improved land administration (tenure reform) and spatial planning for integrated development in rural areas: </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400" dirty="0">
                          <a:latin typeface="Arial" pitchFamily="34" charset="0"/>
                          <a:cs typeface="Arial" pitchFamily="34" charset="0"/>
                        </a:rPr>
                        <a:t>Improve land administration for integrated and sustainable growth and development</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400" dirty="0">
                          <a:latin typeface="Arial" pitchFamily="34" charset="0"/>
                          <a:cs typeface="Arial" pitchFamily="34" charset="0"/>
                        </a:rPr>
                        <a:t>Improved spatial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541232590"/>
                  </a:ext>
                </a:extLst>
              </a:tr>
              <a:tr h="719662">
                <a:tc vMerge="1">
                  <a:txBody>
                    <a:bodyPr/>
                    <a:lstStyle/>
                    <a:p>
                      <a:endParaRPr lang="en-ZA" sz="1100" dirty="0">
                        <a:latin typeface="Arial" panose="020B0604020202020204" pitchFamily="34" charset="0"/>
                        <a:cs typeface="Arial" panose="020B0604020202020204" pitchFamily="34" charset="0"/>
                      </a:endParaRPr>
                    </a:p>
                  </a:txBody>
                  <a:tcPr/>
                </a:tc>
                <a:tc rowSpan="4">
                  <a:txBody>
                    <a:bodyPr/>
                    <a:lstStyle/>
                    <a:p>
                      <a:r>
                        <a:rPr lang="en-US" sz="1400" b="1" dirty="0">
                          <a:latin typeface="Arial" pitchFamily="34" charset="0"/>
                          <a:cs typeface="Arial" pitchFamily="34" charset="0"/>
                        </a:rPr>
                        <a:t>Priority 2</a:t>
                      </a:r>
                      <a:r>
                        <a:rPr lang="en-US" sz="1400" dirty="0">
                          <a:latin typeface="Arial" pitchFamily="34" charset="0"/>
                          <a:cs typeface="Arial" pitchFamily="34" charset="0"/>
                        </a:rPr>
                        <a:t>: Sustainable land reform (restitution, redistribution, tenure reform; development) contributing to agrarian transformation</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4">
                  <a:txBody>
                    <a:bodyPr/>
                    <a:lstStyle/>
                    <a:p>
                      <a:r>
                        <a:rPr lang="en-US" sz="1400" kern="1200" dirty="0">
                          <a:solidFill>
                            <a:schemeClr val="dk1"/>
                          </a:solidFill>
                          <a:latin typeface="Arial" pitchFamily="34" charset="0"/>
                          <a:ea typeface="+mn-ea"/>
                          <a:cs typeface="Arial" pitchFamily="34" charset="0"/>
                        </a:rPr>
                        <a:t>Promote equitable access to and sustainable use of land for development</a:t>
                      </a:r>
                      <a:endParaRPr lang="en-ZA" sz="14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400" kern="1200" dirty="0">
                          <a:solidFill>
                            <a:schemeClr val="dk1"/>
                          </a:solidFill>
                          <a:latin typeface="Arial" pitchFamily="34" charset="0"/>
                          <a:ea typeface="+mn-ea"/>
                          <a:cs typeface="Arial" pitchFamily="34" charset="0"/>
                        </a:rPr>
                        <a:t>Promote equitable land redistribution and agricultural development </a:t>
                      </a:r>
                      <a:r>
                        <a:rPr lang="en-US" sz="1400" b="0" i="0" u="none" strike="noStrike" kern="1200" baseline="0" dirty="0">
                          <a:solidFill>
                            <a:schemeClr val="dk1"/>
                          </a:solidFill>
                          <a:latin typeface="Arial" pitchFamily="34" charset="0"/>
                          <a:ea typeface="+mn-ea"/>
                          <a:cs typeface="Arial"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132918338"/>
                  </a:ext>
                </a:extLst>
              </a:tr>
              <a:tr h="576305">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dirty="0"/>
                    </a:p>
                  </a:txBody>
                  <a:tcPr/>
                </a:tc>
                <a:tc>
                  <a:txBody>
                    <a:bodyPr/>
                    <a:lstStyle/>
                    <a:p>
                      <a:r>
                        <a:rPr lang="en-US" sz="1400" dirty="0">
                          <a:latin typeface="Arial" pitchFamily="34" charset="0"/>
                          <a:cs typeface="Arial" pitchFamily="34" charset="0"/>
                        </a:rPr>
                        <a:t>Provide comprehensive farm development support </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563610248"/>
                  </a:ext>
                </a:extLst>
              </a:tr>
              <a:tr h="741248">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sz="1100" dirty="0">
                        <a:latin typeface="Arial" panose="020B0604020202020204" pitchFamily="34" charset="0"/>
                        <a:cs typeface="Arial" panose="020B0604020202020204" pitchFamily="34" charset="0"/>
                      </a:endParaRPr>
                    </a:p>
                  </a:txBody>
                  <a:tcPr/>
                </a:tc>
                <a:tc>
                  <a:txBody>
                    <a:bodyPr/>
                    <a:lstStyle/>
                    <a:p>
                      <a:r>
                        <a:rPr lang="en-US" sz="1400" dirty="0">
                          <a:latin typeface="Arial" pitchFamily="34" charset="0"/>
                          <a:cs typeface="Arial" pitchFamily="34" charset="0"/>
                        </a:rPr>
                        <a:t>Functional systems and institutional arrangements</a:t>
                      </a:r>
                    </a:p>
                    <a:p>
                      <a:endParaRPr lang="en-US" sz="1400" dirty="0">
                        <a:latin typeface="Arial" pitchFamily="34" charset="0"/>
                        <a:cs typeface="Arial" pitchFamily="34" charset="0"/>
                      </a:endParaRPr>
                    </a:p>
                    <a:p>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261708110"/>
                  </a:ext>
                </a:extLst>
              </a:tr>
              <a:tr h="525353">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sz="1100" dirty="0">
                        <a:latin typeface="Arial" panose="020B0604020202020204" pitchFamily="34" charset="0"/>
                        <a:cs typeface="Arial" panose="020B0604020202020204" pitchFamily="34" charset="0"/>
                      </a:endParaRPr>
                    </a:p>
                  </a:txBody>
                  <a:tcPr/>
                </a:tc>
                <a:tc>
                  <a:txBody>
                    <a:bodyPr/>
                    <a:lstStyle/>
                    <a:p>
                      <a:r>
                        <a:rPr lang="en-ZA" sz="1400" dirty="0">
                          <a:latin typeface="Arial" pitchFamily="34" charset="0"/>
                          <a:cs typeface="Arial" pitchFamily="34" charset="0"/>
                        </a:rPr>
                        <a:t>Land rights restored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83994584"/>
                  </a:ext>
                </a:extLst>
              </a:tr>
            </a:tbl>
          </a:graphicData>
        </a:graphic>
      </p:graphicFrame>
      <p:sp>
        <p:nvSpPr>
          <p:cNvPr id="5" name="TextBox 4"/>
          <p:cNvSpPr txBox="1"/>
          <p:nvPr/>
        </p:nvSpPr>
        <p:spPr>
          <a:xfrm>
            <a:off x="8582377" y="6268670"/>
            <a:ext cx="301686" cy="369332"/>
          </a:xfrm>
          <a:prstGeom prst="rect">
            <a:avLst/>
          </a:prstGeom>
          <a:noFill/>
        </p:spPr>
        <p:txBody>
          <a:bodyPr wrap="none" rtlCol="0">
            <a:spAutoFit/>
          </a:bodyPr>
          <a:lstStyle/>
          <a:p>
            <a:r>
              <a:rPr lang="en-ZA" dirty="0" smtClean="0"/>
              <a:t>3</a:t>
            </a:r>
            <a:endParaRPr lang="en-ZA" dirty="0"/>
          </a:p>
        </p:txBody>
      </p:sp>
    </p:spTree>
    <p:extLst>
      <p:ext uri="{BB962C8B-B14F-4D97-AF65-F5344CB8AC3E}">
        <p14:creationId xmlns:p14="http://schemas.microsoft.com/office/powerpoint/2010/main" xmlns="" val="1969120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15775627"/>
              </p:ext>
            </p:extLst>
          </p:nvPr>
        </p:nvGraphicFramePr>
        <p:xfrm>
          <a:off x="467543" y="1052740"/>
          <a:ext cx="8424937" cy="4480647"/>
        </p:xfrm>
        <a:graphic>
          <a:graphicData uri="http://schemas.openxmlformats.org/drawingml/2006/table">
            <a:tbl>
              <a:tblPr firstRow="1" firstCol="1" bandRow="1">
                <a:tableStyleId>{5940675A-B579-460E-94D1-54222C63F5DA}</a:tableStyleId>
              </a:tblPr>
              <a:tblGrid>
                <a:gridCol w="2448274">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4"/>
                    </a:ext>
                  </a:extLst>
                </a:gridCol>
                <a:gridCol w="2016223">
                  <a:extLst>
                    <a:ext uri="{9D8B030D-6E8A-4147-A177-3AD203B41FA5}">
                      <a16:colId xmlns:a16="http://schemas.microsoft.com/office/drawing/2014/main" xmlns="" val="20005"/>
                    </a:ext>
                  </a:extLst>
                </a:gridCol>
              </a:tblGrid>
              <a:tr h="572501">
                <a:tc gridSpan="5">
                  <a:txBody>
                    <a:bodyPr/>
                    <a:lstStyle/>
                    <a:p>
                      <a:pPr marL="0" marR="0" indent="0" algn="ctr" defTabSz="913403" rtl="0" eaLnBrk="1" fontAlgn="auto" latinLnBrk="0" hangingPunct="1">
                        <a:lnSpc>
                          <a:spcPct val="150000"/>
                        </a:lnSpc>
                        <a:spcBef>
                          <a:spcPts val="0"/>
                        </a:spcBef>
                        <a:spcAft>
                          <a:spcPts val="0"/>
                        </a:spcAft>
                        <a:buClrTx/>
                        <a:buSzTx/>
                        <a:buFontTx/>
                        <a:buNone/>
                        <a:tabLst/>
                        <a:defRPr/>
                      </a:pPr>
                      <a:r>
                        <a:rPr lang="en-ZA" sz="1100" b="1" dirty="0">
                          <a:latin typeface="Century Gothic" panose="020B0502020202020204" pitchFamily="34" charset="0"/>
                          <a:ea typeface="Calibri"/>
                          <a:cs typeface="Times New Roman"/>
                        </a:rPr>
                        <a:t>Strategic objective: </a:t>
                      </a:r>
                      <a:r>
                        <a:rPr lang="en-ZA" sz="1100" b="0" dirty="0">
                          <a:effectLst/>
                          <a:latin typeface="Century Gothic" panose="020B0502020202020204" pitchFamily="34" charset="0"/>
                          <a:ea typeface="Calibri"/>
                          <a:cs typeface="Times New Roman"/>
                        </a:rPr>
                        <a:t>Facilitate the restoration of land rights and alternative forms of equitable redress by 2020</a:t>
                      </a:r>
                      <a:endParaRPr lang="en-ZA" sz="1100" b="1" dirty="0">
                        <a:latin typeface="Century Gothic" panose="020B0502020202020204" pitchFamily="34" charset="0"/>
                        <a:ea typeface="Calibri"/>
                        <a:cs typeface="Times New Roman"/>
                      </a:endParaRP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414761">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414761">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000" b="1" dirty="0">
                          <a:effectLst/>
                          <a:latin typeface="Arial" panose="020B0604020202020204" pitchFamily="34" charset="0"/>
                          <a:cs typeface="Arial" panose="020B0604020202020204" pitchFamily="34" charset="0"/>
                        </a:rPr>
                        <a:t>2019/20</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000" b="1" dirty="0">
                          <a:effectLst/>
                          <a:latin typeface="Arial" panose="020B0604020202020204" pitchFamily="34" charset="0"/>
                          <a:cs typeface="Arial" panose="020B0604020202020204" pitchFamily="34" charset="0"/>
                        </a:rPr>
                        <a:t>2020/21</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2021/22</a:t>
                      </a:r>
                      <a:endParaRPr lang="en-ZA" sz="1000" b="1" kern="1200" dirty="0">
                        <a:solidFill>
                          <a:schemeClr val="tx1"/>
                        </a:solidFill>
                        <a:effectLst/>
                        <a:latin typeface="Arial" panose="020B0604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4"/>
                  </a:ext>
                </a:extLst>
              </a:tr>
              <a:tr h="1673714">
                <a:tc>
                  <a:txBody>
                    <a:bodyPr/>
                    <a:lstStyle/>
                    <a:p>
                      <a:pPr>
                        <a:lnSpc>
                          <a:spcPct val="115000"/>
                        </a:lnSpc>
                        <a:spcAft>
                          <a:spcPts val="0"/>
                        </a:spcAft>
                      </a:pPr>
                      <a:r>
                        <a:rPr lang="en-ZA" sz="1100" b="0" dirty="0">
                          <a:effectLst/>
                          <a:latin typeface="Century Gothic" pitchFamily="34" charset="0"/>
                          <a:ea typeface="Calibri"/>
                          <a:cs typeface="Times New Roman"/>
                        </a:rPr>
                        <a:t>Number of land claims settled</a:t>
                      </a:r>
                    </a:p>
                    <a:p>
                      <a:pPr>
                        <a:lnSpc>
                          <a:spcPct val="115000"/>
                        </a:lnSpc>
                        <a:spcAft>
                          <a:spcPts val="0"/>
                        </a:spcAft>
                      </a:pPr>
                      <a:endParaRPr lang="en-ZA" sz="1100" b="1" dirty="0">
                        <a:effectLst/>
                        <a:latin typeface="Century Gothic" pitchFamily="34" charset="0"/>
                        <a:ea typeface="Calibri"/>
                        <a:cs typeface="Times New Roman"/>
                      </a:endParaRPr>
                    </a:p>
                    <a:p>
                      <a:pPr>
                        <a:lnSpc>
                          <a:spcPct val="115000"/>
                        </a:lnSpc>
                        <a:spcAft>
                          <a:spcPts val="0"/>
                        </a:spcAft>
                      </a:pPr>
                      <a:endParaRPr lang="en-ZA" sz="11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428</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771</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795</a:t>
                      </a:r>
                    </a:p>
                  </a:txBody>
                  <a:tcPr marL="65073" marR="65073" marT="0" marB="0">
                    <a:solidFill>
                      <a:schemeClr val="accent3">
                        <a:lumMod val="20000"/>
                        <a:lumOff val="80000"/>
                      </a:schemeClr>
                    </a:solidFill>
                  </a:tcPr>
                </a:tc>
                <a:tc rowSpan="2">
                  <a:txBody>
                    <a:bodyPr/>
                    <a:lstStyle/>
                    <a:p>
                      <a:pPr algn="ctr">
                        <a:lnSpc>
                          <a:spcPct val="115000"/>
                        </a:lnSpc>
                        <a:spcAft>
                          <a:spcPts val="0"/>
                        </a:spcAft>
                      </a:pPr>
                      <a:r>
                        <a:rPr lang="en-ZA" sz="1100" dirty="0">
                          <a:effectLst/>
                          <a:latin typeface="Century Gothic" pitchFamily="34" charset="0"/>
                          <a:ea typeface="Calibri"/>
                          <a:cs typeface="Times New Roman"/>
                        </a:rPr>
                        <a:t>Land rights restored and/or alternative forms of redress awarded</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1316751">
                <a:tc>
                  <a:txBody>
                    <a:bodyPr/>
                    <a:lstStyle/>
                    <a:p>
                      <a:pPr>
                        <a:lnSpc>
                          <a:spcPct val="115000"/>
                        </a:lnSpc>
                        <a:spcAft>
                          <a:spcPts val="0"/>
                        </a:spcAft>
                      </a:pPr>
                      <a:r>
                        <a:rPr lang="en-ZA" sz="1100" b="0" dirty="0">
                          <a:effectLst/>
                          <a:latin typeface="Century Gothic" pitchFamily="34" charset="0"/>
                          <a:ea typeface="Calibri"/>
                          <a:cs typeface="Times New Roman"/>
                        </a:rPr>
                        <a:t>Number of land claims finalized</a:t>
                      </a:r>
                    </a:p>
                    <a:p>
                      <a:pPr>
                        <a:lnSpc>
                          <a:spcPct val="115000"/>
                        </a:lnSpc>
                        <a:spcAft>
                          <a:spcPts val="0"/>
                        </a:spcAft>
                      </a:pPr>
                      <a:endParaRPr lang="en-ZA" sz="1100" b="1" dirty="0">
                        <a:effectLst/>
                        <a:latin typeface="Century Gothic" pitchFamily="34" charset="0"/>
                        <a:ea typeface="Calibri"/>
                        <a:cs typeface="Times New Roman"/>
                      </a:endParaRPr>
                    </a:p>
                    <a:p>
                      <a:pPr>
                        <a:lnSpc>
                          <a:spcPct val="115000"/>
                        </a:lnSpc>
                        <a:spcAft>
                          <a:spcPts val="0"/>
                        </a:spcAft>
                      </a:pPr>
                      <a:endParaRPr lang="en-ZA" sz="11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kern="1200" dirty="0">
                          <a:effectLst/>
                          <a:latin typeface="Arial"/>
                          <a:ea typeface="Times New Roman"/>
                          <a:cs typeface="Times New Roman"/>
                        </a:rPr>
                        <a:t>637</a:t>
                      </a:r>
                      <a:endParaRPr lang="en-ZA" sz="1100" dirty="0">
                        <a:effectLst/>
                        <a:latin typeface="Calibri"/>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kern="1200">
                          <a:effectLst/>
                          <a:latin typeface="Arial"/>
                          <a:ea typeface="Times New Roman"/>
                          <a:cs typeface="Times New Roman"/>
                        </a:rPr>
                        <a:t>391</a:t>
                      </a:r>
                      <a:endParaRPr lang="en-ZA" sz="1100">
                        <a:effectLst/>
                        <a:latin typeface="Calibri"/>
                        <a:ea typeface="Calibri"/>
                        <a:cs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Arial"/>
                          <a:ea typeface="Times New Roman"/>
                          <a:cs typeface="Times New Roman"/>
                        </a:rPr>
                        <a:t>721</a:t>
                      </a:r>
                      <a:endParaRPr lang="en-ZA" sz="1100" dirty="0">
                        <a:effectLst/>
                        <a:latin typeface="Calibri"/>
                        <a:ea typeface="Calibri"/>
                        <a:cs typeface="Times New Roman"/>
                      </a:endParaRPr>
                    </a:p>
                    <a:p>
                      <a:pPr algn="ctr">
                        <a:lnSpc>
                          <a:spcPct val="115000"/>
                        </a:lnSpc>
                        <a:spcAft>
                          <a:spcPts val="0"/>
                        </a:spcAft>
                      </a:pPr>
                      <a:r>
                        <a:rPr lang="en-ZA" sz="1100" dirty="0">
                          <a:effectLst/>
                          <a:latin typeface="Arial"/>
                          <a:ea typeface="Times New Roman"/>
                          <a:cs typeface="Times New Roman"/>
                        </a:rPr>
                        <a:t> </a:t>
                      </a:r>
                      <a:endParaRPr lang="en-ZA" sz="1100" dirty="0">
                        <a:effectLst/>
                        <a:latin typeface="Calibri"/>
                        <a:ea typeface="Calibri"/>
                        <a:cs typeface="Times New Roman"/>
                      </a:endParaRPr>
                    </a:p>
                  </a:txBody>
                  <a:tcPr marL="68580" marR="68580" marT="0" marB="0">
                    <a:solidFill>
                      <a:schemeClr val="accent3">
                        <a:lumMod val="20000"/>
                        <a:lumOff val="80000"/>
                      </a:schemeClr>
                    </a:solidFill>
                  </a:tcPr>
                </a:tc>
                <a:tc vMerge="1">
                  <a:txBody>
                    <a:bodyPr/>
                    <a:lstStyle/>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467547" y="322787"/>
            <a:ext cx="8244649"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en-ZA" sz="2000" b="1" dirty="0">
                <a:latin typeface="Century Gothic" pitchFamily="34" charset="0"/>
                <a:ea typeface="Times New Roman" pitchFamily="18" charset="0"/>
                <a:cs typeface="Times New Roman" pitchFamily="18" charset="0"/>
              </a:rPr>
              <a:t>Programme 4:Restitution</a:t>
            </a:r>
          </a:p>
          <a:p>
            <a:pPr lvl="0" fontAlgn="base">
              <a:spcBef>
                <a:spcPct val="0"/>
              </a:spcBef>
              <a:spcAft>
                <a:spcPct val="0"/>
              </a:spcAft>
              <a:defRPr/>
            </a:pPr>
            <a:r>
              <a:rPr lang="en-ZA" sz="2000" b="1" dirty="0">
                <a:latin typeface="Century Gothic" pitchFamily="34" charset="0"/>
                <a:ea typeface="Times New Roman" pitchFamily="18" charset="0"/>
                <a:cs typeface="Times New Roman" pitchFamily="18" charset="0"/>
              </a:rPr>
              <a:t> </a:t>
            </a:r>
            <a:endParaRPr kumimoji="0" lang="en-ZA" sz="2000" b="0" i="0" u="none" strike="noStrike" kern="1200" cap="none" spc="0" normalizeH="0" baseline="0" noProof="0" dirty="0">
              <a:ln>
                <a:noFill/>
              </a:ln>
              <a:effectLst/>
              <a:uLnTx/>
              <a:uFillTx/>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1566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66948932"/>
              </p:ext>
            </p:extLst>
          </p:nvPr>
        </p:nvGraphicFramePr>
        <p:xfrm>
          <a:off x="683569" y="980728"/>
          <a:ext cx="8003232" cy="4752528"/>
        </p:xfrm>
        <a:graphic>
          <a:graphicData uri="http://schemas.openxmlformats.org/drawingml/2006/table">
            <a:tbl>
              <a:tblPr firstRow="1" firstCol="1" bandRow="1">
                <a:tableStyleId>{5940675A-B579-460E-94D1-54222C63F5DA}</a:tableStyleId>
              </a:tblPr>
              <a:tblGrid>
                <a:gridCol w="587630">
                  <a:extLst>
                    <a:ext uri="{9D8B030D-6E8A-4147-A177-3AD203B41FA5}">
                      <a16:colId xmlns:a16="http://schemas.microsoft.com/office/drawing/2014/main" xmlns="" val="20000"/>
                    </a:ext>
                  </a:extLst>
                </a:gridCol>
                <a:gridCol w="1430080">
                  <a:extLst>
                    <a:ext uri="{9D8B030D-6E8A-4147-A177-3AD203B41FA5}">
                      <a16:colId xmlns:a16="http://schemas.microsoft.com/office/drawing/2014/main" xmlns="" val="20001"/>
                    </a:ext>
                  </a:extLst>
                </a:gridCol>
                <a:gridCol w="1223724">
                  <a:extLst>
                    <a:ext uri="{9D8B030D-6E8A-4147-A177-3AD203B41FA5}">
                      <a16:colId xmlns:a16="http://schemas.microsoft.com/office/drawing/2014/main" xmlns="" val="20002"/>
                    </a:ext>
                  </a:extLst>
                </a:gridCol>
                <a:gridCol w="1223724">
                  <a:extLst>
                    <a:ext uri="{9D8B030D-6E8A-4147-A177-3AD203B41FA5}">
                      <a16:colId xmlns:a16="http://schemas.microsoft.com/office/drawing/2014/main" xmlns="" val="20003"/>
                    </a:ext>
                  </a:extLst>
                </a:gridCol>
                <a:gridCol w="874696">
                  <a:extLst>
                    <a:ext uri="{9D8B030D-6E8A-4147-A177-3AD203B41FA5}">
                      <a16:colId xmlns:a16="http://schemas.microsoft.com/office/drawing/2014/main" xmlns="" val="20004"/>
                    </a:ext>
                  </a:extLst>
                </a:gridCol>
                <a:gridCol w="968501">
                  <a:extLst>
                    <a:ext uri="{9D8B030D-6E8A-4147-A177-3AD203B41FA5}">
                      <a16:colId xmlns:a16="http://schemas.microsoft.com/office/drawing/2014/main" xmlns="" val="20005"/>
                    </a:ext>
                  </a:extLst>
                </a:gridCol>
                <a:gridCol w="807085">
                  <a:extLst>
                    <a:ext uri="{9D8B030D-6E8A-4147-A177-3AD203B41FA5}">
                      <a16:colId xmlns:a16="http://schemas.microsoft.com/office/drawing/2014/main" xmlns="" val="20006"/>
                    </a:ext>
                  </a:extLst>
                </a:gridCol>
                <a:gridCol w="887792">
                  <a:extLst>
                    <a:ext uri="{9D8B030D-6E8A-4147-A177-3AD203B41FA5}">
                      <a16:colId xmlns:a16="http://schemas.microsoft.com/office/drawing/2014/main" xmlns="" val="20007"/>
                    </a:ext>
                  </a:extLst>
                </a:gridCol>
              </a:tblGrid>
              <a:tr h="432048">
                <a:tc rowSpan="2" gridSpan="2">
                  <a:txBody>
                    <a:bodyPr/>
                    <a:lstStyle/>
                    <a:p>
                      <a:pPr algn="ctr">
                        <a:lnSpc>
                          <a:spcPct val="150000"/>
                        </a:lnSpc>
                        <a:spcAft>
                          <a:spcPts val="0"/>
                        </a:spcAft>
                      </a:pPr>
                      <a:r>
                        <a:rPr lang="en-ZA" sz="1100" b="1" dirty="0">
                          <a:effectLst/>
                          <a:latin typeface="Century Gothic" panose="020B0502020202020204" pitchFamily="34" charset="0"/>
                        </a:rPr>
                        <a:t>Performance Indicator</a:t>
                      </a:r>
                      <a:endParaRPr lang="en-ZA" sz="1100" b="1" dirty="0">
                        <a:effectLst/>
                        <a:latin typeface="Century Gothic" pitchFamily="34" charset="0"/>
                        <a:ea typeface="Calibri"/>
                        <a:cs typeface="Times New Roman"/>
                      </a:endParaRPr>
                    </a:p>
                  </a:txBody>
                  <a:tcPr marL="65252" marR="65252"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252" marR="65252"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a:effectLst/>
                          <a:latin typeface="Century Gothic" panose="020B0502020202020204" pitchFamily="34" charset="0"/>
                        </a:rPr>
                        <a:t> 2019/20</a:t>
                      </a:r>
                      <a:endParaRPr lang="en-ZA" sz="1100" b="1" dirty="0">
                        <a:effectLst/>
                        <a:latin typeface="Century Gothic" pitchFamily="34" charset="0"/>
                        <a:ea typeface="Calibri"/>
                        <a:cs typeface="Times New Roman"/>
                      </a:endParaRPr>
                    </a:p>
                  </a:txBody>
                  <a:tcPr marL="65252" marR="65252" marT="0" marB="0" anchor="ctr">
                    <a:solidFill>
                      <a:srgbClr val="00B050"/>
                    </a:solidFill>
                  </a:tcPr>
                </a:tc>
                <a:tc gridSpan="4">
                  <a:txBody>
                    <a:bodyPr/>
                    <a:lstStyle/>
                    <a:p>
                      <a:pPr algn="ctr">
                        <a:lnSpc>
                          <a:spcPct val="150000"/>
                        </a:lnSpc>
                        <a:spcAft>
                          <a:spcPts val="0"/>
                        </a:spcAft>
                      </a:pPr>
                      <a:r>
                        <a:rPr lang="en-ZA" sz="1100" b="1" dirty="0">
                          <a:effectLst/>
                          <a:latin typeface="Century Gothic" panose="020B0502020202020204" pitchFamily="34" charset="0"/>
                        </a:rPr>
                        <a:t>Quarterly Targets</a:t>
                      </a:r>
                      <a:endParaRPr lang="en-ZA" sz="1100" b="1" dirty="0">
                        <a:effectLst/>
                        <a:latin typeface="Century Gothic" pitchFamily="34" charset="0"/>
                        <a:ea typeface="Calibri"/>
                        <a:cs typeface="Times New Roman"/>
                      </a:endParaRPr>
                    </a:p>
                  </a:txBody>
                  <a:tcPr marL="65252" marR="65252"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dirty="0"/>
                    </a:p>
                  </a:txBody>
                  <a:tcPr/>
                </a:tc>
                <a:tc>
                  <a:txBody>
                    <a:bodyPr/>
                    <a:lstStyle/>
                    <a:p>
                      <a:pPr algn="ctr">
                        <a:lnSpc>
                          <a:spcPct val="115000"/>
                        </a:lnSpc>
                        <a:spcAft>
                          <a:spcPts val="1000"/>
                        </a:spcAft>
                      </a:pPr>
                      <a:r>
                        <a:rPr lang="en-ZA" sz="1100" b="1" dirty="0">
                          <a:effectLst/>
                          <a:latin typeface="Century Gothic" panose="020B0502020202020204" pitchFamily="34" charset="0"/>
                        </a:rPr>
                        <a:t>1</a:t>
                      </a:r>
                      <a:r>
                        <a:rPr lang="en-ZA" sz="1100" b="1" baseline="30000" dirty="0">
                          <a:effectLst/>
                          <a:latin typeface="Century Gothic" panose="020B0502020202020204" pitchFamily="34" charset="0"/>
                        </a:rPr>
                        <a:t>st</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2nd</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3rd</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4th</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extLst>
                  <a:ext uri="{0D108BD9-81ED-4DB2-BD59-A6C34878D82A}">
                    <a16:rowId xmlns:a16="http://schemas.microsoft.com/office/drawing/2014/main" xmlns="" val="10001"/>
                  </a:ext>
                </a:extLst>
              </a:tr>
              <a:tr h="576064">
                <a:tc>
                  <a:txBody>
                    <a:bodyPr/>
                    <a:lstStyle/>
                    <a:p>
                      <a:pPr>
                        <a:lnSpc>
                          <a:spcPct val="115000"/>
                        </a:lnSpc>
                        <a:spcAft>
                          <a:spcPts val="1000"/>
                        </a:spcAft>
                      </a:pPr>
                      <a:r>
                        <a:rPr lang="en-ZA" sz="1100" b="1" dirty="0">
                          <a:effectLst/>
                          <a:latin typeface="Century Gothic" panose="020B0502020202020204" pitchFamily="34" charset="0"/>
                          <a:ea typeface="Times New Roman" panose="02020603050405020304" pitchFamily="18" charset="0"/>
                          <a:cs typeface="Times New Roman" panose="02020603050405020304" pitchFamily="18" charset="0"/>
                        </a:rPr>
                        <a:t>4.1.1</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nSpc>
                          <a:spcPct val="115000"/>
                        </a:lnSpc>
                        <a:spcAft>
                          <a:spcPts val="0"/>
                        </a:spcAft>
                      </a:pPr>
                      <a:r>
                        <a:rPr lang="en-ZA" sz="1100" b="1" kern="1200" dirty="0">
                          <a:effectLst/>
                          <a:latin typeface="Century Gothic" panose="020B0502020202020204" pitchFamily="34" charset="0"/>
                          <a:ea typeface="+mn-ea"/>
                          <a:cs typeface="Times New Roman" panose="02020603050405020304" pitchFamily="18" charset="0"/>
                        </a:rPr>
                        <a:t>Number of land claims finalized</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100" dirty="0">
                          <a:effectLst/>
                          <a:latin typeface="Century Gothic" panose="020B0502020202020204" pitchFamily="34" charset="0"/>
                          <a:ea typeface="Times New Roman" panose="02020603050405020304" pitchFamily="18" charset="0"/>
                          <a:cs typeface="Arial" pitchFamily="34" charset="0"/>
                        </a:rPr>
                        <a:t>Quarterly</a:t>
                      </a:r>
                      <a:endParaRPr lang="en-ZA" sz="1100" dirty="0">
                        <a:effectLst/>
                        <a:latin typeface="Century Gothic" panose="020B0502020202020204" pitchFamily="34" charset="0"/>
                        <a:ea typeface="Calibri" panose="020F0502020204030204" pitchFamily="34" charset="0"/>
                        <a:cs typeface="Arial" pitchFamily="34"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ZA" sz="1100" dirty="0">
                          <a:effectLst/>
                          <a:latin typeface="Century Gothic" panose="020B0502020202020204" pitchFamily="34" charset="0"/>
                          <a:ea typeface="Times New Roman" panose="02020603050405020304" pitchFamily="18" charset="0"/>
                          <a:cs typeface="Times New Roman" panose="02020603050405020304" pitchFamily="18" charset="0"/>
                        </a:rPr>
                        <a:t>637</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ZA" sz="1100" kern="1200" dirty="0">
                          <a:effectLst/>
                          <a:latin typeface="Century Gothic" panose="020B0502020202020204" pitchFamily="34" charset="0"/>
                          <a:ea typeface="Times New Roman" panose="02020603050405020304" pitchFamily="18" charset="0"/>
                          <a:cs typeface="Times New Roman" panose="02020603050405020304" pitchFamily="18" charset="0"/>
                        </a:rPr>
                        <a:t>91</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ZA" sz="1100" kern="1200">
                          <a:effectLst/>
                          <a:latin typeface="Century Gothic" panose="020B0502020202020204" pitchFamily="34" charset="0"/>
                          <a:ea typeface="Times New Roman" panose="02020603050405020304" pitchFamily="18" charset="0"/>
                          <a:cs typeface="Times New Roman" panose="02020603050405020304" pitchFamily="18" charset="0"/>
                        </a:rPr>
                        <a:t>169</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ZA" sz="1100" kern="1200">
                          <a:effectLst/>
                          <a:latin typeface="Century Gothic" panose="020B0502020202020204" pitchFamily="34" charset="0"/>
                          <a:ea typeface="Times New Roman" panose="02020603050405020304" pitchFamily="18" charset="0"/>
                          <a:cs typeface="Times New Roman" panose="02020603050405020304" pitchFamily="18" charset="0"/>
                        </a:rPr>
                        <a:t>225</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ZA" sz="1100" kern="1200" dirty="0">
                          <a:effectLst/>
                          <a:latin typeface="Century Gothic" panose="020B0502020202020204" pitchFamily="34" charset="0"/>
                          <a:ea typeface="Times New Roman" panose="02020603050405020304" pitchFamily="18" charset="0"/>
                          <a:cs typeface="Times New Roman" panose="02020603050405020304" pitchFamily="18" charset="0"/>
                        </a:rPr>
                        <a:t>152</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3240360">
                <a:tc gridSpan="8">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611560" y="413574"/>
            <a:ext cx="7848872"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for 2019/20</a:t>
            </a:r>
            <a:endParaRPr kumimoji="0" lang="en-ZA" sz="20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1"/>
          <p:cNvSpPr txBox="1">
            <a:spLocks/>
          </p:cNvSpPr>
          <p:nvPr/>
        </p:nvSpPr>
        <p:spPr>
          <a:xfrm>
            <a:off x="8028384" y="6356356"/>
            <a:ext cx="6584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2EEDDEE2-308D-40F1-A505-4CF65A958447}"/>
              </a:ext>
            </a:extLst>
          </p:cNvPr>
          <p:cNvGraphicFramePr>
            <a:graphicFrameLocks/>
          </p:cNvGraphicFramePr>
          <p:nvPr>
            <p:extLst>
              <p:ext uri="{D42A27DB-BD31-4B8C-83A1-F6EECF244321}">
                <p14:modId xmlns:p14="http://schemas.microsoft.com/office/powerpoint/2010/main" xmlns="" val="2637840397"/>
              </p:ext>
            </p:extLst>
          </p:nvPr>
        </p:nvGraphicFramePr>
        <p:xfrm>
          <a:off x="683569" y="2492896"/>
          <a:ext cx="7920879"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8803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251210223"/>
              </p:ext>
            </p:extLst>
          </p:nvPr>
        </p:nvGraphicFramePr>
        <p:xfrm>
          <a:off x="683569" y="980728"/>
          <a:ext cx="8003232" cy="4752528"/>
        </p:xfrm>
        <a:graphic>
          <a:graphicData uri="http://schemas.openxmlformats.org/drawingml/2006/table">
            <a:tbl>
              <a:tblPr firstRow="1" firstCol="1" bandRow="1">
                <a:tableStyleId>{5940675A-B579-460E-94D1-54222C63F5DA}</a:tableStyleId>
              </a:tblPr>
              <a:tblGrid>
                <a:gridCol w="587630">
                  <a:extLst>
                    <a:ext uri="{9D8B030D-6E8A-4147-A177-3AD203B41FA5}">
                      <a16:colId xmlns:a16="http://schemas.microsoft.com/office/drawing/2014/main" xmlns="" val="20000"/>
                    </a:ext>
                  </a:extLst>
                </a:gridCol>
                <a:gridCol w="1430080">
                  <a:extLst>
                    <a:ext uri="{9D8B030D-6E8A-4147-A177-3AD203B41FA5}">
                      <a16:colId xmlns:a16="http://schemas.microsoft.com/office/drawing/2014/main" xmlns="" val="20001"/>
                    </a:ext>
                  </a:extLst>
                </a:gridCol>
                <a:gridCol w="1223724">
                  <a:extLst>
                    <a:ext uri="{9D8B030D-6E8A-4147-A177-3AD203B41FA5}">
                      <a16:colId xmlns:a16="http://schemas.microsoft.com/office/drawing/2014/main" xmlns="" val="20002"/>
                    </a:ext>
                  </a:extLst>
                </a:gridCol>
                <a:gridCol w="1223724">
                  <a:extLst>
                    <a:ext uri="{9D8B030D-6E8A-4147-A177-3AD203B41FA5}">
                      <a16:colId xmlns:a16="http://schemas.microsoft.com/office/drawing/2014/main" xmlns="" val="20003"/>
                    </a:ext>
                  </a:extLst>
                </a:gridCol>
                <a:gridCol w="874696">
                  <a:extLst>
                    <a:ext uri="{9D8B030D-6E8A-4147-A177-3AD203B41FA5}">
                      <a16:colId xmlns:a16="http://schemas.microsoft.com/office/drawing/2014/main" xmlns="" val="20004"/>
                    </a:ext>
                  </a:extLst>
                </a:gridCol>
                <a:gridCol w="968501">
                  <a:extLst>
                    <a:ext uri="{9D8B030D-6E8A-4147-A177-3AD203B41FA5}">
                      <a16:colId xmlns:a16="http://schemas.microsoft.com/office/drawing/2014/main" xmlns="" val="20005"/>
                    </a:ext>
                  </a:extLst>
                </a:gridCol>
                <a:gridCol w="807085">
                  <a:extLst>
                    <a:ext uri="{9D8B030D-6E8A-4147-A177-3AD203B41FA5}">
                      <a16:colId xmlns:a16="http://schemas.microsoft.com/office/drawing/2014/main" xmlns="" val="20006"/>
                    </a:ext>
                  </a:extLst>
                </a:gridCol>
                <a:gridCol w="887792">
                  <a:extLst>
                    <a:ext uri="{9D8B030D-6E8A-4147-A177-3AD203B41FA5}">
                      <a16:colId xmlns:a16="http://schemas.microsoft.com/office/drawing/2014/main" xmlns="" val="20007"/>
                    </a:ext>
                  </a:extLst>
                </a:gridCol>
              </a:tblGrid>
              <a:tr h="432048">
                <a:tc rowSpan="2" gridSpan="2">
                  <a:txBody>
                    <a:bodyPr/>
                    <a:lstStyle/>
                    <a:p>
                      <a:pPr algn="ctr">
                        <a:lnSpc>
                          <a:spcPct val="150000"/>
                        </a:lnSpc>
                        <a:spcAft>
                          <a:spcPts val="0"/>
                        </a:spcAft>
                      </a:pPr>
                      <a:r>
                        <a:rPr lang="en-ZA" sz="1100" b="1" dirty="0">
                          <a:effectLst/>
                          <a:latin typeface="Century Gothic" panose="020B0502020202020204" pitchFamily="34" charset="0"/>
                        </a:rPr>
                        <a:t>Performance Indicator</a:t>
                      </a:r>
                      <a:endParaRPr lang="en-ZA" sz="1100" b="1" dirty="0">
                        <a:effectLst/>
                        <a:latin typeface="Century Gothic" pitchFamily="34" charset="0"/>
                        <a:ea typeface="Calibri"/>
                        <a:cs typeface="Times New Roman"/>
                      </a:endParaRPr>
                    </a:p>
                  </a:txBody>
                  <a:tcPr marL="65252" marR="65252"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252" marR="65252"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a:effectLst/>
                          <a:latin typeface="Century Gothic" panose="020B0502020202020204" pitchFamily="34" charset="0"/>
                        </a:rPr>
                        <a:t> 2019/20</a:t>
                      </a:r>
                      <a:endParaRPr lang="en-ZA" sz="1100" b="1" dirty="0">
                        <a:effectLst/>
                        <a:latin typeface="Century Gothic" pitchFamily="34" charset="0"/>
                        <a:ea typeface="Calibri"/>
                        <a:cs typeface="Times New Roman"/>
                      </a:endParaRPr>
                    </a:p>
                  </a:txBody>
                  <a:tcPr marL="65252" marR="65252" marT="0" marB="0" anchor="ctr">
                    <a:solidFill>
                      <a:srgbClr val="00B050"/>
                    </a:solidFill>
                  </a:tcPr>
                </a:tc>
                <a:tc gridSpan="4">
                  <a:txBody>
                    <a:bodyPr/>
                    <a:lstStyle/>
                    <a:p>
                      <a:pPr algn="ctr">
                        <a:lnSpc>
                          <a:spcPct val="150000"/>
                        </a:lnSpc>
                        <a:spcAft>
                          <a:spcPts val="0"/>
                        </a:spcAft>
                      </a:pPr>
                      <a:r>
                        <a:rPr lang="en-ZA" sz="1100" b="1" dirty="0">
                          <a:effectLst/>
                          <a:latin typeface="Century Gothic" panose="020B0502020202020204" pitchFamily="34" charset="0"/>
                        </a:rPr>
                        <a:t>Quarterly Targets</a:t>
                      </a:r>
                      <a:endParaRPr lang="en-ZA" sz="1100" b="1" dirty="0">
                        <a:effectLst/>
                        <a:latin typeface="Century Gothic" pitchFamily="34" charset="0"/>
                        <a:ea typeface="Calibri"/>
                        <a:cs typeface="Times New Roman"/>
                      </a:endParaRPr>
                    </a:p>
                  </a:txBody>
                  <a:tcPr marL="65252" marR="65252"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dirty="0"/>
                    </a:p>
                  </a:txBody>
                  <a:tcPr/>
                </a:tc>
                <a:tc>
                  <a:txBody>
                    <a:bodyPr/>
                    <a:lstStyle/>
                    <a:p>
                      <a:pPr algn="ctr">
                        <a:lnSpc>
                          <a:spcPct val="115000"/>
                        </a:lnSpc>
                        <a:spcAft>
                          <a:spcPts val="1000"/>
                        </a:spcAft>
                      </a:pPr>
                      <a:r>
                        <a:rPr lang="en-ZA" sz="1100" b="1" dirty="0">
                          <a:effectLst/>
                          <a:latin typeface="Century Gothic" panose="020B0502020202020204" pitchFamily="34" charset="0"/>
                        </a:rPr>
                        <a:t>1</a:t>
                      </a:r>
                      <a:r>
                        <a:rPr lang="en-ZA" sz="1100" b="1" baseline="30000" dirty="0">
                          <a:effectLst/>
                          <a:latin typeface="Century Gothic" panose="020B0502020202020204" pitchFamily="34" charset="0"/>
                        </a:rPr>
                        <a:t>st</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2nd</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3rd</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4th</a:t>
                      </a:r>
                      <a:endParaRPr lang="en-ZA" sz="1100" b="1" dirty="0">
                        <a:effectLst/>
                        <a:latin typeface="Century Gothic" pitchFamily="34" charset="0"/>
                        <a:ea typeface="Calibri"/>
                        <a:cs typeface="Times New Roman"/>
                      </a:endParaRPr>
                    </a:p>
                  </a:txBody>
                  <a:tcPr marL="65252" marR="65252" marT="0" marB="0" anchor="ctr">
                    <a:solidFill>
                      <a:schemeClr val="accent3">
                        <a:lumMod val="20000"/>
                        <a:lumOff val="80000"/>
                      </a:schemeClr>
                    </a:solidFill>
                  </a:tcPr>
                </a:tc>
                <a:extLst>
                  <a:ext uri="{0D108BD9-81ED-4DB2-BD59-A6C34878D82A}">
                    <a16:rowId xmlns:a16="http://schemas.microsoft.com/office/drawing/2014/main" xmlns="" val="10001"/>
                  </a:ext>
                </a:extLst>
              </a:tr>
              <a:tr h="576064">
                <a:tc>
                  <a:txBody>
                    <a:bodyPr/>
                    <a:lstStyle/>
                    <a:p>
                      <a:pPr>
                        <a:lnSpc>
                          <a:spcPct val="115000"/>
                        </a:lnSpc>
                        <a:spcAft>
                          <a:spcPts val="1000"/>
                        </a:spcAft>
                      </a:pPr>
                      <a:r>
                        <a:rPr lang="en-ZA" sz="1100" b="1">
                          <a:effectLst/>
                          <a:latin typeface="Century Gothic" panose="020B0502020202020204" pitchFamily="34" charset="0"/>
                          <a:ea typeface="Times New Roman" panose="02020603050405020304" pitchFamily="18" charset="0"/>
                          <a:cs typeface="Times New Roman" panose="02020603050405020304" pitchFamily="18" charset="0"/>
                        </a:rPr>
                        <a:t>4.1.2</a:t>
                      </a:r>
                      <a:endParaRPr lang="en-ZA" sz="1100" b="1">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nSpc>
                          <a:spcPct val="115000"/>
                        </a:lnSpc>
                        <a:spcAft>
                          <a:spcPts val="0"/>
                        </a:spcAft>
                      </a:pPr>
                      <a:r>
                        <a:rPr lang="en-ZA" sz="1100" b="1" kern="1200" dirty="0">
                          <a:effectLst/>
                          <a:latin typeface="Century Gothic" panose="020B0502020202020204" pitchFamily="34" charset="0"/>
                          <a:ea typeface="+mn-ea"/>
                          <a:cs typeface="Times New Roman" panose="02020603050405020304" pitchFamily="18" charset="0"/>
                        </a:rPr>
                        <a:t>Number of land claims settled</a:t>
                      </a:r>
                      <a:endParaRPr lang="en-ZA"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en-ZA" sz="1100">
                          <a:effectLst/>
                          <a:latin typeface="Century Gothic" panose="020B0502020202020204" pitchFamily="34" charset="0"/>
                          <a:ea typeface="Times New Roman" panose="02020603050405020304" pitchFamily="18" charset="0"/>
                          <a:cs typeface="Times New Roman" panose="02020603050405020304" pitchFamily="18" charset="0"/>
                        </a:rPr>
                        <a:t>Quarterly</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US" sz="11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r>
                        <a:rPr lang="en-ZA" sz="11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28</a:t>
                      </a:r>
                      <a:endParaRPr lang="en-ZA"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kern="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US" sz="11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a:t>
                      </a:r>
                      <a:r>
                        <a:rPr lang="en-ZA" sz="11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9</a:t>
                      </a:r>
                      <a:endParaRPr lang="en-ZA"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ZA" sz="1100" kern="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132</a:t>
                      </a:r>
                      <a:endParaRPr lang="en-ZA"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ZA" sz="1100" kern="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133</a:t>
                      </a:r>
                      <a:endParaRPr lang="en-ZA"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n-US" sz="11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9</a:t>
                      </a:r>
                      <a:r>
                        <a:rPr lang="en-ZA" sz="11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ZA"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3240360">
                <a:tc gridSpan="8">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tc hMerge="1">
                  <a:txBody>
                    <a:bodyPr/>
                    <a:lstStyle/>
                    <a:p>
                      <a:endParaRPr lang="en-ZA" dirty="0"/>
                    </a:p>
                  </a:txBody>
                  <a:tcPr marL="65252" marR="65252"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611560" y="413574"/>
            <a:ext cx="7848872"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for 2019/20</a:t>
            </a:r>
            <a:endParaRPr kumimoji="0" lang="en-ZA" sz="20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1"/>
          <p:cNvSpPr txBox="1">
            <a:spLocks/>
          </p:cNvSpPr>
          <p:nvPr/>
        </p:nvSpPr>
        <p:spPr>
          <a:xfrm>
            <a:off x="8028384" y="6356356"/>
            <a:ext cx="6584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ECEB4815-EF4B-4CEA-A51F-A9536EE067DD}"/>
              </a:ext>
            </a:extLst>
          </p:cNvPr>
          <p:cNvGraphicFramePr>
            <a:graphicFrameLocks/>
          </p:cNvGraphicFramePr>
          <p:nvPr>
            <p:extLst>
              <p:ext uri="{D42A27DB-BD31-4B8C-83A1-F6EECF244321}">
                <p14:modId xmlns:p14="http://schemas.microsoft.com/office/powerpoint/2010/main" xmlns="" val="877225046"/>
              </p:ext>
            </p:extLst>
          </p:nvPr>
        </p:nvGraphicFramePr>
        <p:xfrm>
          <a:off x="683568" y="2492896"/>
          <a:ext cx="8003232"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50958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229600" cy="1143000"/>
          </a:xfrm>
        </p:spPr>
        <p:txBody>
          <a:bodyPr>
            <a:normAutofit/>
          </a:bodyPr>
          <a:lstStyle/>
          <a:p>
            <a:pPr marL="0" indent="0"/>
            <a:r>
              <a:rPr lang="en-ZA" b="1" i="1" u="sng" dirty="0">
                <a:solidFill>
                  <a:srgbClr val="000000"/>
                </a:solidFill>
                <a:latin typeface="Century Gothic" pitchFamily="34" charset="0"/>
              </a:rPr>
              <a:t>Programme</a:t>
            </a:r>
            <a:r>
              <a:rPr lang="en-ZA" b="1" u="sng" dirty="0">
                <a:solidFill>
                  <a:srgbClr val="000000"/>
                </a:solidFill>
                <a:latin typeface="Century Gothic" pitchFamily="34" charset="0"/>
              </a:rPr>
              <a:t> 5: Land Reform</a:t>
            </a:r>
          </a:p>
        </p:txBody>
      </p:sp>
      <p:sp>
        <p:nvSpPr>
          <p:cNvPr id="3" name="Slide Number Placeholder 1"/>
          <p:cNvSpPr txBox="1">
            <a:spLocks/>
          </p:cNvSpPr>
          <p:nvPr/>
        </p:nvSpPr>
        <p:spPr>
          <a:xfrm>
            <a:off x="8100393" y="6356356"/>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56186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876644602"/>
              </p:ext>
            </p:extLst>
          </p:nvPr>
        </p:nvGraphicFramePr>
        <p:xfrm>
          <a:off x="467543" y="1052740"/>
          <a:ext cx="8424937" cy="4480647"/>
        </p:xfrm>
        <a:graphic>
          <a:graphicData uri="http://schemas.openxmlformats.org/drawingml/2006/table">
            <a:tbl>
              <a:tblPr firstRow="1" firstCol="1" bandRow="1">
                <a:tableStyleId>{5940675A-B579-460E-94D1-54222C63F5DA}</a:tableStyleId>
              </a:tblPr>
              <a:tblGrid>
                <a:gridCol w="2448274">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4"/>
                    </a:ext>
                  </a:extLst>
                </a:gridCol>
                <a:gridCol w="2016223">
                  <a:extLst>
                    <a:ext uri="{9D8B030D-6E8A-4147-A177-3AD203B41FA5}">
                      <a16:colId xmlns:a16="http://schemas.microsoft.com/office/drawing/2014/main" xmlns="" val="20005"/>
                    </a:ext>
                  </a:extLst>
                </a:gridCol>
              </a:tblGrid>
              <a:tr h="572501">
                <a:tc gridSpan="5">
                  <a:txBody>
                    <a:bodyPr/>
                    <a:lstStyle/>
                    <a:p>
                      <a:pPr algn="l" fontAlgn="b">
                        <a:lnSpc>
                          <a:spcPct val="115000"/>
                        </a:lnSpc>
                        <a:spcAft>
                          <a:spcPts val="0"/>
                        </a:spcAft>
                      </a:pPr>
                      <a:r>
                        <a:rPr lang="en-ZA" sz="1100" b="1" dirty="0">
                          <a:latin typeface="Century Gothic" panose="020B0502020202020204" pitchFamily="34" charset="0"/>
                          <a:ea typeface="Calibri"/>
                          <a:cs typeface="Times New Roman"/>
                        </a:rPr>
                        <a:t>Strategic objective: </a:t>
                      </a:r>
                      <a:r>
                        <a:rPr lang="en-ZA" sz="1100" b="0" i="0" dirty="0">
                          <a:effectLst/>
                          <a:latin typeface="Century Gothic" panose="020B0502020202020204" pitchFamily="34" charset="0"/>
                          <a:ea typeface="Calibri"/>
                          <a:cs typeface="Times New Roman"/>
                        </a:rPr>
                        <a:t>Promote equitable land redistribution and agricultural development by acquiring strategically located land by 2020</a:t>
                      </a: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414761">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414761">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000" b="1" dirty="0">
                          <a:effectLst/>
                          <a:latin typeface="Arial" panose="020B0604020202020204" pitchFamily="34" charset="0"/>
                          <a:cs typeface="Arial" panose="020B0604020202020204" pitchFamily="34" charset="0"/>
                        </a:rPr>
                        <a:t>2019/20</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000" b="1" dirty="0">
                          <a:effectLst/>
                          <a:latin typeface="Arial" panose="020B0604020202020204" pitchFamily="34" charset="0"/>
                          <a:cs typeface="Arial" panose="020B0604020202020204" pitchFamily="34" charset="0"/>
                        </a:rPr>
                        <a:t>2020/21</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2021/22</a:t>
                      </a:r>
                      <a:endParaRPr lang="en-ZA" sz="1000" b="1" kern="1200" dirty="0">
                        <a:solidFill>
                          <a:schemeClr val="tx1"/>
                        </a:solidFill>
                        <a:effectLst/>
                        <a:latin typeface="Arial" panose="020B0604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4"/>
                  </a:ext>
                </a:extLst>
              </a:tr>
              <a:tr h="1673714">
                <a:tc>
                  <a:txBody>
                    <a:bodyPr/>
                    <a:lstStyle/>
                    <a:p>
                      <a:pPr>
                        <a:lnSpc>
                          <a:spcPct val="115000"/>
                        </a:lnSpc>
                        <a:spcAft>
                          <a:spcPts val="0"/>
                        </a:spcAft>
                      </a:pPr>
                      <a:r>
                        <a:rPr lang="en-ZA" sz="1100" b="0" dirty="0">
                          <a:effectLst/>
                          <a:latin typeface="Century Gothic" pitchFamily="34" charset="0"/>
                          <a:ea typeface="Calibri"/>
                          <a:cs typeface="Times New Roman"/>
                        </a:rPr>
                        <a:t>Number of hectares acquired</a:t>
                      </a:r>
                    </a:p>
                    <a:p>
                      <a:pPr>
                        <a:lnSpc>
                          <a:spcPct val="115000"/>
                        </a:lnSpc>
                        <a:spcAft>
                          <a:spcPts val="0"/>
                        </a:spcAft>
                      </a:pPr>
                      <a:endParaRPr lang="en-ZA" sz="1100" b="1" dirty="0">
                        <a:effectLst/>
                        <a:latin typeface="Century Gothic" pitchFamily="34" charset="0"/>
                        <a:ea typeface="Calibri"/>
                        <a:cs typeface="Times New Roman"/>
                      </a:endParaRPr>
                    </a:p>
                    <a:p>
                      <a:pPr>
                        <a:lnSpc>
                          <a:spcPct val="115000"/>
                        </a:lnSpc>
                        <a:spcAft>
                          <a:spcPts val="0"/>
                        </a:spcAft>
                      </a:pPr>
                      <a:endParaRPr lang="en-ZA" sz="11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94 050</a:t>
                      </a:r>
                    </a:p>
                  </a:txBody>
                  <a:tcPr marL="68580" marR="68580" marT="0" marB="0">
                    <a:solidFill>
                      <a:schemeClr val="accent3">
                        <a:lumMod val="20000"/>
                        <a:lumOff val="80000"/>
                      </a:schemeClr>
                    </a:solidFill>
                  </a:tcPr>
                </a:tc>
                <a:tc>
                  <a:txBody>
                    <a:bodyPr/>
                    <a:lstStyle/>
                    <a:p>
                      <a:pPr algn="ctr"/>
                      <a:r>
                        <a:rPr lang="en-ZA" sz="1100" dirty="0">
                          <a:latin typeface="Century Gothic" pitchFamily="34" charset="0"/>
                        </a:rPr>
                        <a:t>99 653</a:t>
                      </a: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00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103 690 </a:t>
                      </a:r>
                    </a:p>
                  </a:txBody>
                  <a:tcPr marL="68580" marR="68580" marT="0" marB="0">
                    <a:solidFill>
                      <a:schemeClr val="accent3">
                        <a:lumMod val="20000"/>
                        <a:lumOff val="80000"/>
                      </a:schemeClr>
                    </a:solidFill>
                  </a:tcPr>
                </a:tc>
                <a:tc rowSpan="2">
                  <a:txBody>
                    <a:bodyPr/>
                    <a:lstStyle/>
                    <a:p>
                      <a:pPr algn="ctr">
                        <a:lnSpc>
                          <a:spcPct val="115000"/>
                        </a:lnSpc>
                        <a:spcAft>
                          <a:spcPts val="0"/>
                        </a:spcAft>
                      </a:pPr>
                      <a:r>
                        <a:rPr lang="en-ZA" sz="1100" dirty="0">
                          <a:effectLst/>
                          <a:latin typeface="Century Gothic" pitchFamily="34" charset="0"/>
                          <a:ea typeface="Calibri"/>
                          <a:cs typeface="Times New Roman"/>
                        </a:rPr>
                        <a:t>Equitable land redistribution</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1316751">
                <a:tc>
                  <a:txBody>
                    <a:bodyPr/>
                    <a:lstStyle/>
                    <a:p>
                      <a:pPr>
                        <a:lnSpc>
                          <a:spcPct val="115000"/>
                        </a:lnSpc>
                        <a:spcAft>
                          <a:spcPts val="0"/>
                        </a:spcAft>
                      </a:pPr>
                      <a:r>
                        <a:rPr lang="en-ZA" sz="1100" b="0" dirty="0">
                          <a:effectLst/>
                          <a:latin typeface="Century Gothic" pitchFamily="34" charset="0"/>
                          <a:ea typeface="Calibri"/>
                          <a:cs typeface="Times New Roman"/>
                        </a:rPr>
                        <a:t>Number of  hectares allocated to Smallholder Farmers</a:t>
                      </a:r>
                    </a:p>
                    <a:p>
                      <a:pPr>
                        <a:lnSpc>
                          <a:spcPct val="115000"/>
                        </a:lnSpc>
                        <a:spcAft>
                          <a:spcPts val="0"/>
                        </a:spcAft>
                      </a:pPr>
                      <a:endParaRPr lang="en-ZA" sz="1100" b="1" dirty="0">
                        <a:effectLst/>
                        <a:latin typeface="Century Gothic" pitchFamily="34" charset="0"/>
                        <a:ea typeface="Calibri"/>
                        <a:cs typeface="Times New Roman"/>
                      </a:endParaRPr>
                    </a:p>
                    <a:p>
                      <a:pPr>
                        <a:lnSpc>
                          <a:spcPct val="115000"/>
                        </a:lnSpc>
                        <a:spcAft>
                          <a:spcPts val="0"/>
                        </a:spcAft>
                      </a:pPr>
                      <a:endParaRPr lang="en-ZA" sz="11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42 750 		</a:t>
                      </a:r>
                    </a:p>
                  </a:txBody>
                  <a:tcPr marL="37913" marR="37913" marT="0" marB="0">
                    <a:solidFill>
                      <a:schemeClr val="accent3">
                        <a:lumMod val="20000"/>
                        <a:lumOff val="80000"/>
                      </a:schemeClr>
                    </a:solidFill>
                  </a:tcPr>
                </a:tc>
                <a:tc>
                  <a:txBody>
                    <a:bodyPr/>
                    <a:lstStyle/>
                    <a:p>
                      <a:pPr algn="ctr"/>
                      <a:r>
                        <a:rPr lang="en-ZA" sz="1100" b="0" i="0" u="none" strike="noStrike" kern="1200" baseline="0" dirty="0">
                          <a:solidFill>
                            <a:schemeClr val="tx1"/>
                          </a:solidFill>
                          <a:latin typeface="Century Gothic" pitchFamily="34" charset="0"/>
                          <a:ea typeface="+mn-ea"/>
                          <a:cs typeface="+mn-cs"/>
                        </a:rPr>
                        <a:t>44 888 	</a:t>
                      </a:r>
                      <a:endParaRPr lang="en-ZA" sz="1100" dirty="0">
                        <a:latin typeface="Century Gothic" pitchFamily="34" charset="0"/>
                      </a:endParaRPr>
                    </a:p>
                  </a:txBody>
                  <a:tcPr marL="37913" marR="37913" marT="0" marB="0">
                    <a:solidFill>
                      <a:schemeClr val="accent3">
                        <a:lumMod val="20000"/>
                        <a:lumOff val="80000"/>
                      </a:schemeClr>
                    </a:solidFill>
                  </a:tcPr>
                </a:tc>
                <a:tc>
                  <a:txBody>
                    <a:bodyPr/>
                    <a:lstStyle/>
                    <a:p>
                      <a:pPr algn="ctr"/>
                      <a:r>
                        <a:rPr lang="en-ZA" sz="1100" b="0" i="0" u="none" strike="noStrike" kern="1200" baseline="0" dirty="0">
                          <a:solidFill>
                            <a:schemeClr val="tx1"/>
                          </a:solidFill>
                          <a:latin typeface="Century Gothic" pitchFamily="34" charset="0"/>
                          <a:ea typeface="+mn-ea"/>
                          <a:cs typeface="+mn-cs"/>
                        </a:rPr>
                        <a:t>47 133 </a:t>
                      </a:r>
                      <a:endParaRPr lang="en-ZA" sz="1100" dirty="0">
                        <a:latin typeface="Century Gothic" pitchFamily="34" charset="0"/>
                      </a:endParaRPr>
                    </a:p>
                  </a:txBody>
                  <a:tcPr marL="37913" marR="37913" marT="0" marB="0">
                    <a:solidFill>
                      <a:schemeClr val="accent3">
                        <a:lumMod val="20000"/>
                        <a:lumOff val="80000"/>
                      </a:schemeClr>
                    </a:solidFill>
                  </a:tcPr>
                </a:tc>
                <a:tc vMerge="1">
                  <a:txBody>
                    <a:bodyPr/>
                    <a:lstStyle/>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467547" y="322787"/>
            <a:ext cx="8244649"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en-ZA" sz="2000" b="1" dirty="0">
                <a:latin typeface="Century Gothic" pitchFamily="34" charset="0"/>
                <a:ea typeface="Times New Roman" pitchFamily="18" charset="0"/>
                <a:cs typeface="Times New Roman" pitchFamily="18" charset="0"/>
              </a:rPr>
              <a:t>Programme 5: Land Reform  LRD</a:t>
            </a:r>
          </a:p>
          <a:p>
            <a:pPr lvl="0" fontAlgn="base">
              <a:spcBef>
                <a:spcPct val="0"/>
              </a:spcBef>
              <a:spcAft>
                <a:spcPct val="0"/>
              </a:spcAft>
              <a:defRPr/>
            </a:pPr>
            <a:r>
              <a:rPr lang="en-ZA" sz="2000" b="1" dirty="0">
                <a:latin typeface="Century Gothic" pitchFamily="34" charset="0"/>
                <a:ea typeface="Times New Roman" pitchFamily="18" charset="0"/>
                <a:cs typeface="Times New Roman" pitchFamily="18" charset="0"/>
              </a:rPr>
              <a:t> </a:t>
            </a:r>
            <a:endParaRPr kumimoji="0" lang="en-ZA" sz="2000" b="0" i="0" u="none" strike="noStrike" kern="1200" cap="none" spc="0" normalizeH="0" baseline="0" noProof="0" dirty="0">
              <a:ln>
                <a:noFill/>
              </a:ln>
              <a:effectLst/>
              <a:uLnTx/>
              <a:uFillTx/>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23502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4" y="577225"/>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2019/20</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079524002"/>
              </p:ext>
            </p:extLst>
          </p:nvPr>
        </p:nvGraphicFramePr>
        <p:xfrm>
          <a:off x="611561" y="1124744"/>
          <a:ext cx="7992888" cy="4296916"/>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60040">
                <a:tc rowSpan="2" gridSpan="2">
                  <a:txBody>
                    <a:bodyPr/>
                    <a:lstStyle/>
                    <a:p>
                      <a:pPr algn="ctr">
                        <a:lnSpc>
                          <a:spcPct val="150000"/>
                        </a:lnSpc>
                        <a:spcAft>
                          <a:spcPts val="0"/>
                        </a:spcAft>
                      </a:pPr>
                      <a:r>
                        <a:rPr lang="en-ZA" sz="1000" b="1" dirty="0">
                          <a:effectLst/>
                          <a:latin typeface="Century Gothic" panose="020B0502020202020204" pitchFamily="34" charset="0"/>
                        </a:rPr>
                        <a:t>Performance</a:t>
                      </a:r>
                    </a:p>
                    <a:p>
                      <a:pPr algn="ctr">
                        <a:lnSpc>
                          <a:spcPct val="150000"/>
                        </a:lnSpc>
                        <a:spcAft>
                          <a:spcPts val="0"/>
                        </a:spcAft>
                      </a:pPr>
                      <a:r>
                        <a:rPr lang="en-ZA" sz="1000" b="1" dirty="0">
                          <a:effectLst/>
                          <a:latin typeface="Century Gothic" panose="020B0502020202020204" pitchFamily="34" charset="0"/>
                        </a:rPr>
                        <a:t>Indicators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0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000" b="1" dirty="0">
                          <a:effectLst/>
                          <a:latin typeface="Century Gothic" panose="020B0502020202020204" pitchFamily="34" charset="0"/>
                        </a:rPr>
                        <a:t>Annual Target</a:t>
                      </a:r>
                    </a:p>
                    <a:p>
                      <a:pPr algn="ctr">
                        <a:lnSpc>
                          <a:spcPct val="150000"/>
                        </a:lnSpc>
                        <a:spcAft>
                          <a:spcPts val="0"/>
                        </a:spcAft>
                      </a:pPr>
                      <a:r>
                        <a:rPr lang="en-ZA" sz="1000" b="1" dirty="0">
                          <a:effectLst/>
                          <a:latin typeface="Century Gothic" pitchFamily="34" charset="0"/>
                          <a:ea typeface="Calibri"/>
                          <a:cs typeface="Times New Roman"/>
                        </a:rPr>
                        <a:t>2019/20</a:t>
                      </a:r>
                    </a:p>
                  </a:txBody>
                  <a:tcPr marL="65116" marR="65116"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effectLst/>
                          <a:latin typeface="Century Gothic" panose="020B0502020202020204" pitchFamily="34" charset="0"/>
                        </a:rPr>
                        <a:t>1st</a:t>
                      </a:r>
                      <a:endParaRPr lang="en-ZA" sz="10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2nd</a:t>
                      </a:r>
                      <a:endParaRPr lang="en-ZA" sz="10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3rd</a:t>
                      </a:r>
                      <a:endParaRPr lang="en-ZA" sz="10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4</a:t>
                      </a:r>
                      <a:r>
                        <a:rPr lang="en-ZA" sz="1000" b="1" baseline="30000" dirty="0">
                          <a:effectLst/>
                          <a:latin typeface="Century Gothic" panose="020B0502020202020204" pitchFamily="34" charset="0"/>
                        </a:rPr>
                        <a:t>th</a:t>
                      </a:r>
                      <a:endParaRPr lang="en-ZA" sz="10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504056">
                <a:tc>
                  <a:txBody>
                    <a:bodyPr/>
                    <a:lstStyle/>
                    <a:p>
                      <a:pPr algn="l">
                        <a:lnSpc>
                          <a:spcPct val="115000"/>
                        </a:lnSpc>
                        <a:spcAft>
                          <a:spcPts val="0"/>
                        </a:spcAft>
                      </a:pPr>
                      <a:r>
                        <a:rPr lang="en-ZA" sz="1000" b="1" kern="1200" dirty="0">
                          <a:effectLst/>
                          <a:latin typeface="Century Gothic" panose="020B0502020202020204" pitchFamily="34" charset="0"/>
                        </a:rPr>
                        <a:t>5.1.1</a:t>
                      </a:r>
                      <a:endParaRPr lang="en-ZA" sz="10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a:txBody>
                    <a:bodyPr/>
                    <a:lstStyle/>
                    <a:p>
                      <a:pPr algn="ctr">
                        <a:lnSpc>
                          <a:spcPct val="115000"/>
                        </a:lnSpc>
                        <a:spcAft>
                          <a:spcPts val="0"/>
                        </a:spcAft>
                      </a:pPr>
                      <a:r>
                        <a:rPr lang="en-US" sz="1000" b="1" kern="1200" dirty="0">
                          <a:effectLst/>
                          <a:latin typeface="Century Gothic" panose="020B0502020202020204" pitchFamily="34" charset="0"/>
                        </a:rPr>
                        <a:t>Number of hectares acquired</a:t>
                      </a:r>
                      <a:endParaRPr lang="en-ZA" sz="1000" b="1" dirty="0">
                        <a:effectLst/>
                        <a:latin typeface="Century Gothic" pitchFamily="34" charset="0"/>
                        <a:ea typeface="Times New Roman"/>
                      </a:endParaRP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000" dirty="0">
                          <a:effectLst/>
                          <a:latin typeface="Century Gothic" pitchFamily="34" charset="0"/>
                          <a:ea typeface="Times New Roman"/>
                        </a:rPr>
                        <a:t>Quarterly</a:t>
                      </a:r>
                    </a:p>
                  </a:txBody>
                  <a:tcPr marL="68580" marR="68580" marT="0" marB="0">
                    <a:solidFill>
                      <a:schemeClr val="accent3">
                        <a:lumMod val="20000"/>
                        <a:lumOff val="80000"/>
                      </a:schemeClr>
                    </a:solidFill>
                  </a:tcPr>
                </a:tc>
                <a:tc>
                  <a:txBody>
                    <a:bodyPr/>
                    <a:lstStyle/>
                    <a:p>
                      <a:r>
                        <a:rPr lang="en-ZA" sz="1000" b="0" i="0" u="none" strike="noStrike" kern="1200" baseline="0" dirty="0">
                          <a:solidFill>
                            <a:schemeClr val="tx1"/>
                          </a:solidFill>
                          <a:latin typeface="Century Gothic" pitchFamily="34" charset="0"/>
                          <a:ea typeface="+mn-ea"/>
                          <a:cs typeface="+mn-cs"/>
                        </a:rPr>
                        <a:t>94 050 			</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000" b="0" i="0" u="none" strike="noStrike" kern="1200" baseline="0" dirty="0">
                          <a:solidFill>
                            <a:schemeClr val="tx1"/>
                          </a:solidFill>
                          <a:latin typeface="Century Gothic" pitchFamily="34" charset="0"/>
                          <a:ea typeface="+mn-ea"/>
                          <a:cs typeface="+mn-cs"/>
                        </a:rPr>
                        <a:t>14 108 	</a:t>
                      </a: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000" b="0" i="0" u="none" strike="noStrike" kern="1200" baseline="0" dirty="0">
                          <a:solidFill>
                            <a:schemeClr val="tx1"/>
                          </a:solidFill>
                          <a:latin typeface="Century Gothic" pitchFamily="34" charset="0"/>
                          <a:ea typeface="+mn-ea"/>
                          <a:cs typeface="+mn-cs"/>
                        </a:rPr>
                        <a:t>32 917 	</a:t>
                      </a: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000" b="0" i="0" u="none" strike="noStrike" kern="1200" baseline="0" dirty="0">
                          <a:solidFill>
                            <a:schemeClr val="tx1"/>
                          </a:solidFill>
                          <a:latin typeface="Century Gothic" pitchFamily="34" charset="0"/>
                          <a:ea typeface="+mn-ea"/>
                          <a:cs typeface="+mn-cs"/>
                        </a:rPr>
                        <a:t>37 620 </a:t>
                      </a: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000" b="0" i="0" u="none" strike="noStrike" kern="1200" baseline="0" dirty="0">
                          <a:solidFill>
                            <a:schemeClr val="tx1"/>
                          </a:solidFill>
                          <a:latin typeface="Century Gothic" pitchFamily="34" charset="0"/>
                          <a:ea typeface="+mn-ea"/>
                          <a:cs typeface="+mn-cs"/>
                        </a:rPr>
                        <a:t>9 405 </a:t>
                      </a: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928764">
                <a:tc gridSpan="8">
                  <a:txBody>
                    <a:bodyPr/>
                    <a:lstStyle/>
                    <a:p>
                      <a:pPr algn="l">
                        <a:lnSpc>
                          <a:spcPct val="115000"/>
                        </a:lnSpc>
                        <a:spcAft>
                          <a:spcPts val="0"/>
                        </a:spcAft>
                      </a:pPr>
                      <a:endParaRPr lang="en-ZA" sz="10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hMerge="1">
                  <a:txBody>
                    <a:bodyPr/>
                    <a:lstStyle/>
                    <a:p>
                      <a:pPr algn="ctr">
                        <a:spcAft>
                          <a:spcPts val="0"/>
                        </a:spcAft>
                      </a:pPr>
                      <a:endParaRPr lang="en-ZA" sz="1000" b="1" dirty="0">
                        <a:effectLst/>
                        <a:latin typeface="Century Gothic" pitchFamily="34" charset="0"/>
                        <a:ea typeface="Times New Roman"/>
                      </a:endParaRPr>
                    </a:p>
                  </a:txBody>
                  <a:tcPr marL="65116" marR="65116" marT="0" marB="0">
                    <a:solidFill>
                      <a:schemeClr val="accent2">
                        <a:lumMod val="40000"/>
                        <a:lumOff val="6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0"/>
                        </a:spcAft>
                      </a:pPr>
                      <a:endParaRPr lang="en-ZA" sz="1000">
                        <a:effectLst/>
                        <a:latin typeface="Century Gothic" pitchFamily="34" charset="0"/>
                        <a:ea typeface="Times New Roman"/>
                      </a:endParaRPr>
                    </a:p>
                  </a:txBody>
                  <a:tcPr marL="68580" marR="68580" marT="0" marB="0">
                    <a:solidFill>
                      <a:schemeClr val="accent2">
                        <a:lumMod val="40000"/>
                        <a:lumOff val="6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xmlns="" id="{FE85E8C9-3C3E-4253-87DF-8DCD570B268D}"/>
              </a:ext>
            </a:extLst>
          </p:cNvPr>
          <p:cNvGraphicFramePr>
            <a:graphicFrameLocks/>
          </p:cNvGraphicFramePr>
          <p:nvPr>
            <p:extLst/>
          </p:nvPr>
        </p:nvGraphicFramePr>
        <p:xfrm>
          <a:off x="588578" y="2492896"/>
          <a:ext cx="7992888"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97734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4" y="577225"/>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2019/20</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25476189"/>
              </p:ext>
            </p:extLst>
          </p:nvPr>
        </p:nvGraphicFramePr>
        <p:xfrm>
          <a:off x="611561" y="1124744"/>
          <a:ext cx="7992888" cy="4553712"/>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60040">
                <a:tc rowSpan="2" gridSpan="2">
                  <a:txBody>
                    <a:bodyPr/>
                    <a:lstStyle/>
                    <a:p>
                      <a:pPr algn="ctr">
                        <a:lnSpc>
                          <a:spcPct val="150000"/>
                        </a:lnSpc>
                        <a:spcAft>
                          <a:spcPts val="0"/>
                        </a:spcAft>
                      </a:pPr>
                      <a:r>
                        <a:rPr lang="en-ZA" sz="1100" b="1" dirty="0">
                          <a:effectLst/>
                          <a:latin typeface="Century Gothic" panose="020B0502020202020204" pitchFamily="34" charset="0"/>
                        </a:rPr>
                        <a:t>Performance</a:t>
                      </a:r>
                    </a:p>
                    <a:p>
                      <a:pPr algn="ctr">
                        <a:lnSpc>
                          <a:spcPct val="150000"/>
                        </a:lnSpc>
                        <a:spcAft>
                          <a:spcPts val="0"/>
                        </a:spcAft>
                      </a:pPr>
                      <a:r>
                        <a:rPr lang="en-ZA" sz="1100" b="1" dirty="0">
                          <a:effectLst/>
                          <a:latin typeface="Century Gothic" panose="020B0502020202020204" pitchFamily="34" charset="0"/>
                        </a:rPr>
                        <a:t>Indicators</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a:effectLst/>
                          <a:latin typeface="Century Gothic" pitchFamily="34" charset="0"/>
                          <a:ea typeface="Calibri"/>
                          <a:cs typeface="Times New Roman"/>
                        </a:rPr>
                        <a:t>2019/20</a:t>
                      </a:r>
                    </a:p>
                  </a:txBody>
                  <a:tcPr marL="65116" marR="65116"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2nd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3rd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504056">
                <a:tc>
                  <a:txBody>
                    <a:bodyPr/>
                    <a:lstStyle/>
                    <a:p>
                      <a:pPr algn="l">
                        <a:lnSpc>
                          <a:spcPct val="115000"/>
                        </a:lnSpc>
                        <a:spcAft>
                          <a:spcPts val="0"/>
                        </a:spcAft>
                      </a:pPr>
                      <a:r>
                        <a:rPr lang="en-US" sz="1100" b="1" kern="1200" dirty="0">
                          <a:effectLst/>
                          <a:latin typeface="Century Gothic" panose="020B0502020202020204" pitchFamily="34" charset="0"/>
                        </a:rPr>
                        <a:t>5.1.2</a:t>
                      </a:r>
                      <a:endParaRPr lang="en-ZA" sz="11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a:txBody>
                    <a:bodyPr/>
                    <a:lstStyle/>
                    <a:p>
                      <a:pPr algn="ctr">
                        <a:spcAft>
                          <a:spcPts val="0"/>
                        </a:spcAft>
                      </a:pPr>
                      <a:r>
                        <a:rPr lang="en-ZA" sz="1100" b="1" kern="1200" dirty="0">
                          <a:effectLst/>
                          <a:latin typeface="Century Gothic" panose="020B0502020202020204" pitchFamily="34" charset="0"/>
                        </a:rPr>
                        <a:t>Number of  hectares allocated to Smallholder Farmers</a:t>
                      </a:r>
                      <a:endParaRPr lang="en-ZA" sz="1100" b="1" dirty="0">
                        <a:effectLst/>
                        <a:latin typeface="Century Gothic" pitchFamily="34" charset="0"/>
                        <a:ea typeface="Times New Roman"/>
                      </a:endParaRP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100">
                          <a:effectLst/>
                          <a:latin typeface="Century Gothic" pitchFamily="34" charset="0"/>
                          <a:ea typeface="Times New Roman"/>
                        </a:rPr>
                        <a:t>Quarterly</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42 750 		</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b="0" i="0" u="none" strike="noStrike" kern="1200" baseline="0" dirty="0">
                          <a:solidFill>
                            <a:schemeClr val="tx1"/>
                          </a:solidFill>
                          <a:latin typeface="Century Gothic" pitchFamily="34" charset="0"/>
                          <a:ea typeface="+mn-ea"/>
                          <a:cs typeface="+mn-cs"/>
                        </a:rPr>
                        <a:t>6 412 </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14 963 	</a:t>
                      </a:r>
                      <a:endParaRPr lang="en-ZA" sz="1100" dirty="0">
                        <a:effectLst/>
                        <a:latin typeface="Century Gothic" pitchFamily="34" charset="0"/>
                        <a:ea typeface="Times New Roman"/>
                      </a:endParaRPr>
                    </a:p>
                    <a:p>
                      <a:pPr algn="ctr">
                        <a:lnSpc>
                          <a:spcPct val="115000"/>
                        </a:lnSpc>
                        <a:spcAft>
                          <a:spcPts val="0"/>
                        </a:spcAft>
                      </a:pP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17 100 	</a:t>
                      </a:r>
                      <a:endParaRPr lang="en-ZA" sz="1100" dirty="0">
                        <a:effectLst/>
                        <a:latin typeface="Century Gothic" pitchFamily="34" charset="0"/>
                        <a:ea typeface="Times New Roman"/>
                      </a:endParaRPr>
                    </a:p>
                    <a:p>
                      <a:pPr algn="ctr">
                        <a:lnSpc>
                          <a:spcPct val="115000"/>
                        </a:lnSpc>
                        <a:spcAft>
                          <a:spcPts val="0"/>
                        </a:spcAft>
                      </a:pP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4 275 	</a:t>
                      </a:r>
                    </a:p>
                    <a:p>
                      <a:pPr algn="ctr">
                        <a:lnSpc>
                          <a:spcPct val="115000"/>
                        </a:lnSpc>
                        <a:spcAft>
                          <a:spcPts val="0"/>
                        </a:spcAft>
                      </a:pP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3111258">
                <a:tc gridSpan="8">
                  <a:txBody>
                    <a:bodyPr/>
                    <a:lstStyle/>
                    <a:p>
                      <a:endParaRPr lang="en-ZA" dirty="0"/>
                    </a:p>
                  </a:txBody>
                  <a:tcPr marL="65116" marR="65116" marT="0" marB="0">
                    <a:solidFill>
                      <a:schemeClr val="accent3">
                        <a:lumMod val="20000"/>
                        <a:lumOff val="80000"/>
                      </a:schemeClr>
                    </a:solidFill>
                  </a:tcPr>
                </a:tc>
                <a:tc hMerge="1">
                  <a:txBody>
                    <a:bodyPr/>
                    <a:lstStyle/>
                    <a:p>
                      <a:endParaRPr lang="en-ZA" dirty="0"/>
                    </a:p>
                  </a:txBody>
                  <a:tcPr marL="65116" marR="65116" marT="0" marB="0">
                    <a:solidFill>
                      <a:schemeClr val="accent3">
                        <a:lumMod val="20000"/>
                        <a:lumOff val="80000"/>
                      </a:schemeClr>
                    </a:solidFill>
                  </a:tcPr>
                </a:tc>
                <a:tc hMerge="1">
                  <a:txBody>
                    <a:bodyPr/>
                    <a:lstStyle/>
                    <a:p>
                      <a:endParaRPr lang="en-ZA" dirty="0"/>
                    </a:p>
                  </a:txBody>
                  <a:tcPr marL="68580" marR="68580" marT="0" marB="0">
                    <a:solidFill>
                      <a:schemeClr val="accent3">
                        <a:lumMod val="20000"/>
                        <a:lumOff val="80000"/>
                      </a:schemeClr>
                    </a:solidFill>
                  </a:tcPr>
                </a:tc>
                <a:tc hMerge="1">
                  <a:txBody>
                    <a:bodyPr/>
                    <a:lstStyle/>
                    <a:p>
                      <a:endParaRPr lang="en-ZA" dirty="0"/>
                    </a:p>
                  </a:txBody>
                  <a:tcPr marL="68580" marR="68580"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dirty="0"/>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xmlns="" id="{FE85E8C9-3C3E-4253-87DF-8DCD570B268D}"/>
              </a:ext>
            </a:extLst>
          </p:cNvPr>
          <p:cNvGraphicFramePr>
            <a:graphicFrameLocks/>
          </p:cNvGraphicFramePr>
          <p:nvPr>
            <p:extLst/>
          </p:nvPr>
        </p:nvGraphicFramePr>
        <p:xfrm>
          <a:off x="683569" y="2564904"/>
          <a:ext cx="7848870"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45153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59809469"/>
              </p:ext>
            </p:extLst>
          </p:nvPr>
        </p:nvGraphicFramePr>
        <p:xfrm>
          <a:off x="467547" y="836712"/>
          <a:ext cx="8424937" cy="4738514"/>
        </p:xfrm>
        <a:graphic>
          <a:graphicData uri="http://schemas.openxmlformats.org/drawingml/2006/table">
            <a:tbl>
              <a:tblPr firstRow="1" firstCol="1" bandRow="1">
                <a:tableStyleId>{5940675A-B579-460E-94D1-54222C63F5DA}</a:tableStyleId>
              </a:tblPr>
              <a:tblGrid>
                <a:gridCol w="223225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4"/>
                    </a:ext>
                  </a:extLst>
                </a:gridCol>
                <a:gridCol w="2016223">
                  <a:extLst>
                    <a:ext uri="{9D8B030D-6E8A-4147-A177-3AD203B41FA5}">
                      <a16:colId xmlns:a16="http://schemas.microsoft.com/office/drawing/2014/main" xmlns="" val="20005"/>
                    </a:ext>
                  </a:extLst>
                </a:gridCol>
              </a:tblGrid>
              <a:tr h="576064">
                <a:tc gridSpan="5">
                  <a:txBody>
                    <a:bodyPr/>
                    <a:lstStyle/>
                    <a:p>
                      <a:pPr algn="l" fontAlgn="b">
                        <a:lnSpc>
                          <a:spcPct val="115000"/>
                        </a:lnSpc>
                        <a:spcAft>
                          <a:spcPts val="0"/>
                        </a:spcAft>
                      </a:pPr>
                      <a:r>
                        <a:rPr lang="en-ZA" sz="1100" b="1" dirty="0">
                          <a:latin typeface="Century Gothic" panose="020B0502020202020204" pitchFamily="34" charset="0"/>
                          <a:ea typeface="Calibri"/>
                          <a:cs typeface="Times New Roman"/>
                        </a:rPr>
                        <a:t>Strategic objective: </a:t>
                      </a:r>
                      <a:r>
                        <a:rPr lang="en-ZA" sz="1100" b="0" i="0" dirty="0">
                          <a:effectLst/>
                          <a:latin typeface="Century Gothic" panose="020B0502020202020204" pitchFamily="34" charset="0"/>
                          <a:ea typeface="Calibri"/>
                          <a:cs typeface="Times New Roman"/>
                        </a:rPr>
                        <a:t>Promote equitable land redistribution and agricultural development by acquiring strategically located land by 2020</a:t>
                      </a: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513968">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460809">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000" b="1" dirty="0">
                          <a:effectLst/>
                          <a:latin typeface="Arial" panose="020B0604020202020204" pitchFamily="34" charset="0"/>
                          <a:cs typeface="Arial" panose="020B0604020202020204" pitchFamily="34" charset="0"/>
                        </a:rPr>
                        <a:t>2019/20</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000" b="1" dirty="0">
                          <a:effectLst/>
                          <a:latin typeface="Arial" panose="020B0604020202020204" pitchFamily="34" charset="0"/>
                          <a:cs typeface="Arial" panose="020B0604020202020204" pitchFamily="34" charset="0"/>
                        </a:rPr>
                        <a:t>2020/21</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2021/22</a:t>
                      </a:r>
                      <a:endParaRPr lang="en-ZA" sz="1000" b="1" kern="1200" dirty="0">
                        <a:solidFill>
                          <a:schemeClr val="tx1"/>
                        </a:solidFill>
                        <a:effectLst/>
                        <a:latin typeface="Arial" panose="020B0604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3"/>
                  </a:ext>
                </a:extLst>
              </a:tr>
              <a:tr h="1304467">
                <a:tc>
                  <a:txBody>
                    <a:bodyPr/>
                    <a:lstStyle/>
                    <a:p>
                      <a:pPr>
                        <a:lnSpc>
                          <a:spcPct val="115000"/>
                        </a:lnSpc>
                        <a:spcAft>
                          <a:spcPts val="0"/>
                        </a:spcAft>
                      </a:pPr>
                      <a:r>
                        <a:rPr lang="en-ZA" sz="1100" b="0" dirty="0">
                          <a:effectLst/>
                          <a:latin typeface="Century Gothic" pitchFamily="34" charset="0"/>
                          <a:ea typeface="Calibri"/>
                          <a:cs typeface="Times New Roman"/>
                        </a:rPr>
                        <a:t>Number of</a:t>
                      </a:r>
                    </a:p>
                    <a:p>
                      <a:pPr>
                        <a:lnSpc>
                          <a:spcPct val="115000"/>
                        </a:lnSpc>
                        <a:spcAft>
                          <a:spcPts val="0"/>
                        </a:spcAft>
                      </a:pPr>
                      <a:r>
                        <a:rPr lang="en-ZA" sz="1100" b="0" dirty="0">
                          <a:effectLst/>
                          <a:latin typeface="Century Gothic" pitchFamily="34" charset="0"/>
                          <a:ea typeface="Calibri"/>
                          <a:cs typeface="Times New Roman"/>
                        </a:rPr>
                        <a:t>smallholder farmers</a:t>
                      </a:r>
                    </a:p>
                    <a:p>
                      <a:pPr>
                        <a:lnSpc>
                          <a:spcPct val="115000"/>
                        </a:lnSpc>
                        <a:spcAft>
                          <a:spcPts val="0"/>
                        </a:spcAft>
                      </a:pPr>
                      <a:r>
                        <a:rPr lang="en-ZA" sz="1100" b="0" dirty="0">
                          <a:effectLst/>
                          <a:latin typeface="Century Gothic" pitchFamily="34" charset="0"/>
                          <a:ea typeface="Calibri"/>
                          <a:cs typeface="Times New Roman"/>
                        </a:rPr>
                        <a:t>beneficiaries allocated</a:t>
                      </a:r>
                    </a:p>
                    <a:p>
                      <a:pPr>
                        <a:lnSpc>
                          <a:spcPct val="115000"/>
                        </a:lnSpc>
                        <a:spcAft>
                          <a:spcPts val="0"/>
                        </a:spcAft>
                      </a:pPr>
                      <a:r>
                        <a:rPr lang="en-ZA" sz="1100" b="0" dirty="0">
                          <a:effectLst/>
                          <a:latin typeface="Century Gothic" pitchFamily="34" charset="0"/>
                          <a:ea typeface="Calibri"/>
                          <a:cs typeface="Times New Roman"/>
                        </a:rPr>
                        <a:t>land</a:t>
                      </a:r>
                    </a:p>
                    <a:p>
                      <a:pPr>
                        <a:lnSpc>
                          <a:spcPct val="115000"/>
                        </a:lnSpc>
                        <a:spcAft>
                          <a:spcPts val="0"/>
                        </a:spcAft>
                      </a:pPr>
                      <a:endParaRPr lang="en-ZA" sz="7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89</a:t>
                      </a:r>
                    </a:p>
                    <a:p>
                      <a:pPr algn="ctr">
                        <a:lnSpc>
                          <a:spcPct val="115000"/>
                        </a:lnSpc>
                        <a:spcAft>
                          <a:spcPts val="0"/>
                        </a:spcAft>
                      </a:pPr>
                      <a:r>
                        <a:rPr lang="en-ZA" sz="1100" dirty="0">
                          <a:effectLst/>
                          <a:latin typeface="Century Gothic" pitchFamily="34" charset="0"/>
                          <a:ea typeface="Calibri"/>
                          <a:cs typeface="Times New Roman"/>
                        </a:rPr>
                        <a:t>(female 22, youth 9)</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99</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104</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Equitable land redistribution</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998140">
                <a:tc>
                  <a:txBody>
                    <a:bodyPr/>
                    <a:lstStyle/>
                    <a:p>
                      <a:pPr>
                        <a:lnSpc>
                          <a:spcPct val="115000"/>
                        </a:lnSpc>
                        <a:spcAft>
                          <a:spcPts val="0"/>
                        </a:spcAft>
                      </a:pPr>
                      <a:r>
                        <a:rPr lang="en-ZA" sz="1100" b="0" dirty="0">
                          <a:effectLst/>
                          <a:latin typeface="Century Gothic" pitchFamily="34" charset="0"/>
                          <a:ea typeface="Calibri"/>
                          <a:cs typeface="Times New Roman"/>
                        </a:rPr>
                        <a:t>Number of farms supported through the Land Development Support Programme</a:t>
                      </a:r>
                    </a:p>
                    <a:p>
                      <a:pPr>
                        <a:lnSpc>
                          <a:spcPct val="115000"/>
                        </a:lnSpc>
                        <a:spcAft>
                          <a:spcPts val="0"/>
                        </a:spcAft>
                      </a:pPr>
                      <a:endParaRPr lang="en-ZA" sz="8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162</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170</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179</a:t>
                      </a:r>
                    </a:p>
                  </a:txBody>
                  <a:tcPr marL="65073" marR="65073" marT="0" marB="0">
                    <a:solidFill>
                      <a:schemeClr val="accent3">
                        <a:lumMod val="20000"/>
                        <a:lumOff val="80000"/>
                      </a:schemeClr>
                    </a:solidFill>
                  </a:tcPr>
                </a:tc>
                <a:tc rowSpan="2">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dirty="0">
                          <a:effectLst/>
                          <a:latin typeface="Century Gothic" panose="020B0502020202020204" pitchFamily="34" charset="0"/>
                          <a:ea typeface="Calibri"/>
                          <a:cs typeface="Times New Roman"/>
                        </a:rPr>
                        <a:t>Comprehensive farm development support for agrarian transformation</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4"/>
                  </a:ext>
                </a:extLst>
              </a:tr>
              <a:tr h="885066">
                <a:tc>
                  <a:txBody>
                    <a:bodyPr/>
                    <a:lstStyle/>
                    <a:p>
                      <a:pPr>
                        <a:lnSpc>
                          <a:spcPct val="115000"/>
                        </a:lnSpc>
                        <a:spcAft>
                          <a:spcPts val="0"/>
                        </a:spcAft>
                      </a:pPr>
                      <a:r>
                        <a:rPr lang="en-ZA" sz="1100" b="0" dirty="0">
                          <a:effectLst/>
                          <a:latin typeface="Century Gothic" pitchFamily="34" charset="0"/>
                          <a:ea typeface="Calibri"/>
                          <a:cs typeface="Times New Roman"/>
                        </a:rPr>
                        <a:t>Number of Households Supported under 1HH1HA</a:t>
                      </a:r>
                    </a:p>
                    <a:p>
                      <a:pPr>
                        <a:lnSpc>
                          <a:spcPct val="115000"/>
                        </a:lnSpc>
                        <a:spcAft>
                          <a:spcPts val="0"/>
                        </a:spcAft>
                      </a:pPr>
                      <a:endParaRPr lang="en-ZA" sz="8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2 656</a:t>
                      </a:r>
                    </a:p>
                    <a:p>
                      <a:pPr algn="ctr">
                        <a:lnSpc>
                          <a:spcPct val="115000"/>
                        </a:lnSpc>
                        <a:spcAft>
                          <a:spcPts val="0"/>
                        </a:spcAft>
                      </a:pPr>
                      <a:r>
                        <a:rPr lang="en-ZA" sz="1100" dirty="0">
                          <a:effectLst/>
                          <a:latin typeface="Century Gothic" pitchFamily="34" charset="0"/>
                          <a:ea typeface="Calibri"/>
                          <a:cs typeface="Times New Roman"/>
                        </a:rPr>
                        <a:t>(</a:t>
                      </a:r>
                      <a:r>
                        <a:rPr lang="en-ZA" sz="1100" dirty="0" smtClean="0">
                          <a:effectLst/>
                          <a:latin typeface="Century Gothic" pitchFamily="34" charset="0"/>
                          <a:ea typeface="Calibri"/>
                          <a:cs typeface="Times New Roman"/>
                        </a:rPr>
                        <a:t>female 1</a:t>
                      </a:r>
                      <a:r>
                        <a:rPr lang="en-ZA" sz="1100" baseline="0" dirty="0" smtClean="0">
                          <a:effectLst/>
                          <a:latin typeface="Century Gothic" pitchFamily="34" charset="0"/>
                          <a:ea typeface="Calibri"/>
                          <a:cs typeface="Times New Roman"/>
                        </a:rPr>
                        <a:t> </a:t>
                      </a:r>
                      <a:r>
                        <a:rPr lang="en-ZA" sz="1100" baseline="0" dirty="0">
                          <a:effectLst/>
                          <a:latin typeface="Century Gothic" pitchFamily="34" charset="0"/>
                          <a:ea typeface="Calibri"/>
                          <a:cs typeface="Times New Roman"/>
                        </a:rPr>
                        <a:t>328, </a:t>
                      </a:r>
                      <a:endParaRPr lang="en-ZA" sz="1100" baseline="0" dirty="0" smtClean="0">
                        <a:effectLst/>
                        <a:latin typeface="Century Gothic" pitchFamily="34" charset="0"/>
                        <a:ea typeface="Calibri"/>
                        <a:cs typeface="Times New Roman"/>
                      </a:endParaRPr>
                    </a:p>
                    <a:p>
                      <a:pPr algn="ctr">
                        <a:lnSpc>
                          <a:spcPct val="115000"/>
                        </a:lnSpc>
                        <a:spcAft>
                          <a:spcPts val="0"/>
                        </a:spcAft>
                      </a:pPr>
                      <a:r>
                        <a:rPr lang="en-ZA" sz="1100" baseline="0" dirty="0" smtClean="0">
                          <a:effectLst/>
                          <a:latin typeface="Century Gothic" pitchFamily="34" charset="0"/>
                          <a:ea typeface="Calibri"/>
                          <a:cs typeface="Times New Roman"/>
                        </a:rPr>
                        <a:t>youth </a:t>
                      </a:r>
                      <a:r>
                        <a:rPr lang="en-ZA" sz="1100" baseline="0" dirty="0">
                          <a:effectLst/>
                          <a:latin typeface="Century Gothic" pitchFamily="34" charset="0"/>
                          <a:ea typeface="Calibri"/>
                          <a:cs typeface="Times New Roman"/>
                        </a:rPr>
                        <a:t>266)</a:t>
                      </a: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2 789</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2 928</a:t>
                      </a:r>
                    </a:p>
                  </a:txBody>
                  <a:tcPr marL="65073" marR="65073" marT="0" marB="0">
                    <a:solidFill>
                      <a:schemeClr val="accent3">
                        <a:lumMod val="20000"/>
                        <a:lumOff val="80000"/>
                      </a:schemeClr>
                    </a:solidFill>
                  </a:tcPr>
                </a:tc>
                <a:tc vMerge="1">
                  <a:txBody>
                    <a:bodyPr/>
                    <a:lstStyle/>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5"/>
                  </a:ext>
                </a:extLst>
              </a:tr>
            </a:tbl>
          </a:graphicData>
        </a:graphic>
      </p:graphicFrame>
      <p:sp>
        <p:nvSpPr>
          <p:cNvPr id="3" name="Rectangle 1"/>
          <p:cNvSpPr>
            <a:spLocks noChangeArrowheads="1"/>
          </p:cNvSpPr>
          <p:nvPr/>
        </p:nvSpPr>
        <p:spPr bwMode="auto">
          <a:xfrm>
            <a:off x="539552" y="123945"/>
            <a:ext cx="8244649" cy="40011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en-ZA" sz="2000" b="1" dirty="0">
                <a:latin typeface="Century Gothic" pitchFamily="34" charset="0"/>
                <a:ea typeface="Times New Roman" pitchFamily="18" charset="0"/>
                <a:cs typeface="Times New Roman" pitchFamily="18" charset="0"/>
              </a:rPr>
              <a:t>Programme 5: Land Reform  </a:t>
            </a:r>
            <a:r>
              <a:rPr lang="en-ZA" sz="2000" b="1" dirty="0" smtClean="0">
                <a:latin typeface="Century Gothic" pitchFamily="34" charset="0"/>
                <a:ea typeface="Times New Roman" pitchFamily="18" charset="0"/>
                <a:cs typeface="Times New Roman" pitchFamily="18" charset="0"/>
              </a:rPr>
              <a:t>LRD</a:t>
            </a:r>
            <a:endParaRPr lang="en-ZA" sz="2000" b="1" dirty="0">
              <a:latin typeface="Century Gothic" pitchFamily="34" charset="0"/>
              <a:ea typeface="Times New Roman" pitchFamily="18" charset="0"/>
              <a:cs typeface="Times New Roman" pitchFamily="18"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05857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4" y="577225"/>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2019/20</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56664099"/>
              </p:ext>
            </p:extLst>
          </p:nvPr>
        </p:nvGraphicFramePr>
        <p:xfrm>
          <a:off x="611561" y="1124744"/>
          <a:ext cx="7992888" cy="4512940"/>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60040">
                <a:tc rowSpan="2" gridSpan="2">
                  <a:txBody>
                    <a:bodyPr/>
                    <a:lstStyle/>
                    <a:p>
                      <a:pPr algn="ctr">
                        <a:lnSpc>
                          <a:spcPct val="150000"/>
                        </a:lnSpc>
                        <a:spcAft>
                          <a:spcPts val="0"/>
                        </a:spcAft>
                      </a:pPr>
                      <a:r>
                        <a:rPr lang="en-ZA" sz="1000" b="1" dirty="0">
                          <a:effectLst/>
                          <a:latin typeface="Century Gothic" panose="020B0502020202020204" pitchFamily="34" charset="0"/>
                        </a:rPr>
                        <a:t>Performance</a:t>
                      </a:r>
                    </a:p>
                    <a:p>
                      <a:pPr algn="ctr">
                        <a:lnSpc>
                          <a:spcPct val="150000"/>
                        </a:lnSpc>
                        <a:spcAft>
                          <a:spcPts val="0"/>
                        </a:spcAft>
                      </a:pPr>
                      <a:r>
                        <a:rPr lang="en-ZA" sz="1000" b="1" dirty="0">
                          <a:effectLst/>
                          <a:latin typeface="Century Gothic" panose="020B0502020202020204" pitchFamily="34" charset="0"/>
                        </a:rPr>
                        <a:t>Indicators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0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000" b="1" dirty="0">
                          <a:effectLst/>
                          <a:latin typeface="Century Gothic" panose="020B0502020202020204" pitchFamily="34" charset="0"/>
                        </a:rPr>
                        <a:t>Annual Target</a:t>
                      </a:r>
                    </a:p>
                    <a:p>
                      <a:pPr algn="ctr">
                        <a:lnSpc>
                          <a:spcPct val="150000"/>
                        </a:lnSpc>
                        <a:spcAft>
                          <a:spcPts val="0"/>
                        </a:spcAft>
                      </a:pPr>
                      <a:r>
                        <a:rPr lang="en-ZA" sz="1000" b="1" dirty="0">
                          <a:effectLst/>
                          <a:latin typeface="Century Gothic" pitchFamily="34" charset="0"/>
                          <a:ea typeface="Calibri"/>
                          <a:cs typeface="Times New Roman"/>
                        </a:rPr>
                        <a:t>2019/20</a:t>
                      </a:r>
                    </a:p>
                  </a:txBody>
                  <a:tcPr marL="65116" marR="65116"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effectLst/>
                          <a:latin typeface="Century Gothic" panose="020B0502020202020204" pitchFamily="34" charset="0"/>
                        </a:rPr>
                        <a:t>1st</a:t>
                      </a:r>
                      <a:endParaRPr lang="en-ZA" sz="10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000" b="1">
                          <a:effectLst/>
                          <a:latin typeface="Century Gothic" panose="020B0502020202020204" pitchFamily="34" charset="0"/>
                        </a:rPr>
                        <a:t>2nd</a:t>
                      </a:r>
                      <a:endParaRPr lang="en-ZA" sz="10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000" b="1">
                          <a:effectLst/>
                          <a:latin typeface="Century Gothic" panose="020B0502020202020204" pitchFamily="34" charset="0"/>
                        </a:rPr>
                        <a:t>3rd</a:t>
                      </a:r>
                      <a:endParaRPr lang="en-ZA" sz="10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000" b="1" dirty="0">
                          <a:effectLst/>
                          <a:latin typeface="Century Gothic" panose="020B0502020202020204" pitchFamily="34" charset="0"/>
                        </a:rPr>
                        <a:t>4</a:t>
                      </a:r>
                      <a:r>
                        <a:rPr lang="en-ZA" sz="1000" b="1" baseline="30000" dirty="0">
                          <a:effectLst/>
                          <a:latin typeface="Century Gothic" panose="020B0502020202020204" pitchFamily="34" charset="0"/>
                        </a:rPr>
                        <a:t>th</a:t>
                      </a:r>
                      <a:endParaRPr lang="en-ZA" sz="10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720080">
                <a:tc>
                  <a:txBody>
                    <a:bodyPr/>
                    <a:lstStyle/>
                    <a:p>
                      <a:pPr algn="l">
                        <a:lnSpc>
                          <a:spcPct val="115000"/>
                        </a:lnSpc>
                        <a:spcAft>
                          <a:spcPts val="0"/>
                        </a:spcAft>
                      </a:pPr>
                      <a:r>
                        <a:rPr lang="en-ZA" sz="1000" b="1" dirty="0">
                          <a:effectLst/>
                          <a:latin typeface="Century Gothic" panose="020B0502020202020204" pitchFamily="34" charset="0"/>
                          <a:ea typeface="Times New Roman"/>
                        </a:rPr>
                        <a:t>5.1.3</a:t>
                      </a:r>
                    </a:p>
                  </a:txBody>
                  <a:tcPr marL="65116" marR="65116" marT="0" marB="0">
                    <a:solidFill>
                      <a:schemeClr val="accent3">
                        <a:lumMod val="20000"/>
                        <a:lumOff val="80000"/>
                      </a:schemeClr>
                    </a:solidFill>
                  </a:tcPr>
                </a:tc>
                <a:tc>
                  <a:txBody>
                    <a:bodyPr/>
                    <a:lstStyle/>
                    <a:p>
                      <a:pPr marL="0" marR="0" indent="0" algn="ctr" defTabSz="913403" rtl="0" eaLnBrk="1" fontAlgn="auto" latinLnBrk="0" hangingPunct="1">
                        <a:lnSpc>
                          <a:spcPct val="100000"/>
                        </a:lnSpc>
                        <a:spcBef>
                          <a:spcPts val="0"/>
                        </a:spcBef>
                        <a:spcAft>
                          <a:spcPts val="0"/>
                        </a:spcAft>
                        <a:buClrTx/>
                        <a:buSzTx/>
                        <a:buFontTx/>
                        <a:buNone/>
                        <a:tabLst/>
                        <a:defRPr/>
                      </a:pPr>
                      <a:r>
                        <a:rPr lang="en-ZA" sz="1000" b="1" dirty="0">
                          <a:latin typeface="Century Gothic" pitchFamily="34" charset="0"/>
                        </a:rPr>
                        <a:t>Number of</a:t>
                      </a:r>
                    </a:p>
                    <a:p>
                      <a:pPr marL="0" marR="0" indent="0" algn="ctr" defTabSz="913403" rtl="0" eaLnBrk="1" fontAlgn="auto" latinLnBrk="0" hangingPunct="1">
                        <a:lnSpc>
                          <a:spcPct val="100000"/>
                        </a:lnSpc>
                        <a:spcBef>
                          <a:spcPts val="0"/>
                        </a:spcBef>
                        <a:spcAft>
                          <a:spcPts val="0"/>
                        </a:spcAft>
                        <a:buClrTx/>
                        <a:buSzTx/>
                        <a:buFontTx/>
                        <a:buNone/>
                        <a:tabLst/>
                        <a:defRPr/>
                      </a:pPr>
                      <a:r>
                        <a:rPr lang="en-ZA" sz="1000" b="1" dirty="0">
                          <a:latin typeface="Century Gothic" pitchFamily="34" charset="0"/>
                        </a:rPr>
                        <a:t>smallholder farmers</a:t>
                      </a:r>
                    </a:p>
                    <a:p>
                      <a:pPr marL="0" marR="0" indent="0" algn="ctr" defTabSz="913403" rtl="0" eaLnBrk="1" fontAlgn="auto" latinLnBrk="0" hangingPunct="1">
                        <a:lnSpc>
                          <a:spcPct val="100000"/>
                        </a:lnSpc>
                        <a:spcBef>
                          <a:spcPts val="0"/>
                        </a:spcBef>
                        <a:spcAft>
                          <a:spcPts val="0"/>
                        </a:spcAft>
                        <a:buClrTx/>
                        <a:buSzTx/>
                        <a:buFontTx/>
                        <a:buNone/>
                        <a:tabLst/>
                        <a:defRPr/>
                      </a:pPr>
                      <a:r>
                        <a:rPr lang="en-ZA" sz="1000" b="1" dirty="0">
                          <a:latin typeface="Century Gothic" pitchFamily="34" charset="0"/>
                        </a:rPr>
                        <a:t>beneficiaries allocated</a:t>
                      </a:r>
                    </a:p>
                    <a:p>
                      <a:pPr marL="0" marR="0" indent="0" algn="ctr" defTabSz="913403" rtl="0" eaLnBrk="1" fontAlgn="auto" latinLnBrk="0" hangingPunct="1">
                        <a:lnSpc>
                          <a:spcPct val="100000"/>
                        </a:lnSpc>
                        <a:spcBef>
                          <a:spcPts val="0"/>
                        </a:spcBef>
                        <a:spcAft>
                          <a:spcPts val="0"/>
                        </a:spcAft>
                        <a:buClrTx/>
                        <a:buSzTx/>
                        <a:buFontTx/>
                        <a:buNone/>
                        <a:tabLst/>
                        <a:defRPr/>
                      </a:pPr>
                      <a:r>
                        <a:rPr lang="en-ZA" sz="1000" b="1" dirty="0">
                          <a:latin typeface="Century Gothic" pitchFamily="34" charset="0"/>
                        </a:rPr>
                        <a:t>land</a:t>
                      </a: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000" dirty="0">
                          <a:effectLst/>
                          <a:latin typeface="Century Gothic" pitchFamily="34" charset="0"/>
                          <a:ea typeface="Times New Roman"/>
                        </a:rPr>
                        <a:t>Quarterly</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000" dirty="0">
                          <a:effectLst/>
                          <a:latin typeface="Century Gothic" pitchFamily="34" charset="0"/>
                          <a:ea typeface="Times New Roman"/>
                        </a:rPr>
                        <a:t>89</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000" dirty="0">
                          <a:effectLst/>
                          <a:latin typeface="Century Gothic" pitchFamily="34" charset="0"/>
                          <a:ea typeface="Times New Roman"/>
                        </a:rPr>
                        <a:t>15</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000" dirty="0">
                          <a:effectLst/>
                          <a:latin typeface="Century Gothic" pitchFamily="34" charset="0"/>
                          <a:ea typeface="Times New Roman"/>
                        </a:rPr>
                        <a:t>32</a:t>
                      </a: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000" dirty="0">
                          <a:effectLst/>
                          <a:latin typeface="Century Gothic" pitchFamily="34" charset="0"/>
                          <a:ea typeface="Times New Roman"/>
                        </a:rPr>
                        <a:t>34</a:t>
                      </a: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000" dirty="0">
                          <a:effectLst/>
                          <a:latin typeface="Century Gothic" pitchFamily="34" charset="0"/>
                          <a:ea typeface="Times New Roman"/>
                        </a:rPr>
                        <a:t>8</a:t>
                      </a: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928764">
                <a:tc gridSpan="8">
                  <a:txBody>
                    <a:bodyPr/>
                    <a:lstStyle/>
                    <a:p>
                      <a:pPr algn="l">
                        <a:lnSpc>
                          <a:spcPct val="115000"/>
                        </a:lnSpc>
                        <a:spcAft>
                          <a:spcPts val="0"/>
                        </a:spcAft>
                      </a:pPr>
                      <a:endParaRPr lang="en-ZA" sz="10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hMerge="1">
                  <a:txBody>
                    <a:bodyPr/>
                    <a:lstStyle/>
                    <a:p>
                      <a:pPr algn="ctr">
                        <a:spcAft>
                          <a:spcPts val="0"/>
                        </a:spcAft>
                      </a:pPr>
                      <a:endParaRPr lang="en-ZA" sz="1000" b="1" dirty="0">
                        <a:effectLst/>
                        <a:latin typeface="Century Gothic" pitchFamily="34" charset="0"/>
                        <a:ea typeface="Times New Roman"/>
                      </a:endParaRPr>
                    </a:p>
                  </a:txBody>
                  <a:tcPr marL="65116" marR="65116"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FE85E8C9-3C3E-4253-87DF-8DCD570B268D}"/>
              </a:ext>
            </a:extLst>
          </p:cNvPr>
          <p:cNvGraphicFramePr>
            <a:graphicFrameLocks/>
          </p:cNvGraphicFramePr>
          <p:nvPr>
            <p:extLst/>
          </p:nvPr>
        </p:nvGraphicFramePr>
        <p:xfrm>
          <a:off x="611563" y="2708920"/>
          <a:ext cx="7920878"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9264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4" y="577225"/>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2019/20</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752463"/>
              </p:ext>
            </p:extLst>
          </p:nvPr>
        </p:nvGraphicFramePr>
        <p:xfrm>
          <a:off x="611561" y="977338"/>
          <a:ext cx="7992888" cy="4755921"/>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71556">
                <a:tc rowSpan="2" gridSpan="2">
                  <a:txBody>
                    <a:bodyPr/>
                    <a:lstStyle/>
                    <a:p>
                      <a:pPr algn="ctr">
                        <a:lnSpc>
                          <a:spcPct val="150000"/>
                        </a:lnSpc>
                        <a:spcAft>
                          <a:spcPts val="0"/>
                        </a:spcAft>
                      </a:pPr>
                      <a:r>
                        <a:rPr lang="en-ZA" sz="1100" b="1" dirty="0">
                          <a:effectLst/>
                          <a:latin typeface="Century Gothic" panose="020B0502020202020204" pitchFamily="34" charset="0"/>
                        </a:rPr>
                        <a:t>Performance</a:t>
                      </a:r>
                    </a:p>
                    <a:p>
                      <a:pPr algn="ctr">
                        <a:lnSpc>
                          <a:spcPct val="150000"/>
                        </a:lnSpc>
                        <a:spcAft>
                          <a:spcPts val="0"/>
                        </a:spcAft>
                      </a:pPr>
                      <a:r>
                        <a:rPr lang="en-ZA" sz="1100" b="1" dirty="0">
                          <a:effectLst/>
                          <a:latin typeface="Century Gothic" panose="020B0502020202020204" pitchFamily="34" charset="0"/>
                        </a:rPr>
                        <a:t>Indicators</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a:effectLst/>
                          <a:latin typeface="Century Gothic" pitchFamily="34" charset="0"/>
                          <a:ea typeface="Calibri"/>
                          <a:cs typeface="Times New Roman"/>
                        </a:rPr>
                        <a:t>2019/20</a:t>
                      </a:r>
                    </a:p>
                  </a:txBody>
                  <a:tcPr marL="65116" marR="65116"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9449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2nd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3rd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817424">
                <a:tc>
                  <a:txBody>
                    <a:bodyPr/>
                    <a:lstStyle/>
                    <a:p>
                      <a:pPr algn="l">
                        <a:lnSpc>
                          <a:spcPct val="115000"/>
                        </a:lnSpc>
                        <a:spcAft>
                          <a:spcPts val="0"/>
                        </a:spcAft>
                      </a:pPr>
                      <a:r>
                        <a:rPr lang="en-ZA" sz="1100" b="1" dirty="0">
                          <a:effectLst/>
                          <a:latin typeface="Century Gothic" panose="020B0502020202020204" pitchFamily="34" charset="0"/>
                          <a:ea typeface="Times New Roman"/>
                        </a:rPr>
                        <a:t>5.2.1</a:t>
                      </a:r>
                    </a:p>
                  </a:txBody>
                  <a:tcPr marL="65116" marR="65116" marT="0" marB="0">
                    <a:solidFill>
                      <a:schemeClr val="accent3">
                        <a:lumMod val="20000"/>
                        <a:lumOff val="80000"/>
                      </a:schemeClr>
                    </a:solidFill>
                  </a:tcPr>
                </a:tc>
                <a:tc>
                  <a:txBody>
                    <a:bodyPr/>
                    <a:lstStyle/>
                    <a:p>
                      <a:pPr algn="ctr"/>
                      <a:r>
                        <a:rPr lang="en-ZA" sz="1100" b="1" dirty="0">
                          <a:latin typeface="Century Gothic" pitchFamily="34" charset="0"/>
                        </a:rPr>
                        <a:t>Number of farms</a:t>
                      </a:r>
                    </a:p>
                    <a:p>
                      <a:pPr algn="ctr"/>
                      <a:r>
                        <a:rPr lang="en-ZA" sz="1100" b="1" dirty="0">
                          <a:latin typeface="Century Gothic" pitchFamily="34" charset="0"/>
                        </a:rPr>
                        <a:t>supported through the</a:t>
                      </a:r>
                    </a:p>
                    <a:p>
                      <a:pPr algn="ctr"/>
                      <a:r>
                        <a:rPr lang="en-ZA" sz="1100" b="1" dirty="0">
                          <a:latin typeface="Century Gothic" pitchFamily="34" charset="0"/>
                        </a:rPr>
                        <a:t>Land Development</a:t>
                      </a:r>
                    </a:p>
                    <a:p>
                      <a:pPr algn="ctr"/>
                      <a:r>
                        <a:rPr lang="en-ZA" sz="1100" b="1" dirty="0">
                          <a:latin typeface="Century Gothic" pitchFamily="34" charset="0"/>
                        </a:rPr>
                        <a:t>Support Programme</a:t>
                      </a: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Quarterly</a:t>
                      </a: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162 	 	 	 	 </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b="0" i="0" u="none" strike="noStrike" kern="1200" baseline="0" dirty="0">
                          <a:solidFill>
                            <a:schemeClr val="tx1"/>
                          </a:solidFill>
                          <a:latin typeface="Century Gothic" pitchFamily="34" charset="0"/>
                          <a:ea typeface="+mn-ea"/>
                          <a:cs typeface="+mn-cs"/>
                        </a:rPr>
                        <a:t>24</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56</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64</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18</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972451">
                <a:tc gridSpan="8">
                  <a:txBody>
                    <a:bodyPr/>
                    <a:lstStyle/>
                    <a:p>
                      <a:pPr algn="l">
                        <a:lnSpc>
                          <a:spcPct val="115000"/>
                        </a:lnSpc>
                        <a:spcAft>
                          <a:spcPts val="0"/>
                        </a:spcAft>
                      </a:pPr>
                      <a:endParaRPr lang="en-ZA" sz="10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hMerge="1">
                  <a:txBody>
                    <a:bodyPr/>
                    <a:lstStyle/>
                    <a:p>
                      <a:pPr algn="ctr">
                        <a:spcAft>
                          <a:spcPts val="0"/>
                        </a:spcAft>
                      </a:pPr>
                      <a:endParaRPr lang="en-ZA" sz="1000" b="1" dirty="0">
                        <a:effectLst/>
                        <a:latin typeface="Century Gothic" pitchFamily="34" charset="0"/>
                        <a:ea typeface="Times New Roman"/>
                      </a:endParaRPr>
                    </a:p>
                  </a:txBody>
                  <a:tcPr marL="65116" marR="65116"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ECEB4815-EF4B-4CEA-A51F-A9536EE067DD}"/>
              </a:ext>
            </a:extLst>
          </p:cNvPr>
          <p:cNvGraphicFramePr>
            <a:graphicFrameLocks/>
          </p:cNvGraphicFramePr>
          <p:nvPr>
            <p:extLst/>
          </p:nvPr>
        </p:nvGraphicFramePr>
        <p:xfrm>
          <a:off x="611564" y="2708920"/>
          <a:ext cx="7992887" cy="2664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4450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FCAFF-75FF-412C-939E-575A3AB4A1A2}"/>
              </a:ext>
            </a:extLst>
          </p:cNvPr>
          <p:cNvSpPr>
            <a:spLocks noGrp="1"/>
          </p:cNvSpPr>
          <p:nvPr>
            <p:ph type="title"/>
          </p:nvPr>
        </p:nvSpPr>
        <p:spPr>
          <a:xfrm>
            <a:off x="457200" y="274638"/>
            <a:ext cx="8229600" cy="634082"/>
          </a:xfrm>
        </p:spPr>
        <p:txBody>
          <a:bodyPr>
            <a:noAutofit/>
          </a:bodyPr>
          <a:lstStyle/>
          <a:p>
            <a:r>
              <a:rPr lang="en-US" sz="1800" b="1" dirty="0">
                <a:latin typeface="Arial" pitchFamily="34" charset="0"/>
                <a:cs typeface="Arial" pitchFamily="34" charset="0"/>
              </a:rPr>
              <a:t>Alignment between the NDP, MTSF and </a:t>
            </a:r>
            <a:r>
              <a:rPr lang="en-US" sz="1800" b="1" dirty="0" smtClean="0">
                <a:latin typeface="Arial" pitchFamily="34" charset="0"/>
                <a:cs typeface="Arial" pitchFamily="34" charset="0"/>
              </a:rPr>
              <a:t>DRDLR Strategic </a:t>
            </a:r>
            <a:r>
              <a:rPr lang="en-US" sz="1800" b="1" dirty="0">
                <a:latin typeface="Arial" pitchFamily="34" charset="0"/>
                <a:cs typeface="Arial" pitchFamily="34" charset="0"/>
              </a:rPr>
              <a:t>Plan </a:t>
            </a:r>
            <a:endParaRPr lang="en-ZA" sz="1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60D925B-D55E-49BA-A184-C4C9BA8E79CB}"/>
              </a:ext>
            </a:extLst>
          </p:cNvPr>
          <p:cNvSpPr>
            <a:spLocks noGrp="1"/>
          </p:cNvSpPr>
          <p:nvPr>
            <p:ph idx="1"/>
          </p:nvPr>
        </p:nvSpPr>
        <p:spPr>
          <a:xfrm>
            <a:off x="457200" y="1124745"/>
            <a:ext cx="8229600" cy="4419587"/>
          </a:xfrm>
        </p:spPr>
        <p:txBody>
          <a:bodyPr>
            <a:normAutofit/>
          </a:bodyPr>
          <a:lstStyle/>
          <a:p>
            <a:pPr marL="0" lvl="0" indent="0" algn="just" defTabSz="457200">
              <a:lnSpc>
                <a:spcPct val="150000"/>
              </a:lnSpc>
              <a:buNone/>
            </a:pPr>
            <a:endParaRPr lang="en-ZA" sz="2400" dirty="0">
              <a:solidFill>
                <a:prstClr val="black"/>
              </a:solidFill>
              <a:latin typeface="Cambria" panose="02040503050406030204" pitchFamily="18" charset="0"/>
              <a:cs typeface="Arial" panose="020B0604020202020204" pitchFamily="34" charset="0"/>
            </a:endParaRPr>
          </a:p>
          <a:p>
            <a:endParaRPr lang="en-ZA" dirty="0"/>
          </a:p>
        </p:txBody>
      </p:sp>
      <p:graphicFrame>
        <p:nvGraphicFramePr>
          <p:cNvPr id="4" name="Table 3">
            <a:extLst>
              <a:ext uri="{FF2B5EF4-FFF2-40B4-BE49-F238E27FC236}">
                <a16:creationId xmlns:a16="http://schemas.microsoft.com/office/drawing/2014/main" xmlns="" id="{5B2231CC-0F3F-4176-A0A0-0EC0EF169330}"/>
              </a:ext>
            </a:extLst>
          </p:cNvPr>
          <p:cNvGraphicFramePr>
            <a:graphicFrameLocks noGrp="1"/>
          </p:cNvGraphicFramePr>
          <p:nvPr>
            <p:extLst>
              <p:ext uri="{D42A27DB-BD31-4B8C-83A1-F6EECF244321}">
                <p14:modId xmlns:p14="http://schemas.microsoft.com/office/powerpoint/2010/main" xmlns="" val="3644613394"/>
              </p:ext>
            </p:extLst>
          </p:nvPr>
        </p:nvGraphicFramePr>
        <p:xfrm>
          <a:off x="35498" y="937954"/>
          <a:ext cx="8856985" cy="4784750"/>
        </p:xfrm>
        <a:graphic>
          <a:graphicData uri="http://schemas.openxmlformats.org/drawingml/2006/table">
            <a:tbl>
              <a:tblPr firstRow="1" bandRow="1">
                <a:tableStyleId>{F5AB1C69-6EDB-4FF4-983F-18BD219EF322}</a:tableStyleId>
              </a:tblPr>
              <a:tblGrid>
                <a:gridCol w="2160238">
                  <a:extLst>
                    <a:ext uri="{9D8B030D-6E8A-4147-A177-3AD203B41FA5}">
                      <a16:colId xmlns:a16="http://schemas.microsoft.com/office/drawing/2014/main" xmlns="" val="998200314"/>
                    </a:ext>
                  </a:extLst>
                </a:gridCol>
                <a:gridCol w="3168354">
                  <a:extLst>
                    <a:ext uri="{9D8B030D-6E8A-4147-A177-3AD203B41FA5}">
                      <a16:colId xmlns:a16="http://schemas.microsoft.com/office/drawing/2014/main" xmlns="" val="2281517613"/>
                    </a:ext>
                  </a:extLst>
                </a:gridCol>
                <a:gridCol w="1728192">
                  <a:extLst>
                    <a:ext uri="{9D8B030D-6E8A-4147-A177-3AD203B41FA5}">
                      <a16:colId xmlns:a16="http://schemas.microsoft.com/office/drawing/2014/main" xmlns="" val="2639690409"/>
                    </a:ext>
                  </a:extLst>
                </a:gridCol>
                <a:gridCol w="1800201">
                  <a:extLst>
                    <a:ext uri="{9D8B030D-6E8A-4147-A177-3AD203B41FA5}">
                      <a16:colId xmlns:a16="http://schemas.microsoft.com/office/drawing/2014/main" xmlns="" val="3231050968"/>
                    </a:ext>
                  </a:extLst>
                </a:gridCol>
              </a:tblGrid>
              <a:tr h="450867">
                <a:tc>
                  <a:txBody>
                    <a:bodyPr/>
                    <a:lstStyle/>
                    <a:p>
                      <a:pPr algn="ctr"/>
                      <a:r>
                        <a:rPr lang="en-US" sz="1400" dirty="0">
                          <a:solidFill>
                            <a:schemeClr val="tx1"/>
                          </a:solidFill>
                          <a:latin typeface="Arial" pitchFamily="34" charset="0"/>
                          <a:cs typeface="Arial" pitchFamily="34" charset="0"/>
                        </a:rPr>
                        <a:t>NDP - inclusive rural </a:t>
                      </a:r>
                      <a:r>
                        <a:rPr lang="en-US" sz="1400" dirty="0" smtClean="0">
                          <a:solidFill>
                            <a:schemeClr val="tx1"/>
                          </a:solidFill>
                          <a:latin typeface="Arial" pitchFamily="34" charset="0"/>
                          <a:cs typeface="Arial" pitchFamily="34" charset="0"/>
                        </a:rPr>
                        <a:t>economy</a:t>
                      </a:r>
                      <a:endParaRPr lang="en-ZA"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dirty="0">
                          <a:solidFill>
                            <a:schemeClr val="tx1"/>
                          </a:solidFill>
                          <a:latin typeface="Arial" pitchFamily="34" charset="0"/>
                          <a:cs typeface="Arial" pitchFamily="34" charset="0"/>
                        </a:rPr>
                        <a:t>MTSF 2014 - 2019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dirty="0">
                          <a:solidFill>
                            <a:schemeClr val="tx1"/>
                          </a:solidFill>
                          <a:latin typeface="Arial" pitchFamily="34" charset="0"/>
                          <a:cs typeface="Arial" pitchFamily="34" charset="0"/>
                        </a:rPr>
                        <a:t>Relevant Strategic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dirty="0">
                          <a:solidFill>
                            <a:schemeClr val="tx1"/>
                          </a:solidFill>
                          <a:latin typeface="Arial" pitchFamily="34" charset="0"/>
                          <a:cs typeface="Arial" pitchFamily="34" charset="0"/>
                        </a:rPr>
                        <a:t>Relevant Strategic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544168408"/>
                  </a:ext>
                </a:extLst>
              </a:tr>
              <a:tr h="748750">
                <a:tc rowSpan="6">
                  <a:txBody>
                    <a:bodyPr/>
                    <a:lstStyle/>
                    <a:p>
                      <a:pPr algn="l"/>
                      <a:r>
                        <a:rPr lang="en-US" sz="1400" dirty="0">
                          <a:latin typeface="Arial" pitchFamily="34" charset="0"/>
                          <a:cs typeface="Arial" pitchFamily="34" charset="0"/>
                        </a:rPr>
                        <a:t>In 2030 there will be integrated rural areas, where residents will be economically active, have food security, access to basic services, health care and quality education. Achieving this vision will require leadership on land reform, communal tenure security, infrastructure and financial and technical support to </a:t>
                      </a:r>
                      <a:r>
                        <a:rPr lang="en-US" sz="1400" dirty="0" smtClean="0">
                          <a:latin typeface="Arial" pitchFamily="34" charset="0"/>
                          <a:cs typeface="Arial" pitchFamily="34" charset="0"/>
                        </a:rPr>
                        <a:t>farmers</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400" b="1" dirty="0">
                          <a:latin typeface="Arial" pitchFamily="34" charset="0"/>
                          <a:cs typeface="Arial" pitchFamily="34" charset="0"/>
                        </a:rPr>
                        <a:t>Priority 3</a:t>
                      </a:r>
                      <a:r>
                        <a:rPr lang="en-US" sz="1400" dirty="0">
                          <a:latin typeface="Arial" pitchFamily="34" charset="0"/>
                          <a:cs typeface="Arial" pitchFamily="34" charset="0"/>
                        </a:rPr>
                        <a:t>: Improved food security: </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400" dirty="0">
                          <a:latin typeface="Arial" pitchFamily="34" charset="0"/>
                          <a:cs typeface="Arial" pitchFamily="34" charset="0"/>
                        </a:rPr>
                        <a:t>Promote sustainable rural livelihoods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400" dirty="0">
                          <a:latin typeface="Arial" pitchFamily="34" charset="0"/>
                          <a:cs typeface="Arial" pitchFamily="34" charset="0"/>
                        </a:rPr>
                        <a:t>Facilitate rural livelihoods development </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541232590"/>
                  </a:ext>
                </a:extLst>
              </a:tr>
              <a:tr h="805120">
                <a:tc vMerge="1">
                  <a:txBody>
                    <a:bodyPr/>
                    <a:lstStyle/>
                    <a:p>
                      <a:endParaRPr lang="en-ZA" sz="1100" dirty="0">
                        <a:latin typeface="Arial" panose="020B0604020202020204" pitchFamily="34" charset="0"/>
                        <a:cs typeface="Arial" panose="020B0604020202020204" pitchFamily="34" charset="0"/>
                      </a:endParaRPr>
                    </a:p>
                  </a:txBody>
                  <a:tcPr/>
                </a:tc>
                <a:tc>
                  <a:txBody>
                    <a:bodyPr/>
                    <a:lstStyle/>
                    <a:p>
                      <a:r>
                        <a:rPr lang="en-US" sz="1400" b="1" dirty="0">
                          <a:latin typeface="Arial" pitchFamily="34" charset="0"/>
                          <a:cs typeface="Arial" pitchFamily="34" charset="0"/>
                        </a:rPr>
                        <a:t>Priority 4</a:t>
                      </a:r>
                      <a:r>
                        <a:rPr lang="en-US" sz="1400" dirty="0">
                          <a:latin typeface="Arial" pitchFamily="34" charset="0"/>
                          <a:cs typeface="Arial" pitchFamily="34" charset="0"/>
                        </a:rPr>
                        <a:t>: Smallholder producers' development and support</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400" kern="1200" dirty="0">
                          <a:solidFill>
                            <a:schemeClr val="dk1"/>
                          </a:solidFill>
                          <a:latin typeface="Arial" pitchFamily="34" charset="0"/>
                          <a:ea typeface="+mn-ea"/>
                          <a:cs typeface="Arial" pitchFamily="34" charset="0"/>
                        </a:rPr>
                        <a:t>Improved access to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r>
                        <a:rPr lang="en-US" sz="1400" dirty="0">
                          <a:latin typeface="Arial" pitchFamily="34" charset="0"/>
                          <a:cs typeface="Arial" pitchFamily="34" charset="0"/>
                        </a:rPr>
                        <a:t>Infrastructure development to support rural economy</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132918338"/>
                  </a:ext>
                </a:extLst>
              </a:tr>
              <a:tr h="627994">
                <a:tc vMerge="1">
                  <a:txBody>
                    <a:bodyPr/>
                    <a:lstStyle/>
                    <a:p>
                      <a:endParaRPr lang="en-ZA" sz="1100" dirty="0">
                        <a:latin typeface="Arial" panose="020B0604020202020204" pitchFamily="34" charset="0"/>
                        <a:cs typeface="Arial" panose="020B0604020202020204" pitchFamily="34" charset="0"/>
                      </a:endParaRPr>
                    </a:p>
                  </a:txBody>
                  <a:tcPr/>
                </a:tc>
                <a:tc rowSpan="2">
                  <a:txBody>
                    <a:bodyPr/>
                    <a:lstStyle/>
                    <a:p>
                      <a:r>
                        <a:rPr lang="en-US" sz="1400" b="1" kern="1200" dirty="0">
                          <a:solidFill>
                            <a:schemeClr val="dk1"/>
                          </a:solidFill>
                          <a:latin typeface="Arial" pitchFamily="34" charset="0"/>
                          <a:ea typeface="+mn-ea"/>
                          <a:cs typeface="Arial" pitchFamily="34" charset="0"/>
                        </a:rPr>
                        <a:t>Priority 5</a:t>
                      </a:r>
                      <a:r>
                        <a:rPr lang="en-US" sz="1400" kern="1200" dirty="0">
                          <a:solidFill>
                            <a:schemeClr val="dk1"/>
                          </a:solidFill>
                          <a:latin typeface="Arial" pitchFamily="34" charset="0"/>
                          <a:ea typeface="+mn-ea"/>
                          <a:cs typeface="Arial" pitchFamily="34" charset="0"/>
                        </a:rPr>
                        <a:t>: Increased access to quality infrastructure and functional services, particularly in education, healthcare and public transport in rural areas</a:t>
                      </a:r>
                      <a:endParaRPr lang="en-ZA" sz="14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Improved access to services</a:t>
                      </a:r>
                    </a:p>
                    <a:p>
                      <a:endParaRPr lang="en-ZA" sz="14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563610248"/>
                  </a:ext>
                </a:extLst>
              </a:tr>
              <a:tr h="580321">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sz="1100" dirty="0">
                        <a:latin typeface="Arial" panose="020B0604020202020204" pitchFamily="34" charset="0"/>
                        <a:cs typeface="Arial" panose="020B0604020202020204" pitchFamily="34" charset="0"/>
                      </a:endParaRPr>
                    </a:p>
                  </a:txBody>
                  <a:tcPr/>
                </a:tc>
                <a:tc>
                  <a:txBody>
                    <a:bodyPr/>
                    <a:lstStyle/>
                    <a:p>
                      <a:r>
                        <a:rPr kumimoji="0" lang="en-ZA"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Promote sustainable rural livelihoods </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Job creation and skills development in rural areas</a:t>
                      </a: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261708110"/>
                  </a:ext>
                </a:extLst>
              </a:tr>
              <a:tr h="416640">
                <a:tc vMerge="1">
                  <a:txBody>
                    <a:bodyPr/>
                    <a:lstStyle/>
                    <a:p>
                      <a:endParaRPr lang="en-ZA" sz="1100" dirty="0">
                        <a:latin typeface="Arial" panose="020B0604020202020204" pitchFamily="34" charset="0"/>
                        <a:cs typeface="Arial" panose="020B0604020202020204" pitchFamily="34" charset="0"/>
                      </a:endParaRPr>
                    </a:p>
                  </a:txBody>
                  <a:tcPr/>
                </a:tc>
                <a:tc rowSpan="2">
                  <a:txBody>
                    <a:bodyPr/>
                    <a:lstStyle/>
                    <a:p>
                      <a:r>
                        <a:rPr lang="en-US" sz="1400" b="1" dirty="0">
                          <a:latin typeface="Arial" pitchFamily="34" charset="0"/>
                          <a:cs typeface="Arial" pitchFamily="34" charset="0"/>
                        </a:rPr>
                        <a:t>Priority 6: </a:t>
                      </a:r>
                      <a:r>
                        <a:rPr lang="en-US" sz="1400" dirty="0">
                          <a:latin typeface="Arial" pitchFamily="34" charset="0"/>
                          <a:cs typeface="Arial" pitchFamily="34" charset="0"/>
                        </a:rPr>
                        <a:t>Growth of sustainable rural enterprises and industries - resulting in rural job creation</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400" dirty="0">
                          <a:latin typeface="Arial" pitchFamily="34" charset="0"/>
                          <a:cs typeface="Arial" pitchFamily="34" charset="0"/>
                        </a:rPr>
                        <a:t>Promote sustainable rural livelihoods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r>
                        <a:rPr lang="en-US" sz="1400" dirty="0">
                          <a:latin typeface="Arial" pitchFamily="34" charset="0"/>
                          <a:cs typeface="Arial" pitchFamily="34" charset="0"/>
                        </a:rPr>
                        <a:t>Provide support to rural enterprises and development of rural industries</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83994584"/>
                  </a:ext>
                </a:extLst>
              </a:tr>
              <a:tr h="513713">
                <a:tc vMerge="1">
                  <a:txBody>
                    <a:bodyPr/>
                    <a:lstStyle/>
                    <a:p>
                      <a:endParaRPr lang="en-ZA" sz="1100" dirty="0">
                        <a:latin typeface="Arial" panose="020B0604020202020204" pitchFamily="34" charset="0"/>
                        <a:cs typeface="Arial" panose="020B0604020202020204" pitchFamily="34" charset="0"/>
                      </a:endParaRPr>
                    </a:p>
                  </a:txBody>
                  <a:tcPr/>
                </a:tc>
                <a:tc vMerge="1">
                  <a:txBody>
                    <a:bodyPr/>
                    <a:lstStyle/>
                    <a:p>
                      <a:endParaRPr lang="en-ZA" sz="1100" dirty="0">
                        <a:latin typeface="Arial" panose="020B0604020202020204" pitchFamily="34" charset="0"/>
                        <a:cs typeface="Arial" panose="020B0604020202020204" pitchFamily="34" charset="0"/>
                      </a:endParaRPr>
                    </a:p>
                  </a:txBody>
                  <a:tcPr/>
                </a:tc>
                <a:tc>
                  <a:txBody>
                    <a:bodyPr/>
                    <a:lstStyle/>
                    <a:p>
                      <a:r>
                        <a:rPr lang="en-ZA" sz="1400" dirty="0">
                          <a:latin typeface="Arial" pitchFamily="34" charset="0"/>
                          <a:cs typeface="Arial" pitchFamily="34" charset="0"/>
                        </a:rPr>
                        <a:t>Improved access to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68618603"/>
                  </a:ext>
                </a:extLst>
              </a:tr>
            </a:tbl>
          </a:graphicData>
        </a:graphic>
      </p:graphicFrame>
      <p:sp>
        <p:nvSpPr>
          <p:cNvPr id="6" name="TextBox 5"/>
          <p:cNvSpPr txBox="1"/>
          <p:nvPr/>
        </p:nvSpPr>
        <p:spPr>
          <a:xfrm>
            <a:off x="8748464" y="6309320"/>
            <a:ext cx="301686" cy="369332"/>
          </a:xfrm>
          <a:prstGeom prst="rect">
            <a:avLst/>
          </a:prstGeom>
          <a:noFill/>
        </p:spPr>
        <p:txBody>
          <a:bodyPr wrap="none" rtlCol="0">
            <a:spAutoFit/>
          </a:bodyPr>
          <a:lstStyle/>
          <a:p>
            <a:r>
              <a:rPr lang="en-ZA" dirty="0" smtClean="0"/>
              <a:t>4</a:t>
            </a:r>
            <a:endParaRPr lang="en-ZA" dirty="0"/>
          </a:p>
        </p:txBody>
      </p:sp>
    </p:spTree>
    <p:extLst>
      <p:ext uri="{BB962C8B-B14F-4D97-AF65-F5344CB8AC3E}">
        <p14:creationId xmlns:p14="http://schemas.microsoft.com/office/powerpoint/2010/main" xmlns="" val="2464402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4" y="577225"/>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2019/20</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836729538"/>
              </p:ext>
            </p:extLst>
          </p:nvPr>
        </p:nvGraphicFramePr>
        <p:xfrm>
          <a:off x="611561" y="1124744"/>
          <a:ext cx="7992888" cy="4536504"/>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60040">
                <a:tc rowSpan="2" gridSpan="2">
                  <a:txBody>
                    <a:bodyPr/>
                    <a:lstStyle/>
                    <a:p>
                      <a:pPr algn="ctr">
                        <a:lnSpc>
                          <a:spcPct val="150000"/>
                        </a:lnSpc>
                        <a:spcAft>
                          <a:spcPts val="0"/>
                        </a:spcAft>
                      </a:pPr>
                      <a:r>
                        <a:rPr lang="en-ZA" sz="1100" b="1" dirty="0">
                          <a:effectLst/>
                          <a:latin typeface="Century Gothic" panose="020B0502020202020204" pitchFamily="34" charset="0"/>
                        </a:rPr>
                        <a:t>Performance</a:t>
                      </a:r>
                    </a:p>
                    <a:p>
                      <a:pPr algn="ctr">
                        <a:lnSpc>
                          <a:spcPct val="150000"/>
                        </a:lnSpc>
                        <a:spcAft>
                          <a:spcPts val="0"/>
                        </a:spcAft>
                      </a:pPr>
                      <a:r>
                        <a:rPr lang="en-ZA" sz="1100" b="1" dirty="0">
                          <a:effectLst/>
                          <a:latin typeface="Century Gothic" panose="020B0502020202020204" pitchFamily="34" charset="0"/>
                        </a:rPr>
                        <a:t>Indicators</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a:effectLst/>
                          <a:latin typeface="Century Gothic" pitchFamily="34" charset="0"/>
                          <a:ea typeface="Calibri"/>
                          <a:cs typeface="Times New Roman"/>
                        </a:rPr>
                        <a:t>2019/20</a:t>
                      </a:r>
                    </a:p>
                  </a:txBody>
                  <a:tcPr marL="65116" marR="65116"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2nd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3rd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576064">
                <a:tc>
                  <a:txBody>
                    <a:bodyPr/>
                    <a:lstStyle/>
                    <a:p>
                      <a:pPr algn="l">
                        <a:lnSpc>
                          <a:spcPct val="115000"/>
                        </a:lnSpc>
                        <a:spcAft>
                          <a:spcPts val="0"/>
                        </a:spcAft>
                      </a:pPr>
                      <a:r>
                        <a:rPr lang="en-ZA" sz="1100" b="1" dirty="0">
                          <a:effectLst/>
                          <a:latin typeface="Century Gothic" panose="020B0502020202020204" pitchFamily="34" charset="0"/>
                          <a:ea typeface="Times New Roman"/>
                        </a:rPr>
                        <a:t>5.2.2</a:t>
                      </a:r>
                    </a:p>
                  </a:txBody>
                  <a:tcPr marL="65116" marR="65116" marT="0" marB="0">
                    <a:solidFill>
                      <a:schemeClr val="accent3">
                        <a:lumMod val="20000"/>
                        <a:lumOff val="80000"/>
                      </a:schemeClr>
                    </a:solidFill>
                  </a:tcPr>
                </a:tc>
                <a:tc>
                  <a:txBody>
                    <a:bodyPr/>
                    <a:lstStyle/>
                    <a:p>
                      <a:pPr marL="0" marR="0" indent="0" algn="ctr" defTabSz="913403" rtl="0" eaLnBrk="1" fontAlgn="auto" latinLnBrk="0" hangingPunct="1">
                        <a:lnSpc>
                          <a:spcPct val="100000"/>
                        </a:lnSpc>
                        <a:spcBef>
                          <a:spcPts val="0"/>
                        </a:spcBef>
                        <a:spcAft>
                          <a:spcPts val="0"/>
                        </a:spcAft>
                        <a:buClrTx/>
                        <a:buSzTx/>
                        <a:buFontTx/>
                        <a:buNone/>
                        <a:tabLst/>
                        <a:defRPr/>
                      </a:pPr>
                      <a:r>
                        <a:rPr lang="en-ZA" sz="1100" b="1" dirty="0">
                          <a:latin typeface="Century Gothic" pitchFamily="34" charset="0"/>
                        </a:rPr>
                        <a:t>Number of Households Supported under 1HH1HA</a:t>
                      </a: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Quarterly</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2 656</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473</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805</a:t>
                      </a: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dirty="0">
                          <a:effectLst/>
                          <a:latin typeface="Century Gothic" pitchFamily="34" charset="0"/>
                          <a:ea typeface="Times New Roman"/>
                        </a:rPr>
                        <a:t>911</a:t>
                      </a:r>
                    </a:p>
                    <a:p>
                      <a:pPr marL="0" marR="0" indent="0" algn="ctr" defTabSz="913403" rtl="0" eaLnBrk="1" fontAlgn="auto" latinLnBrk="0" hangingPunct="1">
                        <a:lnSpc>
                          <a:spcPct val="115000"/>
                        </a:lnSpc>
                        <a:spcBef>
                          <a:spcPts val="0"/>
                        </a:spcBef>
                        <a:spcAft>
                          <a:spcPts val="0"/>
                        </a:spcAft>
                        <a:buClrTx/>
                        <a:buSzTx/>
                        <a:buFontTx/>
                        <a:buNone/>
                        <a:tabLst/>
                        <a:defRPr/>
                      </a:pP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dirty="0">
                          <a:effectLst/>
                          <a:latin typeface="Century Gothic" pitchFamily="34" charset="0"/>
                          <a:ea typeface="Times New Roman"/>
                        </a:rPr>
                        <a:t>467</a:t>
                      </a: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3096344">
                <a:tc gridSpan="8">
                  <a:txBody>
                    <a:bodyPr/>
                    <a:lstStyle/>
                    <a:p>
                      <a:pPr algn="l">
                        <a:lnSpc>
                          <a:spcPct val="115000"/>
                        </a:lnSpc>
                        <a:spcAft>
                          <a:spcPts val="0"/>
                        </a:spcAft>
                      </a:pPr>
                      <a:endParaRPr lang="en-ZA" sz="10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hMerge="1">
                  <a:txBody>
                    <a:bodyPr/>
                    <a:lstStyle/>
                    <a:p>
                      <a:pPr algn="ctr">
                        <a:spcAft>
                          <a:spcPts val="0"/>
                        </a:spcAft>
                      </a:pPr>
                      <a:endParaRPr lang="en-ZA" sz="1000" b="1" dirty="0">
                        <a:effectLst/>
                        <a:latin typeface="Century Gothic" pitchFamily="34" charset="0"/>
                        <a:ea typeface="Times New Roman"/>
                      </a:endParaRPr>
                    </a:p>
                  </a:txBody>
                  <a:tcPr marL="65116" marR="65116"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ECEB4815-EF4B-4CEA-A51F-A9536EE067DD}"/>
              </a:ext>
            </a:extLst>
          </p:cNvPr>
          <p:cNvGraphicFramePr>
            <a:graphicFrameLocks/>
          </p:cNvGraphicFramePr>
          <p:nvPr>
            <p:extLst/>
          </p:nvPr>
        </p:nvGraphicFramePr>
        <p:xfrm>
          <a:off x="683569" y="2564907"/>
          <a:ext cx="7848870" cy="30963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51358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565884129"/>
              </p:ext>
            </p:extLst>
          </p:nvPr>
        </p:nvGraphicFramePr>
        <p:xfrm>
          <a:off x="467543" y="926837"/>
          <a:ext cx="8424937" cy="4518387"/>
        </p:xfrm>
        <a:graphic>
          <a:graphicData uri="http://schemas.openxmlformats.org/drawingml/2006/table">
            <a:tbl>
              <a:tblPr firstRow="1" firstCol="1" bandRow="1">
                <a:tableStyleId>{5940675A-B579-460E-94D1-54222C63F5DA}</a:tableStyleId>
              </a:tblPr>
              <a:tblGrid>
                <a:gridCol w="2448274">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4"/>
                    </a:ext>
                  </a:extLst>
                </a:gridCol>
                <a:gridCol w="2016223">
                  <a:extLst>
                    <a:ext uri="{9D8B030D-6E8A-4147-A177-3AD203B41FA5}">
                      <a16:colId xmlns:a16="http://schemas.microsoft.com/office/drawing/2014/main" xmlns="" val="20005"/>
                    </a:ext>
                  </a:extLst>
                </a:gridCol>
              </a:tblGrid>
              <a:tr h="572501">
                <a:tc gridSpan="5">
                  <a:txBody>
                    <a:bodyPr/>
                    <a:lstStyle/>
                    <a:p>
                      <a:pPr algn="l"/>
                      <a:r>
                        <a:rPr lang="en-ZA" sz="1100" b="1" dirty="0">
                          <a:latin typeface="Century Gothic" panose="020B0502020202020204" pitchFamily="34" charset="0"/>
                          <a:ea typeface="Calibri"/>
                          <a:cs typeface="Times New Roman"/>
                        </a:rPr>
                        <a:t>Strategic objective: </a:t>
                      </a:r>
                      <a:r>
                        <a:rPr lang="en-ZA" sz="1100" dirty="0">
                          <a:latin typeface="Century Gothic" panose="020B0502020202020204" pitchFamily="34" charset="0"/>
                        </a:rPr>
                        <a:t>Functional systems and institutional arrangements for tenure and land administration to enable agrarian reform in all provinces by 2020</a:t>
                      </a:r>
                    </a:p>
                  </a:txBody>
                  <a:tcPr marL="65073" marR="65073" marT="0" marB="0" anchor="ctr">
                    <a:solidFill>
                      <a:srgbClr val="00B050"/>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0"/>
                  </a:ext>
                </a:extLst>
              </a:tr>
              <a:tr h="414761">
                <a:tc rowSpan="2">
                  <a:txBody>
                    <a:bodyPr/>
                    <a:lstStyle/>
                    <a:p>
                      <a:pPr algn="ctr">
                        <a:lnSpc>
                          <a:spcPct val="150000"/>
                        </a:lnSpc>
                        <a:spcAft>
                          <a:spcPts val="0"/>
                        </a:spcAft>
                      </a:pPr>
                      <a:r>
                        <a:rPr lang="en-ZA" sz="1100" b="1" dirty="0">
                          <a:effectLst/>
                          <a:latin typeface="Century Gothic" pitchFamily="34" charset="0"/>
                          <a:ea typeface="Calibri"/>
                          <a:cs typeface="Times New Roman"/>
                        </a:rPr>
                        <a:t>Indicator</a:t>
                      </a:r>
                    </a:p>
                  </a:txBody>
                  <a:tcPr marL="65073" marR="65073" marT="0" marB="0" anchor="ctr">
                    <a:solidFill>
                      <a:srgbClr val="00B050"/>
                    </a:solidFill>
                  </a:tcPr>
                </a:tc>
                <a:tc gridSpan="3">
                  <a:txBody>
                    <a:bodyPr/>
                    <a:lstStyle/>
                    <a:p>
                      <a:pPr algn="ctr">
                        <a:lnSpc>
                          <a:spcPct val="150000"/>
                        </a:lnSpc>
                        <a:spcAft>
                          <a:spcPts val="0"/>
                        </a:spcAft>
                      </a:pPr>
                      <a:r>
                        <a:rPr lang="en-ZA" sz="1100" b="1" dirty="0">
                          <a:effectLst/>
                          <a:latin typeface="Century Gothic" pitchFamily="34" charset="0"/>
                          <a:ea typeface="Calibri"/>
                          <a:cs typeface="Times New Roman"/>
                        </a:rPr>
                        <a:t>Medium-term targets</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hMerge="1">
                  <a:txBody>
                    <a:bodyPr/>
                    <a:lstStyle/>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chemeClr val="accent3"/>
                    </a:solidFill>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Impact</a:t>
                      </a:r>
                    </a:p>
                    <a:p>
                      <a:pPr algn="ctr">
                        <a:lnSpc>
                          <a:spcPct val="150000"/>
                        </a:lnSpc>
                        <a:spcAft>
                          <a:spcPts val="0"/>
                        </a:spcAft>
                      </a:pPr>
                      <a:endParaRPr lang="en-ZA" sz="1100" b="1" dirty="0">
                        <a:effectLst/>
                        <a:latin typeface="Century Gothic" pitchFamily="34" charset="0"/>
                        <a:ea typeface="Calibri"/>
                        <a:cs typeface="Times New Roman"/>
                      </a:endParaRPr>
                    </a:p>
                  </a:txBody>
                  <a:tcPr marL="65073" marR="65073" marT="0" marB="0" anchor="ctr">
                    <a:solidFill>
                      <a:srgbClr val="00B050"/>
                    </a:solidFill>
                  </a:tcPr>
                </a:tc>
                <a:extLst>
                  <a:ext uri="{0D108BD9-81ED-4DB2-BD59-A6C34878D82A}">
                    <a16:rowId xmlns:a16="http://schemas.microsoft.com/office/drawing/2014/main" xmlns="" val="10001"/>
                  </a:ext>
                </a:extLst>
              </a:tr>
              <a:tr h="414761">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tc>
                  <a:txBody>
                    <a:bodyPr/>
                    <a:lstStyle/>
                    <a:p>
                      <a:pPr algn="ctr">
                        <a:lnSpc>
                          <a:spcPct val="115000"/>
                        </a:lnSpc>
                        <a:spcAft>
                          <a:spcPts val="1000"/>
                        </a:spcAft>
                      </a:pPr>
                      <a:r>
                        <a:rPr lang="en-US" sz="1000" b="1" dirty="0">
                          <a:effectLst/>
                          <a:latin typeface="Arial" panose="020B0604020202020204" pitchFamily="34" charset="0"/>
                          <a:cs typeface="Arial" panose="020B0604020202020204" pitchFamily="34" charset="0"/>
                        </a:rPr>
                        <a:t>2019/20</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pPr algn="ctr">
                        <a:lnSpc>
                          <a:spcPct val="115000"/>
                        </a:lnSpc>
                        <a:spcAft>
                          <a:spcPts val="1000"/>
                        </a:spcAft>
                      </a:pPr>
                      <a:r>
                        <a:rPr lang="en-ZA" sz="1000" b="1" dirty="0">
                          <a:effectLst/>
                          <a:latin typeface="Arial" panose="020B0604020202020204" pitchFamily="34" charset="0"/>
                          <a:cs typeface="Arial" panose="020B0604020202020204" pitchFamily="34" charset="0"/>
                        </a:rPr>
                        <a:t>2020/21</a:t>
                      </a:r>
                      <a:endParaRPr lang="en-ZA" sz="1000" b="1" dirty="0">
                        <a:effectLst/>
                        <a:latin typeface="Arial" panose="020B0604020202020204" pitchFamily="34" charset="0"/>
                        <a:ea typeface="Calibri"/>
                        <a:cs typeface="Arial" panose="020B0604020202020204" pitchFamily="34" charset="0"/>
                      </a:endParaRPr>
                    </a:p>
                  </a:txBody>
                  <a:tcPr marL="65292" marR="65292" marT="0" marB="0" anchor="ctr">
                    <a:solidFill>
                      <a:srgbClr val="00B050"/>
                    </a:solidFill>
                  </a:tcPr>
                </a:tc>
                <a:tc>
                  <a: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2021/22</a:t>
                      </a:r>
                      <a:endParaRPr lang="en-ZA" sz="1000" b="1" kern="1200" dirty="0">
                        <a:solidFill>
                          <a:schemeClr val="tx1"/>
                        </a:solidFill>
                        <a:effectLst/>
                        <a:latin typeface="Arial" panose="020B0604020202020204" pitchFamily="34" charset="0"/>
                        <a:ea typeface="+mn-ea"/>
                        <a:cs typeface="Arial" panose="020B0604020202020204" pitchFamily="34" charset="0"/>
                      </a:endParaRPr>
                    </a:p>
                  </a:txBody>
                  <a:tcPr marL="65292" marR="65292" marT="0" marB="0" anchor="ctr">
                    <a:solidFill>
                      <a:srgbClr val="00B050"/>
                    </a:solidFill>
                  </a:tcPr>
                </a:tc>
                <a:tc vMerge="1">
                  <a:txBody>
                    <a:bodyPr/>
                    <a:lstStyle/>
                    <a:p>
                      <a:pPr algn="ctr">
                        <a:lnSpc>
                          <a:spcPct val="150000"/>
                        </a:lnSpc>
                        <a:spcAft>
                          <a:spcPts val="0"/>
                        </a:spcAft>
                      </a:pPr>
                      <a:endParaRPr lang="en-ZA" sz="1000" b="1" dirty="0">
                        <a:effectLst/>
                        <a:latin typeface="Century Gothic" pitchFamily="34" charset="0"/>
                        <a:ea typeface="Calibri"/>
                        <a:cs typeface="Times New Roman"/>
                      </a:endParaRPr>
                    </a:p>
                  </a:txBody>
                  <a:tcPr marL="65073" marR="65073" marT="0" marB="0" anchor="ctr">
                    <a:solidFill>
                      <a:schemeClr val="accent3"/>
                    </a:solidFill>
                  </a:tcPr>
                </a:tc>
                <a:extLst>
                  <a:ext uri="{0D108BD9-81ED-4DB2-BD59-A6C34878D82A}">
                    <a16:rowId xmlns:a16="http://schemas.microsoft.com/office/drawing/2014/main" xmlns="" val="10003"/>
                  </a:ext>
                </a:extLst>
              </a:tr>
              <a:tr h="1174114">
                <a:tc>
                  <a:txBody>
                    <a:bodyPr/>
                    <a:lstStyle/>
                    <a:p>
                      <a:pPr>
                        <a:lnSpc>
                          <a:spcPct val="115000"/>
                        </a:lnSpc>
                        <a:spcAft>
                          <a:spcPts val="0"/>
                        </a:spcAft>
                      </a:pPr>
                      <a:r>
                        <a:rPr lang="en-ZA" sz="1100" b="0" dirty="0">
                          <a:effectLst/>
                          <a:latin typeface="Century Gothic" pitchFamily="34" charset="0"/>
                          <a:ea typeface="Calibri"/>
                          <a:cs typeface="Times New Roman"/>
                        </a:rPr>
                        <a:t>Number of Communal Property Associations supported to be compliant with legislation</a:t>
                      </a:r>
                    </a:p>
                    <a:p>
                      <a:pPr>
                        <a:lnSpc>
                          <a:spcPct val="115000"/>
                        </a:lnSpc>
                        <a:spcAft>
                          <a:spcPts val="0"/>
                        </a:spcAft>
                      </a:pPr>
                      <a:endParaRPr lang="en-ZA" sz="1100" b="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443</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720</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820</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a:effectLst/>
                          <a:latin typeface="Century Gothic" pitchFamily="34" charset="0"/>
                          <a:ea typeface="Calibri"/>
                          <a:cs typeface="Times New Roman"/>
                        </a:rPr>
                        <a:t>Effective and functional Communal Property Associations</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2"/>
                  </a:ext>
                </a:extLst>
              </a:tr>
              <a:tr h="917987">
                <a:tc>
                  <a:txBody>
                    <a:bodyPr/>
                    <a:lstStyle/>
                    <a:p>
                      <a:pPr>
                        <a:lnSpc>
                          <a:spcPct val="115000"/>
                        </a:lnSpc>
                        <a:spcAft>
                          <a:spcPts val="0"/>
                        </a:spcAft>
                      </a:pPr>
                      <a:r>
                        <a:rPr lang="en-ZA" sz="1100" b="0" dirty="0">
                          <a:effectLst/>
                          <a:latin typeface="Century Gothic" pitchFamily="34" charset="0"/>
                          <a:ea typeface="Calibri"/>
                          <a:cs typeface="Times New Roman"/>
                        </a:rPr>
                        <a:t>Number of labour</a:t>
                      </a:r>
                    </a:p>
                    <a:p>
                      <a:pPr>
                        <a:lnSpc>
                          <a:spcPct val="115000"/>
                        </a:lnSpc>
                        <a:spcAft>
                          <a:spcPts val="0"/>
                        </a:spcAft>
                      </a:pPr>
                      <a:r>
                        <a:rPr lang="en-ZA" sz="1100" b="0" dirty="0">
                          <a:effectLst/>
                          <a:latin typeface="Century Gothic" pitchFamily="34" charset="0"/>
                          <a:ea typeface="Calibri"/>
                          <a:cs typeface="Times New Roman"/>
                        </a:rPr>
                        <a:t>tenants’ applications</a:t>
                      </a:r>
                    </a:p>
                    <a:p>
                      <a:pPr>
                        <a:lnSpc>
                          <a:spcPct val="115000"/>
                        </a:lnSpc>
                        <a:spcAft>
                          <a:spcPts val="0"/>
                        </a:spcAft>
                      </a:pPr>
                      <a:r>
                        <a:rPr lang="en-ZA" sz="1100" b="0" dirty="0">
                          <a:effectLst/>
                          <a:latin typeface="Century Gothic" pitchFamily="34" charset="0"/>
                          <a:ea typeface="Calibri"/>
                          <a:cs typeface="Times New Roman"/>
                        </a:rPr>
                        <a:t>settled</a:t>
                      </a:r>
                    </a:p>
                  </a:txBody>
                  <a:tcPr marL="65073" marR="65073"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dirty="0">
                          <a:effectLst/>
                          <a:latin typeface="Century Gothic" pitchFamily="34" charset="0"/>
                          <a:ea typeface="Calibri"/>
                          <a:cs typeface="Times New Roman"/>
                        </a:rPr>
                        <a:t>3 666</a:t>
                      </a:r>
                    </a:p>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3 619</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2 001</a:t>
                      </a:r>
                    </a:p>
                  </a:txBody>
                  <a:tcPr marL="65073" marR="65073" marT="0" marB="0">
                    <a:solidFill>
                      <a:schemeClr val="accent3">
                        <a:lumMod val="20000"/>
                        <a:lumOff val="80000"/>
                      </a:schemeClr>
                    </a:solidFill>
                  </a:tcPr>
                </a:tc>
                <a:tc rowSpan="2">
                  <a:txBody>
                    <a:bodyPr/>
                    <a:lstStyle/>
                    <a:p>
                      <a:pPr algn="ctr">
                        <a:lnSpc>
                          <a:spcPct val="115000"/>
                        </a:lnSpc>
                        <a:spcAft>
                          <a:spcPts val="0"/>
                        </a:spcAft>
                      </a:pPr>
                      <a:r>
                        <a:rPr lang="en-ZA" sz="1100" b="0" dirty="0">
                          <a:effectLst/>
                          <a:latin typeface="Century Gothic" pitchFamily="34" charset="0"/>
                          <a:ea typeface="Calibri"/>
                          <a:cs typeface="Times New Roman"/>
                        </a:rPr>
                        <a:t>Security of tenure for labour tenants and farm dwellers</a:t>
                      </a:r>
                    </a:p>
                    <a:p>
                      <a:pPr algn="ctr">
                        <a:lnSpc>
                          <a:spcPct val="115000"/>
                        </a:lnSpc>
                        <a:spcAft>
                          <a:spcPts val="0"/>
                        </a:spcAft>
                      </a:pPr>
                      <a:endParaRPr lang="en-ZA" sz="1100" b="1" dirty="0">
                        <a:effectLst/>
                        <a:latin typeface="Century Gothic" pitchFamily="34" charset="0"/>
                        <a:ea typeface="Calibri"/>
                        <a:cs typeface="Times New Roman"/>
                      </a:endParaRPr>
                    </a:p>
                    <a:p>
                      <a:pPr algn="ctr">
                        <a:lnSpc>
                          <a:spcPct val="115000"/>
                        </a:lnSpc>
                        <a:spcAft>
                          <a:spcPts val="0"/>
                        </a:spcAft>
                      </a:pPr>
                      <a:endParaRPr lang="en-ZA" sz="1100" b="1"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4"/>
                  </a:ext>
                </a:extLst>
              </a:tr>
              <a:tr h="936104">
                <a:tc>
                  <a:txBody>
                    <a:bodyPr/>
                    <a:lstStyle/>
                    <a:p>
                      <a:pPr>
                        <a:lnSpc>
                          <a:spcPct val="115000"/>
                        </a:lnSpc>
                        <a:spcAft>
                          <a:spcPts val="0"/>
                        </a:spcAft>
                      </a:pPr>
                      <a:r>
                        <a:rPr lang="en-ZA" sz="1100" b="0" dirty="0">
                          <a:effectLst/>
                          <a:latin typeface="Century Gothic" pitchFamily="34" charset="0"/>
                          <a:ea typeface="Calibri"/>
                          <a:cs typeface="Times New Roman"/>
                        </a:rPr>
                        <a:t>Number of Hectares</a:t>
                      </a:r>
                    </a:p>
                    <a:p>
                      <a:pPr>
                        <a:lnSpc>
                          <a:spcPct val="115000"/>
                        </a:lnSpc>
                        <a:spcAft>
                          <a:spcPts val="0"/>
                        </a:spcAft>
                      </a:pPr>
                      <a:r>
                        <a:rPr lang="en-ZA" sz="1100" b="0" dirty="0">
                          <a:effectLst/>
                          <a:latin typeface="Century Gothic" pitchFamily="34" charset="0"/>
                          <a:ea typeface="Calibri"/>
                          <a:cs typeface="Times New Roman"/>
                        </a:rPr>
                        <a:t>allocated to farm</a:t>
                      </a:r>
                    </a:p>
                    <a:p>
                      <a:pPr>
                        <a:lnSpc>
                          <a:spcPct val="115000"/>
                        </a:lnSpc>
                        <a:spcAft>
                          <a:spcPts val="0"/>
                        </a:spcAft>
                      </a:pPr>
                      <a:r>
                        <a:rPr lang="en-ZA" sz="1100" b="0" dirty="0">
                          <a:effectLst/>
                          <a:latin typeface="Century Gothic" pitchFamily="34" charset="0"/>
                          <a:ea typeface="Calibri"/>
                          <a:cs typeface="Times New Roman"/>
                        </a:rPr>
                        <a:t>dwellers and/or labour</a:t>
                      </a:r>
                    </a:p>
                    <a:p>
                      <a:pPr>
                        <a:lnSpc>
                          <a:spcPct val="115000"/>
                        </a:lnSpc>
                        <a:spcAft>
                          <a:spcPts val="0"/>
                        </a:spcAft>
                      </a:pPr>
                      <a:r>
                        <a:rPr lang="en-ZA" sz="1100" b="0" dirty="0">
                          <a:effectLst/>
                          <a:latin typeface="Century Gothic" pitchFamily="34" charset="0"/>
                          <a:ea typeface="Calibri"/>
                          <a:cs typeface="Times New Roman"/>
                        </a:rPr>
                        <a:t>tenants</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8 750</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9 975</a:t>
                      </a:r>
                    </a:p>
                  </a:txBody>
                  <a:tcPr marL="65073" marR="65073"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Calibri"/>
                          <a:cs typeface="Times New Roman"/>
                        </a:rPr>
                        <a:t>1 045</a:t>
                      </a:r>
                    </a:p>
                  </a:txBody>
                  <a:tcPr marL="65073" marR="65073" marT="0" marB="0">
                    <a:solidFill>
                      <a:schemeClr val="accent3">
                        <a:lumMod val="20000"/>
                        <a:lumOff val="80000"/>
                      </a:schemeClr>
                    </a:solidFill>
                  </a:tcPr>
                </a:tc>
                <a:tc vMerge="1">
                  <a:txBody>
                    <a:bodyPr/>
                    <a:lstStyle/>
                    <a:p>
                      <a:pPr algn="ctr">
                        <a:lnSpc>
                          <a:spcPct val="115000"/>
                        </a:lnSpc>
                        <a:spcAft>
                          <a:spcPts val="0"/>
                        </a:spcAft>
                      </a:pPr>
                      <a:endParaRPr lang="en-ZA" sz="1100" dirty="0">
                        <a:effectLst/>
                        <a:latin typeface="Century Gothic" pitchFamily="34" charset="0"/>
                        <a:ea typeface="Calibri"/>
                        <a:cs typeface="Times New Roman"/>
                      </a:endParaRPr>
                    </a:p>
                  </a:txBody>
                  <a:tcPr marL="65073" marR="65073" marT="0" marB="0">
                    <a:solidFill>
                      <a:schemeClr val="accent3">
                        <a:lumMod val="20000"/>
                        <a:lumOff val="80000"/>
                      </a:schemeClr>
                    </a:solidFill>
                  </a:tcPr>
                </a:tc>
                <a:extLst>
                  <a:ext uri="{0D108BD9-81ED-4DB2-BD59-A6C34878D82A}">
                    <a16:rowId xmlns:a16="http://schemas.microsoft.com/office/drawing/2014/main" xmlns="" val="10005"/>
                  </a:ext>
                </a:extLst>
              </a:tr>
            </a:tbl>
          </a:graphicData>
        </a:graphic>
      </p:graphicFrame>
      <p:sp>
        <p:nvSpPr>
          <p:cNvPr id="3" name="Rectangle 1"/>
          <p:cNvSpPr>
            <a:spLocks noChangeArrowheads="1"/>
          </p:cNvSpPr>
          <p:nvPr/>
        </p:nvSpPr>
        <p:spPr bwMode="auto">
          <a:xfrm>
            <a:off x="467547" y="215064"/>
            <a:ext cx="8244649" cy="40011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en-ZA" sz="2000" b="1" dirty="0">
                <a:latin typeface="Century Gothic" pitchFamily="34" charset="0"/>
                <a:ea typeface="Times New Roman" pitchFamily="18" charset="0"/>
                <a:cs typeface="Times New Roman" pitchFamily="18" charset="0"/>
              </a:rPr>
              <a:t>Programme 5: Land Reform  </a:t>
            </a:r>
            <a:r>
              <a:rPr lang="en-ZA" sz="2000" b="1" dirty="0" smtClean="0">
                <a:latin typeface="Century Gothic" pitchFamily="34" charset="0"/>
                <a:ea typeface="Times New Roman" pitchFamily="18" charset="0"/>
                <a:cs typeface="Times New Roman" pitchFamily="18" charset="0"/>
              </a:rPr>
              <a:t>LRD</a:t>
            </a:r>
            <a:endParaRPr lang="en-ZA" sz="2000" b="1" dirty="0">
              <a:latin typeface="Century Gothic" pitchFamily="34" charset="0"/>
              <a:ea typeface="Times New Roman" pitchFamily="18" charset="0"/>
              <a:cs typeface="Times New Roman" pitchFamily="18" charset="0"/>
            </a:endParaRPr>
          </a:p>
        </p:txBody>
      </p:sp>
      <p:sp>
        <p:nvSpPr>
          <p:cNvPr id="4" name="Slide Number Placeholder 1"/>
          <p:cNvSpPr txBox="1">
            <a:spLocks/>
          </p:cNvSpPr>
          <p:nvPr/>
        </p:nvSpPr>
        <p:spPr>
          <a:xfrm>
            <a:off x="8172400" y="6356356"/>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37003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4" y="577225"/>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2019/20</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432994010"/>
              </p:ext>
            </p:extLst>
          </p:nvPr>
        </p:nvGraphicFramePr>
        <p:xfrm>
          <a:off x="611561" y="1124744"/>
          <a:ext cx="7992888" cy="4699952"/>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60040">
                <a:tc rowSpan="2" gridSpan="2">
                  <a:txBody>
                    <a:bodyPr/>
                    <a:lstStyle/>
                    <a:p>
                      <a:pPr algn="ctr">
                        <a:lnSpc>
                          <a:spcPct val="150000"/>
                        </a:lnSpc>
                        <a:spcAft>
                          <a:spcPts val="0"/>
                        </a:spcAft>
                      </a:pPr>
                      <a:r>
                        <a:rPr lang="en-ZA" sz="1100" b="1" dirty="0">
                          <a:effectLst/>
                          <a:latin typeface="Century Gothic" panose="020B0502020202020204" pitchFamily="34" charset="0"/>
                        </a:rPr>
                        <a:t>Performance</a:t>
                      </a:r>
                    </a:p>
                    <a:p>
                      <a:pPr algn="ctr">
                        <a:lnSpc>
                          <a:spcPct val="150000"/>
                        </a:lnSpc>
                        <a:spcAft>
                          <a:spcPts val="0"/>
                        </a:spcAft>
                      </a:pPr>
                      <a:r>
                        <a:rPr lang="en-ZA" sz="1100" b="1" dirty="0">
                          <a:effectLst/>
                          <a:latin typeface="Century Gothic" panose="020B0502020202020204" pitchFamily="34" charset="0"/>
                        </a:rPr>
                        <a:t>Indicators</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smtClean="0">
                          <a:effectLst/>
                          <a:latin typeface="Century Gothic" pitchFamily="34" charset="0"/>
                          <a:ea typeface="Calibri"/>
                          <a:cs typeface="Times New Roman"/>
                        </a:rPr>
                        <a:t>2019/20</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gridSpan="4">
                  <a:txBody>
                    <a:bodyPr/>
                    <a:lstStyle/>
                    <a:p>
                      <a:pPr algn="ctr">
                        <a:lnSpc>
                          <a:spcPct val="150000"/>
                        </a:lnSpc>
                        <a:spcAft>
                          <a:spcPts val="0"/>
                        </a:spcAft>
                      </a:pPr>
                      <a:r>
                        <a:rPr lang="en-ZA" sz="1100" b="1" dirty="0">
                          <a:effectLst/>
                          <a:latin typeface="Century Gothic" panose="020B0502020202020204" pitchFamily="34" charset="0"/>
                        </a:rPr>
                        <a:t>Quarterly targets</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2nd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3rd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504056">
                <a:tc>
                  <a:txBody>
                    <a:bodyPr/>
                    <a:lstStyle/>
                    <a:p>
                      <a:pPr algn="l">
                        <a:lnSpc>
                          <a:spcPct val="115000"/>
                        </a:lnSpc>
                        <a:spcAft>
                          <a:spcPts val="0"/>
                        </a:spcAft>
                      </a:pPr>
                      <a:r>
                        <a:rPr lang="en-ZA" sz="1100" b="1" dirty="0">
                          <a:effectLst/>
                          <a:latin typeface="Century Gothic" panose="020B0502020202020204" pitchFamily="34" charset="0"/>
                          <a:ea typeface="Times New Roman"/>
                        </a:rPr>
                        <a:t>5.3.1</a:t>
                      </a:r>
                    </a:p>
                  </a:txBody>
                  <a:tcPr marL="65116" marR="65116" marT="0" marB="0">
                    <a:solidFill>
                      <a:schemeClr val="accent3">
                        <a:lumMod val="20000"/>
                        <a:lumOff val="80000"/>
                      </a:schemeClr>
                    </a:solidFill>
                  </a:tcPr>
                </a:tc>
                <a:tc>
                  <a:txBody>
                    <a:bodyPr/>
                    <a:lstStyle/>
                    <a:p>
                      <a:pPr algn="ctr">
                        <a:spcAft>
                          <a:spcPts val="0"/>
                        </a:spcAft>
                      </a:pPr>
                      <a:r>
                        <a:rPr lang="en-ZA" sz="1100" b="1" dirty="0">
                          <a:effectLst/>
                          <a:latin typeface="Century Gothic" pitchFamily="34" charset="0"/>
                          <a:ea typeface="Times New Roman"/>
                        </a:rPr>
                        <a:t>Number of Communal Property</a:t>
                      </a:r>
                    </a:p>
                    <a:p>
                      <a:pPr algn="ctr">
                        <a:spcAft>
                          <a:spcPts val="0"/>
                        </a:spcAft>
                      </a:pPr>
                      <a:r>
                        <a:rPr lang="en-ZA" sz="1100" b="1" dirty="0">
                          <a:effectLst/>
                          <a:latin typeface="Century Gothic" pitchFamily="34" charset="0"/>
                          <a:ea typeface="Times New Roman"/>
                        </a:rPr>
                        <a:t>Associations (CPA) supported to be</a:t>
                      </a:r>
                    </a:p>
                    <a:p>
                      <a:pPr algn="ctr">
                        <a:spcAft>
                          <a:spcPts val="0"/>
                        </a:spcAft>
                      </a:pPr>
                      <a:r>
                        <a:rPr lang="en-ZA" sz="1100" b="1" dirty="0">
                          <a:effectLst/>
                          <a:latin typeface="Century Gothic" pitchFamily="34" charset="0"/>
                          <a:ea typeface="Times New Roman"/>
                        </a:rPr>
                        <a:t>compliant with legislation</a:t>
                      </a: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Quarterly</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433 </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US" sz="1100" b="0" i="0" u="none" strike="noStrike" kern="1200" baseline="0" dirty="0">
                          <a:solidFill>
                            <a:schemeClr val="tx1"/>
                          </a:solidFill>
                          <a:effectLst/>
                          <a:latin typeface="Century Gothic" pitchFamily="34" charset="0"/>
                          <a:ea typeface="+mn-ea"/>
                          <a:cs typeface="+mn-cs"/>
                        </a:rPr>
                        <a:t>78</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120</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126</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119</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830016">
                <a:tc gridSpan="8">
                  <a:txBody>
                    <a:bodyPr/>
                    <a:lstStyle/>
                    <a:p>
                      <a:endParaRPr lang="en-ZA" dirty="0"/>
                    </a:p>
                  </a:txBody>
                  <a:tcPr marL="65116" marR="65116" marT="0" marB="0">
                    <a:solidFill>
                      <a:schemeClr val="accent3">
                        <a:lumMod val="20000"/>
                        <a:lumOff val="80000"/>
                      </a:schemeClr>
                    </a:solidFill>
                  </a:tcPr>
                </a:tc>
                <a:tc hMerge="1">
                  <a:txBody>
                    <a:bodyPr/>
                    <a:lstStyle/>
                    <a:p>
                      <a:endParaRPr lang="en-ZA"/>
                    </a:p>
                  </a:txBody>
                  <a:tcPr marL="65116" marR="65116"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a:p>
                  </a:txBody>
                  <a:tcPr marL="68580" marR="68580" marT="0" marB="0">
                    <a:solidFill>
                      <a:schemeClr val="accent3">
                        <a:lumMod val="20000"/>
                        <a:lumOff val="80000"/>
                      </a:schemeClr>
                    </a:solidFill>
                  </a:tcPr>
                </a:tc>
                <a:tc hMerge="1">
                  <a:txBody>
                    <a:bodyPr/>
                    <a:lstStyle/>
                    <a:p>
                      <a:endParaRPr lang="en-ZA" dirty="0"/>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ECEB4815-EF4B-4CEA-A51F-A9536EE067DD}"/>
              </a:ext>
            </a:extLst>
          </p:cNvPr>
          <p:cNvGraphicFramePr>
            <a:graphicFrameLocks/>
          </p:cNvGraphicFramePr>
          <p:nvPr>
            <p:extLst/>
          </p:nvPr>
        </p:nvGraphicFramePr>
        <p:xfrm>
          <a:off x="611564" y="2852936"/>
          <a:ext cx="7920877"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27584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63320" y="548680"/>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2019/20</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146815927"/>
              </p:ext>
            </p:extLst>
          </p:nvPr>
        </p:nvGraphicFramePr>
        <p:xfrm>
          <a:off x="611561" y="1124744"/>
          <a:ext cx="7992888" cy="4536504"/>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60040">
                <a:tc rowSpan="2" gridSpan="2">
                  <a:txBody>
                    <a:bodyPr/>
                    <a:lstStyle/>
                    <a:p>
                      <a:pPr algn="ctr">
                        <a:lnSpc>
                          <a:spcPct val="150000"/>
                        </a:lnSpc>
                        <a:spcAft>
                          <a:spcPts val="0"/>
                        </a:spcAft>
                      </a:pPr>
                      <a:r>
                        <a:rPr lang="en-ZA" sz="1100" b="1" dirty="0">
                          <a:effectLst/>
                          <a:latin typeface="Century Gothic" panose="020B0502020202020204" pitchFamily="34" charset="0"/>
                        </a:rPr>
                        <a:t>Performance</a:t>
                      </a:r>
                    </a:p>
                    <a:p>
                      <a:pPr algn="ctr">
                        <a:lnSpc>
                          <a:spcPct val="150000"/>
                        </a:lnSpc>
                        <a:spcAft>
                          <a:spcPts val="0"/>
                        </a:spcAft>
                      </a:pPr>
                      <a:r>
                        <a:rPr lang="en-ZA" sz="1100" b="1" dirty="0">
                          <a:effectLst/>
                          <a:latin typeface="Century Gothic" panose="020B0502020202020204" pitchFamily="34" charset="0"/>
                        </a:rPr>
                        <a:t>Indicators</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smtClean="0">
                          <a:effectLst/>
                          <a:latin typeface="Century Gothic" pitchFamily="34" charset="0"/>
                          <a:ea typeface="Calibri"/>
                          <a:cs typeface="Times New Roman"/>
                        </a:rPr>
                        <a:t>2019/20</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2nd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3rd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504056">
                <a:tc>
                  <a:txBody>
                    <a:bodyPr/>
                    <a:lstStyle/>
                    <a:p>
                      <a:pPr algn="l">
                        <a:lnSpc>
                          <a:spcPct val="115000"/>
                        </a:lnSpc>
                        <a:spcAft>
                          <a:spcPts val="0"/>
                        </a:spcAft>
                      </a:pPr>
                      <a:r>
                        <a:rPr lang="en-ZA" sz="1100" b="1" dirty="0">
                          <a:effectLst/>
                          <a:latin typeface="Century Gothic" panose="020B0502020202020204" pitchFamily="34" charset="0"/>
                          <a:ea typeface="Times New Roman"/>
                        </a:rPr>
                        <a:t>5.3.2</a:t>
                      </a:r>
                    </a:p>
                  </a:txBody>
                  <a:tcPr marL="65116" marR="65116" marT="0" marB="0">
                    <a:solidFill>
                      <a:schemeClr val="accent3">
                        <a:lumMod val="20000"/>
                        <a:lumOff val="80000"/>
                      </a:schemeClr>
                    </a:solidFill>
                  </a:tcPr>
                </a:tc>
                <a:tc>
                  <a:txBody>
                    <a:bodyPr/>
                    <a:lstStyle/>
                    <a:p>
                      <a:pPr algn="ctr">
                        <a:spcAft>
                          <a:spcPts val="0"/>
                        </a:spcAft>
                      </a:pPr>
                      <a:r>
                        <a:rPr lang="en-ZA" sz="1100" b="1" dirty="0">
                          <a:effectLst/>
                          <a:latin typeface="Century Gothic" pitchFamily="34" charset="0"/>
                          <a:ea typeface="Times New Roman"/>
                        </a:rPr>
                        <a:t>Number of labour tenants applications</a:t>
                      </a:r>
                    </a:p>
                    <a:p>
                      <a:pPr algn="ctr">
                        <a:spcAft>
                          <a:spcPts val="0"/>
                        </a:spcAft>
                      </a:pPr>
                      <a:r>
                        <a:rPr lang="en-ZA" sz="1100" b="1" dirty="0">
                          <a:effectLst/>
                          <a:latin typeface="Century Gothic" pitchFamily="34" charset="0"/>
                          <a:ea typeface="Times New Roman"/>
                        </a:rPr>
                        <a:t>settled</a:t>
                      </a: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Quarterly</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3 666</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b="0" i="0" u="none" strike="noStrike" kern="1200" baseline="0" dirty="0">
                          <a:solidFill>
                            <a:schemeClr val="tx1"/>
                          </a:solidFill>
                          <a:latin typeface="Century Gothic" pitchFamily="34" charset="0"/>
                          <a:ea typeface="+mn-ea"/>
                          <a:cs typeface="+mn-cs"/>
                        </a:rPr>
                        <a:t>552</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686</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b="0" i="0" u="none" strike="noStrike" kern="1200" baseline="0" dirty="0">
                          <a:solidFill>
                            <a:schemeClr val="tx1"/>
                          </a:solidFill>
                          <a:latin typeface="Century Gothic" pitchFamily="34" charset="0"/>
                          <a:ea typeface="+mn-ea"/>
                          <a:cs typeface="+mn-cs"/>
                        </a:rPr>
                        <a:t>736</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b="0" i="0" u="none" strike="noStrike" kern="1200" baseline="0" dirty="0">
                          <a:solidFill>
                            <a:schemeClr val="tx1"/>
                          </a:solidFill>
                          <a:latin typeface="Century Gothic" pitchFamily="34" charset="0"/>
                          <a:ea typeface="+mn-ea"/>
                          <a:cs typeface="+mn-cs"/>
                        </a:rPr>
                        <a:t>1 692</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3168352">
                <a:tc gridSpan="8">
                  <a:txBody>
                    <a:bodyPr/>
                    <a:lstStyle/>
                    <a:p>
                      <a:pPr algn="l">
                        <a:lnSpc>
                          <a:spcPct val="115000"/>
                        </a:lnSpc>
                        <a:spcAft>
                          <a:spcPts val="0"/>
                        </a:spcAft>
                      </a:pPr>
                      <a:endParaRPr lang="en-ZA" sz="10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hMerge="1">
                  <a:txBody>
                    <a:bodyPr/>
                    <a:lstStyle/>
                    <a:p>
                      <a:pPr algn="ctr">
                        <a:spcAft>
                          <a:spcPts val="0"/>
                        </a:spcAft>
                      </a:pPr>
                      <a:endParaRPr lang="en-ZA" sz="1000" b="1" dirty="0">
                        <a:effectLst/>
                        <a:latin typeface="Century Gothic" pitchFamily="34" charset="0"/>
                        <a:ea typeface="Times New Roman"/>
                      </a:endParaRPr>
                    </a:p>
                  </a:txBody>
                  <a:tcPr marL="65116" marR="65116"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ECEB4815-EF4B-4CEA-A51F-A9536EE067DD}"/>
              </a:ext>
            </a:extLst>
          </p:cNvPr>
          <p:cNvGraphicFramePr>
            <a:graphicFrameLocks/>
          </p:cNvGraphicFramePr>
          <p:nvPr>
            <p:extLst/>
          </p:nvPr>
        </p:nvGraphicFramePr>
        <p:xfrm>
          <a:off x="611560" y="2492896"/>
          <a:ext cx="7992888"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4292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4" y="577225"/>
            <a:ext cx="80648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itchFamily="34" charset="0"/>
                <a:ea typeface="Times New Roman" pitchFamily="18" charset="0"/>
                <a:cs typeface="Times New Roman" pitchFamily="18" charset="0"/>
              </a:rPr>
              <a:t>Quarterly Targets 2018/19</a:t>
            </a:r>
            <a:endParaRPr kumimoji="0" lang="en-ZA" sz="2000" b="1"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695067015"/>
              </p:ext>
            </p:extLst>
          </p:nvPr>
        </p:nvGraphicFramePr>
        <p:xfrm>
          <a:off x="611561" y="1197290"/>
          <a:ext cx="7992888" cy="4463420"/>
        </p:xfrm>
        <a:graphic>
          <a:graphicData uri="http://schemas.openxmlformats.org/drawingml/2006/table">
            <a:tbl>
              <a:tblPr firstRow="1" firstCol="1" bandRow="1">
                <a:tableStyleId>{5940675A-B579-460E-94D1-54222C63F5DA}</a:tableStyleId>
              </a:tblPr>
              <a:tblGrid>
                <a:gridCol w="551232">
                  <a:extLst>
                    <a:ext uri="{9D8B030D-6E8A-4147-A177-3AD203B41FA5}">
                      <a16:colId xmlns:a16="http://schemas.microsoft.com/office/drawing/2014/main" xmlns="" val="20000"/>
                    </a:ext>
                  </a:extLst>
                </a:gridCol>
                <a:gridCol w="1653701">
                  <a:extLst>
                    <a:ext uri="{9D8B030D-6E8A-4147-A177-3AD203B41FA5}">
                      <a16:colId xmlns:a16="http://schemas.microsoft.com/office/drawing/2014/main" xmlns="" val="20001"/>
                    </a:ext>
                  </a:extLst>
                </a:gridCol>
                <a:gridCol w="1286212">
                  <a:extLst>
                    <a:ext uri="{9D8B030D-6E8A-4147-A177-3AD203B41FA5}">
                      <a16:colId xmlns:a16="http://schemas.microsoft.com/office/drawing/2014/main" xmlns="" val="20002"/>
                    </a:ext>
                  </a:extLst>
                </a:gridCol>
                <a:gridCol w="1286212">
                  <a:extLst>
                    <a:ext uri="{9D8B030D-6E8A-4147-A177-3AD203B41FA5}">
                      <a16:colId xmlns:a16="http://schemas.microsoft.com/office/drawing/2014/main" xmlns="" val="20003"/>
                    </a:ext>
                  </a:extLst>
                </a:gridCol>
                <a:gridCol w="734978">
                  <a:extLst>
                    <a:ext uri="{9D8B030D-6E8A-4147-A177-3AD203B41FA5}">
                      <a16:colId xmlns:a16="http://schemas.microsoft.com/office/drawing/2014/main" xmlns="" val="20004"/>
                    </a:ext>
                  </a:extLst>
                </a:gridCol>
                <a:gridCol w="826851">
                  <a:extLst>
                    <a:ext uri="{9D8B030D-6E8A-4147-A177-3AD203B41FA5}">
                      <a16:colId xmlns:a16="http://schemas.microsoft.com/office/drawing/2014/main" xmlns="" val="20005"/>
                    </a:ext>
                  </a:extLst>
                </a:gridCol>
                <a:gridCol w="826851">
                  <a:extLst>
                    <a:ext uri="{9D8B030D-6E8A-4147-A177-3AD203B41FA5}">
                      <a16:colId xmlns:a16="http://schemas.microsoft.com/office/drawing/2014/main" xmlns="" val="20006"/>
                    </a:ext>
                  </a:extLst>
                </a:gridCol>
                <a:gridCol w="826851">
                  <a:extLst>
                    <a:ext uri="{9D8B030D-6E8A-4147-A177-3AD203B41FA5}">
                      <a16:colId xmlns:a16="http://schemas.microsoft.com/office/drawing/2014/main" xmlns="" val="20007"/>
                    </a:ext>
                  </a:extLst>
                </a:gridCol>
              </a:tblGrid>
              <a:tr h="360040">
                <a:tc rowSpan="2" gridSpan="2">
                  <a:txBody>
                    <a:bodyPr/>
                    <a:lstStyle/>
                    <a:p>
                      <a:pPr algn="ctr">
                        <a:lnSpc>
                          <a:spcPct val="150000"/>
                        </a:lnSpc>
                        <a:spcAft>
                          <a:spcPts val="0"/>
                        </a:spcAft>
                      </a:pPr>
                      <a:r>
                        <a:rPr lang="en-ZA" sz="1100" b="1" dirty="0">
                          <a:effectLst/>
                          <a:latin typeface="Century Gothic" panose="020B0502020202020204" pitchFamily="34" charset="0"/>
                        </a:rPr>
                        <a:t>Performance</a:t>
                      </a:r>
                    </a:p>
                    <a:p>
                      <a:pPr algn="ctr">
                        <a:lnSpc>
                          <a:spcPct val="150000"/>
                        </a:lnSpc>
                        <a:spcAft>
                          <a:spcPts val="0"/>
                        </a:spcAft>
                      </a:pPr>
                      <a:r>
                        <a:rPr lang="en-ZA" sz="1100" b="1" dirty="0">
                          <a:effectLst/>
                          <a:latin typeface="Century Gothic" panose="020B0502020202020204" pitchFamily="34" charset="0"/>
                        </a:rPr>
                        <a:t>Indicators</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rowSpan="2" hMerge="1">
                  <a:txBody>
                    <a:bodyPr/>
                    <a:lstStyle/>
                    <a:p>
                      <a:endParaRPr lang="en-ZA"/>
                    </a:p>
                  </a:txBody>
                  <a:tcPr/>
                </a:tc>
                <a:tc rowSpan="2">
                  <a:txBody>
                    <a:bodyPr/>
                    <a:lstStyle/>
                    <a:p>
                      <a:pPr algn="ctr">
                        <a:lnSpc>
                          <a:spcPct val="150000"/>
                        </a:lnSpc>
                        <a:spcAft>
                          <a:spcPts val="0"/>
                        </a:spcAft>
                      </a:pPr>
                      <a:r>
                        <a:rPr lang="en-ZA" sz="1100" b="1" dirty="0">
                          <a:effectLst/>
                          <a:latin typeface="Century Gothic" pitchFamily="34" charset="0"/>
                          <a:ea typeface="Calibri"/>
                          <a:cs typeface="Times New Roman"/>
                        </a:rPr>
                        <a:t>Reporting Period</a:t>
                      </a:r>
                    </a:p>
                  </a:txBody>
                  <a:tcPr marL="65116" marR="65116" marT="0" marB="0" anchor="ctr">
                    <a:solidFill>
                      <a:srgbClr val="00B050"/>
                    </a:solidFill>
                  </a:tcPr>
                </a:tc>
                <a:tc rowSpan="2">
                  <a:txBody>
                    <a:bodyPr/>
                    <a:lstStyle/>
                    <a:p>
                      <a:pPr algn="ctr">
                        <a:lnSpc>
                          <a:spcPct val="150000"/>
                        </a:lnSpc>
                        <a:spcAft>
                          <a:spcPts val="0"/>
                        </a:spcAft>
                      </a:pPr>
                      <a:r>
                        <a:rPr lang="en-ZA" sz="1100" b="1" dirty="0">
                          <a:effectLst/>
                          <a:latin typeface="Century Gothic" panose="020B0502020202020204" pitchFamily="34" charset="0"/>
                        </a:rPr>
                        <a:t>Annual Target</a:t>
                      </a:r>
                    </a:p>
                    <a:p>
                      <a:pPr algn="ctr">
                        <a:lnSpc>
                          <a:spcPct val="150000"/>
                        </a:lnSpc>
                        <a:spcAft>
                          <a:spcPts val="0"/>
                        </a:spcAft>
                      </a:pPr>
                      <a:r>
                        <a:rPr lang="en-ZA" sz="1100" b="1" dirty="0" smtClean="0">
                          <a:effectLst/>
                          <a:latin typeface="Century Gothic" pitchFamily="34" charset="0"/>
                          <a:ea typeface="Calibri"/>
                          <a:cs typeface="Times New Roman"/>
                        </a:rPr>
                        <a:t>2019/20</a:t>
                      </a:r>
                      <a:endParaRPr lang="en-ZA" sz="1100" b="1" dirty="0">
                        <a:effectLst/>
                        <a:latin typeface="Century Gothic" pitchFamily="34" charset="0"/>
                        <a:ea typeface="Calibri"/>
                        <a:cs typeface="Times New Roman"/>
                      </a:endParaRPr>
                    </a:p>
                  </a:txBody>
                  <a:tcPr marL="65116" marR="65116" marT="0" marB="0" anchor="ctr">
                    <a:solidFill>
                      <a:srgbClr val="00B050"/>
                    </a:solidFill>
                  </a:tcPr>
                </a:tc>
                <a:tc gridSpan="4">
                  <a:txBody>
                    <a:bodyPr/>
                    <a:lstStyle/>
                    <a:p>
                      <a:pPr algn="ctr">
                        <a:lnSpc>
                          <a:spcPct val="150000"/>
                        </a:lnSpc>
                        <a:spcAft>
                          <a:spcPts val="0"/>
                        </a:spcAft>
                      </a:pPr>
                      <a:r>
                        <a:rPr lang="en-ZA" sz="1000" b="1" dirty="0">
                          <a:effectLst/>
                          <a:latin typeface="Century Gothic" panose="020B0502020202020204" pitchFamily="34" charset="0"/>
                        </a:rPr>
                        <a:t>Quarterly targets</a:t>
                      </a:r>
                      <a:endParaRPr lang="en-ZA" sz="1000" b="1" dirty="0">
                        <a:effectLst/>
                        <a:latin typeface="Century Gothic" pitchFamily="34" charset="0"/>
                        <a:ea typeface="Calibri"/>
                        <a:cs typeface="Times New Roman"/>
                      </a:endParaRPr>
                    </a:p>
                  </a:txBody>
                  <a:tcPr marL="65116" marR="65116" marT="0" marB="0"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405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effectLst/>
                          <a:latin typeface="Century Gothic" panose="020B0502020202020204" pitchFamily="34" charset="0"/>
                        </a:rPr>
                        <a:t>1st</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2nd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a:effectLst/>
                          <a:latin typeface="Century Gothic" panose="020B0502020202020204" pitchFamily="34" charset="0"/>
                        </a:rPr>
                        <a:t>3rd</a:t>
                      </a:r>
                      <a:endParaRPr lang="en-ZA" sz="1100" b="1">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tc>
                  <a:txBody>
                    <a:bodyPr/>
                    <a:lstStyle/>
                    <a:p>
                      <a:pPr algn="ctr">
                        <a:lnSpc>
                          <a:spcPct val="115000"/>
                        </a:lnSpc>
                        <a:spcAft>
                          <a:spcPts val="0"/>
                        </a:spcAft>
                      </a:pPr>
                      <a:r>
                        <a:rPr lang="en-ZA" sz="1100" b="1" dirty="0">
                          <a:effectLst/>
                          <a:latin typeface="Century Gothic" panose="020B0502020202020204" pitchFamily="34" charset="0"/>
                        </a:rPr>
                        <a:t>4</a:t>
                      </a:r>
                      <a:r>
                        <a:rPr lang="en-ZA" sz="1100" b="1" baseline="30000" dirty="0">
                          <a:effectLst/>
                          <a:latin typeface="Century Gothic" panose="020B0502020202020204" pitchFamily="34" charset="0"/>
                        </a:rPr>
                        <a:t>th</a:t>
                      </a:r>
                      <a:endParaRPr lang="en-ZA" sz="1100" b="1" dirty="0">
                        <a:effectLst/>
                        <a:latin typeface="Century Gothic" pitchFamily="34" charset="0"/>
                        <a:ea typeface="Calibri"/>
                        <a:cs typeface="Times New Roman"/>
                      </a:endParaRPr>
                    </a:p>
                  </a:txBody>
                  <a:tcPr marL="65116" marR="65116" marT="0" marB="0" anchor="ctr">
                    <a:solidFill>
                      <a:schemeClr val="accent3">
                        <a:lumMod val="20000"/>
                        <a:lumOff val="80000"/>
                      </a:schemeClr>
                    </a:solidFill>
                  </a:tcPr>
                </a:tc>
                <a:extLst>
                  <a:ext uri="{0D108BD9-81ED-4DB2-BD59-A6C34878D82A}">
                    <a16:rowId xmlns:a16="http://schemas.microsoft.com/office/drawing/2014/main" xmlns="" val="10001"/>
                  </a:ext>
                </a:extLst>
              </a:tr>
              <a:tr h="504056">
                <a:tc>
                  <a:txBody>
                    <a:bodyPr/>
                    <a:lstStyle/>
                    <a:p>
                      <a:pPr algn="l">
                        <a:lnSpc>
                          <a:spcPct val="115000"/>
                        </a:lnSpc>
                        <a:spcAft>
                          <a:spcPts val="0"/>
                        </a:spcAft>
                      </a:pPr>
                      <a:r>
                        <a:rPr lang="en-ZA" sz="1100" b="1" dirty="0">
                          <a:effectLst/>
                          <a:latin typeface="Century Gothic" panose="020B0502020202020204" pitchFamily="34" charset="0"/>
                          <a:ea typeface="Times New Roman"/>
                        </a:rPr>
                        <a:t>5.3.3</a:t>
                      </a:r>
                    </a:p>
                  </a:txBody>
                  <a:tcPr marL="65116" marR="65116" marT="0" marB="0">
                    <a:solidFill>
                      <a:schemeClr val="accent3">
                        <a:lumMod val="20000"/>
                        <a:lumOff val="80000"/>
                      </a:schemeClr>
                    </a:solidFill>
                  </a:tcPr>
                </a:tc>
                <a:tc>
                  <a:txBody>
                    <a:bodyPr/>
                    <a:lstStyle/>
                    <a:p>
                      <a:pPr algn="ctr">
                        <a:spcAft>
                          <a:spcPts val="0"/>
                        </a:spcAft>
                      </a:pPr>
                      <a:r>
                        <a:rPr lang="en-ZA" sz="1100" b="1" dirty="0">
                          <a:effectLst/>
                          <a:latin typeface="Century Gothic" pitchFamily="34" charset="0"/>
                          <a:ea typeface="Times New Roman"/>
                        </a:rPr>
                        <a:t>Number of hectares allocated to farm</a:t>
                      </a:r>
                    </a:p>
                    <a:p>
                      <a:pPr algn="ctr">
                        <a:spcAft>
                          <a:spcPts val="0"/>
                        </a:spcAft>
                      </a:pPr>
                      <a:r>
                        <a:rPr lang="en-ZA" sz="1100" b="1" dirty="0">
                          <a:effectLst/>
                          <a:latin typeface="Century Gothic" pitchFamily="34" charset="0"/>
                          <a:ea typeface="Times New Roman"/>
                        </a:rPr>
                        <a:t>dwellers and/or labour tenants</a:t>
                      </a:r>
                    </a:p>
                  </a:txBody>
                  <a:tcPr marL="65116" marR="65116"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Quarterly</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dirty="0">
                          <a:effectLst/>
                          <a:latin typeface="Century Gothic" pitchFamily="34" charset="0"/>
                          <a:ea typeface="Times New Roman"/>
                        </a:rPr>
                        <a:t>8 750</a:t>
                      </a:r>
                    </a:p>
                  </a:txBody>
                  <a:tcPr marL="68580" marR="68580" marT="0" marB="0">
                    <a:solidFill>
                      <a:schemeClr val="accent3">
                        <a:lumMod val="20000"/>
                        <a:lumOff val="80000"/>
                      </a:schemeClr>
                    </a:solidFill>
                  </a:tcPr>
                </a:tc>
                <a:tc>
                  <a:txBody>
                    <a:bodyPr/>
                    <a:lstStyle/>
                    <a:p>
                      <a:pPr algn="ctr">
                        <a:lnSpc>
                          <a:spcPct val="115000"/>
                        </a:lnSpc>
                        <a:spcAft>
                          <a:spcPts val="0"/>
                        </a:spcAft>
                      </a:pPr>
                      <a:r>
                        <a:rPr lang="en-ZA" sz="1100" b="0" i="0" u="none" strike="noStrike" kern="1200" baseline="0" dirty="0">
                          <a:solidFill>
                            <a:schemeClr val="tx1"/>
                          </a:solidFill>
                          <a:latin typeface="Century Gothic" pitchFamily="34" charset="0"/>
                          <a:ea typeface="+mn-ea"/>
                          <a:cs typeface="+mn-cs"/>
                        </a:rPr>
                        <a:t>1 125</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1 875</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ZA" sz="1100" b="0" i="0" u="none" strike="noStrike" kern="1200" baseline="0" dirty="0">
                          <a:solidFill>
                            <a:schemeClr val="tx1"/>
                          </a:solidFill>
                          <a:latin typeface="Century Gothic" pitchFamily="34" charset="0"/>
                          <a:ea typeface="+mn-ea"/>
                          <a:cs typeface="+mn-cs"/>
                        </a:rPr>
                        <a:t>2 850</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tc>
                  <a:txBody>
                    <a:bodyPr/>
                    <a:lstStyle/>
                    <a:p>
                      <a:pPr marL="0" marR="0" indent="0" algn="ctr" defTabSz="913403" rtl="0" eaLnBrk="1" fontAlgn="auto" latinLnBrk="0" hangingPunct="1">
                        <a:lnSpc>
                          <a:spcPct val="115000"/>
                        </a:lnSpc>
                        <a:spcBef>
                          <a:spcPts val="0"/>
                        </a:spcBef>
                        <a:spcAft>
                          <a:spcPts val="0"/>
                        </a:spcAft>
                        <a:buClrTx/>
                        <a:buSzTx/>
                        <a:buFontTx/>
                        <a:buNone/>
                        <a:tabLst/>
                        <a:defRPr/>
                      </a:pPr>
                      <a:r>
                        <a:rPr lang="en-US" sz="1100" b="0" i="0" u="none" strike="noStrike" kern="1200" baseline="0" dirty="0">
                          <a:solidFill>
                            <a:schemeClr val="tx1"/>
                          </a:solidFill>
                          <a:effectLst/>
                          <a:latin typeface="Century Gothic" pitchFamily="34" charset="0"/>
                          <a:ea typeface="+mn-ea"/>
                          <a:cs typeface="+mn-cs"/>
                        </a:rPr>
                        <a:t>2 900</a:t>
                      </a:r>
                      <a:endParaRPr lang="en-ZA" sz="11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2"/>
                  </a:ext>
                </a:extLst>
              </a:tr>
              <a:tr h="2928764">
                <a:tc gridSpan="8">
                  <a:txBody>
                    <a:bodyPr/>
                    <a:lstStyle/>
                    <a:p>
                      <a:pPr algn="l">
                        <a:lnSpc>
                          <a:spcPct val="115000"/>
                        </a:lnSpc>
                        <a:spcAft>
                          <a:spcPts val="0"/>
                        </a:spcAft>
                      </a:pPr>
                      <a:endParaRPr lang="en-ZA" sz="1000" b="1" dirty="0">
                        <a:effectLst/>
                        <a:latin typeface="Century Gothic" panose="020B0502020202020204" pitchFamily="34" charset="0"/>
                        <a:ea typeface="Times New Roman"/>
                      </a:endParaRPr>
                    </a:p>
                  </a:txBody>
                  <a:tcPr marL="65116" marR="65116" marT="0" marB="0">
                    <a:solidFill>
                      <a:schemeClr val="accent3">
                        <a:lumMod val="20000"/>
                        <a:lumOff val="80000"/>
                      </a:schemeClr>
                    </a:solidFill>
                  </a:tcPr>
                </a:tc>
                <a:tc hMerge="1">
                  <a:txBody>
                    <a:bodyPr/>
                    <a:lstStyle/>
                    <a:p>
                      <a:pPr algn="ctr">
                        <a:spcAft>
                          <a:spcPts val="0"/>
                        </a:spcAft>
                      </a:pPr>
                      <a:endParaRPr lang="en-ZA" sz="1000" b="1" dirty="0">
                        <a:effectLst/>
                        <a:latin typeface="Century Gothic" pitchFamily="34" charset="0"/>
                        <a:ea typeface="Times New Roman"/>
                      </a:endParaRPr>
                    </a:p>
                  </a:txBody>
                  <a:tcPr marL="65116" marR="65116"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tc hMerge="1">
                  <a:txBody>
                    <a:bodyPr/>
                    <a:lstStyle/>
                    <a:p>
                      <a:pPr algn="ctr">
                        <a:lnSpc>
                          <a:spcPct val="115000"/>
                        </a:lnSpc>
                        <a:spcAft>
                          <a:spcPts val="0"/>
                        </a:spcAft>
                      </a:pPr>
                      <a:endParaRPr lang="en-ZA" sz="1000" dirty="0">
                        <a:effectLst/>
                        <a:latin typeface="Century Gothic" pitchFamily="34" charset="0"/>
                        <a:ea typeface="Times New Roman"/>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4" name="Slide Number Placeholder 1"/>
          <p:cNvSpPr txBox="1">
            <a:spLocks/>
          </p:cNvSpPr>
          <p:nvPr/>
        </p:nvSpPr>
        <p:spPr>
          <a:xfrm>
            <a:off x="7956376" y="6356356"/>
            <a:ext cx="7304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xmlns="" id="{ECEB4815-EF4B-4CEA-A51F-A9536EE067DD}"/>
              </a:ext>
            </a:extLst>
          </p:cNvPr>
          <p:cNvGraphicFramePr>
            <a:graphicFrameLocks/>
          </p:cNvGraphicFramePr>
          <p:nvPr>
            <p:extLst/>
          </p:nvPr>
        </p:nvGraphicFramePr>
        <p:xfrm>
          <a:off x="611564" y="2636912"/>
          <a:ext cx="7920877" cy="3023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48886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229600" cy="1143000"/>
          </a:xfrm>
        </p:spPr>
        <p:txBody>
          <a:bodyPr>
            <a:normAutofit/>
          </a:bodyPr>
          <a:lstStyle/>
          <a:p>
            <a:pPr marL="0" indent="0"/>
            <a:r>
              <a:rPr lang="en-ZA" sz="6600" b="1" dirty="0">
                <a:solidFill>
                  <a:srgbClr val="000000"/>
                </a:solidFill>
                <a:latin typeface="Century Gothic" pitchFamily="34" charset="0"/>
              </a:rPr>
              <a:t>Thank you</a:t>
            </a:r>
          </a:p>
        </p:txBody>
      </p:sp>
      <p:sp>
        <p:nvSpPr>
          <p:cNvPr id="3" name="Slide Number Placeholder 1"/>
          <p:cNvSpPr txBox="1">
            <a:spLocks/>
          </p:cNvSpPr>
          <p:nvPr/>
        </p:nvSpPr>
        <p:spPr>
          <a:xfrm>
            <a:off x="8100393" y="6356356"/>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pPr/>
              <a:t>45</a:t>
            </a:fld>
            <a:endParaRPr lang="en-ZA" dirty="0"/>
          </a:p>
        </p:txBody>
      </p:sp>
    </p:spTree>
    <p:extLst>
      <p:ext uri="{BB962C8B-B14F-4D97-AF65-F5344CB8AC3E}">
        <p14:creationId xmlns:p14="http://schemas.microsoft.com/office/powerpoint/2010/main" xmlns="" val="122531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28600"/>
            <a:ext cx="8610600" cy="5486400"/>
          </a:xfrm>
        </p:spPr>
        <p:txBody>
          <a:bodyPr>
            <a:normAutofit/>
          </a:bodyPr>
          <a:lstStyle/>
          <a:p>
            <a:pPr marL="0" indent="0" algn="ctr">
              <a:buNone/>
            </a:pPr>
            <a:endParaRPr lang="en-ZA" sz="2800" dirty="0">
              <a:solidFill>
                <a:srgbClr val="000000"/>
              </a:solidFill>
              <a:latin typeface="Century Gothic" pitchFamily="34" charset="0"/>
            </a:endParaRPr>
          </a:p>
          <a:p>
            <a:pPr marL="0" indent="0" algn="ctr">
              <a:buNone/>
            </a:pPr>
            <a:endParaRPr lang="en-ZA" sz="2800" dirty="0">
              <a:solidFill>
                <a:srgbClr val="000000"/>
              </a:solidFill>
              <a:latin typeface="Century Gothic" pitchFamily="34" charset="0"/>
            </a:endParaRPr>
          </a:p>
          <a:p>
            <a:pPr marL="0" indent="0" algn="ctr">
              <a:buNone/>
            </a:pPr>
            <a:endParaRPr lang="en-ZA" sz="2800" dirty="0">
              <a:solidFill>
                <a:srgbClr val="000000"/>
              </a:solidFill>
              <a:latin typeface="Century Gothic" pitchFamily="34" charset="0"/>
            </a:endParaRPr>
          </a:p>
          <a:p>
            <a:pPr marL="0" indent="0" algn="ctr">
              <a:buNone/>
            </a:pPr>
            <a:endParaRPr lang="en-ZA" sz="4000" dirty="0">
              <a:solidFill>
                <a:srgbClr val="000000"/>
              </a:solidFill>
              <a:latin typeface="Century Gothic" pitchFamily="34" charset="0"/>
            </a:endParaRPr>
          </a:p>
          <a:p>
            <a:pPr marL="0" indent="0" algn="ctr">
              <a:buNone/>
            </a:pPr>
            <a:r>
              <a:rPr lang="en-ZA" b="1" dirty="0" smtClean="0">
                <a:solidFill>
                  <a:srgbClr val="000000"/>
                </a:solidFill>
                <a:latin typeface="Arial" pitchFamily="34" charset="0"/>
                <a:cs typeface="Arial" pitchFamily="34" charset="0"/>
              </a:rPr>
              <a:t>2014-19 MTSF PROGRESS</a:t>
            </a:r>
            <a:endParaRPr lang="en-ZA" b="1" dirty="0">
              <a:solidFill>
                <a:srgbClr val="000000"/>
              </a:solidFill>
              <a:latin typeface="Arial" pitchFamily="34" charset="0"/>
              <a:cs typeface="Arial" pitchFamily="34" charset="0"/>
            </a:endParaRPr>
          </a:p>
        </p:txBody>
      </p:sp>
      <p:sp>
        <p:nvSpPr>
          <p:cNvPr id="4" name="TextBox 3"/>
          <p:cNvSpPr txBox="1"/>
          <p:nvPr/>
        </p:nvSpPr>
        <p:spPr>
          <a:xfrm>
            <a:off x="8748464" y="6190562"/>
            <a:ext cx="301686" cy="369332"/>
          </a:xfrm>
          <a:prstGeom prst="rect">
            <a:avLst/>
          </a:prstGeom>
          <a:noFill/>
        </p:spPr>
        <p:txBody>
          <a:bodyPr wrap="none" rtlCol="0">
            <a:spAutoFit/>
          </a:bodyPr>
          <a:lstStyle/>
          <a:p>
            <a:r>
              <a:rPr lang="en-ZA" dirty="0" smtClean="0">
                <a:solidFill>
                  <a:prstClr val="black"/>
                </a:solidFill>
              </a:rPr>
              <a:t>5</a:t>
            </a:r>
            <a:endParaRPr lang="en-ZA" dirty="0">
              <a:solidFill>
                <a:prstClr val="black"/>
              </a:solidFill>
            </a:endParaRPr>
          </a:p>
        </p:txBody>
      </p:sp>
    </p:spTree>
    <p:extLst>
      <p:ext uri="{BB962C8B-B14F-4D97-AF65-F5344CB8AC3E}">
        <p14:creationId xmlns:p14="http://schemas.microsoft.com/office/powerpoint/2010/main" xmlns="" val="665970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p:cNvGraphicFramePr>
            <a:graphicFrameLocks/>
          </p:cNvGraphicFramePr>
          <p:nvPr>
            <p:extLst>
              <p:ext uri="{D42A27DB-BD31-4B8C-83A1-F6EECF244321}">
                <p14:modId xmlns:p14="http://schemas.microsoft.com/office/powerpoint/2010/main" xmlns="" val="3249784327"/>
              </p:ext>
            </p:extLst>
          </p:nvPr>
        </p:nvGraphicFramePr>
        <p:xfrm>
          <a:off x="430335" y="116632"/>
          <a:ext cx="8532949" cy="5642756"/>
        </p:xfrm>
        <a:graphic>
          <a:graphicData uri="http://schemas.openxmlformats.org/drawingml/2006/table">
            <a:tbl>
              <a:tblPr firstRow="1" bandRow="1"/>
              <a:tblGrid>
                <a:gridCol w="2225987">
                  <a:extLst>
                    <a:ext uri="{9D8B030D-6E8A-4147-A177-3AD203B41FA5}">
                      <a16:colId xmlns:a16="http://schemas.microsoft.com/office/drawing/2014/main" xmlns="" val="20000"/>
                    </a:ext>
                  </a:extLst>
                </a:gridCol>
                <a:gridCol w="2278986">
                  <a:extLst>
                    <a:ext uri="{9D8B030D-6E8A-4147-A177-3AD203B41FA5}">
                      <a16:colId xmlns:a16="http://schemas.microsoft.com/office/drawing/2014/main" xmlns="" val="20005"/>
                    </a:ext>
                  </a:extLst>
                </a:gridCol>
                <a:gridCol w="2013988">
                  <a:extLst>
                    <a:ext uri="{9D8B030D-6E8A-4147-A177-3AD203B41FA5}">
                      <a16:colId xmlns:a16="http://schemas.microsoft.com/office/drawing/2014/main" xmlns="" val="20002"/>
                    </a:ext>
                  </a:extLst>
                </a:gridCol>
                <a:gridCol w="2013988">
                  <a:extLst>
                    <a:ext uri="{9D8B030D-6E8A-4147-A177-3AD203B41FA5}">
                      <a16:colId xmlns:a16="http://schemas.microsoft.com/office/drawing/2014/main" xmlns="" val="20003"/>
                    </a:ext>
                  </a:extLst>
                </a:gridCol>
              </a:tblGrid>
              <a:tr h="1224137">
                <a:tc>
                  <a:txBody>
                    <a:bodyPr/>
                    <a:lstStyle/>
                    <a:p>
                      <a:pPr algn="ctr" fontAlgn="ctr">
                        <a:lnSpc>
                          <a:spcPct val="115000"/>
                        </a:lnSpc>
                        <a:spcAft>
                          <a:spcPts val="0"/>
                        </a:spcAft>
                      </a:pPr>
                      <a:r>
                        <a:rPr lang="en-ZA" sz="1800" b="1" dirty="0" smtClean="0">
                          <a:solidFill>
                            <a:schemeClr val="bg1"/>
                          </a:solidFill>
                          <a:effectLst/>
                          <a:latin typeface="Century Gothic" panose="020B0502020202020204" pitchFamily="34" charset="0"/>
                          <a:ea typeface="Calibri"/>
                          <a:cs typeface="Times New Roman"/>
                        </a:rPr>
                        <a:t>MTSF Indicator</a:t>
                      </a:r>
                      <a:endParaRPr lang="en-ZA" sz="1800" b="1" dirty="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lnSpc>
                          <a:spcPct val="115000"/>
                        </a:lnSpc>
                        <a:spcAft>
                          <a:spcPts val="0"/>
                        </a:spcAft>
                      </a:pPr>
                      <a:r>
                        <a:rPr lang="en-ZA" sz="1800" b="1" dirty="0" smtClean="0">
                          <a:solidFill>
                            <a:schemeClr val="bg1"/>
                          </a:solidFill>
                          <a:effectLst/>
                          <a:latin typeface="Century Gothic" panose="020B0502020202020204" pitchFamily="34" charset="0"/>
                          <a:ea typeface="Calibri"/>
                          <a:cs typeface="Times New Roman"/>
                        </a:rPr>
                        <a:t>Target</a:t>
                      </a:r>
                      <a:endParaRPr lang="en-ZA" sz="1800" b="1" dirty="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3403" rtl="0" eaLnBrk="1" fontAlgn="b" latinLnBrk="0" hangingPunct="1">
                        <a:lnSpc>
                          <a:spcPct val="115000"/>
                        </a:lnSpc>
                        <a:spcBef>
                          <a:spcPts val="0"/>
                        </a:spcBef>
                        <a:spcAft>
                          <a:spcPts val="0"/>
                        </a:spcAft>
                        <a:buClrTx/>
                        <a:buSzTx/>
                        <a:buFontTx/>
                        <a:buNone/>
                        <a:tabLst/>
                        <a:defRPr/>
                      </a:pPr>
                      <a:endParaRPr lang="en-ZA" sz="1800" b="1" dirty="0" smtClean="0">
                        <a:solidFill>
                          <a:schemeClr val="bg1"/>
                        </a:solidFill>
                        <a:effectLst/>
                        <a:latin typeface="Century Gothic" panose="020B0502020202020204" pitchFamily="34" charset="0"/>
                        <a:ea typeface="Calibri"/>
                        <a:cs typeface="Times New Roman"/>
                      </a:endParaRPr>
                    </a:p>
                    <a:p>
                      <a:pPr marL="0" marR="0" indent="0" algn="ctr" defTabSz="913403" rtl="0" eaLnBrk="1" fontAlgn="b" latinLnBrk="0" hangingPunct="1">
                        <a:lnSpc>
                          <a:spcPct val="115000"/>
                        </a:lnSpc>
                        <a:spcBef>
                          <a:spcPts val="0"/>
                        </a:spcBef>
                        <a:spcAft>
                          <a:spcPts val="0"/>
                        </a:spcAft>
                        <a:buClrTx/>
                        <a:buSzTx/>
                        <a:buFontTx/>
                        <a:buNone/>
                        <a:tabLst/>
                        <a:defRPr/>
                      </a:pPr>
                      <a:r>
                        <a:rPr lang="en-ZA" sz="1800" b="1" dirty="0" smtClean="0">
                          <a:solidFill>
                            <a:schemeClr val="bg1"/>
                          </a:solidFill>
                          <a:effectLst/>
                          <a:latin typeface="Century Gothic" panose="020B0502020202020204" pitchFamily="34" charset="0"/>
                          <a:ea typeface="Calibri"/>
                          <a:cs typeface="Times New Roman"/>
                        </a:rPr>
                        <a:t>Achievement</a:t>
                      </a:r>
                    </a:p>
                    <a:p>
                      <a:pPr marL="0" marR="0" indent="0" algn="ctr" defTabSz="913403" rtl="0" eaLnBrk="1" fontAlgn="b" latinLnBrk="0" hangingPunct="1">
                        <a:lnSpc>
                          <a:spcPct val="115000"/>
                        </a:lnSpc>
                        <a:spcBef>
                          <a:spcPts val="0"/>
                        </a:spcBef>
                        <a:spcAft>
                          <a:spcPts val="0"/>
                        </a:spcAft>
                        <a:buClrTx/>
                        <a:buSzTx/>
                        <a:buFontTx/>
                        <a:buNone/>
                        <a:tabLst/>
                        <a:defRPr/>
                      </a:pPr>
                      <a:r>
                        <a:rPr lang="en-ZA" sz="1800" b="1" dirty="0" smtClean="0">
                          <a:solidFill>
                            <a:schemeClr val="bg1"/>
                          </a:solidFill>
                          <a:effectLst/>
                          <a:latin typeface="Century Gothic" panose="020B0502020202020204" pitchFamily="34" charset="0"/>
                          <a:ea typeface="Calibri"/>
                          <a:cs typeface="Times New Roman"/>
                        </a:rPr>
                        <a:t>April 2014 - 2019</a:t>
                      </a:r>
                    </a:p>
                    <a:p>
                      <a:pPr marL="0" marR="0" indent="0" algn="ctr" defTabSz="913403" rtl="0" eaLnBrk="1" fontAlgn="b" latinLnBrk="0" hangingPunct="1">
                        <a:lnSpc>
                          <a:spcPct val="115000"/>
                        </a:lnSpc>
                        <a:spcBef>
                          <a:spcPts val="0"/>
                        </a:spcBef>
                        <a:spcAft>
                          <a:spcPts val="0"/>
                        </a:spcAft>
                        <a:buClrTx/>
                        <a:buSzTx/>
                        <a:buFontTx/>
                        <a:buNone/>
                        <a:tabLst/>
                        <a:defRPr/>
                      </a:pPr>
                      <a:endParaRPr lang="en-ZA" sz="1800" b="1" dirty="0" smtClean="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lnSpc>
                          <a:spcPct val="115000"/>
                        </a:lnSpc>
                        <a:spcAft>
                          <a:spcPts val="0"/>
                        </a:spcAft>
                      </a:pPr>
                      <a:r>
                        <a:rPr lang="en-ZA" sz="1800" b="1" dirty="0" smtClean="0">
                          <a:solidFill>
                            <a:schemeClr val="bg1"/>
                          </a:solidFill>
                          <a:effectLst/>
                          <a:latin typeface="Century Gothic" panose="020B0502020202020204" pitchFamily="34" charset="0"/>
                          <a:ea typeface="Calibri"/>
                          <a:cs typeface="Times New Roman"/>
                        </a:rPr>
                        <a:t>Variance</a:t>
                      </a:r>
                      <a:endParaRPr lang="en-ZA" sz="1800" b="1" dirty="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692199">
                <a:tc>
                  <a:txBody>
                    <a:bodyPr/>
                    <a:lstStyle/>
                    <a:p>
                      <a:pPr algn="l"/>
                      <a:r>
                        <a:rPr lang="en-ZA" sz="1400" dirty="0" smtClean="0">
                          <a:effectLst/>
                          <a:latin typeface="Arial" pitchFamily="34" charset="0"/>
                          <a:ea typeface="Calibri"/>
                          <a:cs typeface="Arial" pitchFamily="34" charset="0"/>
                        </a:rPr>
                        <a:t>National Spatial Development Framework developed and approved</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National Rural Spatial Development Framework approved by March 2019</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Approval</a:t>
                      </a:r>
                      <a:r>
                        <a:rPr lang="en-ZA" sz="1400" baseline="0" dirty="0" smtClean="0">
                          <a:latin typeface="Arial" pitchFamily="34" charset="0"/>
                          <a:cs typeface="Arial" pitchFamily="34" charset="0"/>
                        </a:rPr>
                        <a:t> by 1</a:t>
                      </a:r>
                      <a:r>
                        <a:rPr lang="en-ZA" sz="1400" baseline="30000" dirty="0" smtClean="0">
                          <a:latin typeface="Arial" pitchFamily="34" charset="0"/>
                          <a:cs typeface="Arial" pitchFamily="34" charset="0"/>
                        </a:rPr>
                        <a:t>st</a:t>
                      </a:r>
                      <a:r>
                        <a:rPr lang="en-ZA" sz="1400" baseline="0" dirty="0" smtClean="0">
                          <a:latin typeface="Arial" pitchFamily="34" charset="0"/>
                          <a:cs typeface="Arial" pitchFamily="34" charset="0"/>
                        </a:rPr>
                        <a:t>  quarter 2019</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25792">
                <a:tc>
                  <a:txBody>
                    <a:bodyPr/>
                    <a:lstStyle/>
                    <a:p>
                      <a:pPr algn="l"/>
                      <a:r>
                        <a:rPr lang="en-ZA" sz="1400" dirty="0" smtClean="0">
                          <a:latin typeface="Arial" pitchFamily="34" charset="0"/>
                          <a:cs typeface="Arial" pitchFamily="34" charset="0"/>
                        </a:rPr>
                        <a:t>Number of strategically located  hectares of land acquired and allocated </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effectLst/>
                          <a:latin typeface="Arial" pitchFamily="34" charset="0"/>
                          <a:ea typeface="Calibri"/>
                          <a:cs typeface="Arial" pitchFamily="34" charset="0"/>
                        </a:rPr>
                        <a:t>2 million hectares by March 2019</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1 002 032</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- 999 968</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714352">
                <a:tc>
                  <a:txBody>
                    <a:bodyPr/>
                    <a:lstStyle/>
                    <a:p>
                      <a:pPr algn="l"/>
                      <a:r>
                        <a:rPr lang="en-ZA" sz="1400" dirty="0" smtClean="0">
                          <a:effectLst/>
                          <a:latin typeface="Arial" pitchFamily="34" charset="0"/>
                          <a:ea typeface="Calibri"/>
                          <a:cs typeface="Arial" pitchFamily="34" charset="0"/>
                        </a:rPr>
                        <a:t>Number of acquired hectares of land allocated to smallholder producers</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effectLst/>
                          <a:latin typeface="Arial" pitchFamily="34" charset="0"/>
                          <a:ea typeface="Calibri"/>
                          <a:cs typeface="Arial" pitchFamily="34" charset="0"/>
                        </a:rPr>
                        <a:t>1 million  (50%) of acquired hectares by March 2019</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473 116</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- 526 884</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714352">
                <a:tc>
                  <a:txBody>
                    <a:bodyPr/>
                    <a:lstStyle/>
                    <a:p>
                      <a:pPr algn="l"/>
                      <a:r>
                        <a:rPr lang="en-ZA" sz="1400" dirty="0" smtClean="0">
                          <a:latin typeface="Arial" pitchFamily="34" charset="0"/>
                          <a:cs typeface="Arial" pitchFamily="34" charset="0"/>
                        </a:rPr>
                        <a:t>Number  of hectares of land allocated to farm dwellers</a:t>
                      </a:r>
                      <a:r>
                        <a:rPr lang="en-ZA" sz="1400" baseline="0" dirty="0" smtClean="0">
                          <a:latin typeface="Arial" pitchFamily="34" charset="0"/>
                          <a:cs typeface="Arial" pitchFamily="34" charset="0"/>
                        </a:rPr>
                        <a:t> and/or labour tenants</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effectLst/>
                          <a:latin typeface="Arial" pitchFamily="34" charset="0"/>
                          <a:ea typeface="Calibri"/>
                          <a:cs typeface="Arial" pitchFamily="34" charset="0"/>
                        </a:rPr>
                        <a:t>200 000 (10%)  of hectares allocated by March 2019</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48 177</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Arial" pitchFamily="34" charset="0"/>
                          <a:cs typeface="Arial" pitchFamily="34" charset="0"/>
                        </a:rPr>
                        <a:t>- 151 823</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714352">
                <a:tc>
                  <a:txBody>
                    <a:bodyPr/>
                    <a:lstStyle/>
                    <a:p>
                      <a:pPr algn="l"/>
                      <a:r>
                        <a:rPr lang="en-US" sz="1400" dirty="0" smtClean="0">
                          <a:latin typeface="Arial" pitchFamily="34" charset="0"/>
                          <a:cs typeface="Arial" pitchFamily="34" charset="0"/>
                        </a:rPr>
                        <a:t>Number of new enterprises in rural district municipalities supported to be established (inclusive of existing)</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kumimoji="0" lang="en-ZA" sz="14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An additional 120 informal enterprises , supporting 615 of the existing enterprises and </a:t>
                      </a:r>
                      <a:r>
                        <a:rPr lang="en-ZA" sz="1400" b="0" i="0" dirty="0" smtClean="0">
                          <a:effectLst/>
                          <a:latin typeface="Arial" pitchFamily="34" charset="0"/>
                          <a:ea typeface="Calibri"/>
                          <a:cs typeface="Arial" pitchFamily="34" charset="0"/>
                        </a:rPr>
                        <a:t>60 formal enterprises per district)</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dirty="0" smtClean="0">
                          <a:latin typeface="Arial" pitchFamily="34" charset="0"/>
                          <a:cs typeface="Arial" pitchFamily="34" charset="0"/>
                        </a:rPr>
                        <a:t>1 302</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dirty="0" smtClean="0">
                          <a:latin typeface="Arial" pitchFamily="34" charset="0"/>
                          <a:cs typeface="Arial" pitchFamily="34" charset="0"/>
                        </a:rPr>
                        <a:t>+507</a:t>
                      </a:r>
                      <a:endParaRPr lang="en-ZA" sz="1400" dirty="0">
                        <a:latin typeface="Arial" pitchFamily="34" charset="0"/>
                        <a:cs typeface="Arial"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8604448" y="6237312"/>
            <a:ext cx="301686" cy="369332"/>
          </a:xfrm>
          <a:prstGeom prst="rect">
            <a:avLst/>
          </a:prstGeom>
          <a:noFill/>
        </p:spPr>
        <p:txBody>
          <a:bodyPr wrap="none" rtlCol="0">
            <a:spAutoFit/>
          </a:bodyPr>
          <a:lstStyle/>
          <a:p>
            <a:r>
              <a:rPr lang="en-ZA" dirty="0" smtClean="0">
                <a:solidFill>
                  <a:prstClr val="black"/>
                </a:solidFill>
              </a:rPr>
              <a:t>6</a:t>
            </a:r>
            <a:endParaRPr lang="en-ZA" dirty="0">
              <a:solidFill>
                <a:prstClr val="black"/>
              </a:solidFill>
            </a:endParaRPr>
          </a:p>
        </p:txBody>
      </p:sp>
    </p:spTree>
    <p:extLst>
      <p:ext uri="{BB962C8B-B14F-4D97-AF65-F5344CB8AC3E}">
        <p14:creationId xmlns:p14="http://schemas.microsoft.com/office/powerpoint/2010/main" xmlns="" val="249905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2800" dirty="0">
              <a:solidFill>
                <a:srgbClr val="000000"/>
              </a:solidFill>
              <a:latin typeface="Century Gothic" pitchFamily="34" charset="0"/>
            </a:endParaRPr>
          </a:p>
          <a:p>
            <a:pPr marL="0" indent="0" algn="ctr">
              <a:buNone/>
            </a:pPr>
            <a:endParaRPr lang="en-ZA" sz="2800" dirty="0">
              <a:solidFill>
                <a:srgbClr val="000000"/>
              </a:solidFill>
              <a:latin typeface="Century Gothic" pitchFamily="34" charset="0"/>
            </a:endParaRPr>
          </a:p>
          <a:p>
            <a:pPr marL="0" indent="0" algn="ctr">
              <a:buNone/>
            </a:pPr>
            <a:endParaRPr lang="en-ZA" sz="2800" dirty="0">
              <a:solidFill>
                <a:srgbClr val="000000"/>
              </a:solidFill>
              <a:latin typeface="Century Gothic" pitchFamily="34" charset="0"/>
            </a:endParaRPr>
          </a:p>
          <a:p>
            <a:pPr marL="0" indent="0" algn="ctr">
              <a:buNone/>
            </a:pPr>
            <a:endParaRPr lang="en-ZA" sz="4000" dirty="0">
              <a:solidFill>
                <a:srgbClr val="000000"/>
              </a:solidFill>
              <a:latin typeface="Century Gothic" pitchFamily="34" charset="0"/>
            </a:endParaRPr>
          </a:p>
        </p:txBody>
      </p:sp>
      <p:graphicFrame>
        <p:nvGraphicFramePr>
          <p:cNvPr id="4" name="Content Placeholder 2"/>
          <p:cNvGraphicFramePr>
            <a:graphicFrameLocks/>
          </p:cNvGraphicFramePr>
          <p:nvPr>
            <p:extLst>
              <p:ext uri="{D42A27DB-BD31-4B8C-83A1-F6EECF244321}">
                <p14:modId xmlns:p14="http://schemas.microsoft.com/office/powerpoint/2010/main" xmlns="" val="3088679450"/>
              </p:ext>
            </p:extLst>
          </p:nvPr>
        </p:nvGraphicFramePr>
        <p:xfrm>
          <a:off x="251520" y="332655"/>
          <a:ext cx="8640962" cy="5112568"/>
        </p:xfrm>
        <a:graphic>
          <a:graphicData uri="http://schemas.openxmlformats.org/drawingml/2006/table">
            <a:tbl>
              <a:tblPr firstRow="1" bandRow="1"/>
              <a:tblGrid>
                <a:gridCol w="2478558">
                  <a:extLst>
                    <a:ext uri="{9D8B030D-6E8A-4147-A177-3AD203B41FA5}">
                      <a16:colId xmlns:a16="http://schemas.microsoft.com/office/drawing/2014/main" xmlns="" val="20000"/>
                    </a:ext>
                  </a:extLst>
                </a:gridCol>
                <a:gridCol w="2327977">
                  <a:extLst>
                    <a:ext uri="{9D8B030D-6E8A-4147-A177-3AD203B41FA5}">
                      <a16:colId xmlns:a16="http://schemas.microsoft.com/office/drawing/2014/main" xmlns="" val="20005"/>
                    </a:ext>
                  </a:extLst>
                </a:gridCol>
                <a:gridCol w="2117036">
                  <a:extLst>
                    <a:ext uri="{9D8B030D-6E8A-4147-A177-3AD203B41FA5}">
                      <a16:colId xmlns:a16="http://schemas.microsoft.com/office/drawing/2014/main" xmlns="" val="20002"/>
                    </a:ext>
                  </a:extLst>
                </a:gridCol>
                <a:gridCol w="1717391">
                  <a:extLst>
                    <a:ext uri="{9D8B030D-6E8A-4147-A177-3AD203B41FA5}">
                      <a16:colId xmlns:a16="http://schemas.microsoft.com/office/drawing/2014/main" xmlns="" val="20003"/>
                    </a:ext>
                  </a:extLst>
                </a:gridCol>
              </a:tblGrid>
              <a:tr h="1780206">
                <a:tc>
                  <a:txBody>
                    <a:bodyPr/>
                    <a:lstStyle/>
                    <a:p>
                      <a:pPr algn="ctr" fontAlgn="ctr">
                        <a:lnSpc>
                          <a:spcPct val="115000"/>
                        </a:lnSpc>
                        <a:spcAft>
                          <a:spcPts val="0"/>
                        </a:spcAft>
                      </a:pPr>
                      <a:r>
                        <a:rPr lang="en-ZA" sz="1800" b="1" dirty="0" smtClean="0">
                          <a:solidFill>
                            <a:schemeClr val="bg1"/>
                          </a:solidFill>
                          <a:effectLst/>
                          <a:latin typeface="Century Gothic" panose="020B0502020202020204" pitchFamily="34" charset="0"/>
                          <a:ea typeface="Calibri"/>
                          <a:cs typeface="Times New Roman"/>
                        </a:rPr>
                        <a:t>MTSF Indicator</a:t>
                      </a:r>
                      <a:endParaRPr lang="en-ZA" sz="1800" b="1" dirty="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lnSpc>
                          <a:spcPct val="115000"/>
                        </a:lnSpc>
                        <a:spcAft>
                          <a:spcPts val="0"/>
                        </a:spcAft>
                      </a:pPr>
                      <a:r>
                        <a:rPr lang="en-ZA" sz="1800" b="1" dirty="0" smtClean="0">
                          <a:solidFill>
                            <a:schemeClr val="bg1"/>
                          </a:solidFill>
                          <a:effectLst/>
                          <a:latin typeface="Century Gothic" panose="020B0502020202020204" pitchFamily="34" charset="0"/>
                          <a:ea typeface="Calibri"/>
                          <a:cs typeface="Times New Roman"/>
                        </a:rPr>
                        <a:t>Target</a:t>
                      </a:r>
                      <a:endParaRPr lang="en-ZA" sz="1800" b="1" dirty="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3403" rtl="0" eaLnBrk="1" fontAlgn="b" latinLnBrk="0" hangingPunct="1">
                        <a:lnSpc>
                          <a:spcPct val="115000"/>
                        </a:lnSpc>
                        <a:spcBef>
                          <a:spcPts val="0"/>
                        </a:spcBef>
                        <a:spcAft>
                          <a:spcPts val="0"/>
                        </a:spcAft>
                        <a:buClrTx/>
                        <a:buSzTx/>
                        <a:buFontTx/>
                        <a:buNone/>
                        <a:tabLst/>
                        <a:defRPr/>
                      </a:pPr>
                      <a:endParaRPr lang="en-ZA" sz="1800" b="1" dirty="0" smtClean="0">
                        <a:solidFill>
                          <a:schemeClr val="bg1"/>
                        </a:solidFill>
                        <a:effectLst/>
                        <a:latin typeface="Century Gothic" panose="020B0502020202020204" pitchFamily="34" charset="0"/>
                        <a:ea typeface="Calibri"/>
                        <a:cs typeface="Times New Roman"/>
                      </a:endParaRPr>
                    </a:p>
                    <a:p>
                      <a:pPr marL="0" marR="0" indent="0" algn="ctr" defTabSz="913403" rtl="0" eaLnBrk="1" fontAlgn="b" latinLnBrk="0" hangingPunct="1">
                        <a:lnSpc>
                          <a:spcPct val="115000"/>
                        </a:lnSpc>
                        <a:spcBef>
                          <a:spcPts val="0"/>
                        </a:spcBef>
                        <a:spcAft>
                          <a:spcPts val="0"/>
                        </a:spcAft>
                        <a:buClrTx/>
                        <a:buSzTx/>
                        <a:buFontTx/>
                        <a:buNone/>
                        <a:tabLst/>
                        <a:defRPr/>
                      </a:pPr>
                      <a:r>
                        <a:rPr lang="en-ZA" sz="1800" b="1" dirty="0" smtClean="0">
                          <a:solidFill>
                            <a:schemeClr val="bg1"/>
                          </a:solidFill>
                          <a:effectLst/>
                          <a:latin typeface="Century Gothic" panose="020B0502020202020204" pitchFamily="34" charset="0"/>
                          <a:ea typeface="Calibri"/>
                          <a:cs typeface="Times New Roman"/>
                        </a:rPr>
                        <a:t>Achievement</a:t>
                      </a:r>
                    </a:p>
                    <a:p>
                      <a:pPr marL="0" marR="0" indent="0" algn="ctr" defTabSz="913403" rtl="0" eaLnBrk="1" fontAlgn="b" latinLnBrk="0" hangingPunct="1">
                        <a:lnSpc>
                          <a:spcPct val="115000"/>
                        </a:lnSpc>
                        <a:spcBef>
                          <a:spcPts val="0"/>
                        </a:spcBef>
                        <a:spcAft>
                          <a:spcPts val="0"/>
                        </a:spcAft>
                        <a:buClrTx/>
                        <a:buSzTx/>
                        <a:buFontTx/>
                        <a:buNone/>
                        <a:tabLst/>
                        <a:defRPr/>
                      </a:pPr>
                      <a:r>
                        <a:rPr lang="en-ZA" sz="1800" b="1" dirty="0" smtClean="0">
                          <a:solidFill>
                            <a:schemeClr val="bg1"/>
                          </a:solidFill>
                          <a:effectLst/>
                          <a:latin typeface="Century Gothic" panose="020B0502020202020204" pitchFamily="34" charset="0"/>
                          <a:ea typeface="Calibri"/>
                          <a:cs typeface="Times New Roman"/>
                        </a:rPr>
                        <a:t>April 2014 - 2019 </a:t>
                      </a:r>
                    </a:p>
                    <a:p>
                      <a:pPr marL="0" marR="0" indent="0" algn="ctr" defTabSz="913403" rtl="0" eaLnBrk="1" fontAlgn="b" latinLnBrk="0" hangingPunct="1">
                        <a:lnSpc>
                          <a:spcPct val="115000"/>
                        </a:lnSpc>
                        <a:spcBef>
                          <a:spcPts val="0"/>
                        </a:spcBef>
                        <a:spcAft>
                          <a:spcPts val="0"/>
                        </a:spcAft>
                        <a:buClrTx/>
                        <a:buSzTx/>
                        <a:buFontTx/>
                        <a:buNone/>
                        <a:tabLst/>
                        <a:defRPr/>
                      </a:pPr>
                      <a:endParaRPr lang="en-ZA" sz="1800" b="1" dirty="0" smtClean="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lnSpc>
                          <a:spcPct val="115000"/>
                        </a:lnSpc>
                        <a:spcAft>
                          <a:spcPts val="0"/>
                        </a:spcAft>
                      </a:pPr>
                      <a:r>
                        <a:rPr lang="en-ZA" sz="1800" b="1" dirty="0" smtClean="0">
                          <a:solidFill>
                            <a:schemeClr val="bg1"/>
                          </a:solidFill>
                          <a:effectLst/>
                          <a:latin typeface="Century Gothic" panose="020B0502020202020204" pitchFamily="34" charset="0"/>
                          <a:ea typeface="Calibri"/>
                          <a:cs typeface="Times New Roman"/>
                        </a:rPr>
                        <a:t>Variance</a:t>
                      </a:r>
                      <a:endParaRPr lang="en-ZA" sz="1800" b="1" dirty="0">
                        <a:solidFill>
                          <a:schemeClr val="bg1"/>
                        </a:solidFill>
                        <a:effectLst/>
                        <a:latin typeface="Century Gothic" panose="020B0502020202020204" pitchFamily="34" charset="0"/>
                        <a:ea typeface="Calibri"/>
                        <a:cs typeface="Times New Roman"/>
                      </a:endParaRPr>
                    </a:p>
                  </a:txBody>
                  <a:tcPr marL="7312" marR="7312" marT="73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1110788">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Number of new industries , including </a:t>
                      </a:r>
                      <a:r>
                        <a:rPr lang="en-ZA" sz="1400" b="0" i="0" dirty="0" err="1" smtClean="0">
                          <a:effectLst/>
                          <a:latin typeface="Arial" pitchFamily="34" charset="0"/>
                          <a:ea typeface="Calibri"/>
                          <a:cs typeface="Arial" pitchFamily="34" charset="0"/>
                        </a:rPr>
                        <a:t>Agri</a:t>
                      </a:r>
                      <a:r>
                        <a:rPr lang="en-ZA" sz="1400" b="0" i="0" dirty="0" smtClean="0">
                          <a:effectLst/>
                          <a:latin typeface="Arial" pitchFamily="34" charset="0"/>
                          <a:ea typeface="Calibri"/>
                          <a:cs typeface="Arial" pitchFamily="34" charset="0"/>
                        </a:rPr>
                        <a:t>-parks , in rural district municipalities supported to be established</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1 per district municipality (44) by March 2019</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6</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fontAlgn="b">
                        <a:lnSpc>
                          <a:spcPct val="115000"/>
                        </a:lnSpc>
                        <a:spcAft>
                          <a:spcPts val="0"/>
                        </a:spcAft>
                        <a:buFontTx/>
                        <a:buChar char="-"/>
                      </a:pPr>
                      <a:r>
                        <a:rPr lang="en-ZA" sz="1400" b="0" i="0" dirty="0" smtClean="0">
                          <a:effectLst/>
                          <a:latin typeface="Arial" pitchFamily="34" charset="0"/>
                          <a:ea typeface="Calibri"/>
                          <a:cs typeface="Arial" pitchFamily="34" charset="0"/>
                        </a:rPr>
                        <a:t>38</a:t>
                      </a: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110787">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Number of people employed through the rural development initiatives including enterprises and industries</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924 140 by March 2019</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27 608</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 - 896 532.</a:t>
                      </a:r>
                      <a:r>
                        <a:rPr lang="en-ZA" sz="1400" b="0" i="0" baseline="0" dirty="0" smtClean="0">
                          <a:effectLst/>
                          <a:latin typeface="Arial" pitchFamily="34" charset="0"/>
                          <a:ea typeface="Calibri"/>
                          <a:cs typeface="Arial" pitchFamily="34" charset="0"/>
                        </a:rPr>
                        <a:t> DRDLR achieved 3% of the target for the entire sector.</a:t>
                      </a:r>
                      <a:endParaRPr lang="en-ZA" sz="1400" b="0" i="0" dirty="0" smtClean="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110787">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Number of rural people involved in skills development programmes</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90 000 skilled people by March 2019</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40 847</a:t>
                      </a:r>
                      <a:endParaRPr lang="en-ZA" sz="1400" b="0" i="0" dirty="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15000"/>
                        </a:lnSpc>
                        <a:spcAft>
                          <a:spcPts val="0"/>
                        </a:spcAft>
                      </a:pPr>
                      <a:r>
                        <a:rPr lang="en-ZA" sz="1400" b="0" i="0" dirty="0" smtClean="0">
                          <a:effectLst/>
                          <a:latin typeface="Arial" pitchFamily="34" charset="0"/>
                          <a:ea typeface="Calibri"/>
                          <a:cs typeface="Arial" pitchFamily="34" charset="0"/>
                        </a:rPr>
                        <a:t> - 49 153 for the entire sector. DRDLR achieved 45%</a:t>
                      </a:r>
                      <a:r>
                        <a:rPr lang="en-ZA" sz="1400" b="0" i="0" baseline="0" dirty="0" smtClean="0">
                          <a:effectLst/>
                          <a:latin typeface="Arial" pitchFamily="34" charset="0"/>
                          <a:ea typeface="Calibri"/>
                          <a:cs typeface="Arial" pitchFamily="34" charset="0"/>
                        </a:rPr>
                        <a:t> of the target</a:t>
                      </a:r>
                      <a:endParaRPr lang="en-ZA" sz="1400" b="0" i="0" dirty="0" smtClean="0">
                        <a:effectLst/>
                        <a:latin typeface="Arial" pitchFamily="34" charset="0"/>
                        <a:ea typeface="Calibri"/>
                        <a:cs typeface="Arial" pitchFamily="34" charset="0"/>
                      </a:endParaRPr>
                    </a:p>
                  </a:txBody>
                  <a:tcPr marL="7312" marR="7312" marT="73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8748464" y="6237312"/>
            <a:ext cx="301686" cy="369332"/>
          </a:xfrm>
          <a:prstGeom prst="rect">
            <a:avLst/>
          </a:prstGeom>
          <a:noFill/>
        </p:spPr>
        <p:txBody>
          <a:bodyPr wrap="none" rtlCol="0">
            <a:spAutoFit/>
          </a:bodyPr>
          <a:lstStyle/>
          <a:p>
            <a:r>
              <a:rPr lang="en-US" dirty="0">
                <a:solidFill>
                  <a:prstClr val="black"/>
                </a:solidFill>
              </a:rPr>
              <a:t>7</a:t>
            </a:r>
            <a:endParaRPr lang="en-ZA" dirty="0">
              <a:solidFill>
                <a:prstClr val="black"/>
              </a:solidFill>
            </a:endParaRPr>
          </a:p>
        </p:txBody>
      </p:sp>
    </p:spTree>
    <p:extLst>
      <p:ext uri="{BB962C8B-B14F-4D97-AF65-F5344CB8AC3E}">
        <p14:creationId xmlns:p14="http://schemas.microsoft.com/office/powerpoint/2010/main" xmlns="" val="251708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8568952" cy="3240360"/>
          </a:xfrm>
        </p:spPr>
        <p:txBody>
          <a:bodyPr>
            <a:normAutofit/>
          </a:bodyPr>
          <a:lstStyle/>
          <a:p>
            <a:r>
              <a:rPr lang="en-ZA" sz="4000" b="1" i="1" u="sng" dirty="0" smtClean="0">
                <a:latin typeface="Century Gothic" pitchFamily="34" charset="0"/>
              </a:rPr>
              <a:t>Annual Performance Plan </a:t>
            </a:r>
            <a:br>
              <a:rPr lang="en-ZA" sz="4000" b="1" i="1" u="sng" dirty="0" smtClean="0">
                <a:latin typeface="Century Gothic" pitchFamily="34" charset="0"/>
              </a:rPr>
            </a:br>
            <a:r>
              <a:rPr lang="en-ZA" sz="4000" b="1" i="1" u="sng" dirty="0">
                <a:latin typeface="Century Gothic" pitchFamily="34" charset="0"/>
              </a:rPr>
              <a:t/>
            </a:r>
            <a:br>
              <a:rPr lang="en-ZA" sz="4000" b="1" i="1" u="sng" dirty="0">
                <a:latin typeface="Century Gothic" pitchFamily="34" charset="0"/>
              </a:rPr>
            </a:br>
            <a:r>
              <a:rPr lang="en-ZA" sz="4000" b="1" i="1" u="sng" dirty="0" smtClean="0">
                <a:latin typeface="Century Gothic" pitchFamily="34" charset="0"/>
              </a:rPr>
              <a:t>2019/2020</a:t>
            </a:r>
            <a:br>
              <a:rPr lang="en-ZA" sz="4000" b="1" i="1" u="sng" dirty="0" smtClean="0">
                <a:latin typeface="Century Gothic" pitchFamily="34" charset="0"/>
              </a:rPr>
            </a:br>
            <a:endParaRPr lang="en-ZA" sz="4000" b="1" i="1" u="sng" dirty="0">
              <a:latin typeface="Century Gothic" pitchFamily="34" charset="0"/>
            </a:endParaRPr>
          </a:p>
        </p:txBody>
      </p:sp>
      <p:sp>
        <p:nvSpPr>
          <p:cNvPr id="3" name="Slide Number Placeholder 1"/>
          <p:cNvSpPr txBox="1">
            <a:spLocks/>
          </p:cNvSpPr>
          <p:nvPr/>
        </p:nvSpPr>
        <p:spPr>
          <a:xfrm>
            <a:off x="8316417" y="6356356"/>
            <a:ext cx="3703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0685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8229600" cy="3240360"/>
          </a:xfrm>
        </p:spPr>
        <p:txBody>
          <a:bodyPr>
            <a:normAutofit/>
          </a:bodyPr>
          <a:lstStyle/>
          <a:p>
            <a:r>
              <a:rPr lang="en-ZA" sz="4000" b="1" i="1" u="sng" dirty="0" smtClean="0">
                <a:latin typeface="Century Gothic" pitchFamily="34" charset="0"/>
              </a:rPr>
              <a:t/>
            </a:r>
            <a:br>
              <a:rPr lang="en-ZA" sz="4000" b="1" i="1" u="sng" dirty="0" smtClean="0">
                <a:latin typeface="Century Gothic" pitchFamily="34" charset="0"/>
              </a:rPr>
            </a:br>
            <a:r>
              <a:rPr lang="en-ZA" sz="4000" b="1" i="1" u="sng" dirty="0" smtClean="0">
                <a:latin typeface="Century Gothic" pitchFamily="34" charset="0"/>
              </a:rPr>
              <a:t>Programme </a:t>
            </a:r>
            <a:r>
              <a:rPr lang="en-ZA" sz="4000" b="1" i="1" u="sng" dirty="0">
                <a:latin typeface="Century Gothic" pitchFamily="34" charset="0"/>
              </a:rPr>
              <a:t>1:   Administration</a:t>
            </a:r>
          </a:p>
        </p:txBody>
      </p:sp>
      <p:sp>
        <p:nvSpPr>
          <p:cNvPr id="3" name="Slide Number Placeholder 1"/>
          <p:cNvSpPr txBox="1">
            <a:spLocks/>
          </p:cNvSpPr>
          <p:nvPr/>
        </p:nvSpPr>
        <p:spPr>
          <a:xfrm>
            <a:off x="8316417" y="6356356"/>
            <a:ext cx="3703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4AFDB2B-8CC3-42DD-8D9E-4683A28C098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50706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2478</TotalTime>
  <Words>2614</Words>
  <Application>Microsoft Office PowerPoint</Application>
  <PresentationFormat>On-screen Show (4:3)</PresentationFormat>
  <Paragraphs>888</Paragraphs>
  <Slides>45</Slides>
  <Notes>0</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1_Office Theme</vt:lpstr>
      <vt:lpstr>2_Office Theme</vt:lpstr>
      <vt:lpstr>  </vt:lpstr>
      <vt:lpstr>Table of contents</vt:lpstr>
      <vt:lpstr>Alignment between the NDP, MTSF and DRDLR Strategic Plan  </vt:lpstr>
      <vt:lpstr>Alignment between the NDP, MTSF and DRDLR Strategic Plan </vt:lpstr>
      <vt:lpstr>Slide 5</vt:lpstr>
      <vt:lpstr>Slide 6</vt:lpstr>
      <vt:lpstr>Slide 7</vt:lpstr>
      <vt:lpstr>Annual Performance Plan   2019/2020 </vt:lpstr>
      <vt:lpstr> Programme 1:   Administration</vt:lpstr>
      <vt:lpstr>Slide 10</vt:lpstr>
      <vt:lpstr>Programme 2: Geospatial and Cadastral Services</vt:lpstr>
      <vt:lpstr>Slide 12</vt:lpstr>
      <vt:lpstr>Quarterly Targets for 2019/20</vt:lpstr>
      <vt:lpstr>Slide 14</vt:lpstr>
      <vt:lpstr>Quarterly Targets for 2019/20</vt:lpstr>
      <vt:lpstr>Slide 16</vt:lpstr>
      <vt:lpstr>Slide 17</vt:lpstr>
      <vt:lpstr>Slide 18</vt:lpstr>
      <vt:lpstr>Slide 19</vt:lpstr>
      <vt:lpstr>Programme 3: Rural Development</vt:lpstr>
      <vt:lpstr>Slide 21</vt:lpstr>
      <vt:lpstr>Slide 22</vt:lpstr>
      <vt:lpstr>Slide 23</vt:lpstr>
      <vt:lpstr>Slide 24</vt:lpstr>
      <vt:lpstr>Slide 25</vt:lpstr>
      <vt:lpstr>Slide 26</vt:lpstr>
      <vt:lpstr>Slide 27</vt:lpstr>
      <vt:lpstr>Slide 28</vt:lpstr>
      <vt:lpstr>Programme 4: Restitution</vt:lpstr>
      <vt:lpstr>Slide 30</vt:lpstr>
      <vt:lpstr>Slide 31</vt:lpstr>
      <vt:lpstr>Slide 32</vt:lpstr>
      <vt:lpstr>Programme 5: Land Reform</vt:lpstr>
      <vt:lpstr>Slide 34</vt:lpstr>
      <vt:lpstr>Slide 35</vt:lpstr>
      <vt:lpstr>Slide 36</vt:lpstr>
      <vt:lpstr>Slide 37</vt:lpstr>
      <vt:lpstr>Slide 38</vt:lpstr>
      <vt:lpstr>Slide 39</vt:lpstr>
      <vt:lpstr>Slide 40</vt:lpstr>
      <vt:lpstr>Slide 41</vt:lpstr>
      <vt:lpstr>Slide 42</vt:lpstr>
      <vt:lpstr>Slide 43</vt:lpstr>
      <vt:lpstr>Slide 44</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PUMZA</cp:lastModifiedBy>
  <cp:revision>190</cp:revision>
  <dcterms:created xsi:type="dcterms:W3CDTF">2017-08-25T12:51:03Z</dcterms:created>
  <dcterms:modified xsi:type="dcterms:W3CDTF">2019-07-08T09:03:56Z</dcterms:modified>
</cp:coreProperties>
</file>