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312" r:id="rId2"/>
    <p:sldId id="257" r:id="rId3"/>
    <p:sldId id="314" r:id="rId4"/>
    <p:sldId id="258" r:id="rId5"/>
    <p:sldId id="315" r:id="rId6"/>
    <p:sldId id="319" r:id="rId7"/>
    <p:sldId id="320" r:id="rId8"/>
    <p:sldId id="316" r:id="rId9"/>
    <p:sldId id="317" r:id="rId10"/>
    <p:sldId id="345" r:id="rId11"/>
    <p:sldId id="292" r:id="rId12"/>
    <p:sldId id="330" r:id="rId13"/>
    <p:sldId id="334" r:id="rId14"/>
    <p:sldId id="335" r:id="rId15"/>
    <p:sldId id="297" r:id="rId16"/>
    <p:sldId id="299" r:id="rId17"/>
    <p:sldId id="304" r:id="rId18"/>
    <p:sldId id="305" r:id="rId19"/>
    <p:sldId id="306" r:id="rId20"/>
    <p:sldId id="326" r:id="rId21"/>
    <p:sldId id="327" r:id="rId22"/>
    <p:sldId id="328" r:id="rId23"/>
    <p:sldId id="329" r:id="rId24"/>
    <p:sldId id="321" r:id="rId25"/>
    <p:sldId id="336" r:id="rId26"/>
    <p:sldId id="337" r:id="rId27"/>
    <p:sldId id="339" r:id="rId28"/>
    <p:sldId id="340" r:id="rId29"/>
    <p:sldId id="324" r:id="rId30"/>
    <p:sldId id="341" r:id="rId31"/>
    <p:sldId id="342" r:id="rId32"/>
    <p:sldId id="343" r:id="rId33"/>
    <p:sldId id="344" r:id="rId34"/>
    <p:sldId id="27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75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0"/>
    <p:restoredTop sz="94667"/>
  </p:normalViewPr>
  <p:slideViewPr>
    <p:cSldViewPr snapToGrid="0" snapToObjects="1">
      <p:cViewPr varScale="1">
        <p:scale>
          <a:sx n="43" d="100"/>
          <a:sy n="43" d="100"/>
        </p:scale>
        <p:origin x="74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vmpme-ptaho-fnp03\Users\Pieter.Pretorius\Admin\4.%20Finance\Budgets\2019%202020\Budget%20Docs\Budget%20Monitoring%202019%2020%20V2.xlsm"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vmpme-ptaho-fnp03\Users\Pieter.Pretorius\Admin\4.%20Finance\Budgets\2019%202020\Budget%20Docs\Budget%20Monitoring%202019%2020%20V2.xlsm"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ZA" dirty="0"/>
              <a:t>2019/20 Allocations excl. NYDA transfers</a:t>
            </a:r>
          </a:p>
        </c:rich>
      </c:tx>
      <c:layout>
        <c:manualLayout>
          <c:xMode val="edge"/>
          <c:yMode val="edge"/>
          <c:x val="0.25890588778721896"/>
          <c:y val="1.556420233463035E-2"/>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barChart>
        <c:barDir val="col"/>
        <c:grouping val="stacked"/>
        <c:varyColors val="0"/>
        <c:ser>
          <c:idx val="0"/>
          <c:order val="0"/>
          <c:tx>
            <c:strRef>
              <c:f>ENE!$BL$7</c:f>
              <c:strCache>
                <c:ptCount val="1"/>
                <c:pt idx="0">
                  <c:v>Compensation</c:v>
                </c:pt>
              </c:strCache>
            </c:strRef>
          </c:tx>
          <c:spPr>
            <a:solidFill>
              <a:schemeClr val="accent1"/>
            </a:solidFill>
            <a:ln>
              <a:noFill/>
            </a:ln>
            <a:effectLst/>
          </c:spPr>
          <c:invertIfNegative val="0"/>
          <c:cat>
            <c:strRef>
              <c:f>ENE!$BM$6:$BR$6</c:f>
              <c:strCache>
                <c:ptCount val="6"/>
                <c:pt idx="0">
                  <c:v>1 Admin</c:v>
                </c:pt>
                <c:pt idx="1">
                  <c:v>2 Planning</c:v>
                </c:pt>
                <c:pt idx="2">
                  <c:v>3 Sec Mon</c:v>
                </c:pt>
                <c:pt idx="3">
                  <c:v>4 Publ Sect</c:v>
                </c:pt>
                <c:pt idx="4">
                  <c:v>5 Evidence</c:v>
                </c:pt>
                <c:pt idx="5">
                  <c:v>6 Youth</c:v>
                </c:pt>
              </c:strCache>
            </c:strRef>
          </c:cat>
          <c:val>
            <c:numRef>
              <c:f>ENE!$BM$7:$BR$7</c:f>
              <c:numCache>
                <c:formatCode>#,###_ ;\ \(#,###\)\ ;"-";</c:formatCode>
                <c:ptCount val="6"/>
                <c:pt idx="0">
                  <c:v>104557</c:v>
                </c:pt>
                <c:pt idx="1">
                  <c:v>51908</c:v>
                </c:pt>
                <c:pt idx="2">
                  <c:v>76711</c:v>
                </c:pt>
                <c:pt idx="3">
                  <c:v>60394</c:v>
                </c:pt>
                <c:pt idx="4">
                  <c:v>31083</c:v>
                </c:pt>
                <c:pt idx="5">
                  <c:v>6903</c:v>
                </c:pt>
              </c:numCache>
            </c:numRef>
          </c:val>
          <c:extLst>
            <c:ext xmlns:c16="http://schemas.microsoft.com/office/drawing/2014/chart" uri="{C3380CC4-5D6E-409C-BE32-E72D297353CC}">
              <c16:uniqueId val="{00000000-331D-4FA1-B8A5-1BEB8303EF4A}"/>
            </c:ext>
          </c:extLst>
        </c:ser>
        <c:ser>
          <c:idx val="1"/>
          <c:order val="1"/>
          <c:tx>
            <c:strRef>
              <c:f>ENE!$BL$8</c:f>
              <c:strCache>
                <c:ptCount val="1"/>
                <c:pt idx="0">
                  <c:v>Goods &amp; Services</c:v>
                </c:pt>
              </c:strCache>
            </c:strRef>
          </c:tx>
          <c:spPr>
            <a:solidFill>
              <a:schemeClr val="accent2"/>
            </a:solidFill>
            <a:ln>
              <a:noFill/>
            </a:ln>
            <a:effectLst/>
          </c:spPr>
          <c:invertIfNegative val="0"/>
          <c:cat>
            <c:strRef>
              <c:f>ENE!$BM$6:$BR$6</c:f>
              <c:strCache>
                <c:ptCount val="6"/>
                <c:pt idx="0">
                  <c:v>1 Admin</c:v>
                </c:pt>
                <c:pt idx="1">
                  <c:v>2 Planning</c:v>
                </c:pt>
                <c:pt idx="2">
                  <c:v>3 Sec Mon</c:v>
                </c:pt>
                <c:pt idx="3">
                  <c:v>4 Publ Sect</c:v>
                </c:pt>
                <c:pt idx="4">
                  <c:v>5 Evidence</c:v>
                </c:pt>
                <c:pt idx="5">
                  <c:v>6 Youth</c:v>
                </c:pt>
              </c:strCache>
            </c:strRef>
          </c:cat>
          <c:val>
            <c:numRef>
              <c:f>ENE!$BM$8:$BR$8</c:f>
              <c:numCache>
                <c:formatCode>#,###_ ;\ \(#,###\)\ ;"-";</c:formatCode>
                <c:ptCount val="6"/>
                <c:pt idx="0">
                  <c:v>71520</c:v>
                </c:pt>
                <c:pt idx="1">
                  <c:v>21355</c:v>
                </c:pt>
                <c:pt idx="2">
                  <c:v>14301</c:v>
                </c:pt>
                <c:pt idx="3">
                  <c:v>25215</c:v>
                </c:pt>
                <c:pt idx="4">
                  <c:v>15455</c:v>
                </c:pt>
                <c:pt idx="5">
                  <c:v>4220</c:v>
                </c:pt>
              </c:numCache>
            </c:numRef>
          </c:val>
          <c:extLst>
            <c:ext xmlns:c16="http://schemas.microsoft.com/office/drawing/2014/chart" uri="{C3380CC4-5D6E-409C-BE32-E72D297353CC}">
              <c16:uniqueId val="{00000001-331D-4FA1-B8A5-1BEB8303EF4A}"/>
            </c:ext>
          </c:extLst>
        </c:ser>
        <c:ser>
          <c:idx val="2"/>
          <c:order val="2"/>
          <c:tx>
            <c:strRef>
              <c:f>ENE!$BL$9</c:f>
              <c:strCache>
                <c:ptCount val="1"/>
                <c:pt idx="0">
                  <c:v>Capital</c:v>
                </c:pt>
              </c:strCache>
            </c:strRef>
          </c:tx>
          <c:spPr>
            <a:solidFill>
              <a:schemeClr val="accent3"/>
            </a:solidFill>
            <a:ln>
              <a:noFill/>
            </a:ln>
            <a:effectLst/>
          </c:spPr>
          <c:invertIfNegative val="0"/>
          <c:cat>
            <c:strRef>
              <c:f>ENE!$BM$6:$BR$6</c:f>
              <c:strCache>
                <c:ptCount val="6"/>
                <c:pt idx="0">
                  <c:v>1 Admin</c:v>
                </c:pt>
                <c:pt idx="1">
                  <c:v>2 Planning</c:v>
                </c:pt>
                <c:pt idx="2">
                  <c:v>3 Sec Mon</c:v>
                </c:pt>
                <c:pt idx="3">
                  <c:v>4 Publ Sect</c:v>
                </c:pt>
                <c:pt idx="4">
                  <c:v>5 Evidence</c:v>
                </c:pt>
                <c:pt idx="5">
                  <c:v>6 Youth</c:v>
                </c:pt>
              </c:strCache>
            </c:strRef>
          </c:cat>
          <c:val>
            <c:numRef>
              <c:f>ENE!$BM$9:$BR$9</c:f>
              <c:numCache>
                <c:formatCode>#,###_ ;\ \(#,###\)\ ;"-";</c:formatCode>
                <c:ptCount val="6"/>
                <c:pt idx="0">
                  <c:v>11110</c:v>
                </c:pt>
                <c:pt idx="1">
                  <c:v>1100</c:v>
                </c:pt>
                <c:pt idx="2">
                  <c:v>1230</c:v>
                </c:pt>
                <c:pt idx="3">
                  <c:v>140</c:v>
                </c:pt>
                <c:pt idx="4">
                  <c:v>120</c:v>
                </c:pt>
                <c:pt idx="5">
                  <c:v>40</c:v>
                </c:pt>
              </c:numCache>
            </c:numRef>
          </c:val>
          <c:extLst>
            <c:ext xmlns:c16="http://schemas.microsoft.com/office/drawing/2014/chart" uri="{C3380CC4-5D6E-409C-BE32-E72D297353CC}">
              <c16:uniqueId val="{00000002-331D-4FA1-B8A5-1BEB8303EF4A}"/>
            </c:ext>
          </c:extLst>
        </c:ser>
        <c:dLbls>
          <c:showLegendKey val="0"/>
          <c:showVal val="0"/>
          <c:showCatName val="0"/>
          <c:showSerName val="0"/>
          <c:showPercent val="0"/>
          <c:showBubbleSize val="0"/>
        </c:dLbls>
        <c:gapWidth val="95"/>
        <c:overlap val="100"/>
        <c:axId val="2066966592"/>
        <c:axId val="2066953696"/>
      </c:barChart>
      <c:catAx>
        <c:axId val="2066966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2066953696"/>
        <c:crosses val="autoZero"/>
        <c:auto val="1"/>
        <c:lblAlgn val="ctr"/>
        <c:lblOffset val="100"/>
        <c:noMultiLvlLbl val="0"/>
      </c:catAx>
      <c:valAx>
        <c:axId val="2066953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ZA" dirty="0"/>
                  <a:t>R'000</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_ ;\ \(#,###\)\ ;&quot;-&quot;;"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206696659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dTable>
      <c:spPr>
        <a:noFill/>
        <a:ln>
          <a:noFill/>
        </a:ln>
        <a:effectLst/>
      </c:spPr>
    </c:plotArea>
    <c:plotVisOnly val="1"/>
    <c:dispBlanksAs val="gap"/>
    <c:showDLblsOverMax val="0"/>
  </c:chart>
  <c:spPr>
    <a:noFill/>
    <a:ln>
      <a:noFill/>
    </a:ln>
    <a:effectLst/>
  </c:spPr>
  <c:txPr>
    <a:bodyPr/>
    <a:lstStyle/>
    <a:p>
      <a:pPr>
        <a:defRPr sz="1600">
          <a:latin typeface="Calibri" panose="020F0502020204030204" pitchFamily="34" charset="0"/>
          <a:cs typeface="Calibri" panose="020F050202020403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252-4E3B-9EBA-1164A5AFC31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252-4E3B-9EBA-1164A5AFC31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252-4E3B-9EBA-1164A5AFC313}"/>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ENE!$BL$7:$BL$9</c:f>
              <c:strCache>
                <c:ptCount val="3"/>
                <c:pt idx="0">
                  <c:v>Compensation</c:v>
                </c:pt>
                <c:pt idx="1">
                  <c:v>Goods &amp; Services</c:v>
                </c:pt>
                <c:pt idx="2">
                  <c:v>Capital</c:v>
                </c:pt>
              </c:strCache>
            </c:strRef>
          </c:cat>
          <c:val>
            <c:numRef>
              <c:f>ENE!$BS$7:$BS$9</c:f>
              <c:numCache>
                <c:formatCode>#,###_ ;\ \(#,###\)\ ;"-";</c:formatCode>
                <c:ptCount val="3"/>
                <c:pt idx="0">
                  <c:v>331556</c:v>
                </c:pt>
                <c:pt idx="1">
                  <c:v>152066</c:v>
                </c:pt>
                <c:pt idx="2">
                  <c:v>13740</c:v>
                </c:pt>
              </c:numCache>
            </c:numRef>
          </c:val>
          <c:extLst>
            <c:ext xmlns:c16="http://schemas.microsoft.com/office/drawing/2014/chart" uri="{C3380CC4-5D6E-409C-BE32-E72D297353CC}">
              <c16:uniqueId val="{00000006-7252-4E3B-9EBA-1164A5AFC313}"/>
            </c:ext>
          </c:extLst>
        </c:ser>
        <c:dLbls>
          <c:dLblPos val="inEnd"/>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sz="1600">
          <a:latin typeface="Calibri" panose="020F0502020204030204" pitchFamily="34" charset="0"/>
          <a:cs typeface="Calibri" panose="020F050202020403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b="1" dirty="0"/>
              <a:t>VACANCY RATE : 1 APRIL 2018 TO 31 MARCH 2019</a:t>
            </a:r>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0791154519843529E-2"/>
          <c:y val="7.844961670925453E-2"/>
          <c:w val="0.92515949333430147"/>
          <c:h val="0.7243573813435934"/>
        </c:manualLayout>
      </c:layout>
      <c:lineChart>
        <c:grouping val="standard"/>
        <c:varyColors val="0"/>
        <c:ser>
          <c:idx val="0"/>
          <c:order val="0"/>
          <c:spPr>
            <a:ln w="28575" cap="rnd">
              <a:solidFill>
                <a:schemeClr val="accent1"/>
              </a:solidFill>
              <a:round/>
            </a:ln>
            <a:effectLst/>
          </c:spPr>
          <c:marker>
            <c:symbol val="circle"/>
            <c:size val="5"/>
            <c:spPr>
              <a:solidFill>
                <a:srgbClr val="008000"/>
              </a:solidFill>
              <a:ln w="9525">
                <a:solidFill>
                  <a:schemeClr val="accent1"/>
                </a:solidFill>
              </a:ln>
              <a:effectLst/>
            </c:spPr>
          </c:marker>
          <c:dLbls>
            <c:dLbl>
              <c:idx val="0"/>
              <c:layout/>
              <c:tx>
                <c:rich>
                  <a:bodyPr/>
                  <a:lstStyle/>
                  <a:p>
                    <a:r>
                      <a:rPr lang="en-US" dirty="0"/>
                      <a:t>14.8%</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716-4106-B514-0E67F39257F9}"/>
                </c:ext>
              </c:extLst>
            </c:dLbl>
            <c:dLbl>
              <c:idx val="7"/>
              <c:layout/>
              <c:tx>
                <c:rich>
                  <a:bodyPr/>
                  <a:lstStyle/>
                  <a:p>
                    <a:fld id="{055B934A-6A24-4C5F-9516-8F169139E43B}" type="VALUE">
                      <a:rPr lang="en-US">
                        <a:solidFill>
                          <a:sysClr val="windowText" lastClr="000000"/>
                        </a:solidFill>
                      </a:rPr>
                      <a:pPr/>
                      <a:t>[VALUE]</a:t>
                    </a:fld>
                    <a:endParaRPr lang="en-ZA"/>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E716-4106-B514-0E67F39257F9}"/>
                </c:ext>
              </c:extLst>
            </c:dLbl>
            <c:dLbl>
              <c:idx val="8"/>
              <c:layout/>
              <c:tx>
                <c:rich>
                  <a:bodyPr/>
                  <a:lstStyle/>
                  <a:p>
                    <a:r>
                      <a:rPr lang="en-US" dirty="0"/>
                      <a:t>10.8%</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716-4106-B514-0E67F39257F9}"/>
                </c:ext>
              </c:extLst>
            </c:dLbl>
            <c:dLbl>
              <c:idx val="9"/>
              <c:layout/>
              <c:tx>
                <c:rich>
                  <a:bodyPr/>
                  <a:lstStyle/>
                  <a:p>
                    <a:r>
                      <a:rPr lang="en-US" dirty="0">
                        <a:solidFill>
                          <a:sysClr val="windowText" lastClr="000000"/>
                        </a:solidFill>
                      </a:rPr>
                      <a:t>10.7%</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716-4106-B514-0E67F39257F9}"/>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'Summary Reports'!$C$88:$N$88</c:f>
              <c:numCache>
                <c:formatCode>mmm\-yy</c:formatCode>
                <c:ptCount val="12"/>
                <c:pt idx="0">
                  <c:v>43191</c:v>
                </c:pt>
                <c:pt idx="1">
                  <c:v>43221</c:v>
                </c:pt>
                <c:pt idx="2">
                  <c:v>43252</c:v>
                </c:pt>
                <c:pt idx="3">
                  <c:v>43282</c:v>
                </c:pt>
                <c:pt idx="4">
                  <c:v>43313</c:v>
                </c:pt>
                <c:pt idx="5">
                  <c:v>43344</c:v>
                </c:pt>
                <c:pt idx="6">
                  <c:v>43374</c:v>
                </c:pt>
                <c:pt idx="7">
                  <c:v>43405</c:v>
                </c:pt>
                <c:pt idx="8">
                  <c:v>43435</c:v>
                </c:pt>
                <c:pt idx="9">
                  <c:v>43466</c:v>
                </c:pt>
                <c:pt idx="10">
                  <c:v>43497</c:v>
                </c:pt>
                <c:pt idx="11">
                  <c:v>43525</c:v>
                </c:pt>
              </c:numCache>
            </c:numRef>
          </c:cat>
          <c:val>
            <c:numRef>
              <c:f>'Summary Reports'!$C$89:$N$89</c:f>
              <c:numCache>
                <c:formatCode>0.0%</c:formatCode>
                <c:ptCount val="12"/>
                <c:pt idx="0">
                  <c:v>0.186</c:v>
                </c:pt>
                <c:pt idx="1">
                  <c:v>0.16700000000000001</c:v>
                </c:pt>
                <c:pt idx="2">
                  <c:v>0.156</c:v>
                </c:pt>
                <c:pt idx="3">
                  <c:v>0.13500000000000001</c:v>
                </c:pt>
                <c:pt idx="4">
                  <c:v>0.13300000000000001</c:v>
                </c:pt>
                <c:pt idx="5">
                  <c:v>0.126</c:v>
                </c:pt>
                <c:pt idx="6">
                  <c:v>0.11899999999999999</c:v>
                </c:pt>
                <c:pt idx="7">
                  <c:v>0.123</c:v>
                </c:pt>
                <c:pt idx="8">
                  <c:v>0.109</c:v>
                </c:pt>
                <c:pt idx="9">
                  <c:v>0.112</c:v>
                </c:pt>
                <c:pt idx="10">
                  <c:v>0.10199999999999999</c:v>
                </c:pt>
                <c:pt idx="11">
                  <c:v>9.8000000000000004E-2</c:v>
                </c:pt>
              </c:numCache>
            </c:numRef>
          </c:val>
          <c:smooth val="0"/>
          <c:extLst>
            <c:ext xmlns:c16="http://schemas.microsoft.com/office/drawing/2014/chart" uri="{C3380CC4-5D6E-409C-BE32-E72D297353CC}">
              <c16:uniqueId val="{00000004-E716-4106-B514-0E67F39257F9}"/>
            </c:ext>
          </c:extLst>
        </c:ser>
        <c:dLbls>
          <c:showLegendKey val="0"/>
          <c:showVal val="0"/>
          <c:showCatName val="0"/>
          <c:showSerName val="0"/>
          <c:showPercent val="0"/>
          <c:showBubbleSize val="0"/>
        </c:dLbls>
        <c:marker val="1"/>
        <c:smooth val="0"/>
        <c:axId val="661620768"/>
        <c:axId val="661622728"/>
      </c:lineChart>
      <c:dateAx>
        <c:axId val="661620768"/>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61622728"/>
        <c:crosses val="autoZero"/>
        <c:auto val="1"/>
        <c:lblOffset val="100"/>
        <c:baseTimeUnit val="months"/>
      </c:dateAx>
      <c:valAx>
        <c:axId val="6616227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61620768"/>
        <c:crosses val="autoZero"/>
        <c:crossBetween val="between"/>
      </c:valAx>
      <c:spPr>
        <a:noFill/>
        <a:ln>
          <a:noFill/>
        </a:ln>
        <a:effectLst/>
      </c:spPr>
    </c:plotArea>
    <c:plotVisOnly val="1"/>
    <c:dispBlanksAs val="gap"/>
    <c:showDLblsOverMax val="0"/>
  </c:chart>
  <c:spPr>
    <a:noFill/>
    <a:ln>
      <a:noFill/>
    </a:ln>
    <a:effectLst/>
  </c:spPr>
  <c:txPr>
    <a:bodyPr/>
    <a:lstStyle/>
    <a:p>
      <a:pPr>
        <a:defRPr sz="1800">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latin typeface="Arial" panose="020B0604020202020204" pitchFamily="34" charset="0"/>
                <a:cs typeface="Arial" panose="020B0604020202020204" pitchFamily="34" charset="0"/>
              </a:defRPr>
            </a:pPr>
            <a:r>
              <a:rPr lang="en-ZA" sz="1200" dirty="0">
                <a:latin typeface="Arial" panose="020B0604020202020204" pitchFamily="34" charset="0"/>
                <a:cs typeface="Arial" panose="020B0604020202020204" pitchFamily="34" charset="0"/>
              </a:rPr>
              <a:t>Department by Gender </a:t>
            </a:r>
            <a:r>
              <a:rPr lang="en-ZA" sz="1200" b="1" i="0" baseline="0" dirty="0">
                <a:effectLst/>
                <a:latin typeface="Arial" panose="020B0604020202020204" pitchFamily="34" charset="0"/>
                <a:cs typeface="Arial" panose="020B0604020202020204" pitchFamily="34" charset="0"/>
              </a:rPr>
              <a:t>(Excluding 1 Political Office Bearer)</a:t>
            </a:r>
            <a:endParaRPr lang="en-US" sz="1200" dirty="0">
              <a:effectLst/>
              <a:latin typeface="Arial" panose="020B0604020202020204" pitchFamily="34" charset="0"/>
              <a:cs typeface="Arial" panose="020B0604020202020204" pitchFamily="34" charset="0"/>
            </a:endParaRPr>
          </a:p>
        </c:rich>
      </c:tx>
      <c:layout>
        <c:manualLayout>
          <c:xMode val="edge"/>
          <c:yMode val="edge"/>
          <c:x val="0.18374944249634567"/>
          <c:y val="3.3970377497753848E-2"/>
        </c:manualLayout>
      </c:layout>
      <c:overlay val="0"/>
    </c:title>
    <c:autoTitleDeleted val="0"/>
    <c:view3D>
      <c:rotX val="30"/>
      <c:rotY val="180"/>
      <c:rAngAx val="0"/>
    </c:view3D>
    <c:floor>
      <c:thickness val="0"/>
    </c:floor>
    <c:sideWall>
      <c:thickness val="0"/>
    </c:sideWall>
    <c:backWall>
      <c:thickness val="0"/>
    </c:backWall>
    <c:plotArea>
      <c:layout>
        <c:manualLayout>
          <c:layoutTarget val="inner"/>
          <c:xMode val="edge"/>
          <c:yMode val="edge"/>
          <c:x val="0.10830138701281589"/>
          <c:y val="0.20149768936628551"/>
          <c:w val="0.72864020030968935"/>
          <c:h val="0.73837184081870366"/>
        </c:manualLayout>
      </c:layout>
      <c:pie3DChart>
        <c:varyColors val="1"/>
        <c:ser>
          <c:idx val="0"/>
          <c:order val="0"/>
          <c:dLbls>
            <c:dLbl>
              <c:idx val="0"/>
              <c:layout>
                <c:manualLayout>
                  <c:x val="0.1735262009498571"/>
                  <c:y val="-8.8356373543687389E-2"/>
                </c:manualLayout>
              </c:layout>
              <c:tx>
                <c:rich>
                  <a:bodyPr/>
                  <a:lstStyle/>
                  <a:p>
                    <a:r>
                      <a:rPr lang="en-US" dirty="0"/>
                      <a:t>41,7%</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D08-4F48-AD77-1E48CA24E65B}"/>
                </c:ext>
              </c:extLst>
            </c:dLbl>
            <c:dLbl>
              <c:idx val="1"/>
              <c:layout/>
              <c:tx>
                <c:rich>
                  <a:bodyPr/>
                  <a:lstStyle/>
                  <a:p>
                    <a:r>
                      <a:rPr lang="en-US" dirty="0"/>
                      <a:t>58,3%</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D08-4F48-AD77-1E48CA24E65B}"/>
                </c:ext>
              </c:extLst>
            </c:dLbl>
            <c:spPr>
              <a:noFill/>
              <a:ln>
                <a:noFill/>
              </a:ln>
              <a:effectLst/>
            </c:spPr>
            <c:txPr>
              <a:bodyPr/>
              <a:lstStyle/>
              <a:p>
                <a:pPr>
                  <a:defRPr sz="1200" b="1">
                    <a:latin typeface="+mn-lt"/>
                    <a:cs typeface="Arial" panose="020B0604020202020204" pitchFamily="34" charset="0"/>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'[1]31 May 2018'!$A$20:$A$21</c:f>
              <c:strCache>
                <c:ptCount val="2"/>
                <c:pt idx="0">
                  <c:v>Male </c:v>
                </c:pt>
                <c:pt idx="1">
                  <c:v>Female </c:v>
                </c:pt>
              </c:strCache>
            </c:strRef>
          </c:cat>
          <c:val>
            <c:numRef>
              <c:f>'[1]31 May 2018'!$B$20:$B$21</c:f>
              <c:numCache>
                <c:formatCode>General</c:formatCode>
                <c:ptCount val="2"/>
                <c:pt idx="0">
                  <c:v>0.39325842696629215</c:v>
                </c:pt>
                <c:pt idx="1">
                  <c:v>0.6067415730337079</c:v>
                </c:pt>
              </c:numCache>
            </c:numRef>
          </c:val>
          <c:extLst>
            <c:ext xmlns:c16="http://schemas.microsoft.com/office/drawing/2014/chart" uri="{C3380CC4-5D6E-409C-BE32-E72D297353CC}">
              <c16:uniqueId val="{00000002-0D08-4F48-AD77-1E48CA24E65B}"/>
            </c:ext>
          </c:extLst>
        </c:ser>
        <c:dLbls>
          <c:showLegendKey val="0"/>
          <c:showVal val="0"/>
          <c:showCatName val="0"/>
          <c:showSerName val="0"/>
          <c:showPercent val="0"/>
          <c:showBubbleSize val="0"/>
          <c:showLeaderLines val="1"/>
        </c:dLbls>
      </c:pie3DChart>
    </c:plotArea>
    <c:legend>
      <c:legendPos val="r"/>
      <c:layout>
        <c:manualLayout>
          <c:xMode val="edge"/>
          <c:yMode val="edge"/>
          <c:x val="0.20362824103054064"/>
          <c:y val="0.79583818272604012"/>
          <c:w val="0.47740831103967174"/>
          <c:h val="0.20268120987877175"/>
        </c:manualLayout>
      </c:layout>
      <c:overlay val="0"/>
      <c:txPr>
        <a:bodyPr/>
        <a:lstStyle/>
        <a:p>
          <a:pPr>
            <a:defRPr b="1">
              <a:latin typeface="+mn-lt"/>
              <a:cs typeface="Arial" panose="020B0604020202020204" pitchFamily="34" charset="0"/>
            </a:defRPr>
          </a:pPr>
          <a:endParaRPr lang="en-US"/>
        </a:p>
      </c:txPr>
    </c:legend>
    <c:plotVisOnly val="1"/>
    <c:dispBlanksAs val="gap"/>
    <c:showDLblsOverMax val="0"/>
  </c:chart>
  <c:spPr>
    <a:ln>
      <a:solidFill>
        <a:sysClr val="windowText" lastClr="000000"/>
      </a:solid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latin typeface="Arial" panose="020B0604020202020204" pitchFamily="34" charset="0"/>
                <a:cs typeface="Arial" panose="020B0604020202020204" pitchFamily="34" charset="0"/>
              </a:defRPr>
            </a:pPr>
            <a:r>
              <a:rPr lang="en-US" sz="1200" dirty="0">
                <a:latin typeface="Arial" panose="020B0604020202020204" pitchFamily="34" charset="0"/>
                <a:cs typeface="Arial" panose="020B0604020202020204" pitchFamily="34" charset="0"/>
              </a:rPr>
              <a:t>SMS by Gender </a:t>
            </a:r>
            <a:endParaRPr lang="en-US" sz="1200" dirty="0" smtClean="0">
              <a:latin typeface="Arial" panose="020B0604020202020204" pitchFamily="34" charset="0"/>
              <a:cs typeface="Arial" panose="020B0604020202020204" pitchFamily="34" charset="0"/>
            </a:endParaRPr>
          </a:p>
          <a:p>
            <a:pPr>
              <a:defRPr sz="1200">
                <a:latin typeface="Arial" panose="020B0604020202020204" pitchFamily="34" charset="0"/>
                <a:cs typeface="Arial" panose="020B0604020202020204" pitchFamily="34" charset="0"/>
              </a:defRPr>
            </a:pPr>
            <a:r>
              <a:rPr lang="en-ZA" sz="1200" b="1" i="0" baseline="0" dirty="0" smtClean="0">
                <a:effectLst/>
                <a:latin typeface="Arial" panose="020B0604020202020204" pitchFamily="34" charset="0"/>
                <a:cs typeface="Arial" panose="020B0604020202020204" pitchFamily="34" charset="0"/>
              </a:rPr>
              <a:t>(</a:t>
            </a:r>
            <a:r>
              <a:rPr lang="en-ZA" sz="1200" b="1" i="0" baseline="0" dirty="0">
                <a:effectLst/>
                <a:latin typeface="Arial" panose="020B0604020202020204" pitchFamily="34" charset="0"/>
                <a:cs typeface="Arial" panose="020B0604020202020204" pitchFamily="34" charset="0"/>
              </a:rPr>
              <a:t>Excluding 1 Political Office Bearer)</a:t>
            </a:r>
            <a:endParaRPr lang="en-US" sz="1200" dirty="0">
              <a:effectLst/>
              <a:latin typeface="Arial" panose="020B0604020202020204" pitchFamily="34" charset="0"/>
              <a:cs typeface="Arial" panose="020B0604020202020204" pitchFamily="34" charset="0"/>
            </a:endParaRPr>
          </a:p>
        </c:rich>
      </c:tx>
      <c:overlay val="0"/>
    </c:title>
    <c:autoTitleDeleted val="0"/>
    <c:view3D>
      <c:rotX val="30"/>
      <c:rotY val="180"/>
      <c:rAngAx val="0"/>
    </c:view3D>
    <c:floor>
      <c:thickness val="0"/>
    </c:floor>
    <c:sideWall>
      <c:thickness val="0"/>
    </c:sideWall>
    <c:backWall>
      <c:thickness val="0"/>
    </c:backWall>
    <c:plotArea>
      <c:layout>
        <c:manualLayout>
          <c:layoutTarget val="inner"/>
          <c:xMode val="edge"/>
          <c:yMode val="edge"/>
          <c:x val="0.13905253469165618"/>
          <c:y val="0.25053368835334594"/>
          <c:w val="0.73517469825474269"/>
          <c:h val="0.655230729689946"/>
        </c:manualLayout>
      </c:layout>
      <c:pie3DChart>
        <c:varyColors val="1"/>
        <c:ser>
          <c:idx val="0"/>
          <c:order val="0"/>
          <c:explosion val="25"/>
          <c:dLbls>
            <c:dLbl>
              <c:idx val="0"/>
              <c:layout>
                <c:manualLayout>
                  <c:x val="0.17424417039894552"/>
                  <c:y val="-7.2475525129091861E-2"/>
                </c:manualLayout>
              </c:layout>
              <c:tx>
                <c:rich>
                  <a:bodyPr/>
                  <a:lstStyle/>
                  <a:p>
                    <a:r>
                      <a:rPr lang="en-US" dirty="0"/>
                      <a:t>51,7%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AEB-4308-8C74-98C7CA85731E}"/>
                </c:ext>
              </c:extLst>
            </c:dLbl>
            <c:dLbl>
              <c:idx val="1"/>
              <c:tx>
                <c:rich>
                  <a:bodyPr/>
                  <a:lstStyle/>
                  <a:p>
                    <a:r>
                      <a:rPr lang="en-US" dirty="0"/>
                      <a:t>48,3%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AEB-4308-8C74-98C7CA85731E}"/>
                </c:ext>
              </c:extLst>
            </c:dLbl>
            <c:spPr>
              <a:noFill/>
              <a:ln>
                <a:noFill/>
              </a:ln>
              <a:effectLst/>
            </c:spPr>
            <c:txPr>
              <a:bodyPr/>
              <a:lstStyle/>
              <a:p>
                <a:pPr>
                  <a:defRPr sz="1200" b="1">
                    <a:latin typeface="+mn-lt"/>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'[1]31 May 2018'!$A$30:$A$31</c:f>
              <c:strCache>
                <c:ptCount val="2"/>
                <c:pt idx="0">
                  <c:v>Male </c:v>
                </c:pt>
                <c:pt idx="1">
                  <c:v>Female </c:v>
                </c:pt>
              </c:strCache>
            </c:strRef>
          </c:cat>
          <c:val>
            <c:numRef>
              <c:f>'[1]31 May 2018'!$B$30:$B$31</c:f>
              <c:numCache>
                <c:formatCode>General</c:formatCode>
                <c:ptCount val="2"/>
                <c:pt idx="0">
                  <c:v>0.46835443037974683</c:v>
                </c:pt>
                <c:pt idx="1">
                  <c:v>0.53164556962025311</c:v>
                </c:pt>
              </c:numCache>
            </c:numRef>
          </c:val>
          <c:extLst>
            <c:ext xmlns:c16="http://schemas.microsoft.com/office/drawing/2014/chart" uri="{C3380CC4-5D6E-409C-BE32-E72D297353CC}">
              <c16:uniqueId val="{00000002-2AEB-4308-8C74-98C7CA85731E}"/>
            </c:ext>
          </c:extLst>
        </c:ser>
        <c:dLbls>
          <c:showLegendKey val="0"/>
          <c:showVal val="0"/>
          <c:showCatName val="0"/>
          <c:showSerName val="0"/>
          <c:showPercent val="0"/>
          <c:showBubbleSize val="0"/>
          <c:showLeaderLines val="1"/>
        </c:dLbls>
      </c:pie3DChart>
    </c:plotArea>
    <c:legend>
      <c:legendPos val="r"/>
      <c:layout>
        <c:manualLayout>
          <c:xMode val="edge"/>
          <c:yMode val="edge"/>
          <c:x val="0.30482916629286372"/>
          <c:y val="0.79561858921937423"/>
          <c:w val="0.49534611854499788"/>
          <c:h val="0.20253090025467885"/>
        </c:manualLayout>
      </c:layout>
      <c:overlay val="0"/>
      <c:txPr>
        <a:bodyPr/>
        <a:lstStyle/>
        <a:p>
          <a:pPr>
            <a:defRPr b="1">
              <a:latin typeface="+mn-lt"/>
              <a:cs typeface="Arial" panose="020B0604020202020204" pitchFamily="34" charset="0"/>
            </a:defRPr>
          </a:pPr>
          <a:endParaRPr lang="en-US"/>
        </a:p>
      </c:txPr>
    </c:legend>
    <c:plotVisOnly val="1"/>
    <c:dispBlanksAs val="gap"/>
    <c:showDLblsOverMax val="0"/>
  </c:chart>
  <c:spPr>
    <a:ln>
      <a:solidFill>
        <a:sysClr val="windowText" lastClr="000000"/>
      </a:solid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rtl="0">
              <a:defRPr sz="1680" b="0" i="0" u="none" strike="noStrike" kern="1200" spc="0" baseline="0">
                <a:solidFill>
                  <a:schemeClr val="tx1">
                    <a:lumMod val="65000"/>
                    <a:lumOff val="35000"/>
                  </a:schemeClr>
                </a:solidFill>
                <a:latin typeface="+mn-lt"/>
                <a:ea typeface="+mn-ea"/>
                <a:cs typeface="+mn-cs"/>
              </a:defRPr>
            </a:pPr>
            <a:r>
              <a:rPr lang="en-US" dirty="0"/>
              <a:t>Disability Status </a:t>
            </a:r>
          </a:p>
          <a:p>
            <a:pPr algn="ctr" rtl="0">
              <a:defRPr/>
            </a:pPr>
            <a:r>
              <a:rPr lang="en-ZA" dirty="0"/>
              <a:t>(Excluding 1 Political Office Bearer)</a:t>
            </a:r>
            <a:endParaRPr lang="en-US" dirty="0"/>
          </a:p>
          <a:p>
            <a:pPr algn="ctr" rtl="0">
              <a:defRPr/>
            </a:pPr>
            <a:endParaRPr lang="en-US" dirty="0"/>
          </a:p>
        </c:rich>
      </c:tx>
      <c:layout>
        <c:manualLayout>
          <c:xMode val="edge"/>
          <c:yMode val="edge"/>
          <c:x val="0.26799417327919112"/>
          <c:y val="1.6693287291183512E-2"/>
        </c:manualLayout>
      </c:layout>
      <c:overlay val="0"/>
      <c:spPr>
        <a:solidFill>
          <a:schemeClr val="bg1"/>
        </a:solidFill>
        <a:ln>
          <a:noFill/>
        </a:ln>
        <a:effectLst/>
      </c:spPr>
      <c:txPr>
        <a:bodyPr rot="0" spcFirstLastPara="1" vertOverflow="ellipsis" vert="horz" wrap="square" anchor="ctr" anchorCtr="1"/>
        <a:lstStyle/>
        <a:p>
          <a:pPr algn="ctr" rtl="0">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656693015606203"/>
          <c:y val="0.26077506919249949"/>
          <c:w val="0.83528608923884518"/>
          <c:h val="0.58673515595958226"/>
        </c:manualLayout>
      </c:layout>
      <c:bar3DChart>
        <c:barDir val="col"/>
        <c:grouping val="stacked"/>
        <c:varyColors val="0"/>
        <c:ser>
          <c:idx val="0"/>
          <c:order val="0"/>
          <c:spPr>
            <a:solidFill>
              <a:schemeClr val="accent1"/>
            </a:solidFill>
            <a:ln>
              <a:noFill/>
            </a:ln>
            <a:effectLst/>
            <a:sp3d/>
          </c:spPr>
          <c:invertIfNegative val="0"/>
          <c:dPt>
            <c:idx val="0"/>
            <c:invertIfNegative val="0"/>
            <c:bubble3D val="0"/>
            <c:spPr>
              <a:solidFill>
                <a:srgbClr val="00B050"/>
              </a:solidFill>
              <a:ln>
                <a:noFill/>
              </a:ln>
              <a:effectLst/>
              <a:sp3d/>
            </c:spPr>
            <c:extLst>
              <c:ext xmlns:c16="http://schemas.microsoft.com/office/drawing/2014/chart" uri="{C3380CC4-5D6E-409C-BE32-E72D297353CC}">
                <c16:uniqueId val="{00000001-480D-4E41-BCAD-AB9391F615A3}"/>
              </c:ext>
            </c:extLst>
          </c:dPt>
          <c:dPt>
            <c:idx val="1"/>
            <c:invertIfNegative val="0"/>
            <c:bubble3D val="0"/>
            <c:spPr>
              <a:solidFill>
                <a:srgbClr val="00B0F0"/>
              </a:solidFill>
              <a:ln>
                <a:noFill/>
              </a:ln>
              <a:effectLst/>
              <a:sp3d/>
            </c:spPr>
            <c:extLst>
              <c:ext xmlns:c16="http://schemas.microsoft.com/office/drawing/2014/chart" uri="{C3380CC4-5D6E-409C-BE32-E72D297353CC}">
                <c16:uniqueId val="{00000003-480D-4E41-BCAD-AB9391F615A3}"/>
              </c:ext>
            </c:extLst>
          </c:dPt>
          <c:dPt>
            <c:idx val="2"/>
            <c:invertIfNegative val="0"/>
            <c:bubble3D val="0"/>
            <c:spPr>
              <a:solidFill>
                <a:srgbClr val="FFFF00"/>
              </a:solidFill>
              <a:ln>
                <a:noFill/>
              </a:ln>
              <a:effectLst/>
              <a:sp3d/>
            </c:spPr>
            <c:extLst>
              <c:ext xmlns:c16="http://schemas.microsoft.com/office/drawing/2014/chart" uri="{C3380CC4-5D6E-409C-BE32-E72D297353CC}">
                <c16:uniqueId val="{00000005-480D-4E41-BCAD-AB9391F615A3}"/>
              </c:ext>
            </c:extLst>
          </c:dPt>
          <c:dLbls>
            <c:dLbl>
              <c:idx val="0"/>
              <c:tx>
                <c:rich>
                  <a:bodyPr/>
                  <a:lstStyle/>
                  <a:p>
                    <a:r>
                      <a:rPr lang="en-US" dirty="0"/>
                      <a:t>2,1%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80D-4E41-BCAD-AB9391F615A3}"/>
                </c:ext>
              </c:extLst>
            </c:dLbl>
            <c:dLbl>
              <c:idx val="1"/>
              <c:tx>
                <c:rich>
                  <a:bodyPr/>
                  <a:lstStyle/>
                  <a:p>
                    <a:r>
                      <a:rPr lang="en-US" dirty="0"/>
                      <a:t>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80D-4E41-BCAD-AB9391F615A3}"/>
                </c:ext>
              </c:extLst>
            </c:dLbl>
            <c:dLbl>
              <c:idx val="2"/>
              <c:tx>
                <c:rich>
                  <a:bodyPr/>
                  <a:lstStyle/>
                  <a:p>
                    <a:r>
                      <a:rPr lang="en-US" dirty="0"/>
                      <a:t>0,1%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80D-4E41-BCAD-AB9391F615A3}"/>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'31 March 2019'!$A$35:$A$37</c:f>
              <c:strCache>
                <c:ptCount val="3"/>
                <c:pt idx="0">
                  <c:v>Disability Status:</c:v>
                </c:pt>
                <c:pt idx="1">
                  <c:v>Disability Target:</c:v>
                </c:pt>
                <c:pt idx="2">
                  <c:v>Disability Variance: </c:v>
                </c:pt>
              </c:strCache>
            </c:strRef>
          </c:cat>
          <c:val>
            <c:numRef>
              <c:f>'31 March 2019'!$B$35:$B$37</c:f>
              <c:numCache>
                <c:formatCode>0%</c:formatCode>
                <c:ptCount val="3"/>
                <c:pt idx="0" formatCode="0.0%">
                  <c:v>2.0997375328083989E-2</c:v>
                </c:pt>
                <c:pt idx="1">
                  <c:v>0.02</c:v>
                </c:pt>
                <c:pt idx="2" formatCode="0.0%">
                  <c:v>9.9737532808398879E-4</c:v>
                </c:pt>
              </c:numCache>
            </c:numRef>
          </c:val>
          <c:extLst>
            <c:ext xmlns:c16="http://schemas.microsoft.com/office/drawing/2014/chart" uri="{C3380CC4-5D6E-409C-BE32-E72D297353CC}">
              <c16:uniqueId val="{00000006-480D-4E41-BCAD-AB9391F615A3}"/>
            </c:ext>
          </c:extLst>
        </c:ser>
        <c:dLbls>
          <c:showLegendKey val="0"/>
          <c:showVal val="0"/>
          <c:showCatName val="0"/>
          <c:showSerName val="0"/>
          <c:showPercent val="0"/>
          <c:showBubbleSize val="0"/>
        </c:dLbls>
        <c:gapWidth val="150"/>
        <c:shape val="box"/>
        <c:axId val="332054984"/>
        <c:axId val="332055768"/>
        <c:axId val="0"/>
      </c:bar3DChart>
      <c:catAx>
        <c:axId val="3320549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32055768"/>
        <c:crosses val="autoZero"/>
        <c:auto val="1"/>
        <c:lblAlgn val="ctr"/>
        <c:lblOffset val="100"/>
        <c:noMultiLvlLbl val="0"/>
      </c:catAx>
      <c:valAx>
        <c:axId val="3320557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3205498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sz="14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EED17C-890B-430C-9832-C912A0D2CB4D}" type="datetimeFigureOut">
              <a:rPr lang="en-US" smtClean="0"/>
              <a:t>7/2/2019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4DF0F8-4DAB-4041-88CE-DD0835DCE81E}" type="slidenum">
              <a:rPr lang="en-US" smtClean="0"/>
              <a:t>‹#›</a:t>
            </a:fld>
            <a:endParaRPr lang="en-US" dirty="0"/>
          </a:p>
        </p:txBody>
      </p:sp>
    </p:spTree>
    <p:extLst>
      <p:ext uri="{BB962C8B-B14F-4D97-AF65-F5344CB8AC3E}">
        <p14:creationId xmlns:p14="http://schemas.microsoft.com/office/powerpoint/2010/main" val="2795069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1073435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65410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C2E6E8-CFBF-A54F-A570-AA9B86BC4C8E}" type="datetimeFigureOut">
              <a:rPr lang="en-US" smtClean="0"/>
              <a:t>7/2/2019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0045F-D4E8-2A4A-BDEB-3350BE826D92}" type="slidenum">
              <a:rPr lang="en-US" smtClean="0"/>
              <a:t>‹#›</a:t>
            </a:fld>
            <a:endParaRPr lang="en-US" dirty="0"/>
          </a:p>
        </p:txBody>
      </p:sp>
    </p:spTree>
    <p:extLst>
      <p:ext uri="{BB962C8B-B14F-4D97-AF65-F5344CB8AC3E}">
        <p14:creationId xmlns:p14="http://schemas.microsoft.com/office/powerpoint/2010/main" val="48463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2E6E8-CFBF-A54F-A570-AA9B86BC4C8E}" type="datetimeFigureOut">
              <a:rPr lang="en-US" smtClean="0"/>
              <a:t>7/2/2019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0045F-D4E8-2A4A-BDEB-3350BE826D92}" type="slidenum">
              <a:rPr lang="en-US" smtClean="0"/>
              <a:t>‹#›</a:t>
            </a:fld>
            <a:endParaRPr lang="en-US" dirty="0"/>
          </a:p>
        </p:txBody>
      </p:sp>
    </p:spTree>
    <p:extLst>
      <p:ext uri="{BB962C8B-B14F-4D97-AF65-F5344CB8AC3E}">
        <p14:creationId xmlns:p14="http://schemas.microsoft.com/office/powerpoint/2010/main" val="1708995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2E6E8-CFBF-A54F-A570-AA9B86BC4C8E}" type="datetimeFigureOut">
              <a:rPr lang="en-US" smtClean="0"/>
              <a:t>7/2/2019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0045F-D4E8-2A4A-BDEB-3350BE826D92}" type="slidenum">
              <a:rPr lang="en-US" smtClean="0"/>
              <a:t>‹#›</a:t>
            </a:fld>
            <a:endParaRPr lang="en-US" dirty="0"/>
          </a:p>
        </p:txBody>
      </p:sp>
    </p:spTree>
    <p:extLst>
      <p:ext uri="{BB962C8B-B14F-4D97-AF65-F5344CB8AC3E}">
        <p14:creationId xmlns:p14="http://schemas.microsoft.com/office/powerpoint/2010/main" val="48906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2E6E8-CFBF-A54F-A570-AA9B86BC4C8E}" type="datetimeFigureOut">
              <a:rPr lang="en-US" smtClean="0"/>
              <a:t>7/2/2019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0045F-D4E8-2A4A-BDEB-3350BE826D92}" type="slidenum">
              <a:rPr lang="en-US" smtClean="0"/>
              <a:t>‹#›</a:t>
            </a:fld>
            <a:endParaRPr lang="en-US" dirty="0"/>
          </a:p>
        </p:txBody>
      </p:sp>
    </p:spTree>
    <p:extLst>
      <p:ext uri="{BB962C8B-B14F-4D97-AF65-F5344CB8AC3E}">
        <p14:creationId xmlns:p14="http://schemas.microsoft.com/office/powerpoint/2010/main" val="11641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C2E6E8-CFBF-A54F-A570-AA9B86BC4C8E}" type="datetimeFigureOut">
              <a:rPr lang="en-US" smtClean="0"/>
              <a:t>7/2/2019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0045F-D4E8-2A4A-BDEB-3350BE826D92}" type="slidenum">
              <a:rPr lang="en-US" smtClean="0"/>
              <a:t>‹#›</a:t>
            </a:fld>
            <a:endParaRPr lang="en-US" dirty="0"/>
          </a:p>
        </p:txBody>
      </p:sp>
    </p:spTree>
    <p:extLst>
      <p:ext uri="{BB962C8B-B14F-4D97-AF65-F5344CB8AC3E}">
        <p14:creationId xmlns:p14="http://schemas.microsoft.com/office/powerpoint/2010/main" val="282278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C2E6E8-CFBF-A54F-A570-AA9B86BC4C8E}" type="datetimeFigureOut">
              <a:rPr lang="en-US" smtClean="0"/>
              <a:t>7/2/2019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0045F-D4E8-2A4A-BDEB-3350BE826D92}" type="slidenum">
              <a:rPr lang="en-US" smtClean="0"/>
              <a:t>‹#›</a:t>
            </a:fld>
            <a:endParaRPr lang="en-US" dirty="0"/>
          </a:p>
        </p:txBody>
      </p:sp>
    </p:spTree>
    <p:extLst>
      <p:ext uri="{BB962C8B-B14F-4D97-AF65-F5344CB8AC3E}">
        <p14:creationId xmlns:p14="http://schemas.microsoft.com/office/powerpoint/2010/main" val="459121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C2E6E8-CFBF-A54F-A570-AA9B86BC4C8E}" type="datetimeFigureOut">
              <a:rPr lang="en-US" smtClean="0"/>
              <a:t>7/2/2019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40045F-D4E8-2A4A-BDEB-3350BE826D92}" type="slidenum">
              <a:rPr lang="en-US" smtClean="0"/>
              <a:t>‹#›</a:t>
            </a:fld>
            <a:endParaRPr lang="en-US" dirty="0"/>
          </a:p>
        </p:txBody>
      </p:sp>
    </p:spTree>
    <p:extLst>
      <p:ext uri="{BB962C8B-B14F-4D97-AF65-F5344CB8AC3E}">
        <p14:creationId xmlns:p14="http://schemas.microsoft.com/office/powerpoint/2010/main" val="53968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C2E6E8-CFBF-A54F-A570-AA9B86BC4C8E}" type="datetimeFigureOut">
              <a:rPr lang="en-US" smtClean="0"/>
              <a:t>7/2/2019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40045F-D4E8-2A4A-BDEB-3350BE826D92}" type="slidenum">
              <a:rPr lang="en-US" smtClean="0"/>
              <a:t>‹#›</a:t>
            </a:fld>
            <a:endParaRPr lang="en-US" dirty="0"/>
          </a:p>
        </p:txBody>
      </p:sp>
    </p:spTree>
    <p:extLst>
      <p:ext uri="{BB962C8B-B14F-4D97-AF65-F5344CB8AC3E}">
        <p14:creationId xmlns:p14="http://schemas.microsoft.com/office/powerpoint/2010/main" val="166018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2E6E8-CFBF-A54F-A570-AA9B86BC4C8E}" type="datetimeFigureOut">
              <a:rPr lang="en-US" smtClean="0"/>
              <a:t>7/2/2019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40045F-D4E8-2A4A-BDEB-3350BE826D92}" type="slidenum">
              <a:rPr lang="en-US" smtClean="0"/>
              <a:t>‹#›</a:t>
            </a:fld>
            <a:endParaRPr lang="en-US" dirty="0"/>
          </a:p>
        </p:txBody>
      </p:sp>
    </p:spTree>
    <p:extLst>
      <p:ext uri="{BB962C8B-B14F-4D97-AF65-F5344CB8AC3E}">
        <p14:creationId xmlns:p14="http://schemas.microsoft.com/office/powerpoint/2010/main" val="484622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2E6E8-CFBF-A54F-A570-AA9B86BC4C8E}" type="datetimeFigureOut">
              <a:rPr lang="en-US" smtClean="0"/>
              <a:t>7/2/2019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0045F-D4E8-2A4A-BDEB-3350BE826D92}" type="slidenum">
              <a:rPr lang="en-US" smtClean="0"/>
              <a:t>‹#›</a:t>
            </a:fld>
            <a:endParaRPr lang="en-US" dirty="0"/>
          </a:p>
        </p:txBody>
      </p:sp>
    </p:spTree>
    <p:extLst>
      <p:ext uri="{BB962C8B-B14F-4D97-AF65-F5344CB8AC3E}">
        <p14:creationId xmlns:p14="http://schemas.microsoft.com/office/powerpoint/2010/main" val="179473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2E6E8-CFBF-A54F-A570-AA9B86BC4C8E}" type="datetimeFigureOut">
              <a:rPr lang="en-US" smtClean="0"/>
              <a:t>7/2/2019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0045F-D4E8-2A4A-BDEB-3350BE826D92}" type="slidenum">
              <a:rPr lang="en-US" smtClean="0"/>
              <a:t>‹#›</a:t>
            </a:fld>
            <a:endParaRPr lang="en-US" dirty="0"/>
          </a:p>
        </p:txBody>
      </p:sp>
    </p:spTree>
    <p:extLst>
      <p:ext uri="{BB962C8B-B14F-4D97-AF65-F5344CB8AC3E}">
        <p14:creationId xmlns:p14="http://schemas.microsoft.com/office/powerpoint/2010/main" val="60395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2E6E8-CFBF-A54F-A570-AA9B86BC4C8E}" type="datetimeFigureOut">
              <a:rPr lang="en-US" smtClean="0"/>
              <a:t>7/2/2019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0045F-D4E8-2A4A-BDEB-3350BE826D92}" type="slidenum">
              <a:rPr lang="en-US" smtClean="0"/>
              <a:t>‹#›</a:t>
            </a:fld>
            <a:endParaRPr lang="en-US" dirty="0"/>
          </a:p>
        </p:txBody>
      </p:sp>
    </p:spTree>
    <p:extLst>
      <p:ext uri="{BB962C8B-B14F-4D97-AF65-F5344CB8AC3E}">
        <p14:creationId xmlns:p14="http://schemas.microsoft.com/office/powerpoint/2010/main" val="1580071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469" y="426720"/>
            <a:ext cx="11477897" cy="6165669"/>
          </a:xfrm>
        </p:spPr>
        <p:txBody>
          <a:bodyPr>
            <a:normAutofit lnSpcReduction="10000"/>
          </a:bodyPr>
          <a:lstStyle/>
          <a:p>
            <a:pPr marL="0" indent="0" algn="ctr">
              <a:lnSpc>
                <a:spcPct val="100000"/>
              </a:lnSpc>
              <a:buNone/>
            </a:pPr>
            <a:r>
              <a:rPr lang="en-ZA" sz="2400" b="1" dirty="0" smtClean="0">
                <a:latin typeface="Arial" panose="020B0604020202020204" pitchFamily="34" charset="0"/>
                <a:cs typeface="Arial" panose="020B0604020202020204" pitchFamily="34" charset="0"/>
              </a:rPr>
              <a:t>DEPARTMENT OF PLANNING, MONITORING AND EVALUATION (DPME)</a:t>
            </a:r>
          </a:p>
          <a:p>
            <a:pPr marL="0" indent="0" algn="ctr">
              <a:lnSpc>
                <a:spcPct val="100000"/>
              </a:lnSpc>
              <a:buNone/>
            </a:pPr>
            <a:endParaRPr lang="en-ZA" sz="2400" b="1" dirty="0" smtClean="0">
              <a:latin typeface="Arial" panose="020B0604020202020204" pitchFamily="34" charset="0"/>
              <a:cs typeface="Arial" panose="020B0604020202020204" pitchFamily="34" charset="0"/>
            </a:endParaRPr>
          </a:p>
          <a:p>
            <a:pPr marL="0" indent="0" algn="ctr">
              <a:lnSpc>
                <a:spcPct val="100000"/>
              </a:lnSpc>
              <a:buNone/>
            </a:pPr>
            <a:endParaRPr lang="en-ZA" sz="2400" b="1" dirty="0">
              <a:latin typeface="Arial" panose="020B0604020202020204" pitchFamily="34" charset="0"/>
              <a:cs typeface="Arial" panose="020B0604020202020204" pitchFamily="34" charset="0"/>
            </a:endParaRPr>
          </a:p>
          <a:p>
            <a:pPr marL="0" indent="0" algn="ctr">
              <a:lnSpc>
                <a:spcPct val="100000"/>
              </a:lnSpc>
              <a:buNone/>
            </a:pPr>
            <a:r>
              <a:rPr lang="en-ZA" sz="2400" b="1" dirty="0" smtClean="0">
                <a:latin typeface="Arial" panose="020B0604020202020204" pitchFamily="34" charset="0"/>
                <a:cs typeface="Arial" panose="020B0604020202020204" pitchFamily="34" charset="0"/>
              </a:rPr>
              <a:t>ANNUAL PERFORMANCE PLAN 2019/20</a:t>
            </a:r>
          </a:p>
          <a:p>
            <a:pPr marL="0" indent="0">
              <a:lnSpc>
                <a:spcPct val="100000"/>
              </a:lnSpc>
              <a:buNone/>
            </a:pPr>
            <a:endParaRPr lang="en-ZA" sz="4400" b="1" dirty="0" smtClean="0">
              <a:latin typeface="Arial" panose="020B0604020202020204" pitchFamily="34" charset="0"/>
              <a:cs typeface="Arial" panose="020B0604020202020204" pitchFamily="34" charset="0"/>
            </a:endParaRPr>
          </a:p>
          <a:p>
            <a:pPr marL="0" indent="0" algn="ctr">
              <a:lnSpc>
                <a:spcPct val="100000"/>
              </a:lnSpc>
              <a:buNone/>
            </a:pPr>
            <a:r>
              <a:rPr lang="en-ZA" sz="3200" b="1" dirty="0" smtClean="0">
                <a:latin typeface="Arial" panose="020B0604020202020204" pitchFamily="34" charset="0"/>
                <a:cs typeface="Arial" panose="020B0604020202020204" pitchFamily="34" charset="0"/>
              </a:rPr>
              <a:t>PRESENTATION TO THE PORTFOLIO COMMITTEE</a:t>
            </a:r>
          </a:p>
          <a:p>
            <a:pPr marL="0" indent="0">
              <a:buNone/>
            </a:pPr>
            <a:endParaRPr lang="en-ZA" sz="4400" b="1" dirty="0" smtClean="0">
              <a:latin typeface="Arial Black" panose="020B0A04020102020204" pitchFamily="34" charset="0"/>
              <a:cs typeface="Arial" panose="020B0604020202020204" pitchFamily="34" charset="0"/>
            </a:endParaRPr>
          </a:p>
          <a:p>
            <a:pPr marL="0" indent="0">
              <a:buNone/>
            </a:pPr>
            <a:endParaRPr lang="en-ZA" sz="4400" b="1" dirty="0">
              <a:latin typeface="Arial Black" panose="020B0A04020102020204" pitchFamily="34" charset="0"/>
              <a:cs typeface="Arial" panose="020B0604020202020204" pitchFamily="34" charset="0"/>
            </a:endParaRPr>
          </a:p>
          <a:p>
            <a:pPr marL="0" indent="0">
              <a:buNone/>
            </a:pPr>
            <a:endParaRPr lang="en-ZA" sz="4400" b="1" dirty="0" smtClean="0">
              <a:latin typeface="Arial Black" panose="020B0A04020102020204" pitchFamily="34" charset="0"/>
              <a:cs typeface="Arial" panose="020B0604020202020204" pitchFamily="34" charset="0"/>
            </a:endParaRPr>
          </a:p>
          <a:p>
            <a:pPr marL="0" indent="0">
              <a:buNone/>
            </a:pPr>
            <a:endParaRPr lang="en-ZA" sz="4400" b="1" dirty="0" smtClean="0">
              <a:latin typeface="Arial Black" panose="020B0A04020102020204" pitchFamily="34" charset="0"/>
              <a:cs typeface="Arial" panose="020B0604020202020204" pitchFamily="34" charset="0"/>
            </a:endParaRPr>
          </a:p>
          <a:p>
            <a:pPr marL="0" indent="0">
              <a:buNone/>
            </a:pPr>
            <a:r>
              <a:rPr lang="en-ZA" sz="2000" b="1" dirty="0" smtClean="0">
                <a:latin typeface="Arial Black" panose="020B0A04020102020204" pitchFamily="34" charset="0"/>
                <a:cs typeface="Arial" panose="020B0604020202020204" pitchFamily="34" charset="0"/>
              </a:rPr>
              <a:t>03 JULY 2019</a:t>
            </a:r>
            <a:endParaRPr lang="en-ZA" sz="2000" b="1"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737802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469" y="365126"/>
            <a:ext cx="11625942" cy="1100138"/>
          </a:xfrm>
        </p:spPr>
        <p:txBody>
          <a:bodyPr>
            <a:noAutofit/>
          </a:bodyPr>
          <a:lstStyle/>
          <a:p>
            <a:pPr algn="ctr"/>
            <a:r>
              <a:rPr lang="en-ZA" sz="2400" b="1" dirty="0">
                <a:latin typeface="Arial" charset="0"/>
                <a:ea typeface="Arial" charset="0"/>
                <a:cs typeface="Arial" charset="0"/>
              </a:rPr>
              <a:t>6</a:t>
            </a:r>
            <a:r>
              <a:rPr lang="en-ZA" sz="2800" b="1" dirty="0">
                <a:latin typeface="Arial" charset="0"/>
                <a:ea typeface="Arial" charset="0"/>
                <a:cs typeface="Arial" charset="0"/>
              </a:rPr>
              <a:t>. Programme 2 A: National Planning Commission  </a:t>
            </a:r>
            <a:r>
              <a:rPr lang="en-ZA" sz="2800" b="1" dirty="0" smtClean="0">
                <a:latin typeface="Arial" charset="0"/>
                <a:ea typeface="Arial" charset="0"/>
                <a:cs typeface="Arial" charset="0"/>
              </a:rPr>
              <a:t>Secretariat</a:t>
            </a:r>
            <a:endParaRPr lang="en-ZA" sz="2800" b="1" dirty="0">
              <a:latin typeface="Arial" charset="0"/>
              <a:ea typeface="Arial" charset="0"/>
              <a:cs typeface="Arial" charset="0"/>
            </a:endParaRPr>
          </a:p>
        </p:txBody>
      </p:sp>
      <p:graphicFrame>
        <p:nvGraphicFramePr>
          <p:cNvPr id="6" name="object 3"/>
          <p:cNvGraphicFramePr>
            <a:graphicFrameLocks noGrp="1"/>
          </p:cNvGraphicFramePr>
          <p:nvPr>
            <p:extLst/>
          </p:nvPr>
        </p:nvGraphicFramePr>
        <p:xfrm>
          <a:off x="598488" y="2056194"/>
          <a:ext cx="10883462" cy="4392671"/>
        </p:xfrm>
        <a:graphic>
          <a:graphicData uri="http://schemas.openxmlformats.org/drawingml/2006/table">
            <a:tbl>
              <a:tblPr firstRow="1" bandRow="1"/>
              <a:tblGrid>
                <a:gridCol w="3580385">
                  <a:extLst>
                    <a:ext uri="{9D8B030D-6E8A-4147-A177-3AD203B41FA5}">
                      <a16:colId xmlns:a16="http://schemas.microsoft.com/office/drawing/2014/main" val="20000"/>
                    </a:ext>
                  </a:extLst>
                </a:gridCol>
                <a:gridCol w="3481395">
                  <a:extLst>
                    <a:ext uri="{9D8B030D-6E8A-4147-A177-3AD203B41FA5}">
                      <a16:colId xmlns:a16="http://schemas.microsoft.com/office/drawing/2014/main" val="20001"/>
                    </a:ext>
                  </a:extLst>
                </a:gridCol>
                <a:gridCol w="3821682">
                  <a:extLst>
                    <a:ext uri="{9D8B030D-6E8A-4147-A177-3AD203B41FA5}">
                      <a16:colId xmlns:a16="http://schemas.microsoft.com/office/drawing/2014/main" val="20004"/>
                    </a:ext>
                  </a:extLst>
                </a:gridCol>
              </a:tblGrid>
              <a:tr h="40895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Strategic Objective/s</a:t>
                      </a:r>
                      <a:endParaRPr sz="1600" dirty="0">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solidFill>
                      <a:srgbClr val="F5822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97790" marR="964565" algn="l">
                        <a:lnSpc>
                          <a:spcPct val="100000"/>
                        </a:lnSpc>
                        <a:spcBef>
                          <a:spcPts val="325"/>
                        </a:spcBef>
                      </a:pPr>
                      <a:r>
                        <a:rPr lang="en-ZA" sz="1600" b="1" spc="-20"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8220"/>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Planned Performance Target/s</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8220"/>
                    </a:solidFill>
                  </a:tcPr>
                </a:tc>
                <a:extLst>
                  <a:ext uri="{0D108BD9-81ED-4DB2-BD59-A6C34878D82A}">
                    <a16:rowId xmlns:a16="http://schemas.microsoft.com/office/drawing/2014/main" val="10000"/>
                  </a:ext>
                </a:extLst>
              </a:tr>
              <a:tr h="295255">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To provide technical, administrative</a:t>
                      </a:r>
                    </a:p>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and programme support to the NPC in pursuit of long-term planning</a:t>
                      </a: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Number of research projects</a:t>
                      </a:r>
                    </a:p>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initiated in support of the</a:t>
                      </a:r>
                    </a:p>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implementation of the NDP including NDP review</a:t>
                      </a:r>
                      <a:endParaRPr lang="en-ZA" sz="1600" dirty="0">
                        <a:solidFill>
                          <a:srgbClr val="943634"/>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3 research projects to support the implementation of the NDP and NDP Review</a:t>
                      </a:r>
                      <a:endParaRPr lang="en-ZA" sz="1600" dirty="0">
                        <a:solidFill>
                          <a:srgbClr val="943634"/>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95255">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Number of stakeholder engagement report</a:t>
                      </a:r>
                      <a:endParaRPr lang="en-ZA" sz="1600" dirty="0">
                        <a:solidFill>
                          <a:srgbClr val="943634"/>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4 engagements reports on NDP</a:t>
                      </a:r>
                    </a:p>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implementation</a:t>
                      </a:r>
                      <a:endParaRPr lang="en-ZA" sz="1600" dirty="0">
                        <a:solidFill>
                          <a:srgbClr val="943634"/>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92612">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Number of NPC Plenaries</a:t>
                      </a:r>
                      <a:endParaRPr lang="en-ZA" sz="1600" dirty="0">
                        <a:solidFill>
                          <a:srgbClr val="943634"/>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10 plenaries to inform national</a:t>
                      </a:r>
                    </a:p>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planning</a:t>
                      </a:r>
                      <a:endParaRPr lang="en-ZA" sz="1600" dirty="0">
                        <a:solidFill>
                          <a:srgbClr val="943634"/>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80489">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Annual report on the work of</a:t>
                      </a:r>
                    </a:p>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the NPC</a:t>
                      </a:r>
                      <a:endParaRPr lang="en-ZA" sz="1600" dirty="0">
                        <a:solidFill>
                          <a:srgbClr val="943634"/>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Produced Annual report for 2018/19</a:t>
                      </a:r>
                    </a:p>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financial year</a:t>
                      </a:r>
                      <a:endParaRPr lang="en-ZA" sz="1600" dirty="0">
                        <a:solidFill>
                          <a:srgbClr val="943634"/>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6120">
                <a:tc rowSpan="3">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Number of reports and partnerships on the implementation of regional, continental and international engagements incorporating partnerships</a:t>
                      </a:r>
                      <a:endParaRPr lang="en-ZA" sz="1600" dirty="0">
                        <a:solidFill>
                          <a:srgbClr val="943634"/>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3 Partnerships established</a:t>
                      </a:r>
                      <a:endParaRPr lang="en-ZA" sz="1600" dirty="0">
                        <a:solidFill>
                          <a:srgbClr val="943634"/>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2534633"/>
                  </a:ext>
                </a:extLst>
              </a:tr>
              <a:tr h="457200">
                <a:tc vMerge="1">
                  <a:txBody>
                    <a:bodyPr/>
                    <a:lstStyle/>
                    <a:p>
                      <a:endParaRPr lang="en-US"/>
                    </a:p>
                  </a:txBody>
                  <a:tcPr/>
                </a:tc>
                <a:tc vMerge="1">
                  <a:txBody>
                    <a:bodyPr/>
                    <a:lstStyle/>
                    <a:p>
                      <a:endParaRPr lang="en-US"/>
                    </a:p>
                  </a:txBody>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Coordination of global, continental and regional development agendas</a:t>
                      </a:r>
                      <a:endParaRPr lang="en-ZA" sz="1600" dirty="0">
                        <a:solidFill>
                          <a:srgbClr val="943634"/>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3060692"/>
                  </a:ext>
                </a:extLst>
              </a:tr>
              <a:tr h="457200">
                <a:tc vMerge="1">
                  <a:txBody>
                    <a:bodyPr/>
                    <a:lstStyle/>
                    <a:p>
                      <a:endParaRPr lang="en-US"/>
                    </a:p>
                  </a:txBody>
                  <a:tcPr/>
                </a:tc>
                <a:tc vMerge="1">
                  <a:txBody>
                    <a:bodyPr/>
                    <a:lstStyle/>
                    <a:p>
                      <a:endParaRPr lang="en-US"/>
                    </a:p>
                  </a:txBody>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Report on voluntary national review</a:t>
                      </a:r>
                    </a:p>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on progress in the implementation of</a:t>
                      </a:r>
                    </a:p>
                    <a:p>
                      <a:r>
                        <a:rPr kumimoji="0" lang="en-US" sz="1600" b="0" i="0" u="none" strike="noStrike" kern="1200" baseline="0" dirty="0" smtClean="0">
                          <a:solidFill>
                            <a:schemeClr val="tx1"/>
                          </a:solidFill>
                          <a:latin typeface="Arial" panose="020B0604020202020204" pitchFamily="34" charset="0"/>
                          <a:ea typeface="+mn-ea"/>
                          <a:cs typeface="Arial" panose="020B0604020202020204" pitchFamily="34" charset="0"/>
                        </a:rPr>
                        <a:t>SDG’s</a:t>
                      </a:r>
                      <a:endParaRPr lang="en-ZA" sz="1600" dirty="0">
                        <a:solidFill>
                          <a:srgbClr val="943634"/>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0613641"/>
                  </a:ext>
                </a:extLst>
              </a:tr>
            </a:tbl>
          </a:graphicData>
        </a:graphic>
      </p:graphicFrame>
      <p:sp>
        <p:nvSpPr>
          <p:cNvPr id="8" name="Content Placeholder 7"/>
          <p:cNvSpPr>
            <a:spLocks noGrp="1"/>
          </p:cNvSpPr>
          <p:nvPr>
            <p:ph idx="1"/>
          </p:nvPr>
        </p:nvSpPr>
        <p:spPr>
          <a:xfrm>
            <a:off x="598488" y="1465263"/>
            <a:ext cx="10515600" cy="590931"/>
          </a:xfrm>
          <a:prstGeom prst="rect">
            <a:avLst/>
          </a:prstGeom>
        </p:spPr>
        <p:txBody>
          <a:bodyPr wrap="square">
            <a:spAutoFit/>
          </a:bodyPr>
          <a:lstStyle/>
          <a:p>
            <a:pPr marL="0" indent="0">
              <a:buNone/>
            </a:pPr>
            <a:r>
              <a:rPr lang="en-US" sz="1800" b="1" dirty="0" smtClean="0">
                <a:latin typeface="Arial" panose="020B0604020202020204" pitchFamily="34" charset="0"/>
                <a:cs typeface="Arial" panose="020B0604020202020204" pitchFamily="34" charset="0"/>
              </a:rPr>
              <a:t>Purpose of the Branch is to provides </a:t>
            </a:r>
            <a:r>
              <a:rPr lang="en-US" sz="1800" b="1" dirty="0">
                <a:latin typeface="Arial" panose="020B0604020202020204" pitchFamily="34" charset="0"/>
                <a:cs typeface="Arial" panose="020B0604020202020204" pitchFamily="34" charset="0"/>
              </a:rPr>
              <a:t>management and support services to the programme and the National </a:t>
            </a:r>
            <a:r>
              <a:rPr lang="en-US" sz="1800" b="1" dirty="0" smtClean="0">
                <a:latin typeface="Arial" panose="020B0604020202020204" pitchFamily="34" charset="0"/>
                <a:cs typeface="Arial" panose="020B0604020202020204" pitchFamily="34" charset="0"/>
              </a:rPr>
              <a:t>Planning </a:t>
            </a:r>
            <a:r>
              <a:rPr lang="en-US" sz="1800" b="1" dirty="0">
                <a:latin typeface="Arial" panose="020B0604020202020204" pitchFamily="34" charset="0"/>
                <a:cs typeface="Arial" panose="020B0604020202020204" pitchFamily="34" charset="0"/>
              </a:rPr>
              <a:t>Commission.</a:t>
            </a:r>
          </a:p>
        </p:txBody>
      </p:sp>
    </p:spTree>
    <p:extLst>
      <p:ext uri="{BB962C8B-B14F-4D97-AF65-F5344CB8AC3E}">
        <p14:creationId xmlns:p14="http://schemas.microsoft.com/office/powerpoint/2010/main" val="804874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690" y="365126"/>
            <a:ext cx="11480799" cy="678583"/>
          </a:xfrm>
        </p:spPr>
        <p:txBody>
          <a:bodyPr>
            <a:normAutofit/>
          </a:bodyPr>
          <a:lstStyle/>
          <a:p>
            <a:pPr algn="ctr"/>
            <a:r>
              <a:rPr lang="en-ZA" sz="3000" b="1" dirty="0" smtClean="0">
                <a:latin typeface="Arial" panose="020B0604020202020204" pitchFamily="34" charset="0"/>
                <a:cs typeface="Arial" panose="020B0604020202020204" pitchFamily="34" charset="0"/>
              </a:rPr>
              <a:t>6. Programme 2B: </a:t>
            </a:r>
            <a:r>
              <a:rPr lang="en-ZA" sz="3000" b="1" dirty="0">
                <a:latin typeface="Arial" panose="020B0604020202020204" pitchFamily="34" charset="0"/>
                <a:cs typeface="Arial" panose="020B0604020202020204" pitchFamily="34" charset="0"/>
              </a:rPr>
              <a:t>National Planning </a:t>
            </a:r>
            <a:r>
              <a:rPr lang="en-ZA" sz="3000" b="1" dirty="0" smtClean="0">
                <a:latin typeface="Arial" panose="020B0604020202020204" pitchFamily="34" charset="0"/>
                <a:cs typeface="Arial" panose="020B0604020202020204" pitchFamily="34" charset="0"/>
              </a:rPr>
              <a:t>Coordination </a:t>
            </a:r>
            <a:r>
              <a:rPr lang="en-ZA" sz="3000" b="1" dirty="0" smtClean="0">
                <a:latin typeface="Arial" panose="020B0604020202020204" pitchFamily="34" charset="0"/>
                <a:cs typeface="Arial" panose="020B0604020202020204" pitchFamily="34" charset="0"/>
              </a:rPr>
              <a:t> </a:t>
            </a:r>
            <a:endParaRPr lang="en-ZA" b="1" dirty="0">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a:xfrm rot="10800000" flipV="1">
            <a:off x="378689" y="1175656"/>
            <a:ext cx="11415355" cy="649967"/>
          </a:xfrm>
        </p:spPr>
        <p:txBody>
          <a:bodyPr>
            <a:normAutofit fontScale="62500" lnSpcReduction="20000"/>
          </a:bodyPr>
          <a:lstStyle/>
          <a:p>
            <a:r>
              <a:rPr lang="en-US" b="1" dirty="0">
                <a:latin typeface="Arial" panose="020B0604020202020204" pitchFamily="34" charset="0"/>
                <a:cs typeface="Arial" panose="020B0604020202020204" pitchFamily="34" charset="0"/>
              </a:rPr>
              <a:t>Purpose of the Branch is to develop, implement planning frameworks, and facilitate the alignment of the planning and budgeting functions across government and in the department.</a:t>
            </a:r>
          </a:p>
          <a:p>
            <a:endParaRPr lang="en-ZA" dirty="0"/>
          </a:p>
        </p:txBody>
      </p:sp>
      <p:graphicFrame>
        <p:nvGraphicFramePr>
          <p:cNvPr id="7" name="object 3"/>
          <p:cNvGraphicFramePr>
            <a:graphicFrameLocks noGrp="1"/>
          </p:cNvGraphicFramePr>
          <p:nvPr>
            <p:extLst>
              <p:ext uri="{D42A27DB-BD31-4B8C-83A1-F6EECF244321}">
                <p14:modId xmlns:p14="http://schemas.microsoft.com/office/powerpoint/2010/main" val="181552261"/>
              </p:ext>
            </p:extLst>
          </p:nvPr>
        </p:nvGraphicFramePr>
        <p:xfrm>
          <a:off x="378689" y="1825624"/>
          <a:ext cx="11480801" cy="4691459"/>
        </p:xfrm>
        <a:graphic>
          <a:graphicData uri="http://schemas.openxmlformats.org/drawingml/2006/table">
            <a:tbl>
              <a:tblPr firstRow="1" bandRow="1"/>
              <a:tblGrid>
                <a:gridCol w="3793256">
                  <a:extLst>
                    <a:ext uri="{9D8B030D-6E8A-4147-A177-3AD203B41FA5}">
                      <a16:colId xmlns:a16="http://schemas.microsoft.com/office/drawing/2014/main" val="20000"/>
                    </a:ext>
                  </a:extLst>
                </a:gridCol>
                <a:gridCol w="3664672">
                  <a:extLst>
                    <a:ext uri="{9D8B030D-6E8A-4147-A177-3AD203B41FA5}">
                      <a16:colId xmlns:a16="http://schemas.microsoft.com/office/drawing/2014/main" val="20001"/>
                    </a:ext>
                  </a:extLst>
                </a:gridCol>
                <a:gridCol w="4022873">
                  <a:extLst>
                    <a:ext uri="{9D8B030D-6E8A-4147-A177-3AD203B41FA5}">
                      <a16:colId xmlns:a16="http://schemas.microsoft.com/office/drawing/2014/main" val="20004"/>
                    </a:ext>
                  </a:extLst>
                </a:gridCol>
              </a:tblGrid>
              <a:tr h="430709">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Strategic Objective/s</a:t>
                      </a:r>
                      <a:endParaRPr sz="1600" dirty="0">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solidFill>
                      <a:srgbClr val="F58220"/>
                    </a:solid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97790" marR="964565" algn="l">
                        <a:lnSpc>
                          <a:spcPct val="100000"/>
                        </a:lnSpc>
                        <a:spcBef>
                          <a:spcPts val="325"/>
                        </a:spcBef>
                      </a:pPr>
                      <a:r>
                        <a:rPr lang="en-ZA" sz="1600" b="1" spc="-20"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8220"/>
                    </a:solid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Planned Performance Target/s</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8220"/>
                    </a:solidFill>
                  </a:tcPr>
                </a:tc>
                <a:extLst>
                  <a:ext uri="{0D108BD9-81ED-4DB2-BD59-A6C34878D82A}">
                    <a16:rowId xmlns:a16="http://schemas.microsoft.com/office/drawing/2014/main" val="10000"/>
                  </a:ext>
                </a:extLst>
              </a:tr>
              <a:tr h="577830">
                <a:tc rowSpan="3">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To facilitate medium and long-term planning, alignment of government priorities and develop planning frameworks for short and medium term planning</a:t>
                      </a: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NDP 5-Year Implementation</a:t>
                      </a:r>
                    </a:p>
                    <a:p>
                      <a:r>
                        <a:rPr kumimoji="0" lang="en-US" sz="1800" b="0" i="0" u="none" strike="noStrike" kern="1200" baseline="0" dirty="0" smtClean="0">
                          <a:solidFill>
                            <a:schemeClr val="tx1"/>
                          </a:solidFill>
                          <a:latin typeface="+mn-lt"/>
                          <a:ea typeface="+mn-ea"/>
                          <a:cs typeface="+mn-cs"/>
                        </a:rPr>
                        <a:t>Plan approved</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NDP 5-Year Implementation Plan</a:t>
                      </a:r>
                    </a:p>
                    <a:p>
                      <a:r>
                        <a:rPr kumimoji="0" lang="en-US" sz="1800" b="0" i="0" u="none" strike="noStrike" kern="1200" baseline="0" dirty="0" smtClean="0">
                          <a:solidFill>
                            <a:schemeClr val="tx1"/>
                          </a:solidFill>
                          <a:latin typeface="+mn-lt"/>
                          <a:ea typeface="+mn-ea"/>
                          <a:cs typeface="+mn-cs"/>
                        </a:rPr>
                        <a:t>submitted to Cabinet for approval</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329207">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Number of consultations on</a:t>
                      </a:r>
                    </a:p>
                    <a:p>
                      <a:r>
                        <a:rPr kumimoji="0" lang="en-US" sz="1800" b="0" i="0" u="none" strike="noStrike" kern="1200" baseline="0" dirty="0" smtClean="0">
                          <a:solidFill>
                            <a:schemeClr val="tx1"/>
                          </a:solidFill>
                          <a:latin typeface="+mn-lt"/>
                          <a:ea typeface="+mn-ea"/>
                          <a:cs typeface="+mn-cs"/>
                        </a:rPr>
                        <a:t>the draft NSDF</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Conduct 10</a:t>
                      </a:r>
                    </a:p>
                    <a:p>
                      <a:r>
                        <a:rPr kumimoji="0" lang="en-US" sz="1800" b="0" i="0" u="none" strike="noStrike" kern="1200" baseline="0" dirty="0" smtClean="0">
                          <a:solidFill>
                            <a:schemeClr val="tx1"/>
                          </a:solidFill>
                          <a:latin typeface="+mn-lt"/>
                          <a:ea typeface="+mn-ea"/>
                          <a:cs typeface="+mn-cs"/>
                        </a:rPr>
                        <a:t>consultations on the</a:t>
                      </a:r>
                    </a:p>
                    <a:p>
                      <a:r>
                        <a:rPr kumimoji="0" lang="en-US" sz="1800" b="0" i="0" u="none" strike="noStrike" kern="1200" baseline="0" dirty="0" smtClean="0">
                          <a:solidFill>
                            <a:schemeClr val="tx1"/>
                          </a:solidFill>
                          <a:latin typeface="+mn-lt"/>
                          <a:ea typeface="+mn-ea"/>
                          <a:cs typeface="+mn-cs"/>
                        </a:rPr>
                        <a:t>draft NSDF together with Department of Agriculture, Land reform and Rural Development</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66745">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Annual Budget Prioritisation</a:t>
                      </a:r>
                    </a:p>
                    <a:p>
                      <a:r>
                        <a:rPr kumimoji="0" lang="en-US" sz="1800" b="0" i="0" u="none" strike="noStrike" kern="1200" baseline="0" dirty="0" smtClean="0">
                          <a:solidFill>
                            <a:schemeClr val="tx1"/>
                          </a:solidFill>
                          <a:latin typeface="+mn-lt"/>
                          <a:ea typeface="+mn-ea"/>
                          <a:cs typeface="+mn-cs"/>
                        </a:rPr>
                        <a:t>Framework approved</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Annual Budget Prioritisation</a:t>
                      </a:r>
                    </a:p>
                    <a:p>
                      <a:r>
                        <a:rPr kumimoji="0" lang="en-US" sz="1800" b="0" i="0" u="none" strike="noStrike" kern="1200" baseline="0" dirty="0" smtClean="0">
                          <a:solidFill>
                            <a:schemeClr val="tx1"/>
                          </a:solidFill>
                          <a:latin typeface="+mn-lt"/>
                          <a:ea typeface="+mn-ea"/>
                          <a:cs typeface="+mn-cs"/>
                        </a:rPr>
                        <a:t>Framework submitted to Cabinet for</a:t>
                      </a:r>
                    </a:p>
                    <a:p>
                      <a:r>
                        <a:rPr kumimoji="0" lang="en-US" sz="1800" b="0" i="0" u="none" strike="noStrike" kern="1200" baseline="0" dirty="0" smtClean="0">
                          <a:solidFill>
                            <a:schemeClr val="tx1"/>
                          </a:solidFill>
                          <a:latin typeface="+mn-lt"/>
                          <a:ea typeface="+mn-ea"/>
                          <a:cs typeface="+mn-cs"/>
                        </a:rPr>
                        <a:t>approval</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444575">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97790" algn="l">
                        <a:lnSpc>
                          <a:spcPct val="100000"/>
                        </a:lnSpc>
                        <a:spcBef>
                          <a:spcPts val="325"/>
                        </a:spcBef>
                      </a:pPr>
                      <a:r>
                        <a:rPr kumimoji="0" lang="en-US" sz="1800" b="0" i="0" u="none" strike="noStrike" kern="1200" baseline="0" dirty="0" smtClean="0">
                          <a:solidFill>
                            <a:schemeClr val="tx1"/>
                          </a:solidFill>
                          <a:latin typeface="+mn-lt"/>
                          <a:ea typeface="+mn-ea"/>
                          <a:cs typeface="+mn-cs"/>
                        </a:rPr>
                        <a:t>Results based planning institutionalised in the national and provincial sphere of government</a:t>
                      </a: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Number of assessment reports</a:t>
                      </a:r>
                    </a:p>
                    <a:p>
                      <a:r>
                        <a:rPr kumimoji="0" lang="en-US" sz="1800" b="0" i="0" u="none" strike="noStrike" kern="1200" baseline="0" dirty="0" smtClean="0">
                          <a:solidFill>
                            <a:schemeClr val="tx1"/>
                          </a:solidFill>
                          <a:latin typeface="+mn-lt"/>
                          <a:ea typeface="+mn-ea"/>
                          <a:cs typeface="+mn-cs"/>
                        </a:rPr>
                        <a:t>on the second draft Annual</a:t>
                      </a:r>
                    </a:p>
                    <a:p>
                      <a:r>
                        <a:rPr kumimoji="0" lang="en-US" sz="1800" b="0" i="0" u="none" strike="noStrike" kern="1200" baseline="0" dirty="0" smtClean="0">
                          <a:solidFill>
                            <a:schemeClr val="tx1"/>
                          </a:solidFill>
                          <a:latin typeface="+mn-lt"/>
                          <a:ea typeface="+mn-ea"/>
                          <a:cs typeface="+mn-cs"/>
                        </a:rPr>
                        <a:t>Performance Plans provided</a:t>
                      </a:r>
                    </a:p>
                    <a:p>
                      <a:r>
                        <a:rPr kumimoji="0" lang="en-US" sz="1800" b="0" i="0" u="none" strike="noStrike" kern="1200" baseline="0" dirty="0" smtClean="0">
                          <a:solidFill>
                            <a:schemeClr val="tx1"/>
                          </a:solidFill>
                          <a:latin typeface="+mn-lt"/>
                          <a:ea typeface="+mn-ea"/>
                          <a:cs typeface="+mn-cs"/>
                        </a:rPr>
                        <a:t>to National Departments by</a:t>
                      </a:r>
                    </a:p>
                    <a:p>
                      <a:r>
                        <a:rPr kumimoji="0" lang="en-US" sz="1800" b="0" i="0" u="none" strike="noStrike" kern="1200" baseline="0" dirty="0" smtClean="0">
                          <a:solidFill>
                            <a:schemeClr val="tx1"/>
                          </a:solidFill>
                          <a:latin typeface="+mn-lt"/>
                          <a:ea typeface="+mn-ea"/>
                          <a:cs typeface="+mn-cs"/>
                        </a:rPr>
                        <a:t>31 January 2020</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40 assessment</a:t>
                      </a:r>
                    </a:p>
                    <a:p>
                      <a:r>
                        <a:rPr kumimoji="0" lang="en-US" sz="1800" b="0" i="0" u="none" strike="noStrike" kern="1200" baseline="0" dirty="0" smtClean="0">
                          <a:solidFill>
                            <a:schemeClr val="tx1"/>
                          </a:solidFill>
                          <a:latin typeface="+mn-lt"/>
                          <a:ea typeface="+mn-ea"/>
                          <a:cs typeface="+mn-cs"/>
                        </a:rPr>
                        <a:t>reports by 31 January</a:t>
                      </a:r>
                    </a:p>
                    <a:p>
                      <a:r>
                        <a:rPr kumimoji="0" lang="en-US" sz="1800" b="0" i="0" u="none" strike="noStrike" kern="1200" baseline="0" dirty="0" smtClean="0">
                          <a:solidFill>
                            <a:schemeClr val="tx1"/>
                          </a:solidFill>
                          <a:latin typeface="+mn-lt"/>
                          <a:ea typeface="+mn-ea"/>
                          <a:cs typeface="+mn-cs"/>
                        </a:rPr>
                        <a:t>2020</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2534633"/>
                  </a:ext>
                </a:extLst>
              </a:tr>
            </a:tbl>
          </a:graphicData>
        </a:graphic>
      </p:graphicFrame>
    </p:spTree>
    <p:extLst>
      <p:ext uri="{BB962C8B-B14F-4D97-AF65-F5344CB8AC3E}">
        <p14:creationId xmlns:p14="http://schemas.microsoft.com/office/powerpoint/2010/main" val="3254016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fld id="{62AAA1A3-262B-4979-8C18-306C3DA11E9E}" type="slidenum">
              <a:rPr lang="en-ZA" smtClean="0"/>
              <a:pPr/>
              <a:t>12</a:t>
            </a:fld>
            <a:endParaRPr lang="en-ZA" dirty="0"/>
          </a:p>
        </p:txBody>
      </p:sp>
      <p:sp>
        <p:nvSpPr>
          <p:cNvPr id="7" name="Rectangle 6"/>
          <p:cNvSpPr/>
          <p:nvPr/>
        </p:nvSpPr>
        <p:spPr>
          <a:xfrm>
            <a:off x="430311" y="1101276"/>
            <a:ext cx="11179797" cy="646331"/>
          </a:xfrm>
          <a:prstGeom prst="rect">
            <a:avLst/>
          </a:prstGeom>
        </p:spPr>
        <p:txBody>
          <a:bodyPr wrap="square">
            <a:spAutoFit/>
          </a:bodyPr>
          <a:lstStyle/>
          <a:p>
            <a:r>
              <a:rPr lang="en-US" b="1" dirty="0" smtClean="0">
                <a:latin typeface="Arial" panose="020B0604020202020204" pitchFamily="34" charset="0"/>
                <a:cs typeface="Arial" panose="020B0604020202020204" pitchFamily="34" charset="0"/>
              </a:rPr>
              <a:t>Purpose of the Branch is to </a:t>
            </a:r>
            <a:r>
              <a:rPr lang="en-US" b="1" dirty="0">
                <a:latin typeface="Arial" panose="020B0604020202020204" pitchFamily="34" charset="0"/>
                <a:cs typeface="Arial" panose="020B0604020202020204" pitchFamily="34" charset="0"/>
              </a:rPr>
              <a:t>develop, implement planning frameworks, and facilitate the alignment of </a:t>
            </a:r>
            <a:r>
              <a:rPr lang="en-US" b="1" dirty="0" smtClean="0">
                <a:latin typeface="Arial" panose="020B0604020202020204" pitchFamily="34" charset="0"/>
                <a:cs typeface="Arial" panose="020B0604020202020204" pitchFamily="34" charset="0"/>
              </a:rPr>
              <a:t>the planning </a:t>
            </a:r>
            <a:r>
              <a:rPr lang="en-US" b="1" dirty="0">
                <a:latin typeface="Arial" panose="020B0604020202020204" pitchFamily="34" charset="0"/>
                <a:cs typeface="Arial" panose="020B0604020202020204" pitchFamily="34" charset="0"/>
              </a:rPr>
              <a:t>and budgeting functions across government and in the department.</a:t>
            </a:r>
          </a:p>
        </p:txBody>
      </p:sp>
      <p:graphicFrame>
        <p:nvGraphicFramePr>
          <p:cNvPr id="9" name="object 3"/>
          <p:cNvGraphicFramePr>
            <a:graphicFrameLocks noGrp="1"/>
          </p:cNvGraphicFramePr>
          <p:nvPr>
            <p:extLst>
              <p:ext uri="{D42A27DB-BD31-4B8C-83A1-F6EECF244321}">
                <p14:modId xmlns:p14="http://schemas.microsoft.com/office/powerpoint/2010/main" val="2398414301"/>
              </p:ext>
            </p:extLst>
          </p:nvPr>
        </p:nvGraphicFramePr>
        <p:xfrm>
          <a:off x="341747" y="1819708"/>
          <a:ext cx="11471563" cy="4691928"/>
        </p:xfrm>
        <a:graphic>
          <a:graphicData uri="http://schemas.openxmlformats.org/drawingml/2006/table">
            <a:tbl>
              <a:tblPr firstRow="1" bandRow="1">
                <a:tableStyleId>{2D5ABB26-0587-4C30-8999-92F81FD0307C}</a:tableStyleId>
              </a:tblPr>
              <a:tblGrid>
                <a:gridCol w="3790204">
                  <a:extLst>
                    <a:ext uri="{9D8B030D-6E8A-4147-A177-3AD203B41FA5}">
                      <a16:colId xmlns:a16="http://schemas.microsoft.com/office/drawing/2014/main" val="20000"/>
                    </a:ext>
                  </a:extLst>
                </a:gridCol>
                <a:gridCol w="3661723">
                  <a:extLst>
                    <a:ext uri="{9D8B030D-6E8A-4147-A177-3AD203B41FA5}">
                      <a16:colId xmlns:a16="http://schemas.microsoft.com/office/drawing/2014/main" val="20001"/>
                    </a:ext>
                  </a:extLst>
                </a:gridCol>
                <a:gridCol w="4019636">
                  <a:extLst>
                    <a:ext uri="{9D8B030D-6E8A-4147-A177-3AD203B41FA5}">
                      <a16:colId xmlns:a16="http://schemas.microsoft.com/office/drawing/2014/main" val="20004"/>
                    </a:ext>
                  </a:extLst>
                </a:gridCol>
              </a:tblGrid>
              <a:tr h="482696">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Strategic Objective/s</a:t>
                      </a:r>
                      <a:endParaRPr sz="1600" dirty="0">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58220"/>
                    </a:solidFill>
                  </a:tcPr>
                </a:tc>
                <a:tc>
                  <a:txBody>
                    <a:bodyPr/>
                    <a:lstStyle/>
                    <a:p>
                      <a:pPr marL="97790" marR="964565" algn="l">
                        <a:lnSpc>
                          <a:spcPct val="100000"/>
                        </a:lnSpc>
                        <a:spcBef>
                          <a:spcPts val="325"/>
                        </a:spcBef>
                      </a:pPr>
                      <a:r>
                        <a:rPr lang="en-ZA" sz="1600" b="1" spc="-20"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Planned Performance Target/s</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extLst>
                  <a:ext uri="{0D108BD9-81ED-4DB2-BD59-A6C34878D82A}">
                    <a16:rowId xmlns:a16="http://schemas.microsoft.com/office/drawing/2014/main" val="10000"/>
                  </a:ext>
                </a:extLst>
              </a:tr>
              <a:tr h="1618936">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Results based planning institutionalised in the national and provincial sphere of government</a:t>
                      </a:r>
                      <a:endParaRPr lang="en-US" sz="1800" b="0" dirty="0" smtClean="0">
                        <a:latin typeface="Arial" panose="020B0604020202020204" pitchFamily="34" charset="0"/>
                        <a:cs typeface="Arial" panose="020B0604020202020204" pitchFamily="34" charset="0"/>
                      </a:endParaRPr>
                    </a:p>
                    <a:p>
                      <a:endParaRPr sz="18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Number of assessment reports</a:t>
                      </a:r>
                    </a:p>
                    <a:p>
                      <a:r>
                        <a:rPr kumimoji="0" lang="en-US" sz="1800" b="0" i="0" u="none" strike="noStrike" kern="1200" baseline="0" dirty="0" smtClean="0">
                          <a:solidFill>
                            <a:schemeClr val="tx1"/>
                          </a:solidFill>
                          <a:latin typeface="+mn-lt"/>
                          <a:ea typeface="+mn-ea"/>
                          <a:cs typeface="+mn-cs"/>
                        </a:rPr>
                        <a:t>on the second draft Annual</a:t>
                      </a:r>
                    </a:p>
                    <a:p>
                      <a:r>
                        <a:rPr kumimoji="0" lang="en-US" sz="1800" b="0" i="0" u="none" strike="noStrike" kern="1200" baseline="0" dirty="0" smtClean="0">
                          <a:solidFill>
                            <a:schemeClr val="tx1"/>
                          </a:solidFill>
                          <a:latin typeface="+mn-lt"/>
                          <a:ea typeface="+mn-ea"/>
                          <a:cs typeface="+mn-cs"/>
                        </a:rPr>
                        <a:t>Performance Plans provided</a:t>
                      </a:r>
                    </a:p>
                    <a:p>
                      <a:r>
                        <a:rPr kumimoji="0" lang="en-US" sz="1800" b="0" i="0" u="none" strike="noStrike" kern="1200" baseline="0" dirty="0" smtClean="0">
                          <a:solidFill>
                            <a:schemeClr val="tx1"/>
                          </a:solidFill>
                          <a:latin typeface="+mn-lt"/>
                          <a:ea typeface="+mn-ea"/>
                          <a:cs typeface="+mn-cs"/>
                        </a:rPr>
                        <a:t>to Offices of the Premier by</a:t>
                      </a:r>
                    </a:p>
                    <a:p>
                      <a:r>
                        <a:rPr kumimoji="0" lang="en-US" sz="1800" b="0" i="0" u="none" strike="noStrike" kern="1200" baseline="0" dirty="0" smtClean="0">
                          <a:solidFill>
                            <a:schemeClr val="tx1"/>
                          </a:solidFill>
                          <a:latin typeface="+mn-lt"/>
                          <a:ea typeface="+mn-ea"/>
                          <a:cs typeface="+mn-cs"/>
                        </a:rPr>
                        <a:t>31 January 2020</a:t>
                      </a:r>
                      <a:endParaRPr lang="en-ZA" sz="18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80 assessments reports sent to the 7</a:t>
                      </a:r>
                    </a:p>
                    <a:p>
                      <a:r>
                        <a:rPr kumimoji="0" lang="en-US" sz="1800" b="0" i="0" u="none" strike="noStrike" kern="1200" baseline="0" dirty="0" smtClean="0">
                          <a:solidFill>
                            <a:schemeClr val="tx1"/>
                          </a:solidFill>
                          <a:latin typeface="+mn-lt"/>
                          <a:ea typeface="+mn-ea"/>
                          <a:cs typeface="+mn-cs"/>
                        </a:rPr>
                        <a:t>Offices of the Premier by 31 January 2020</a:t>
                      </a:r>
                      <a:endParaRPr lang="en-ZA" sz="18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95148">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Quarterly Performance</a:t>
                      </a:r>
                    </a:p>
                    <a:p>
                      <a:r>
                        <a:rPr kumimoji="0" lang="en-US" sz="1800" b="0" i="0" u="none" strike="noStrike" kern="1200" baseline="0" dirty="0" smtClean="0">
                          <a:solidFill>
                            <a:schemeClr val="tx1"/>
                          </a:solidFill>
                          <a:latin typeface="+mn-lt"/>
                          <a:ea typeface="+mn-ea"/>
                          <a:cs typeface="+mn-cs"/>
                        </a:rPr>
                        <a:t>Reporting Guideline issued to</a:t>
                      </a:r>
                    </a:p>
                    <a:p>
                      <a:r>
                        <a:rPr kumimoji="0" lang="en-US" sz="1800" b="0" i="0" u="none" strike="noStrike" kern="1200" baseline="0" dirty="0" smtClean="0">
                          <a:solidFill>
                            <a:schemeClr val="tx1"/>
                          </a:solidFill>
                          <a:latin typeface="+mn-lt"/>
                          <a:ea typeface="+mn-ea"/>
                          <a:cs typeface="+mn-cs"/>
                        </a:rPr>
                        <a:t>all National Departments by 15 May 2019</a:t>
                      </a:r>
                      <a:endParaRPr lang="en-ZA" sz="18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1 Guideline issued by 15 May 2019</a:t>
                      </a:r>
                      <a:endParaRPr lang="en-ZA" sz="18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95148">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Quarterly Performance</a:t>
                      </a:r>
                    </a:p>
                    <a:p>
                      <a:r>
                        <a:rPr kumimoji="0" lang="en-US" sz="1800" b="0" i="0" u="none" strike="noStrike" kern="1200" baseline="0" dirty="0" smtClean="0">
                          <a:solidFill>
                            <a:schemeClr val="tx1"/>
                          </a:solidFill>
                          <a:latin typeface="+mn-lt"/>
                          <a:ea typeface="+mn-ea"/>
                          <a:cs typeface="+mn-cs"/>
                        </a:rPr>
                        <a:t>Reporting Guideline issued to</a:t>
                      </a:r>
                    </a:p>
                    <a:p>
                      <a:r>
                        <a:rPr kumimoji="0" lang="en-US" sz="1800" b="0" i="0" u="none" strike="noStrike" kern="1200" baseline="0" dirty="0" smtClean="0">
                          <a:solidFill>
                            <a:schemeClr val="tx1"/>
                          </a:solidFill>
                          <a:latin typeface="+mn-lt"/>
                          <a:ea typeface="+mn-ea"/>
                          <a:cs typeface="+mn-cs"/>
                        </a:rPr>
                        <a:t>all Office of the Premier by</a:t>
                      </a:r>
                    </a:p>
                    <a:p>
                      <a:r>
                        <a:rPr kumimoji="0" lang="en-US" sz="1800" b="0" i="0" u="none" strike="noStrike" kern="1200" baseline="0" dirty="0" smtClean="0">
                          <a:solidFill>
                            <a:schemeClr val="tx1"/>
                          </a:solidFill>
                          <a:latin typeface="+mn-lt"/>
                          <a:ea typeface="+mn-ea"/>
                          <a:cs typeface="+mn-cs"/>
                        </a:rPr>
                        <a:t>15 May 2019</a:t>
                      </a:r>
                      <a:endParaRPr lang="en-ZA" sz="18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1 Guideline issued to all Offices of the Premier by 15 May 2019</a:t>
                      </a:r>
                      <a:endParaRPr lang="en-ZA" sz="18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itle 1"/>
          <p:cNvSpPr txBox="1">
            <a:spLocks/>
          </p:cNvSpPr>
          <p:nvPr/>
        </p:nvSpPr>
        <p:spPr>
          <a:xfrm>
            <a:off x="430312" y="303678"/>
            <a:ext cx="11617291" cy="701208"/>
          </a:xfrm>
          <a:prstGeom prst="rect">
            <a:avLst/>
          </a:prstGeom>
          <a:effectLst/>
        </p:spPr>
        <p:txBody>
          <a:bodyPr anchor="ctr">
            <a:noAutofit/>
          </a:bodyPr>
          <a:lstStyle>
            <a:lvl1pPr algn="l" rtl="0" eaLnBrk="1" latinLnBrk="0" hangingPunct="1">
              <a:spcBef>
                <a:spcPct val="0"/>
              </a:spcBef>
              <a:buNone/>
              <a:defRPr kumimoji="0" sz="3000" kern="1200">
                <a:solidFill>
                  <a:schemeClr val="accent5"/>
                </a:solidFill>
                <a:effectLst/>
                <a:latin typeface="+mj-lt"/>
                <a:ea typeface="+mj-ea"/>
                <a:cs typeface="+mj-cs"/>
              </a:defRPr>
            </a:lvl1pPr>
            <a:extLst/>
          </a:lstStyle>
          <a:p>
            <a:pPr algn="ctr"/>
            <a:r>
              <a:rPr lang="en-ZA" sz="2800" b="1" dirty="0">
                <a:solidFill>
                  <a:schemeClr val="tx1"/>
                </a:solidFill>
                <a:latin typeface="Arial" panose="020B0604020202020204" pitchFamily="34" charset="0"/>
                <a:cs typeface="Arial" panose="020B0604020202020204" pitchFamily="34" charset="0"/>
              </a:rPr>
              <a:t>6. Programme </a:t>
            </a:r>
            <a:r>
              <a:rPr lang="en-ZA" sz="2800" b="1" dirty="0" smtClean="0">
                <a:solidFill>
                  <a:schemeClr val="tx1"/>
                </a:solidFill>
                <a:latin typeface="Arial" panose="020B0604020202020204" pitchFamily="34" charset="0"/>
                <a:cs typeface="Arial" panose="020B0604020202020204" pitchFamily="34" charset="0"/>
              </a:rPr>
              <a:t>2B</a:t>
            </a:r>
            <a:r>
              <a:rPr lang="en-ZA" sz="2800" b="1" dirty="0">
                <a:solidFill>
                  <a:schemeClr val="tx1"/>
                </a:solidFill>
                <a:latin typeface="Arial" panose="020B0604020202020204" pitchFamily="34" charset="0"/>
                <a:cs typeface="Arial" panose="020B0604020202020204" pitchFamily="34" charset="0"/>
              </a:rPr>
              <a:t>: National Planning Coordination </a:t>
            </a:r>
            <a:r>
              <a:rPr lang="en-ZA" sz="2800" b="1" dirty="0" smtClean="0">
                <a:solidFill>
                  <a:schemeClr val="tx1"/>
                </a:solidFill>
                <a:latin typeface="Arial" panose="020B0604020202020204" pitchFamily="34" charset="0"/>
                <a:cs typeface="Arial" panose="020B0604020202020204" pitchFamily="34" charset="0"/>
              </a:rPr>
              <a:t>Continued</a:t>
            </a:r>
            <a:r>
              <a:rPr lang="en-ZA" sz="2800" b="1" dirty="0">
                <a:solidFill>
                  <a:schemeClr val="tx1"/>
                </a:solidFill>
                <a:latin typeface="Arial" panose="020B0604020202020204" pitchFamily="34" charset="0"/>
                <a:cs typeface="Arial" panose="020B0604020202020204" pitchFamily="34" charset="0"/>
              </a:rPr>
              <a:t>…</a:t>
            </a:r>
            <a:endParaRPr lang="en-ZA" sz="2800" dirty="0" smtClean="0">
              <a:solidFill>
                <a:schemeClr val="tx1"/>
              </a:solidFill>
              <a:latin typeface="Gill Sans Light"/>
              <a:cs typeface="Gill Sans"/>
            </a:endParaRPr>
          </a:p>
        </p:txBody>
      </p:sp>
    </p:spTree>
    <p:extLst>
      <p:ext uri="{BB962C8B-B14F-4D97-AF65-F5344CB8AC3E}">
        <p14:creationId xmlns:p14="http://schemas.microsoft.com/office/powerpoint/2010/main" val="3021569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fld id="{62AAA1A3-262B-4979-8C18-306C3DA11E9E}" type="slidenum">
              <a:rPr lang="en-ZA" smtClean="0"/>
              <a:pPr/>
              <a:t>13</a:t>
            </a:fld>
            <a:endParaRPr lang="en-ZA" dirty="0"/>
          </a:p>
        </p:txBody>
      </p:sp>
      <p:sp>
        <p:nvSpPr>
          <p:cNvPr id="7" name="Rectangle 6"/>
          <p:cNvSpPr/>
          <p:nvPr/>
        </p:nvSpPr>
        <p:spPr>
          <a:xfrm>
            <a:off x="695400" y="972727"/>
            <a:ext cx="10368840" cy="646331"/>
          </a:xfrm>
          <a:prstGeom prst="rect">
            <a:avLst/>
          </a:prstGeom>
        </p:spPr>
        <p:txBody>
          <a:bodyPr wrap="square">
            <a:spAutoFit/>
          </a:bodyPr>
          <a:lstStyle/>
          <a:p>
            <a:pPr marL="12700" marR="5080">
              <a:spcBef>
                <a:spcPts val="1000"/>
              </a:spcBef>
            </a:pPr>
            <a:r>
              <a:rPr lang="en-US" b="1" dirty="0" smtClean="0">
                <a:latin typeface="Arial" panose="020B0604020202020204" pitchFamily="34" charset="0"/>
                <a:cs typeface="Arial" panose="020B0604020202020204" pitchFamily="34" charset="0"/>
              </a:rPr>
              <a:t>Purpose of the Branch: to </a:t>
            </a:r>
            <a:r>
              <a:rPr lang="en-US" b="1" dirty="0">
                <a:latin typeface="Arial" panose="020B0604020202020204" pitchFamily="34" charset="0"/>
                <a:cs typeface="Arial" panose="020B0604020202020204" pitchFamily="34" charset="0"/>
              </a:rPr>
              <a:t>ensure government </a:t>
            </a:r>
            <a:r>
              <a:rPr lang="en-US" b="1" dirty="0" smtClean="0">
                <a:latin typeface="Arial" panose="020B0604020202020204" pitchFamily="34" charset="0"/>
                <a:cs typeface="Arial" panose="020B0604020202020204" pitchFamily="34" charset="0"/>
              </a:rPr>
              <a:t>policy coherence</a:t>
            </a:r>
            <a:r>
              <a:rPr lang="en-US" b="1" dirty="0">
                <a:latin typeface="Arial" panose="020B0604020202020204" pitchFamily="34" charset="0"/>
                <a:cs typeface="Arial" panose="020B0604020202020204" pitchFamily="34" charset="0"/>
              </a:rPr>
              <a:t>. Develop, facilitate, support and monitor the </a:t>
            </a:r>
            <a:r>
              <a:rPr lang="en-US" b="1" dirty="0" smtClean="0">
                <a:latin typeface="Arial" panose="020B0604020202020204" pitchFamily="34" charset="0"/>
                <a:cs typeface="Arial" panose="020B0604020202020204" pitchFamily="34" charset="0"/>
              </a:rPr>
              <a:t>implementation of </a:t>
            </a:r>
            <a:r>
              <a:rPr lang="en-US" b="1" dirty="0">
                <a:latin typeface="Arial" panose="020B0604020202020204" pitchFamily="34" charset="0"/>
                <a:cs typeface="Arial" panose="020B0604020202020204" pitchFamily="34" charset="0"/>
              </a:rPr>
              <a:t>sector plans and intervention strategies.</a:t>
            </a:r>
          </a:p>
        </p:txBody>
      </p:sp>
      <p:graphicFrame>
        <p:nvGraphicFramePr>
          <p:cNvPr id="9" name="object 3"/>
          <p:cNvGraphicFramePr>
            <a:graphicFrameLocks noGrp="1"/>
          </p:cNvGraphicFramePr>
          <p:nvPr>
            <p:extLst>
              <p:ext uri="{D42A27DB-BD31-4B8C-83A1-F6EECF244321}">
                <p14:modId xmlns:p14="http://schemas.microsoft.com/office/powerpoint/2010/main" val="645803068"/>
              </p:ext>
            </p:extLst>
          </p:nvPr>
        </p:nvGraphicFramePr>
        <p:xfrm>
          <a:off x="430312" y="1625744"/>
          <a:ext cx="11410705" cy="4802764"/>
        </p:xfrm>
        <a:graphic>
          <a:graphicData uri="http://schemas.openxmlformats.org/drawingml/2006/table">
            <a:tbl>
              <a:tblPr firstRow="1" bandRow="1">
                <a:tableStyleId>{2D5ABB26-0587-4C30-8999-92F81FD0307C}</a:tableStyleId>
              </a:tblPr>
              <a:tblGrid>
                <a:gridCol w="3753834">
                  <a:extLst>
                    <a:ext uri="{9D8B030D-6E8A-4147-A177-3AD203B41FA5}">
                      <a16:colId xmlns:a16="http://schemas.microsoft.com/office/drawing/2014/main" val="20000"/>
                    </a:ext>
                  </a:extLst>
                </a:gridCol>
                <a:gridCol w="3650049">
                  <a:extLst>
                    <a:ext uri="{9D8B030D-6E8A-4147-A177-3AD203B41FA5}">
                      <a16:colId xmlns:a16="http://schemas.microsoft.com/office/drawing/2014/main" val="20001"/>
                    </a:ext>
                  </a:extLst>
                </a:gridCol>
                <a:gridCol w="4006822">
                  <a:extLst>
                    <a:ext uri="{9D8B030D-6E8A-4147-A177-3AD203B41FA5}">
                      <a16:colId xmlns:a16="http://schemas.microsoft.com/office/drawing/2014/main" val="20004"/>
                    </a:ext>
                  </a:extLst>
                </a:gridCol>
              </a:tblGrid>
              <a:tr h="5307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Strategic Objective/s</a:t>
                      </a:r>
                      <a:endParaRPr sz="1600" dirty="0">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58220"/>
                    </a:solidFill>
                  </a:tcPr>
                </a:tc>
                <a:tc>
                  <a:txBody>
                    <a:bodyPr/>
                    <a:lstStyle/>
                    <a:p>
                      <a:pPr marL="97790" marR="964565" algn="l">
                        <a:lnSpc>
                          <a:spcPct val="100000"/>
                        </a:lnSpc>
                        <a:spcBef>
                          <a:spcPts val="325"/>
                        </a:spcBef>
                      </a:pPr>
                      <a:r>
                        <a:rPr lang="en-ZA" sz="1600" b="1" spc="-20"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Planned Performance Target/s</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extLst>
                  <a:ext uri="{0D108BD9-81ED-4DB2-BD59-A6C34878D82A}">
                    <a16:rowId xmlns:a16="http://schemas.microsoft.com/office/drawing/2014/main" val="10000"/>
                  </a:ext>
                </a:extLst>
              </a:tr>
              <a:tr h="1068010">
                <a:tc rowSpan="2">
                  <a:txBody>
                    <a:bodyPr/>
                    <a:lstStyle/>
                    <a:p>
                      <a:pPr marL="97790" algn="l">
                        <a:lnSpc>
                          <a:spcPct val="100000"/>
                        </a:lnSpc>
                        <a:spcBef>
                          <a:spcPts val="325"/>
                        </a:spcBef>
                      </a:pPr>
                      <a:r>
                        <a:rPr kumimoji="0" lang="en-US" sz="1800" b="0" i="0" u="none" strike="noStrike" kern="1200" baseline="0" dirty="0" smtClean="0">
                          <a:solidFill>
                            <a:schemeClr val="tx1"/>
                          </a:solidFill>
                          <a:latin typeface="+mn-lt"/>
                          <a:ea typeface="+mn-ea"/>
                          <a:cs typeface="+mn-cs"/>
                        </a:rPr>
                        <a:t>To track progress towards the NDP 2030 implemented through the 5 year plan (2019 – 2024)</a:t>
                      </a: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Closeout performance report produced on the 14 priority outcomes</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1 consolidated MTSF closeout report</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12007">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Approved NDP 5 Year Monitoring Plan (MTSF)</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NDP 5 year Monitoring Plan submitted to Cabinet for approval</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68010">
                <a:tc rowSpan="2">
                  <a:txBody>
                    <a:bodyPr/>
                    <a:lstStyle/>
                    <a:p>
                      <a:pPr marL="97790" algn="l">
                        <a:lnSpc>
                          <a:spcPct val="100000"/>
                        </a:lnSpc>
                        <a:spcBef>
                          <a:spcPts val="325"/>
                        </a:spcBef>
                      </a:pPr>
                      <a:r>
                        <a:rPr kumimoji="0" lang="en-US" sz="1800" b="0" i="0" u="none" strike="noStrike" kern="1200" baseline="0" dirty="0" smtClean="0">
                          <a:solidFill>
                            <a:schemeClr val="tx1"/>
                          </a:solidFill>
                          <a:latin typeface="+mn-lt"/>
                          <a:ea typeface="+mn-ea"/>
                          <a:cs typeface="+mn-cs"/>
                        </a:rPr>
                        <a:t>To support initiatives undertaken to unblock problems and accelerate implementation in key sectors of the economy and service delivery</a:t>
                      </a: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Number of Operation Phakisa reports encompassing progress</a:t>
                      </a:r>
                    </a:p>
                    <a:p>
                      <a:r>
                        <a:rPr kumimoji="0" lang="en-US" sz="1800" b="0" i="0" u="none" strike="noStrike" kern="1200" baseline="0" dirty="0" smtClean="0">
                          <a:solidFill>
                            <a:schemeClr val="tx1"/>
                          </a:solidFill>
                          <a:latin typeface="+mn-lt"/>
                          <a:ea typeface="+mn-ea"/>
                          <a:cs typeface="+mn-cs"/>
                        </a:rPr>
                        <a:t>of delivery labs</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4 quarterly integrated reports on the</a:t>
                      </a:r>
                    </a:p>
                    <a:p>
                      <a:r>
                        <a:rPr kumimoji="0" lang="en-US" sz="1800" b="0" i="0" u="none" strike="noStrike" kern="1200" baseline="0" dirty="0" smtClean="0">
                          <a:solidFill>
                            <a:schemeClr val="tx1"/>
                          </a:solidFill>
                          <a:latin typeface="+mn-lt"/>
                          <a:ea typeface="+mn-ea"/>
                          <a:cs typeface="+mn-cs"/>
                        </a:rPr>
                        <a:t>implementation of the Operation Phakisa Delivery labs</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24014">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Number of progress reports on the Special Presidential Package on Mining towns and labour sending areas</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Three Progress Reports on the Special Presidential Package on Mining Towns and labour sending areas</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8" name="Title 1"/>
          <p:cNvSpPr txBox="1">
            <a:spLocks/>
          </p:cNvSpPr>
          <p:nvPr/>
        </p:nvSpPr>
        <p:spPr>
          <a:xfrm>
            <a:off x="430312" y="179941"/>
            <a:ext cx="11617291" cy="584763"/>
          </a:xfrm>
          <a:prstGeom prst="rect">
            <a:avLst/>
          </a:prstGeom>
          <a:effectLst/>
        </p:spPr>
        <p:txBody>
          <a:bodyPr anchor="ctr">
            <a:normAutofit/>
          </a:bodyPr>
          <a:lstStyle>
            <a:lvl1pPr algn="l" rtl="0" eaLnBrk="1" latinLnBrk="0" hangingPunct="1">
              <a:spcBef>
                <a:spcPct val="0"/>
              </a:spcBef>
              <a:buNone/>
              <a:defRPr kumimoji="0" sz="3000" kern="1200">
                <a:solidFill>
                  <a:schemeClr val="accent5"/>
                </a:solidFill>
                <a:effectLst/>
                <a:latin typeface="+mj-lt"/>
                <a:ea typeface="+mj-ea"/>
                <a:cs typeface="+mj-cs"/>
              </a:defRPr>
            </a:lvl1pPr>
            <a:extLst/>
          </a:lstStyle>
          <a:p>
            <a:pPr algn="ctr"/>
            <a:r>
              <a:rPr lang="en-ZA" b="1" dirty="0" smtClean="0">
                <a:solidFill>
                  <a:schemeClr val="tx1"/>
                </a:solidFill>
                <a:latin typeface="Arial" panose="020B0604020202020204" pitchFamily="34" charset="0"/>
                <a:cs typeface="Arial" panose="020B0604020202020204" pitchFamily="34" charset="0"/>
              </a:rPr>
              <a:t>7. PROGRAMME 3: SECTOR MONITORING SERVICES</a:t>
            </a:r>
            <a:endParaRPr lang="en-ZA"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7912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8764" y="360219"/>
            <a:ext cx="11277600" cy="544945"/>
          </a:xfrm>
        </p:spPr>
        <p:txBody>
          <a:bodyPr>
            <a:noAutofit/>
          </a:bodyPr>
          <a:lstStyle/>
          <a:p>
            <a:r>
              <a:rPr lang="en-ZA" sz="3200" b="1" dirty="0">
                <a:latin typeface="Arial" panose="020B0604020202020204" pitchFamily="34" charset="0"/>
                <a:cs typeface="Arial" panose="020B0604020202020204" pitchFamily="34" charset="0"/>
              </a:rPr>
              <a:t>7</a:t>
            </a:r>
            <a:r>
              <a:rPr lang="en-ZA" sz="3200" b="1" dirty="0" smtClean="0">
                <a:latin typeface="Arial" panose="020B0604020202020204" pitchFamily="34" charset="0"/>
                <a:cs typeface="Arial" panose="020B0604020202020204" pitchFamily="34" charset="0"/>
              </a:rPr>
              <a:t>. </a:t>
            </a:r>
            <a:r>
              <a:rPr lang="en-ZA" sz="3200" b="1" dirty="0">
                <a:latin typeface="Arial" panose="020B0604020202020204" pitchFamily="34" charset="0"/>
                <a:cs typeface="Arial" panose="020B0604020202020204" pitchFamily="34" charset="0"/>
              </a:rPr>
              <a:t>Programme 3: Sector Monitoring Services </a:t>
            </a:r>
            <a:endParaRPr lang="en-US" sz="3200" dirty="0"/>
          </a:p>
        </p:txBody>
      </p:sp>
      <p:sp>
        <p:nvSpPr>
          <p:cNvPr id="3" name="Subtitle 2"/>
          <p:cNvSpPr>
            <a:spLocks noGrp="1"/>
          </p:cNvSpPr>
          <p:nvPr>
            <p:ph type="subTitle" idx="1"/>
          </p:nvPr>
        </p:nvSpPr>
        <p:spPr>
          <a:xfrm>
            <a:off x="1016000" y="4345420"/>
            <a:ext cx="9144000" cy="1655762"/>
          </a:xfrm>
        </p:spPr>
        <p:txBody>
          <a:bodyPr>
            <a:normAutofit fontScale="85000" lnSpcReduction="20000"/>
          </a:bodyPr>
          <a:lstStyle/>
          <a:p>
            <a:pPr algn="l"/>
            <a:r>
              <a:rPr lang="en-US" b="1" dirty="0" smtClean="0">
                <a:latin typeface="Arial" panose="020B0604020202020204" pitchFamily="34" charset="0"/>
                <a:cs typeface="Arial" panose="020B0604020202020204" pitchFamily="34" charset="0"/>
              </a:rPr>
              <a:t>Critical Processes</a:t>
            </a:r>
          </a:p>
          <a:p>
            <a:pPr marL="342900" indent="-342900" algn="l">
              <a:buFont typeface="Arial" panose="020B0604020202020204" pitchFamily="34" charset="0"/>
              <a:buChar char="•"/>
            </a:pPr>
            <a:r>
              <a:rPr lang="en-US" dirty="0" smtClean="0">
                <a:latin typeface="Arial" panose="020B0604020202020204" pitchFamily="34" charset="0"/>
                <a:cs typeface="Arial" panose="020B0604020202020204" pitchFamily="34" charset="0"/>
              </a:rPr>
              <a:t>Revised POA Guidelines</a:t>
            </a:r>
          </a:p>
          <a:p>
            <a:pPr marL="342900" indent="-342900" algn="l">
              <a:buFont typeface="Arial" panose="020B0604020202020204" pitchFamily="34" charset="0"/>
              <a:buChar char="•"/>
            </a:pPr>
            <a:r>
              <a:rPr lang="en-US" dirty="0" smtClean="0">
                <a:latin typeface="Arial" panose="020B0604020202020204" pitchFamily="34" charset="0"/>
                <a:cs typeface="Arial" panose="020B0604020202020204" pitchFamily="34" charset="0"/>
              </a:rPr>
              <a:t>Pro-forma Performance Agreements for Ministers and Deputy Ministers</a:t>
            </a:r>
          </a:p>
          <a:p>
            <a:pPr marL="342900" indent="-342900" algn="l">
              <a:buFont typeface="Arial" panose="020B0604020202020204" pitchFamily="34" charset="0"/>
              <a:buChar char="•"/>
            </a:pPr>
            <a:r>
              <a:rPr lang="en-US" dirty="0" smtClean="0">
                <a:latin typeface="Arial" panose="020B0604020202020204" pitchFamily="34" charset="0"/>
                <a:cs typeface="Arial" panose="020B0604020202020204" pitchFamily="34" charset="0"/>
              </a:rPr>
              <a:t>Review of Strategic Plans and APPs to ensure alignment with NDP- 5 year Implementation Plan MTSF </a:t>
            </a:r>
          </a:p>
          <a:p>
            <a:pPr marL="342900" indent="-342900" algn="l">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2AAA1A3-262B-4979-8C18-306C3DA11E9E}" type="slidenum">
              <a:rPr lang="en-ZA" smtClean="0"/>
              <a:pPr/>
              <a:t>14</a:t>
            </a:fld>
            <a:endParaRPr lang="en-ZA" dirty="0"/>
          </a:p>
        </p:txBody>
      </p:sp>
      <p:sp>
        <p:nvSpPr>
          <p:cNvPr id="7" name="Rectangle 6"/>
          <p:cNvSpPr/>
          <p:nvPr/>
        </p:nvSpPr>
        <p:spPr>
          <a:xfrm>
            <a:off x="667691" y="1689266"/>
            <a:ext cx="10368840" cy="646331"/>
          </a:xfrm>
          <a:prstGeom prst="rect">
            <a:avLst/>
          </a:prstGeom>
        </p:spPr>
        <p:txBody>
          <a:bodyPr wrap="square">
            <a:spAutoFit/>
          </a:bodyPr>
          <a:lstStyle/>
          <a:p>
            <a:pPr marL="12700" marR="5080">
              <a:spcBef>
                <a:spcPts val="1000"/>
              </a:spcBef>
            </a:pPr>
            <a:r>
              <a:rPr lang="en-US" b="1" dirty="0" smtClean="0">
                <a:latin typeface="Gill Sans"/>
                <a:cs typeface="Gill Sans"/>
              </a:rPr>
              <a:t>Purpose of the Branch: to </a:t>
            </a:r>
            <a:r>
              <a:rPr lang="en-US" b="1" dirty="0">
                <a:latin typeface="Gill Sans"/>
                <a:cs typeface="Gill Sans"/>
              </a:rPr>
              <a:t>ensure government </a:t>
            </a:r>
            <a:r>
              <a:rPr lang="en-US" b="1" dirty="0" smtClean="0">
                <a:latin typeface="Gill Sans"/>
                <a:cs typeface="Gill Sans"/>
              </a:rPr>
              <a:t>policy coherence</a:t>
            </a:r>
            <a:r>
              <a:rPr lang="en-US" b="1" dirty="0">
                <a:latin typeface="Gill Sans"/>
                <a:cs typeface="Gill Sans"/>
              </a:rPr>
              <a:t>. Develop, facilitate, support and monitor the </a:t>
            </a:r>
            <a:r>
              <a:rPr lang="en-US" b="1" dirty="0" smtClean="0">
                <a:latin typeface="Gill Sans"/>
                <a:cs typeface="Gill Sans"/>
              </a:rPr>
              <a:t>implementation of </a:t>
            </a:r>
            <a:r>
              <a:rPr lang="en-US" b="1" dirty="0">
                <a:latin typeface="Gill Sans"/>
                <a:cs typeface="Gill Sans"/>
              </a:rPr>
              <a:t>sector plans and intervention strategies</a:t>
            </a:r>
            <a:r>
              <a:rPr lang="en-US" b="1" dirty="0"/>
              <a:t>.</a:t>
            </a:r>
            <a:endParaRPr lang="en-US" b="1" dirty="0">
              <a:latin typeface="Gill Sans"/>
              <a:cs typeface="Gill Sans"/>
            </a:endParaRPr>
          </a:p>
        </p:txBody>
      </p:sp>
      <p:graphicFrame>
        <p:nvGraphicFramePr>
          <p:cNvPr id="9" name="object 3"/>
          <p:cNvGraphicFramePr>
            <a:graphicFrameLocks noGrp="1"/>
          </p:cNvGraphicFramePr>
          <p:nvPr>
            <p:extLst>
              <p:ext uri="{D42A27DB-BD31-4B8C-83A1-F6EECF244321}">
                <p14:modId xmlns:p14="http://schemas.microsoft.com/office/powerpoint/2010/main" val="566841020"/>
              </p:ext>
            </p:extLst>
          </p:nvPr>
        </p:nvGraphicFramePr>
        <p:xfrm>
          <a:off x="606780" y="2458233"/>
          <a:ext cx="10368840" cy="1382395"/>
        </p:xfrm>
        <a:graphic>
          <a:graphicData uri="http://schemas.openxmlformats.org/drawingml/2006/table">
            <a:tbl>
              <a:tblPr firstRow="1" bandRow="1">
                <a:tableStyleId>{2D5ABB26-0587-4C30-8999-92F81FD0307C}</a:tableStyleId>
              </a:tblPr>
              <a:tblGrid>
                <a:gridCol w="3411087">
                  <a:extLst>
                    <a:ext uri="{9D8B030D-6E8A-4147-A177-3AD203B41FA5}">
                      <a16:colId xmlns:a16="http://schemas.microsoft.com/office/drawing/2014/main" val="20000"/>
                    </a:ext>
                  </a:extLst>
                </a:gridCol>
                <a:gridCol w="3316778">
                  <a:extLst>
                    <a:ext uri="{9D8B030D-6E8A-4147-A177-3AD203B41FA5}">
                      <a16:colId xmlns:a16="http://schemas.microsoft.com/office/drawing/2014/main" val="20001"/>
                    </a:ext>
                  </a:extLst>
                </a:gridCol>
                <a:gridCol w="3640975">
                  <a:extLst>
                    <a:ext uri="{9D8B030D-6E8A-4147-A177-3AD203B41FA5}">
                      <a16:colId xmlns:a16="http://schemas.microsoft.com/office/drawing/2014/main" val="20004"/>
                    </a:ext>
                  </a:extLst>
                </a:gridCol>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Strategic Objective/s</a:t>
                      </a:r>
                      <a:endParaRPr sz="1600" dirty="0">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58220"/>
                    </a:solidFill>
                  </a:tcPr>
                </a:tc>
                <a:tc>
                  <a:txBody>
                    <a:bodyPr/>
                    <a:lstStyle/>
                    <a:p>
                      <a:pPr marL="97790" marR="964565" algn="l">
                        <a:lnSpc>
                          <a:spcPct val="100000"/>
                        </a:lnSpc>
                        <a:spcBef>
                          <a:spcPts val="325"/>
                        </a:spcBef>
                      </a:pPr>
                      <a:r>
                        <a:rPr lang="en-ZA" sz="1600" b="1" spc="-20"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Planned Performance Target/s</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extLst>
                  <a:ext uri="{0D108BD9-81ED-4DB2-BD59-A6C34878D82A}">
                    <a16:rowId xmlns:a16="http://schemas.microsoft.com/office/drawing/2014/main" val="10000"/>
                  </a:ext>
                </a:extLst>
              </a:tr>
              <a:tr h="0">
                <a:tc rowSpan="2">
                  <a:txBody>
                    <a:bodyPr/>
                    <a:lstStyle/>
                    <a:p>
                      <a:pPr marL="97790" algn="l">
                        <a:lnSpc>
                          <a:spcPct val="100000"/>
                        </a:lnSpc>
                        <a:spcBef>
                          <a:spcPts val="325"/>
                        </a:spcBef>
                      </a:pPr>
                      <a:r>
                        <a:rPr lang="en-ZA" sz="1600" b="0" dirty="0" smtClean="0">
                          <a:latin typeface="Arial" panose="020B0604020202020204" pitchFamily="34" charset="0"/>
                          <a:cs typeface="Arial" panose="020B0604020202020204" pitchFamily="34" charset="0"/>
                        </a:rPr>
                        <a:t>Monitor</a:t>
                      </a:r>
                      <a:r>
                        <a:rPr lang="en-ZA" sz="1600" b="0" baseline="0" dirty="0" smtClean="0">
                          <a:latin typeface="Arial" panose="020B0604020202020204" pitchFamily="34" charset="0"/>
                          <a:cs typeface="Arial" panose="020B0604020202020204" pitchFamily="34" charset="0"/>
                        </a:rPr>
                        <a:t> the governance and Performance of the Public Sector </a:t>
                      </a: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Number of LGMIM self-assessments completed</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Conducted 30 self-assessments</a:t>
                      </a:r>
                    </a:p>
                    <a:p>
                      <a:r>
                        <a:rPr kumimoji="0" lang="en-US" sz="1800" b="0" i="0" u="none" strike="noStrike" kern="1200" baseline="0" dirty="0" smtClean="0">
                          <a:solidFill>
                            <a:schemeClr val="tx1"/>
                          </a:solidFill>
                          <a:latin typeface="+mn-lt"/>
                          <a:ea typeface="+mn-ea"/>
                          <a:cs typeface="+mn-cs"/>
                        </a:rPr>
                        <a:t>by end of financial year</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Number of LGMIM improvement plans completed</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6 Improvement plans completed</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06179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09" y="365125"/>
            <a:ext cx="11538857" cy="1325563"/>
          </a:xfrm>
        </p:spPr>
        <p:txBody>
          <a:bodyPr>
            <a:normAutofit/>
          </a:bodyPr>
          <a:lstStyle/>
          <a:p>
            <a:pPr algn="ctr"/>
            <a:r>
              <a:rPr lang="en-ZA" sz="2800" b="1" dirty="0" smtClean="0">
                <a:latin typeface="Arial" panose="020B0604020202020204" pitchFamily="34" charset="0"/>
                <a:cs typeface="Arial" panose="020B0604020202020204" pitchFamily="34" charset="0"/>
              </a:rPr>
              <a:t>8. Programme </a:t>
            </a:r>
            <a:r>
              <a:rPr lang="en-ZA" sz="2800" b="1" dirty="0">
                <a:latin typeface="Arial" panose="020B0604020202020204" pitchFamily="34" charset="0"/>
                <a:cs typeface="Arial" panose="020B0604020202020204" pitchFamily="34" charset="0"/>
              </a:rPr>
              <a:t>4: Public Sector Monitoring and Capacity </a:t>
            </a:r>
            <a:r>
              <a:rPr lang="en-ZA" sz="2800" b="1" dirty="0" smtClean="0">
                <a:latin typeface="Arial" panose="020B0604020202020204" pitchFamily="34" charset="0"/>
                <a:cs typeface="Arial" panose="020B0604020202020204" pitchFamily="34" charset="0"/>
              </a:rPr>
              <a:t>Development</a:t>
            </a:r>
            <a:endParaRPr lang="en-ZA"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18160" y="1436914"/>
            <a:ext cx="11277600" cy="575199"/>
          </a:xfrm>
        </p:spPr>
        <p:txBody>
          <a:bodyPr>
            <a:normAutofit fontScale="55000" lnSpcReduction="20000"/>
          </a:bodyPr>
          <a:lstStyle/>
          <a:p>
            <a:pPr marL="0" indent="0">
              <a:lnSpc>
                <a:spcPct val="120000"/>
              </a:lnSpc>
              <a:buNone/>
            </a:pPr>
            <a:r>
              <a:rPr lang="en-US" b="1" dirty="0">
                <a:latin typeface="Arial" panose="020B0604020202020204" pitchFamily="34" charset="0"/>
                <a:cs typeface="Arial" panose="020B0604020202020204" pitchFamily="34" charset="0"/>
              </a:rPr>
              <a:t>The purpose of the branch is to support the implementation of the medium term strategic framework by monitoring and improving the capacity of state institutions to develop and implement plans and provide services</a:t>
            </a:r>
          </a:p>
          <a:p>
            <a:endParaRPr lang="en-US" dirty="0"/>
          </a:p>
        </p:txBody>
      </p:sp>
      <p:graphicFrame>
        <p:nvGraphicFramePr>
          <p:cNvPr id="6" name="object 3"/>
          <p:cNvGraphicFramePr>
            <a:graphicFrameLocks noGrp="1"/>
          </p:cNvGraphicFramePr>
          <p:nvPr>
            <p:extLst>
              <p:ext uri="{D42A27DB-BD31-4B8C-83A1-F6EECF244321}">
                <p14:modId xmlns:p14="http://schemas.microsoft.com/office/powerpoint/2010/main" val="1443674005"/>
              </p:ext>
            </p:extLst>
          </p:nvPr>
        </p:nvGraphicFramePr>
        <p:xfrm>
          <a:off x="313510" y="2012113"/>
          <a:ext cx="11324308" cy="4517996"/>
        </p:xfrm>
        <a:graphic>
          <a:graphicData uri="http://schemas.openxmlformats.org/drawingml/2006/table">
            <a:tbl>
              <a:tblPr firstRow="1" bandRow="1"/>
              <a:tblGrid>
                <a:gridCol w="3725412">
                  <a:extLst>
                    <a:ext uri="{9D8B030D-6E8A-4147-A177-3AD203B41FA5}">
                      <a16:colId xmlns:a16="http://schemas.microsoft.com/office/drawing/2014/main" val="20000"/>
                    </a:ext>
                  </a:extLst>
                </a:gridCol>
                <a:gridCol w="3622413">
                  <a:extLst>
                    <a:ext uri="{9D8B030D-6E8A-4147-A177-3AD203B41FA5}">
                      <a16:colId xmlns:a16="http://schemas.microsoft.com/office/drawing/2014/main" val="20001"/>
                    </a:ext>
                  </a:extLst>
                </a:gridCol>
                <a:gridCol w="3976483">
                  <a:extLst>
                    <a:ext uri="{9D8B030D-6E8A-4147-A177-3AD203B41FA5}">
                      <a16:colId xmlns:a16="http://schemas.microsoft.com/office/drawing/2014/main" val="20004"/>
                    </a:ext>
                  </a:extLst>
                </a:gridCol>
              </a:tblGrid>
              <a:tr h="312233">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Strategic Objective/s</a:t>
                      </a:r>
                      <a:endParaRPr sz="1600" dirty="0">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solidFill>
                      <a:srgbClr val="F58220"/>
                    </a:solid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97790" marR="964565" algn="l">
                        <a:lnSpc>
                          <a:spcPct val="100000"/>
                        </a:lnSpc>
                        <a:spcBef>
                          <a:spcPts val="325"/>
                        </a:spcBef>
                      </a:pPr>
                      <a:r>
                        <a:rPr lang="en-ZA" sz="1600" b="1" spc="-20"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8220"/>
                    </a:solid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Planned Performance Target/s</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8220"/>
                    </a:solidFill>
                  </a:tcPr>
                </a:tc>
                <a:extLst>
                  <a:ext uri="{0D108BD9-81ED-4DB2-BD59-A6C34878D82A}">
                    <a16:rowId xmlns:a16="http://schemas.microsoft.com/office/drawing/2014/main" val="10000"/>
                  </a:ext>
                </a:extLst>
              </a:tr>
              <a:tr h="901235">
                <a:tc rowSpan="5">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To support initiatives undertaken to unblock problems and accelerate</a:t>
                      </a:r>
                    </a:p>
                    <a:p>
                      <a:r>
                        <a:rPr kumimoji="0" lang="en-US" sz="1800" b="0" i="0" u="none" strike="noStrike" kern="1200" baseline="0" dirty="0" smtClean="0">
                          <a:solidFill>
                            <a:schemeClr val="tx1"/>
                          </a:solidFill>
                          <a:latin typeface="+mn-lt"/>
                          <a:ea typeface="+mn-ea"/>
                          <a:cs typeface="+mn-cs"/>
                        </a:rPr>
                        <a:t>implementation of good governance in the Public Sector</a:t>
                      </a: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A report on National and Provincial departmental</a:t>
                      </a:r>
                    </a:p>
                    <a:p>
                      <a:r>
                        <a:rPr kumimoji="0" lang="en-US" sz="1800" b="0" i="0" u="none" strike="noStrike" kern="1200" baseline="0" dirty="0" smtClean="0">
                          <a:solidFill>
                            <a:schemeClr val="tx1"/>
                          </a:solidFill>
                          <a:latin typeface="+mn-lt"/>
                          <a:ea typeface="+mn-ea"/>
                          <a:cs typeface="+mn-cs"/>
                        </a:rPr>
                        <a:t>Performance assessment reports</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Annual outlook and review report on National and Provincial departmental</a:t>
                      </a:r>
                    </a:p>
                    <a:p>
                      <a:r>
                        <a:rPr kumimoji="0" lang="en-US" sz="1800" b="0" i="0" u="none" strike="noStrike" kern="1200" baseline="0" dirty="0" smtClean="0">
                          <a:solidFill>
                            <a:schemeClr val="tx1"/>
                          </a:solidFill>
                          <a:latin typeface="+mn-lt"/>
                          <a:ea typeface="+mn-ea"/>
                          <a:cs typeface="+mn-cs"/>
                        </a:rPr>
                        <a:t>performance assessment</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901235">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Integrated report on the state of SOEs governance and performance</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Integrated report on state of SOEs</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201647">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A report on the submission of PA for HoDs in national and provincial government departments and components</a:t>
                      </a: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A report on the submission of</a:t>
                      </a:r>
                    </a:p>
                    <a:p>
                      <a:r>
                        <a:rPr kumimoji="0" lang="en-US" sz="1800" b="0" i="0" u="none" strike="noStrike" kern="1200" baseline="0" dirty="0" smtClean="0">
                          <a:solidFill>
                            <a:schemeClr val="tx1"/>
                          </a:solidFill>
                          <a:latin typeface="+mn-lt"/>
                          <a:ea typeface="+mn-ea"/>
                          <a:cs typeface="+mn-cs"/>
                        </a:rPr>
                        <a:t>Performance agreement received</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00823">
                <a:tc vMerge="1">
                  <a:txBody>
                    <a:bodyPr/>
                    <a:lstStyle/>
                    <a:p>
                      <a:endParaRPr lang="en-US"/>
                    </a:p>
                  </a:txBody>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algn="l" rtl="0" eaLnBrk="1" latinLnBrk="0" hangingPunct="1"/>
                      <a:r>
                        <a:rPr kumimoji="0" lang="en-US" sz="1800" b="0" i="0" u="none" strike="noStrike" kern="1200" baseline="0" dirty="0" smtClean="0">
                          <a:solidFill>
                            <a:schemeClr val="tx1"/>
                          </a:solidFill>
                          <a:latin typeface="+mn-lt"/>
                          <a:ea typeface="+mn-ea"/>
                          <a:cs typeface="+mn-cs"/>
                        </a:rPr>
                        <a:t>Establishment of the Head of the Public Service supported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algn="l" rtl="0" eaLnBrk="1" latinLnBrk="0" hangingPunct="1"/>
                      <a:r>
                        <a:rPr kumimoji="0" lang="en-ZA" sz="1800" b="0" i="0" u="none" strike="noStrike" kern="1200" baseline="0" dirty="0" smtClean="0">
                          <a:solidFill>
                            <a:schemeClr val="tx1"/>
                          </a:solidFill>
                          <a:latin typeface="+mn-lt"/>
                          <a:ea typeface="+mn-ea"/>
                          <a:cs typeface="+mn-cs"/>
                        </a:rPr>
                        <a:t>Implementation Strategy developed by 30 September 2019</a:t>
                      </a:r>
                      <a:endParaRPr kumimoji="0" lang="en-ZA" sz="1800" b="0" i="0" u="none" strike="noStrike" kern="1200" baseline="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3966826"/>
                  </a:ext>
                </a:extLst>
              </a:tr>
              <a:tr h="600823">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Number of analytical reports on 30-day payments produced</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4 Analysis report on 30-day payments produced</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88482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802" y="1469036"/>
            <a:ext cx="11543853" cy="314795"/>
          </a:xfrm>
        </p:spPr>
        <p:txBody>
          <a:bodyPr>
            <a:normAutofit fontScale="90000"/>
          </a:bodyPr>
          <a:lstStyle/>
          <a:p>
            <a:pPr algn="ctr"/>
            <a:r>
              <a:rPr lang="en-ZA" sz="3200" b="1" dirty="0">
                <a:latin typeface="Arial" panose="020B0604020202020204" pitchFamily="34" charset="0"/>
                <a:cs typeface="Arial" panose="020B0604020202020204" pitchFamily="34" charset="0"/>
              </a:rPr>
              <a:t>8</a:t>
            </a:r>
            <a:r>
              <a:rPr lang="en-ZA" sz="3200" b="1" dirty="0" smtClean="0">
                <a:latin typeface="Arial" panose="020B0604020202020204" pitchFamily="34" charset="0"/>
                <a:cs typeface="Arial" panose="020B0604020202020204" pitchFamily="34" charset="0"/>
              </a:rPr>
              <a:t>. Programme </a:t>
            </a:r>
            <a:r>
              <a:rPr lang="en-ZA" sz="3200" b="1" dirty="0">
                <a:latin typeface="Arial" panose="020B0604020202020204" pitchFamily="34" charset="0"/>
                <a:cs typeface="Arial" panose="020B0604020202020204" pitchFamily="34" charset="0"/>
              </a:rPr>
              <a:t>4: Public Sector Monitoring and Capacity </a:t>
            </a:r>
            <a:r>
              <a:rPr lang="en-ZA" sz="3200" b="1" dirty="0" smtClean="0">
                <a:latin typeface="Arial" panose="020B0604020202020204" pitchFamily="34" charset="0"/>
                <a:cs typeface="Arial" panose="020B0604020202020204" pitchFamily="34" charset="0"/>
              </a:rPr>
              <a:t>Development cont</a:t>
            </a:r>
            <a:r>
              <a:rPr lang="en-ZA" sz="3200" b="1" dirty="0" smtClean="0">
                <a:latin typeface="Arial" panose="020B0604020202020204" pitchFamily="34" charset="0"/>
                <a:cs typeface="Arial" panose="020B0604020202020204" pitchFamily="34" charset="0"/>
              </a:rPr>
              <a:t>…</a:t>
            </a:r>
            <a:br>
              <a:rPr lang="en-ZA" sz="3200" b="1" dirty="0" smtClean="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The purpose of the branch is to support the implementation of the medium term strategic framework by monitoring and improving the capacity of state institutions to develop and implement plans and provide services</a:t>
            </a:r>
            <a:br>
              <a:rPr lang="en-US" sz="2000" b="1" dirty="0">
                <a:latin typeface="Arial" panose="020B0604020202020204" pitchFamily="34" charset="0"/>
                <a:cs typeface="Arial" panose="020B0604020202020204" pitchFamily="34" charset="0"/>
              </a:rPr>
            </a:br>
            <a:r>
              <a:rPr lang="en-ZA" sz="3200" b="1" dirty="0" smtClean="0">
                <a:latin typeface="Arial" panose="020B0604020202020204" pitchFamily="34" charset="0"/>
                <a:cs typeface="Arial" panose="020B0604020202020204" pitchFamily="34" charset="0"/>
              </a:rPr>
              <a:t/>
            </a:r>
            <a:br>
              <a:rPr lang="en-ZA" sz="3200" b="1" dirty="0" smtClean="0">
                <a:latin typeface="Arial" panose="020B0604020202020204" pitchFamily="34" charset="0"/>
                <a:cs typeface="Arial" panose="020B0604020202020204" pitchFamily="34" charset="0"/>
              </a:rPr>
            </a:br>
            <a:endParaRPr lang="en-ZA" b="1" dirty="0">
              <a:latin typeface="Arial" panose="020B0604020202020204" pitchFamily="34" charset="0"/>
              <a:cs typeface="Arial" panose="020B0604020202020204" pitchFamily="34" charset="0"/>
            </a:endParaRPr>
          </a:p>
        </p:txBody>
      </p:sp>
      <p:graphicFrame>
        <p:nvGraphicFramePr>
          <p:cNvPr id="6" name="object 3"/>
          <p:cNvGraphicFramePr>
            <a:graphicFrameLocks noGrp="1"/>
          </p:cNvGraphicFramePr>
          <p:nvPr>
            <p:extLst>
              <p:ext uri="{D42A27DB-BD31-4B8C-83A1-F6EECF244321}">
                <p14:modId xmlns:p14="http://schemas.microsoft.com/office/powerpoint/2010/main" val="2926877712"/>
              </p:ext>
            </p:extLst>
          </p:nvPr>
        </p:nvGraphicFramePr>
        <p:xfrm>
          <a:off x="406399" y="1896057"/>
          <a:ext cx="11437257" cy="3368978"/>
        </p:xfrm>
        <a:graphic>
          <a:graphicData uri="http://schemas.openxmlformats.org/drawingml/2006/table">
            <a:tbl>
              <a:tblPr firstRow="1" bandRow="1"/>
              <a:tblGrid>
                <a:gridCol w="3762569">
                  <a:extLst>
                    <a:ext uri="{9D8B030D-6E8A-4147-A177-3AD203B41FA5}">
                      <a16:colId xmlns:a16="http://schemas.microsoft.com/office/drawing/2014/main" val="20000"/>
                    </a:ext>
                  </a:extLst>
                </a:gridCol>
                <a:gridCol w="3651411">
                  <a:extLst>
                    <a:ext uri="{9D8B030D-6E8A-4147-A177-3AD203B41FA5}">
                      <a16:colId xmlns:a16="http://schemas.microsoft.com/office/drawing/2014/main" val="20001"/>
                    </a:ext>
                  </a:extLst>
                </a:gridCol>
                <a:gridCol w="4023277">
                  <a:extLst>
                    <a:ext uri="{9D8B030D-6E8A-4147-A177-3AD203B41FA5}">
                      <a16:colId xmlns:a16="http://schemas.microsoft.com/office/drawing/2014/main" val="20004"/>
                    </a:ext>
                  </a:extLst>
                </a:gridCol>
              </a:tblGrid>
              <a:tr h="0">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Strategic Objective/s</a:t>
                      </a:r>
                      <a:endParaRPr sz="1600" dirty="0">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solidFill>
                      <a:srgbClr val="F58220"/>
                    </a:solid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97790" marR="964565" algn="l">
                        <a:lnSpc>
                          <a:spcPct val="100000"/>
                        </a:lnSpc>
                        <a:spcBef>
                          <a:spcPts val="325"/>
                        </a:spcBef>
                      </a:pPr>
                      <a:r>
                        <a:rPr lang="en-ZA" sz="1600" b="1" spc="-20"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8220"/>
                    </a:solid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Planned Performance Target/s</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58220"/>
                    </a:solidFill>
                  </a:tcPr>
                </a:tc>
                <a:extLst>
                  <a:ext uri="{0D108BD9-81ED-4DB2-BD59-A6C34878D82A}">
                    <a16:rowId xmlns:a16="http://schemas.microsoft.com/office/drawing/2014/main" val="10000"/>
                  </a:ext>
                </a:extLst>
              </a:tr>
              <a:tr h="295255">
                <a:tc rowSpan="2">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To support initiatives undertaken to unblock problems, accelerate</a:t>
                      </a:r>
                    </a:p>
                    <a:p>
                      <a:r>
                        <a:rPr kumimoji="0" lang="en-US" sz="1800" b="0" i="0" u="none" strike="noStrike" kern="1200" baseline="0" dirty="0" smtClean="0">
                          <a:solidFill>
                            <a:schemeClr val="tx1"/>
                          </a:solidFill>
                          <a:latin typeface="+mn-lt"/>
                          <a:ea typeface="+mn-ea"/>
                          <a:cs typeface="+mn-cs"/>
                        </a:rPr>
                        <a:t>implementation and monitor good governance in the public sector</a:t>
                      </a: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Number of overview reports on the status of frontline performance and service delivery</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Annual and Mid-term overview reports on the status of frontline</a:t>
                      </a:r>
                    </a:p>
                    <a:p>
                      <a:r>
                        <a:rPr kumimoji="0" lang="en-US" sz="1800" b="0" i="0" u="none" strike="noStrike" kern="1200" baseline="0" dirty="0" smtClean="0">
                          <a:solidFill>
                            <a:schemeClr val="tx1"/>
                          </a:solidFill>
                          <a:latin typeface="+mn-lt"/>
                          <a:ea typeface="+mn-ea"/>
                          <a:cs typeface="+mn-cs"/>
                        </a:rPr>
                        <a:t>performance and service delivery</a:t>
                      </a:r>
                    </a:p>
                    <a:p>
                      <a:r>
                        <a:rPr kumimoji="0" lang="en-US" sz="1800" b="0" i="0" u="none" strike="noStrike" kern="1200" baseline="0" dirty="0" smtClean="0">
                          <a:solidFill>
                            <a:schemeClr val="tx1"/>
                          </a:solidFill>
                          <a:latin typeface="+mn-lt"/>
                          <a:ea typeface="+mn-ea"/>
                          <a:cs typeface="+mn-cs"/>
                        </a:rPr>
                        <a:t>produced</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73112">
                <a:tc vMerge="1">
                  <a:txBody>
                    <a:bodyPr/>
                    <a:lstStyle/>
                    <a:p>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algn="l" rtl="0" eaLnBrk="1" latinLnBrk="0" hangingPunct="1"/>
                      <a:r>
                        <a:rPr kumimoji="0" lang="en-ZA" sz="1800" b="0" i="0" u="none" strike="noStrike" kern="1200" baseline="0" dirty="0" smtClean="0">
                          <a:solidFill>
                            <a:schemeClr val="tx1"/>
                          </a:solidFill>
                          <a:latin typeface="+mn-lt"/>
                          <a:ea typeface="+mn-ea"/>
                          <a:cs typeface="+mn-cs"/>
                        </a:rPr>
                        <a:t>Plan to facilitate citizen based engagement developed </a:t>
                      </a:r>
                      <a:endParaRPr kumimoji="0" lang="en-ZA" sz="1800" b="0" i="0" u="none" strike="noStrike" kern="1200" baseline="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algn="l" rtl="0" eaLnBrk="1" latinLnBrk="0" hangingPunct="1"/>
                      <a:r>
                        <a:rPr kumimoji="0" lang="en-ZA" sz="1800" b="0" i="0" u="none" strike="noStrike" kern="1200" baseline="0" dirty="0" smtClean="0">
                          <a:solidFill>
                            <a:schemeClr val="tx1"/>
                          </a:solidFill>
                          <a:latin typeface="+mn-lt"/>
                          <a:ea typeface="+mn-ea"/>
                          <a:cs typeface="+mn-cs"/>
                        </a:rPr>
                        <a:t>Plan Developed by September 2019</a:t>
                      </a:r>
                      <a:endParaRPr kumimoji="0" lang="en-ZA" sz="1800" b="0" i="0" u="none" strike="noStrike" kern="1200" baseline="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0261485"/>
                  </a:ext>
                </a:extLst>
              </a:tr>
              <a:tr h="822961">
                <a:tc rowSpan="2">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97790" algn="l">
                        <a:lnSpc>
                          <a:spcPct val="100000"/>
                        </a:lnSpc>
                        <a:spcBef>
                          <a:spcPts val="325"/>
                        </a:spcBef>
                      </a:pPr>
                      <a:r>
                        <a:rPr lang="en-US" sz="1800" b="0" dirty="0" smtClean="0">
                          <a:latin typeface="Arial" panose="020B0604020202020204" pitchFamily="34" charset="0"/>
                          <a:cs typeface="Arial" panose="020B0604020202020204" pitchFamily="34" charset="0"/>
                        </a:rPr>
                        <a:t>To facilitate the Implementation of the NDP Chapter</a:t>
                      </a:r>
                      <a:r>
                        <a:rPr lang="en-US" sz="1800" b="0" baseline="0" dirty="0" smtClean="0">
                          <a:latin typeface="Arial" panose="020B0604020202020204" pitchFamily="34" charset="0"/>
                          <a:cs typeface="Arial" panose="020B0604020202020204" pitchFamily="34" charset="0"/>
                        </a:rPr>
                        <a:t> 13 and MTSF Priority 6 </a:t>
                      </a:r>
                      <a:endParaRPr sz="1800" b="0" dirty="0">
                        <a:latin typeface="Arial" panose="020B0604020202020204" pitchFamily="34" charset="0"/>
                        <a:cs typeface="Arial" panose="020B0604020202020204" pitchFamily="34" charset="0"/>
                      </a:endParaRPr>
                    </a:p>
                  </a:txBody>
                  <a:tcPr marL="0" marR="0" marT="412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Percentage of targets in the PM&amp;E Capacity Development Plan</a:t>
                      </a:r>
                    </a:p>
                    <a:p>
                      <a:r>
                        <a:rPr kumimoji="0" lang="en-US" sz="1800" b="0" i="0" u="none" strike="noStrike" kern="1200" baseline="0" dirty="0" smtClean="0">
                          <a:solidFill>
                            <a:schemeClr val="tx1"/>
                          </a:solidFill>
                          <a:latin typeface="+mn-lt"/>
                          <a:ea typeface="+mn-ea"/>
                          <a:cs typeface="+mn-cs"/>
                        </a:rPr>
                        <a:t>achieved</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kumimoji="0" lang="en-US" sz="1800" b="0" i="0" u="none" strike="noStrike" kern="1200" baseline="0" dirty="0" smtClean="0">
                          <a:solidFill>
                            <a:schemeClr val="tx1"/>
                          </a:solidFill>
                          <a:latin typeface="+mn-lt"/>
                          <a:ea typeface="+mn-ea"/>
                          <a:cs typeface="+mn-cs"/>
                        </a:rPr>
                        <a:t>85% of targets achieved</a:t>
                      </a:r>
                      <a:endParaRPr lang="en-ZA" sz="12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90510">
                <a:tc vMerge="1">
                  <a:txBody>
                    <a:bodyPr/>
                    <a:lstStyle/>
                    <a:p>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lang="en-US" dirty="0" smtClean="0"/>
                        <a:t>Implementation Model for Priority 6  Capable ethical developmental state</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r>
                        <a:rPr lang="en-US" dirty="0" smtClean="0"/>
                        <a:t>Implementation Model September 2019</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74827"/>
                  </a:ext>
                </a:extLst>
              </a:tr>
            </a:tbl>
          </a:graphicData>
        </a:graphic>
      </p:graphicFrame>
    </p:spTree>
    <p:extLst>
      <p:ext uri="{BB962C8B-B14F-4D97-AF65-F5344CB8AC3E}">
        <p14:creationId xmlns:p14="http://schemas.microsoft.com/office/powerpoint/2010/main" val="1915993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5565" y="332510"/>
            <a:ext cx="11578188" cy="461818"/>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2800" b="1" dirty="0">
                <a:latin typeface="Arial" charset="0"/>
                <a:ea typeface="Arial" charset="0"/>
                <a:cs typeface="Arial" charset="0"/>
              </a:rPr>
              <a:t>9</a:t>
            </a:r>
            <a:r>
              <a:rPr lang="en-ZA" sz="2800" b="1" dirty="0" smtClean="0">
                <a:latin typeface="Arial" charset="0"/>
                <a:ea typeface="Arial" charset="0"/>
                <a:cs typeface="Arial" charset="0"/>
              </a:rPr>
              <a:t>. Programme 5: Evaluation, Evidence And Knowledge Systems</a:t>
            </a:r>
            <a:endParaRPr lang="en-ZA" sz="2800" b="1" dirty="0">
              <a:latin typeface="Arial" charset="0"/>
              <a:ea typeface="Arial" charset="0"/>
              <a:cs typeface="Arial" charset="0"/>
            </a:endParaRPr>
          </a:p>
        </p:txBody>
      </p:sp>
      <p:sp>
        <p:nvSpPr>
          <p:cNvPr id="5" name="Content Placeholder 2"/>
          <p:cNvSpPr txBox="1">
            <a:spLocks/>
          </p:cNvSpPr>
          <p:nvPr/>
        </p:nvSpPr>
        <p:spPr>
          <a:xfrm>
            <a:off x="361527" y="1278702"/>
            <a:ext cx="11368655" cy="568571"/>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lnSpc>
                <a:spcPct val="100000"/>
              </a:lnSpc>
            </a:pPr>
            <a:r>
              <a:rPr lang="en-US" sz="1600" b="1" dirty="0">
                <a:latin typeface="Arial" charset="0"/>
                <a:ea typeface="Arial" charset="0"/>
                <a:cs typeface="Arial" charset="0"/>
              </a:rPr>
              <a:t>Purpose of the Branch is to coordinate and support the generation, collation, accessibility and timely use of quality evidence to support performance monitoring and evaluation across government.</a:t>
            </a:r>
          </a:p>
          <a:p>
            <a:pPr marL="596646" indent="-514350" algn="just">
              <a:lnSpc>
                <a:spcPct val="150000"/>
              </a:lnSpc>
              <a:buFont typeface="+mj-lt"/>
              <a:buAutoNum type="arabicPeriod"/>
            </a:pPr>
            <a:endParaRPr lang="en-ZA" sz="1600" dirty="0" smtClean="0">
              <a:latin typeface="Arial" charset="0"/>
              <a:ea typeface="Arial" charset="0"/>
              <a:cs typeface="Arial" charset="0"/>
            </a:endParaRPr>
          </a:p>
          <a:p>
            <a:pPr marL="596646" indent="-514350" algn="just">
              <a:lnSpc>
                <a:spcPct val="150000"/>
              </a:lnSpc>
              <a:buFont typeface="+mj-lt"/>
              <a:buAutoNum type="arabicPeriod"/>
            </a:pPr>
            <a:endParaRPr lang="en-ZA" sz="1600" dirty="0" smtClean="0">
              <a:latin typeface="Arial" charset="0"/>
              <a:ea typeface="Arial" charset="0"/>
              <a:cs typeface="Arial" charset="0"/>
            </a:endParaRPr>
          </a:p>
          <a:p>
            <a:pPr marL="596646" indent="-514350" algn="just">
              <a:lnSpc>
                <a:spcPct val="150000"/>
              </a:lnSpc>
              <a:buFont typeface="+mj-lt"/>
              <a:buAutoNum type="arabicPeriod"/>
            </a:pPr>
            <a:endParaRPr lang="en-ZA" sz="1600" dirty="0" smtClean="0">
              <a:latin typeface="Arial" charset="0"/>
              <a:ea typeface="Arial" charset="0"/>
              <a:cs typeface="Arial" charset="0"/>
            </a:endParaRPr>
          </a:p>
          <a:p>
            <a:pPr marL="596646" indent="-514350" algn="just">
              <a:lnSpc>
                <a:spcPct val="150000"/>
              </a:lnSpc>
              <a:buFont typeface="+mj-lt"/>
              <a:buAutoNum type="arabicPeriod"/>
            </a:pPr>
            <a:endParaRPr lang="en-ZA" sz="1600" dirty="0">
              <a:latin typeface="Arial" charset="0"/>
              <a:ea typeface="Arial" charset="0"/>
              <a:cs typeface="Arial" charset="0"/>
            </a:endParaRPr>
          </a:p>
        </p:txBody>
      </p:sp>
      <p:graphicFrame>
        <p:nvGraphicFramePr>
          <p:cNvPr id="7" name="object 3"/>
          <p:cNvGraphicFramePr>
            <a:graphicFrameLocks noGrp="1"/>
          </p:cNvGraphicFramePr>
          <p:nvPr>
            <p:extLst>
              <p:ext uri="{D42A27DB-BD31-4B8C-83A1-F6EECF244321}">
                <p14:modId xmlns:p14="http://schemas.microsoft.com/office/powerpoint/2010/main" val="2432497798"/>
              </p:ext>
            </p:extLst>
          </p:nvPr>
        </p:nvGraphicFramePr>
        <p:xfrm>
          <a:off x="361527" y="2090057"/>
          <a:ext cx="11347004" cy="4549853"/>
        </p:xfrm>
        <a:graphic>
          <a:graphicData uri="http://schemas.openxmlformats.org/drawingml/2006/table">
            <a:tbl>
              <a:tblPr firstRow="1" bandRow="1">
                <a:tableStyleId>{2D5ABB26-0587-4C30-8999-92F81FD0307C}</a:tableStyleId>
              </a:tblPr>
              <a:tblGrid>
                <a:gridCol w="3732878">
                  <a:extLst>
                    <a:ext uri="{9D8B030D-6E8A-4147-A177-3AD203B41FA5}">
                      <a16:colId xmlns:a16="http://schemas.microsoft.com/office/drawing/2014/main" val="20000"/>
                    </a:ext>
                  </a:extLst>
                </a:gridCol>
                <a:gridCol w="3629672">
                  <a:extLst>
                    <a:ext uri="{9D8B030D-6E8A-4147-A177-3AD203B41FA5}">
                      <a16:colId xmlns:a16="http://schemas.microsoft.com/office/drawing/2014/main" val="20001"/>
                    </a:ext>
                  </a:extLst>
                </a:gridCol>
                <a:gridCol w="3984454">
                  <a:extLst>
                    <a:ext uri="{9D8B030D-6E8A-4147-A177-3AD203B41FA5}">
                      <a16:colId xmlns:a16="http://schemas.microsoft.com/office/drawing/2014/main" val="20004"/>
                    </a:ext>
                  </a:extLst>
                </a:gridCol>
              </a:tblGrid>
              <a:tr h="324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spc="-15" dirty="0" smtClean="0">
                          <a:solidFill>
                            <a:srgbClr val="FFFFFF"/>
                          </a:solidFill>
                          <a:effectLst>
                            <a:outerShdw blurRad="38100" dist="38100" dir="2700000" algn="tl">
                              <a:srgbClr val="000000">
                                <a:alpha val="43137"/>
                              </a:srgbClr>
                            </a:outerShdw>
                          </a:effectLst>
                          <a:latin typeface="Arial" charset="0"/>
                          <a:ea typeface="Arial" charset="0"/>
                          <a:cs typeface="Arial" charset="0"/>
                        </a:rPr>
                        <a:t> Strategic Objective/s</a:t>
                      </a:r>
                      <a:endParaRPr sz="1400" dirty="0">
                        <a:latin typeface="Arial" charset="0"/>
                        <a:ea typeface="Arial" charset="0"/>
                        <a:cs typeface="Arial"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58220"/>
                    </a:solidFill>
                  </a:tcPr>
                </a:tc>
                <a:tc>
                  <a:txBody>
                    <a:bodyPr/>
                    <a:lstStyle/>
                    <a:p>
                      <a:pPr marL="97790" marR="964565" algn="l">
                        <a:lnSpc>
                          <a:spcPct val="100000"/>
                        </a:lnSpc>
                        <a:spcBef>
                          <a:spcPts val="325"/>
                        </a:spcBef>
                      </a:pPr>
                      <a:r>
                        <a:rPr lang="en-ZA" sz="1400" b="1" spc="-20" dirty="0" smtClean="0">
                          <a:solidFill>
                            <a:srgbClr val="FFFFFF"/>
                          </a:solidFill>
                          <a:effectLst>
                            <a:outerShdw blurRad="38100" dist="38100" dir="2700000" algn="tl">
                              <a:srgbClr val="000000">
                                <a:alpha val="43137"/>
                              </a:srgbClr>
                            </a:outerShdw>
                          </a:effectLst>
                          <a:latin typeface="Arial" charset="0"/>
                          <a:ea typeface="Arial" charset="0"/>
                          <a:cs typeface="Arial" charset="0"/>
                        </a:rPr>
                        <a:t>Indicator</a:t>
                      </a:r>
                      <a:endParaRPr lang="en-ZA" sz="1400" b="1" dirty="0" smtClean="0">
                        <a:effectLst>
                          <a:outerShdw blurRad="38100" dist="38100" dir="2700000" algn="tl">
                            <a:srgbClr val="000000">
                              <a:alpha val="43137"/>
                            </a:srgbClr>
                          </a:outerShdw>
                        </a:effectLst>
                        <a:latin typeface="Arial" charset="0"/>
                        <a:ea typeface="Arial" charset="0"/>
                        <a:cs typeface="Arial" charset="0"/>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spc="-15" dirty="0" smtClean="0">
                          <a:solidFill>
                            <a:srgbClr val="FFFFFF"/>
                          </a:solidFill>
                          <a:effectLst>
                            <a:outerShdw blurRad="38100" dist="38100" dir="2700000" algn="tl">
                              <a:srgbClr val="000000">
                                <a:alpha val="43137"/>
                              </a:srgbClr>
                            </a:outerShdw>
                          </a:effectLst>
                          <a:latin typeface="Arial" charset="0"/>
                          <a:ea typeface="Arial" charset="0"/>
                          <a:cs typeface="Arial" charset="0"/>
                        </a:rPr>
                        <a:t>Planned Performance Target/s</a:t>
                      </a:r>
                      <a:endParaRPr lang="en-ZA" sz="1400" b="1" dirty="0" smtClean="0">
                        <a:effectLst>
                          <a:outerShdw blurRad="38100" dist="38100" dir="2700000" algn="tl">
                            <a:srgbClr val="000000">
                              <a:alpha val="43137"/>
                            </a:srgbClr>
                          </a:outerShdw>
                        </a:effectLst>
                        <a:latin typeface="Arial" charset="0"/>
                        <a:ea typeface="Arial" charset="0"/>
                        <a:cs typeface="Arial" charset="0"/>
                      </a:endParaRPr>
                    </a:p>
                  </a:txBody>
                  <a:tcPr marL="0" marR="0" marT="41275"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extLst>
                  <a:ext uri="{0D108BD9-81ED-4DB2-BD59-A6C34878D82A}">
                    <a16:rowId xmlns:a16="http://schemas.microsoft.com/office/drawing/2014/main" val="10000"/>
                  </a:ext>
                </a:extLst>
              </a:tr>
              <a:tr h="1546706">
                <a:tc rowSpan="4">
                  <a:txBody>
                    <a:bodyPr/>
                    <a:lstStyle/>
                    <a:p>
                      <a:r>
                        <a:rPr kumimoji="0" lang="en-US" sz="1800" b="0" i="0" u="none" strike="noStrike" kern="1200" baseline="0" dirty="0" smtClean="0">
                          <a:solidFill>
                            <a:schemeClr val="tx1"/>
                          </a:solidFill>
                          <a:latin typeface="Arial" charset="0"/>
                          <a:ea typeface="Arial" charset="0"/>
                          <a:cs typeface="Arial" charset="0"/>
                        </a:rPr>
                        <a:t>To support evidence based Planning,</a:t>
                      </a:r>
                    </a:p>
                    <a:p>
                      <a:r>
                        <a:rPr kumimoji="0" lang="en-US" sz="1800" b="0" i="0" u="none" strike="noStrike" kern="1200" baseline="0" dirty="0" smtClean="0">
                          <a:solidFill>
                            <a:schemeClr val="tx1"/>
                          </a:solidFill>
                          <a:latin typeface="Arial" charset="0"/>
                          <a:ea typeface="Arial" charset="0"/>
                          <a:cs typeface="Arial" charset="0"/>
                        </a:rPr>
                        <a:t>Monitoring and Evaluation (PM&amp;E)</a:t>
                      </a:r>
                      <a:endParaRPr sz="1800" b="0" dirty="0">
                        <a:solidFill>
                          <a:schemeClr val="tx1"/>
                        </a:solidFill>
                        <a:latin typeface="Arial" charset="0"/>
                        <a:ea typeface="Arial" charset="0"/>
                        <a:cs typeface="Arial"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solidFill>
                      <a:schemeClr val="bg1"/>
                    </a:solidFill>
                  </a:tcPr>
                </a:tc>
                <a:tc>
                  <a:txBody>
                    <a:bodyPr/>
                    <a:lstStyle/>
                    <a:p>
                      <a:r>
                        <a:rPr kumimoji="0" lang="en-US" sz="1800" b="0" i="0" u="none" strike="noStrike" kern="1200" baseline="0" dirty="0" smtClean="0">
                          <a:solidFill>
                            <a:schemeClr val="tx1"/>
                          </a:solidFill>
                          <a:latin typeface="Arial" charset="0"/>
                          <a:ea typeface="Arial" charset="0"/>
                          <a:cs typeface="Arial" charset="0"/>
                        </a:rPr>
                        <a:t>Number of training courses provided to senior managers to enhance evidence based policy</a:t>
                      </a:r>
                    </a:p>
                    <a:p>
                      <a:r>
                        <a:rPr kumimoji="0" lang="en-US" sz="1800" b="0" i="0" u="none" strike="noStrike" kern="1200" baseline="0" dirty="0" smtClean="0">
                          <a:solidFill>
                            <a:schemeClr val="tx1"/>
                          </a:solidFill>
                          <a:latin typeface="Arial" charset="0"/>
                          <a:ea typeface="Arial" charset="0"/>
                          <a:cs typeface="Arial" charset="0"/>
                        </a:rPr>
                        <a:t>decision-making processes in government</a:t>
                      </a:r>
                      <a:endParaRPr lang="en-ZA" sz="1800" dirty="0">
                        <a:solidFill>
                          <a:schemeClr val="tx1"/>
                        </a:solidFill>
                        <a:effectLst/>
                        <a:latin typeface="Arial" charset="0"/>
                        <a:ea typeface="Arial" charset="0"/>
                        <a:cs typeface="Arial"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r>
                        <a:rPr kumimoji="0" lang="en-ZA" sz="1800" b="0" i="0" u="none" strike="noStrike" kern="1200" baseline="0" dirty="0" smtClean="0">
                          <a:solidFill>
                            <a:schemeClr val="tx1"/>
                          </a:solidFill>
                          <a:latin typeface="Arial" charset="0"/>
                          <a:ea typeface="Arial" charset="0"/>
                          <a:cs typeface="Arial" charset="0"/>
                        </a:rPr>
                        <a:t>A report on the review of evidence based policy decision-making training programmes produced (target revised)</a:t>
                      </a:r>
                      <a:endParaRPr kumimoji="0" lang="en-ZA" sz="1800" b="0" i="0" u="none" strike="noStrike" kern="1200" baseline="0" dirty="0">
                        <a:solidFill>
                          <a:schemeClr val="tx1"/>
                        </a:solidFill>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18683">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Arial" charset="0"/>
                          <a:ea typeface="Arial" charset="0"/>
                          <a:cs typeface="Arial" charset="0"/>
                        </a:rPr>
                        <a:t>National Evaluation Plan produced</a:t>
                      </a:r>
                      <a:endParaRPr lang="en-ZA" sz="1800" dirty="0">
                        <a:solidFill>
                          <a:schemeClr val="tx1"/>
                        </a:solidFill>
                        <a:effectLst/>
                        <a:latin typeface="Arial" charset="0"/>
                        <a:ea typeface="Arial" charset="0"/>
                        <a:cs typeface="Arial"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r>
                        <a:rPr kumimoji="0" lang="en-US" sz="1800" b="0" i="0" u="none" strike="noStrike" kern="1200" baseline="0" dirty="0" smtClean="0">
                          <a:solidFill>
                            <a:schemeClr val="tx1"/>
                          </a:solidFill>
                          <a:latin typeface="Arial" charset="0"/>
                          <a:ea typeface="Arial" charset="0"/>
                          <a:cs typeface="Arial" charset="0"/>
                        </a:rPr>
                        <a:t>National Evaluation Policy Framework and National Evaluation Plan produced</a:t>
                      </a:r>
                      <a:endParaRPr lang="en-ZA" sz="1800" dirty="0">
                        <a:solidFill>
                          <a:schemeClr val="tx1"/>
                        </a:solidFill>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928023">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Arial" charset="0"/>
                          <a:ea typeface="Arial" charset="0"/>
                          <a:cs typeface="Arial" charset="0"/>
                        </a:rPr>
                        <a:t>Number of evaluation reports approved by Evaluation Steering</a:t>
                      </a:r>
                    </a:p>
                    <a:p>
                      <a:r>
                        <a:rPr kumimoji="0" lang="en-US" sz="1800" b="0" i="0" u="none" strike="noStrike" kern="1200" baseline="0" dirty="0" smtClean="0">
                          <a:solidFill>
                            <a:schemeClr val="tx1"/>
                          </a:solidFill>
                          <a:latin typeface="Arial" charset="0"/>
                          <a:ea typeface="Arial" charset="0"/>
                          <a:cs typeface="Arial" charset="0"/>
                        </a:rPr>
                        <a:t>Committee</a:t>
                      </a:r>
                      <a:endParaRPr lang="en-ZA" sz="1800" dirty="0">
                        <a:solidFill>
                          <a:srgbClr val="943634"/>
                        </a:solidFill>
                        <a:effectLst/>
                        <a:latin typeface="Arial" charset="0"/>
                        <a:ea typeface="Arial" charset="0"/>
                        <a:cs typeface="Arial"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r>
                        <a:rPr kumimoji="0" lang="en-US" sz="1800" b="0" i="0" u="none" strike="noStrike" kern="1200" baseline="0" dirty="0" smtClean="0">
                          <a:solidFill>
                            <a:schemeClr val="tx1">
                              <a:lumMod val="95000"/>
                              <a:lumOff val="5000"/>
                            </a:schemeClr>
                          </a:solidFill>
                          <a:latin typeface="Arial" charset="0"/>
                          <a:ea typeface="Arial" charset="0"/>
                          <a:cs typeface="Arial" charset="0"/>
                        </a:rPr>
                        <a:t>8 </a:t>
                      </a:r>
                      <a:r>
                        <a:rPr kumimoji="0" lang="en-US" sz="1800" b="0" i="0" u="none" strike="noStrike" kern="1200" baseline="0" dirty="0" smtClean="0">
                          <a:solidFill>
                            <a:schemeClr val="tx1"/>
                          </a:solidFill>
                          <a:latin typeface="Arial" charset="0"/>
                          <a:ea typeface="Arial" charset="0"/>
                          <a:cs typeface="Arial" charset="0"/>
                        </a:rPr>
                        <a:t>evaluation reports approved</a:t>
                      </a:r>
                    </a:p>
                    <a:p>
                      <a:endParaRPr lang="en-ZA" sz="1800" dirty="0">
                        <a:solidFill>
                          <a:srgbClr val="943634"/>
                        </a:solidFill>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928023">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Arial" charset="0"/>
                          <a:ea typeface="Arial" charset="0"/>
                          <a:cs typeface="Arial" charset="0"/>
                        </a:rPr>
                        <a:t>Monitoring report on the implementation of improvement plans on evaluations completed</a:t>
                      </a:r>
                      <a:endParaRPr lang="en-ZA" sz="1800" dirty="0">
                        <a:solidFill>
                          <a:srgbClr val="943634"/>
                        </a:solidFill>
                        <a:effectLst/>
                        <a:latin typeface="Arial" charset="0"/>
                        <a:ea typeface="Arial" charset="0"/>
                        <a:cs typeface="Arial"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r>
                        <a:rPr kumimoji="0" lang="en-US" sz="1800" b="0" i="0" u="none" strike="noStrike" kern="1200" baseline="0" dirty="0" smtClean="0">
                          <a:solidFill>
                            <a:schemeClr val="tx1"/>
                          </a:solidFill>
                          <a:latin typeface="Arial" charset="0"/>
                          <a:ea typeface="Arial" charset="0"/>
                          <a:cs typeface="Arial" charset="0"/>
                        </a:rPr>
                        <a:t>Monitoring report on the implementation of improvement plans on evaluations completed</a:t>
                      </a:r>
                      <a:endParaRPr lang="en-ZA" sz="1800" dirty="0">
                        <a:solidFill>
                          <a:srgbClr val="943634"/>
                        </a:solidFill>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326356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2362" y="365960"/>
            <a:ext cx="11786127" cy="774321"/>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ZA" sz="2400" b="1" dirty="0">
              <a:latin typeface="Arial" charset="0"/>
              <a:ea typeface="Arial" charset="0"/>
              <a:cs typeface="Arial" charset="0"/>
            </a:endParaRPr>
          </a:p>
        </p:txBody>
      </p:sp>
      <p:sp>
        <p:nvSpPr>
          <p:cNvPr id="5" name="Content Placeholder 2"/>
          <p:cNvSpPr txBox="1">
            <a:spLocks/>
          </p:cNvSpPr>
          <p:nvPr/>
        </p:nvSpPr>
        <p:spPr>
          <a:xfrm>
            <a:off x="426719" y="1174356"/>
            <a:ext cx="11451771" cy="763796"/>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lnSpc>
                <a:spcPct val="120000"/>
              </a:lnSpc>
            </a:pPr>
            <a:r>
              <a:rPr lang="en-US" sz="1900" b="1" dirty="0">
                <a:latin typeface="Arial" panose="020B0604020202020204" pitchFamily="34" charset="0"/>
                <a:ea typeface="Arial" charset="0"/>
                <a:cs typeface="Arial" panose="020B0604020202020204" pitchFamily="34" charset="0"/>
              </a:rPr>
              <a:t>Purpose of the Branch is to coordinate and support the generation, collation, accessibility and timely use of quality evidence to support performance monitoring and evaluation across government.</a:t>
            </a:r>
          </a:p>
          <a:p>
            <a:pPr marL="596646" indent="-514350" algn="just">
              <a:lnSpc>
                <a:spcPct val="150000"/>
              </a:lnSpc>
              <a:buFont typeface="+mj-lt"/>
              <a:buAutoNum type="arabicPeriod"/>
            </a:pPr>
            <a:endParaRPr lang="en-ZA" sz="1600" b="1" dirty="0" smtClean="0">
              <a:latin typeface="Arial" charset="0"/>
              <a:ea typeface="Arial" charset="0"/>
              <a:cs typeface="Arial" charset="0"/>
            </a:endParaRPr>
          </a:p>
          <a:p>
            <a:pPr marL="596646" indent="-514350" algn="just">
              <a:lnSpc>
                <a:spcPct val="150000"/>
              </a:lnSpc>
              <a:buFont typeface="+mj-lt"/>
              <a:buAutoNum type="arabicPeriod"/>
            </a:pPr>
            <a:endParaRPr lang="en-ZA" sz="1600" dirty="0" smtClean="0">
              <a:latin typeface="Arial" charset="0"/>
              <a:ea typeface="Arial" charset="0"/>
              <a:cs typeface="Arial" charset="0"/>
            </a:endParaRPr>
          </a:p>
          <a:p>
            <a:pPr marL="596646" indent="-514350" algn="just">
              <a:lnSpc>
                <a:spcPct val="150000"/>
              </a:lnSpc>
              <a:buFont typeface="+mj-lt"/>
              <a:buAutoNum type="arabicPeriod"/>
            </a:pPr>
            <a:endParaRPr lang="en-ZA" sz="1600" dirty="0" smtClean="0">
              <a:latin typeface="Arial" charset="0"/>
              <a:ea typeface="Arial" charset="0"/>
              <a:cs typeface="Arial" charset="0"/>
            </a:endParaRPr>
          </a:p>
          <a:p>
            <a:pPr marL="596646" indent="-514350" algn="just">
              <a:lnSpc>
                <a:spcPct val="150000"/>
              </a:lnSpc>
              <a:buFont typeface="+mj-lt"/>
              <a:buAutoNum type="arabicPeriod"/>
            </a:pPr>
            <a:endParaRPr lang="en-ZA" sz="1600" dirty="0">
              <a:latin typeface="Arial" charset="0"/>
              <a:ea typeface="Arial" charset="0"/>
              <a:cs typeface="Arial" charset="0"/>
            </a:endParaRPr>
          </a:p>
        </p:txBody>
      </p:sp>
      <p:graphicFrame>
        <p:nvGraphicFramePr>
          <p:cNvPr id="6" name="object 3"/>
          <p:cNvGraphicFramePr>
            <a:graphicFrameLocks noGrp="1"/>
          </p:cNvGraphicFramePr>
          <p:nvPr>
            <p:extLst>
              <p:ext uri="{D42A27DB-BD31-4B8C-83A1-F6EECF244321}">
                <p14:modId xmlns:p14="http://schemas.microsoft.com/office/powerpoint/2010/main" val="1700971746"/>
              </p:ext>
            </p:extLst>
          </p:nvPr>
        </p:nvGraphicFramePr>
        <p:xfrm>
          <a:off x="344373" y="1938151"/>
          <a:ext cx="11534118" cy="4601193"/>
        </p:xfrm>
        <a:graphic>
          <a:graphicData uri="http://schemas.openxmlformats.org/drawingml/2006/table">
            <a:tbl>
              <a:tblPr firstRow="1" bandRow="1">
                <a:tableStyleId>{2D5ABB26-0587-4C30-8999-92F81FD0307C}</a:tableStyleId>
              </a:tblPr>
              <a:tblGrid>
                <a:gridCol w="3794434">
                  <a:extLst>
                    <a:ext uri="{9D8B030D-6E8A-4147-A177-3AD203B41FA5}">
                      <a16:colId xmlns:a16="http://schemas.microsoft.com/office/drawing/2014/main" val="20000"/>
                    </a:ext>
                  </a:extLst>
                </a:gridCol>
                <a:gridCol w="3689527">
                  <a:extLst>
                    <a:ext uri="{9D8B030D-6E8A-4147-A177-3AD203B41FA5}">
                      <a16:colId xmlns:a16="http://schemas.microsoft.com/office/drawing/2014/main" val="20001"/>
                    </a:ext>
                  </a:extLst>
                </a:gridCol>
                <a:gridCol w="4050157">
                  <a:extLst>
                    <a:ext uri="{9D8B030D-6E8A-4147-A177-3AD203B41FA5}">
                      <a16:colId xmlns:a16="http://schemas.microsoft.com/office/drawing/2014/main" val="20004"/>
                    </a:ext>
                  </a:extLst>
                </a:gridCol>
              </a:tblGrid>
              <a:tr h="359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spc="-15" dirty="0" smtClean="0">
                          <a:solidFill>
                            <a:srgbClr val="FFFFFF"/>
                          </a:solidFill>
                          <a:effectLst>
                            <a:outerShdw blurRad="38100" dist="38100" dir="2700000" algn="tl">
                              <a:srgbClr val="000000">
                                <a:alpha val="43137"/>
                              </a:srgbClr>
                            </a:outerShdw>
                          </a:effectLst>
                          <a:latin typeface="Arial" charset="0"/>
                          <a:ea typeface="Arial" charset="0"/>
                          <a:cs typeface="Arial" charset="0"/>
                        </a:rPr>
                        <a:t> Strategic Objective/s</a:t>
                      </a:r>
                      <a:endParaRPr sz="1400" dirty="0">
                        <a:latin typeface="Arial" charset="0"/>
                        <a:ea typeface="Arial" charset="0"/>
                        <a:cs typeface="Arial"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58220"/>
                    </a:solidFill>
                  </a:tcPr>
                </a:tc>
                <a:tc>
                  <a:txBody>
                    <a:bodyPr/>
                    <a:lstStyle/>
                    <a:p>
                      <a:pPr marL="97790" marR="964565" algn="l">
                        <a:lnSpc>
                          <a:spcPct val="100000"/>
                        </a:lnSpc>
                        <a:spcBef>
                          <a:spcPts val="325"/>
                        </a:spcBef>
                      </a:pPr>
                      <a:r>
                        <a:rPr lang="en-ZA" sz="1400" b="1" spc="-20" dirty="0" smtClean="0">
                          <a:solidFill>
                            <a:srgbClr val="FFFFFF"/>
                          </a:solidFill>
                          <a:effectLst>
                            <a:outerShdw blurRad="38100" dist="38100" dir="2700000" algn="tl">
                              <a:srgbClr val="000000">
                                <a:alpha val="43137"/>
                              </a:srgbClr>
                            </a:outerShdw>
                          </a:effectLst>
                          <a:latin typeface="Arial" charset="0"/>
                          <a:ea typeface="Arial" charset="0"/>
                          <a:cs typeface="Arial" charset="0"/>
                        </a:rPr>
                        <a:t>Indicator</a:t>
                      </a:r>
                      <a:endParaRPr lang="en-ZA" sz="1400" b="1" dirty="0" smtClean="0">
                        <a:effectLst>
                          <a:outerShdw blurRad="38100" dist="38100" dir="2700000" algn="tl">
                            <a:srgbClr val="000000">
                              <a:alpha val="43137"/>
                            </a:srgbClr>
                          </a:outerShdw>
                        </a:effectLst>
                        <a:latin typeface="Arial" charset="0"/>
                        <a:ea typeface="Arial" charset="0"/>
                        <a:cs typeface="Arial" charset="0"/>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spc="-15" dirty="0" smtClean="0">
                          <a:solidFill>
                            <a:srgbClr val="FFFFFF"/>
                          </a:solidFill>
                          <a:effectLst>
                            <a:outerShdw blurRad="38100" dist="38100" dir="2700000" algn="tl">
                              <a:srgbClr val="000000">
                                <a:alpha val="43137"/>
                              </a:srgbClr>
                            </a:outerShdw>
                          </a:effectLst>
                          <a:latin typeface="Arial" charset="0"/>
                          <a:ea typeface="Arial" charset="0"/>
                          <a:cs typeface="Arial" charset="0"/>
                        </a:rPr>
                        <a:t>Planned Performance Target/s</a:t>
                      </a:r>
                      <a:endParaRPr lang="en-ZA" sz="1400" b="1" dirty="0" smtClean="0">
                        <a:effectLst>
                          <a:outerShdw blurRad="38100" dist="38100" dir="2700000" algn="tl">
                            <a:srgbClr val="000000">
                              <a:alpha val="43137"/>
                            </a:srgbClr>
                          </a:outerShdw>
                        </a:effectLst>
                        <a:latin typeface="Arial" charset="0"/>
                        <a:ea typeface="Arial" charset="0"/>
                        <a:cs typeface="Arial" charset="0"/>
                      </a:endParaRPr>
                    </a:p>
                  </a:txBody>
                  <a:tcPr marL="0" marR="0" marT="41275"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extLst>
                  <a:ext uri="{0D108BD9-81ED-4DB2-BD59-A6C34878D82A}">
                    <a16:rowId xmlns:a16="http://schemas.microsoft.com/office/drawing/2014/main" val="10000"/>
                  </a:ext>
                </a:extLst>
              </a:tr>
              <a:tr h="986900">
                <a:tc rowSpan="5">
                  <a:txBody>
                    <a:bodyPr/>
                    <a:lstStyle/>
                    <a:p>
                      <a:r>
                        <a:rPr kumimoji="0" lang="en-US" sz="1800" b="0" i="0" u="none" strike="noStrike" kern="1200" baseline="0" dirty="0" smtClean="0">
                          <a:solidFill>
                            <a:schemeClr val="tx1"/>
                          </a:solidFill>
                          <a:latin typeface="Arial" charset="0"/>
                          <a:ea typeface="Arial" charset="0"/>
                          <a:cs typeface="Arial" charset="0"/>
                        </a:rPr>
                        <a:t>To support evidence based Planning, Monitoring and Evaluation (PM&amp;E)</a:t>
                      </a:r>
                      <a:endParaRPr sz="1800" b="0" dirty="0">
                        <a:latin typeface="Arial" charset="0"/>
                        <a:ea typeface="Arial" charset="0"/>
                        <a:cs typeface="Arial"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solidFill>
                      <a:schemeClr val="bg1"/>
                    </a:solidFill>
                  </a:tcPr>
                </a:tc>
                <a:tc>
                  <a:txBody>
                    <a:bodyPr/>
                    <a:lstStyle/>
                    <a:p>
                      <a:r>
                        <a:rPr kumimoji="0" lang="en-US" sz="1800" b="0" i="0" u="none" strike="noStrike" kern="1200" baseline="0" dirty="0" smtClean="0">
                          <a:solidFill>
                            <a:schemeClr val="tx1"/>
                          </a:solidFill>
                          <a:latin typeface="Arial" charset="0"/>
                          <a:ea typeface="Arial" charset="0"/>
                          <a:cs typeface="Arial" charset="0"/>
                        </a:rPr>
                        <a:t>Progress report on the</a:t>
                      </a:r>
                    </a:p>
                    <a:p>
                      <a:r>
                        <a:rPr kumimoji="0" lang="en-US" sz="1800" b="0" i="0" u="none" strike="noStrike" kern="1200" baseline="0" dirty="0" smtClean="0">
                          <a:solidFill>
                            <a:schemeClr val="tx1"/>
                          </a:solidFill>
                          <a:latin typeface="Arial" charset="0"/>
                          <a:ea typeface="Arial" charset="0"/>
                          <a:cs typeface="Arial" charset="0"/>
                        </a:rPr>
                        <a:t>implementation of the NEP</a:t>
                      </a:r>
                      <a:endParaRPr lang="en-ZA" sz="1800" dirty="0">
                        <a:solidFill>
                          <a:srgbClr val="943634"/>
                        </a:solidFill>
                        <a:effectLst/>
                        <a:latin typeface="Arial" charset="0"/>
                        <a:ea typeface="Arial" charset="0"/>
                        <a:cs typeface="Arial"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r>
                        <a:rPr kumimoji="0" lang="en-US" sz="1800" b="0" i="0" u="none" strike="noStrike" kern="1200" baseline="0" dirty="0" smtClean="0">
                          <a:solidFill>
                            <a:schemeClr val="tx1"/>
                          </a:solidFill>
                          <a:latin typeface="Arial" charset="0"/>
                          <a:ea typeface="Arial" charset="0"/>
                          <a:cs typeface="Arial" charset="0"/>
                        </a:rPr>
                        <a:t>A progress report on the implementation of the NEP approved</a:t>
                      </a:r>
                      <a:endParaRPr lang="en-ZA" sz="1800" dirty="0">
                        <a:solidFill>
                          <a:srgbClr val="943634"/>
                        </a:solidFill>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57934">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Arial" charset="0"/>
                          <a:ea typeface="Arial" charset="0"/>
                          <a:cs typeface="Arial" charset="0"/>
                        </a:rPr>
                        <a:t>Number of research assignments completed</a:t>
                      </a:r>
                      <a:endParaRPr lang="en-ZA" sz="1800" dirty="0">
                        <a:solidFill>
                          <a:srgbClr val="943634"/>
                        </a:solidFill>
                        <a:effectLst/>
                        <a:latin typeface="Arial" charset="0"/>
                        <a:ea typeface="Arial" charset="0"/>
                        <a:cs typeface="Arial"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r>
                        <a:rPr kumimoji="0" lang="en-US" sz="1800" b="0" i="0" u="none" strike="noStrike" kern="1200" baseline="0" dirty="0" smtClean="0">
                          <a:solidFill>
                            <a:schemeClr val="tx1"/>
                          </a:solidFill>
                          <a:latin typeface="Arial" charset="0"/>
                          <a:ea typeface="Arial" charset="0"/>
                          <a:cs typeface="Arial" charset="0"/>
                        </a:rPr>
                        <a:t>4 research assignments completed</a:t>
                      </a:r>
                      <a:endParaRPr lang="en-ZA" sz="1800" dirty="0">
                        <a:solidFill>
                          <a:srgbClr val="943634"/>
                        </a:solidFill>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281296">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Arial" charset="0"/>
                          <a:ea typeface="Arial" charset="0"/>
                          <a:cs typeface="Arial" charset="0"/>
                        </a:rPr>
                        <a:t>Functional Knowledge Management System</a:t>
                      </a:r>
                      <a:endParaRPr lang="en-ZA" sz="1800" dirty="0">
                        <a:solidFill>
                          <a:srgbClr val="943634"/>
                        </a:solidFill>
                        <a:effectLst/>
                        <a:latin typeface="Arial" charset="0"/>
                        <a:ea typeface="Arial" charset="0"/>
                        <a:cs typeface="Arial"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r>
                        <a:rPr kumimoji="0" lang="en-US" sz="1800" b="0" i="0" u="none" strike="noStrike" kern="1200" baseline="0" dirty="0" smtClean="0">
                          <a:solidFill>
                            <a:schemeClr val="tx1"/>
                          </a:solidFill>
                          <a:latin typeface="Arial" charset="0"/>
                          <a:ea typeface="Arial" charset="0"/>
                          <a:cs typeface="Arial" charset="0"/>
                        </a:rPr>
                        <a:t>Consolidation of knowledge products</a:t>
                      </a:r>
                    </a:p>
                    <a:p>
                      <a:r>
                        <a:rPr kumimoji="0" lang="en-US" sz="1800" b="0" i="0" u="none" strike="noStrike" kern="1200" baseline="0" dirty="0" smtClean="0">
                          <a:solidFill>
                            <a:schemeClr val="tx1"/>
                          </a:solidFill>
                          <a:latin typeface="Arial" charset="0"/>
                          <a:ea typeface="Arial" charset="0"/>
                          <a:cs typeface="Arial" charset="0"/>
                        </a:rPr>
                        <a:t>from all DPME databases to create a knowledge management system</a:t>
                      </a:r>
                      <a:endParaRPr lang="en-ZA" sz="1800" dirty="0">
                        <a:solidFill>
                          <a:srgbClr val="943634"/>
                        </a:solidFill>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57934">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Arial" charset="0"/>
                          <a:ea typeface="Arial" charset="0"/>
                          <a:cs typeface="Arial" charset="0"/>
                        </a:rPr>
                        <a:t>Development Indicators report produced</a:t>
                      </a:r>
                      <a:endParaRPr lang="en-ZA" sz="1800" dirty="0">
                        <a:solidFill>
                          <a:srgbClr val="943634"/>
                        </a:solidFill>
                        <a:effectLst/>
                        <a:latin typeface="Arial" charset="0"/>
                        <a:ea typeface="Arial" charset="0"/>
                        <a:cs typeface="Arial"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chemeClr val="bg1"/>
                    </a:solidFill>
                  </a:tcPr>
                </a:tc>
                <a:tc>
                  <a:txBody>
                    <a:bodyPr/>
                    <a:lstStyle/>
                    <a:p>
                      <a:r>
                        <a:rPr kumimoji="0" lang="en-US" sz="1800" b="0" i="0" u="none" strike="noStrike" kern="1200" baseline="0" dirty="0" smtClean="0">
                          <a:solidFill>
                            <a:schemeClr val="tx1"/>
                          </a:solidFill>
                          <a:latin typeface="Arial" charset="0"/>
                          <a:ea typeface="Arial" charset="0"/>
                          <a:cs typeface="Arial" charset="0"/>
                        </a:rPr>
                        <a:t>Development Indicators 2018 report produced by March 2020</a:t>
                      </a:r>
                      <a:endParaRPr lang="en-ZA" sz="1800" dirty="0">
                        <a:solidFill>
                          <a:srgbClr val="943634"/>
                        </a:solidFill>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57934">
                <a:tc vMerge="1">
                  <a:txBody>
                    <a:bodyPr/>
                    <a:lstStyle/>
                    <a:p>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Arial" charset="0"/>
                          <a:ea typeface="Arial" charset="0"/>
                          <a:cs typeface="Arial" charset="0"/>
                        </a:rPr>
                        <a:t>Number of Data analysis reports produced</a:t>
                      </a:r>
                      <a:endParaRPr lang="en-ZA" sz="1800" dirty="0">
                        <a:solidFill>
                          <a:srgbClr val="943634"/>
                        </a:solidFill>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chemeClr val="bg1"/>
                    </a:solidFill>
                  </a:tcPr>
                </a:tc>
                <a:tc>
                  <a:txBody>
                    <a:bodyPr/>
                    <a:lstStyle/>
                    <a:p>
                      <a:r>
                        <a:rPr kumimoji="0" lang="en-US" sz="1800" b="0" i="0" u="none" strike="noStrike" kern="1200" baseline="0" dirty="0" smtClean="0">
                          <a:solidFill>
                            <a:schemeClr val="tx1"/>
                          </a:solidFill>
                          <a:latin typeface="Arial" charset="0"/>
                          <a:ea typeface="Arial" charset="0"/>
                          <a:cs typeface="Arial" charset="0"/>
                        </a:rPr>
                        <a:t>8 data analysis reports produced for</a:t>
                      </a:r>
                    </a:p>
                    <a:p>
                      <a:r>
                        <a:rPr kumimoji="0" lang="en-US" sz="1800" b="0" i="0" u="none" strike="noStrike" kern="1200" baseline="0" dirty="0" smtClean="0">
                          <a:solidFill>
                            <a:schemeClr val="tx1"/>
                          </a:solidFill>
                          <a:latin typeface="Arial" charset="0"/>
                          <a:ea typeface="Arial" charset="0"/>
                          <a:cs typeface="Arial" charset="0"/>
                        </a:rPr>
                        <a:t>DPME</a:t>
                      </a:r>
                      <a:endParaRPr lang="en-ZA" sz="1800" dirty="0">
                        <a:solidFill>
                          <a:srgbClr val="943634"/>
                        </a:solidFill>
                        <a:effectLst/>
                        <a:latin typeface="Arial" charset="0"/>
                        <a:ea typeface="Arial" charset="0"/>
                        <a:cs typeface="Arial"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24844493"/>
                  </a:ext>
                </a:extLst>
              </a:tr>
            </a:tbl>
          </a:graphicData>
        </a:graphic>
      </p:graphicFrame>
      <p:sp>
        <p:nvSpPr>
          <p:cNvPr id="2" name="TextBox 1"/>
          <p:cNvSpPr txBox="1"/>
          <p:nvPr/>
        </p:nvSpPr>
        <p:spPr>
          <a:xfrm>
            <a:off x="344373" y="383787"/>
            <a:ext cx="11534116" cy="461665"/>
          </a:xfrm>
          <a:prstGeom prst="rect">
            <a:avLst/>
          </a:prstGeom>
          <a:noFill/>
        </p:spPr>
        <p:txBody>
          <a:bodyPr wrap="square" rtlCol="0">
            <a:spAutoFit/>
          </a:bodyPr>
          <a:lstStyle/>
          <a:p>
            <a:r>
              <a:rPr lang="en-ZA" sz="2400" b="1" dirty="0">
                <a:latin typeface="Arial" charset="0"/>
                <a:ea typeface="Arial" charset="0"/>
                <a:cs typeface="Arial" charset="0"/>
              </a:rPr>
              <a:t>9</a:t>
            </a:r>
            <a:r>
              <a:rPr lang="en-ZA" sz="2400" b="1" dirty="0" smtClean="0">
                <a:latin typeface="Arial" charset="0"/>
                <a:ea typeface="Arial" charset="0"/>
                <a:cs typeface="Arial" charset="0"/>
              </a:rPr>
              <a:t>. </a:t>
            </a:r>
            <a:r>
              <a:rPr lang="en-ZA" sz="2400" b="1" dirty="0">
                <a:latin typeface="Arial" charset="0"/>
                <a:ea typeface="Arial" charset="0"/>
                <a:cs typeface="Arial" charset="0"/>
              </a:rPr>
              <a:t>PROGRAMME 5: EVALUATION, EVIDENCE AND </a:t>
            </a:r>
            <a:r>
              <a:rPr lang="en-ZA" sz="2400" b="1" dirty="0" smtClean="0">
                <a:latin typeface="Arial" charset="0"/>
                <a:ea typeface="Arial" charset="0"/>
                <a:cs typeface="Arial" charset="0"/>
              </a:rPr>
              <a:t>KNOWLEDGE SYSTEMS</a:t>
            </a:r>
            <a:endParaRPr lang="en-ZA" sz="2400" b="1" dirty="0">
              <a:latin typeface="Arial" charset="0"/>
              <a:ea typeface="Arial" charset="0"/>
              <a:cs typeface="Arial" charset="0"/>
            </a:endParaRPr>
          </a:p>
        </p:txBody>
      </p:sp>
    </p:spTree>
    <p:extLst>
      <p:ext uri="{BB962C8B-B14F-4D97-AF65-F5344CB8AC3E}">
        <p14:creationId xmlns:p14="http://schemas.microsoft.com/office/powerpoint/2010/main" val="2551098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304" y="365125"/>
            <a:ext cx="5954552" cy="937201"/>
          </a:xfrm>
        </p:spPr>
        <p:txBody>
          <a:bodyPr>
            <a:normAutofit fontScale="90000"/>
          </a:bodyPr>
          <a:lstStyle/>
          <a:p>
            <a:pPr algn="ctr"/>
            <a:r>
              <a:rPr lang="en-ZA" sz="3100" b="1" dirty="0" smtClean="0">
                <a:latin typeface="Arial" charset="0"/>
                <a:ea typeface="Arial" charset="0"/>
                <a:cs typeface="Arial" charset="0"/>
              </a:rPr>
              <a:t>10. Programme 1: Administration</a:t>
            </a:r>
            <a:r>
              <a:rPr lang="en-ZA" b="1" dirty="0">
                <a:latin typeface="Arial" charset="0"/>
                <a:ea typeface="Arial" charset="0"/>
                <a:cs typeface="Arial" charset="0"/>
              </a:rPr>
              <a:t/>
            </a:r>
            <a:br>
              <a:rPr lang="en-ZA" b="1" dirty="0">
                <a:latin typeface="Arial" charset="0"/>
                <a:ea typeface="Arial" charset="0"/>
                <a:cs typeface="Arial" charset="0"/>
              </a:rPr>
            </a:br>
            <a:endParaRPr lang="en-ZA" dirty="0"/>
          </a:p>
        </p:txBody>
      </p:sp>
      <p:pic>
        <p:nvPicPr>
          <p:cNvPr id="5" name="Content Placeholder 4"/>
          <p:cNvPicPr>
            <a:picLocks noGrp="1" noChangeAspect="1"/>
          </p:cNvPicPr>
          <p:nvPr>
            <p:ph idx="1"/>
          </p:nvPr>
        </p:nvPicPr>
        <p:blipFill>
          <a:blip r:embed="rId2"/>
          <a:stretch>
            <a:fillRect/>
          </a:stretch>
        </p:blipFill>
        <p:spPr>
          <a:xfrm>
            <a:off x="409303" y="1807668"/>
            <a:ext cx="11392862" cy="4602368"/>
          </a:xfrm>
          <a:prstGeom prst="rect">
            <a:avLst/>
          </a:prstGeom>
        </p:spPr>
      </p:pic>
      <p:sp>
        <p:nvSpPr>
          <p:cNvPr id="7" name="Content Placeholder 2"/>
          <p:cNvSpPr txBox="1">
            <a:spLocks/>
          </p:cNvSpPr>
          <p:nvPr/>
        </p:nvSpPr>
        <p:spPr>
          <a:xfrm>
            <a:off x="426719" y="1174356"/>
            <a:ext cx="11451771" cy="763796"/>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lnSpc>
                <a:spcPct val="120000"/>
              </a:lnSpc>
            </a:pPr>
            <a:r>
              <a:rPr lang="en-US" sz="1900" b="1" dirty="0">
                <a:latin typeface="Arial" panose="020B0604020202020204" pitchFamily="34" charset="0"/>
                <a:ea typeface="Arial" charset="0"/>
                <a:cs typeface="Arial" panose="020B0604020202020204" pitchFamily="34" charset="0"/>
              </a:rPr>
              <a:t>Purpose of the Branch is to provide strategic leadership, management and support services to the Department.</a:t>
            </a:r>
          </a:p>
          <a:p>
            <a:pPr algn="l">
              <a:lnSpc>
                <a:spcPct val="120000"/>
              </a:lnSpc>
            </a:pPr>
            <a:endParaRPr lang="en-ZA" sz="1600" b="1" dirty="0" smtClean="0">
              <a:latin typeface="Arial" charset="0"/>
              <a:ea typeface="Arial" charset="0"/>
              <a:cs typeface="Arial" charset="0"/>
            </a:endParaRPr>
          </a:p>
          <a:p>
            <a:pPr marL="596646" indent="-514350" algn="just">
              <a:lnSpc>
                <a:spcPct val="150000"/>
              </a:lnSpc>
              <a:buFont typeface="+mj-lt"/>
              <a:buAutoNum type="arabicPeriod"/>
            </a:pPr>
            <a:endParaRPr lang="en-ZA" sz="1600" dirty="0" smtClean="0">
              <a:latin typeface="Arial" charset="0"/>
              <a:ea typeface="Arial" charset="0"/>
              <a:cs typeface="Arial" charset="0"/>
            </a:endParaRPr>
          </a:p>
          <a:p>
            <a:pPr marL="596646" indent="-514350" algn="just">
              <a:lnSpc>
                <a:spcPct val="150000"/>
              </a:lnSpc>
              <a:buFont typeface="+mj-lt"/>
              <a:buAutoNum type="arabicPeriod"/>
            </a:pPr>
            <a:endParaRPr lang="en-ZA" sz="1600" dirty="0" smtClean="0">
              <a:latin typeface="Arial" charset="0"/>
              <a:ea typeface="Arial" charset="0"/>
              <a:cs typeface="Arial" charset="0"/>
            </a:endParaRPr>
          </a:p>
          <a:p>
            <a:pPr marL="596646" indent="-514350" algn="just">
              <a:lnSpc>
                <a:spcPct val="150000"/>
              </a:lnSpc>
              <a:buFont typeface="+mj-lt"/>
              <a:buAutoNum type="arabicPeriod"/>
            </a:pPr>
            <a:endParaRPr lang="en-ZA" sz="1600" dirty="0">
              <a:latin typeface="Arial" charset="0"/>
              <a:ea typeface="Arial" charset="0"/>
              <a:cs typeface="Arial" charset="0"/>
            </a:endParaRPr>
          </a:p>
        </p:txBody>
      </p:sp>
    </p:spTree>
    <p:extLst>
      <p:ext uri="{BB962C8B-B14F-4D97-AF65-F5344CB8AC3E}">
        <p14:creationId xmlns:p14="http://schemas.microsoft.com/office/powerpoint/2010/main" val="3552704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34110" y="323273"/>
            <a:ext cx="11361266" cy="652087"/>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3200" b="1" dirty="0" smtClean="0">
                <a:latin typeface="Arial" charset="0"/>
                <a:ea typeface="Arial" charset="0"/>
                <a:cs typeface="Arial" charset="0"/>
              </a:rPr>
              <a:t>PRESENTATION OUTLINE</a:t>
            </a:r>
            <a:endParaRPr lang="en-ZA" sz="3200" b="1" dirty="0">
              <a:latin typeface="Arial" charset="0"/>
              <a:ea typeface="Arial" charset="0"/>
              <a:cs typeface="Arial" charset="0"/>
            </a:endParaRPr>
          </a:p>
        </p:txBody>
      </p:sp>
      <p:sp>
        <p:nvSpPr>
          <p:cNvPr id="5" name="Content Placeholder 2"/>
          <p:cNvSpPr txBox="1">
            <a:spLocks/>
          </p:cNvSpPr>
          <p:nvPr/>
        </p:nvSpPr>
        <p:spPr>
          <a:xfrm>
            <a:off x="304800" y="809898"/>
            <a:ext cx="11568952" cy="5547360"/>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539496" lvl="0" indent="-457200" algn="l">
              <a:lnSpc>
                <a:spcPct val="150000"/>
              </a:lnSpc>
              <a:buClr>
                <a:srgbClr val="531A17"/>
              </a:buClr>
              <a:buFont typeface="+mj-lt"/>
              <a:buAutoNum type="arabicPeriod"/>
            </a:pPr>
            <a:r>
              <a:rPr lang="en-ZA" sz="1800" dirty="0" smtClean="0">
                <a:solidFill>
                  <a:prstClr val="black"/>
                </a:solidFill>
                <a:latin typeface="Arial" panose="020B0604020202020204" pitchFamily="34" charset="0"/>
                <a:cs typeface="Arial" panose="020B0604020202020204" pitchFamily="34" charset="0"/>
              </a:rPr>
              <a:t>Introduction</a:t>
            </a:r>
          </a:p>
          <a:p>
            <a:pPr marL="539496" lvl="0" indent="-457200" algn="l">
              <a:lnSpc>
                <a:spcPct val="150000"/>
              </a:lnSpc>
              <a:buClr>
                <a:srgbClr val="531A17"/>
              </a:buClr>
              <a:buFont typeface="+mj-lt"/>
              <a:buAutoNum type="arabicPeriod"/>
            </a:pPr>
            <a:r>
              <a:rPr lang="en-ZA" sz="1800" dirty="0" smtClean="0">
                <a:solidFill>
                  <a:prstClr val="black"/>
                </a:solidFill>
                <a:latin typeface="Arial" panose="020B0604020202020204" pitchFamily="34" charset="0"/>
                <a:cs typeface="Arial" panose="020B0604020202020204" pitchFamily="34" charset="0"/>
              </a:rPr>
              <a:t>Mandate</a:t>
            </a:r>
          </a:p>
          <a:p>
            <a:pPr marL="539496" lvl="0" indent="-457200" algn="l">
              <a:lnSpc>
                <a:spcPct val="150000"/>
              </a:lnSpc>
              <a:buClr>
                <a:srgbClr val="531A17"/>
              </a:buClr>
              <a:buFont typeface="+mj-lt"/>
              <a:buAutoNum type="arabicPeriod"/>
            </a:pPr>
            <a:r>
              <a:rPr lang="en-ZA" sz="1800" dirty="0" smtClean="0">
                <a:solidFill>
                  <a:prstClr val="black"/>
                </a:solidFill>
                <a:latin typeface="Arial" panose="020B0604020202020204" pitchFamily="34" charset="0"/>
                <a:cs typeface="Arial" panose="020B0604020202020204" pitchFamily="34" charset="0"/>
              </a:rPr>
              <a:t>Context of 2019/20 APP</a:t>
            </a:r>
          </a:p>
          <a:p>
            <a:pPr marL="539496" lvl="0" indent="-457200" algn="l">
              <a:lnSpc>
                <a:spcPct val="150000"/>
              </a:lnSpc>
              <a:buClr>
                <a:srgbClr val="531A17"/>
              </a:buClr>
              <a:buFont typeface="+mj-lt"/>
              <a:buAutoNum type="arabicPeriod"/>
            </a:pPr>
            <a:r>
              <a:rPr lang="en-ZA" sz="1800" dirty="0" smtClean="0">
                <a:solidFill>
                  <a:prstClr val="black"/>
                </a:solidFill>
                <a:latin typeface="Arial" panose="020B0604020202020204" pitchFamily="34" charset="0"/>
                <a:cs typeface="Arial" panose="020B0604020202020204" pitchFamily="34" charset="0"/>
              </a:rPr>
              <a:t>National Planning Commission</a:t>
            </a:r>
            <a:endParaRPr lang="en-ZA" sz="1800" dirty="0">
              <a:solidFill>
                <a:prstClr val="black"/>
              </a:solidFill>
              <a:latin typeface="Arial" panose="020B0604020202020204" pitchFamily="34" charset="0"/>
              <a:cs typeface="Arial" panose="020B0604020202020204" pitchFamily="34" charset="0"/>
            </a:endParaRPr>
          </a:p>
          <a:p>
            <a:pPr marL="539496" lvl="0" indent="-457200" algn="l">
              <a:lnSpc>
                <a:spcPct val="150000"/>
              </a:lnSpc>
              <a:buClr>
                <a:srgbClr val="531A17"/>
              </a:buClr>
              <a:buFont typeface="+mj-lt"/>
              <a:buAutoNum type="arabicPeriod"/>
            </a:pPr>
            <a:r>
              <a:rPr lang="en-ZA" sz="1800" dirty="0" smtClean="0">
                <a:latin typeface="Arial" charset="0"/>
                <a:ea typeface="Arial" charset="0"/>
                <a:cs typeface="Arial" charset="0"/>
              </a:rPr>
              <a:t>Programme 2 A: </a:t>
            </a:r>
            <a:r>
              <a:rPr lang="en-ZA" sz="1800" dirty="0">
                <a:latin typeface="Arial" charset="0"/>
                <a:ea typeface="Arial" charset="0"/>
                <a:cs typeface="Arial" charset="0"/>
              </a:rPr>
              <a:t>National Planning Commission </a:t>
            </a:r>
            <a:r>
              <a:rPr lang="en-ZA" sz="1800" dirty="0" smtClean="0">
                <a:latin typeface="Arial" charset="0"/>
                <a:ea typeface="Arial" charset="0"/>
                <a:cs typeface="Arial" charset="0"/>
              </a:rPr>
              <a:t>Secretariat</a:t>
            </a:r>
          </a:p>
          <a:p>
            <a:pPr marL="539496" lvl="0" indent="-457200" algn="l">
              <a:lnSpc>
                <a:spcPct val="150000"/>
              </a:lnSpc>
              <a:buClr>
                <a:srgbClr val="531A17"/>
              </a:buClr>
              <a:buFont typeface="+mj-lt"/>
              <a:buAutoNum type="arabicPeriod"/>
            </a:pPr>
            <a:r>
              <a:rPr lang="en-US" sz="1800" dirty="0">
                <a:latin typeface="Arial" charset="0"/>
                <a:ea typeface="Arial" charset="0"/>
                <a:cs typeface="Arial" charset="0"/>
              </a:rPr>
              <a:t>Programme </a:t>
            </a:r>
            <a:r>
              <a:rPr lang="en-US" sz="1800" dirty="0" smtClean="0">
                <a:latin typeface="Arial" charset="0"/>
                <a:ea typeface="Arial" charset="0"/>
                <a:cs typeface="Arial" charset="0"/>
              </a:rPr>
              <a:t>2 B: </a:t>
            </a:r>
            <a:r>
              <a:rPr lang="en-US" sz="1800" dirty="0">
                <a:latin typeface="Arial" charset="0"/>
                <a:ea typeface="Arial" charset="0"/>
                <a:cs typeface="Arial" charset="0"/>
              </a:rPr>
              <a:t>National Planning </a:t>
            </a:r>
            <a:r>
              <a:rPr lang="en-US" sz="1800" dirty="0" smtClean="0">
                <a:latin typeface="Arial" charset="0"/>
                <a:ea typeface="Arial" charset="0"/>
                <a:cs typeface="Arial" charset="0"/>
              </a:rPr>
              <a:t>Coordination</a:t>
            </a:r>
          </a:p>
          <a:p>
            <a:pPr marL="539496" lvl="0" indent="-457200" algn="l">
              <a:lnSpc>
                <a:spcPct val="150000"/>
              </a:lnSpc>
              <a:buClr>
                <a:srgbClr val="531A17"/>
              </a:buClr>
              <a:buFont typeface="+mj-lt"/>
              <a:buAutoNum type="arabicPeriod"/>
            </a:pPr>
            <a:r>
              <a:rPr lang="en-US" sz="1800" dirty="0">
                <a:latin typeface="Arial" charset="0"/>
                <a:ea typeface="Arial" charset="0"/>
                <a:cs typeface="Arial" charset="0"/>
              </a:rPr>
              <a:t>Programme 3: Sector Monitoring </a:t>
            </a:r>
            <a:r>
              <a:rPr lang="en-US" sz="1800" dirty="0" smtClean="0">
                <a:latin typeface="Arial" charset="0"/>
                <a:ea typeface="Arial" charset="0"/>
                <a:cs typeface="Arial" charset="0"/>
              </a:rPr>
              <a:t>Services</a:t>
            </a:r>
          </a:p>
          <a:p>
            <a:pPr marL="539496" lvl="0" indent="-457200" algn="l">
              <a:lnSpc>
                <a:spcPct val="150000"/>
              </a:lnSpc>
              <a:buClr>
                <a:srgbClr val="531A17"/>
              </a:buClr>
              <a:buFont typeface="+mj-lt"/>
              <a:buAutoNum type="arabicPeriod"/>
            </a:pPr>
            <a:r>
              <a:rPr lang="en-US" sz="1800" dirty="0">
                <a:latin typeface="Arial" charset="0"/>
                <a:ea typeface="Arial" charset="0"/>
                <a:cs typeface="Arial" charset="0"/>
              </a:rPr>
              <a:t>Programme 4: Public Sector Monitoring and Capacity </a:t>
            </a:r>
            <a:r>
              <a:rPr lang="en-US" sz="1800" dirty="0" smtClean="0">
                <a:latin typeface="Arial" charset="0"/>
                <a:ea typeface="Arial" charset="0"/>
                <a:cs typeface="Arial" charset="0"/>
              </a:rPr>
              <a:t>Development</a:t>
            </a:r>
          </a:p>
          <a:p>
            <a:pPr marL="539496" lvl="0" indent="-457200" algn="l">
              <a:lnSpc>
                <a:spcPct val="150000"/>
              </a:lnSpc>
              <a:buClr>
                <a:srgbClr val="531A17"/>
              </a:buClr>
              <a:buFont typeface="+mj-lt"/>
              <a:buAutoNum type="arabicPeriod"/>
            </a:pPr>
            <a:r>
              <a:rPr lang="en-US" sz="1700" dirty="0" smtClean="0">
                <a:latin typeface="Arial" charset="0"/>
                <a:ea typeface="Arial" charset="0"/>
                <a:cs typeface="Arial" charset="0"/>
              </a:rPr>
              <a:t>Programme 5 : Evaluation, Evidence And  Knowledge System</a:t>
            </a:r>
          </a:p>
          <a:p>
            <a:pPr marL="539496" lvl="0" indent="-457200" algn="l">
              <a:lnSpc>
                <a:spcPct val="150000"/>
              </a:lnSpc>
              <a:buClr>
                <a:srgbClr val="531A17"/>
              </a:buClr>
              <a:buFont typeface="+mj-lt"/>
              <a:buAutoNum type="arabicPeriod"/>
            </a:pPr>
            <a:r>
              <a:rPr lang="en-US" sz="1800" dirty="0" smtClean="0">
                <a:latin typeface="Arial" charset="0"/>
                <a:ea typeface="Arial" charset="0"/>
                <a:cs typeface="Arial" charset="0"/>
              </a:rPr>
              <a:t>Programme 1: Administration</a:t>
            </a:r>
          </a:p>
          <a:p>
            <a:pPr marL="539496" indent="-457200" algn="l">
              <a:lnSpc>
                <a:spcPct val="150000"/>
              </a:lnSpc>
              <a:buClr>
                <a:srgbClr val="531A17"/>
              </a:buClr>
              <a:buFont typeface="+mj-lt"/>
              <a:buAutoNum type="arabicPeriod"/>
            </a:pPr>
            <a:r>
              <a:rPr lang="en-US" sz="1800" dirty="0" smtClean="0">
                <a:latin typeface="Arial" charset="0"/>
                <a:ea typeface="Arial" charset="0"/>
                <a:cs typeface="Arial" charset="0"/>
              </a:rPr>
              <a:t>Budget Allocation 2019/20</a:t>
            </a:r>
          </a:p>
          <a:p>
            <a:pPr marL="539496" indent="-457200" algn="l">
              <a:lnSpc>
                <a:spcPct val="150000"/>
              </a:lnSpc>
              <a:buClr>
                <a:srgbClr val="531A17"/>
              </a:buClr>
              <a:buFont typeface="+mj-lt"/>
              <a:buAutoNum type="arabicPeriod"/>
            </a:pPr>
            <a:r>
              <a:rPr lang="en-US" sz="1800" dirty="0" smtClean="0">
                <a:latin typeface="Arial" charset="0"/>
                <a:ea typeface="Arial" charset="0"/>
                <a:cs typeface="Arial" charset="0"/>
              </a:rPr>
              <a:t>Human Resource Management</a:t>
            </a:r>
          </a:p>
          <a:p>
            <a:pPr marL="539496" lvl="0" indent="-457200" algn="l">
              <a:lnSpc>
                <a:spcPct val="150000"/>
              </a:lnSpc>
              <a:buClr>
                <a:srgbClr val="531A17"/>
              </a:buClr>
              <a:buFont typeface="+mj-lt"/>
              <a:buAutoNum type="arabicPeriod"/>
            </a:pPr>
            <a:endParaRPr lang="en-US" sz="1800" dirty="0" smtClean="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US" sz="1800" dirty="0" smtClean="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US" sz="1800" dirty="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US" sz="1800" dirty="0" smtClean="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US" sz="1800" dirty="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US" sz="1800" dirty="0" smtClean="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US" sz="1800" dirty="0" smtClean="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US" sz="1800" dirty="0" smtClean="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ZA" sz="1800" dirty="0" smtClean="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ZA" sz="1800" dirty="0" smtClean="0">
              <a:latin typeface="Arial" charset="0"/>
              <a:ea typeface="Arial" charset="0"/>
              <a:cs typeface="Arial" charset="0"/>
            </a:endParaRPr>
          </a:p>
          <a:p>
            <a:pPr marL="596646" indent="-514350" algn="l">
              <a:buFont typeface="+mj-lt"/>
              <a:buAutoNum type="arabicPeriod"/>
            </a:pPr>
            <a:endParaRPr lang="en-ZA" sz="1800" dirty="0" smtClean="0">
              <a:latin typeface="Arial" charset="0"/>
              <a:ea typeface="Arial" charset="0"/>
              <a:cs typeface="Arial" charset="0"/>
            </a:endParaRPr>
          </a:p>
          <a:p>
            <a:pPr marL="596646" indent="-514350" algn="l">
              <a:buFont typeface="+mj-lt"/>
              <a:buAutoNum type="arabicPeriod"/>
            </a:pPr>
            <a:endParaRPr lang="en-ZA" sz="1800" dirty="0" smtClean="0">
              <a:latin typeface="Arial" charset="0"/>
              <a:ea typeface="Arial" charset="0"/>
              <a:cs typeface="Arial" charset="0"/>
            </a:endParaRPr>
          </a:p>
          <a:p>
            <a:pPr marL="596646" indent="-514350" algn="l">
              <a:buFont typeface="+mj-lt"/>
              <a:buAutoNum type="arabicPeriod"/>
            </a:pPr>
            <a:endParaRPr lang="en-ZA" sz="1800" dirty="0" smtClean="0">
              <a:latin typeface="Arial" charset="0"/>
              <a:ea typeface="Arial" charset="0"/>
              <a:cs typeface="Arial" charset="0"/>
            </a:endParaRPr>
          </a:p>
          <a:p>
            <a:pPr marL="596646" indent="-514350" algn="l">
              <a:buFont typeface="+mj-lt"/>
              <a:buAutoNum type="arabicPeriod"/>
            </a:pPr>
            <a:endParaRPr lang="en-ZA" sz="1800" dirty="0">
              <a:latin typeface="Arial" charset="0"/>
              <a:ea typeface="Arial" charset="0"/>
              <a:cs typeface="Arial" charset="0"/>
            </a:endParaRPr>
          </a:p>
        </p:txBody>
      </p:sp>
    </p:spTree>
    <p:extLst>
      <p:ext uri="{BB962C8B-B14F-4D97-AF65-F5344CB8AC3E}">
        <p14:creationId xmlns:p14="http://schemas.microsoft.com/office/powerpoint/2010/main" val="1880428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fld id="{62AAA1A3-262B-4979-8C18-306C3DA11E9E}" type="slidenum">
              <a:rPr lang="en-ZA" smtClean="0"/>
              <a:pPr/>
              <a:t>20</a:t>
            </a:fld>
            <a:endParaRPr lang="en-ZA" dirty="0"/>
          </a:p>
        </p:txBody>
      </p:sp>
      <p:sp>
        <p:nvSpPr>
          <p:cNvPr id="7" name="Rectangle 6"/>
          <p:cNvSpPr/>
          <p:nvPr/>
        </p:nvSpPr>
        <p:spPr>
          <a:xfrm>
            <a:off x="695400" y="972727"/>
            <a:ext cx="10368840" cy="646331"/>
          </a:xfrm>
          <a:prstGeom prst="rect">
            <a:avLst/>
          </a:prstGeom>
        </p:spPr>
        <p:txBody>
          <a:bodyPr wrap="square">
            <a:spAutoFit/>
          </a:bodyPr>
          <a:lstStyle/>
          <a:p>
            <a:r>
              <a:rPr lang="en-US" dirty="0" smtClean="0">
                <a:solidFill>
                  <a:schemeClr val="bg1">
                    <a:lumMod val="50000"/>
                  </a:schemeClr>
                </a:solidFill>
                <a:latin typeface="Gill Sans"/>
                <a:cs typeface="Gill Sans"/>
              </a:rPr>
              <a:t>Purpose of the Branch is to </a:t>
            </a:r>
            <a:r>
              <a:rPr lang="en-US" dirty="0">
                <a:solidFill>
                  <a:schemeClr val="bg1">
                    <a:lumMod val="50000"/>
                  </a:schemeClr>
                </a:solidFill>
                <a:latin typeface="Gill Sans"/>
                <a:cs typeface="Gill Sans"/>
              </a:rPr>
              <a:t>provide strategic leadership</a:t>
            </a:r>
            <a:r>
              <a:rPr lang="en-US" dirty="0" smtClean="0">
                <a:solidFill>
                  <a:schemeClr val="bg1">
                    <a:lumMod val="50000"/>
                  </a:schemeClr>
                </a:solidFill>
                <a:latin typeface="Gill Sans"/>
                <a:cs typeface="Gill Sans"/>
              </a:rPr>
              <a:t>, management </a:t>
            </a:r>
            <a:r>
              <a:rPr lang="en-US" dirty="0">
                <a:solidFill>
                  <a:schemeClr val="bg1">
                    <a:lumMod val="50000"/>
                  </a:schemeClr>
                </a:solidFill>
                <a:latin typeface="Gill Sans"/>
                <a:cs typeface="Gill Sans"/>
              </a:rPr>
              <a:t>and support services to the Department.</a:t>
            </a:r>
          </a:p>
        </p:txBody>
      </p:sp>
      <p:graphicFrame>
        <p:nvGraphicFramePr>
          <p:cNvPr id="9" name="object 3"/>
          <p:cNvGraphicFramePr>
            <a:graphicFrameLocks noGrp="1"/>
          </p:cNvGraphicFramePr>
          <p:nvPr>
            <p:extLst>
              <p:ext uri="{D42A27DB-BD31-4B8C-83A1-F6EECF244321}">
                <p14:modId xmlns:p14="http://schemas.microsoft.com/office/powerpoint/2010/main" val="20950089"/>
              </p:ext>
            </p:extLst>
          </p:nvPr>
        </p:nvGraphicFramePr>
        <p:xfrm>
          <a:off x="341745" y="1625745"/>
          <a:ext cx="11406910" cy="4647997"/>
        </p:xfrm>
        <a:graphic>
          <a:graphicData uri="http://schemas.openxmlformats.org/drawingml/2006/table">
            <a:tbl>
              <a:tblPr firstRow="1" bandRow="1">
                <a:tableStyleId>{2D5ABB26-0587-4C30-8999-92F81FD0307C}</a:tableStyleId>
              </a:tblPr>
              <a:tblGrid>
                <a:gridCol w="3638813">
                  <a:extLst>
                    <a:ext uri="{9D8B030D-6E8A-4147-A177-3AD203B41FA5}">
                      <a16:colId xmlns:a16="http://schemas.microsoft.com/office/drawing/2014/main" val="20000"/>
                    </a:ext>
                  </a:extLst>
                </a:gridCol>
                <a:gridCol w="3538208">
                  <a:extLst>
                    <a:ext uri="{9D8B030D-6E8A-4147-A177-3AD203B41FA5}">
                      <a16:colId xmlns:a16="http://schemas.microsoft.com/office/drawing/2014/main" val="20001"/>
                    </a:ext>
                  </a:extLst>
                </a:gridCol>
                <a:gridCol w="4229889">
                  <a:extLst>
                    <a:ext uri="{9D8B030D-6E8A-4147-A177-3AD203B41FA5}">
                      <a16:colId xmlns:a16="http://schemas.microsoft.com/office/drawing/2014/main" val="20004"/>
                    </a:ext>
                  </a:extLst>
                </a:gridCol>
              </a:tblGrid>
              <a:tr h="3893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Strategic Objective/s</a:t>
                      </a:r>
                      <a:endParaRPr sz="1600" dirty="0">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58220"/>
                    </a:solidFill>
                  </a:tcPr>
                </a:tc>
                <a:tc>
                  <a:txBody>
                    <a:bodyPr/>
                    <a:lstStyle/>
                    <a:p>
                      <a:pPr marL="97790" marR="964565" algn="l">
                        <a:lnSpc>
                          <a:spcPct val="100000"/>
                        </a:lnSpc>
                        <a:spcBef>
                          <a:spcPts val="325"/>
                        </a:spcBef>
                      </a:pPr>
                      <a:r>
                        <a:rPr lang="en-ZA" sz="1600" b="1" spc="-20"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Planned Performance Target/s</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extLst>
                  <a:ext uri="{0D108BD9-81ED-4DB2-BD59-A6C34878D82A}">
                    <a16:rowId xmlns:a16="http://schemas.microsoft.com/office/drawing/2014/main" val="10000"/>
                  </a:ext>
                </a:extLst>
              </a:tr>
              <a:tr h="739898">
                <a:tc rowSpan="3">
                  <a:txBody>
                    <a:bodyPr/>
                    <a:lstStyle/>
                    <a:p>
                      <a:r>
                        <a:rPr kumimoji="0" lang="en-US" sz="1700" b="0" i="0" u="none" strike="noStrike" kern="1200" baseline="0" dirty="0" smtClean="0">
                          <a:solidFill>
                            <a:schemeClr val="tx1"/>
                          </a:solidFill>
                          <a:latin typeface="+mn-lt"/>
                          <a:ea typeface="+mn-ea"/>
                          <a:cs typeface="+mn-cs"/>
                        </a:rPr>
                        <a:t>To coordinate the provision of strategy and organisational development services</a:t>
                      </a:r>
                      <a:endParaRPr sz="17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700" b="0" i="0" u="none" strike="noStrike" kern="1200" baseline="0" dirty="0" smtClean="0">
                          <a:solidFill>
                            <a:schemeClr val="tx1"/>
                          </a:solidFill>
                          <a:latin typeface="+mn-lt"/>
                          <a:ea typeface="+mn-ea"/>
                          <a:cs typeface="+mn-cs"/>
                        </a:rPr>
                        <a:t>Approved Strategic and Annual</a:t>
                      </a:r>
                    </a:p>
                    <a:p>
                      <a:r>
                        <a:rPr kumimoji="0" lang="en-US" sz="1700" b="0" i="0" u="none" strike="noStrike" kern="1200" baseline="0" dirty="0" smtClean="0">
                          <a:solidFill>
                            <a:schemeClr val="tx1"/>
                          </a:solidFill>
                          <a:latin typeface="+mn-lt"/>
                          <a:ea typeface="+mn-ea"/>
                          <a:cs typeface="+mn-cs"/>
                        </a:rPr>
                        <a:t>Performance Plans</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700" b="0" i="0" u="none" strike="noStrike" kern="1200" baseline="0" dirty="0" smtClean="0">
                          <a:solidFill>
                            <a:schemeClr val="tx1"/>
                          </a:solidFill>
                          <a:latin typeface="+mn-lt"/>
                          <a:ea typeface="+mn-ea"/>
                          <a:cs typeface="+mn-cs"/>
                        </a:rPr>
                        <a:t>Produce an Annual Performance Plan</a:t>
                      </a:r>
                    </a:p>
                    <a:p>
                      <a:r>
                        <a:rPr kumimoji="0" lang="en-US" sz="1700" b="0" i="0" u="none" strike="noStrike" kern="1200" baseline="0" dirty="0" smtClean="0">
                          <a:solidFill>
                            <a:schemeClr val="tx1"/>
                          </a:solidFill>
                          <a:latin typeface="+mn-lt"/>
                          <a:ea typeface="+mn-ea"/>
                          <a:cs typeface="+mn-cs"/>
                        </a:rPr>
                        <a:t>according to prescribed standards/</a:t>
                      </a:r>
                    </a:p>
                    <a:p>
                      <a:r>
                        <a:rPr kumimoji="0" lang="en-US" sz="1700" b="0" i="0" u="none" strike="noStrike" kern="1200" baseline="0" dirty="0" smtClean="0">
                          <a:solidFill>
                            <a:schemeClr val="tx1"/>
                          </a:solidFill>
                          <a:latin typeface="+mn-lt"/>
                          <a:ea typeface="+mn-ea"/>
                          <a:cs typeface="+mn-cs"/>
                        </a:rPr>
                        <a:t>frameworks and timelines</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86531">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r>
                        <a:rPr kumimoji="0" lang="en-US" sz="1700" b="0" i="0" u="none" strike="noStrike" kern="1200" baseline="0" dirty="0" smtClean="0">
                          <a:solidFill>
                            <a:schemeClr val="tx1"/>
                          </a:solidFill>
                          <a:latin typeface="+mn-lt"/>
                          <a:ea typeface="+mn-ea"/>
                          <a:cs typeface="+mn-cs"/>
                        </a:rPr>
                        <a:t>Quarterly implementation</a:t>
                      </a:r>
                    </a:p>
                    <a:p>
                      <a:r>
                        <a:rPr kumimoji="0" lang="en-US" sz="1700" b="0" i="0" u="none" strike="noStrike" kern="1200" baseline="0" dirty="0" smtClean="0">
                          <a:solidFill>
                            <a:schemeClr val="tx1"/>
                          </a:solidFill>
                          <a:latin typeface="+mn-lt"/>
                          <a:ea typeface="+mn-ea"/>
                          <a:cs typeface="+mn-cs"/>
                        </a:rPr>
                        <a:t>reports against APP</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700" b="0" i="0" u="none" strike="noStrike" kern="1200" baseline="0" dirty="0" smtClean="0">
                          <a:solidFill>
                            <a:schemeClr val="tx1"/>
                          </a:solidFill>
                          <a:latin typeface="+mn-lt"/>
                          <a:ea typeface="+mn-ea"/>
                          <a:cs typeface="+mn-cs"/>
                        </a:rPr>
                        <a:t>Quarterly reports submitted to the</a:t>
                      </a:r>
                    </a:p>
                    <a:p>
                      <a:r>
                        <a:rPr kumimoji="0" lang="en-US" sz="1700" b="0" i="0" u="none" strike="noStrike" kern="1200" baseline="0" dirty="0" smtClean="0">
                          <a:solidFill>
                            <a:schemeClr val="tx1"/>
                          </a:solidFill>
                          <a:latin typeface="+mn-lt"/>
                          <a:ea typeface="+mn-ea"/>
                          <a:cs typeface="+mn-cs"/>
                        </a:rPr>
                        <a:t>Executing Authority, National Treasury and DPME within 30 days</a:t>
                      </a:r>
                    </a:p>
                    <a:p>
                      <a:r>
                        <a:rPr kumimoji="0" lang="en-US" sz="1700" b="0" i="0" u="none" strike="noStrike" kern="1200" baseline="0" dirty="0" smtClean="0">
                          <a:solidFill>
                            <a:schemeClr val="tx1"/>
                          </a:solidFill>
                          <a:latin typeface="+mn-lt"/>
                          <a:ea typeface="+mn-ea"/>
                          <a:cs typeface="+mn-cs"/>
                        </a:rPr>
                        <a:t>from the end of the quarter</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39898">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700" b="0" i="0" u="none" strike="noStrike" kern="1200" baseline="0" dirty="0" smtClean="0">
                          <a:solidFill>
                            <a:schemeClr val="tx1"/>
                          </a:solidFill>
                          <a:latin typeface="+mn-lt"/>
                          <a:ea typeface="+mn-ea"/>
                          <a:cs typeface="+mn-cs"/>
                        </a:rPr>
                        <a:t>Audited Annual Report</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700" b="0" i="0" u="none" strike="noStrike" kern="1200" baseline="0" dirty="0" smtClean="0">
                          <a:solidFill>
                            <a:schemeClr val="tx1"/>
                          </a:solidFill>
                          <a:latin typeface="+mn-lt"/>
                          <a:ea typeface="+mn-ea"/>
                          <a:cs typeface="+mn-cs"/>
                        </a:rPr>
                        <a:t>Produce AR and submit to AGSA for audit and to NT and Parliament</a:t>
                      </a:r>
                    </a:p>
                    <a:p>
                      <a:r>
                        <a:rPr kumimoji="0" lang="en-US" sz="1700" b="0" i="0" u="none" strike="noStrike" kern="1200" baseline="0" dirty="0" smtClean="0">
                          <a:solidFill>
                            <a:schemeClr val="tx1"/>
                          </a:solidFill>
                          <a:latin typeface="+mn-lt"/>
                          <a:ea typeface="+mn-ea"/>
                          <a:cs typeface="+mn-cs"/>
                        </a:rPr>
                        <a:t>by due dates</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97425">
                <a:tc rowSpan="2">
                  <a:txBody>
                    <a:bodyPr/>
                    <a:lstStyle/>
                    <a:p>
                      <a:pPr marL="97790" algn="l">
                        <a:lnSpc>
                          <a:spcPct val="100000"/>
                        </a:lnSpc>
                        <a:spcBef>
                          <a:spcPts val="325"/>
                        </a:spcBef>
                      </a:pPr>
                      <a:r>
                        <a:rPr kumimoji="0" lang="en-US" sz="1700" b="0" i="0" u="none" strike="noStrike" kern="1200" baseline="0" dirty="0" smtClean="0">
                          <a:solidFill>
                            <a:schemeClr val="tx1"/>
                          </a:solidFill>
                          <a:latin typeface="+mn-lt"/>
                          <a:ea typeface="+mn-ea"/>
                          <a:cs typeface="+mn-cs"/>
                        </a:rPr>
                        <a:t>To manage the provision of Internal Audit</a:t>
                      </a:r>
                      <a:endParaRPr sz="17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US" sz="1700" b="0" i="0" u="none" strike="noStrike" kern="1200" baseline="0" dirty="0" smtClean="0">
                          <a:solidFill>
                            <a:schemeClr val="tx1"/>
                          </a:solidFill>
                          <a:latin typeface="+mn-lt"/>
                          <a:ea typeface="+mn-ea"/>
                          <a:cs typeface="+mn-cs"/>
                        </a:rPr>
                        <a:t>Approved Internal Audit Three (3)</a:t>
                      </a:r>
                    </a:p>
                    <a:p>
                      <a:r>
                        <a:rPr kumimoji="0" lang="en-US" sz="1700" b="0" i="0" u="none" strike="noStrike" kern="1200" baseline="0" dirty="0" smtClean="0">
                          <a:solidFill>
                            <a:schemeClr val="tx1"/>
                          </a:solidFill>
                          <a:latin typeface="+mn-lt"/>
                          <a:ea typeface="+mn-ea"/>
                          <a:cs typeface="+mn-cs"/>
                        </a:rPr>
                        <a:t>Year Rolling Audit Plan and Annual</a:t>
                      </a:r>
                    </a:p>
                    <a:p>
                      <a:r>
                        <a:rPr kumimoji="0" lang="en-US" sz="1700" b="0" i="0" u="none" strike="noStrike" kern="1200" baseline="0" dirty="0" smtClean="0">
                          <a:solidFill>
                            <a:schemeClr val="tx1"/>
                          </a:solidFill>
                          <a:latin typeface="+mn-lt"/>
                          <a:ea typeface="+mn-ea"/>
                          <a:cs typeface="+mn-cs"/>
                        </a:rPr>
                        <a:t>Internal Audit Plan</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US" sz="1700" b="0" i="0" u="none" strike="noStrike" kern="1200" baseline="0" dirty="0" smtClean="0">
                          <a:solidFill>
                            <a:schemeClr val="tx1"/>
                          </a:solidFill>
                          <a:latin typeface="+mn-lt"/>
                          <a:ea typeface="+mn-ea"/>
                          <a:cs typeface="+mn-cs"/>
                        </a:rPr>
                        <a:t>Produce a 3-year rolling strategic</a:t>
                      </a:r>
                    </a:p>
                    <a:p>
                      <a:r>
                        <a:rPr kumimoji="0" lang="en-US" sz="1700" b="0" i="0" u="none" strike="noStrike" kern="1200" baseline="0" dirty="0" smtClean="0">
                          <a:solidFill>
                            <a:schemeClr val="tx1"/>
                          </a:solidFill>
                          <a:latin typeface="+mn-lt"/>
                          <a:ea typeface="+mn-ea"/>
                          <a:cs typeface="+mn-cs"/>
                        </a:rPr>
                        <a:t>internal audit plan and submit to the Audit Committee for approval by 30th April 2019</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2534633"/>
                  </a:ext>
                </a:extLst>
              </a:tr>
              <a:tr h="870469">
                <a:tc vMerge="1">
                  <a:txBody>
                    <a:bodyPr/>
                    <a:lstStyle/>
                    <a:p>
                      <a:endParaRPr lang="en-US"/>
                    </a:p>
                  </a:txBody>
                  <a:tcPr/>
                </a:tc>
                <a:tc>
                  <a:txBody>
                    <a:bodyPr/>
                    <a:lstStyle/>
                    <a:p>
                      <a:r>
                        <a:rPr kumimoji="0" lang="en-US" sz="1700" b="0" i="0" u="none" strike="noStrike" kern="1200" baseline="0" dirty="0" smtClean="0">
                          <a:solidFill>
                            <a:schemeClr val="tx1"/>
                          </a:solidFill>
                          <a:latin typeface="+mn-lt"/>
                          <a:ea typeface="+mn-ea"/>
                          <a:cs typeface="+mn-cs"/>
                        </a:rPr>
                        <a:t>Quarterly Reporting on Internal Audit Annual Plan to Audit Committee</a:t>
                      </a:r>
                      <a:endParaRPr lang="en-US" sz="17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r>
                        <a:rPr kumimoji="0" lang="en-US" sz="1700" b="0" i="0" u="none" strike="noStrike" kern="1200" baseline="0" dirty="0" smtClean="0">
                          <a:solidFill>
                            <a:schemeClr val="tx1"/>
                          </a:solidFill>
                          <a:latin typeface="+mn-lt"/>
                          <a:ea typeface="+mn-ea"/>
                          <a:cs typeface="+mn-cs"/>
                        </a:rPr>
                        <a:t>Quarterly Internal Audit Reports  presented to Audit Committee</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3060692"/>
                  </a:ext>
                </a:extLst>
              </a:tr>
            </a:tbl>
          </a:graphicData>
        </a:graphic>
      </p:graphicFrame>
      <p:sp>
        <p:nvSpPr>
          <p:cNvPr id="8" name="Title 1"/>
          <p:cNvSpPr txBox="1">
            <a:spLocks/>
          </p:cNvSpPr>
          <p:nvPr/>
        </p:nvSpPr>
        <p:spPr>
          <a:xfrm>
            <a:off x="430312" y="179941"/>
            <a:ext cx="11617291" cy="701208"/>
          </a:xfrm>
          <a:prstGeom prst="rect">
            <a:avLst/>
          </a:prstGeom>
          <a:effectLst/>
        </p:spPr>
        <p:txBody>
          <a:bodyPr anchor="ctr">
            <a:normAutofit/>
          </a:bodyPr>
          <a:lstStyle>
            <a:lvl1pPr algn="l" rtl="0" eaLnBrk="1" latinLnBrk="0" hangingPunct="1">
              <a:spcBef>
                <a:spcPct val="0"/>
              </a:spcBef>
              <a:buNone/>
              <a:defRPr kumimoji="0" sz="3000" kern="1200">
                <a:solidFill>
                  <a:schemeClr val="accent5"/>
                </a:solidFill>
                <a:effectLst/>
                <a:latin typeface="+mj-lt"/>
                <a:ea typeface="+mj-ea"/>
                <a:cs typeface="+mj-cs"/>
              </a:defRPr>
            </a:lvl1pPr>
            <a:extLst/>
          </a:lstStyle>
          <a:p>
            <a:pPr algn="ctr"/>
            <a:endParaRPr lang="en-ZA" b="1" dirty="0">
              <a:solidFill>
                <a:schemeClr val="tx1"/>
              </a:solidFill>
              <a:latin typeface="+mn-lt"/>
              <a:cs typeface="Gill Sans"/>
            </a:endParaRPr>
          </a:p>
        </p:txBody>
      </p:sp>
      <p:sp>
        <p:nvSpPr>
          <p:cNvPr id="2" name="Rectangle 1"/>
          <p:cNvSpPr/>
          <p:nvPr/>
        </p:nvSpPr>
        <p:spPr>
          <a:xfrm>
            <a:off x="430312" y="330495"/>
            <a:ext cx="7088088" cy="584775"/>
          </a:xfrm>
          <a:prstGeom prst="rect">
            <a:avLst/>
          </a:prstGeom>
        </p:spPr>
        <p:txBody>
          <a:bodyPr wrap="square">
            <a:spAutoFit/>
          </a:bodyPr>
          <a:lstStyle/>
          <a:p>
            <a:pPr algn="ctr"/>
            <a:r>
              <a:rPr lang="en-ZA" sz="3200" b="1" dirty="0" smtClean="0">
                <a:cs typeface="Gill Sans"/>
              </a:rPr>
              <a:t>10. PROGRAMME 1</a:t>
            </a:r>
            <a:r>
              <a:rPr lang="en-ZA" sz="3200" b="1" dirty="0">
                <a:cs typeface="Gill Sans"/>
              </a:rPr>
              <a:t>: </a:t>
            </a:r>
            <a:r>
              <a:rPr lang="en-US" sz="3200" b="1" dirty="0"/>
              <a:t>ADMINISTRATION</a:t>
            </a:r>
            <a:endParaRPr lang="en-ZA" sz="3200" b="1" dirty="0">
              <a:cs typeface="Gill Sans"/>
            </a:endParaRPr>
          </a:p>
        </p:txBody>
      </p:sp>
    </p:spTree>
    <p:extLst>
      <p:ext uri="{BB962C8B-B14F-4D97-AF65-F5344CB8AC3E}">
        <p14:creationId xmlns:p14="http://schemas.microsoft.com/office/powerpoint/2010/main" val="3144158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fld id="{62AAA1A3-262B-4979-8C18-306C3DA11E9E}" type="slidenum">
              <a:rPr lang="en-ZA" smtClean="0"/>
              <a:pPr/>
              <a:t>21</a:t>
            </a:fld>
            <a:endParaRPr lang="en-ZA" dirty="0"/>
          </a:p>
        </p:txBody>
      </p:sp>
      <p:sp>
        <p:nvSpPr>
          <p:cNvPr id="7" name="Rectangle 6"/>
          <p:cNvSpPr/>
          <p:nvPr/>
        </p:nvSpPr>
        <p:spPr>
          <a:xfrm>
            <a:off x="695400" y="972727"/>
            <a:ext cx="10368840" cy="646331"/>
          </a:xfrm>
          <a:prstGeom prst="rect">
            <a:avLst/>
          </a:prstGeom>
        </p:spPr>
        <p:txBody>
          <a:bodyPr wrap="square">
            <a:spAutoFit/>
          </a:bodyPr>
          <a:lstStyle/>
          <a:p>
            <a:r>
              <a:rPr lang="en-US" dirty="0" smtClean="0">
                <a:solidFill>
                  <a:schemeClr val="bg1">
                    <a:lumMod val="50000"/>
                  </a:schemeClr>
                </a:solidFill>
                <a:latin typeface="Gill Sans"/>
                <a:cs typeface="Gill Sans"/>
              </a:rPr>
              <a:t>Purpose of the Branch is to </a:t>
            </a:r>
            <a:r>
              <a:rPr lang="en-US" dirty="0">
                <a:solidFill>
                  <a:schemeClr val="bg1">
                    <a:lumMod val="50000"/>
                  </a:schemeClr>
                </a:solidFill>
                <a:latin typeface="Gill Sans"/>
                <a:cs typeface="Gill Sans"/>
              </a:rPr>
              <a:t>provide strategic leadership</a:t>
            </a:r>
            <a:r>
              <a:rPr lang="en-US" dirty="0" smtClean="0">
                <a:solidFill>
                  <a:schemeClr val="bg1">
                    <a:lumMod val="50000"/>
                  </a:schemeClr>
                </a:solidFill>
                <a:latin typeface="Gill Sans"/>
                <a:cs typeface="Gill Sans"/>
              </a:rPr>
              <a:t>, management </a:t>
            </a:r>
            <a:r>
              <a:rPr lang="en-US" dirty="0">
                <a:solidFill>
                  <a:schemeClr val="bg1">
                    <a:lumMod val="50000"/>
                  </a:schemeClr>
                </a:solidFill>
                <a:latin typeface="Gill Sans"/>
                <a:cs typeface="Gill Sans"/>
              </a:rPr>
              <a:t>and support services to the Department.</a:t>
            </a:r>
          </a:p>
        </p:txBody>
      </p:sp>
      <p:graphicFrame>
        <p:nvGraphicFramePr>
          <p:cNvPr id="9" name="object 3"/>
          <p:cNvGraphicFramePr>
            <a:graphicFrameLocks noGrp="1"/>
          </p:cNvGraphicFramePr>
          <p:nvPr>
            <p:extLst>
              <p:ext uri="{D42A27DB-BD31-4B8C-83A1-F6EECF244321}">
                <p14:modId xmlns:p14="http://schemas.microsoft.com/office/powerpoint/2010/main" val="223161544"/>
              </p:ext>
            </p:extLst>
          </p:nvPr>
        </p:nvGraphicFramePr>
        <p:xfrm>
          <a:off x="430313" y="1625745"/>
          <a:ext cx="11364523" cy="4830473"/>
        </p:xfrm>
        <a:graphic>
          <a:graphicData uri="http://schemas.openxmlformats.org/drawingml/2006/table">
            <a:tbl>
              <a:tblPr firstRow="1" bandRow="1">
                <a:tableStyleId>{2D5ABB26-0587-4C30-8999-92F81FD0307C}</a:tableStyleId>
              </a:tblPr>
              <a:tblGrid>
                <a:gridCol w="3625292">
                  <a:extLst>
                    <a:ext uri="{9D8B030D-6E8A-4147-A177-3AD203B41FA5}">
                      <a16:colId xmlns:a16="http://schemas.microsoft.com/office/drawing/2014/main" val="20000"/>
                    </a:ext>
                  </a:extLst>
                </a:gridCol>
                <a:gridCol w="3525061">
                  <a:extLst>
                    <a:ext uri="{9D8B030D-6E8A-4147-A177-3AD203B41FA5}">
                      <a16:colId xmlns:a16="http://schemas.microsoft.com/office/drawing/2014/main" val="20001"/>
                    </a:ext>
                  </a:extLst>
                </a:gridCol>
                <a:gridCol w="4214170">
                  <a:extLst>
                    <a:ext uri="{9D8B030D-6E8A-4147-A177-3AD203B41FA5}">
                      <a16:colId xmlns:a16="http://schemas.microsoft.com/office/drawing/2014/main" val="20004"/>
                    </a:ext>
                  </a:extLst>
                </a:gridCol>
              </a:tblGrid>
              <a:tr h="402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Strategic Objective/s</a:t>
                      </a:r>
                      <a:endParaRPr sz="1600" dirty="0">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58220"/>
                    </a:solidFill>
                  </a:tcPr>
                </a:tc>
                <a:tc>
                  <a:txBody>
                    <a:bodyPr/>
                    <a:lstStyle/>
                    <a:p>
                      <a:pPr marL="97790" marR="964565" algn="l">
                        <a:lnSpc>
                          <a:spcPct val="100000"/>
                        </a:lnSpc>
                        <a:spcBef>
                          <a:spcPts val="325"/>
                        </a:spcBef>
                      </a:pPr>
                      <a:r>
                        <a:rPr lang="en-ZA" sz="1600" b="1" spc="-20"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Planned Performance Target/s</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extLst>
                  <a:ext uri="{0D108BD9-81ED-4DB2-BD59-A6C34878D82A}">
                    <a16:rowId xmlns:a16="http://schemas.microsoft.com/office/drawing/2014/main" val="10000"/>
                  </a:ext>
                </a:extLst>
              </a:tr>
              <a:tr h="1246752">
                <a:tc rowSpan="3">
                  <a:txBody>
                    <a:bodyPr/>
                    <a:lstStyle/>
                    <a:p>
                      <a:r>
                        <a:rPr kumimoji="0" lang="en-US" sz="1800" b="0" i="0" u="none" strike="noStrike" kern="1200" baseline="0" dirty="0" smtClean="0">
                          <a:solidFill>
                            <a:schemeClr val="tx1"/>
                          </a:solidFill>
                          <a:latin typeface="+mn-lt"/>
                          <a:ea typeface="+mn-ea"/>
                          <a:cs typeface="+mn-cs"/>
                        </a:rPr>
                        <a:t>To manage the provision of risk, anti-corruption and integrity management services.</a:t>
                      </a:r>
                      <a:endParaRPr sz="17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Percentage of designated employees submitting financial</a:t>
                      </a:r>
                    </a:p>
                    <a:p>
                      <a:r>
                        <a:rPr kumimoji="0" lang="en-US" sz="1800" b="0" i="0" u="none" strike="noStrike" kern="1200" baseline="0" dirty="0" smtClean="0">
                          <a:solidFill>
                            <a:schemeClr val="tx1"/>
                          </a:solidFill>
                          <a:latin typeface="+mn-lt"/>
                          <a:ea typeface="+mn-ea"/>
                          <a:cs typeface="+mn-cs"/>
                        </a:rPr>
                        <a:t>disclosures</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100% compliance in submission of</a:t>
                      </a:r>
                    </a:p>
                    <a:p>
                      <a:r>
                        <a:rPr kumimoji="0" lang="en-US" sz="1800" b="0" i="0" u="none" strike="noStrike" kern="1200" baseline="0" dirty="0" smtClean="0">
                          <a:solidFill>
                            <a:schemeClr val="tx1"/>
                          </a:solidFill>
                          <a:latin typeface="+mn-lt"/>
                          <a:ea typeface="+mn-ea"/>
                          <a:cs typeface="+mn-cs"/>
                        </a:rPr>
                        <a:t>financial interests by all designated</a:t>
                      </a:r>
                    </a:p>
                    <a:p>
                      <a:r>
                        <a:rPr kumimoji="0" lang="en-US" sz="1800" b="0" i="0" u="none" strike="noStrike" kern="1200" baseline="0" dirty="0" smtClean="0">
                          <a:solidFill>
                            <a:schemeClr val="tx1"/>
                          </a:solidFill>
                          <a:latin typeface="+mn-lt"/>
                          <a:ea typeface="+mn-ea"/>
                          <a:cs typeface="+mn-cs"/>
                        </a:rPr>
                        <a:t>employees within the specified</a:t>
                      </a:r>
                    </a:p>
                    <a:p>
                      <a:r>
                        <a:rPr kumimoji="0" lang="en-US" sz="1800" b="0" i="0" u="none" strike="noStrike" kern="1200" baseline="0" dirty="0" smtClean="0">
                          <a:solidFill>
                            <a:schemeClr val="tx1"/>
                          </a:solidFill>
                          <a:latin typeface="+mn-lt"/>
                          <a:ea typeface="+mn-ea"/>
                          <a:cs typeface="+mn-cs"/>
                        </a:rPr>
                        <a:t>time frames</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21117">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Approved risk management</a:t>
                      </a:r>
                    </a:p>
                    <a:p>
                      <a:r>
                        <a:rPr kumimoji="0" lang="en-US" sz="1800" b="0" i="0" u="none" strike="noStrike" kern="1200" baseline="0" dirty="0" smtClean="0">
                          <a:solidFill>
                            <a:schemeClr val="tx1"/>
                          </a:solidFill>
                          <a:latin typeface="+mn-lt"/>
                          <a:ea typeface="+mn-ea"/>
                          <a:cs typeface="+mn-cs"/>
                        </a:rPr>
                        <a:t>Implementation plan</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Conduct annual risk assessment and produce risk management implementation plan</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65837">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Number of quarterly progress</a:t>
                      </a:r>
                    </a:p>
                    <a:p>
                      <a:r>
                        <a:rPr kumimoji="0" lang="en-US" sz="1800" b="0" i="0" u="none" strike="noStrike" kern="1200" baseline="0" dirty="0" smtClean="0">
                          <a:solidFill>
                            <a:schemeClr val="tx1"/>
                          </a:solidFill>
                          <a:latin typeface="+mn-lt"/>
                          <a:ea typeface="+mn-ea"/>
                          <a:cs typeface="+mn-cs"/>
                        </a:rPr>
                        <a:t>reports produced</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4 Quarterly progress reports produced against the risk plans</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93816">
                <a:tc>
                  <a:txBody>
                    <a:bodyPr/>
                    <a:lstStyle/>
                    <a:p>
                      <a:pPr marL="97790" algn="l">
                        <a:lnSpc>
                          <a:spcPct val="100000"/>
                        </a:lnSpc>
                        <a:spcBef>
                          <a:spcPts val="325"/>
                        </a:spcBef>
                      </a:pPr>
                      <a:r>
                        <a:rPr kumimoji="0" lang="en-US" sz="1800" b="0" i="0" u="none" strike="noStrike" kern="1200" baseline="0" dirty="0" smtClean="0">
                          <a:solidFill>
                            <a:schemeClr val="tx1"/>
                          </a:solidFill>
                          <a:latin typeface="+mn-lt"/>
                          <a:ea typeface="+mn-ea"/>
                          <a:cs typeface="+mn-cs"/>
                        </a:rPr>
                        <a:t>To provide marketing and communication services to the department</a:t>
                      </a:r>
                      <a:endParaRPr sz="17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Approved annual communications</a:t>
                      </a:r>
                    </a:p>
                    <a:p>
                      <a:r>
                        <a:rPr kumimoji="0" lang="en-US" sz="1800" b="0" i="0" u="none" strike="noStrike" kern="1200" baseline="0" dirty="0" smtClean="0">
                          <a:solidFill>
                            <a:schemeClr val="tx1"/>
                          </a:solidFill>
                          <a:latin typeface="+mn-lt"/>
                          <a:ea typeface="+mn-ea"/>
                          <a:cs typeface="+mn-cs"/>
                        </a:rPr>
                        <a:t>plan and Percentage achievement of targets in the Communication</a:t>
                      </a:r>
                    </a:p>
                    <a:p>
                      <a:r>
                        <a:rPr kumimoji="0" lang="en-US" sz="1800" b="0" i="0" u="none" strike="noStrike" kern="1200" baseline="0" dirty="0" smtClean="0">
                          <a:solidFill>
                            <a:schemeClr val="tx1"/>
                          </a:solidFill>
                          <a:latin typeface="+mn-lt"/>
                          <a:ea typeface="+mn-ea"/>
                          <a:cs typeface="+mn-cs"/>
                        </a:rPr>
                        <a:t>Plan</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Communications plan produced and approved and achieve</a:t>
                      </a:r>
                    </a:p>
                    <a:p>
                      <a:r>
                        <a:rPr kumimoji="0" lang="en-US" sz="1800" b="0" i="0" u="none" strike="noStrike" kern="1200" baseline="0" dirty="0" smtClean="0">
                          <a:solidFill>
                            <a:schemeClr val="tx1"/>
                          </a:solidFill>
                          <a:latin typeface="+mn-lt"/>
                          <a:ea typeface="+mn-ea"/>
                          <a:cs typeface="+mn-cs"/>
                        </a:rPr>
                        <a:t>80% of the targets be achieved.</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2534633"/>
                  </a:ext>
                </a:extLst>
              </a:tr>
            </a:tbl>
          </a:graphicData>
        </a:graphic>
      </p:graphicFrame>
      <p:sp>
        <p:nvSpPr>
          <p:cNvPr id="8" name="Title 1"/>
          <p:cNvSpPr txBox="1">
            <a:spLocks/>
          </p:cNvSpPr>
          <p:nvPr/>
        </p:nvSpPr>
        <p:spPr>
          <a:xfrm>
            <a:off x="430312" y="179941"/>
            <a:ext cx="11617291" cy="701208"/>
          </a:xfrm>
          <a:prstGeom prst="rect">
            <a:avLst/>
          </a:prstGeom>
          <a:effectLst/>
        </p:spPr>
        <p:txBody>
          <a:bodyPr anchor="ctr">
            <a:normAutofit/>
          </a:bodyPr>
          <a:lstStyle>
            <a:lvl1pPr algn="l" rtl="0" eaLnBrk="1" latinLnBrk="0" hangingPunct="1">
              <a:spcBef>
                <a:spcPct val="0"/>
              </a:spcBef>
              <a:buNone/>
              <a:defRPr kumimoji="0" sz="3000" kern="1200">
                <a:solidFill>
                  <a:schemeClr val="accent5"/>
                </a:solidFill>
                <a:effectLst/>
                <a:latin typeface="+mj-lt"/>
                <a:ea typeface="+mj-ea"/>
                <a:cs typeface="+mj-cs"/>
              </a:defRPr>
            </a:lvl1pPr>
            <a:extLst/>
          </a:lstStyle>
          <a:p>
            <a:pPr algn="ctr"/>
            <a:r>
              <a:rPr lang="en-ZA" b="1" dirty="0" smtClean="0">
                <a:solidFill>
                  <a:schemeClr val="tx1"/>
                </a:solidFill>
                <a:latin typeface="Gill Sans Light"/>
                <a:cs typeface="Gill Sans"/>
              </a:rPr>
              <a:t>PROGRAMME 1: </a:t>
            </a:r>
            <a:r>
              <a:rPr lang="en-US" sz="3200" b="1" dirty="0">
                <a:solidFill>
                  <a:schemeClr val="tx1"/>
                </a:solidFill>
                <a:latin typeface="+mn-lt"/>
              </a:rPr>
              <a:t>ADMINISTRATION</a:t>
            </a:r>
            <a:endParaRPr lang="en-ZA" sz="3200" b="1" dirty="0">
              <a:solidFill>
                <a:schemeClr val="tx1"/>
              </a:solidFill>
              <a:latin typeface="+mn-lt"/>
              <a:cs typeface="Gill Sans"/>
            </a:endParaRPr>
          </a:p>
        </p:txBody>
      </p:sp>
    </p:spTree>
    <p:extLst>
      <p:ext uri="{BB962C8B-B14F-4D97-AF65-F5344CB8AC3E}">
        <p14:creationId xmlns:p14="http://schemas.microsoft.com/office/powerpoint/2010/main" val="3321438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fld id="{62AAA1A3-262B-4979-8C18-306C3DA11E9E}" type="slidenum">
              <a:rPr lang="en-ZA" smtClean="0"/>
              <a:pPr/>
              <a:t>22</a:t>
            </a:fld>
            <a:endParaRPr lang="en-ZA" dirty="0"/>
          </a:p>
        </p:txBody>
      </p:sp>
      <p:sp>
        <p:nvSpPr>
          <p:cNvPr id="7" name="Rectangle 6"/>
          <p:cNvSpPr/>
          <p:nvPr/>
        </p:nvSpPr>
        <p:spPr>
          <a:xfrm>
            <a:off x="695400" y="972727"/>
            <a:ext cx="10368840" cy="646331"/>
          </a:xfrm>
          <a:prstGeom prst="rect">
            <a:avLst/>
          </a:prstGeom>
        </p:spPr>
        <p:txBody>
          <a:bodyPr wrap="square">
            <a:spAutoFit/>
          </a:bodyPr>
          <a:lstStyle/>
          <a:p>
            <a:r>
              <a:rPr lang="en-US" b="1" dirty="0" smtClean="0">
                <a:latin typeface="Arial" panose="020B0604020202020204" pitchFamily="34" charset="0"/>
                <a:cs typeface="Arial" panose="020B0604020202020204" pitchFamily="34" charset="0"/>
              </a:rPr>
              <a:t>Purpose of the Branch is to </a:t>
            </a:r>
            <a:r>
              <a:rPr lang="en-US" b="1" dirty="0">
                <a:latin typeface="Arial" panose="020B0604020202020204" pitchFamily="34" charset="0"/>
                <a:cs typeface="Arial" panose="020B0604020202020204" pitchFamily="34" charset="0"/>
              </a:rPr>
              <a:t>provide strategic leadership</a:t>
            </a:r>
            <a:r>
              <a:rPr lang="en-US" b="1" dirty="0" smtClean="0">
                <a:latin typeface="Arial" panose="020B0604020202020204" pitchFamily="34" charset="0"/>
                <a:cs typeface="Arial" panose="020B0604020202020204" pitchFamily="34" charset="0"/>
              </a:rPr>
              <a:t>, management </a:t>
            </a:r>
            <a:r>
              <a:rPr lang="en-US" b="1" dirty="0">
                <a:latin typeface="Arial" panose="020B0604020202020204" pitchFamily="34" charset="0"/>
                <a:cs typeface="Arial" panose="020B0604020202020204" pitchFamily="34" charset="0"/>
              </a:rPr>
              <a:t>and support services to the Department.</a:t>
            </a:r>
          </a:p>
        </p:txBody>
      </p:sp>
      <p:graphicFrame>
        <p:nvGraphicFramePr>
          <p:cNvPr id="9" name="object 3"/>
          <p:cNvGraphicFramePr>
            <a:graphicFrameLocks noGrp="1"/>
          </p:cNvGraphicFramePr>
          <p:nvPr>
            <p:extLst>
              <p:ext uri="{D42A27DB-BD31-4B8C-83A1-F6EECF244321}">
                <p14:modId xmlns:p14="http://schemas.microsoft.com/office/powerpoint/2010/main" val="890936016"/>
              </p:ext>
            </p:extLst>
          </p:nvPr>
        </p:nvGraphicFramePr>
        <p:xfrm>
          <a:off x="341745" y="1681630"/>
          <a:ext cx="11397673" cy="4438586"/>
        </p:xfrm>
        <a:graphic>
          <a:graphicData uri="http://schemas.openxmlformats.org/drawingml/2006/table">
            <a:tbl>
              <a:tblPr firstRow="1" bandRow="1">
                <a:tableStyleId>{2D5ABB26-0587-4C30-8999-92F81FD0307C}</a:tableStyleId>
              </a:tblPr>
              <a:tblGrid>
                <a:gridCol w="3635867">
                  <a:extLst>
                    <a:ext uri="{9D8B030D-6E8A-4147-A177-3AD203B41FA5}">
                      <a16:colId xmlns:a16="http://schemas.microsoft.com/office/drawing/2014/main" val="20000"/>
                    </a:ext>
                  </a:extLst>
                </a:gridCol>
                <a:gridCol w="3535343">
                  <a:extLst>
                    <a:ext uri="{9D8B030D-6E8A-4147-A177-3AD203B41FA5}">
                      <a16:colId xmlns:a16="http://schemas.microsoft.com/office/drawing/2014/main" val="20001"/>
                    </a:ext>
                  </a:extLst>
                </a:gridCol>
                <a:gridCol w="4226463">
                  <a:extLst>
                    <a:ext uri="{9D8B030D-6E8A-4147-A177-3AD203B41FA5}">
                      <a16:colId xmlns:a16="http://schemas.microsoft.com/office/drawing/2014/main" val="20004"/>
                    </a:ext>
                  </a:extLst>
                </a:gridCol>
              </a:tblGrid>
              <a:tr h="2819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Strategic Objective/s</a:t>
                      </a:r>
                      <a:endParaRPr sz="1600" dirty="0">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58220"/>
                    </a:solidFill>
                  </a:tcPr>
                </a:tc>
                <a:tc>
                  <a:txBody>
                    <a:bodyPr/>
                    <a:lstStyle/>
                    <a:p>
                      <a:pPr marL="97790" marR="964565" algn="l">
                        <a:lnSpc>
                          <a:spcPct val="100000"/>
                        </a:lnSpc>
                        <a:spcBef>
                          <a:spcPts val="325"/>
                        </a:spcBef>
                      </a:pPr>
                      <a:r>
                        <a:rPr lang="en-ZA" sz="1600" b="1" spc="-20"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Planned Performance Target/s</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extLst>
                  <a:ext uri="{0D108BD9-81ED-4DB2-BD59-A6C34878D82A}">
                    <a16:rowId xmlns:a16="http://schemas.microsoft.com/office/drawing/2014/main" val="10000"/>
                  </a:ext>
                </a:extLst>
              </a:tr>
              <a:tr h="768625">
                <a:tc rowSpan="5">
                  <a:txBody>
                    <a:bodyPr/>
                    <a:lstStyle/>
                    <a:p>
                      <a:r>
                        <a:rPr kumimoji="0" lang="en-US" sz="1700" b="0" i="0" u="none" strike="noStrike" kern="1200" baseline="0" dirty="0" smtClean="0">
                          <a:solidFill>
                            <a:schemeClr val="tx1"/>
                          </a:solidFill>
                          <a:latin typeface="+mn-lt"/>
                          <a:ea typeface="+mn-ea"/>
                          <a:cs typeface="+mn-cs"/>
                        </a:rPr>
                        <a:t>To provide Human Resource Management and Development services</a:t>
                      </a:r>
                      <a:endParaRPr sz="17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700" b="0" i="0" u="none" strike="noStrike" kern="1200" baseline="0" dirty="0" smtClean="0">
                          <a:solidFill>
                            <a:schemeClr val="tx1"/>
                          </a:solidFill>
                          <a:latin typeface="+mn-lt"/>
                          <a:ea typeface="+mn-ea"/>
                          <a:cs typeface="+mn-cs"/>
                        </a:rPr>
                        <a:t>Average percentage of funded posts in PERSAL which are vacant over a quarter (vacancy rate)</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700" b="0" i="0" u="none" strike="noStrike" kern="1200" baseline="0" dirty="0" smtClean="0">
                          <a:solidFill>
                            <a:schemeClr val="tx1"/>
                          </a:solidFill>
                          <a:latin typeface="+mn-lt"/>
                          <a:ea typeface="+mn-ea"/>
                          <a:cs typeface="+mn-cs"/>
                        </a:rPr>
                        <a:t>Maintain a vacancy rate of 10% or less</a:t>
                      </a:r>
                    </a:p>
                    <a:p>
                      <a:r>
                        <a:rPr kumimoji="0" lang="en-US" sz="1700" b="0" i="0" u="none" strike="noStrike" kern="1200" baseline="0" dirty="0" smtClean="0">
                          <a:solidFill>
                            <a:schemeClr val="tx1"/>
                          </a:solidFill>
                          <a:latin typeface="+mn-lt"/>
                          <a:ea typeface="+mn-ea"/>
                          <a:cs typeface="+mn-cs"/>
                        </a:rPr>
                        <a:t>annually</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68625">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r>
                        <a:rPr kumimoji="0" lang="en-US" sz="1700" b="0" i="0" u="none" strike="noStrike" kern="1200" baseline="0" dirty="0" smtClean="0">
                          <a:solidFill>
                            <a:schemeClr val="tx1"/>
                          </a:solidFill>
                          <a:latin typeface="+mn-lt"/>
                          <a:ea typeface="+mn-ea"/>
                          <a:cs typeface="+mn-cs"/>
                        </a:rPr>
                        <a:t>Percentage of interns enrolled</a:t>
                      </a:r>
                    </a:p>
                    <a:p>
                      <a:r>
                        <a:rPr kumimoji="0" lang="en-US" sz="1700" b="0" i="0" u="none" strike="noStrike" kern="1200" baseline="0" dirty="0" smtClean="0">
                          <a:solidFill>
                            <a:schemeClr val="tx1"/>
                          </a:solidFill>
                          <a:latin typeface="+mn-lt"/>
                          <a:ea typeface="+mn-ea"/>
                          <a:cs typeface="+mn-cs"/>
                        </a:rPr>
                        <a:t>against the funded post</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700" b="0" i="0" u="none" strike="noStrike" kern="1200" baseline="0" dirty="0" smtClean="0">
                          <a:solidFill>
                            <a:schemeClr val="tx1"/>
                          </a:solidFill>
                          <a:latin typeface="+mn-lt"/>
                          <a:ea typeface="+mn-ea"/>
                          <a:cs typeface="+mn-cs"/>
                        </a:rPr>
                        <a:t>5% (of the approved funded post</a:t>
                      </a:r>
                    </a:p>
                    <a:p>
                      <a:r>
                        <a:rPr kumimoji="0" lang="en-US" sz="1700" b="0" i="0" u="none" strike="noStrike" kern="1200" baseline="0" dirty="0" smtClean="0">
                          <a:solidFill>
                            <a:schemeClr val="tx1"/>
                          </a:solidFill>
                          <a:latin typeface="+mn-lt"/>
                          <a:ea typeface="+mn-ea"/>
                          <a:cs typeface="+mn-cs"/>
                        </a:rPr>
                        <a:t>establishment) of interns are appointed</a:t>
                      </a:r>
                    </a:p>
                    <a:p>
                      <a:r>
                        <a:rPr kumimoji="0" lang="en-US" sz="1700" b="0" i="0" u="none" strike="noStrike" kern="1200" baseline="0" dirty="0" smtClean="0">
                          <a:solidFill>
                            <a:schemeClr val="tx1"/>
                          </a:solidFill>
                          <a:latin typeface="+mn-lt"/>
                          <a:ea typeface="+mn-ea"/>
                          <a:cs typeface="+mn-cs"/>
                        </a:rPr>
                        <a:t>annually in The Department</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68625">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700" b="0" i="0" u="none" strike="noStrike" kern="1200" baseline="0" dirty="0" smtClean="0">
                          <a:solidFill>
                            <a:schemeClr val="tx1"/>
                          </a:solidFill>
                          <a:latin typeface="+mn-lt"/>
                          <a:ea typeface="+mn-ea"/>
                          <a:cs typeface="+mn-cs"/>
                        </a:rPr>
                        <a:t>Percentage of performance</a:t>
                      </a:r>
                    </a:p>
                    <a:p>
                      <a:r>
                        <a:rPr kumimoji="0" lang="en-US" sz="1700" b="0" i="0" u="none" strike="noStrike" kern="1200" baseline="0" dirty="0" smtClean="0">
                          <a:solidFill>
                            <a:schemeClr val="tx1"/>
                          </a:solidFill>
                          <a:latin typeface="+mn-lt"/>
                          <a:ea typeface="+mn-ea"/>
                          <a:cs typeface="+mn-cs"/>
                        </a:rPr>
                        <a:t>Agreements and reports submitted on time</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700" b="0" i="0" u="none" strike="noStrike" kern="1200" baseline="0" dirty="0" smtClean="0">
                          <a:solidFill>
                            <a:schemeClr val="tx1"/>
                          </a:solidFill>
                          <a:latin typeface="+mn-lt"/>
                          <a:ea typeface="+mn-ea"/>
                          <a:cs typeface="+mn-cs"/>
                        </a:rPr>
                        <a:t>Achieve 90% submissions of performance</a:t>
                      </a:r>
                    </a:p>
                    <a:p>
                      <a:r>
                        <a:rPr kumimoji="0" lang="en-US" sz="1700" b="0" i="0" u="none" strike="noStrike" kern="1200" baseline="0" dirty="0" smtClean="0">
                          <a:solidFill>
                            <a:schemeClr val="tx1"/>
                          </a:solidFill>
                          <a:latin typeface="+mn-lt"/>
                          <a:ea typeface="+mn-ea"/>
                          <a:cs typeface="+mn-cs"/>
                        </a:rPr>
                        <a:t>agreements, reviews and assessments by the prescribed deadlines</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11599">
                <a:tc vMerge="1">
                  <a:txBody>
                    <a:bodyPr/>
                    <a:lstStyle/>
                    <a:p>
                      <a:pPr marL="97790" algn="l">
                        <a:lnSpc>
                          <a:spcPct val="100000"/>
                        </a:lnSpc>
                        <a:spcBef>
                          <a:spcPts val="325"/>
                        </a:spcBef>
                      </a:pPr>
                      <a:endParaRPr sz="17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US" sz="1700" b="0" i="0" u="none" strike="noStrike" kern="1200" baseline="0" dirty="0" smtClean="0">
                          <a:solidFill>
                            <a:schemeClr val="tx1"/>
                          </a:solidFill>
                          <a:latin typeface="+mn-lt"/>
                          <a:ea typeface="+mn-ea"/>
                          <a:cs typeface="+mn-cs"/>
                        </a:rPr>
                        <a:t>Approved Workplace Skills Plan (WSP)</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US" sz="1700" b="0" i="0" u="none" strike="noStrike" kern="1200" baseline="0" dirty="0" smtClean="0">
                          <a:solidFill>
                            <a:schemeClr val="tx1"/>
                          </a:solidFill>
                          <a:latin typeface="+mn-lt"/>
                          <a:ea typeface="+mn-ea"/>
                          <a:cs typeface="+mn-cs"/>
                        </a:rPr>
                        <a:t>WSP compiled and submitted for approval by the delegated authority by the prescribed deadlines</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2534633"/>
                  </a:ext>
                </a:extLst>
              </a:tr>
              <a:tr h="1010152">
                <a:tc vMerge="1">
                  <a:txBody>
                    <a:bodyPr/>
                    <a:lstStyle/>
                    <a:p>
                      <a:pPr marL="97790" algn="l">
                        <a:lnSpc>
                          <a:spcPct val="100000"/>
                        </a:lnSpc>
                        <a:spcBef>
                          <a:spcPts val="325"/>
                        </a:spcBef>
                      </a:pPr>
                      <a:endParaRPr sz="17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US" sz="1700" b="0" i="0" u="none" strike="noStrike" kern="1200" baseline="0" dirty="0" smtClean="0">
                          <a:solidFill>
                            <a:schemeClr val="tx1"/>
                          </a:solidFill>
                          <a:latin typeface="+mn-lt"/>
                          <a:ea typeface="+mn-ea"/>
                          <a:cs typeface="+mn-cs"/>
                        </a:rPr>
                        <a:t>Percentage targets of workplace</a:t>
                      </a:r>
                    </a:p>
                    <a:p>
                      <a:r>
                        <a:rPr kumimoji="0" lang="en-US" sz="1700" b="0" i="0" u="none" strike="noStrike" kern="1200" baseline="0" dirty="0" smtClean="0">
                          <a:solidFill>
                            <a:schemeClr val="tx1"/>
                          </a:solidFill>
                          <a:latin typeface="+mn-lt"/>
                          <a:ea typeface="+mn-ea"/>
                          <a:cs typeface="+mn-cs"/>
                        </a:rPr>
                        <a:t>skills plan achieved</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US" sz="1700" b="0" i="0" u="none" strike="noStrike" kern="1200" baseline="0" dirty="0" smtClean="0">
                          <a:solidFill>
                            <a:schemeClr val="tx1"/>
                          </a:solidFill>
                          <a:latin typeface="+mn-lt"/>
                          <a:ea typeface="+mn-ea"/>
                          <a:cs typeface="+mn-cs"/>
                        </a:rPr>
                        <a:t>Achieve 80% of targets in the WSP by the end of the financial year</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2203598"/>
                  </a:ext>
                </a:extLst>
              </a:tr>
            </a:tbl>
          </a:graphicData>
        </a:graphic>
      </p:graphicFrame>
      <p:sp>
        <p:nvSpPr>
          <p:cNvPr id="8" name="Title 1"/>
          <p:cNvSpPr txBox="1">
            <a:spLocks/>
          </p:cNvSpPr>
          <p:nvPr/>
        </p:nvSpPr>
        <p:spPr>
          <a:xfrm>
            <a:off x="430312" y="179941"/>
            <a:ext cx="11617291" cy="701208"/>
          </a:xfrm>
          <a:prstGeom prst="rect">
            <a:avLst/>
          </a:prstGeom>
          <a:effectLst/>
        </p:spPr>
        <p:txBody>
          <a:bodyPr anchor="ctr">
            <a:normAutofit/>
          </a:bodyPr>
          <a:lstStyle>
            <a:lvl1pPr algn="l" rtl="0" eaLnBrk="1" latinLnBrk="0" hangingPunct="1">
              <a:spcBef>
                <a:spcPct val="0"/>
              </a:spcBef>
              <a:buNone/>
              <a:defRPr kumimoji="0" sz="3000" kern="1200">
                <a:solidFill>
                  <a:schemeClr val="accent5"/>
                </a:solidFill>
                <a:effectLst/>
                <a:latin typeface="+mj-lt"/>
                <a:ea typeface="+mj-ea"/>
                <a:cs typeface="+mj-cs"/>
              </a:defRPr>
            </a:lvl1pPr>
            <a:extLst/>
          </a:lstStyle>
          <a:p>
            <a:pPr algn="ctr"/>
            <a:r>
              <a:rPr lang="en-ZA" b="1" dirty="0" smtClean="0">
                <a:solidFill>
                  <a:schemeClr val="tx1"/>
                </a:solidFill>
                <a:latin typeface="Gill Sans Light"/>
                <a:cs typeface="Gill Sans"/>
              </a:rPr>
              <a:t>PROGRAMME 1: </a:t>
            </a:r>
            <a:r>
              <a:rPr lang="en-US" sz="3200" b="1" dirty="0">
                <a:solidFill>
                  <a:schemeClr val="tx1"/>
                </a:solidFill>
                <a:latin typeface="+mn-lt"/>
              </a:rPr>
              <a:t>ADMINISTRATION</a:t>
            </a:r>
            <a:endParaRPr lang="en-ZA" sz="3200" b="1" dirty="0">
              <a:solidFill>
                <a:schemeClr val="tx1"/>
              </a:solidFill>
              <a:latin typeface="+mn-lt"/>
              <a:cs typeface="Gill Sans"/>
            </a:endParaRPr>
          </a:p>
        </p:txBody>
      </p:sp>
    </p:spTree>
    <p:extLst>
      <p:ext uri="{BB962C8B-B14F-4D97-AF65-F5344CB8AC3E}">
        <p14:creationId xmlns:p14="http://schemas.microsoft.com/office/powerpoint/2010/main" val="2060526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fld id="{62AAA1A3-262B-4979-8C18-306C3DA11E9E}" type="slidenum">
              <a:rPr lang="en-ZA" smtClean="0"/>
              <a:pPr/>
              <a:t>23</a:t>
            </a:fld>
            <a:endParaRPr lang="en-ZA" dirty="0"/>
          </a:p>
        </p:txBody>
      </p:sp>
      <p:sp>
        <p:nvSpPr>
          <p:cNvPr id="7" name="Rectangle 6"/>
          <p:cNvSpPr/>
          <p:nvPr/>
        </p:nvSpPr>
        <p:spPr>
          <a:xfrm>
            <a:off x="695400" y="972727"/>
            <a:ext cx="10368840" cy="646331"/>
          </a:xfrm>
          <a:prstGeom prst="rect">
            <a:avLst/>
          </a:prstGeom>
        </p:spPr>
        <p:txBody>
          <a:bodyPr wrap="square">
            <a:spAutoFit/>
          </a:bodyPr>
          <a:lstStyle/>
          <a:p>
            <a:r>
              <a:rPr lang="en-US" b="1" dirty="0" smtClean="0">
                <a:latin typeface="Arial" panose="020B0604020202020204" pitchFamily="34" charset="0"/>
                <a:cs typeface="Arial" panose="020B0604020202020204" pitchFamily="34" charset="0"/>
              </a:rPr>
              <a:t>Purpose of the Branch is to </a:t>
            </a:r>
            <a:r>
              <a:rPr lang="en-US" b="1" dirty="0">
                <a:latin typeface="Arial" panose="020B0604020202020204" pitchFamily="34" charset="0"/>
                <a:cs typeface="Arial" panose="020B0604020202020204" pitchFamily="34" charset="0"/>
              </a:rPr>
              <a:t>provide strategic leadership</a:t>
            </a:r>
            <a:r>
              <a:rPr lang="en-US" b="1" dirty="0" smtClean="0">
                <a:latin typeface="Arial" panose="020B0604020202020204" pitchFamily="34" charset="0"/>
                <a:cs typeface="Arial" panose="020B0604020202020204" pitchFamily="34" charset="0"/>
              </a:rPr>
              <a:t>, management </a:t>
            </a:r>
            <a:r>
              <a:rPr lang="en-US" b="1" dirty="0">
                <a:latin typeface="Arial" panose="020B0604020202020204" pitchFamily="34" charset="0"/>
                <a:cs typeface="Arial" panose="020B0604020202020204" pitchFamily="34" charset="0"/>
              </a:rPr>
              <a:t>and support services to the Department.</a:t>
            </a:r>
          </a:p>
        </p:txBody>
      </p:sp>
      <p:graphicFrame>
        <p:nvGraphicFramePr>
          <p:cNvPr id="9" name="object 3"/>
          <p:cNvGraphicFramePr>
            <a:graphicFrameLocks noGrp="1"/>
          </p:cNvGraphicFramePr>
          <p:nvPr>
            <p:extLst>
              <p:ext uri="{D42A27DB-BD31-4B8C-83A1-F6EECF244321}">
                <p14:modId xmlns:p14="http://schemas.microsoft.com/office/powerpoint/2010/main" val="3061107496"/>
              </p:ext>
            </p:extLst>
          </p:nvPr>
        </p:nvGraphicFramePr>
        <p:xfrm>
          <a:off x="323273" y="1625745"/>
          <a:ext cx="11656291" cy="3167928"/>
        </p:xfrm>
        <a:graphic>
          <a:graphicData uri="http://schemas.openxmlformats.org/drawingml/2006/table">
            <a:tbl>
              <a:tblPr firstRow="1" bandRow="1">
                <a:tableStyleId>{2D5ABB26-0587-4C30-8999-92F81FD0307C}</a:tableStyleId>
              </a:tblPr>
              <a:tblGrid>
                <a:gridCol w="3718366">
                  <a:extLst>
                    <a:ext uri="{9D8B030D-6E8A-4147-A177-3AD203B41FA5}">
                      <a16:colId xmlns:a16="http://schemas.microsoft.com/office/drawing/2014/main" val="20000"/>
                    </a:ext>
                  </a:extLst>
                </a:gridCol>
                <a:gridCol w="3615562">
                  <a:extLst>
                    <a:ext uri="{9D8B030D-6E8A-4147-A177-3AD203B41FA5}">
                      <a16:colId xmlns:a16="http://schemas.microsoft.com/office/drawing/2014/main" val="20001"/>
                    </a:ext>
                  </a:extLst>
                </a:gridCol>
                <a:gridCol w="4322363">
                  <a:extLst>
                    <a:ext uri="{9D8B030D-6E8A-4147-A177-3AD203B41FA5}">
                      <a16:colId xmlns:a16="http://schemas.microsoft.com/office/drawing/2014/main" val="20004"/>
                    </a:ext>
                  </a:extLst>
                </a:gridCol>
              </a:tblGrid>
              <a:tr h="3249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Strategic Objective/s</a:t>
                      </a:r>
                      <a:endParaRPr sz="1600" dirty="0">
                        <a:latin typeface="Arial" panose="020B0604020202020204" pitchFamily="34" charset="0"/>
                        <a:cs typeface="Arial" panose="020B060402020202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58220"/>
                    </a:solidFill>
                  </a:tcPr>
                </a:tc>
                <a:tc>
                  <a:txBody>
                    <a:bodyPr/>
                    <a:lstStyle/>
                    <a:p>
                      <a:pPr marL="97790" marR="964565" algn="l">
                        <a:lnSpc>
                          <a:spcPct val="100000"/>
                        </a:lnSpc>
                        <a:spcBef>
                          <a:spcPts val="325"/>
                        </a:spcBef>
                      </a:pPr>
                      <a:r>
                        <a:rPr lang="en-ZA" sz="1600" b="1" spc="-20"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Indicator</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spc="-15"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Planned Performance Target/s</a:t>
                      </a:r>
                      <a:endParaRPr lang="en-ZA"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0" marR="0" marT="41275"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F58220"/>
                    </a:solidFill>
                  </a:tcPr>
                </a:tc>
                <a:extLst>
                  <a:ext uri="{0D108BD9-81ED-4DB2-BD59-A6C34878D82A}">
                    <a16:rowId xmlns:a16="http://schemas.microsoft.com/office/drawing/2014/main" val="10000"/>
                  </a:ext>
                </a:extLst>
              </a:tr>
              <a:tr h="759922">
                <a:tc rowSpan="2">
                  <a:txBody>
                    <a:bodyPr/>
                    <a:lstStyle/>
                    <a:p>
                      <a:r>
                        <a:rPr kumimoji="0" lang="en-US" sz="1800" b="0" i="0" u="none" strike="noStrike" kern="1200" baseline="0" dirty="0" smtClean="0">
                          <a:solidFill>
                            <a:schemeClr val="tx1"/>
                          </a:solidFill>
                          <a:latin typeface="+mn-lt"/>
                          <a:ea typeface="+mn-ea"/>
                          <a:cs typeface="+mn-cs"/>
                        </a:rPr>
                        <a:t>To manage the provision of information, communication and technology management services</a:t>
                      </a:r>
                      <a:endParaRPr sz="17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Approved annual ICT Plan</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Produce annual ICT Plan by 30 April 2019</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32708">
                <a:tc vMerge="1">
                  <a:txBody>
                    <a:bodyPr/>
                    <a:lstStyle/>
                    <a:p>
                      <a:pPr marL="97790" algn="l">
                        <a:lnSpc>
                          <a:spcPct val="100000"/>
                        </a:lnSpc>
                        <a:spcBef>
                          <a:spcPts val="325"/>
                        </a:spcBef>
                      </a:pPr>
                      <a:endParaRPr sz="16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r>
                        <a:rPr kumimoji="0" lang="en-US" sz="1800" b="0" i="0" u="none" strike="noStrike" kern="1200" baseline="0" dirty="0" smtClean="0">
                          <a:solidFill>
                            <a:schemeClr val="tx1"/>
                          </a:solidFill>
                          <a:latin typeface="+mn-lt"/>
                          <a:ea typeface="+mn-ea"/>
                          <a:cs typeface="+mn-cs"/>
                        </a:rPr>
                        <a:t>Percentage achievement of targets in the ICT Plan</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Produce a quarterly reports indicating</a:t>
                      </a:r>
                    </a:p>
                    <a:p>
                      <a:r>
                        <a:rPr kumimoji="0" lang="en-US" sz="1800" b="0" i="0" u="none" strike="noStrike" kern="1200" baseline="0" dirty="0" smtClean="0">
                          <a:solidFill>
                            <a:schemeClr val="tx1"/>
                          </a:solidFill>
                          <a:latin typeface="+mn-lt"/>
                          <a:ea typeface="+mn-ea"/>
                          <a:cs typeface="+mn-cs"/>
                        </a:rPr>
                        <a:t>80% achievement of targets of ICT plan</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50397">
                <a:tc>
                  <a:txBody>
                    <a:bodyPr/>
                    <a:lstStyle/>
                    <a:p>
                      <a:pPr marL="97790" algn="l">
                        <a:lnSpc>
                          <a:spcPct val="100000"/>
                        </a:lnSpc>
                        <a:spcBef>
                          <a:spcPts val="325"/>
                        </a:spcBef>
                      </a:pPr>
                      <a:r>
                        <a:rPr kumimoji="0" lang="en-US" sz="1800" b="0" i="0" u="none" strike="noStrike" kern="1200" baseline="0" dirty="0" smtClean="0">
                          <a:solidFill>
                            <a:schemeClr val="tx1"/>
                          </a:solidFill>
                          <a:latin typeface="+mn-lt"/>
                          <a:ea typeface="+mn-ea"/>
                          <a:cs typeface="+mn-cs"/>
                        </a:rPr>
                        <a:t>To manage and facilitate the provision of financial and supply chain management services</a:t>
                      </a:r>
                      <a:endParaRPr sz="1700" b="0" dirty="0">
                        <a:latin typeface="Arial" panose="020B0604020202020204" pitchFamily="34" charset="0"/>
                        <a:cs typeface="Arial" panose="020B0604020202020204" pitchFamily="34" charset="0"/>
                      </a:endParaRPr>
                    </a:p>
                  </a:txBody>
                  <a:tcPr marL="0" marR="0" marT="41275"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Percentage of valid invoices paid within 30 days and cases where</a:t>
                      </a:r>
                    </a:p>
                    <a:p>
                      <a:r>
                        <a:rPr kumimoji="0" lang="en-US" sz="1800" b="0" i="0" u="none" strike="noStrike" kern="1200" baseline="0" dirty="0" smtClean="0">
                          <a:solidFill>
                            <a:schemeClr val="tx1"/>
                          </a:solidFill>
                          <a:latin typeface="+mn-lt"/>
                          <a:ea typeface="+mn-ea"/>
                          <a:cs typeface="+mn-cs"/>
                        </a:rPr>
                        <a:t>Noncompliance leads to disciplinary action</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n-US" sz="1800" b="0" i="0" u="none" strike="noStrike" kern="1200" baseline="0" dirty="0" smtClean="0">
                          <a:solidFill>
                            <a:schemeClr val="tx1"/>
                          </a:solidFill>
                          <a:latin typeface="+mn-lt"/>
                          <a:ea typeface="+mn-ea"/>
                          <a:cs typeface="+mn-cs"/>
                        </a:rPr>
                        <a:t>100% of valid invoices paid within 30 days or disciplinary action taken in 100% of cases where invoices are not paid within 30 days</a:t>
                      </a:r>
                      <a:endParaRPr lang="en-ZA" sz="1700" dirty="0">
                        <a:solidFill>
                          <a:srgbClr val="943634"/>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2534633"/>
                  </a:ext>
                </a:extLst>
              </a:tr>
            </a:tbl>
          </a:graphicData>
        </a:graphic>
      </p:graphicFrame>
      <p:sp>
        <p:nvSpPr>
          <p:cNvPr id="8" name="Title 1"/>
          <p:cNvSpPr txBox="1">
            <a:spLocks/>
          </p:cNvSpPr>
          <p:nvPr/>
        </p:nvSpPr>
        <p:spPr>
          <a:xfrm>
            <a:off x="430312" y="179941"/>
            <a:ext cx="11617291" cy="701208"/>
          </a:xfrm>
          <a:prstGeom prst="rect">
            <a:avLst/>
          </a:prstGeom>
          <a:effectLst/>
        </p:spPr>
        <p:txBody>
          <a:bodyPr anchor="ctr">
            <a:normAutofit/>
          </a:bodyPr>
          <a:lstStyle>
            <a:lvl1pPr algn="l" rtl="0" eaLnBrk="1" latinLnBrk="0" hangingPunct="1">
              <a:spcBef>
                <a:spcPct val="0"/>
              </a:spcBef>
              <a:buNone/>
              <a:defRPr kumimoji="0" sz="3000" kern="1200">
                <a:solidFill>
                  <a:schemeClr val="accent5"/>
                </a:solidFill>
                <a:effectLst/>
                <a:latin typeface="+mj-lt"/>
                <a:ea typeface="+mj-ea"/>
                <a:cs typeface="+mj-cs"/>
              </a:defRPr>
            </a:lvl1pPr>
            <a:extLst/>
          </a:lstStyle>
          <a:p>
            <a:pPr algn="ctr"/>
            <a:r>
              <a:rPr lang="en-ZA" b="1" dirty="0" smtClean="0">
                <a:solidFill>
                  <a:schemeClr val="tx1"/>
                </a:solidFill>
                <a:latin typeface="Gill Sans Light"/>
                <a:cs typeface="Gill Sans"/>
              </a:rPr>
              <a:t>PROGRAMME1: </a:t>
            </a:r>
            <a:r>
              <a:rPr lang="en-US" sz="3200" b="1" dirty="0">
                <a:solidFill>
                  <a:schemeClr val="tx1"/>
                </a:solidFill>
                <a:latin typeface="+mn-lt"/>
              </a:rPr>
              <a:t>ADMINISTRATION</a:t>
            </a:r>
            <a:endParaRPr lang="en-ZA" sz="3200" b="1" dirty="0">
              <a:solidFill>
                <a:schemeClr val="tx1"/>
              </a:solidFill>
              <a:latin typeface="+mn-lt"/>
              <a:cs typeface="Gill Sans"/>
            </a:endParaRPr>
          </a:p>
        </p:txBody>
      </p:sp>
    </p:spTree>
    <p:extLst>
      <p:ext uri="{BB962C8B-B14F-4D97-AF65-F5344CB8AC3E}">
        <p14:creationId xmlns:p14="http://schemas.microsoft.com/office/powerpoint/2010/main" val="1240900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51584" y="2204865"/>
            <a:ext cx="7772400" cy="1500187"/>
          </a:xfrm>
        </p:spPr>
        <p:txBody>
          <a:bodyPr>
            <a:normAutofit/>
          </a:bodyPr>
          <a:lstStyle/>
          <a:p>
            <a:pPr algn="ctr"/>
            <a:r>
              <a:rPr lang="en-US" sz="3200" dirty="0" smtClean="0">
                <a:solidFill>
                  <a:schemeClr val="tx1"/>
                </a:solidFill>
                <a:latin typeface="Gill Sans MT" panose="020B0502020104020203" pitchFamily="34" charset="0"/>
                <a:ea typeface="Tahoma" panose="020B0604030504040204" pitchFamily="34" charset="0"/>
                <a:cs typeface="Tahoma" panose="020B0604030504040204" pitchFamily="34" charset="0"/>
              </a:rPr>
              <a:t>BUDGET ALLOCATION </a:t>
            </a:r>
            <a:r>
              <a:rPr lang="en-US" sz="3200" dirty="0">
                <a:solidFill>
                  <a:schemeClr val="tx1"/>
                </a:solidFill>
                <a:latin typeface="Gill Sans MT" panose="020B0502020104020203" pitchFamily="34" charset="0"/>
                <a:ea typeface="Tahoma" panose="020B0604030504040204" pitchFamily="34" charset="0"/>
                <a:cs typeface="Tahoma" panose="020B0604030504040204" pitchFamily="34" charset="0"/>
              </a:rPr>
              <a:t>2019/20</a:t>
            </a:r>
            <a:endParaRPr lang="en-US" sz="320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1CE6738C-8955-4CF1-A256-1C49941BBB03}" type="slidenum">
              <a:rPr lang="en-ZA" smtClean="0">
                <a:solidFill>
                  <a:prstClr val="black">
                    <a:tint val="75000"/>
                  </a:prstClr>
                </a:solidFill>
              </a:rPr>
              <a:pPr/>
              <a:t>24</a:t>
            </a:fld>
            <a:endParaRPr lang="en-ZA" dirty="0">
              <a:solidFill>
                <a:prstClr val="black">
                  <a:tint val="75000"/>
                </a:prstClr>
              </a:solidFill>
            </a:endParaRPr>
          </a:p>
        </p:txBody>
      </p:sp>
    </p:spTree>
    <p:extLst>
      <p:ext uri="{BB962C8B-B14F-4D97-AF65-F5344CB8AC3E}">
        <p14:creationId xmlns:p14="http://schemas.microsoft.com/office/powerpoint/2010/main" val="3239093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015" y="365125"/>
            <a:ext cx="10874785" cy="714167"/>
          </a:xfrm>
        </p:spPr>
        <p:txBody>
          <a:bodyPr>
            <a:normAutofit/>
          </a:bodyPr>
          <a:lstStyle/>
          <a:p>
            <a:r>
              <a:rPr lang="en-ZA" sz="3200" dirty="0">
                <a:latin typeface="+mn-lt"/>
              </a:rPr>
              <a:t>2019/20 </a:t>
            </a:r>
            <a:r>
              <a:rPr lang="en-ZA" sz="3200" dirty="0" smtClean="0">
                <a:latin typeface="+mn-lt"/>
              </a:rPr>
              <a:t>Budget </a:t>
            </a:r>
            <a:r>
              <a:rPr lang="en-ZA" sz="3200" dirty="0">
                <a:latin typeface="+mn-lt"/>
              </a:rPr>
              <a:t>A</a:t>
            </a:r>
            <a:r>
              <a:rPr lang="en-ZA" sz="3200" dirty="0" smtClean="0">
                <a:latin typeface="+mn-lt"/>
              </a:rPr>
              <a:t>llocations</a:t>
            </a:r>
            <a:endParaRPr lang="en-ZA" sz="3200" dirty="0">
              <a:latin typeface="+mn-lt"/>
            </a:endParaRPr>
          </a:p>
        </p:txBody>
      </p:sp>
      <p:graphicFrame>
        <p:nvGraphicFramePr>
          <p:cNvPr id="5" name="Content Placeholder 4"/>
          <p:cNvGraphicFramePr>
            <a:graphicFrameLocks noGrp="1"/>
          </p:cNvGraphicFramePr>
          <p:nvPr>
            <p:ph idx="1"/>
            <p:extLst/>
          </p:nvPr>
        </p:nvGraphicFramePr>
        <p:xfrm>
          <a:off x="479015" y="1364661"/>
          <a:ext cx="10874785" cy="4736335"/>
        </p:xfrm>
        <a:graphic>
          <a:graphicData uri="http://schemas.openxmlformats.org/drawingml/2006/table">
            <a:tbl>
              <a:tblPr firstRow="1" firstCol="1" bandRow="1"/>
              <a:tblGrid>
                <a:gridCol w="4217640">
                  <a:extLst>
                    <a:ext uri="{9D8B030D-6E8A-4147-A177-3AD203B41FA5}">
                      <a16:colId xmlns:a16="http://schemas.microsoft.com/office/drawing/2014/main" val="2792471772"/>
                    </a:ext>
                  </a:extLst>
                </a:gridCol>
                <a:gridCol w="1868532">
                  <a:extLst>
                    <a:ext uri="{9D8B030D-6E8A-4147-A177-3AD203B41FA5}">
                      <a16:colId xmlns:a16="http://schemas.microsoft.com/office/drawing/2014/main" val="3958958493"/>
                    </a:ext>
                  </a:extLst>
                </a:gridCol>
                <a:gridCol w="1868532">
                  <a:extLst>
                    <a:ext uri="{9D8B030D-6E8A-4147-A177-3AD203B41FA5}">
                      <a16:colId xmlns:a16="http://schemas.microsoft.com/office/drawing/2014/main" val="3743155739"/>
                    </a:ext>
                  </a:extLst>
                </a:gridCol>
                <a:gridCol w="1615657">
                  <a:extLst>
                    <a:ext uri="{9D8B030D-6E8A-4147-A177-3AD203B41FA5}">
                      <a16:colId xmlns:a16="http://schemas.microsoft.com/office/drawing/2014/main" val="1878820105"/>
                    </a:ext>
                  </a:extLst>
                </a:gridCol>
                <a:gridCol w="1304424">
                  <a:extLst>
                    <a:ext uri="{9D8B030D-6E8A-4147-A177-3AD203B41FA5}">
                      <a16:colId xmlns:a16="http://schemas.microsoft.com/office/drawing/2014/main" val="2028297758"/>
                    </a:ext>
                  </a:extLst>
                </a:gridCol>
              </a:tblGrid>
              <a:tr h="1184083">
                <a:tc>
                  <a:txBody>
                    <a:bodyPr/>
                    <a:lstStyle/>
                    <a:p>
                      <a:pPr>
                        <a:lnSpc>
                          <a:spcPct val="107000"/>
                        </a:lnSpc>
                        <a:spcAft>
                          <a:spcPts val="0"/>
                        </a:spcAft>
                      </a:pPr>
                      <a:r>
                        <a:rPr lang="en-ZA"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Economic classification (R’000)</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ZA"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2018/19</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07000"/>
                        </a:lnSpc>
                        <a:spcAft>
                          <a:spcPts val="0"/>
                        </a:spcAft>
                      </a:pPr>
                      <a:r>
                        <a:rPr lang="en-ZA"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Final Appr.</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ZA" sz="24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2019/20</a:t>
                      </a:r>
                    </a:p>
                    <a:p>
                      <a:pPr algn="ctr">
                        <a:lnSpc>
                          <a:spcPct val="107000"/>
                        </a:lnSpc>
                        <a:spcAft>
                          <a:spcPts val="0"/>
                        </a:spcAft>
                      </a:pPr>
                      <a:r>
                        <a:rPr lang="en-ZA" sz="24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ENE</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ZA"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Change</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ZA"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Change</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515094970"/>
                  </a:ext>
                </a:extLst>
              </a:tr>
              <a:tr h="592042">
                <a:tc>
                  <a:txBody>
                    <a:bodyPr/>
                    <a:lstStyle/>
                    <a:p>
                      <a:pP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Compensation of employees</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312 594</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331 556</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18 962</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980034"/>
                  </a:ext>
                </a:extLst>
              </a:tr>
              <a:tr h="592042">
                <a:tc>
                  <a:txBody>
                    <a:bodyPr/>
                    <a:lstStyle/>
                    <a:p>
                      <a:pP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Goods and services</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150 811</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152 066</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1 255</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0.8%</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7616124"/>
                  </a:ext>
                </a:extLst>
              </a:tr>
              <a:tr h="592042">
                <a:tc>
                  <a:txBody>
                    <a:bodyPr/>
                    <a:lstStyle/>
                    <a:p>
                      <a:pP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Capital assets</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16 975</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13 740</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-3 235</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-19.1%</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9632765"/>
                  </a:ext>
                </a:extLst>
              </a:tr>
              <a:tr h="592042">
                <a:tc>
                  <a:txBody>
                    <a:bodyPr/>
                    <a:lstStyle/>
                    <a:p>
                      <a:pP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Transfers to NYDA*</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477 592</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459 577</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-18 015</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8333677"/>
                  </a:ext>
                </a:extLst>
              </a:tr>
              <a:tr h="592042">
                <a:tc>
                  <a:txBody>
                    <a:bodyPr/>
                    <a:lstStyle/>
                    <a:p>
                      <a:pP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Payments for financial assets</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-100.0%</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3955823"/>
                  </a:ext>
                </a:extLst>
              </a:tr>
              <a:tr h="592042">
                <a:tc>
                  <a:txBody>
                    <a:bodyPr/>
                    <a:lstStyle/>
                    <a:p>
                      <a:pPr>
                        <a:lnSpc>
                          <a:spcPct val="107000"/>
                        </a:lnSpc>
                        <a:spcAft>
                          <a:spcPts val="0"/>
                        </a:spcAft>
                      </a:pPr>
                      <a:r>
                        <a:rPr lang="en-ZA"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958 035</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956 939</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18 962</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a:t>
                      </a:r>
                      <a:endParaRPr lang="en-ZA"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125067"/>
                  </a:ext>
                </a:extLst>
              </a:tr>
            </a:tbl>
          </a:graphicData>
        </a:graphic>
      </p:graphicFrame>
      <p:sp>
        <p:nvSpPr>
          <p:cNvPr id="4" name="Slide Number Placeholder 3"/>
          <p:cNvSpPr>
            <a:spLocks noGrp="1"/>
          </p:cNvSpPr>
          <p:nvPr>
            <p:ph type="sldNum" sz="quarter" idx="4294967295"/>
          </p:nvPr>
        </p:nvSpPr>
        <p:spPr/>
        <p:txBody>
          <a:bodyPr/>
          <a:lstStyle/>
          <a:p>
            <a:fld id="{62AAA1A3-262B-4979-8C18-306C3DA11E9E}" type="slidenum">
              <a:rPr lang="en-ZA" smtClean="0"/>
              <a:pPr/>
              <a:t>25</a:t>
            </a:fld>
            <a:endParaRPr lang="en-ZA" dirty="0"/>
          </a:p>
        </p:txBody>
      </p:sp>
      <p:sp>
        <p:nvSpPr>
          <p:cNvPr id="6" name="Content Placeholder 2"/>
          <p:cNvSpPr txBox="1">
            <a:spLocks/>
          </p:cNvSpPr>
          <p:nvPr/>
        </p:nvSpPr>
        <p:spPr>
          <a:xfrm flipV="1">
            <a:off x="335360" y="4005063"/>
            <a:ext cx="143655" cy="45719"/>
          </a:xfrm>
          <a:prstGeom prst="rect">
            <a:avLst/>
          </a:prstGeom>
        </p:spPr>
        <p:txBody>
          <a:bodyPr>
            <a:normAutofit fontScale="25000" lnSpcReduction="20000"/>
          </a:bodyPr>
          <a:lstStyle>
            <a:lvl1pPr marL="365760" indent="-283464" algn="l" rtl="0" eaLnBrk="1" latinLnBrk="0" hangingPunct="1">
              <a:lnSpc>
                <a:spcPct val="100000"/>
              </a:lnSpc>
              <a:spcBef>
                <a:spcPts val="600"/>
              </a:spcBef>
              <a:buClr>
                <a:schemeClr val="accent1"/>
              </a:buClr>
              <a:buSzPct val="80000"/>
              <a:buFont typeface="Wingdings" pitchFamily="2" charset="2"/>
              <a:buChar char="Ø"/>
              <a:defRPr kumimoji="0" sz="3200" kern="1200">
                <a:solidFill>
                  <a:schemeClr val="accent2"/>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Wingdings" pitchFamily="2" charset="2"/>
              <a:buChar char="§"/>
              <a:defRPr kumimoji="0" sz="2800" kern="1200">
                <a:solidFill>
                  <a:schemeClr val="accent2"/>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pitchFamily="2" charset="2"/>
              <a:buChar char="§"/>
              <a:defRPr kumimoji="0" sz="2400" kern="1200">
                <a:solidFill>
                  <a:schemeClr val="accent3"/>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endParaRPr lang="en-ZA" sz="1600" dirty="0"/>
          </a:p>
        </p:txBody>
      </p:sp>
    </p:spTree>
    <p:extLst>
      <p:ext uri="{BB962C8B-B14F-4D97-AF65-F5344CB8AC3E}">
        <p14:creationId xmlns:p14="http://schemas.microsoft.com/office/powerpoint/2010/main" val="3507697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02455" cy="521566"/>
          </a:xfrm>
        </p:spPr>
        <p:txBody>
          <a:bodyPr>
            <a:normAutofit fontScale="90000"/>
          </a:bodyPr>
          <a:lstStyle/>
          <a:p>
            <a:r>
              <a:rPr lang="en-ZA" b="1" dirty="0" smtClean="0"/>
              <a:t>2019/20 Budget </a:t>
            </a:r>
            <a:r>
              <a:rPr lang="en-ZA" b="1" dirty="0"/>
              <a:t>A</a:t>
            </a:r>
            <a:r>
              <a:rPr lang="en-ZA" b="1" dirty="0" smtClean="0"/>
              <a:t>llocations</a:t>
            </a:r>
            <a:endParaRPr lang="en-ZA" b="1" dirty="0"/>
          </a:p>
        </p:txBody>
      </p:sp>
      <p:sp>
        <p:nvSpPr>
          <p:cNvPr id="4" name="Slide Number Placeholder 3"/>
          <p:cNvSpPr>
            <a:spLocks noGrp="1"/>
          </p:cNvSpPr>
          <p:nvPr>
            <p:ph type="sldNum" sz="quarter" idx="4294967295"/>
          </p:nvPr>
        </p:nvSpPr>
        <p:spPr/>
        <p:txBody>
          <a:bodyPr/>
          <a:lstStyle/>
          <a:p>
            <a:fld id="{62AAA1A3-262B-4979-8C18-306C3DA11E9E}" type="slidenum">
              <a:rPr lang="en-ZA" smtClean="0"/>
              <a:pPr/>
              <a:t>26</a:t>
            </a:fld>
            <a:endParaRPr lang="en-ZA" dirty="0"/>
          </a:p>
        </p:txBody>
      </p:sp>
      <p:graphicFrame>
        <p:nvGraphicFramePr>
          <p:cNvPr id="7" name="Content Placeholder 6"/>
          <p:cNvGraphicFramePr>
            <a:graphicFrameLocks noGrp="1"/>
          </p:cNvGraphicFramePr>
          <p:nvPr>
            <p:ph idx="1"/>
            <p:extLst/>
          </p:nvPr>
        </p:nvGraphicFramePr>
        <p:xfrm>
          <a:off x="334963" y="1341438"/>
          <a:ext cx="11636375" cy="48958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nvPr>
        </p:nvGraphicFramePr>
        <p:xfrm>
          <a:off x="7412948" y="639834"/>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5928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58" y="365126"/>
            <a:ext cx="11018442" cy="586219"/>
          </a:xfrm>
        </p:spPr>
        <p:txBody>
          <a:bodyPr>
            <a:normAutofit/>
          </a:bodyPr>
          <a:lstStyle/>
          <a:p>
            <a:r>
              <a:rPr lang="en-ZA" sz="3200" b="1" dirty="0"/>
              <a:t>2019/20 M</a:t>
            </a:r>
            <a:r>
              <a:rPr lang="en-ZA" sz="3200" b="1" dirty="0" smtClean="0"/>
              <a:t>ain cost drivers (Goods &amp; Services and Capital)</a:t>
            </a:r>
            <a:endParaRPr lang="en-ZA" sz="3200" b="1" dirty="0"/>
          </a:p>
        </p:txBody>
      </p:sp>
      <p:graphicFrame>
        <p:nvGraphicFramePr>
          <p:cNvPr id="5" name="Content Placeholder 4"/>
          <p:cNvGraphicFramePr>
            <a:graphicFrameLocks noGrp="1"/>
          </p:cNvGraphicFramePr>
          <p:nvPr>
            <p:ph idx="1"/>
            <p:extLst/>
          </p:nvPr>
        </p:nvGraphicFramePr>
        <p:xfrm>
          <a:off x="335358" y="1331813"/>
          <a:ext cx="5880714" cy="5218176"/>
        </p:xfrm>
        <a:graphic>
          <a:graphicData uri="http://schemas.openxmlformats.org/drawingml/2006/table">
            <a:tbl>
              <a:tblPr firstRow="1" firstCol="1" bandRow="1"/>
              <a:tblGrid>
                <a:gridCol w="3779117">
                  <a:extLst>
                    <a:ext uri="{9D8B030D-6E8A-4147-A177-3AD203B41FA5}">
                      <a16:colId xmlns:a16="http://schemas.microsoft.com/office/drawing/2014/main" val="921275973"/>
                    </a:ext>
                  </a:extLst>
                </a:gridCol>
                <a:gridCol w="1260365">
                  <a:extLst>
                    <a:ext uri="{9D8B030D-6E8A-4147-A177-3AD203B41FA5}">
                      <a16:colId xmlns:a16="http://schemas.microsoft.com/office/drawing/2014/main" val="2736297011"/>
                    </a:ext>
                  </a:extLst>
                </a:gridCol>
                <a:gridCol w="841232">
                  <a:extLst>
                    <a:ext uri="{9D8B030D-6E8A-4147-A177-3AD203B41FA5}">
                      <a16:colId xmlns:a16="http://schemas.microsoft.com/office/drawing/2014/main" val="1216649516"/>
                    </a:ext>
                  </a:extLst>
                </a:gridCol>
              </a:tblGrid>
              <a:tr h="324684">
                <a:tc>
                  <a:txBody>
                    <a:bodyPr/>
                    <a:lstStyle/>
                    <a:p>
                      <a:pPr>
                        <a:lnSpc>
                          <a:spcPct val="107000"/>
                        </a:lnSpc>
                        <a:spcAft>
                          <a:spcPts val="0"/>
                        </a:spcAft>
                      </a:pPr>
                      <a:r>
                        <a:rPr lang="en-ZA"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Description*</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2019/20</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7537581"/>
                  </a:ext>
                </a:extLst>
              </a:tr>
              <a:tr h="324684">
                <a:tc>
                  <a:txBody>
                    <a:bodyPr/>
                    <a:lstStyle/>
                    <a:p>
                      <a:pP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Professional Services / Contractors</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41 649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25.1%</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9482602"/>
                  </a:ext>
                </a:extLst>
              </a:tr>
              <a:tr h="324684">
                <a:tc>
                  <a:txBody>
                    <a:bodyPr/>
                    <a:lstStyle/>
                    <a:p>
                      <a:pP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Travel</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33 935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20.5%</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4432294"/>
                  </a:ext>
                </a:extLst>
              </a:tr>
              <a:tr h="324684">
                <a:tc>
                  <a:txBody>
                    <a:bodyPr/>
                    <a:lstStyle/>
                    <a:p>
                      <a:pP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Computer Services</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27 510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16.6%</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623920"/>
                  </a:ext>
                </a:extLst>
              </a:tr>
              <a:tr h="324684">
                <a:tc>
                  <a:txBody>
                    <a:bodyPr/>
                    <a:lstStyle/>
                    <a:p>
                      <a:pP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Building Leases, Cleaning, Security</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14 715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655972"/>
                  </a:ext>
                </a:extLst>
              </a:tr>
              <a:tr h="615773">
                <a:tc>
                  <a:txBody>
                    <a:bodyPr/>
                    <a:lstStyle/>
                    <a:p>
                      <a:pP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Computer equipment and furniture</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9 975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4690329"/>
                  </a:ext>
                </a:extLst>
              </a:tr>
              <a:tr h="324684">
                <a:tc>
                  <a:txBody>
                    <a:bodyPr/>
                    <a:lstStyle/>
                    <a:p>
                      <a:pP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Advertising / marketing</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7 140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144702"/>
                  </a:ext>
                </a:extLst>
              </a:tr>
              <a:tr h="324684">
                <a:tc>
                  <a:txBody>
                    <a:bodyPr/>
                    <a:lstStyle/>
                    <a:p>
                      <a:pP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Catering and venues</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7 060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0427055"/>
                  </a:ext>
                </a:extLst>
              </a:tr>
              <a:tr h="324684">
                <a:tc>
                  <a:txBody>
                    <a:bodyPr/>
                    <a:lstStyle/>
                    <a:p>
                      <a:pP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Telephone/data costs</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4 515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2645475"/>
                  </a:ext>
                </a:extLst>
              </a:tr>
              <a:tr h="324684">
                <a:tc>
                  <a:txBody>
                    <a:bodyPr/>
                    <a:lstStyle/>
                    <a:p>
                      <a:pP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Tenant installation at new building</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3 450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6659445"/>
                  </a:ext>
                </a:extLst>
              </a:tr>
              <a:tr h="324684">
                <a:tc>
                  <a:txBody>
                    <a:bodyPr/>
                    <a:lstStyle/>
                    <a:p>
                      <a:pP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Staff training and Bursaries</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3 300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7785730"/>
                  </a:ext>
                </a:extLst>
              </a:tr>
              <a:tr h="324684">
                <a:tc>
                  <a:txBody>
                    <a:bodyPr/>
                    <a:lstStyle/>
                    <a:p>
                      <a:pP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Auditor General</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2 500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5903719"/>
                  </a:ext>
                </a:extLst>
              </a:tr>
              <a:tr h="324684">
                <a:tc>
                  <a:txBody>
                    <a:bodyPr/>
                    <a:lstStyle/>
                    <a:p>
                      <a:pP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Computer software (development)</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2 050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9516129"/>
                  </a:ext>
                </a:extLst>
              </a:tr>
              <a:tr h="324684">
                <a:tc>
                  <a:txBody>
                    <a:bodyPr/>
                    <a:lstStyle/>
                    <a:p>
                      <a:pP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Other operating Expenses</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8 007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585633"/>
                  </a:ext>
                </a:extLst>
              </a:tr>
              <a:tr h="324684">
                <a:tc>
                  <a:txBody>
                    <a:bodyPr/>
                    <a:lstStyle/>
                    <a:p>
                      <a:pPr>
                        <a:lnSpc>
                          <a:spcPct val="107000"/>
                        </a:lnSpc>
                        <a:spcAft>
                          <a:spcPts val="0"/>
                        </a:spcAft>
                      </a:pPr>
                      <a:r>
                        <a:rPr lang="en-ZA"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TOTAL</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ZA"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165 806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039343"/>
                  </a:ext>
                </a:extLst>
              </a:tr>
            </a:tbl>
          </a:graphicData>
        </a:graphic>
      </p:graphicFrame>
      <p:sp>
        <p:nvSpPr>
          <p:cNvPr id="4" name="Slide Number Placeholder 3"/>
          <p:cNvSpPr>
            <a:spLocks noGrp="1"/>
          </p:cNvSpPr>
          <p:nvPr>
            <p:ph type="sldNum" sz="quarter" idx="4294967295"/>
          </p:nvPr>
        </p:nvSpPr>
        <p:spPr/>
        <p:txBody>
          <a:bodyPr/>
          <a:lstStyle/>
          <a:p>
            <a:fld id="{62AAA1A3-262B-4979-8C18-306C3DA11E9E}" type="slidenum">
              <a:rPr lang="en-ZA" smtClean="0"/>
              <a:pPr/>
              <a:t>27</a:t>
            </a:fld>
            <a:endParaRPr lang="en-ZA" dirty="0"/>
          </a:p>
        </p:txBody>
      </p:sp>
      <p:sp>
        <p:nvSpPr>
          <p:cNvPr id="6" name="Content Placeholder 2"/>
          <p:cNvSpPr txBox="1">
            <a:spLocks/>
          </p:cNvSpPr>
          <p:nvPr/>
        </p:nvSpPr>
        <p:spPr>
          <a:xfrm>
            <a:off x="6428508" y="1331813"/>
            <a:ext cx="5763491" cy="5183370"/>
          </a:xfrm>
          <a:prstGeom prst="rect">
            <a:avLst/>
          </a:prstGeom>
        </p:spPr>
        <p:txBody>
          <a:bodyPr>
            <a:noAutofit/>
          </a:bodyPr>
          <a:lstStyle>
            <a:lvl1pPr marL="365760" indent="-283464" algn="l" rtl="0" eaLnBrk="1" latinLnBrk="0" hangingPunct="1">
              <a:lnSpc>
                <a:spcPct val="100000"/>
              </a:lnSpc>
              <a:spcBef>
                <a:spcPts val="600"/>
              </a:spcBef>
              <a:buClr>
                <a:schemeClr val="accent1"/>
              </a:buClr>
              <a:buSzPct val="80000"/>
              <a:buFont typeface="Wingdings" pitchFamily="2" charset="2"/>
              <a:buChar char="Ø"/>
              <a:defRPr kumimoji="0" sz="3200" kern="1200">
                <a:solidFill>
                  <a:schemeClr val="accent2"/>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Wingdings" pitchFamily="2" charset="2"/>
              <a:buChar char="§"/>
              <a:defRPr kumimoji="0" sz="2800" kern="1200">
                <a:solidFill>
                  <a:schemeClr val="accent2"/>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pitchFamily="2" charset="2"/>
              <a:buChar char="§"/>
              <a:defRPr kumimoji="0" sz="2400" kern="1200">
                <a:solidFill>
                  <a:schemeClr val="accent3"/>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ZA" sz="1800" b="1" dirty="0">
                <a:solidFill>
                  <a:schemeClr val="tx1"/>
                </a:solidFill>
              </a:rPr>
              <a:t>Professional Services / Contractors</a:t>
            </a:r>
            <a:endParaRPr lang="en-ZA" sz="1800" dirty="0">
              <a:solidFill>
                <a:schemeClr val="tx1"/>
              </a:solidFill>
            </a:endParaRPr>
          </a:p>
          <a:p>
            <a:pPr lvl="1"/>
            <a:r>
              <a:rPr lang="en-ZA" sz="1800" dirty="0">
                <a:solidFill>
                  <a:schemeClr val="tx1"/>
                </a:solidFill>
              </a:rPr>
              <a:t>Programme 2 (NPC): R5 million for Commissioner retainers and meeting fees.  R7 million for NPC research projects. R4 million for Planning Coordination research (primarily NDP 5-year plan)</a:t>
            </a:r>
          </a:p>
          <a:p>
            <a:pPr lvl="1"/>
            <a:r>
              <a:rPr lang="en-ZA" sz="1800" dirty="0">
                <a:solidFill>
                  <a:schemeClr val="tx1"/>
                </a:solidFill>
              </a:rPr>
              <a:t>Programme 3: R6.5 million, primarily for 25-year review</a:t>
            </a:r>
          </a:p>
          <a:p>
            <a:pPr lvl="1"/>
            <a:r>
              <a:rPr lang="en-ZA" sz="1800" dirty="0">
                <a:solidFill>
                  <a:schemeClr val="tx1"/>
                </a:solidFill>
              </a:rPr>
              <a:t>Programme 4: R2.2 million for research projects</a:t>
            </a:r>
          </a:p>
          <a:p>
            <a:pPr lvl="1"/>
            <a:r>
              <a:rPr lang="en-ZA" sz="1800" dirty="0">
                <a:solidFill>
                  <a:schemeClr val="tx1"/>
                </a:solidFill>
              </a:rPr>
              <a:t>Programme 5: R12 million for evaluations and research </a:t>
            </a:r>
            <a:r>
              <a:rPr lang="en-ZA" sz="1800" dirty="0" smtClean="0">
                <a:solidFill>
                  <a:schemeClr val="tx1"/>
                </a:solidFill>
              </a:rPr>
              <a:t>projects</a:t>
            </a:r>
          </a:p>
          <a:p>
            <a:r>
              <a:rPr lang="en-ZA" sz="1800" b="1" dirty="0">
                <a:solidFill>
                  <a:schemeClr val="tx1"/>
                </a:solidFill>
              </a:rPr>
              <a:t>Computer services</a:t>
            </a:r>
            <a:endParaRPr lang="en-ZA" sz="1800" dirty="0">
              <a:solidFill>
                <a:schemeClr val="tx1"/>
              </a:solidFill>
            </a:endParaRPr>
          </a:p>
          <a:p>
            <a:pPr lvl="1"/>
            <a:r>
              <a:rPr lang="en-ZA" sz="1800" dirty="0">
                <a:solidFill>
                  <a:schemeClr val="tx1"/>
                </a:solidFill>
              </a:rPr>
              <a:t>Programme 1: R8 million for payments to SITA for data connectivity and related services. R4 million for computer software subscriptions</a:t>
            </a:r>
          </a:p>
          <a:p>
            <a:pPr lvl="1"/>
            <a:r>
              <a:rPr lang="en-ZA" sz="1800" dirty="0">
                <a:solidFill>
                  <a:schemeClr val="tx1"/>
                </a:solidFill>
              </a:rPr>
              <a:t>Programme 4: R14 million - Payments to SITA for Presidential Hotline</a:t>
            </a:r>
          </a:p>
          <a:p>
            <a:pPr lvl="0"/>
            <a:endParaRPr lang="en-ZA" sz="2000" dirty="0"/>
          </a:p>
        </p:txBody>
      </p:sp>
    </p:spTree>
    <p:extLst>
      <p:ext uri="{BB962C8B-B14F-4D97-AF65-F5344CB8AC3E}">
        <p14:creationId xmlns:p14="http://schemas.microsoft.com/office/powerpoint/2010/main" val="1550889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784" y="365126"/>
            <a:ext cx="10897849" cy="603495"/>
          </a:xfrm>
        </p:spPr>
        <p:txBody>
          <a:bodyPr>
            <a:normAutofit fontScale="90000"/>
          </a:bodyPr>
          <a:lstStyle/>
          <a:p>
            <a:r>
              <a:rPr lang="en-ZA" b="1" dirty="0" smtClean="0"/>
              <a:t>2019/20 NMOG Transfers</a:t>
            </a:r>
            <a:endParaRPr lang="en-ZA" b="1" dirty="0"/>
          </a:p>
        </p:txBody>
      </p:sp>
      <p:graphicFrame>
        <p:nvGraphicFramePr>
          <p:cNvPr id="13" name="Content Placeholder 12"/>
          <p:cNvGraphicFramePr>
            <a:graphicFrameLocks noGrp="1"/>
          </p:cNvGraphicFramePr>
          <p:nvPr>
            <p:ph idx="1"/>
            <p:extLst/>
          </p:nvPr>
        </p:nvGraphicFramePr>
        <p:xfrm>
          <a:off x="329784" y="822036"/>
          <a:ext cx="7300209" cy="2629210"/>
        </p:xfrm>
        <a:graphic>
          <a:graphicData uri="http://schemas.openxmlformats.org/drawingml/2006/table">
            <a:tbl>
              <a:tblPr firstRow="1" firstCol="1" bandRow="1"/>
              <a:tblGrid>
                <a:gridCol w="4116075">
                  <a:extLst>
                    <a:ext uri="{9D8B030D-6E8A-4147-A177-3AD203B41FA5}">
                      <a16:colId xmlns:a16="http://schemas.microsoft.com/office/drawing/2014/main" val="434036322"/>
                    </a:ext>
                  </a:extLst>
                </a:gridCol>
                <a:gridCol w="1061378">
                  <a:extLst>
                    <a:ext uri="{9D8B030D-6E8A-4147-A177-3AD203B41FA5}">
                      <a16:colId xmlns:a16="http://schemas.microsoft.com/office/drawing/2014/main" val="2369475868"/>
                    </a:ext>
                  </a:extLst>
                </a:gridCol>
                <a:gridCol w="1035491">
                  <a:extLst>
                    <a:ext uri="{9D8B030D-6E8A-4147-A177-3AD203B41FA5}">
                      <a16:colId xmlns:a16="http://schemas.microsoft.com/office/drawing/2014/main" val="1054698855"/>
                    </a:ext>
                  </a:extLst>
                </a:gridCol>
                <a:gridCol w="1087265">
                  <a:extLst>
                    <a:ext uri="{9D8B030D-6E8A-4147-A177-3AD203B41FA5}">
                      <a16:colId xmlns:a16="http://schemas.microsoft.com/office/drawing/2014/main" val="160608720"/>
                    </a:ext>
                  </a:extLst>
                </a:gridCol>
              </a:tblGrid>
              <a:tr h="657303">
                <a:tc>
                  <a:txBody>
                    <a:bodyPr/>
                    <a:lstStyle/>
                    <a:p>
                      <a:pPr>
                        <a:lnSpc>
                          <a:spcPct val="115000"/>
                        </a:lnSpc>
                        <a:spcAft>
                          <a:spcPts val="0"/>
                        </a:spcAft>
                      </a:pPr>
                      <a:r>
                        <a:rPr lang="en-ZA" sz="1800" b="1" dirty="0">
                          <a:effectLst/>
                          <a:latin typeface="Calibri" panose="020F0502020204030204" pitchFamily="34" charset="0"/>
                          <a:ea typeface="Calibri" panose="020F0502020204030204" pitchFamily="34" charset="0"/>
                          <a:cs typeface="Calibri" panose="020F0502020204030204" pitchFamily="34" charset="0"/>
                        </a:rPr>
                        <a:t>NMOG Adjustments to total budget (R’000)</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ZA" sz="1800" b="1" dirty="0">
                          <a:effectLst/>
                          <a:latin typeface="Calibri" panose="020F0502020204030204" pitchFamily="34" charset="0"/>
                          <a:ea typeface="Calibri" panose="020F0502020204030204" pitchFamily="34" charset="0"/>
                          <a:cs typeface="Calibri" panose="020F0502020204030204" pitchFamily="34" charset="0"/>
                        </a:rPr>
                        <a:t>2019/20</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ZA" sz="1800" b="1" dirty="0">
                          <a:effectLst/>
                          <a:latin typeface="Calibri" panose="020F0502020204030204" pitchFamily="34" charset="0"/>
                          <a:ea typeface="Calibri" panose="020F0502020204030204" pitchFamily="34" charset="0"/>
                          <a:cs typeface="Calibri" panose="020F0502020204030204" pitchFamily="34" charset="0"/>
                        </a:rPr>
                        <a:t>2020/21</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ZA" sz="1800" b="1" dirty="0">
                          <a:effectLst/>
                          <a:latin typeface="Calibri" panose="020F0502020204030204" pitchFamily="34" charset="0"/>
                          <a:ea typeface="Calibri" panose="020F0502020204030204" pitchFamily="34" charset="0"/>
                          <a:cs typeface="Calibri" panose="020F0502020204030204" pitchFamily="34" charset="0"/>
                        </a:rPr>
                        <a:t>2021/22</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451107027"/>
                  </a:ext>
                </a:extLst>
              </a:tr>
              <a:tr h="657303">
                <a:tc>
                  <a:txBody>
                    <a:bodyPr/>
                    <a:lstStyle/>
                    <a:p>
                      <a:pPr>
                        <a:lnSpc>
                          <a:spcPct val="115000"/>
                        </a:lnSpc>
                        <a:spcAft>
                          <a:spcPts val="0"/>
                        </a:spcAft>
                      </a:pPr>
                      <a:r>
                        <a:rPr lang="en-ZA" sz="1800" b="1" dirty="0">
                          <a:effectLst/>
                          <a:latin typeface="Calibri" panose="020F0502020204030204" pitchFamily="34" charset="0"/>
                          <a:ea typeface="Calibri" panose="020F0502020204030204" pitchFamily="34" charset="0"/>
                          <a:cs typeface="Calibri" panose="020F0502020204030204" pitchFamily="34" charset="0"/>
                        </a:rPr>
                        <a:t>Original allocation (2019 ENE)</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956 939</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1 015 240</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1 069 712</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414550294"/>
                  </a:ext>
                </a:extLst>
              </a:tr>
              <a:tr h="328651">
                <a:tc>
                  <a:txBody>
                    <a:bodyPr/>
                    <a:lstStyle/>
                    <a:p>
                      <a:pPr>
                        <a:lnSpc>
                          <a:spcPct val="115000"/>
                        </a:lnSpc>
                        <a:spcAft>
                          <a:spcPts val="0"/>
                        </a:spcAft>
                      </a:pPr>
                      <a:r>
                        <a:rPr lang="en-ZA" sz="1800" dirty="0">
                          <a:effectLst/>
                          <a:latin typeface="Calibri" panose="020F0502020204030204" pitchFamily="34" charset="0"/>
                          <a:ea typeface="Calibri" panose="020F0502020204030204" pitchFamily="34" charset="0"/>
                          <a:cs typeface="Calibri" panose="020F0502020204030204" pitchFamily="34" charset="0"/>
                        </a:rPr>
                        <a:t>- Transfer of SEIAS</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7 754</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8 265</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8 811</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2805981"/>
                  </a:ext>
                </a:extLst>
              </a:tr>
              <a:tr h="328651">
                <a:tc>
                  <a:txBody>
                    <a:bodyPr/>
                    <a:lstStyle/>
                    <a:p>
                      <a:pPr>
                        <a:lnSpc>
                          <a:spcPct val="115000"/>
                        </a:lnSpc>
                        <a:spcAft>
                          <a:spcPts val="0"/>
                        </a:spcAft>
                      </a:pPr>
                      <a:r>
                        <a:rPr lang="en-ZA" sz="1800" dirty="0">
                          <a:effectLst/>
                          <a:latin typeface="Calibri" panose="020F0502020204030204" pitchFamily="34" charset="0"/>
                          <a:ea typeface="Calibri" panose="020F0502020204030204" pitchFamily="34" charset="0"/>
                          <a:cs typeface="Calibri" panose="020F0502020204030204" pitchFamily="34" charset="0"/>
                        </a:rPr>
                        <a:t>- Transfer of CD: Youth Development</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11 163</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12 579</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13 338</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6111457"/>
                  </a:ext>
                </a:extLst>
              </a:tr>
              <a:tr h="328651">
                <a:tc>
                  <a:txBody>
                    <a:bodyPr/>
                    <a:lstStyle/>
                    <a:p>
                      <a:pPr>
                        <a:lnSpc>
                          <a:spcPct val="115000"/>
                        </a:lnSpc>
                        <a:spcAft>
                          <a:spcPts val="0"/>
                        </a:spcAft>
                      </a:pPr>
                      <a:r>
                        <a:rPr lang="en-ZA" sz="1800" dirty="0">
                          <a:effectLst/>
                          <a:latin typeface="Calibri" panose="020F0502020204030204" pitchFamily="34" charset="0"/>
                          <a:ea typeface="Calibri" panose="020F0502020204030204" pitchFamily="34" charset="0"/>
                          <a:cs typeface="Calibri" panose="020F0502020204030204" pitchFamily="34" charset="0"/>
                        </a:rPr>
                        <a:t>- NYDA Transfers</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459 577</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484 788</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510 381</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2888152"/>
                  </a:ext>
                </a:extLst>
              </a:tr>
              <a:tr h="328651">
                <a:tc>
                  <a:txBody>
                    <a:bodyPr/>
                    <a:lstStyle/>
                    <a:p>
                      <a:pPr>
                        <a:lnSpc>
                          <a:spcPct val="115000"/>
                        </a:lnSpc>
                        <a:spcAft>
                          <a:spcPts val="0"/>
                        </a:spcAft>
                      </a:pPr>
                      <a:r>
                        <a:rPr lang="en-ZA" sz="1800" b="1" dirty="0">
                          <a:effectLst/>
                          <a:latin typeface="Calibri" panose="020F0502020204030204" pitchFamily="34" charset="0"/>
                          <a:ea typeface="Calibri" panose="020F0502020204030204" pitchFamily="34" charset="0"/>
                          <a:cs typeface="Calibri" panose="020F0502020204030204" pitchFamily="34" charset="0"/>
                        </a:rPr>
                        <a:t>Revised </a:t>
                      </a:r>
                      <a:r>
                        <a:rPr lang="en-ZA" sz="1800" b="1" dirty="0" smtClean="0">
                          <a:effectLst/>
                          <a:latin typeface="Calibri" panose="020F0502020204030204" pitchFamily="34" charset="0"/>
                          <a:ea typeface="Calibri" panose="020F0502020204030204" pitchFamily="34" charset="0"/>
                          <a:cs typeface="Calibri" panose="020F0502020204030204" pitchFamily="34" charset="0"/>
                        </a:rPr>
                        <a:t>budget 2019/20</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478 445</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509 608</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537 182</a:t>
                      </a:r>
                      <a:endParaRPr lang="en-ZA"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595497595"/>
                  </a:ext>
                </a:extLst>
              </a:tr>
            </a:tbl>
          </a:graphicData>
        </a:graphic>
      </p:graphicFrame>
      <p:sp>
        <p:nvSpPr>
          <p:cNvPr id="4" name="Slide Number Placeholder 3"/>
          <p:cNvSpPr>
            <a:spLocks noGrp="1"/>
          </p:cNvSpPr>
          <p:nvPr>
            <p:ph type="sldNum" sz="quarter" idx="4294967295"/>
          </p:nvPr>
        </p:nvSpPr>
        <p:spPr/>
        <p:txBody>
          <a:bodyPr/>
          <a:lstStyle/>
          <a:p>
            <a:fld id="{62AAA1A3-262B-4979-8C18-306C3DA11E9E}" type="slidenum">
              <a:rPr lang="en-ZA" smtClean="0"/>
              <a:pPr/>
              <a:t>28</a:t>
            </a:fld>
            <a:endParaRPr lang="en-ZA" dirty="0"/>
          </a:p>
        </p:txBody>
      </p:sp>
      <p:graphicFrame>
        <p:nvGraphicFramePr>
          <p:cNvPr id="14" name="Table 13"/>
          <p:cNvGraphicFramePr>
            <a:graphicFrameLocks noGrp="1"/>
          </p:cNvGraphicFramePr>
          <p:nvPr>
            <p:extLst/>
          </p:nvPr>
        </p:nvGraphicFramePr>
        <p:xfrm>
          <a:off x="329785" y="4933748"/>
          <a:ext cx="7300208" cy="1523393"/>
        </p:xfrm>
        <a:graphic>
          <a:graphicData uri="http://schemas.openxmlformats.org/drawingml/2006/table">
            <a:tbl>
              <a:tblPr firstRow="1" firstCol="1" bandRow="1"/>
              <a:tblGrid>
                <a:gridCol w="4085197">
                  <a:extLst>
                    <a:ext uri="{9D8B030D-6E8A-4147-A177-3AD203B41FA5}">
                      <a16:colId xmlns:a16="http://schemas.microsoft.com/office/drawing/2014/main" val="1983558527"/>
                    </a:ext>
                  </a:extLst>
                </a:gridCol>
                <a:gridCol w="1077727">
                  <a:extLst>
                    <a:ext uri="{9D8B030D-6E8A-4147-A177-3AD203B41FA5}">
                      <a16:colId xmlns:a16="http://schemas.microsoft.com/office/drawing/2014/main" val="2413599367"/>
                    </a:ext>
                  </a:extLst>
                </a:gridCol>
                <a:gridCol w="1029063">
                  <a:extLst>
                    <a:ext uri="{9D8B030D-6E8A-4147-A177-3AD203B41FA5}">
                      <a16:colId xmlns:a16="http://schemas.microsoft.com/office/drawing/2014/main" val="478880931"/>
                    </a:ext>
                  </a:extLst>
                </a:gridCol>
                <a:gridCol w="1108221">
                  <a:extLst>
                    <a:ext uri="{9D8B030D-6E8A-4147-A177-3AD203B41FA5}">
                      <a16:colId xmlns:a16="http://schemas.microsoft.com/office/drawing/2014/main" val="974874755"/>
                    </a:ext>
                  </a:extLst>
                </a:gridCol>
              </a:tblGrid>
              <a:tr h="304193">
                <a:tc>
                  <a:txBody>
                    <a:bodyPr/>
                    <a:lstStyle/>
                    <a:p>
                      <a:pPr>
                        <a:spcAft>
                          <a:spcPts val="0"/>
                        </a:spcAft>
                      </a:pPr>
                      <a:r>
                        <a:rPr lang="en-ZA" sz="1600" b="1" dirty="0">
                          <a:effectLst/>
                          <a:latin typeface="Calibri" panose="020F0502020204030204" pitchFamily="34" charset="0"/>
                          <a:ea typeface="Calibri" panose="020F0502020204030204" pitchFamily="34" charset="0"/>
                          <a:cs typeface="Calibri" panose="020F0502020204030204" pitchFamily="34" charset="0"/>
                        </a:rPr>
                        <a:t>Transfer of Youth function to DWYPD</a:t>
                      </a:r>
                      <a:r>
                        <a:rPr lang="en-ZA" sz="1600" b="1" dirty="0">
                          <a:effectLst/>
                          <a:latin typeface="Calibri" panose="020F0502020204030204" pitchFamily="34" charset="0"/>
                          <a:ea typeface="Times New Roman" panose="02020603050405020304" pitchFamily="18" charset="0"/>
                          <a:cs typeface="Calibri" panose="020F0502020204030204" pitchFamily="34" charset="0"/>
                        </a:rPr>
                        <a:t> </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2019/20</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2020/21</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2021/22</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77784204"/>
                  </a:ext>
                </a:extLst>
              </a:tr>
              <a:tr h="236267">
                <a:tc>
                  <a:txBody>
                    <a:bodyPr/>
                    <a:lstStyle/>
                    <a:p>
                      <a:pP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Compensation of Employees</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6 903</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7 370</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7 869</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4049322"/>
                  </a:ext>
                </a:extLst>
              </a:tr>
              <a:tr h="236267">
                <a:tc>
                  <a:txBody>
                    <a:bodyPr/>
                    <a:lstStyle/>
                    <a:p>
                      <a:pP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Goods and Services</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4 220</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5 167</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5 425</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8997988"/>
                  </a:ext>
                </a:extLst>
              </a:tr>
              <a:tr h="236267">
                <a:tc>
                  <a:txBody>
                    <a:bodyPr/>
                    <a:lstStyle/>
                    <a:p>
                      <a:pP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Transfer Payments (NYDA)</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459 577</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484 788</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510 381</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0548848"/>
                  </a:ext>
                </a:extLst>
              </a:tr>
              <a:tr h="236267">
                <a:tc>
                  <a:txBody>
                    <a:bodyPr/>
                    <a:lstStyle/>
                    <a:p>
                      <a:pP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Capital Assets</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40</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42</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44</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809507"/>
                  </a:ext>
                </a:extLst>
              </a:tr>
              <a:tr h="236267">
                <a:tc>
                  <a:txBody>
                    <a:bodyPr/>
                    <a:lstStyle/>
                    <a:p>
                      <a:pPr>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TOTAL</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470 740</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497 367</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523 719</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6565593"/>
                  </a:ext>
                </a:extLst>
              </a:tr>
            </a:tbl>
          </a:graphicData>
        </a:graphic>
      </p:graphicFrame>
      <p:graphicFrame>
        <p:nvGraphicFramePr>
          <p:cNvPr id="15" name="Table 14"/>
          <p:cNvGraphicFramePr>
            <a:graphicFrameLocks noGrp="1"/>
          </p:cNvGraphicFramePr>
          <p:nvPr>
            <p:extLst/>
          </p:nvPr>
        </p:nvGraphicFramePr>
        <p:xfrm>
          <a:off x="314794" y="3418920"/>
          <a:ext cx="7315199" cy="1547154"/>
        </p:xfrm>
        <a:graphic>
          <a:graphicData uri="http://schemas.openxmlformats.org/drawingml/2006/table">
            <a:tbl>
              <a:tblPr firstRow="1" firstCol="1" bandRow="1"/>
              <a:tblGrid>
                <a:gridCol w="4109424">
                  <a:extLst>
                    <a:ext uri="{9D8B030D-6E8A-4147-A177-3AD203B41FA5}">
                      <a16:colId xmlns:a16="http://schemas.microsoft.com/office/drawing/2014/main" val="3850229713"/>
                    </a:ext>
                  </a:extLst>
                </a:gridCol>
                <a:gridCol w="1151876">
                  <a:extLst>
                    <a:ext uri="{9D8B030D-6E8A-4147-A177-3AD203B41FA5}">
                      <a16:colId xmlns:a16="http://schemas.microsoft.com/office/drawing/2014/main" val="3737048743"/>
                    </a:ext>
                  </a:extLst>
                </a:gridCol>
                <a:gridCol w="988915">
                  <a:extLst>
                    <a:ext uri="{9D8B030D-6E8A-4147-A177-3AD203B41FA5}">
                      <a16:colId xmlns:a16="http://schemas.microsoft.com/office/drawing/2014/main" val="2457206657"/>
                    </a:ext>
                  </a:extLst>
                </a:gridCol>
                <a:gridCol w="1064984">
                  <a:extLst>
                    <a:ext uri="{9D8B030D-6E8A-4147-A177-3AD203B41FA5}">
                      <a16:colId xmlns:a16="http://schemas.microsoft.com/office/drawing/2014/main" val="663376031"/>
                    </a:ext>
                  </a:extLst>
                </a:gridCol>
              </a:tblGrid>
              <a:tr h="257859">
                <a:tc>
                  <a:txBody>
                    <a:bodyPr/>
                    <a:lstStyle/>
                    <a:p>
                      <a:pPr>
                        <a:spcAft>
                          <a:spcPts val="0"/>
                        </a:spcAft>
                      </a:pPr>
                      <a:r>
                        <a:rPr lang="en-ZA" sz="1600" b="1" dirty="0">
                          <a:effectLst/>
                          <a:latin typeface="Calibri" panose="020F0502020204030204" pitchFamily="34" charset="0"/>
                          <a:ea typeface="Calibri" panose="020F0502020204030204" pitchFamily="34" charset="0"/>
                          <a:cs typeface="Calibri" panose="020F0502020204030204" pitchFamily="34" charset="0"/>
                        </a:rPr>
                        <a:t>Transfer of SEIAS </a:t>
                      </a:r>
                      <a:r>
                        <a:rPr lang="en-ZA" sz="1600" b="1" dirty="0" smtClean="0">
                          <a:effectLst/>
                          <a:latin typeface="Calibri" panose="020F0502020204030204" pitchFamily="34" charset="0"/>
                          <a:ea typeface="Calibri" panose="020F0502020204030204" pitchFamily="34" charset="0"/>
                          <a:cs typeface="Calibri" panose="020F0502020204030204" pitchFamily="34" charset="0"/>
                        </a:rPr>
                        <a:t>function</a:t>
                      </a:r>
                      <a:r>
                        <a:rPr lang="en-ZA" sz="1600" b="1" baseline="0" dirty="0" smtClean="0">
                          <a:effectLst/>
                          <a:latin typeface="Calibri" panose="020F0502020204030204" pitchFamily="34" charset="0"/>
                          <a:ea typeface="Calibri" panose="020F0502020204030204" pitchFamily="34" charset="0"/>
                          <a:cs typeface="Calibri" panose="020F0502020204030204" pitchFamily="34" charset="0"/>
                        </a:rPr>
                        <a:t> to</a:t>
                      </a:r>
                      <a:r>
                        <a:rPr lang="en-ZA" sz="1600" b="1" dirty="0" smtClean="0">
                          <a:effectLst/>
                          <a:latin typeface="Calibri" panose="020F0502020204030204" pitchFamily="34" charset="0"/>
                          <a:ea typeface="Calibri" panose="020F0502020204030204" pitchFamily="34" charset="0"/>
                          <a:cs typeface="Calibri" panose="020F0502020204030204" pitchFamily="34" charset="0"/>
                        </a:rPr>
                        <a:t> </a:t>
                      </a:r>
                      <a:r>
                        <a:rPr lang="en-ZA" sz="1600" b="1" dirty="0">
                          <a:effectLst/>
                          <a:latin typeface="Calibri" panose="020F0502020204030204" pitchFamily="34" charset="0"/>
                          <a:ea typeface="Calibri" panose="020F0502020204030204" pitchFamily="34" charset="0"/>
                          <a:cs typeface="Calibri" panose="020F0502020204030204" pitchFamily="34" charset="0"/>
                        </a:rPr>
                        <a:t>Presidency</a:t>
                      </a:r>
                      <a:r>
                        <a:rPr lang="en-ZA" sz="1600" b="1" dirty="0">
                          <a:effectLst/>
                          <a:latin typeface="Calibri" panose="020F0502020204030204" pitchFamily="34" charset="0"/>
                          <a:ea typeface="Times New Roman" panose="02020603050405020304" pitchFamily="18" charset="0"/>
                          <a:cs typeface="Calibri" panose="020F0502020204030204" pitchFamily="34" charset="0"/>
                        </a:rPr>
                        <a:t> </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2019/20</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2020/21</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2021/22</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32836919"/>
                  </a:ext>
                </a:extLst>
              </a:tr>
              <a:tr h="257859">
                <a:tc>
                  <a:txBody>
                    <a:bodyPr/>
                    <a:lstStyle/>
                    <a:p>
                      <a:pP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Compensation of Employees</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6 524</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6 972</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7 452</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0480505"/>
                  </a:ext>
                </a:extLst>
              </a:tr>
              <a:tr h="257859">
                <a:tc>
                  <a:txBody>
                    <a:bodyPr/>
                    <a:lstStyle/>
                    <a:p>
                      <a:pP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Goods and Services</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1 180</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1 240</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1 303</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4687552"/>
                  </a:ext>
                </a:extLst>
              </a:tr>
              <a:tr h="257859">
                <a:tc>
                  <a:txBody>
                    <a:bodyPr/>
                    <a:lstStyle/>
                    <a:p>
                      <a:pP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Transfer Payments</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4807516"/>
                  </a:ext>
                </a:extLst>
              </a:tr>
              <a:tr h="257859">
                <a:tc>
                  <a:txBody>
                    <a:bodyPr/>
                    <a:lstStyle/>
                    <a:p>
                      <a:pPr>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Capital Assets</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5966777"/>
                  </a:ext>
                </a:extLst>
              </a:tr>
              <a:tr h="257859">
                <a:tc>
                  <a:txBody>
                    <a:bodyPr/>
                    <a:lstStyle/>
                    <a:p>
                      <a:pPr>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TOTAL</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7 754</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8 265</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8 811</a:t>
                      </a:r>
                      <a:endParaRPr lang="en-ZA"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6290412"/>
                  </a:ext>
                </a:extLst>
              </a:tr>
            </a:tbl>
          </a:graphicData>
        </a:graphic>
      </p:graphicFrame>
      <p:sp>
        <p:nvSpPr>
          <p:cNvPr id="16" name="Content Placeholder 2"/>
          <p:cNvSpPr txBox="1">
            <a:spLocks/>
          </p:cNvSpPr>
          <p:nvPr/>
        </p:nvSpPr>
        <p:spPr>
          <a:xfrm>
            <a:off x="7629993" y="822036"/>
            <a:ext cx="4341122" cy="5878567"/>
          </a:xfrm>
          <a:prstGeom prst="rect">
            <a:avLst/>
          </a:prstGeom>
        </p:spPr>
        <p:txBody>
          <a:bodyPr>
            <a:normAutofit fontScale="85000" lnSpcReduction="20000"/>
          </a:bodyPr>
          <a:lstStyle>
            <a:lvl1pPr marL="365760" indent="-283464" algn="l" rtl="0" eaLnBrk="1" latinLnBrk="0" hangingPunct="1">
              <a:lnSpc>
                <a:spcPct val="100000"/>
              </a:lnSpc>
              <a:spcBef>
                <a:spcPts val="600"/>
              </a:spcBef>
              <a:buClr>
                <a:schemeClr val="accent1"/>
              </a:buClr>
              <a:buSzPct val="80000"/>
              <a:buFont typeface="Wingdings" pitchFamily="2" charset="2"/>
              <a:buChar char="Ø"/>
              <a:defRPr kumimoji="0" sz="3200" kern="1200">
                <a:solidFill>
                  <a:schemeClr val="accent2"/>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Wingdings" pitchFamily="2" charset="2"/>
              <a:buChar char="§"/>
              <a:defRPr kumimoji="0" sz="2800" kern="1200">
                <a:solidFill>
                  <a:schemeClr val="accent2"/>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pitchFamily="2" charset="2"/>
              <a:buChar char="§"/>
              <a:defRPr kumimoji="0" sz="2400" kern="1200">
                <a:solidFill>
                  <a:schemeClr val="accent3"/>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en-ZA" dirty="0">
                <a:solidFill>
                  <a:schemeClr val="tx1"/>
                </a:solidFill>
              </a:rPr>
              <a:t>The Department is required to relinquish </a:t>
            </a:r>
            <a:r>
              <a:rPr lang="en-ZA" dirty="0" smtClean="0">
                <a:solidFill>
                  <a:schemeClr val="tx1"/>
                </a:solidFill>
              </a:rPr>
              <a:t>the functions below - National </a:t>
            </a:r>
            <a:r>
              <a:rPr lang="en-ZA" dirty="0">
                <a:solidFill>
                  <a:schemeClr val="tx1"/>
                </a:solidFill>
              </a:rPr>
              <a:t>Macro Organisation of Government (NMOG</a:t>
            </a:r>
            <a:r>
              <a:rPr lang="en-ZA" dirty="0" smtClean="0">
                <a:solidFill>
                  <a:schemeClr val="tx1"/>
                </a:solidFill>
              </a:rPr>
              <a:t>),as 14</a:t>
            </a:r>
            <a:r>
              <a:rPr lang="en-ZA" baseline="30000" dirty="0" smtClean="0">
                <a:solidFill>
                  <a:schemeClr val="tx1"/>
                </a:solidFill>
              </a:rPr>
              <a:t>th</a:t>
            </a:r>
            <a:r>
              <a:rPr lang="en-ZA" dirty="0" smtClean="0">
                <a:solidFill>
                  <a:schemeClr val="tx1"/>
                </a:solidFill>
              </a:rPr>
              <a:t> June 2019:</a:t>
            </a:r>
            <a:endParaRPr lang="en-ZA" dirty="0">
              <a:solidFill>
                <a:schemeClr val="tx1"/>
              </a:solidFill>
            </a:endParaRPr>
          </a:p>
          <a:p>
            <a:r>
              <a:rPr lang="en-ZA" dirty="0">
                <a:solidFill>
                  <a:schemeClr val="tx1"/>
                </a:solidFill>
              </a:rPr>
              <a:t>National Youth Development function and oversight over the National Youth Development Agency (NYDA) to the Department of Women, Youth and Persons with Disability (DWYPD); and </a:t>
            </a:r>
          </a:p>
          <a:p>
            <a:r>
              <a:rPr lang="en-ZA" dirty="0">
                <a:solidFill>
                  <a:schemeClr val="tx1"/>
                </a:solidFill>
              </a:rPr>
              <a:t>Socio-Economic Impact Assessment (SEIAS) function to The Presidency.</a:t>
            </a:r>
          </a:p>
          <a:p>
            <a:pPr lvl="0"/>
            <a:endParaRPr lang="en-ZA" dirty="0"/>
          </a:p>
        </p:txBody>
      </p:sp>
    </p:spTree>
    <p:extLst>
      <p:ext uri="{BB962C8B-B14F-4D97-AF65-F5344CB8AC3E}">
        <p14:creationId xmlns:p14="http://schemas.microsoft.com/office/powerpoint/2010/main" val="6148799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51584" y="2204865"/>
            <a:ext cx="7772400" cy="1500187"/>
          </a:xfrm>
        </p:spPr>
        <p:txBody>
          <a:bodyPr>
            <a:normAutofit/>
          </a:bodyPr>
          <a:lstStyle/>
          <a:p>
            <a:pPr algn="ctr"/>
            <a:r>
              <a:rPr lang="en-US" sz="3200" dirty="0" smtClean="0">
                <a:solidFill>
                  <a:schemeClr val="tx1"/>
                </a:solidFill>
                <a:latin typeface="Gill Sans MT" panose="020B0502020104020203" pitchFamily="34" charset="0"/>
                <a:ea typeface="Tahoma" panose="020B0604030504040204" pitchFamily="34" charset="0"/>
                <a:cs typeface="Tahoma" panose="020B0604030504040204" pitchFamily="34" charset="0"/>
              </a:rPr>
              <a:t>HUMAN RESOURCE MANAGEMENT </a:t>
            </a:r>
            <a:endParaRPr lang="en-US" sz="3200" dirty="0">
              <a:solidFill>
                <a:schemeClr val="tx1"/>
              </a:solidFill>
              <a:latin typeface="Gill Sans MT" panose="020B0502020104020203" pitchFamily="34" charset="0"/>
              <a:ea typeface="Tahoma" panose="020B0604030504040204" pitchFamily="34" charset="0"/>
              <a:cs typeface="Tahoma" panose="020B0604030504040204" pitchFamily="34" charset="0"/>
            </a:endParaRPr>
          </a:p>
          <a:p>
            <a:pPr algn="ctr"/>
            <a:endParaRPr lang="en-US"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1CE6738C-8955-4CF1-A256-1C49941BBB03}" type="slidenum">
              <a:rPr lang="en-ZA" smtClean="0">
                <a:solidFill>
                  <a:prstClr val="black">
                    <a:tint val="75000"/>
                  </a:prstClr>
                </a:solidFill>
              </a:rPr>
              <a:pPr/>
              <a:t>29</a:t>
            </a:fld>
            <a:endParaRPr lang="en-ZA" dirty="0">
              <a:solidFill>
                <a:prstClr val="black">
                  <a:tint val="75000"/>
                </a:prstClr>
              </a:solidFill>
            </a:endParaRPr>
          </a:p>
        </p:txBody>
      </p:sp>
    </p:spTree>
    <p:extLst>
      <p:ext uri="{BB962C8B-B14F-4D97-AF65-F5344CB8AC3E}">
        <p14:creationId xmlns:p14="http://schemas.microsoft.com/office/powerpoint/2010/main" val="391564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7383" y="330737"/>
            <a:ext cx="10990221" cy="519008"/>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14350" indent="-514350" algn="l">
              <a:buFont typeface="+mj-lt"/>
              <a:buAutoNum type="arabicPeriod"/>
            </a:pPr>
            <a:r>
              <a:rPr lang="en-ZA" sz="3200" b="1" dirty="0" smtClean="0">
                <a:latin typeface="Arial" charset="0"/>
                <a:ea typeface="Arial" charset="0"/>
                <a:cs typeface="Arial" charset="0"/>
              </a:rPr>
              <a:t>INTRODUCTION</a:t>
            </a:r>
            <a:endParaRPr lang="en-ZA" sz="3200" b="1" dirty="0">
              <a:latin typeface="Arial" charset="0"/>
              <a:ea typeface="Arial" charset="0"/>
              <a:cs typeface="Arial" charset="0"/>
            </a:endParaRPr>
          </a:p>
        </p:txBody>
      </p:sp>
      <p:sp>
        <p:nvSpPr>
          <p:cNvPr id="5" name="Content Placeholder 2"/>
          <p:cNvSpPr txBox="1">
            <a:spLocks/>
          </p:cNvSpPr>
          <p:nvPr/>
        </p:nvSpPr>
        <p:spPr>
          <a:xfrm>
            <a:off x="287383" y="923636"/>
            <a:ext cx="11586369" cy="557295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425196" lvl="0" indent="-342900" algn="l">
              <a:lnSpc>
                <a:spcPct val="100000"/>
              </a:lnSpc>
              <a:buClr>
                <a:srgbClr val="531A17"/>
              </a:buClr>
              <a:buFont typeface="Arial" panose="020B0604020202020204" pitchFamily="34" charset="0"/>
              <a:buChar char="•"/>
            </a:pPr>
            <a:r>
              <a:rPr lang="en-US" dirty="0" smtClean="0"/>
              <a:t>The APP </a:t>
            </a:r>
            <a:r>
              <a:rPr lang="en-US" dirty="0"/>
              <a:t>2019-20 </a:t>
            </a:r>
            <a:r>
              <a:rPr lang="en-US" dirty="0" smtClean="0"/>
              <a:t>reflects </a:t>
            </a:r>
            <a:r>
              <a:rPr lang="en-ZA" dirty="0" smtClean="0"/>
              <a:t>DPME strategic </a:t>
            </a:r>
            <a:r>
              <a:rPr lang="en-ZA" dirty="0"/>
              <a:t>intent to coordinate and lead the Planning, Monitoring and Evaluation of Government programmes, to ensure the implementation of the National Development Plan (NDP) Vision 2030. </a:t>
            </a:r>
            <a:endParaRPr lang="en-ZA" dirty="0" smtClean="0"/>
          </a:p>
          <a:p>
            <a:pPr marL="425196" indent="-342900" algn="l">
              <a:lnSpc>
                <a:spcPct val="100000"/>
              </a:lnSpc>
              <a:buClr>
                <a:srgbClr val="531A17"/>
              </a:buClr>
              <a:buFont typeface="Arial" panose="020B0604020202020204" pitchFamily="34" charset="0"/>
              <a:buChar char="•"/>
            </a:pPr>
            <a:r>
              <a:rPr lang="en-ZA" dirty="0"/>
              <a:t>DPME has developed the Medium Term Strategic </a:t>
            </a:r>
            <a:r>
              <a:rPr lang="en-ZA" dirty="0" smtClean="0"/>
              <a:t>Framework (MTSF) 2019-2024 </a:t>
            </a:r>
            <a:r>
              <a:rPr lang="en-ZA" dirty="0"/>
              <a:t>which constitutes the NDP </a:t>
            </a:r>
            <a:r>
              <a:rPr lang="en-ZA" dirty="0" smtClean="0"/>
              <a:t>5-Year </a:t>
            </a:r>
            <a:r>
              <a:rPr lang="en-ZA" dirty="0"/>
              <a:t>Implementation Plan and the Integrated Monitoring Framework to guide the work of the </a:t>
            </a:r>
            <a:r>
              <a:rPr lang="en-ZA" b="1" dirty="0" smtClean="0"/>
              <a:t>6</a:t>
            </a:r>
            <a:r>
              <a:rPr lang="en-ZA" b="1" baseline="30000" dirty="0" smtClean="0"/>
              <a:t>th</a:t>
            </a:r>
            <a:r>
              <a:rPr lang="en-ZA" b="1" dirty="0" smtClean="0"/>
              <a:t>  </a:t>
            </a:r>
            <a:r>
              <a:rPr lang="en-ZA" b="1" dirty="0"/>
              <a:t>Administration</a:t>
            </a:r>
            <a:r>
              <a:rPr lang="en-ZA" dirty="0"/>
              <a:t>. </a:t>
            </a:r>
            <a:endParaRPr lang="en-ZA" dirty="0" smtClean="0"/>
          </a:p>
          <a:p>
            <a:pPr marL="425196" indent="-342900" algn="l">
              <a:lnSpc>
                <a:spcPct val="100000"/>
              </a:lnSpc>
              <a:buClr>
                <a:srgbClr val="531A17"/>
              </a:buClr>
              <a:buFont typeface="Arial" panose="020B0604020202020204" pitchFamily="34" charset="0"/>
              <a:buChar char="•"/>
            </a:pPr>
            <a:r>
              <a:rPr lang="en-ZA" dirty="0" smtClean="0"/>
              <a:t>The </a:t>
            </a:r>
            <a:r>
              <a:rPr lang="en-ZA" dirty="0"/>
              <a:t>MTSF is guided by the c</a:t>
            </a:r>
            <a:r>
              <a:rPr lang="en-ZA" dirty="0" smtClean="0"/>
              <a:t>ommitments </a:t>
            </a:r>
            <a:r>
              <a:rPr lang="en-US" dirty="0" smtClean="0"/>
              <a:t>outlined in the 6</a:t>
            </a:r>
            <a:r>
              <a:rPr lang="en-US" baseline="30000" dirty="0" smtClean="0"/>
              <a:t>th</a:t>
            </a:r>
            <a:r>
              <a:rPr lang="en-US" dirty="0" smtClean="0"/>
              <a:t> Administration which were outlined in the June SONA as follows:</a:t>
            </a:r>
            <a:endParaRPr lang="en-US" dirty="0"/>
          </a:p>
          <a:p>
            <a:pPr marL="882396" lvl="1" indent="-342900" algn="l">
              <a:lnSpc>
                <a:spcPct val="100000"/>
              </a:lnSpc>
              <a:buClr>
                <a:srgbClr val="531A17"/>
              </a:buClr>
              <a:buFont typeface="Arial" panose="020B0604020202020204" pitchFamily="34" charset="0"/>
              <a:buChar char="•"/>
            </a:pPr>
            <a:r>
              <a:rPr lang="en-ZA" dirty="0"/>
              <a:t>Economic Transformation and Job Creation</a:t>
            </a:r>
            <a:endParaRPr lang="en-US" dirty="0"/>
          </a:p>
          <a:p>
            <a:pPr marL="882396" lvl="1" indent="-342900" algn="l">
              <a:lnSpc>
                <a:spcPct val="100000"/>
              </a:lnSpc>
              <a:buClr>
                <a:srgbClr val="531A17"/>
              </a:buClr>
              <a:buFont typeface="Arial" panose="020B0604020202020204" pitchFamily="34" charset="0"/>
              <a:buChar char="•"/>
            </a:pPr>
            <a:r>
              <a:rPr lang="en-ZA" dirty="0"/>
              <a:t>Education, Skills and Health</a:t>
            </a:r>
            <a:endParaRPr lang="en-US" dirty="0"/>
          </a:p>
          <a:p>
            <a:pPr marL="882396" lvl="1" indent="-342900" algn="l">
              <a:lnSpc>
                <a:spcPct val="100000"/>
              </a:lnSpc>
              <a:buClr>
                <a:srgbClr val="531A17"/>
              </a:buClr>
              <a:buFont typeface="Arial" panose="020B0604020202020204" pitchFamily="34" charset="0"/>
              <a:buChar char="•"/>
            </a:pPr>
            <a:r>
              <a:rPr lang="en-ZA" dirty="0"/>
              <a:t>Consolidating the social wage through reliable and quality basis services</a:t>
            </a:r>
            <a:endParaRPr lang="en-US" dirty="0"/>
          </a:p>
          <a:p>
            <a:pPr marL="882396" lvl="1" indent="-342900" algn="l">
              <a:lnSpc>
                <a:spcPct val="100000"/>
              </a:lnSpc>
              <a:buClr>
                <a:srgbClr val="531A17"/>
              </a:buClr>
              <a:buFont typeface="Arial" panose="020B0604020202020204" pitchFamily="34" charset="0"/>
              <a:buChar char="•"/>
            </a:pPr>
            <a:r>
              <a:rPr lang="en-ZA" dirty="0"/>
              <a:t>Spatial integration, human settlement and local government</a:t>
            </a:r>
            <a:endParaRPr lang="en-US" dirty="0"/>
          </a:p>
          <a:p>
            <a:pPr marL="882396" lvl="1" indent="-342900" algn="l">
              <a:lnSpc>
                <a:spcPct val="100000"/>
              </a:lnSpc>
              <a:buClr>
                <a:srgbClr val="531A17"/>
              </a:buClr>
              <a:buFont typeface="Arial" panose="020B0604020202020204" pitchFamily="34" charset="0"/>
              <a:buChar char="•"/>
            </a:pPr>
            <a:r>
              <a:rPr lang="en-ZA" dirty="0"/>
              <a:t>Social Cohesion and safe communities</a:t>
            </a:r>
            <a:endParaRPr lang="en-US" dirty="0"/>
          </a:p>
          <a:p>
            <a:pPr marL="882396" lvl="1" indent="-342900" algn="l">
              <a:lnSpc>
                <a:spcPct val="100000"/>
              </a:lnSpc>
              <a:buClr>
                <a:srgbClr val="531A17"/>
              </a:buClr>
              <a:buFont typeface="Arial" panose="020B0604020202020204" pitchFamily="34" charset="0"/>
              <a:buChar char="•"/>
            </a:pPr>
            <a:r>
              <a:rPr lang="en-ZA" dirty="0"/>
              <a:t>A capable, ethical and developmental state</a:t>
            </a:r>
            <a:endParaRPr lang="en-US" dirty="0"/>
          </a:p>
          <a:p>
            <a:pPr marL="882396" lvl="1" indent="-342900" algn="l">
              <a:lnSpc>
                <a:spcPct val="100000"/>
              </a:lnSpc>
              <a:buClr>
                <a:srgbClr val="531A17"/>
              </a:buClr>
              <a:buFont typeface="Arial" panose="020B0604020202020204" pitchFamily="34" charset="0"/>
              <a:buChar char="•"/>
            </a:pPr>
            <a:r>
              <a:rPr lang="en-ZA" dirty="0"/>
              <a:t>A better Africa and World</a:t>
            </a:r>
            <a:endParaRPr lang="en-US" dirty="0"/>
          </a:p>
          <a:p>
            <a:pPr marL="82296" lvl="0" algn="l">
              <a:lnSpc>
                <a:spcPct val="100000"/>
              </a:lnSpc>
              <a:buClr>
                <a:srgbClr val="531A17"/>
              </a:buClr>
            </a:pPr>
            <a:endParaRPr lang="en-ZA" dirty="0" smtClean="0"/>
          </a:p>
          <a:p>
            <a:pPr marL="82296" lvl="0" algn="l">
              <a:lnSpc>
                <a:spcPct val="100000"/>
              </a:lnSpc>
              <a:buClr>
                <a:srgbClr val="531A17"/>
              </a:buClr>
            </a:pPr>
            <a:endParaRPr lang="en-US" sz="1800" dirty="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US" sz="1800" dirty="0" smtClean="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US" sz="1800" dirty="0" smtClean="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US" sz="1800" dirty="0" smtClean="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ZA" sz="1800" dirty="0" smtClean="0">
              <a:latin typeface="Arial" charset="0"/>
              <a:ea typeface="Arial" charset="0"/>
              <a:cs typeface="Arial" charset="0"/>
            </a:endParaRPr>
          </a:p>
          <a:p>
            <a:pPr marL="539496" lvl="0" indent="-457200" algn="l">
              <a:lnSpc>
                <a:spcPct val="150000"/>
              </a:lnSpc>
              <a:buClr>
                <a:srgbClr val="531A17"/>
              </a:buClr>
              <a:buFont typeface="+mj-lt"/>
              <a:buAutoNum type="arabicPeriod"/>
            </a:pPr>
            <a:endParaRPr lang="en-ZA" sz="1800" dirty="0" smtClean="0">
              <a:latin typeface="Arial" charset="0"/>
              <a:ea typeface="Arial" charset="0"/>
              <a:cs typeface="Arial" charset="0"/>
            </a:endParaRPr>
          </a:p>
          <a:p>
            <a:pPr marL="596646" indent="-514350" algn="l">
              <a:buFont typeface="+mj-lt"/>
              <a:buAutoNum type="arabicPeriod"/>
            </a:pPr>
            <a:endParaRPr lang="en-ZA" sz="1800" dirty="0" smtClean="0">
              <a:latin typeface="Arial" charset="0"/>
              <a:ea typeface="Arial" charset="0"/>
              <a:cs typeface="Arial" charset="0"/>
            </a:endParaRPr>
          </a:p>
          <a:p>
            <a:pPr marL="596646" indent="-514350" algn="l">
              <a:buFont typeface="+mj-lt"/>
              <a:buAutoNum type="arabicPeriod"/>
            </a:pPr>
            <a:endParaRPr lang="en-ZA" sz="1800" dirty="0" smtClean="0">
              <a:latin typeface="Arial" charset="0"/>
              <a:ea typeface="Arial" charset="0"/>
              <a:cs typeface="Arial" charset="0"/>
            </a:endParaRPr>
          </a:p>
          <a:p>
            <a:pPr marL="596646" indent="-514350" algn="l">
              <a:buFont typeface="+mj-lt"/>
              <a:buAutoNum type="arabicPeriod"/>
            </a:pPr>
            <a:endParaRPr lang="en-ZA" sz="1800" dirty="0" smtClean="0">
              <a:latin typeface="Arial" charset="0"/>
              <a:ea typeface="Arial" charset="0"/>
              <a:cs typeface="Arial" charset="0"/>
            </a:endParaRPr>
          </a:p>
          <a:p>
            <a:pPr marL="596646" indent="-514350" algn="l">
              <a:buFont typeface="+mj-lt"/>
              <a:buAutoNum type="arabicPeriod"/>
            </a:pPr>
            <a:endParaRPr lang="en-ZA" sz="1800" dirty="0">
              <a:latin typeface="Arial" charset="0"/>
              <a:ea typeface="Arial" charset="0"/>
              <a:cs typeface="Arial" charset="0"/>
            </a:endParaRPr>
          </a:p>
        </p:txBody>
      </p:sp>
    </p:spTree>
    <p:extLst>
      <p:ext uri="{BB962C8B-B14F-4D97-AF65-F5344CB8AC3E}">
        <p14:creationId xmlns:p14="http://schemas.microsoft.com/office/powerpoint/2010/main" val="10474317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fld id="{62AAA1A3-262B-4979-8C18-306C3DA11E9E}" type="slidenum">
              <a:rPr lang="en-ZA" smtClean="0"/>
              <a:pPr/>
              <a:t>30</a:t>
            </a:fld>
            <a:endParaRPr lang="en-ZA" dirty="0"/>
          </a:p>
        </p:txBody>
      </p:sp>
      <p:sp>
        <p:nvSpPr>
          <p:cNvPr id="6" name="Rectangle 193"/>
          <p:cNvSpPr>
            <a:spLocks noChangeArrowheads="1"/>
          </p:cNvSpPr>
          <p:nvPr/>
        </p:nvSpPr>
        <p:spPr bwMode="auto">
          <a:xfrm>
            <a:off x="4934506" y="23813"/>
            <a:ext cx="1800225" cy="695325"/>
          </a:xfrm>
          <a:prstGeom prst="rect">
            <a:avLst/>
          </a:prstGeom>
          <a:solidFill>
            <a:srgbClr val="C4BC96"/>
          </a:solidFill>
          <a:ln w="25400">
            <a:solidFill>
              <a:srgbClr val="1C1A1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altLang="en-US"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Director General</a:t>
            </a:r>
            <a:endParaRPr kumimoji="0" lang="en-ZA"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7" name="Rectangle 291"/>
          <p:cNvSpPr>
            <a:spLocks noChangeArrowheads="1"/>
          </p:cNvSpPr>
          <p:nvPr/>
        </p:nvSpPr>
        <p:spPr bwMode="auto">
          <a:xfrm>
            <a:off x="7824787" y="3132138"/>
            <a:ext cx="2000250" cy="2089439"/>
          </a:xfrm>
          <a:prstGeom prst="rect">
            <a:avLst/>
          </a:prstGeom>
          <a:solidFill>
            <a:srgbClr val="FDE9D9"/>
          </a:solidFill>
          <a:ln w="25400">
            <a:solidFill>
              <a:srgbClr val="974706"/>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Strategy and Communication Service </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Human Resource and Corporate Services</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Information, Communication and Technology Services</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2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234"/>
          <p:cNvSpPr>
            <a:spLocks noChangeArrowheads="1"/>
          </p:cNvSpPr>
          <p:nvPr/>
        </p:nvSpPr>
        <p:spPr bwMode="auto">
          <a:xfrm>
            <a:off x="136683" y="3150869"/>
            <a:ext cx="1514475" cy="2961158"/>
          </a:xfrm>
          <a:prstGeom prst="rect">
            <a:avLst/>
          </a:prstGeom>
          <a:solidFill>
            <a:srgbClr val="DAEEF3"/>
          </a:solidFill>
          <a:ln w="25400">
            <a:solidFill>
              <a:srgbClr val="205867"/>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Sector Planning Coordination</a:t>
            </a:r>
            <a:endParaRPr lang="en-ZA" altLang="en-US" sz="14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n-ZA" altLang="en-US" sz="140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Planning Alignment</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Budget Priorities Framework</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Spatial Planning</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2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10" name="Straight Connector 9"/>
          <p:cNvCxnSpPr/>
          <p:nvPr/>
        </p:nvCxnSpPr>
        <p:spPr>
          <a:xfrm flipH="1">
            <a:off x="7453630" y="2913380"/>
            <a:ext cx="0" cy="237490"/>
          </a:xfrm>
          <a:prstGeom prst="line">
            <a:avLst/>
          </a:prstGeom>
        </p:spPr>
        <p:style>
          <a:lnRef idx="1">
            <a:schemeClr val="dk1"/>
          </a:lnRef>
          <a:fillRef idx="0">
            <a:schemeClr val="dk1"/>
          </a:fillRef>
          <a:effectRef idx="0">
            <a:schemeClr val="dk1"/>
          </a:effectRef>
          <a:fontRef idx="minor">
            <a:schemeClr val="tx1"/>
          </a:fontRef>
        </p:style>
      </p:cxnSp>
      <p:sp>
        <p:nvSpPr>
          <p:cNvPr id="11" name="Rectangle 288"/>
          <p:cNvSpPr>
            <a:spLocks noChangeArrowheads="1"/>
          </p:cNvSpPr>
          <p:nvPr/>
        </p:nvSpPr>
        <p:spPr bwMode="auto">
          <a:xfrm>
            <a:off x="5791199" y="1912902"/>
            <a:ext cx="1828800" cy="1038225"/>
          </a:xfrm>
          <a:prstGeom prst="rect">
            <a:avLst/>
          </a:prstGeom>
          <a:solidFill>
            <a:srgbClr val="EAF1DD"/>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altLang="en-US" sz="1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BRANCH: EVALUATION, EVIDENCE AND KNOWLEDGE SYSTEMS</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12" name="Rectangle 222"/>
          <p:cNvSpPr>
            <a:spLocks noChangeArrowheads="1"/>
          </p:cNvSpPr>
          <p:nvPr/>
        </p:nvSpPr>
        <p:spPr bwMode="auto">
          <a:xfrm>
            <a:off x="5810249" y="3150870"/>
            <a:ext cx="1809750" cy="2980207"/>
          </a:xfrm>
          <a:prstGeom prst="rect">
            <a:avLst/>
          </a:prstGeom>
          <a:solidFill>
            <a:srgbClr val="EAF1DD"/>
          </a:solidFill>
          <a:ln w="25400">
            <a:solidFill>
              <a:srgbClr val="4E6128"/>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Evaluation</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Research and Knowledge Management</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Data Integration and Analysis</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248"/>
          <p:cNvSpPr>
            <a:spLocks noChangeArrowheads="1"/>
          </p:cNvSpPr>
          <p:nvPr/>
        </p:nvSpPr>
        <p:spPr bwMode="auto">
          <a:xfrm>
            <a:off x="168884" y="1927189"/>
            <a:ext cx="1495425" cy="1047750"/>
          </a:xfrm>
          <a:prstGeom prst="rect">
            <a:avLst/>
          </a:prstGeom>
          <a:solidFill>
            <a:srgbClr val="DAEEF3"/>
          </a:solidFill>
          <a:ln w="25400">
            <a:solidFill>
              <a:srgbClr val="20586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altLang="en-US" sz="1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BRANCH: PLANNING COORDINATION SERVICES</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14" name="Rectangle 225"/>
          <p:cNvSpPr>
            <a:spLocks noChangeArrowheads="1"/>
          </p:cNvSpPr>
          <p:nvPr/>
        </p:nvSpPr>
        <p:spPr bwMode="auto">
          <a:xfrm>
            <a:off x="1836736" y="3160394"/>
            <a:ext cx="1760538" cy="2970683"/>
          </a:xfrm>
          <a:prstGeom prst="rect">
            <a:avLst/>
          </a:prstGeom>
          <a:solidFill>
            <a:srgbClr val="DAEEF3"/>
          </a:solidFill>
          <a:ln w="25400">
            <a:solidFill>
              <a:srgbClr val="205867"/>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Outcomes monitoring and Support</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Socio Economic Impact Assessment System</a:t>
            </a:r>
          </a:p>
          <a:p>
            <a:pPr marL="0" marR="0" lvl="0" indent="0" algn="l" defTabSz="914400" rtl="0" eaLnBrk="0" fontAlgn="base" latinLnBrk="0" hangingPunct="0">
              <a:lnSpc>
                <a:spcPct val="100000"/>
              </a:lnSpc>
              <a:spcBef>
                <a:spcPct val="0"/>
              </a:spcBef>
              <a:spcAft>
                <a:spcPct val="0"/>
              </a:spcAft>
              <a:buClrTx/>
              <a:buSzTx/>
              <a:tabLst/>
            </a:pP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Intervention Support</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252"/>
          <p:cNvSpPr>
            <a:spLocks noChangeArrowheads="1"/>
          </p:cNvSpPr>
          <p:nvPr/>
        </p:nvSpPr>
        <p:spPr bwMode="auto">
          <a:xfrm>
            <a:off x="1813244" y="1927189"/>
            <a:ext cx="1741488" cy="1076325"/>
          </a:xfrm>
          <a:prstGeom prst="rect">
            <a:avLst/>
          </a:prstGeom>
          <a:solidFill>
            <a:srgbClr val="DAEEF3"/>
          </a:solidFill>
          <a:ln w="25400">
            <a:solidFill>
              <a:srgbClr val="20586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altLang="en-US" sz="1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BRANCH: SECTOR MONITORING SERVICES</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16" name="Rectangle 254"/>
          <p:cNvSpPr>
            <a:spLocks noChangeArrowheads="1"/>
          </p:cNvSpPr>
          <p:nvPr/>
        </p:nvSpPr>
        <p:spPr bwMode="auto">
          <a:xfrm>
            <a:off x="3721100" y="1927189"/>
            <a:ext cx="1866900" cy="1076325"/>
          </a:xfrm>
          <a:prstGeom prst="rect">
            <a:avLst/>
          </a:prstGeom>
          <a:solidFill>
            <a:srgbClr val="DAEEF3"/>
          </a:solidFill>
          <a:ln w="25400">
            <a:solidFill>
              <a:srgbClr val="20586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altLang="en-US" sz="1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BRANCH: PUBLIC SECTOR MONITORING &amp; CAPACITY DEVELOPMENT </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17" name="Rectangle 221"/>
          <p:cNvSpPr>
            <a:spLocks noChangeArrowheads="1"/>
          </p:cNvSpPr>
          <p:nvPr/>
        </p:nvSpPr>
        <p:spPr bwMode="auto">
          <a:xfrm>
            <a:off x="3767136" y="3160394"/>
            <a:ext cx="1838325" cy="2970683"/>
          </a:xfrm>
          <a:prstGeom prst="rect">
            <a:avLst/>
          </a:prstGeom>
          <a:solidFill>
            <a:srgbClr val="DAEEF3"/>
          </a:solidFill>
          <a:ln w="25400">
            <a:solidFill>
              <a:srgbClr val="205867"/>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Public Service Monitoring and Support</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Frontline Monitoring and Support</a:t>
            </a:r>
          </a:p>
          <a:p>
            <a:pPr marL="0" marR="0" lvl="0" indent="0" algn="l" defTabSz="914400" rtl="0" eaLnBrk="0" fontAlgn="base" latinLnBrk="0" hangingPunct="0">
              <a:lnSpc>
                <a:spcPct val="100000"/>
              </a:lnSpc>
              <a:spcBef>
                <a:spcPct val="0"/>
              </a:spcBef>
              <a:spcAft>
                <a:spcPct val="0"/>
              </a:spcAft>
              <a:buClrTx/>
              <a:buSzTx/>
              <a:tabLst/>
            </a:pP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Capacity Development Coordination</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2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289"/>
          <p:cNvSpPr>
            <a:spLocks noChangeArrowheads="1"/>
          </p:cNvSpPr>
          <p:nvPr/>
        </p:nvSpPr>
        <p:spPr bwMode="auto">
          <a:xfrm>
            <a:off x="7987982" y="5478303"/>
            <a:ext cx="1847531" cy="1009650"/>
          </a:xfrm>
          <a:prstGeom prst="rect">
            <a:avLst/>
          </a:prstGeom>
          <a:solidFill>
            <a:srgbClr val="E5DFEC"/>
          </a:solidFill>
          <a:ln w="25400">
            <a:solidFill>
              <a:srgbClr val="3F315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altLang="en-US" sz="1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CHIEF DIRECTORATE: NATIONAL YOUTH DEVELOPMENT PROGRAMME</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24" name="Rectangle 290"/>
          <p:cNvSpPr>
            <a:spLocks noChangeArrowheads="1"/>
          </p:cNvSpPr>
          <p:nvPr/>
        </p:nvSpPr>
        <p:spPr bwMode="auto">
          <a:xfrm>
            <a:off x="10001250" y="5680103"/>
            <a:ext cx="1809750" cy="774585"/>
          </a:xfrm>
          <a:prstGeom prst="rect">
            <a:avLst/>
          </a:prstGeom>
          <a:solidFill>
            <a:srgbClr val="E5DFEC"/>
          </a:solidFill>
          <a:ln w="25400">
            <a:solidFill>
              <a:srgbClr val="3F315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ZA" altLang="en-US"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CD: National Youth Development Programme</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200" b="0" i="0" u="none" strike="noStrike" cap="none" normalizeH="0" baseline="0" dirty="0" smtClean="0">
              <a:ln>
                <a:noFill/>
              </a:ln>
              <a:solidFill>
                <a:schemeClr val="tx1"/>
              </a:solidFill>
              <a:effectLst/>
              <a:latin typeface="Arial" panose="020B0604020202020204" pitchFamily="34" charset="0"/>
            </a:endParaRPr>
          </a:p>
        </p:txBody>
      </p:sp>
      <p:sp>
        <p:nvSpPr>
          <p:cNvPr id="28" name="Rectangle 1"/>
          <p:cNvSpPr>
            <a:spLocks noChangeArrowheads="1"/>
          </p:cNvSpPr>
          <p:nvPr/>
        </p:nvSpPr>
        <p:spPr bwMode="auto">
          <a:xfrm>
            <a:off x="1755775" y="777875"/>
            <a:ext cx="1751013" cy="723900"/>
          </a:xfrm>
          <a:prstGeom prst="rect">
            <a:avLst/>
          </a:prstGeom>
          <a:solidFill>
            <a:srgbClr val="DAEEF3"/>
          </a:solidFill>
          <a:ln w="25400">
            <a:solidFill>
              <a:srgbClr val="20586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NPC SECRETARIAT</a:t>
            </a:r>
            <a:endParaRPr kumimoji="0" lang="en-ZA"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30" name="Rectangle 31"/>
          <p:cNvSpPr>
            <a:spLocks noChangeArrowheads="1"/>
          </p:cNvSpPr>
          <p:nvPr/>
        </p:nvSpPr>
        <p:spPr bwMode="auto">
          <a:xfrm>
            <a:off x="8905875" y="1908016"/>
            <a:ext cx="2000250" cy="990600"/>
          </a:xfrm>
          <a:prstGeom prst="rect">
            <a:avLst/>
          </a:prstGeom>
          <a:solidFill>
            <a:srgbClr val="FDE9D9"/>
          </a:solidFill>
          <a:ln w="25400">
            <a:solidFill>
              <a:srgbClr val="974706"/>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altLang="en-US" sz="1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BRANCH: CORPORATE SERVICES</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32"/>
          <p:cNvSpPr>
            <a:spLocks noChangeArrowheads="1"/>
          </p:cNvSpPr>
          <p:nvPr/>
        </p:nvSpPr>
        <p:spPr bwMode="auto">
          <a:xfrm>
            <a:off x="8347075" y="615950"/>
            <a:ext cx="2381250" cy="581025"/>
          </a:xfrm>
          <a:prstGeom prst="rect">
            <a:avLst/>
          </a:prstGeom>
          <a:solidFill>
            <a:srgbClr val="DDD8C2"/>
          </a:solidFill>
          <a:ln w="25400">
            <a:solidFill>
              <a:srgbClr val="1C1A1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Dir: Internal Audit</a:t>
            </a:r>
            <a:endParaRPr kumimoji="0" lang="en-ZA"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ZA" altLang="en-US" sz="1200" b="0" i="0" u="none" strike="noStrike" cap="none" normalizeH="0" baseline="0" dirty="0" smtClean="0">
              <a:ln>
                <a:noFill/>
              </a:ln>
              <a:solidFill>
                <a:schemeClr val="tx1"/>
              </a:solidFill>
              <a:effectLst/>
              <a:ea typeface="Times New Roman" panose="02020603050405020304" pitchFamily="18" charset="0"/>
            </a:endParaRPr>
          </a:p>
        </p:txBody>
      </p:sp>
      <p:sp>
        <p:nvSpPr>
          <p:cNvPr id="34" name="Rectangle 96"/>
          <p:cNvSpPr>
            <a:spLocks noChangeArrowheads="1"/>
          </p:cNvSpPr>
          <p:nvPr/>
        </p:nvSpPr>
        <p:spPr bwMode="auto">
          <a:xfrm>
            <a:off x="8347075" y="1262063"/>
            <a:ext cx="2381250" cy="552450"/>
          </a:xfrm>
          <a:prstGeom prst="rect">
            <a:avLst/>
          </a:prstGeom>
          <a:solidFill>
            <a:srgbClr val="DDD8C2"/>
          </a:solidFill>
          <a:ln w="25400">
            <a:solidFill>
              <a:srgbClr val="1C1A1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Dir: Risk and Anti-Corruption</a:t>
            </a:r>
            <a:endParaRPr kumimoji="0" lang="en-ZA"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39" name="Rectangle 474"/>
          <p:cNvSpPr>
            <a:spLocks noChangeArrowheads="1"/>
          </p:cNvSpPr>
          <p:nvPr/>
        </p:nvSpPr>
        <p:spPr bwMode="auto">
          <a:xfrm>
            <a:off x="9982200" y="3150869"/>
            <a:ext cx="1828800" cy="2089439"/>
          </a:xfrm>
          <a:prstGeom prst="rect">
            <a:avLst/>
          </a:prstGeom>
          <a:solidFill>
            <a:srgbClr val="FDEADA"/>
          </a:solidFill>
          <a:ln w="25400">
            <a:solidFill>
              <a:srgbClr val="98480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ZA" altLang="en-US" sz="140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CHIEF DIRECTORATE: FINANCE &amp; SUPPLY CHANIN SERVICES</a:t>
            </a:r>
            <a:endParaRPr kumimoji="0" lang="en-ZA" altLang="en-US" sz="140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ZA" altLang="en-US" sz="1200" b="0" i="0" u="none" strike="noStrike" cap="none" normalizeH="0" baseline="0" dirty="0" smtClean="0">
              <a:ln>
                <a:noFill/>
              </a:ln>
              <a:solidFill>
                <a:schemeClr val="tx1"/>
              </a:solidFill>
              <a:effectLst/>
              <a:ea typeface="Times New Roman" panose="02020603050405020304" pitchFamily="18" charset="0"/>
            </a:endParaRPr>
          </a:p>
        </p:txBody>
      </p:sp>
      <p:sp>
        <p:nvSpPr>
          <p:cNvPr id="43" name="Rectangle 40"/>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ZA"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5" name="Rectangle 63"/>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4110241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260648"/>
            <a:ext cx="11635755" cy="5904656"/>
          </a:xfrm>
        </p:spPr>
        <p:txBody>
          <a:bodyPr>
            <a:normAutofit/>
          </a:bodyPr>
          <a:lstStyle/>
          <a:p>
            <a:pPr marL="82296" indent="0">
              <a:buNone/>
            </a:pPr>
            <a:endParaRPr lang="en-US" sz="1400" dirty="0" smtClean="0"/>
          </a:p>
          <a:p>
            <a:pPr marL="82296" indent="0">
              <a:buNone/>
            </a:pPr>
            <a:endParaRPr lang="en-US" sz="1400" dirty="0"/>
          </a:p>
        </p:txBody>
      </p:sp>
      <p:sp>
        <p:nvSpPr>
          <p:cNvPr id="4" name="Slide Number Placeholder 3"/>
          <p:cNvSpPr>
            <a:spLocks noGrp="1"/>
          </p:cNvSpPr>
          <p:nvPr>
            <p:ph type="sldNum" sz="quarter" idx="4294967295"/>
          </p:nvPr>
        </p:nvSpPr>
        <p:spPr/>
        <p:txBody>
          <a:bodyPr/>
          <a:lstStyle/>
          <a:p>
            <a:fld id="{62AAA1A3-262B-4979-8C18-306C3DA11E9E}" type="slidenum">
              <a:rPr lang="en-ZA" smtClean="0"/>
              <a:pPr/>
              <a:t>31</a:t>
            </a:fld>
            <a:endParaRPr lang="en-ZA" dirty="0"/>
          </a:p>
        </p:txBody>
      </p:sp>
      <p:graphicFrame>
        <p:nvGraphicFramePr>
          <p:cNvPr id="7" name="Chart 6"/>
          <p:cNvGraphicFramePr/>
          <p:nvPr>
            <p:extLst/>
          </p:nvPr>
        </p:nvGraphicFramePr>
        <p:xfrm>
          <a:off x="860648" y="607893"/>
          <a:ext cx="10923983" cy="41764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p:cNvGraphicFramePr>
            <a:graphicFrameLocks noGrp="1"/>
          </p:cNvGraphicFramePr>
          <p:nvPr>
            <p:extLst/>
          </p:nvPr>
        </p:nvGraphicFramePr>
        <p:xfrm>
          <a:off x="839416" y="5136636"/>
          <a:ext cx="10513168" cy="1008108"/>
        </p:xfrm>
        <a:graphic>
          <a:graphicData uri="http://schemas.openxmlformats.org/drawingml/2006/table">
            <a:tbl>
              <a:tblPr firstRow="1" firstCol="1" bandRow="1">
                <a:tableStyleId>{5C22544A-7EE6-4342-B048-85BDC9FD1C3A}</a:tableStyleId>
              </a:tblPr>
              <a:tblGrid>
                <a:gridCol w="4609872">
                  <a:extLst>
                    <a:ext uri="{9D8B030D-6E8A-4147-A177-3AD203B41FA5}">
                      <a16:colId xmlns:a16="http://schemas.microsoft.com/office/drawing/2014/main" val="2492817049"/>
                    </a:ext>
                  </a:extLst>
                </a:gridCol>
                <a:gridCol w="1301516">
                  <a:extLst>
                    <a:ext uri="{9D8B030D-6E8A-4147-A177-3AD203B41FA5}">
                      <a16:colId xmlns:a16="http://schemas.microsoft.com/office/drawing/2014/main" val="193230642"/>
                    </a:ext>
                  </a:extLst>
                </a:gridCol>
                <a:gridCol w="1301516">
                  <a:extLst>
                    <a:ext uri="{9D8B030D-6E8A-4147-A177-3AD203B41FA5}">
                      <a16:colId xmlns:a16="http://schemas.microsoft.com/office/drawing/2014/main" val="2654222122"/>
                    </a:ext>
                  </a:extLst>
                </a:gridCol>
                <a:gridCol w="1493985">
                  <a:extLst>
                    <a:ext uri="{9D8B030D-6E8A-4147-A177-3AD203B41FA5}">
                      <a16:colId xmlns:a16="http://schemas.microsoft.com/office/drawing/2014/main" val="2417791598"/>
                    </a:ext>
                  </a:extLst>
                </a:gridCol>
                <a:gridCol w="1806279">
                  <a:extLst>
                    <a:ext uri="{9D8B030D-6E8A-4147-A177-3AD203B41FA5}">
                      <a16:colId xmlns:a16="http://schemas.microsoft.com/office/drawing/2014/main" val="3258892468"/>
                    </a:ext>
                  </a:extLst>
                </a:gridCol>
              </a:tblGrid>
              <a:tr h="336036">
                <a:tc>
                  <a:txBody>
                    <a:bodyPr/>
                    <a:lstStyle/>
                    <a:p>
                      <a:pPr marL="0" marR="0">
                        <a:lnSpc>
                          <a:spcPct val="107000"/>
                        </a:lnSpc>
                        <a:spcBef>
                          <a:spcPts val="0"/>
                        </a:spcBef>
                        <a:spcAft>
                          <a:spcPts val="0"/>
                        </a:spcAft>
                      </a:pPr>
                      <a:r>
                        <a:rPr lang="en-US" sz="1600" dirty="0" smtClean="0">
                          <a:effectLst/>
                          <a:latin typeface="Arial" panose="020B0604020202020204" pitchFamily="34" charset="0"/>
                          <a:cs typeface="Arial" panose="020B0604020202020204" pitchFamily="34" charset="0"/>
                        </a:rPr>
                        <a:t>MONTH:</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smtClean="0">
                          <a:effectLst/>
                          <a:latin typeface="Arial" panose="020B0604020202020204" pitchFamily="34" charset="0"/>
                          <a:cs typeface="Arial" panose="020B0604020202020204" pitchFamily="34" charset="0"/>
                        </a:rPr>
                        <a:t>APRIL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latin typeface="Arial" panose="020B0604020202020204" pitchFamily="34" charset="0"/>
                          <a:cs typeface="Arial" panose="020B0604020202020204" pitchFamily="34" charset="0"/>
                        </a:rPr>
                        <a:t>JANUARY</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smtClean="0">
                          <a:effectLst/>
                          <a:latin typeface="Arial" panose="020B0604020202020204" pitchFamily="34" charset="0"/>
                          <a:cs typeface="Arial" panose="020B0604020202020204" pitchFamily="34" charset="0"/>
                        </a:rPr>
                        <a:t>FEBRUARY</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March</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11256961"/>
                  </a:ext>
                </a:extLst>
              </a:tr>
              <a:tr h="336036">
                <a:tc>
                  <a:txBody>
                    <a:bodyPr/>
                    <a:lstStyle/>
                    <a:p>
                      <a:pPr marL="0" marR="0" algn="just">
                        <a:lnSpc>
                          <a:spcPct val="107000"/>
                        </a:lnSpc>
                        <a:spcBef>
                          <a:spcPts val="0"/>
                        </a:spcBef>
                        <a:spcAft>
                          <a:spcPts val="0"/>
                        </a:spcAft>
                      </a:pPr>
                      <a:r>
                        <a:rPr lang="en-US" sz="1600" dirty="0" smtClean="0">
                          <a:effectLst/>
                          <a:latin typeface="Arial" panose="020B0604020202020204" pitchFamily="34" charset="0"/>
                          <a:cs typeface="Arial" panose="020B0604020202020204" pitchFamily="34" charset="0"/>
                        </a:rPr>
                        <a:t>VACANCY RATE:</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smtClean="0">
                          <a:effectLst/>
                          <a:latin typeface="Arial" panose="020B0604020202020204" pitchFamily="34" charset="0"/>
                          <a:cs typeface="Arial" panose="020B0604020202020204" pitchFamily="34" charset="0"/>
                        </a:rPr>
                        <a:t>14.8%</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smtClean="0">
                          <a:effectLst/>
                          <a:latin typeface="Arial" panose="020B0604020202020204" pitchFamily="34" charset="0"/>
                          <a:cs typeface="Arial" panose="020B0604020202020204" pitchFamily="34" charset="0"/>
                        </a:rPr>
                        <a:t>10,7%</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smtClean="0">
                          <a:effectLst/>
                          <a:latin typeface="Arial" panose="020B0604020202020204" pitchFamily="34" charset="0"/>
                          <a:cs typeface="Arial" panose="020B0604020202020204" pitchFamily="34" charset="0"/>
                        </a:rPr>
                        <a:t>10,2%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9,8%</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17096499"/>
                  </a:ext>
                </a:extLst>
              </a:tr>
              <a:tr h="336036">
                <a:tc>
                  <a:txBody>
                    <a:bodyPr/>
                    <a:lstStyle/>
                    <a:p>
                      <a:pPr marL="0" marR="0" algn="just">
                        <a:lnSpc>
                          <a:spcPct val="107000"/>
                        </a:lnSpc>
                        <a:spcBef>
                          <a:spcPts val="0"/>
                        </a:spcBef>
                        <a:spcAft>
                          <a:spcPts val="0"/>
                        </a:spcAft>
                      </a:pPr>
                      <a:r>
                        <a:rPr lang="en-US" sz="1600" dirty="0" smtClean="0">
                          <a:effectLst/>
                          <a:latin typeface="Arial" panose="020B0604020202020204" pitchFamily="34" charset="0"/>
                          <a:cs typeface="Arial" panose="020B0604020202020204" pitchFamily="34" charset="0"/>
                        </a:rPr>
                        <a:t>AVERAGE VACANCY RATE:</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smtClean="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3">
                  <a:txBody>
                    <a:bodyPr/>
                    <a:lstStyle/>
                    <a:p>
                      <a:pPr marL="0" marR="0" algn="ctr">
                        <a:lnSpc>
                          <a:spcPct val="107000"/>
                        </a:lnSpc>
                        <a:spcBef>
                          <a:spcPts val="0"/>
                        </a:spcBef>
                        <a:spcAft>
                          <a:spcPts val="0"/>
                        </a:spcAft>
                      </a:pPr>
                      <a:r>
                        <a:rPr lang="en-US" sz="1600" b="1" dirty="0" smtClean="0">
                          <a:effectLst/>
                          <a:latin typeface="Arial" panose="020B0604020202020204" pitchFamily="34" charset="0"/>
                          <a:cs typeface="Arial" panose="020B0604020202020204" pitchFamily="34" charset="0"/>
                        </a:rPr>
                        <a:t>11,4%</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6668368"/>
                  </a:ext>
                </a:extLst>
              </a:tr>
            </a:tbl>
          </a:graphicData>
        </a:graphic>
      </p:graphicFrame>
      <p:sp>
        <p:nvSpPr>
          <p:cNvPr id="9" name="Rectangle 1"/>
          <p:cNvSpPr>
            <a:spLocks noChangeArrowheads="1"/>
          </p:cNvSpPr>
          <p:nvPr/>
        </p:nvSpPr>
        <p:spPr bwMode="auto">
          <a:xfrm>
            <a:off x="839416" y="4784357"/>
            <a:ext cx="146629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Average Vacancy Rate for the Quarter</a:t>
            </a:r>
            <a:r>
              <a:rPr kumimoji="0" lang="en-ZA" altLang="en-US" sz="9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kumimoji="0" lang="en-ZA"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500893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fld id="{62AAA1A3-262B-4979-8C18-306C3DA11E9E}" type="slidenum">
              <a:rPr lang="en-ZA" smtClean="0"/>
              <a:pPr/>
              <a:t>32</a:t>
            </a:fld>
            <a:endParaRPr lang="en-ZA" dirty="0"/>
          </a:p>
        </p:txBody>
      </p:sp>
      <p:graphicFrame>
        <p:nvGraphicFramePr>
          <p:cNvPr id="9" name="Content Placeholder 8"/>
          <p:cNvGraphicFramePr>
            <a:graphicFrameLocks noGrp="1"/>
          </p:cNvGraphicFramePr>
          <p:nvPr>
            <p:ph idx="1"/>
            <p:extLst/>
          </p:nvPr>
        </p:nvGraphicFramePr>
        <p:xfrm>
          <a:off x="334962" y="620692"/>
          <a:ext cx="11233645" cy="5184569"/>
        </p:xfrm>
        <a:graphic>
          <a:graphicData uri="http://schemas.openxmlformats.org/drawingml/2006/table">
            <a:tbl>
              <a:tblPr firstRow="1" firstCol="1" bandRow="1" bandCol="1">
                <a:tableStyleId>{5C22544A-7EE6-4342-B048-85BDC9FD1C3A}</a:tableStyleId>
              </a:tblPr>
              <a:tblGrid>
                <a:gridCol w="5891434">
                  <a:extLst>
                    <a:ext uri="{9D8B030D-6E8A-4147-A177-3AD203B41FA5}">
                      <a16:colId xmlns:a16="http://schemas.microsoft.com/office/drawing/2014/main" val="4262730898"/>
                    </a:ext>
                  </a:extLst>
                </a:gridCol>
                <a:gridCol w="2375260">
                  <a:extLst>
                    <a:ext uri="{9D8B030D-6E8A-4147-A177-3AD203B41FA5}">
                      <a16:colId xmlns:a16="http://schemas.microsoft.com/office/drawing/2014/main" val="2645727754"/>
                    </a:ext>
                  </a:extLst>
                </a:gridCol>
                <a:gridCol w="1582562">
                  <a:extLst>
                    <a:ext uri="{9D8B030D-6E8A-4147-A177-3AD203B41FA5}">
                      <a16:colId xmlns:a16="http://schemas.microsoft.com/office/drawing/2014/main" val="3614708273"/>
                    </a:ext>
                  </a:extLst>
                </a:gridCol>
                <a:gridCol w="1384389">
                  <a:extLst>
                    <a:ext uri="{9D8B030D-6E8A-4147-A177-3AD203B41FA5}">
                      <a16:colId xmlns:a16="http://schemas.microsoft.com/office/drawing/2014/main" val="1993079136"/>
                    </a:ext>
                  </a:extLst>
                </a:gridCol>
              </a:tblGrid>
              <a:tr h="1036913">
                <a:tc>
                  <a:txBody>
                    <a:bodyPr/>
                    <a:lstStyle/>
                    <a:p>
                      <a:pPr marL="0" marR="0">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PROGRAMME</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ct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NO. POSTS ON </a:t>
                      </a:r>
                    </a:p>
                    <a:p>
                      <a:pPr marL="0" marR="0" algn="ctr">
                        <a:lnSpc>
                          <a:spcPts val="1200"/>
                        </a:lnSpc>
                        <a:spcBef>
                          <a:spcPts val="0"/>
                        </a:spcBef>
                        <a:spcAft>
                          <a:spcPts val="0"/>
                        </a:spcAft>
                      </a:pPr>
                      <a:endParaRPr lang="en-ZA" sz="1800" dirty="0" smtClean="0">
                        <a:effectLst/>
                        <a:latin typeface="Arial" panose="020B0604020202020204" pitchFamily="34" charset="0"/>
                        <a:cs typeface="Arial" panose="020B0604020202020204" pitchFamily="34" charset="0"/>
                      </a:endParaRPr>
                    </a:p>
                    <a:p>
                      <a:pPr marL="0" marR="0" algn="ct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APPROVED</a:t>
                      </a:r>
                    </a:p>
                    <a:p>
                      <a:pPr marL="0" marR="0" algn="ctr">
                        <a:lnSpc>
                          <a:spcPts val="1200"/>
                        </a:lnSpc>
                        <a:spcBef>
                          <a:spcPts val="0"/>
                        </a:spcBef>
                        <a:spcAft>
                          <a:spcPts val="0"/>
                        </a:spcAft>
                      </a:pPr>
                      <a:endParaRPr lang="en-ZA" sz="1800" dirty="0" smtClean="0">
                        <a:effectLst/>
                        <a:latin typeface="Arial" panose="020B0604020202020204" pitchFamily="34" charset="0"/>
                        <a:cs typeface="Arial" panose="020B0604020202020204" pitchFamily="34" charset="0"/>
                      </a:endParaRPr>
                    </a:p>
                    <a:p>
                      <a:pPr marL="0" marR="0" algn="ct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 ESTABLISHMENT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ct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NO. OF</a:t>
                      </a:r>
                    </a:p>
                    <a:p>
                      <a:pPr marL="0" marR="0" algn="ctr">
                        <a:lnSpc>
                          <a:spcPts val="1200"/>
                        </a:lnSpc>
                        <a:spcBef>
                          <a:spcPts val="0"/>
                        </a:spcBef>
                        <a:spcAft>
                          <a:spcPts val="0"/>
                        </a:spcAft>
                      </a:pPr>
                      <a:endParaRPr lang="en-ZA" sz="1800" dirty="0" smtClean="0">
                        <a:effectLst/>
                        <a:latin typeface="Arial" panose="020B0604020202020204" pitchFamily="34" charset="0"/>
                        <a:cs typeface="Arial" panose="020B0604020202020204" pitchFamily="34" charset="0"/>
                      </a:endParaRPr>
                    </a:p>
                    <a:p>
                      <a:pPr marL="0" marR="0" algn="ct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 POSTS </a:t>
                      </a:r>
                    </a:p>
                    <a:p>
                      <a:pPr marL="0" marR="0" algn="ctr">
                        <a:lnSpc>
                          <a:spcPts val="1200"/>
                        </a:lnSpc>
                        <a:spcBef>
                          <a:spcPts val="0"/>
                        </a:spcBef>
                        <a:spcAft>
                          <a:spcPts val="0"/>
                        </a:spcAft>
                      </a:pPr>
                      <a:endParaRPr lang="en-ZA" sz="1800" dirty="0" smtClean="0">
                        <a:effectLst/>
                        <a:latin typeface="Arial" panose="020B0604020202020204" pitchFamily="34" charset="0"/>
                        <a:cs typeface="Arial" panose="020B0604020202020204" pitchFamily="34" charset="0"/>
                      </a:endParaRPr>
                    </a:p>
                    <a:p>
                      <a:pPr marL="0" marR="0" algn="ct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FILLED</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ct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VACANCY </a:t>
                      </a:r>
                    </a:p>
                    <a:p>
                      <a:pPr marL="0" marR="0" algn="ctr">
                        <a:lnSpc>
                          <a:spcPts val="1200"/>
                        </a:lnSpc>
                        <a:spcBef>
                          <a:spcPts val="0"/>
                        </a:spcBef>
                        <a:spcAft>
                          <a:spcPts val="0"/>
                        </a:spcAft>
                      </a:pPr>
                      <a:endParaRPr lang="en-ZA" sz="1800" dirty="0" smtClean="0">
                        <a:effectLst/>
                        <a:latin typeface="Arial" panose="020B0604020202020204" pitchFamily="34" charset="0"/>
                        <a:cs typeface="Arial" panose="020B0604020202020204" pitchFamily="34" charset="0"/>
                      </a:endParaRPr>
                    </a:p>
                    <a:p>
                      <a:pPr marL="0" marR="0" algn="ct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RATE</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extLst>
                  <a:ext uri="{0D108BD9-81ED-4DB2-BD59-A6C34878D82A}">
                    <a16:rowId xmlns:a16="http://schemas.microsoft.com/office/drawing/2014/main" val="1112310744"/>
                  </a:ext>
                </a:extLst>
              </a:tr>
              <a:tr h="518457">
                <a:tc>
                  <a:txBody>
                    <a:bodyPr/>
                    <a:lstStyle/>
                    <a:p>
                      <a:pPr marL="0" marR="0">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CORPORATE SERVICES</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174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156</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10.3%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extLst>
                  <a:ext uri="{0D108BD9-81ED-4DB2-BD59-A6C34878D82A}">
                    <a16:rowId xmlns:a16="http://schemas.microsoft.com/office/drawing/2014/main" val="525667960"/>
                  </a:ext>
                </a:extLst>
              </a:tr>
              <a:tr h="518457">
                <a:tc>
                  <a:txBody>
                    <a:bodyPr/>
                    <a:lstStyle/>
                    <a:p>
                      <a:pPr marL="0" marR="0">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NPC SECRETARIAT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23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20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13.0%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extLst>
                  <a:ext uri="{0D108BD9-81ED-4DB2-BD59-A6C34878D82A}">
                    <a16:rowId xmlns:a16="http://schemas.microsoft.com/office/drawing/2014/main" val="3971840352"/>
                  </a:ext>
                </a:extLst>
              </a:tr>
              <a:tr h="518457">
                <a:tc>
                  <a:txBody>
                    <a:bodyPr/>
                    <a:lstStyle/>
                    <a:p>
                      <a:pPr marL="0" marR="0">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NATIONAL PLANNING COORDINATION</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30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25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16.7%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extLst>
                  <a:ext uri="{0D108BD9-81ED-4DB2-BD59-A6C34878D82A}">
                    <a16:rowId xmlns:a16="http://schemas.microsoft.com/office/drawing/2014/main" val="468702228"/>
                  </a:ext>
                </a:extLst>
              </a:tr>
              <a:tr h="518457">
                <a:tc>
                  <a:txBody>
                    <a:bodyPr/>
                    <a:lstStyle/>
                    <a:p>
                      <a:pPr marL="0" marR="0">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SECTOR  MONITORING SERVICES</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81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66</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18.5%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extLst>
                  <a:ext uri="{0D108BD9-81ED-4DB2-BD59-A6C34878D82A}">
                    <a16:rowId xmlns:a16="http://schemas.microsoft.com/office/drawing/2014/main" val="3226353502"/>
                  </a:ext>
                </a:extLst>
              </a:tr>
              <a:tr h="518457">
                <a:tc>
                  <a:txBody>
                    <a:bodyPr/>
                    <a:lstStyle/>
                    <a:p>
                      <a:pPr marL="0" marR="0">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PUBLIC SECTOR MONITORING &amp; CAPACITY DEVELOPMENT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74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72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2.7%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extLst>
                  <a:ext uri="{0D108BD9-81ED-4DB2-BD59-A6C34878D82A}">
                    <a16:rowId xmlns:a16="http://schemas.microsoft.com/office/drawing/2014/main" val="1720129118"/>
                  </a:ext>
                </a:extLst>
              </a:tr>
              <a:tr h="518457">
                <a:tc>
                  <a:txBody>
                    <a:bodyPr/>
                    <a:lstStyle/>
                    <a:p>
                      <a:pPr marL="0" marR="0">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EVALUATION. EVIDENCE &amp; KNOWLEDGE SYSTEMS</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39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34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12.8%</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extLst>
                  <a:ext uri="{0D108BD9-81ED-4DB2-BD59-A6C34878D82A}">
                    <a16:rowId xmlns:a16="http://schemas.microsoft.com/office/drawing/2014/main" val="3611388301"/>
                  </a:ext>
                </a:extLst>
              </a:tr>
              <a:tr h="518457">
                <a:tc>
                  <a:txBody>
                    <a:bodyPr/>
                    <a:lstStyle/>
                    <a:p>
                      <a:pPr marL="0" marR="0">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NATIONAL YOUTH DEVELOPMENT PROGRAMME</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8</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12.5%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extLst>
                  <a:ext uri="{0D108BD9-81ED-4DB2-BD59-A6C34878D82A}">
                    <a16:rowId xmlns:a16="http://schemas.microsoft.com/office/drawing/2014/main" val="644037608"/>
                  </a:ext>
                </a:extLst>
              </a:tr>
              <a:tr h="518457">
                <a:tc>
                  <a:txBody>
                    <a:bodyPr/>
                    <a:lstStyle/>
                    <a:p>
                      <a:pPr marL="0" marR="0">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TOTAL</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429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380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tc>
                  <a:txBody>
                    <a:bodyPr/>
                    <a:lstStyle/>
                    <a:p>
                      <a:pPr marL="0" marR="0" algn="r">
                        <a:lnSpc>
                          <a:spcPts val="1200"/>
                        </a:lnSpc>
                        <a:spcBef>
                          <a:spcPts val="0"/>
                        </a:spcBef>
                        <a:spcAft>
                          <a:spcPts val="0"/>
                        </a:spcAft>
                      </a:pPr>
                      <a:r>
                        <a:rPr lang="en-ZA" sz="1800" dirty="0" smtClean="0">
                          <a:effectLst/>
                          <a:latin typeface="Arial" panose="020B0604020202020204" pitchFamily="34" charset="0"/>
                          <a:cs typeface="Arial" panose="020B0604020202020204" pitchFamily="34" charset="0"/>
                        </a:rPr>
                        <a:t>11.4%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023" marR="68023" marT="0" marB="0" anchor="ctr"/>
                </a:tc>
                <a:extLst>
                  <a:ext uri="{0D108BD9-81ED-4DB2-BD59-A6C34878D82A}">
                    <a16:rowId xmlns:a16="http://schemas.microsoft.com/office/drawing/2014/main" val="2358279285"/>
                  </a:ext>
                </a:extLst>
              </a:tr>
            </a:tbl>
          </a:graphicData>
        </a:graphic>
      </p:graphicFrame>
      <p:sp>
        <p:nvSpPr>
          <p:cNvPr id="10" name="Rectangle 1"/>
          <p:cNvSpPr>
            <a:spLocks noChangeArrowheads="1"/>
          </p:cNvSpPr>
          <p:nvPr/>
        </p:nvSpPr>
        <p:spPr bwMode="auto">
          <a:xfrm>
            <a:off x="0" y="-233064"/>
            <a:ext cx="852483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ZA" altLang="en-US" i="1" dirty="0" smtClean="0">
                <a:latin typeface="Arial" panose="020B0604020202020204" pitchFamily="34" charset="0"/>
                <a:ea typeface="Calibri" panose="020F050202020403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b="1" i="1"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VACANCY</a:t>
            </a:r>
            <a:r>
              <a:rPr kumimoji="0" lang="en-ZA" altLang="en-US" b="1" i="1"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RATE PER OCCUPATIONAL CATERGORY</a:t>
            </a:r>
            <a:r>
              <a:rPr kumimoji="0" lang="en-ZA" altLang="en-US" b="1" i="1"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AS ON 31 MARCH 2019</a:t>
            </a:r>
            <a:endParaRPr kumimoji="0" lang="en-US" altLang="en-US" b="1" i="0"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42444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61388" y="5769510"/>
            <a:ext cx="841917" cy="726600"/>
          </a:xfrm>
          <a:prstGeom prst="rect">
            <a:avLst/>
          </a:prstGeom>
        </p:spPr>
      </p:pic>
      <p:sp>
        <p:nvSpPr>
          <p:cNvPr id="6" name="Slide Number Placeholder 5"/>
          <p:cNvSpPr>
            <a:spLocks noGrp="1"/>
          </p:cNvSpPr>
          <p:nvPr>
            <p:ph type="sldNum" sz="quarter" idx="12"/>
          </p:nvPr>
        </p:nvSpPr>
        <p:spPr>
          <a:xfrm>
            <a:off x="5929745" y="6126792"/>
            <a:ext cx="3965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19495A-ED1B-8B4E-BDEC-BE6085173B0E}" type="slidenum">
              <a:rPr kumimoji="0" lang="en-US" sz="14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4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3" name="Picture 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856614" y="5864159"/>
            <a:ext cx="1809750" cy="676275"/>
          </a:xfrm>
          <a:prstGeom prst="rect">
            <a:avLst/>
          </a:prstGeom>
        </p:spPr>
      </p:pic>
      <p:sp>
        <p:nvSpPr>
          <p:cNvPr id="7" name="Rounded Rectangle 6"/>
          <p:cNvSpPr/>
          <p:nvPr/>
        </p:nvSpPr>
        <p:spPr>
          <a:xfrm>
            <a:off x="407988" y="1"/>
            <a:ext cx="9998756" cy="476672"/>
          </a:xfrm>
          <a:prstGeom prst="roundRect">
            <a:avLst/>
          </a:prstGeom>
          <a:solidFill>
            <a:schemeClr val="accent2">
              <a:lumMod val="75000"/>
            </a:schemeClr>
          </a:solidFill>
          <a:ln>
            <a:solidFill>
              <a:schemeClr val="accent2"/>
            </a:solidFill>
          </a:ln>
        </p:spPr>
        <p:style>
          <a:lnRef idx="2">
            <a:schemeClr val="accent6"/>
          </a:lnRef>
          <a:fillRef idx="1">
            <a:schemeClr val="lt1"/>
          </a:fillRef>
          <a:effectRef idx="0">
            <a:schemeClr val="accent6"/>
          </a:effectRef>
          <a:fontRef idx="minor">
            <a:schemeClr val="dk1"/>
          </a:fontRef>
        </p:style>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EMPLOYMENT EQUITY </a:t>
            </a:r>
            <a:r>
              <a:rPr kumimoji="0" lang="en-US"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AS </a:t>
            </a:r>
            <a:r>
              <a:rPr kumimoji="0" lang="en-US"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AT </a:t>
            </a:r>
            <a:r>
              <a:rPr kumimoji="0" lang="en-US"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30 MARCH 2019</a:t>
            </a:r>
            <a:endParaRPr kumimoji="0" lang="en-US"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nvPr>
        </p:nvGraphicFramePr>
        <p:xfrm>
          <a:off x="4822031" y="476673"/>
          <a:ext cx="7970713" cy="6264698"/>
        </p:xfrm>
        <a:graphic>
          <a:graphicData uri="http://schemas.openxmlformats.org/drawingml/2006/table">
            <a:tbl>
              <a:tblPr/>
              <a:tblGrid>
                <a:gridCol w="2153277">
                  <a:extLst>
                    <a:ext uri="{9D8B030D-6E8A-4147-A177-3AD203B41FA5}">
                      <a16:colId xmlns:a16="http://schemas.microsoft.com/office/drawing/2014/main" val="1809672492"/>
                    </a:ext>
                  </a:extLst>
                </a:gridCol>
                <a:gridCol w="1090992">
                  <a:extLst>
                    <a:ext uri="{9D8B030D-6E8A-4147-A177-3AD203B41FA5}">
                      <a16:colId xmlns:a16="http://schemas.microsoft.com/office/drawing/2014/main" val="3169606015"/>
                    </a:ext>
                  </a:extLst>
                </a:gridCol>
                <a:gridCol w="976151">
                  <a:extLst>
                    <a:ext uri="{9D8B030D-6E8A-4147-A177-3AD203B41FA5}">
                      <a16:colId xmlns:a16="http://schemas.microsoft.com/office/drawing/2014/main" val="3854474880"/>
                    </a:ext>
                  </a:extLst>
                </a:gridCol>
                <a:gridCol w="1105350">
                  <a:extLst>
                    <a:ext uri="{9D8B030D-6E8A-4147-A177-3AD203B41FA5}">
                      <a16:colId xmlns:a16="http://schemas.microsoft.com/office/drawing/2014/main" val="1332109406"/>
                    </a:ext>
                  </a:extLst>
                </a:gridCol>
                <a:gridCol w="979744">
                  <a:extLst>
                    <a:ext uri="{9D8B030D-6E8A-4147-A177-3AD203B41FA5}">
                      <a16:colId xmlns:a16="http://schemas.microsoft.com/office/drawing/2014/main" val="2691999484"/>
                    </a:ext>
                  </a:extLst>
                </a:gridCol>
                <a:gridCol w="1069106">
                  <a:extLst>
                    <a:ext uri="{9D8B030D-6E8A-4147-A177-3AD203B41FA5}">
                      <a16:colId xmlns:a16="http://schemas.microsoft.com/office/drawing/2014/main" val="4275661639"/>
                    </a:ext>
                  </a:extLst>
                </a:gridCol>
                <a:gridCol w="596093">
                  <a:extLst>
                    <a:ext uri="{9D8B030D-6E8A-4147-A177-3AD203B41FA5}">
                      <a16:colId xmlns:a16="http://schemas.microsoft.com/office/drawing/2014/main" val="2316433955"/>
                    </a:ext>
                  </a:extLst>
                </a:gridCol>
              </a:tblGrid>
              <a:tr h="559519">
                <a:tc>
                  <a:txBody>
                    <a:bodyPr/>
                    <a:lstStyle/>
                    <a:p>
                      <a:pPr algn="ctr" fontAlgn="t"/>
                      <a:r>
                        <a:rPr lang="en-US" sz="1400" b="1" i="0" u="none" strike="noStrike" dirty="0">
                          <a:solidFill>
                            <a:srgbClr val="000000"/>
                          </a:solidFill>
                          <a:effectLst/>
                          <a:latin typeface="Arial" panose="020B0604020202020204" pitchFamily="34" charset="0"/>
                        </a:rPr>
                        <a:t>Department (Level 1 to 16): Race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gn="ctr" fontAlgn="t"/>
                      <a:r>
                        <a:rPr lang="en-ZA" sz="1400" b="1" i="0" u="none" strike="noStrike" dirty="0">
                          <a:solidFill>
                            <a:srgbClr val="000000"/>
                          </a:solidFill>
                          <a:effectLst/>
                          <a:latin typeface="Arial" panose="020B0604020202020204" pitchFamily="34" charset="0"/>
                        </a:rPr>
                        <a:t>Percentage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gn="ctr" fontAlgn="t"/>
                      <a:r>
                        <a:rPr lang="en-ZA" sz="1400" b="1" i="0" u="none" strike="noStrike" dirty="0">
                          <a:solidFill>
                            <a:srgbClr val="000000"/>
                          </a:solidFill>
                          <a:effectLst/>
                          <a:latin typeface="Arial" panose="020B0604020202020204" pitchFamily="34" charset="0"/>
                        </a:rPr>
                        <a:t> Number</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gn="ctr" fontAlgn="t"/>
                      <a:r>
                        <a:rPr lang="en-ZA" sz="1400" b="1" i="0" u="none" strike="noStrike" dirty="0">
                          <a:solidFill>
                            <a:srgbClr val="000000"/>
                          </a:solidFill>
                          <a:effectLst/>
                          <a:latin typeface="Arial" panose="020B0604020202020204" pitchFamily="34" charset="0"/>
                        </a:rPr>
                        <a:t>Targets per number</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ZA" sz="1400" b="1" i="0" u="none" strike="noStrike" dirty="0">
                          <a:solidFill>
                            <a:srgbClr val="000000"/>
                          </a:solidFill>
                          <a:effectLst/>
                          <a:latin typeface="Arial" panose="020B0604020202020204" pitchFamily="34" charset="0"/>
                        </a:rPr>
                        <a:t>Targets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ZA" sz="1400" b="1" i="0" u="none" strike="noStrike" dirty="0">
                          <a:solidFill>
                            <a:srgbClr val="000000"/>
                          </a:solidFill>
                          <a:effectLst/>
                          <a:latin typeface="Arial" panose="020B0604020202020204" pitchFamily="34" charset="0"/>
                        </a:rPr>
                        <a:t>Variance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t"/>
                      <a:endParaRPr lang="en-ZA" sz="1400" b="1" i="0" u="none" strike="noStrike" dirty="0">
                        <a:solidFill>
                          <a:srgbClr val="000000"/>
                        </a:solidFill>
                        <a:effectLst/>
                        <a:latin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74670671"/>
                  </a:ext>
                </a:extLst>
              </a:tr>
              <a:tr h="285870">
                <a:tc>
                  <a:txBody>
                    <a:bodyPr/>
                    <a:lstStyle/>
                    <a:p>
                      <a:pPr algn="ctr" fontAlgn="t"/>
                      <a:r>
                        <a:rPr lang="en-ZA" sz="1400" b="0" i="0" u="none" strike="noStrike" dirty="0">
                          <a:solidFill>
                            <a:srgbClr val="000000"/>
                          </a:solidFill>
                          <a:effectLst/>
                          <a:latin typeface="Arial" panose="020B0604020202020204" pitchFamily="34" charset="0"/>
                        </a:rPr>
                        <a:t>African</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86,6%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330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297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77,9%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8,7%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200" b="0" i="0" u="none" strike="noStrike" dirty="0">
                          <a:solidFill>
                            <a:srgbClr val="000000"/>
                          </a:solidFill>
                          <a:effectLst/>
                          <a:latin typeface="Arial" panose="020B0604020202020204" pitchFamily="34" charset="0"/>
                        </a:rPr>
                        <a:t>OVER</a:t>
                      </a: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74616660"/>
                  </a:ext>
                </a:extLst>
              </a:tr>
              <a:tr h="285870">
                <a:tc>
                  <a:txBody>
                    <a:bodyPr/>
                    <a:lstStyle/>
                    <a:p>
                      <a:pPr algn="ctr" fontAlgn="t"/>
                      <a:r>
                        <a:rPr lang="en-ZA" sz="1400" b="0" i="0" u="none" strike="noStrike" dirty="0">
                          <a:solidFill>
                            <a:srgbClr val="000000"/>
                          </a:solidFill>
                          <a:effectLst/>
                          <a:latin typeface="Arial" panose="020B0604020202020204" pitchFamily="34" charset="0"/>
                        </a:rPr>
                        <a:t>Coloured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4,2%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16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37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9,8%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-5,6%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UNDER</a:t>
                      </a: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84447647"/>
                  </a:ext>
                </a:extLst>
              </a:tr>
              <a:tr h="285870">
                <a:tc>
                  <a:txBody>
                    <a:bodyPr/>
                    <a:lstStyle/>
                    <a:p>
                      <a:pPr algn="ctr" fontAlgn="t"/>
                      <a:r>
                        <a:rPr lang="en-ZA" sz="1400" b="0" i="0" u="none" strike="noStrike" dirty="0">
                          <a:solidFill>
                            <a:srgbClr val="000000"/>
                          </a:solidFill>
                          <a:effectLst/>
                          <a:latin typeface="Arial" panose="020B0604020202020204" pitchFamily="34" charset="0"/>
                        </a:rPr>
                        <a:t>Indian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4,2%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16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11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2,8%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1,4%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200" b="0" i="0" u="none" strike="noStrike" dirty="0">
                          <a:solidFill>
                            <a:srgbClr val="000000"/>
                          </a:solidFill>
                          <a:effectLst/>
                          <a:latin typeface="Arial" panose="020B0604020202020204" pitchFamily="34" charset="0"/>
                        </a:rPr>
                        <a:t>OVER</a:t>
                      </a: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69191396"/>
                  </a:ext>
                </a:extLst>
              </a:tr>
              <a:tr h="285870">
                <a:tc>
                  <a:txBody>
                    <a:bodyPr/>
                    <a:lstStyle/>
                    <a:p>
                      <a:pPr algn="ctr" fontAlgn="t"/>
                      <a:r>
                        <a:rPr lang="en-ZA" sz="1400" b="0" i="0" u="none" strike="noStrike" dirty="0">
                          <a:solidFill>
                            <a:srgbClr val="000000"/>
                          </a:solidFill>
                          <a:effectLst/>
                          <a:latin typeface="Arial" panose="020B0604020202020204" pitchFamily="34" charset="0"/>
                        </a:rPr>
                        <a:t>White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5,0%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19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36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9,5%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-4,5%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UNDER</a:t>
                      </a: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76525403"/>
                  </a:ext>
                </a:extLst>
              </a:tr>
              <a:tr h="285870">
                <a:tc>
                  <a:txBody>
                    <a:bodyPr/>
                    <a:lstStyle/>
                    <a:p>
                      <a:pPr algn="ctr" fontAlgn="t"/>
                      <a:r>
                        <a:rPr lang="en-ZA" sz="14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1" i="0" u="none" strike="noStrike" dirty="0">
                          <a:solidFill>
                            <a:srgbClr val="FF0000"/>
                          </a:solidFill>
                          <a:effectLst/>
                          <a:latin typeface="Arial" panose="020B0604020202020204" pitchFamily="34" charset="0"/>
                        </a:rPr>
                        <a:t>100,0%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ZA" sz="1400" b="1" i="0" u="none" strike="noStrike" dirty="0">
                          <a:solidFill>
                            <a:srgbClr val="FF0000"/>
                          </a:solidFill>
                          <a:effectLst/>
                          <a:latin typeface="Arial" panose="020B0604020202020204" pitchFamily="34" charset="0"/>
                        </a:rPr>
                        <a:t>381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endParaRPr lang="en-ZA" sz="1400" b="0" i="0" u="none" strike="noStrike" dirty="0">
                        <a:solidFill>
                          <a:srgbClr val="000000"/>
                        </a:solidFill>
                        <a:effectLst/>
                        <a:latin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 </a:t>
                      </a: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 </a:t>
                      </a: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ZA" sz="12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2807475983"/>
                  </a:ext>
                </a:extLst>
              </a:tr>
              <a:tr h="559519">
                <a:tc>
                  <a:txBody>
                    <a:bodyPr/>
                    <a:lstStyle/>
                    <a:p>
                      <a:pPr algn="ctr" fontAlgn="t"/>
                      <a:r>
                        <a:rPr lang="en-US" sz="1400" b="1" i="0" u="none" strike="noStrike" dirty="0">
                          <a:solidFill>
                            <a:srgbClr val="000000"/>
                          </a:solidFill>
                          <a:effectLst/>
                          <a:latin typeface="Arial" panose="020B0604020202020204" pitchFamily="34" charset="0"/>
                        </a:rPr>
                        <a:t>Department (Level 1 to 16): Gender</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gn="ctr" fontAlgn="t"/>
                      <a:r>
                        <a:rPr lang="en-ZA" sz="1400" b="1" i="0" u="none" strike="noStrike" dirty="0">
                          <a:solidFill>
                            <a:srgbClr val="000000"/>
                          </a:solidFill>
                          <a:effectLst/>
                          <a:latin typeface="Arial" panose="020B0604020202020204" pitchFamily="34" charset="0"/>
                        </a:rPr>
                        <a:t>Percentage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gn="ctr" fontAlgn="t"/>
                      <a:r>
                        <a:rPr lang="en-ZA" sz="1400" b="1" i="0" u="none" strike="noStrike" dirty="0">
                          <a:solidFill>
                            <a:srgbClr val="000000"/>
                          </a:solidFill>
                          <a:effectLst/>
                          <a:latin typeface="Arial" panose="020B0604020202020204" pitchFamily="34" charset="0"/>
                        </a:rPr>
                        <a:t> Number</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gn="ctr" fontAlgn="t"/>
                      <a:r>
                        <a:rPr lang="en-ZA" sz="1400" b="1" i="0" u="none" strike="noStrike" dirty="0">
                          <a:solidFill>
                            <a:srgbClr val="000000"/>
                          </a:solidFill>
                          <a:effectLst/>
                          <a:latin typeface="Arial" panose="020B0604020202020204" pitchFamily="34" charset="0"/>
                        </a:rPr>
                        <a:t>Targets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ZA" sz="1400" b="1" i="0" u="none" strike="noStrike" dirty="0">
                          <a:solidFill>
                            <a:srgbClr val="000000"/>
                          </a:solidFill>
                          <a:effectLst/>
                          <a:latin typeface="Arial" panose="020B0604020202020204" pitchFamily="34" charset="0"/>
                        </a:rPr>
                        <a:t>Targets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ZA" sz="1400" b="1" i="0" u="none" strike="noStrike" dirty="0">
                          <a:solidFill>
                            <a:srgbClr val="000000"/>
                          </a:solidFill>
                          <a:effectLst/>
                          <a:latin typeface="Arial" panose="020B0604020202020204" pitchFamily="34" charset="0"/>
                        </a:rPr>
                        <a:t>Variance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1200" b="1"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34985141"/>
                  </a:ext>
                </a:extLst>
              </a:tr>
              <a:tr h="285870">
                <a:tc>
                  <a:txBody>
                    <a:bodyPr/>
                    <a:lstStyle/>
                    <a:p>
                      <a:pPr algn="ctr" fontAlgn="t"/>
                      <a:r>
                        <a:rPr lang="en-ZA" sz="1400" b="0" i="0" u="none" strike="noStrike" dirty="0">
                          <a:solidFill>
                            <a:srgbClr val="000000"/>
                          </a:solidFill>
                          <a:effectLst/>
                          <a:latin typeface="Arial" panose="020B0604020202020204" pitchFamily="34" charset="0"/>
                        </a:rPr>
                        <a:t>Male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41,7%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159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191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50%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-8,3%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UNDER</a:t>
                      </a: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78416171"/>
                  </a:ext>
                </a:extLst>
              </a:tr>
              <a:tr h="285870">
                <a:tc>
                  <a:txBody>
                    <a:bodyPr/>
                    <a:lstStyle/>
                    <a:p>
                      <a:pPr algn="ctr" fontAlgn="t"/>
                      <a:r>
                        <a:rPr lang="en-ZA" sz="1400" b="0" i="0" u="none" strike="noStrike" dirty="0">
                          <a:solidFill>
                            <a:srgbClr val="000000"/>
                          </a:solidFill>
                          <a:effectLst/>
                          <a:latin typeface="Arial" panose="020B0604020202020204" pitchFamily="34" charset="0"/>
                        </a:rPr>
                        <a:t>Female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58,3%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222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191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50%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8,3%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200" b="0" i="0" u="none" strike="noStrike" dirty="0">
                          <a:solidFill>
                            <a:srgbClr val="000000"/>
                          </a:solidFill>
                          <a:effectLst/>
                          <a:latin typeface="Arial" panose="020B0604020202020204" pitchFamily="34" charset="0"/>
                        </a:rPr>
                        <a:t>OVER</a:t>
                      </a: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61319467"/>
                  </a:ext>
                </a:extLst>
              </a:tr>
              <a:tr h="285870">
                <a:tc>
                  <a:txBody>
                    <a:bodyPr/>
                    <a:lstStyle/>
                    <a:p>
                      <a:pPr algn="ctr" fontAlgn="t"/>
                      <a:endParaRPr lang="en-ZA" sz="1400" b="0" i="0" u="none" strike="noStrike" dirty="0">
                        <a:solidFill>
                          <a:srgbClr val="000000"/>
                        </a:solidFill>
                        <a:effectLst/>
                        <a:latin typeface="Arial" panose="020B0604020202020204" pitchFamily="34" charset="0"/>
                      </a:endParaRPr>
                    </a:p>
                  </a:txBody>
                  <a:tcPr marL="9525" marR="9525" marT="952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1" i="0" u="none" strike="noStrike" dirty="0">
                          <a:solidFill>
                            <a:srgbClr val="FF0000"/>
                          </a:solidFill>
                          <a:effectLst/>
                          <a:latin typeface="Arial" panose="020B0604020202020204" pitchFamily="34" charset="0"/>
                        </a:rPr>
                        <a:t>100%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ZA" sz="1400" b="1" i="0" u="none" strike="noStrike" dirty="0">
                          <a:solidFill>
                            <a:srgbClr val="FF0000"/>
                          </a:solidFill>
                          <a:effectLst/>
                          <a:latin typeface="Arial" panose="020B0604020202020204" pitchFamily="34" charset="0"/>
                        </a:rPr>
                        <a:t>381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endParaRPr lang="en-ZA" sz="1400" b="0" i="0" u="none" strike="noStrike" dirty="0">
                        <a:solidFill>
                          <a:srgbClr val="000000"/>
                        </a:solidFill>
                        <a:effectLst/>
                        <a:latin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t"/>
                      <a:r>
                        <a:rPr lang="en-ZA" sz="1400" b="0" i="0" u="none" strike="noStrike" dirty="0">
                          <a:solidFill>
                            <a:srgbClr val="000000"/>
                          </a:solidFill>
                          <a:effectLst/>
                          <a:latin typeface="Arial" panose="020B0604020202020204" pitchFamily="34" charset="0"/>
                        </a:rPr>
                        <a:t> </a:t>
                      </a: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ctr" fontAlgn="t"/>
                      <a:endParaRPr lang="en-ZA" sz="12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4276720097"/>
                  </a:ext>
                </a:extLst>
              </a:tr>
              <a:tr h="285870">
                <a:tc>
                  <a:txBody>
                    <a:bodyPr/>
                    <a:lstStyle/>
                    <a:p>
                      <a:pPr algn="ctr" fontAlgn="t"/>
                      <a:r>
                        <a:rPr lang="en-ZA" sz="1400" b="1" i="0" u="none" strike="noStrike" dirty="0">
                          <a:solidFill>
                            <a:srgbClr val="000000"/>
                          </a:solidFill>
                          <a:effectLst/>
                          <a:latin typeface="Arial" panose="020B0604020202020204" pitchFamily="34" charset="0"/>
                        </a:rPr>
                        <a:t>SMS : Race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gn="ctr" fontAlgn="t"/>
                      <a:r>
                        <a:rPr lang="en-ZA" sz="1400" b="1" i="0" u="none" strike="noStrike" dirty="0">
                          <a:solidFill>
                            <a:srgbClr val="000000"/>
                          </a:solidFill>
                          <a:effectLst/>
                          <a:latin typeface="Arial" panose="020B0604020202020204" pitchFamily="34" charset="0"/>
                        </a:rPr>
                        <a:t>Percentage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gn="ctr" fontAlgn="t"/>
                      <a:r>
                        <a:rPr lang="en-ZA" sz="1400" b="1" i="0" u="none" strike="noStrike" dirty="0">
                          <a:solidFill>
                            <a:srgbClr val="000000"/>
                          </a:solidFill>
                          <a:effectLst/>
                          <a:latin typeface="Arial" panose="020B0604020202020204" pitchFamily="34" charset="0"/>
                        </a:rPr>
                        <a:t> Number</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gn="ctr" fontAlgn="t"/>
                      <a:r>
                        <a:rPr lang="en-ZA" sz="1400" b="1" i="0" u="none" strike="noStrike" dirty="0">
                          <a:solidFill>
                            <a:srgbClr val="000000"/>
                          </a:solidFill>
                          <a:effectLst/>
                          <a:latin typeface="Arial" panose="020B0604020202020204" pitchFamily="34" charset="0"/>
                        </a:rPr>
                        <a:t>Targets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ZA" sz="1400" b="1" i="0" u="none" strike="noStrike" dirty="0">
                          <a:solidFill>
                            <a:srgbClr val="000000"/>
                          </a:solidFill>
                          <a:effectLst/>
                          <a:latin typeface="Arial" panose="020B0604020202020204" pitchFamily="34" charset="0"/>
                        </a:rPr>
                        <a:t>Targets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ZA" sz="1400" b="1" i="0" u="none" strike="noStrike" dirty="0">
                          <a:solidFill>
                            <a:srgbClr val="000000"/>
                          </a:solidFill>
                          <a:effectLst/>
                          <a:latin typeface="Arial" panose="020B0604020202020204" pitchFamily="34" charset="0"/>
                        </a:rPr>
                        <a:t>Variance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t"/>
                      <a:endParaRPr lang="en-ZA" sz="1200" b="1" i="0" u="none" strike="noStrike" dirty="0">
                        <a:solidFill>
                          <a:srgbClr val="000000"/>
                        </a:solidFill>
                        <a:effectLst/>
                        <a:latin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58852002"/>
                  </a:ext>
                </a:extLst>
              </a:tr>
              <a:tr h="285870">
                <a:tc>
                  <a:txBody>
                    <a:bodyPr/>
                    <a:lstStyle/>
                    <a:p>
                      <a:pPr algn="ctr" fontAlgn="t"/>
                      <a:r>
                        <a:rPr lang="en-ZA" sz="1400" b="0" i="0" u="none" strike="noStrike" dirty="0">
                          <a:solidFill>
                            <a:srgbClr val="000000"/>
                          </a:solidFill>
                          <a:effectLst/>
                          <a:latin typeface="Arial" panose="020B0604020202020204" pitchFamily="34" charset="0"/>
                        </a:rPr>
                        <a:t>African</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77,0%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67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68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77,9%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-0,9%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UNDER</a:t>
                      </a: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44394986"/>
                  </a:ext>
                </a:extLst>
              </a:tr>
              <a:tr h="285870">
                <a:tc>
                  <a:txBody>
                    <a:bodyPr/>
                    <a:lstStyle/>
                    <a:p>
                      <a:pPr algn="ctr" fontAlgn="t"/>
                      <a:r>
                        <a:rPr lang="en-ZA" sz="1400" b="0" i="0" u="none" strike="noStrike" dirty="0">
                          <a:solidFill>
                            <a:srgbClr val="000000"/>
                          </a:solidFill>
                          <a:effectLst/>
                          <a:latin typeface="Arial" panose="020B0604020202020204" pitchFamily="34" charset="0"/>
                        </a:rPr>
                        <a:t>Coloured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4,6%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9,8%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-5,2%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UNDER</a:t>
                      </a: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47787757"/>
                  </a:ext>
                </a:extLst>
              </a:tr>
              <a:tr h="285870">
                <a:tc>
                  <a:txBody>
                    <a:bodyPr/>
                    <a:lstStyle/>
                    <a:p>
                      <a:pPr algn="ctr" fontAlgn="t"/>
                      <a:r>
                        <a:rPr lang="en-ZA" sz="1400" b="0" i="0" u="none" strike="noStrike" dirty="0">
                          <a:solidFill>
                            <a:srgbClr val="000000"/>
                          </a:solidFill>
                          <a:effectLst/>
                          <a:latin typeface="Arial" panose="020B0604020202020204" pitchFamily="34" charset="0"/>
                        </a:rPr>
                        <a:t>Indian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9,2%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2,8%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6,4%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200" b="0" i="0" u="none" strike="noStrike" dirty="0">
                          <a:solidFill>
                            <a:srgbClr val="000000"/>
                          </a:solidFill>
                          <a:effectLst/>
                          <a:latin typeface="Arial" panose="020B0604020202020204" pitchFamily="34" charset="0"/>
                        </a:rPr>
                        <a:t>OVER</a:t>
                      </a: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52348579"/>
                  </a:ext>
                </a:extLst>
              </a:tr>
              <a:tr h="285870">
                <a:tc>
                  <a:txBody>
                    <a:bodyPr/>
                    <a:lstStyle/>
                    <a:p>
                      <a:pPr algn="ctr" fontAlgn="t"/>
                      <a:r>
                        <a:rPr lang="en-ZA" sz="1400" b="0" i="0" u="none" strike="noStrike" dirty="0">
                          <a:solidFill>
                            <a:srgbClr val="000000"/>
                          </a:solidFill>
                          <a:effectLst/>
                          <a:latin typeface="Arial" panose="020B0604020202020204" pitchFamily="34" charset="0"/>
                        </a:rPr>
                        <a:t>White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9,2%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9,5%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-0,3%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200" b="0" i="0" u="none" strike="noStrike" dirty="0" smtClean="0">
                          <a:solidFill>
                            <a:srgbClr val="000000"/>
                          </a:solidFill>
                          <a:effectLst/>
                          <a:latin typeface="Arial" panose="020B0604020202020204" pitchFamily="34" charset="0"/>
                        </a:rPr>
                        <a:t>OVER</a:t>
                      </a:r>
                      <a:endParaRPr lang="en-ZA" sz="1200" b="0" i="0" u="none" strike="noStrike" dirty="0">
                        <a:solidFill>
                          <a:srgbClr val="000000"/>
                        </a:solidFill>
                        <a:effectLst/>
                        <a:latin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67218695"/>
                  </a:ext>
                </a:extLst>
              </a:tr>
              <a:tr h="285870">
                <a:tc>
                  <a:txBody>
                    <a:bodyPr/>
                    <a:lstStyle/>
                    <a:p>
                      <a:pPr algn="ctr" fontAlgn="t"/>
                      <a:r>
                        <a:rPr lang="en-ZA" sz="14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1" i="0" u="none" strike="noStrike" dirty="0">
                          <a:solidFill>
                            <a:srgbClr val="FF0000"/>
                          </a:solidFill>
                          <a:effectLst/>
                          <a:latin typeface="Arial" panose="020B0604020202020204" pitchFamily="34" charset="0"/>
                        </a:rPr>
                        <a:t>100%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ZA" sz="1400" b="1" i="0" u="none" strike="noStrike" dirty="0">
                          <a:solidFill>
                            <a:srgbClr val="FF0000"/>
                          </a:solidFill>
                          <a:effectLst/>
                          <a:latin typeface="Arial" panose="020B0604020202020204" pitchFamily="34" charset="0"/>
                        </a:rPr>
                        <a:t>87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endParaRPr lang="en-ZA" sz="1400" b="0" i="0" u="none" strike="noStrike" dirty="0">
                        <a:solidFill>
                          <a:srgbClr val="000000"/>
                        </a:solidFill>
                        <a:effectLst/>
                        <a:latin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 </a:t>
                      </a: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 </a:t>
                      </a: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en-ZA" sz="12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3057684935"/>
                  </a:ext>
                </a:extLst>
              </a:tr>
              <a:tr h="285870">
                <a:tc>
                  <a:txBody>
                    <a:bodyPr/>
                    <a:lstStyle/>
                    <a:p>
                      <a:pPr algn="ctr" fontAlgn="t"/>
                      <a:r>
                        <a:rPr lang="en-ZA" sz="1400" b="1" i="0" u="none" strike="noStrike" dirty="0">
                          <a:solidFill>
                            <a:srgbClr val="000000"/>
                          </a:solidFill>
                          <a:effectLst/>
                          <a:latin typeface="Arial" panose="020B0604020202020204" pitchFamily="34" charset="0"/>
                        </a:rPr>
                        <a:t>SMS : Gender</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gn="ctr" fontAlgn="t"/>
                      <a:r>
                        <a:rPr lang="en-ZA" sz="1400" b="1" i="0" u="none" strike="noStrike" dirty="0">
                          <a:solidFill>
                            <a:srgbClr val="000000"/>
                          </a:solidFill>
                          <a:effectLst/>
                          <a:latin typeface="Arial" panose="020B0604020202020204" pitchFamily="34" charset="0"/>
                        </a:rPr>
                        <a:t>Percentage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gn="ctr" fontAlgn="t"/>
                      <a:r>
                        <a:rPr lang="en-ZA" sz="1400" b="1" i="0" u="none" strike="noStrike" dirty="0">
                          <a:solidFill>
                            <a:srgbClr val="000000"/>
                          </a:solidFill>
                          <a:effectLst/>
                          <a:latin typeface="Arial" panose="020B0604020202020204" pitchFamily="34" charset="0"/>
                        </a:rPr>
                        <a:t> Number</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gn="ctr" fontAlgn="t"/>
                      <a:r>
                        <a:rPr lang="en-ZA" sz="1400" b="1" i="0" u="none" strike="noStrike" dirty="0">
                          <a:solidFill>
                            <a:srgbClr val="000000"/>
                          </a:solidFill>
                          <a:effectLst/>
                          <a:latin typeface="Arial" panose="020B0604020202020204" pitchFamily="34" charset="0"/>
                        </a:rPr>
                        <a:t>Targets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ZA" sz="1400" b="1" i="0" u="none" strike="noStrike" dirty="0">
                          <a:solidFill>
                            <a:srgbClr val="000000"/>
                          </a:solidFill>
                          <a:effectLst/>
                          <a:latin typeface="Arial" panose="020B0604020202020204" pitchFamily="34" charset="0"/>
                        </a:rPr>
                        <a:t>Targets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ZA" sz="1400" b="1" i="0" u="none" strike="noStrike" dirty="0">
                          <a:solidFill>
                            <a:srgbClr val="000000"/>
                          </a:solidFill>
                          <a:effectLst/>
                          <a:latin typeface="Arial" panose="020B0604020202020204" pitchFamily="34" charset="0"/>
                        </a:rPr>
                        <a:t>Variance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t"/>
                      <a:endParaRPr lang="en-ZA" sz="1200" b="1" i="0" u="none" strike="noStrike" dirty="0">
                        <a:solidFill>
                          <a:srgbClr val="000000"/>
                        </a:solidFill>
                        <a:effectLst/>
                        <a:latin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72352498"/>
                  </a:ext>
                </a:extLst>
              </a:tr>
              <a:tr h="285870">
                <a:tc>
                  <a:txBody>
                    <a:bodyPr/>
                    <a:lstStyle/>
                    <a:p>
                      <a:pPr algn="ctr" fontAlgn="t"/>
                      <a:r>
                        <a:rPr lang="en-ZA" sz="1400" b="0" i="0" u="none" strike="noStrike" dirty="0">
                          <a:solidFill>
                            <a:srgbClr val="000000"/>
                          </a:solidFill>
                          <a:effectLst/>
                          <a:latin typeface="Arial" panose="020B0604020202020204" pitchFamily="34" charset="0"/>
                        </a:rPr>
                        <a:t>Male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51,7%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45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42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48%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3,7%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t"/>
                      <a:r>
                        <a:rPr lang="en-ZA" sz="1200" b="0" i="0" u="none" strike="noStrike" dirty="0">
                          <a:solidFill>
                            <a:srgbClr val="000000"/>
                          </a:solidFill>
                          <a:effectLst/>
                          <a:latin typeface="Arial" panose="020B0604020202020204" pitchFamily="34" charset="0"/>
                        </a:rPr>
                        <a:t>OVER</a:t>
                      </a: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64908981"/>
                  </a:ext>
                </a:extLst>
              </a:tr>
              <a:tr h="285870">
                <a:tc>
                  <a:txBody>
                    <a:bodyPr/>
                    <a:lstStyle/>
                    <a:p>
                      <a:pPr algn="ctr" fontAlgn="t"/>
                      <a:r>
                        <a:rPr lang="en-ZA" sz="1400" b="0" i="0" u="none" strike="noStrike" dirty="0">
                          <a:solidFill>
                            <a:srgbClr val="000000"/>
                          </a:solidFill>
                          <a:effectLst/>
                          <a:latin typeface="Arial" panose="020B0604020202020204" pitchFamily="34" charset="0"/>
                        </a:rPr>
                        <a:t>Female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48,3%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42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45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52%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400" b="0" i="0" u="none" strike="noStrike" dirty="0">
                          <a:solidFill>
                            <a:srgbClr val="000000"/>
                          </a:solidFill>
                          <a:effectLst/>
                          <a:latin typeface="Arial" panose="020B0604020202020204" pitchFamily="34" charset="0"/>
                        </a:rPr>
                        <a:t>-3,7%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ZA" sz="1200" b="0" i="0" u="none" strike="noStrike" dirty="0">
                          <a:solidFill>
                            <a:srgbClr val="000000"/>
                          </a:solidFill>
                          <a:effectLst/>
                          <a:latin typeface="Arial" panose="020B0604020202020204" pitchFamily="34" charset="0"/>
                        </a:rPr>
                        <a:t>UNDER</a:t>
                      </a:r>
                    </a:p>
                  </a:txBody>
                  <a:tcPr marL="9525" marR="9525" marT="9525"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1183447"/>
                  </a:ext>
                </a:extLst>
              </a:tr>
              <a:tr h="285870">
                <a:tc>
                  <a:txBody>
                    <a:bodyPr/>
                    <a:lstStyle/>
                    <a:p>
                      <a:pPr algn="ctr" fontAlgn="t"/>
                      <a:endParaRPr lang="en-ZA" sz="1400" b="0" i="0" u="none" strike="noStrike" dirty="0">
                        <a:solidFill>
                          <a:srgbClr val="000000"/>
                        </a:solidFill>
                        <a:effectLst/>
                        <a:latin typeface="Arial" panose="020B0604020202020204" pitchFamily="34" charset="0"/>
                      </a:endParaRPr>
                    </a:p>
                  </a:txBody>
                  <a:tcPr marL="9525" marR="9525" marT="952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n-ZA" sz="1400" b="1" i="0" u="none" strike="noStrike" dirty="0">
                          <a:solidFill>
                            <a:srgbClr val="FF0000"/>
                          </a:solidFill>
                          <a:effectLst/>
                          <a:latin typeface="Arial" panose="020B0604020202020204" pitchFamily="34" charset="0"/>
                        </a:rPr>
                        <a:t>100%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ZA" sz="1400" b="1" i="0" u="none" strike="noStrike" dirty="0">
                          <a:solidFill>
                            <a:srgbClr val="FF0000"/>
                          </a:solidFill>
                          <a:effectLst/>
                          <a:latin typeface="Arial" panose="020B0604020202020204" pitchFamily="34" charset="0"/>
                        </a:rPr>
                        <a:t>87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endParaRPr lang="en-ZA" sz="1400" b="0" i="0" u="none" strike="noStrike" dirty="0">
                        <a:solidFill>
                          <a:srgbClr val="000000"/>
                        </a:solidFill>
                        <a:effectLst/>
                        <a:latin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ZA" sz="1400" b="0" i="0" u="none" strike="noStrike" dirty="0">
                        <a:solidFill>
                          <a:srgbClr val="000000"/>
                        </a:solidFill>
                        <a:effectLst/>
                        <a:latin typeface="Arial" panose="020B0604020202020204" pitchFamily="34" charset="0"/>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ZA" sz="1400" b="0" i="0" u="none" strike="noStrike" dirty="0">
                        <a:solidFill>
                          <a:srgbClr val="000000"/>
                        </a:solidFill>
                        <a:effectLst/>
                        <a:latin typeface="Arial" panose="020B0604020202020204" pitchFamily="34" charset="0"/>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ZA" sz="1400" b="0" i="0" u="none" strike="noStrike" dirty="0">
                        <a:solidFill>
                          <a:srgbClr val="000000"/>
                        </a:solidFill>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2534880724"/>
                  </a:ext>
                </a:extLst>
              </a:tr>
            </a:tbl>
          </a:graphicData>
        </a:graphic>
      </p:graphicFrame>
      <p:graphicFrame>
        <p:nvGraphicFramePr>
          <p:cNvPr id="24" name="Chart 23"/>
          <p:cNvGraphicFramePr>
            <a:graphicFrameLocks/>
          </p:cNvGraphicFramePr>
          <p:nvPr>
            <p:extLst>
              <p:ext uri="{D42A27DB-BD31-4B8C-83A1-F6EECF244321}">
                <p14:modId xmlns:p14="http://schemas.microsoft.com/office/powerpoint/2010/main" val="2600513947"/>
              </p:ext>
            </p:extLst>
          </p:nvPr>
        </p:nvGraphicFramePr>
        <p:xfrm>
          <a:off x="37308" y="480440"/>
          <a:ext cx="2392361" cy="287949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Chart 24"/>
          <p:cNvGraphicFramePr>
            <a:graphicFrameLocks/>
          </p:cNvGraphicFramePr>
          <p:nvPr>
            <p:extLst>
              <p:ext uri="{D42A27DB-BD31-4B8C-83A1-F6EECF244321}">
                <p14:modId xmlns:p14="http://schemas.microsoft.com/office/powerpoint/2010/main" val="4022418437"/>
              </p:ext>
            </p:extLst>
          </p:nvPr>
        </p:nvGraphicFramePr>
        <p:xfrm>
          <a:off x="2429669" y="490000"/>
          <a:ext cx="2392362" cy="288326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6" name="Chart 25"/>
          <p:cNvGraphicFramePr>
            <a:graphicFrameLocks/>
          </p:cNvGraphicFramePr>
          <p:nvPr>
            <p:extLst/>
          </p:nvPr>
        </p:nvGraphicFramePr>
        <p:xfrm>
          <a:off x="0" y="3373264"/>
          <a:ext cx="4822030" cy="3385344"/>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5332791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82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7383" y="350982"/>
            <a:ext cx="11586369" cy="526473"/>
          </a:xfrm>
          <a:prstGeom prst="rect">
            <a:avLst/>
          </a:prstGeom>
        </p:spPr>
        <p:txBody>
          <a:bodyPr vert="horz" lIns="91440" tIns="45720" rIns="91440" bIns="45720" rtlCol="0" anchor="t">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3200" b="1" dirty="0">
                <a:latin typeface="Arial" charset="0"/>
                <a:ea typeface="Arial" charset="0"/>
                <a:cs typeface="Arial" charset="0"/>
              </a:rPr>
              <a:t>2</a:t>
            </a:r>
            <a:r>
              <a:rPr lang="en-ZA" sz="3500" b="1" dirty="0" smtClean="0">
                <a:latin typeface="Arial" charset="0"/>
                <a:ea typeface="Arial" charset="0"/>
                <a:cs typeface="Arial" charset="0"/>
              </a:rPr>
              <a:t>. MANDATE OF THE DPME</a:t>
            </a:r>
            <a:endParaRPr lang="en-ZA" sz="3500" b="1" dirty="0">
              <a:latin typeface="Arial" charset="0"/>
              <a:ea typeface="Arial" charset="0"/>
              <a:cs typeface="Arial" charset="0"/>
            </a:endParaRPr>
          </a:p>
        </p:txBody>
      </p:sp>
      <p:sp>
        <p:nvSpPr>
          <p:cNvPr id="5" name="Content Placeholder 2"/>
          <p:cNvSpPr txBox="1">
            <a:spLocks/>
          </p:cNvSpPr>
          <p:nvPr/>
        </p:nvSpPr>
        <p:spPr>
          <a:xfrm>
            <a:off x="287383" y="1071154"/>
            <a:ext cx="11586369" cy="546027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sz="2000" dirty="0">
                <a:latin typeface="Arial" panose="020B0604020202020204" pitchFamily="34" charset="0"/>
                <a:ea typeface="Arial Unicode MS" pitchFamily="34" charset="-128"/>
                <a:cs typeface="Arial" panose="020B0604020202020204" pitchFamily="34" charset="0"/>
              </a:rPr>
              <a:t>The overall mandate of DPME is to advance the strategic and developmental agenda of government through </a:t>
            </a:r>
            <a:r>
              <a:rPr lang="en-US" sz="2000" dirty="0" smtClean="0">
                <a:latin typeface="Arial" panose="020B0604020202020204" pitchFamily="34" charset="0"/>
                <a:ea typeface="Arial Unicode MS" pitchFamily="34" charset="-128"/>
                <a:cs typeface="Arial" panose="020B0604020202020204" pitchFamily="34" charset="0"/>
              </a:rPr>
              <a:t>planning, monitoring</a:t>
            </a:r>
            <a:r>
              <a:rPr lang="en-US" sz="2000" dirty="0">
                <a:latin typeface="Arial" panose="020B0604020202020204" pitchFamily="34" charset="0"/>
                <a:ea typeface="Arial Unicode MS" pitchFamily="34" charset="-128"/>
                <a:cs typeface="Arial" panose="020B0604020202020204" pitchFamily="34" charset="0"/>
              </a:rPr>
              <a:t>, </a:t>
            </a:r>
            <a:r>
              <a:rPr lang="en-US" sz="2000" dirty="0" smtClean="0">
                <a:latin typeface="Arial" panose="020B0604020202020204" pitchFamily="34" charset="0"/>
                <a:ea typeface="Arial Unicode MS" pitchFamily="34" charset="-128"/>
                <a:cs typeface="Arial" panose="020B0604020202020204" pitchFamily="34" charset="0"/>
              </a:rPr>
              <a:t>reporting, evaluating </a:t>
            </a:r>
            <a:r>
              <a:rPr lang="en-US" sz="2000" dirty="0">
                <a:latin typeface="Arial" panose="020B0604020202020204" pitchFamily="34" charset="0"/>
                <a:ea typeface="Arial Unicode MS" pitchFamily="34" charset="-128"/>
                <a:cs typeface="Arial" panose="020B0604020202020204" pitchFamily="34" charset="0"/>
              </a:rPr>
              <a:t>and recommending corrective measures on the implementation of the NDP and the MTSF targets and evaluating key government </a:t>
            </a:r>
            <a:r>
              <a:rPr lang="en-US" sz="2000" dirty="0" smtClean="0">
                <a:latin typeface="Arial" panose="020B0604020202020204" pitchFamily="34" charset="0"/>
                <a:ea typeface="Arial Unicode MS" pitchFamily="34" charset="-128"/>
                <a:cs typeface="Arial" panose="020B0604020202020204" pitchFamily="34" charset="0"/>
              </a:rPr>
              <a:t>programmes: </a:t>
            </a:r>
          </a:p>
          <a:p>
            <a:pPr marL="800100" lvl="1" indent="-342900" algn="l">
              <a:buFont typeface="Arial" panose="020B0604020202020204" pitchFamily="34" charset="0"/>
              <a:buChar char="•"/>
            </a:pPr>
            <a:r>
              <a:rPr lang="en-ZA" b="1" dirty="0" smtClean="0">
                <a:latin typeface="Arial" panose="020B0604020202020204" pitchFamily="34" charset="0"/>
                <a:ea typeface="Arial Unicode MS" pitchFamily="34" charset="-128"/>
                <a:cs typeface="Arial" panose="020B0604020202020204" pitchFamily="34" charset="0"/>
              </a:rPr>
              <a:t>Planning</a:t>
            </a:r>
            <a:r>
              <a:rPr lang="en-ZA" dirty="0" smtClean="0">
                <a:latin typeface="Arial" panose="020B0604020202020204" pitchFamily="34" charset="0"/>
                <a:ea typeface="Arial Unicode MS" pitchFamily="34" charset="-128"/>
                <a:cs typeface="Arial" panose="020B0604020202020204" pitchFamily="34" charset="0"/>
              </a:rPr>
              <a:t> </a:t>
            </a:r>
            <a:r>
              <a:rPr lang="en-ZA" dirty="0">
                <a:latin typeface="Arial" panose="020B0604020202020204" pitchFamily="34" charset="0"/>
                <a:ea typeface="Arial Unicode MS" pitchFamily="34" charset="-128"/>
                <a:cs typeface="Arial" panose="020B0604020202020204" pitchFamily="34" charset="0"/>
              </a:rPr>
              <a:t>take into account of two distinct dimensions </a:t>
            </a:r>
            <a:r>
              <a:rPr lang="en-ZA" dirty="0" smtClean="0">
                <a:latin typeface="Arial" panose="020B0604020202020204" pitchFamily="34" charset="0"/>
                <a:ea typeface="Arial Unicode MS" pitchFamily="34" charset="-128"/>
                <a:cs typeface="Arial" panose="020B0604020202020204" pitchFamily="34" charset="0"/>
              </a:rPr>
              <a:t>of planning;</a:t>
            </a:r>
            <a:endParaRPr lang="en-ZA" dirty="0">
              <a:latin typeface="Arial" panose="020B0604020202020204" pitchFamily="34" charset="0"/>
              <a:ea typeface="Arial Unicode MS" pitchFamily="34" charset="-128"/>
              <a:cs typeface="Arial" panose="020B0604020202020204" pitchFamily="34" charset="0"/>
            </a:endParaRPr>
          </a:p>
          <a:p>
            <a:pPr lvl="3" algn="l">
              <a:buFont typeface="Wingdings" panose="05000000000000000000" pitchFamily="2" charset="2"/>
              <a:buChar char="ü"/>
            </a:pPr>
            <a:r>
              <a:rPr lang="en-ZA" sz="2000" dirty="0">
                <a:latin typeface="Arial" panose="020B0604020202020204" pitchFamily="34" charset="0"/>
                <a:cs typeface="Arial" panose="020B0604020202020204" pitchFamily="34" charset="0"/>
              </a:rPr>
              <a:t>Long-term planning – charting the country’s developmental </a:t>
            </a:r>
            <a:r>
              <a:rPr lang="en-ZA" sz="2000" dirty="0" smtClean="0">
                <a:latin typeface="Arial" panose="020B0604020202020204" pitchFamily="34" charset="0"/>
                <a:cs typeface="Arial" panose="020B0604020202020204" pitchFamily="34" charset="0"/>
              </a:rPr>
              <a:t>trajectory</a:t>
            </a:r>
            <a:r>
              <a:rPr lang="en-ZA" sz="2000" dirty="0">
                <a:latin typeface="Arial" panose="020B0604020202020204" pitchFamily="34" charset="0"/>
                <a:cs typeface="Arial" panose="020B0604020202020204" pitchFamily="34" charset="0"/>
              </a:rPr>
              <a:t>, anticipating, analysing and responding to emerging </a:t>
            </a:r>
            <a:r>
              <a:rPr lang="en-ZA" sz="2000" dirty="0" smtClean="0">
                <a:latin typeface="Arial" panose="020B0604020202020204" pitchFamily="34" charset="0"/>
                <a:cs typeface="Arial" panose="020B0604020202020204" pitchFamily="34" charset="0"/>
              </a:rPr>
              <a:t>trends through the National Planning Commission</a:t>
            </a:r>
            <a:endParaRPr lang="en-ZA" sz="2000" dirty="0">
              <a:latin typeface="Arial" panose="020B0604020202020204" pitchFamily="34" charset="0"/>
              <a:cs typeface="Arial" panose="020B0604020202020204" pitchFamily="34" charset="0"/>
            </a:endParaRPr>
          </a:p>
          <a:p>
            <a:pPr lvl="3" algn="l">
              <a:buFont typeface="Wingdings" panose="05000000000000000000" pitchFamily="2" charset="2"/>
              <a:buChar char="ü"/>
            </a:pPr>
            <a:r>
              <a:rPr lang="en-ZA" sz="2000" dirty="0" smtClean="0">
                <a:latin typeface="Arial" panose="020B0604020202020204" pitchFamily="34" charset="0"/>
                <a:cs typeface="Arial" panose="020B0604020202020204" pitchFamily="34" charset="0"/>
              </a:rPr>
              <a:t>Planning co-ordination system,  Institutionalisation of planning including </a:t>
            </a:r>
            <a:r>
              <a:rPr lang="en-ZA" sz="2000" dirty="0">
                <a:latin typeface="Arial" panose="020B0604020202020204" pitchFamily="34" charset="0"/>
                <a:cs typeface="Arial" panose="020B0604020202020204" pitchFamily="34" charset="0"/>
              </a:rPr>
              <a:t>coherence, </a:t>
            </a:r>
            <a:r>
              <a:rPr lang="en-ZA" sz="2000" dirty="0" smtClean="0">
                <a:latin typeface="Arial" panose="020B0604020202020204" pitchFamily="34" charset="0"/>
                <a:cs typeface="Arial" panose="020B0604020202020204" pitchFamily="34" charset="0"/>
              </a:rPr>
              <a:t>alignment, guidance of </a:t>
            </a:r>
            <a:r>
              <a:rPr lang="en-ZA" sz="2000" dirty="0">
                <a:latin typeface="Arial" panose="020B0604020202020204" pitchFamily="34" charset="0"/>
                <a:cs typeface="Arial" panose="020B0604020202020204" pitchFamily="34" charset="0"/>
              </a:rPr>
              <a:t>and quality of plans – as well as follow-through from planning to implementation</a:t>
            </a:r>
          </a:p>
          <a:p>
            <a:pPr marL="742950" lvl="1" indent="-285750" algn="l">
              <a:buFont typeface="Arial" charset="0"/>
              <a:buChar char="•"/>
            </a:pPr>
            <a:r>
              <a:rPr lang="en-ZA" b="1" dirty="0">
                <a:latin typeface="Arial" panose="020B0604020202020204" pitchFamily="34" charset="0"/>
                <a:ea typeface="Arial Unicode MS" pitchFamily="34" charset="-128"/>
                <a:cs typeface="Arial" panose="020B0604020202020204" pitchFamily="34" charset="0"/>
              </a:rPr>
              <a:t>Monitoring </a:t>
            </a:r>
            <a:r>
              <a:rPr lang="en-ZA" dirty="0">
                <a:latin typeface="Arial" panose="020B0604020202020204" pitchFamily="34" charset="0"/>
                <a:ea typeface="Arial Unicode MS" pitchFamily="34" charset="-128"/>
                <a:cs typeface="Arial" panose="020B0604020202020204" pitchFamily="34" charset="0"/>
              </a:rPr>
              <a:t>the implementation of the NDP </a:t>
            </a:r>
            <a:r>
              <a:rPr lang="en-ZA" dirty="0" smtClean="0">
                <a:latin typeface="Arial" panose="020B0604020202020204" pitchFamily="34" charset="0"/>
                <a:ea typeface="Arial Unicode MS" pitchFamily="34" charset="-128"/>
                <a:cs typeface="Arial" panose="020B0604020202020204" pitchFamily="34" charset="0"/>
              </a:rPr>
              <a:t>2030 by </a:t>
            </a:r>
            <a:r>
              <a:rPr lang="en-ZA" dirty="0">
                <a:latin typeface="Arial" panose="020B0604020202020204" pitchFamily="34" charset="0"/>
                <a:ea typeface="Arial Unicode MS" pitchFamily="34" charset="-128"/>
                <a:cs typeface="Arial" panose="020B0604020202020204" pitchFamily="34" charset="0"/>
              </a:rPr>
              <a:t>developing robust </a:t>
            </a:r>
            <a:r>
              <a:rPr lang="en-ZA" dirty="0" smtClean="0">
                <a:latin typeface="Arial" panose="020B0604020202020204" pitchFamily="34" charset="0"/>
                <a:ea typeface="Arial Unicode MS" pitchFamily="34" charset="-128"/>
                <a:cs typeface="Arial" panose="020B0604020202020204" pitchFamily="34" charset="0"/>
              </a:rPr>
              <a:t>Integrated Monitoring Framework </a:t>
            </a:r>
            <a:r>
              <a:rPr lang="en-ZA" dirty="0">
                <a:latin typeface="Arial" panose="020B0604020202020204" pitchFamily="34" charset="0"/>
                <a:ea typeface="Arial Unicode MS" pitchFamily="34" charset="-128"/>
                <a:cs typeface="Arial" panose="020B0604020202020204" pitchFamily="34" charset="0"/>
              </a:rPr>
              <a:t>backed by evidence </a:t>
            </a:r>
          </a:p>
          <a:p>
            <a:pPr marL="742950" lvl="1" indent="-285750" algn="l">
              <a:buFont typeface="Arial" charset="0"/>
              <a:buChar char="•"/>
            </a:pPr>
            <a:r>
              <a:rPr lang="en-ZA" b="1" dirty="0">
                <a:latin typeface="Arial" panose="020B0604020202020204" pitchFamily="34" charset="0"/>
                <a:ea typeface="Arial Unicode MS" pitchFamily="34" charset="-128"/>
                <a:cs typeface="Arial" panose="020B0604020202020204" pitchFamily="34" charset="0"/>
              </a:rPr>
              <a:t>Evaluating </a:t>
            </a:r>
            <a:r>
              <a:rPr lang="en-ZA" dirty="0">
                <a:latin typeface="Arial" panose="020B0604020202020204" pitchFamily="34" charset="0"/>
                <a:ea typeface="Arial Unicode MS" pitchFamily="34" charset="-128"/>
                <a:cs typeface="Arial" panose="020B0604020202020204" pitchFamily="34" charset="0"/>
              </a:rPr>
              <a:t>critical government programmes with the intention to inform planning, monitoring and interventions as well as budget prioritisation</a:t>
            </a:r>
          </a:p>
          <a:p>
            <a:pPr marL="742950" lvl="1" indent="-285750" algn="l">
              <a:buFont typeface="Arial" charset="0"/>
              <a:buChar char="•"/>
            </a:pPr>
            <a:r>
              <a:rPr lang="en-ZA" b="1" dirty="0">
                <a:latin typeface="Arial" panose="020B0604020202020204" pitchFamily="34" charset="0"/>
                <a:ea typeface="Arial Unicode MS" pitchFamily="34" charset="-128"/>
                <a:cs typeface="Arial" panose="020B0604020202020204" pitchFamily="34" charset="0"/>
              </a:rPr>
              <a:t>Interventions </a:t>
            </a:r>
            <a:r>
              <a:rPr lang="en-ZA" dirty="0">
                <a:latin typeface="Arial" panose="020B0604020202020204" pitchFamily="34" charset="0"/>
                <a:ea typeface="Arial Unicode MS" pitchFamily="34" charset="-128"/>
                <a:cs typeface="Arial" panose="020B0604020202020204" pitchFamily="34" charset="0"/>
              </a:rPr>
              <a:t>on behalf of Cabinet and the President</a:t>
            </a:r>
            <a:r>
              <a:rPr lang="en-ZA" dirty="0" smtClean="0">
                <a:latin typeface="Arial" panose="020B0604020202020204" pitchFamily="34" charset="0"/>
                <a:ea typeface="Arial Unicode MS" pitchFamily="34" charset="-128"/>
                <a:cs typeface="Arial" panose="020B0604020202020204" pitchFamily="34" charset="0"/>
              </a:rPr>
              <a:t>, Operation Phakisa, Distressed Mining Towns, </a:t>
            </a:r>
            <a:r>
              <a:rPr lang="en-ZA" dirty="0">
                <a:latin typeface="Arial" panose="020B0604020202020204" pitchFamily="34" charset="0"/>
                <a:ea typeface="Arial Unicode MS" pitchFamily="34" charset="-128"/>
                <a:cs typeface="Arial" panose="020B0604020202020204" pitchFamily="34" charset="0"/>
              </a:rPr>
              <a:t>Inter-Ministerial Committees </a:t>
            </a:r>
            <a:r>
              <a:rPr lang="en-ZA" dirty="0" smtClean="0">
                <a:latin typeface="Arial" panose="020B0604020202020204" pitchFamily="34" charset="0"/>
                <a:ea typeface="Arial Unicode MS" pitchFamily="34" charset="-128"/>
                <a:cs typeface="Arial" panose="020B0604020202020204" pitchFamily="34" charset="0"/>
              </a:rPr>
              <a:t>11 of which are </a:t>
            </a:r>
            <a:r>
              <a:rPr lang="en-ZA" dirty="0">
                <a:latin typeface="Arial" panose="020B0604020202020204" pitchFamily="34" charset="0"/>
                <a:ea typeface="Arial Unicode MS" pitchFamily="34" charset="-128"/>
                <a:cs typeface="Arial" panose="020B0604020202020204" pitchFamily="34" charset="0"/>
              </a:rPr>
              <a:t>c</a:t>
            </a:r>
            <a:r>
              <a:rPr lang="en-ZA" dirty="0" smtClean="0">
                <a:latin typeface="Arial" panose="020B0604020202020204" pitchFamily="34" charset="0"/>
                <a:ea typeface="Arial Unicode MS" pitchFamily="34" charset="-128"/>
                <a:cs typeface="Arial" panose="020B0604020202020204" pitchFamily="34" charset="0"/>
              </a:rPr>
              <a:t>haired </a:t>
            </a:r>
            <a:r>
              <a:rPr lang="en-ZA" dirty="0">
                <a:latin typeface="Arial" panose="020B0604020202020204" pitchFamily="34" charset="0"/>
                <a:ea typeface="Arial Unicode MS" pitchFamily="34" charset="-128"/>
                <a:cs typeface="Arial" panose="020B0604020202020204" pitchFamily="34" charset="0"/>
              </a:rPr>
              <a:t>by DPME  </a:t>
            </a:r>
          </a:p>
          <a:p>
            <a:pPr marL="285750" indent="-285750" algn="l">
              <a:buFont typeface="Arial" charset="0"/>
              <a:buChar char="•"/>
            </a:pPr>
            <a:endParaRPr lang="en-ZA" sz="1600" dirty="0">
              <a:solidFill>
                <a:srgbClr val="E6752A"/>
              </a:solidFill>
              <a:latin typeface="Arial" charset="0"/>
              <a:ea typeface="Arial" charset="0"/>
              <a:cs typeface="Arial" charset="0"/>
            </a:endParaRPr>
          </a:p>
          <a:p>
            <a:pPr marL="285750" indent="-285750" algn="l">
              <a:lnSpc>
                <a:spcPct val="150000"/>
              </a:lnSpc>
              <a:buFont typeface="Arial" charset="0"/>
              <a:buChar char="•"/>
            </a:pPr>
            <a:endParaRPr lang="en-ZA" sz="1600" dirty="0" smtClean="0">
              <a:latin typeface="Arial" charset="0"/>
              <a:ea typeface="Arial" charset="0"/>
              <a:cs typeface="Arial" charset="0"/>
            </a:endParaRPr>
          </a:p>
          <a:p>
            <a:pPr marL="368046" indent="-2857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a:latin typeface="Arial" charset="0"/>
              <a:ea typeface="Arial" charset="0"/>
              <a:cs typeface="Arial" charset="0"/>
            </a:endParaRPr>
          </a:p>
        </p:txBody>
      </p:sp>
    </p:spTree>
    <p:extLst>
      <p:ext uri="{BB962C8B-B14F-4D97-AF65-F5344CB8AC3E}">
        <p14:creationId xmlns:p14="http://schemas.microsoft.com/office/powerpoint/2010/main" val="1414013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7383" y="304801"/>
            <a:ext cx="11586369" cy="52647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3200" b="1" dirty="0">
                <a:latin typeface="Arial" charset="0"/>
                <a:ea typeface="Arial" charset="0"/>
                <a:cs typeface="Arial" charset="0"/>
              </a:rPr>
              <a:t>3</a:t>
            </a:r>
            <a:r>
              <a:rPr lang="en-ZA" sz="3200" b="1" dirty="0" smtClean="0">
                <a:latin typeface="Arial" charset="0"/>
                <a:ea typeface="Arial" charset="0"/>
                <a:cs typeface="Arial" charset="0"/>
              </a:rPr>
              <a:t>. Context of 2019/20 APP (1)</a:t>
            </a:r>
            <a:endParaRPr lang="en-ZA" sz="3200" b="1" dirty="0">
              <a:latin typeface="Arial" charset="0"/>
              <a:ea typeface="Arial" charset="0"/>
              <a:cs typeface="Arial" charset="0"/>
            </a:endParaRPr>
          </a:p>
        </p:txBody>
      </p:sp>
      <p:sp>
        <p:nvSpPr>
          <p:cNvPr id="5" name="Content Placeholder 2"/>
          <p:cNvSpPr txBox="1">
            <a:spLocks/>
          </p:cNvSpPr>
          <p:nvPr/>
        </p:nvSpPr>
        <p:spPr>
          <a:xfrm>
            <a:off x="287383" y="1575313"/>
            <a:ext cx="11586369" cy="495611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285750" indent="-285750" algn="l">
              <a:buFont typeface="Arial" charset="0"/>
              <a:buChar char="•"/>
            </a:pPr>
            <a:endParaRPr lang="en-ZA" sz="1600" dirty="0">
              <a:solidFill>
                <a:srgbClr val="E6752A"/>
              </a:solidFill>
              <a:latin typeface="Arial" charset="0"/>
              <a:ea typeface="Arial" charset="0"/>
              <a:cs typeface="Arial" charset="0"/>
            </a:endParaRPr>
          </a:p>
          <a:p>
            <a:pPr marL="285750" indent="-285750" algn="l">
              <a:lnSpc>
                <a:spcPct val="150000"/>
              </a:lnSpc>
              <a:buFont typeface="Arial" charset="0"/>
              <a:buChar char="•"/>
            </a:pPr>
            <a:endParaRPr lang="en-ZA" sz="1600" dirty="0" smtClean="0">
              <a:latin typeface="Arial" charset="0"/>
              <a:ea typeface="Arial" charset="0"/>
              <a:cs typeface="Arial" charset="0"/>
            </a:endParaRPr>
          </a:p>
          <a:p>
            <a:pPr marL="368046" indent="-2857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a:latin typeface="Arial" charset="0"/>
              <a:ea typeface="Arial" charset="0"/>
              <a:cs typeface="Arial" charset="0"/>
            </a:endParaRPr>
          </a:p>
        </p:txBody>
      </p:sp>
      <p:sp>
        <p:nvSpPr>
          <p:cNvPr id="3" name="Content Placeholder 2"/>
          <p:cNvSpPr>
            <a:spLocks noGrp="1"/>
          </p:cNvSpPr>
          <p:nvPr>
            <p:ph idx="1"/>
          </p:nvPr>
        </p:nvSpPr>
        <p:spPr>
          <a:xfrm>
            <a:off x="287383" y="1140823"/>
            <a:ext cx="11586369" cy="5390606"/>
          </a:xfrm>
        </p:spPr>
        <p:txBody>
          <a:bodyPr>
            <a:normAutofit fontScale="85000" lnSpcReduction="10000"/>
          </a:bodyPr>
          <a:lstStyle/>
          <a:p>
            <a:pPr>
              <a:lnSpc>
                <a:spcPct val="120000"/>
              </a:lnSpc>
            </a:pPr>
            <a:r>
              <a:rPr lang="en-GB" dirty="0">
                <a:solidFill>
                  <a:schemeClr val="tx1">
                    <a:lumMod val="95000"/>
                    <a:lumOff val="5000"/>
                  </a:schemeClr>
                </a:solidFill>
                <a:latin typeface="Arial" panose="020B0604020202020204" pitchFamily="34" charset="0"/>
                <a:ea typeface="Tahoma" panose="020B0604030504040204" pitchFamily="34" charset="0"/>
                <a:cs typeface="Arial" panose="020B0604020202020204" pitchFamily="34" charset="0"/>
              </a:rPr>
              <a:t>The Annual Performance Plan 2019/20 is aligned to the current five-year strategic plan (2015-2020</a:t>
            </a:r>
            <a:r>
              <a:rPr lang="en-GB" dirty="0" smtClean="0">
                <a:solidFill>
                  <a:schemeClr val="tx1">
                    <a:lumMod val="95000"/>
                    <a:lumOff val="5000"/>
                  </a:schemeClr>
                </a:solidFill>
                <a:latin typeface="Arial" panose="020B0604020202020204" pitchFamily="34" charset="0"/>
                <a:ea typeface="Tahoma" panose="020B0604030504040204" pitchFamily="34" charset="0"/>
                <a:cs typeface="Arial" panose="020B0604020202020204" pitchFamily="34" charset="0"/>
              </a:rPr>
              <a:t>) which outline the following four strategic oriented goals: </a:t>
            </a:r>
          </a:p>
          <a:p>
            <a:pPr marL="914400" lvl="1" indent="-457200">
              <a:lnSpc>
                <a:spcPct val="120000"/>
              </a:lnSpc>
              <a:buFont typeface="+mj-lt"/>
              <a:buAutoNum type="arabicPeriod"/>
            </a:pPr>
            <a:r>
              <a:rPr lang="en-US" dirty="0">
                <a:latin typeface="Arial" panose="020B0604020202020204" pitchFamily="34" charset="0"/>
                <a:cs typeface="Arial" panose="020B0604020202020204" pitchFamily="34" charset="0"/>
              </a:rPr>
              <a:t>An efficient and effective department that complies with legislation, policy and good corporate governance principles </a:t>
            </a:r>
            <a:endParaRPr lang="en-US" dirty="0" smtClean="0">
              <a:latin typeface="Arial" panose="020B0604020202020204" pitchFamily="34" charset="0"/>
              <a:cs typeface="Arial" panose="020B0604020202020204" pitchFamily="34" charset="0"/>
            </a:endParaRPr>
          </a:p>
          <a:p>
            <a:pPr marL="914400" lvl="1" indent="-457200">
              <a:lnSpc>
                <a:spcPct val="120000"/>
              </a:lnSpc>
              <a:buFont typeface="+mj-lt"/>
              <a:buAutoNum type="arabicPeriod"/>
            </a:pPr>
            <a:r>
              <a:rPr lang="en-US" dirty="0">
                <a:latin typeface="Arial" panose="020B0604020202020204" pitchFamily="34" charset="0"/>
                <a:cs typeface="Arial" panose="020B0604020202020204" pitchFamily="34" charset="0"/>
              </a:rPr>
              <a:t>To facilitate integrated short, medium to long-term planning and policy coherence in support of the implementation of the National Development Plan and government programme </a:t>
            </a:r>
          </a:p>
          <a:p>
            <a:pPr marL="914400" lvl="1" indent="-457200">
              <a:lnSpc>
                <a:spcPct val="120000"/>
              </a:lnSpc>
              <a:buFont typeface="+mj-lt"/>
              <a:buAutoNum type="arabicPeriod"/>
            </a:pP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strengthen institutional performance through regular monitoring, evaluation and </a:t>
            </a:r>
            <a:r>
              <a:rPr lang="en-US" dirty="0" smtClean="0">
                <a:latin typeface="Arial" panose="020B0604020202020204" pitchFamily="34" charset="0"/>
                <a:cs typeface="Arial" panose="020B0604020202020204" pitchFamily="34" charset="0"/>
              </a:rPr>
              <a:t>Capacity  development and support </a:t>
            </a:r>
          </a:p>
          <a:p>
            <a:pPr marL="914400" lvl="1" indent="-457200">
              <a:lnSpc>
                <a:spcPct val="120000"/>
              </a:lnSpc>
              <a:buFont typeface="+mj-lt"/>
              <a:buAutoNum type="arabicPeriod"/>
            </a:pPr>
            <a:r>
              <a:rPr lang="en-US" dirty="0">
                <a:solidFill>
                  <a:srgbClr val="FF0000"/>
                </a:solidFill>
                <a:latin typeface="Arial" panose="020B0604020202020204" pitchFamily="34" charset="0"/>
                <a:cs typeface="Arial" panose="020B0604020202020204" pitchFamily="34" charset="0"/>
              </a:rPr>
              <a:t>To promote youth development and </a:t>
            </a:r>
            <a:r>
              <a:rPr lang="en-US" dirty="0" smtClean="0">
                <a:solidFill>
                  <a:srgbClr val="FF0000"/>
                </a:solidFill>
                <a:latin typeface="Arial" panose="020B0604020202020204" pitchFamily="34" charset="0"/>
                <a:cs typeface="Arial" panose="020B0604020202020204" pitchFamily="34" charset="0"/>
              </a:rPr>
              <a:t>empowerment ( NB This strategic oriented goal has been dropped from the current APP due to the relocation of the function to the Department of Women, Youth and People with Disabilities through NMOG)</a:t>
            </a:r>
          </a:p>
          <a:p>
            <a:pPr>
              <a:lnSpc>
                <a:spcPct val="120000"/>
              </a:lnSpc>
            </a:pPr>
            <a:r>
              <a:rPr lang="en-GB" dirty="0" smtClean="0">
                <a:solidFill>
                  <a:schemeClr val="tx1">
                    <a:lumMod val="95000"/>
                    <a:lumOff val="5000"/>
                  </a:schemeClr>
                </a:solidFill>
                <a:latin typeface="Arial" panose="020B0604020202020204" pitchFamily="34" charset="0"/>
                <a:ea typeface="Tahoma" panose="020B0604030504040204" pitchFamily="34" charset="0"/>
                <a:cs typeface="Arial" panose="020B0604020202020204" pitchFamily="34" charset="0"/>
              </a:rPr>
              <a:t>The Department will embark on the development of the a new 5-year strategic plan for 2020-2024 in the current financial year.  </a:t>
            </a:r>
            <a:endParaRPr lang="en-GB" dirty="0">
              <a:solidFill>
                <a:schemeClr val="tx1">
                  <a:lumMod val="95000"/>
                  <a:lumOff val="5000"/>
                </a:schemeClr>
              </a:solidFill>
              <a:latin typeface="Arial" panose="020B0604020202020204" pitchFamily="34" charset="0"/>
              <a:ea typeface="Tahoma" panose="020B0604030504040204" pitchFamily="34" charset="0"/>
              <a:cs typeface="Arial" panose="020B0604020202020204" pitchFamily="34" charset="0"/>
            </a:endParaRPr>
          </a:p>
          <a:p>
            <a:pPr>
              <a:lnSpc>
                <a:spcPct val="12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892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7383" y="314037"/>
            <a:ext cx="11586369" cy="46181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3200" b="1" dirty="0">
                <a:latin typeface="Arial" charset="0"/>
                <a:ea typeface="Arial" charset="0"/>
                <a:cs typeface="Arial" charset="0"/>
              </a:rPr>
              <a:t>3</a:t>
            </a:r>
            <a:r>
              <a:rPr lang="en-ZA" sz="3200" b="1" dirty="0" smtClean="0">
                <a:latin typeface="Arial" charset="0"/>
                <a:ea typeface="Arial" charset="0"/>
                <a:cs typeface="Arial" charset="0"/>
              </a:rPr>
              <a:t>. Context of 2019/20 APP (2)</a:t>
            </a:r>
            <a:endParaRPr lang="en-ZA" sz="3200" b="1" dirty="0">
              <a:latin typeface="Arial" charset="0"/>
              <a:ea typeface="Arial" charset="0"/>
              <a:cs typeface="Arial" charset="0"/>
            </a:endParaRPr>
          </a:p>
        </p:txBody>
      </p:sp>
      <p:sp>
        <p:nvSpPr>
          <p:cNvPr id="5" name="Content Placeholder 2"/>
          <p:cNvSpPr txBox="1">
            <a:spLocks/>
          </p:cNvSpPr>
          <p:nvPr/>
        </p:nvSpPr>
        <p:spPr>
          <a:xfrm>
            <a:off x="287383" y="1575313"/>
            <a:ext cx="11586369" cy="495611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285750" indent="-285750" algn="l">
              <a:buFont typeface="Arial" charset="0"/>
              <a:buChar char="•"/>
            </a:pPr>
            <a:endParaRPr lang="en-ZA" sz="1600" dirty="0">
              <a:solidFill>
                <a:srgbClr val="E6752A"/>
              </a:solidFill>
              <a:latin typeface="Arial" charset="0"/>
              <a:ea typeface="Arial" charset="0"/>
              <a:cs typeface="Arial" charset="0"/>
            </a:endParaRPr>
          </a:p>
          <a:p>
            <a:pPr marL="285750" indent="-285750" algn="l">
              <a:lnSpc>
                <a:spcPct val="150000"/>
              </a:lnSpc>
              <a:buFont typeface="Arial" charset="0"/>
              <a:buChar char="•"/>
            </a:pPr>
            <a:endParaRPr lang="en-ZA" sz="1600" dirty="0" smtClean="0">
              <a:latin typeface="Arial" charset="0"/>
              <a:ea typeface="Arial" charset="0"/>
              <a:cs typeface="Arial" charset="0"/>
            </a:endParaRPr>
          </a:p>
          <a:p>
            <a:pPr marL="368046" indent="-2857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a:latin typeface="Arial" charset="0"/>
              <a:ea typeface="Arial" charset="0"/>
              <a:cs typeface="Arial" charset="0"/>
            </a:endParaRPr>
          </a:p>
        </p:txBody>
      </p:sp>
      <p:sp>
        <p:nvSpPr>
          <p:cNvPr id="3" name="Content Placeholder 2"/>
          <p:cNvSpPr>
            <a:spLocks noGrp="1"/>
          </p:cNvSpPr>
          <p:nvPr>
            <p:ph idx="1"/>
          </p:nvPr>
        </p:nvSpPr>
        <p:spPr>
          <a:xfrm>
            <a:off x="287383" y="1140823"/>
            <a:ext cx="11586369" cy="5390606"/>
          </a:xfrm>
        </p:spPr>
        <p:txBody>
          <a:bodyPr>
            <a:normAutofit/>
          </a:bodyPr>
          <a:lstStyle/>
          <a:p>
            <a:pPr>
              <a:lnSpc>
                <a:spcPct val="100000"/>
              </a:lnSpc>
            </a:pPr>
            <a:r>
              <a:rPr lang="en-GB" sz="1800" dirty="0" smtClean="0">
                <a:solidFill>
                  <a:schemeClr val="tx1">
                    <a:lumMod val="95000"/>
                    <a:lumOff val="5000"/>
                  </a:schemeClr>
                </a:solidFill>
                <a:latin typeface="Arial" panose="020B0604020202020204" pitchFamily="34" charset="0"/>
                <a:ea typeface="Tahoma" panose="020B0604030504040204" pitchFamily="34" charset="0"/>
                <a:cs typeface="Arial" panose="020B0604020202020204" pitchFamily="34" charset="0"/>
              </a:rPr>
              <a:t>The APP also take into account the February and June SONAs, aligned with its </a:t>
            </a:r>
            <a:r>
              <a:rPr lang="en-ZA" sz="1800" dirty="0" smtClean="0">
                <a:latin typeface="Arial" panose="020B0604020202020204" pitchFamily="34" charset="0"/>
                <a:cs typeface="Arial" panose="020B0604020202020204" pitchFamily="34" charset="0"/>
              </a:rPr>
              <a:t>Planning</a:t>
            </a:r>
            <a:r>
              <a:rPr lang="en-ZA" sz="1800" dirty="0">
                <a:latin typeface="Arial" panose="020B0604020202020204" pitchFamily="34" charset="0"/>
                <a:cs typeface="Arial" panose="020B0604020202020204" pitchFamily="34" charset="0"/>
              </a:rPr>
              <a:t>, Monitoring and Evaluation of Government </a:t>
            </a:r>
            <a:r>
              <a:rPr lang="en-ZA" sz="1800" dirty="0" smtClean="0">
                <a:latin typeface="Arial" panose="020B0604020202020204" pitchFamily="34" charset="0"/>
                <a:cs typeface="Arial" panose="020B0604020202020204" pitchFamily="34" charset="0"/>
              </a:rPr>
              <a:t>programmes and functions.</a:t>
            </a:r>
          </a:p>
          <a:p>
            <a:pPr>
              <a:lnSpc>
                <a:spcPct val="100000"/>
              </a:lnSpc>
            </a:pPr>
            <a:r>
              <a:rPr lang="en-ZA" sz="1800" dirty="0" smtClean="0">
                <a:solidFill>
                  <a:schemeClr val="tx1">
                    <a:lumMod val="95000"/>
                    <a:lumOff val="5000"/>
                  </a:schemeClr>
                </a:solidFill>
                <a:latin typeface="Arial" panose="020B0604020202020204" pitchFamily="34" charset="0"/>
                <a:ea typeface="Tahoma" panose="020B0604030504040204" pitchFamily="34" charset="0"/>
                <a:cs typeface="Arial" panose="020B0604020202020204" pitchFamily="34" charset="0"/>
              </a:rPr>
              <a:t>Ensure that the SONA Commitments are implemented, i</a:t>
            </a:r>
            <a:r>
              <a:rPr lang="en-ZA" sz="1800" dirty="0" smtClean="0">
                <a:latin typeface="Arial" panose="020B0604020202020204" pitchFamily="34" charset="0"/>
                <a:cs typeface="Arial" panose="020B0604020202020204" pitchFamily="34" charset="0"/>
              </a:rPr>
              <a:t>n addition to the work already completed (Development of the MTSF focused on 7 priorities and the Integrated Monitoring Framework), DPME </a:t>
            </a:r>
            <a:r>
              <a:rPr lang="en-ZA" sz="1800" dirty="0">
                <a:latin typeface="Arial" panose="020B0604020202020204" pitchFamily="34" charset="0"/>
                <a:cs typeface="Arial" panose="020B0604020202020204" pitchFamily="34" charset="0"/>
              </a:rPr>
              <a:t>will </a:t>
            </a:r>
            <a:r>
              <a:rPr lang="en-ZA" sz="1800" dirty="0" smtClean="0">
                <a:latin typeface="Arial" panose="020B0604020202020204" pitchFamily="34" charset="0"/>
                <a:cs typeface="Arial" panose="020B0604020202020204" pitchFamily="34" charset="0"/>
              </a:rPr>
              <a:t>amongst </a:t>
            </a:r>
            <a:r>
              <a:rPr lang="en-ZA" sz="1800" dirty="0">
                <a:latin typeface="Arial" panose="020B0604020202020204" pitchFamily="34" charset="0"/>
                <a:cs typeface="Arial" panose="020B0604020202020204" pitchFamily="34" charset="0"/>
              </a:rPr>
              <a:t>others</a:t>
            </a:r>
            <a:r>
              <a:rPr lang="en-ZA" sz="1800" dirty="0" smtClean="0">
                <a:latin typeface="Arial" panose="020B0604020202020204" pitchFamily="34" charset="0"/>
                <a:cs typeface="Arial" panose="020B0604020202020204" pitchFamily="34" charset="0"/>
              </a:rPr>
              <a:t> :</a:t>
            </a:r>
          </a:p>
          <a:p>
            <a:pPr lvl="1">
              <a:lnSpc>
                <a:spcPct val="100000"/>
              </a:lnSpc>
            </a:pPr>
            <a:r>
              <a:rPr lang="en-ZA" sz="1800" dirty="0" smtClean="0">
                <a:latin typeface="Arial" panose="020B0604020202020204" pitchFamily="34" charset="0"/>
                <a:cs typeface="Arial" panose="020B0604020202020204" pitchFamily="34" charset="0"/>
              </a:rPr>
              <a:t>Finalise and enable approval of the MTSF – NDP 5 Year Implementation Plan and Integrated Monitoring Framework</a:t>
            </a:r>
          </a:p>
          <a:p>
            <a:pPr lvl="1">
              <a:lnSpc>
                <a:spcPct val="100000"/>
              </a:lnSpc>
            </a:pPr>
            <a:r>
              <a:rPr lang="en-ZA" sz="1800" dirty="0" smtClean="0">
                <a:latin typeface="Arial" panose="020B0604020202020204" pitchFamily="34" charset="0"/>
                <a:cs typeface="Arial" panose="020B0604020202020204" pitchFamily="34" charset="0"/>
              </a:rPr>
              <a:t>Develop a monitoring framework for SONA commitments </a:t>
            </a:r>
          </a:p>
          <a:p>
            <a:pPr lvl="1">
              <a:lnSpc>
                <a:spcPct val="100000"/>
              </a:lnSpc>
            </a:pPr>
            <a:r>
              <a:rPr lang="en-ZA" sz="1800" dirty="0">
                <a:latin typeface="Arial" panose="020B0604020202020204" pitchFamily="34" charset="0"/>
                <a:cs typeface="Arial" panose="020B0604020202020204" pitchFamily="34" charset="0"/>
              </a:rPr>
              <a:t>E</a:t>
            </a:r>
            <a:r>
              <a:rPr lang="en-ZA" sz="1800" dirty="0" smtClean="0">
                <a:latin typeface="Arial" panose="020B0604020202020204" pitchFamily="34" charset="0"/>
                <a:cs typeface="Arial" panose="020B0604020202020204" pitchFamily="34" charset="0"/>
              </a:rPr>
              <a:t>stablishment </a:t>
            </a:r>
            <a:r>
              <a:rPr lang="en-ZA" sz="1800" dirty="0">
                <a:latin typeface="Arial" panose="020B0604020202020204" pitchFamily="34" charset="0"/>
                <a:cs typeface="Arial" panose="020B0604020202020204" pitchFamily="34" charset="0"/>
              </a:rPr>
              <a:t>of the Performance </a:t>
            </a:r>
            <a:r>
              <a:rPr lang="en-ZA" sz="1800" dirty="0" smtClean="0">
                <a:latin typeface="Arial" panose="020B0604020202020204" pitchFamily="34" charset="0"/>
                <a:cs typeface="Arial" panose="020B0604020202020204" pitchFamily="34" charset="0"/>
              </a:rPr>
              <a:t>Agreements </a:t>
            </a:r>
            <a:r>
              <a:rPr lang="en-ZA" sz="1800" dirty="0">
                <a:latin typeface="Arial" panose="020B0604020202020204" pitchFamily="34" charset="0"/>
                <a:cs typeface="Arial" panose="020B0604020202020204" pitchFamily="34" charset="0"/>
              </a:rPr>
              <a:t>with Ministers, Deputy Ministers and Directors General</a:t>
            </a:r>
          </a:p>
          <a:p>
            <a:pPr lvl="1">
              <a:lnSpc>
                <a:spcPct val="100000"/>
              </a:lnSpc>
            </a:pPr>
            <a:r>
              <a:rPr lang="en-ZA" sz="1800" dirty="0" smtClean="0">
                <a:latin typeface="Arial" panose="020B0604020202020204" pitchFamily="34" charset="0"/>
                <a:cs typeface="Arial" panose="020B0604020202020204" pitchFamily="34" charset="0"/>
              </a:rPr>
              <a:t>Spearhead and monitor the implementation of the </a:t>
            </a:r>
            <a:r>
              <a:rPr lang="en-ZA" sz="1800" dirty="0">
                <a:latin typeface="Arial" panose="020B0604020202020204" pitchFamily="34" charset="0"/>
                <a:cs typeface="Arial" panose="020B0604020202020204" pitchFamily="34" charset="0"/>
              </a:rPr>
              <a:t>Public Private Growth Initiative </a:t>
            </a:r>
            <a:r>
              <a:rPr lang="en-ZA" sz="1800" dirty="0" smtClean="0">
                <a:latin typeface="Arial" panose="020B0604020202020204" pitchFamily="34" charset="0"/>
                <a:cs typeface="Arial" panose="020B0604020202020204" pitchFamily="34" charset="0"/>
              </a:rPr>
              <a:t>(PPGI) - partnership </a:t>
            </a:r>
            <a:r>
              <a:rPr lang="en-ZA" sz="1800" dirty="0">
                <a:latin typeface="Arial" panose="020B0604020202020204" pitchFamily="34" charset="0"/>
                <a:cs typeface="Arial" panose="020B0604020202020204" pitchFamily="34" charset="0"/>
              </a:rPr>
              <a:t>with the private sector to </a:t>
            </a:r>
            <a:r>
              <a:rPr lang="en-ZA" sz="1800" dirty="0" smtClean="0">
                <a:latin typeface="Arial" panose="020B0604020202020204" pitchFamily="34" charset="0"/>
                <a:cs typeface="Arial" panose="020B0604020202020204" pitchFamily="34" charset="0"/>
              </a:rPr>
              <a:t>grow the economy and create jobs</a:t>
            </a:r>
          </a:p>
          <a:p>
            <a:pPr lvl="1">
              <a:lnSpc>
                <a:spcPct val="100000"/>
              </a:lnSpc>
            </a:pPr>
            <a:r>
              <a:rPr lang="en-ZA" sz="1800" dirty="0">
                <a:latin typeface="Arial" panose="020B0604020202020204" pitchFamily="34" charset="0"/>
                <a:cs typeface="Arial" panose="020B0604020202020204" pitchFamily="34" charset="0"/>
              </a:rPr>
              <a:t>M</a:t>
            </a:r>
            <a:r>
              <a:rPr lang="en-ZA" sz="1800" dirty="0" smtClean="0">
                <a:latin typeface="Arial" panose="020B0604020202020204" pitchFamily="34" charset="0"/>
                <a:cs typeface="Arial" panose="020B0604020202020204" pitchFamily="34" charset="0"/>
              </a:rPr>
              <a:t>onitor </a:t>
            </a:r>
            <a:r>
              <a:rPr lang="en-ZA" sz="1800" dirty="0">
                <a:latin typeface="Arial" panose="020B0604020202020204" pitchFamily="34" charset="0"/>
                <a:cs typeface="Arial" panose="020B0604020202020204" pitchFamily="34" charset="0"/>
              </a:rPr>
              <a:t>the whole of Government </a:t>
            </a:r>
            <a:r>
              <a:rPr lang="en-ZA" sz="1800" dirty="0" smtClean="0">
                <a:latin typeface="Arial" panose="020B0604020202020204" pitchFamily="34" charset="0"/>
                <a:cs typeface="Arial" panose="020B0604020202020204" pitchFamily="34" charset="0"/>
              </a:rPr>
              <a:t>on </a:t>
            </a:r>
            <a:r>
              <a:rPr lang="en-ZA" sz="1800" dirty="0">
                <a:latin typeface="Arial" panose="020B0604020202020204" pitchFamily="34" charset="0"/>
                <a:cs typeface="Arial" panose="020B0604020202020204" pitchFamily="34" charset="0"/>
              </a:rPr>
              <a:t>partnerships in their </a:t>
            </a:r>
            <a:r>
              <a:rPr lang="en-ZA" sz="1800" dirty="0" smtClean="0">
                <a:latin typeface="Arial" panose="020B0604020202020204" pitchFamily="34" charset="0"/>
                <a:cs typeface="Arial" panose="020B0604020202020204" pitchFamily="34" charset="0"/>
              </a:rPr>
              <a:t>implementation of the 7 priorities, </a:t>
            </a:r>
            <a:r>
              <a:rPr lang="en-ZA" sz="1800" dirty="0">
                <a:latin typeface="Arial" panose="020B0604020202020204" pitchFamily="34" charset="0"/>
                <a:cs typeface="Arial" panose="020B0604020202020204" pitchFamily="34" charset="0"/>
              </a:rPr>
              <a:t>with the Private sector, the Labour Movement and Civil </a:t>
            </a:r>
            <a:r>
              <a:rPr lang="en-ZA" sz="1800" dirty="0" smtClean="0">
                <a:latin typeface="Arial" panose="020B0604020202020204" pitchFamily="34" charset="0"/>
                <a:cs typeface="Arial" panose="020B0604020202020204" pitchFamily="34" charset="0"/>
              </a:rPr>
              <a:t>society</a:t>
            </a:r>
          </a:p>
          <a:p>
            <a:pPr lvl="1">
              <a:lnSpc>
                <a:spcPct val="100000"/>
              </a:lnSpc>
            </a:pPr>
            <a:r>
              <a:rPr lang="en-ZA" sz="1800" dirty="0" smtClean="0">
                <a:latin typeface="Arial" panose="020B0604020202020204" pitchFamily="34" charset="0"/>
                <a:cs typeface="Arial" panose="020B0604020202020204" pitchFamily="34" charset="0"/>
              </a:rPr>
              <a:t>Monitor the partnerships and plans of Development Finance Institutions, SOEs and Public Entities and their commitments to the MTSF and the 7 Priorities our </a:t>
            </a:r>
            <a:r>
              <a:rPr lang="en-ZA" sz="1800" dirty="0">
                <a:latin typeface="Arial" panose="020B0604020202020204" pitchFamily="34" charset="0"/>
                <a:cs typeface="Arial" panose="020B0604020202020204" pitchFamily="34" charset="0"/>
              </a:rPr>
              <a:t>major partners in implementing </a:t>
            </a:r>
            <a:r>
              <a:rPr lang="en-ZA" sz="1800" dirty="0" smtClean="0">
                <a:latin typeface="Arial" panose="020B0604020202020204" pitchFamily="34" charset="0"/>
                <a:cs typeface="Arial" panose="020B0604020202020204" pitchFamily="34" charset="0"/>
              </a:rPr>
              <a:t>the NDP 2030</a:t>
            </a:r>
            <a:endParaRPr lang="en-GB" sz="1800" dirty="0">
              <a:latin typeface="Arial" panose="020B0604020202020204" pitchFamily="34" charset="0"/>
              <a:cs typeface="Arial" panose="020B0604020202020204" pitchFamily="34" charset="0"/>
            </a:endParaRPr>
          </a:p>
          <a:p>
            <a:pPr>
              <a:lnSpc>
                <a:spcPct val="12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0691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7383" y="360219"/>
            <a:ext cx="11586369" cy="70222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3200" b="1" dirty="0">
                <a:latin typeface="Arial" charset="0"/>
                <a:ea typeface="Arial" charset="0"/>
                <a:cs typeface="Arial" charset="0"/>
              </a:rPr>
              <a:t>3</a:t>
            </a:r>
            <a:r>
              <a:rPr lang="en-ZA" sz="3200" b="1" dirty="0" smtClean="0">
                <a:latin typeface="Arial" charset="0"/>
                <a:ea typeface="Arial" charset="0"/>
                <a:cs typeface="Arial" charset="0"/>
              </a:rPr>
              <a:t>. Context of 2019/20 APP (3)</a:t>
            </a:r>
            <a:endParaRPr lang="en-ZA" sz="3200" b="1" dirty="0">
              <a:latin typeface="Arial" charset="0"/>
              <a:ea typeface="Arial" charset="0"/>
              <a:cs typeface="Arial" charset="0"/>
            </a:endParaRPr>
          </a:p>
        </p:txBody>
      </p:sp>
      <p:sp>
        <p:nvSpPr>
          <p:cNvPr id="5" name="Content Placeholder 2"/>
          <p:cNvSpPr txBox="1">
            <a:spLocks/>
          </p:cNvSpPr>
          <p:nvPr/>
        </p:nvSpPr>
        <p:spPr>
          <a:xfrm>
            <a:off x="287383" y="1575313"/>
            <a:ext cx="11586369" cy="495611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285750" indent="-285750" algn="l">
              <a:buFont typeface="Arial" charset="0"/>
              <a:buChar char="•"/>
            </a:pPr>
            <a:endParaRPr lang="en-ZA" sz="1600" dirty="0">
              <a:solidFill>
                <a:srgbClr val="E6752A"/>
              </a:solidFill>
              <a:latin typeface="Arial" charset="0"/>
              <a:ea typeface="Arial" charset="0"/>
              <a:cs typeface="Arial" charset="0"/>
            </a:endParaRPr>
          </a:p>
          <a:p>
            <a:pPr marL="285750" indent="-285750" algn="l">
              <a:lnSpc>
                <a:spcPct val="150000"/>
              </a:lnSpc>
              <a:buFont typeface="Arial" charset="0"/>
              <a:buChar char="•"/>
            </a:pPr>
            <a:endParaRPr lang="en-ZA" sz="1600" dirty="0" smtClean="0">
              <a:latin typeface="Arial" charset="0"/>
              <a:ea typeface="Arial" charset="0"/>
              <a:cs typeface="Arial" charset="0"/>
            </a:endParaRPr>
          </a:p>
          <a:p>
            <a:pPr marL="368046" indent="-2857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a:latin typeface="Arial" charset="0"/>
              <a:ea typeface="Arial" charset="0"/>
              <a:cs typeface="Arial" charset="0"/>
            </a:endParaRPr>
          </a:p>
        </p:txBody>
      </p:sp>
      <p:sp>
        <p:nvSpPr>
          <p:cNvPr id="3" name="Content Placeholder 2"/>
          <p:cNvSpPr>
            <a:spLocks noGrp="1"/>
          </p:cNvSpPr>
          <p:nvPr>
            <p:ph idx="1"/>
          </p:nvPr>
        </p:nvSpPr>
        <p:spPr>
          <a:xfrm>
            <a:off x="287383" y="1140823"/>
            <a:ext cx="11586369" cy="5390606"/>
          </a:xfrm>
        </p:spPr>
        <p:txBody>
          <a:bodyPr>
            <a:normAutofit/>
          </a:bodyPr>
          <a:lstStyle/>
          <a:p>
            <a:pPr>
              <a:lnSpc>
                <a:spcPct val="120000"/>
              </a:lnSpc>
            </a:pPr>
            <a:r>
              <a:rPr lang="en-ZA" sz="2000" b="1" dirty="0">
                <a:latin typeface="Arial" panose="020B0604020202020204" pitchFamily="34" charset="0"/>
                <a:cs typeface="Arial" panose="020B0604020202020204" pitchFamily="34" charset="0"/>
              </a:rPr>
              <a:t>Changes to budget due to NMOG (2019 Adjustments budget)</a:t>
            </a:r>
            <a:endParaRPr lang="en-US" sz="2000" dirty="0">
              <a:latin typeface="Arial" panose="020B0604020202020204" pitchFamily="34" charset="0"/>
              <a:cs typeface="Arial" panose="020B0604020202020204" pitchFamily="34" charset="0"/>
            </a:endParaRPr>
          </a:p>
          <a:p>
            <a:pPr lvl="1"/>
            <a:r>
              <a:rPr lang="en-ZA" sz="2000" dirty="0">
                <a:latin typeface="Arial" panose="020B0604020202020204" pitchFamily="34" charset="0"/>
                <a:cs typeface="Arial" panose="020B0604020202020204" pitchFamily="34" charset="0"/>
              </a:rPr>
              <a:t>The Department is required to relinquish the following functions in terms of the National Macro Organisation of Government (NMOG), as announced by the President on 14 June 2019:</a:t>
            </a:r>
            <a:endParaRPr lang="en-US" sz="2000" dirty="0">
              <a:latin typeface="Arial" panose="020B0604020202020204" pitchFamily="34" charset="0"/>
              <a:cs typeface="Arial" panose="020B0604020202020204" pitchFamily="34" charset="0"/>
            </a:endParaRPr>
          </a:p>
          <a:p>
            <a:pPr lvl="1"/>
            <a:r>
              <a:rPr lang="en-ZA" sz="2000" dirty="0">
                <a:latin typeface="Arial" panose="020B0604020202020204" pitchFamily="34" charset="0"/>
                <a:cs typeface="Arial" panose="020B0604020202020204" pitchFamily="34" charset="0"/>
              </a:rPr>
              <a:t>National Youth Development function and oversight over the National Youth Development Agency (NYDA) to the Department of Women, Youth and Persons with Disability (DWYPD); and </a:t>
            </a:r>
            <a:endParaRPr lang="en-US" sz="2000" dirty="0">
              <a:latin typeface="Arial" panose="020B0604020202020204" pitchFamily="34" charset="0"/>
              <a:cs typeface="Arial" panose="020B0604020202020204" pitchFamily="34" charset="0"/>
            </a:endParaRPr>
          </a:p>
          <a:p>
            <a:pPr lvl="1"/>
            <a:r>
              <a:rPr lang="en-ZA" sz="2000" dirty="0">
                <a:latin typeface="Arial" panose="020B0604020202020204" pitchFamily="34" charset="0"/>
                <a:cs typeface="Arial" panose="020B0604020202020204" pitchFamily="34" charset="0"/>
              </a:rPr>
              <a:t>Socio-Economic Impact Assessment (SEIAS) function to The Presidency</a:t>
            </a:r>
            <a:r>
              <a:rPr lang="en-ZA" dirty="0"/>
              <a:t>.</a:t>
            </a:r>
            <a:endParaRPr lang="en-US" dirty="0"/>
          </a:p>
          <a:p>
            <a:pPr>
              <a:lnSpc>
                <a:spcPct val="12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2430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7383" y="268567"/>
            <a:ext cx="10990221" cy="679828"/>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3200" b="1" dirty="0" smtClean="0">
                <a:latin typeface="Arial" charset="0"/>
                <a:ea typeface="Arial" charset="0"/>
                <a:cs typeface="Arial" charset="0"/>
              </a:rPr>
              <a:t> 4. </a:t>
            </a:r>
            <a:r>
              <a:rPr lang="en-ZA" sz="3200" b="1" dirty="0" smtClean="0">
                <a:latin typeface="Arial" panose="020B0604020202020204" pitchFamily="34" charset="0"/>
                <a:cs typeface="Arial" panose="020B0604020202020204" pitchFamily="34" charset="0"/>
              </a:rPr>
              <a:t>National </a:t>
            </a:r>
            <a:r>
              <a:rPr lang="en-ZA" sz="3200" b="1" dirty="0">
                <a:latin typeface="Arial" panose="020B0604020202020204" pitchFamily="34" charset="0"/>
                <a:cs typeface="Arial" panose="020B0604020202020204" pitchFamily="34" charset="0"/>
              </a:rPr>
              <a:t>Planning </a:t>
            </a:r>
            <a:r>
              <a:rPr lang="en-ZA" sz="3200" b="1" dirty="0" smtClean="0">
                <a:latin typeface="Arial" panose="020B0604020202020204" pitchFamily="34" charset="0"/>
                <a:cs typeface="Arial" panose="020B0604020202020204" pitchFamily="34" charset="0"/>
              </a:rPr>
              <a:t>Commission (NPC) </a:t>
            </a:r>
            <a:endParaRPr lang="en-ZA" sz="3200" b="1" dirty="0">
              <a:latin typeface="Arial" charset="0"/>
              <a:ea typeface="Arial" charset="0"/>
              <a:cs typeface="Arial" charset="0"/>
            </a:endParaRPr>
          </a:p>
        </p:txBody>
      </p:sp>
      <p:sp>
        <p:nvSpPr>
          <p:cNvPr id="5" name="Content Placeholder 2"/>
          <p:cNvSpPr txBox="1">
            <a:spLocks/>
          </p:cNvSpPr>
          <p:nvPr/>
        </p:nvSpPr>
        <p:spPr>
          <a:xfrm>
            <a:off x="287383" y="948396"/>
            <a:ext cx="11586369" cy="55830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smtClean="0"/>
              <a:t>The </a:t>
            </a:r>
            <a:r>
              <a:rPr lang="en-US" b="1" dirty="0" smtClean="0"/>
              <a:t>NPC </a:t>
            </a:r>
            <a:r>
              <a:rPr lang="en-US" dirty="0" smtClean="0"/>
              <a:t>was established </a:t>
            </a:r>
            <a:r>
              <a:rPr lang="en-US" dirty="0"/>
              <a:t>in terms of the Revised Green Paper, National Planning Commission, General Notice 101 of </a:t>
            </a:r>
            <a:r>
              <a:rPr lang="en-US" dirty="0" smtClean="0"/>
              <a:t>2010, reference </a:t>
            </a:r>
            <a:r>
              <a:rPr lang="en-US" dirty="0"/>
              <a:t>is made to the powers of the President to, inter alia, appoint commissions, as per section 85(2) of the Constitution. </a:t>
            </a:r>
          </a:p>
          <a:p>
            <a:pPr marL="342900" indent="-342900" algn="l">
              <a:buFont typeface="Arial" panose="020B0604020202020204" pitchFamily="34" charset="0"/>
              <a:buChar char="•"/>
            </a:pPr>
            <a:r>
              <a:rPr lang="en-US" b="1" dirty="0" smtClean="0"/>
              <a:t>The Mandate of the NPC is to :</a:t>
            </a:r>
          </a:p>
          <a:p>
            <a:pPr marL="800100" lvl="1" indent="-342900" algn="l">
              <a:buFont typeface="Arial" panose="020B0604020202020204" pitchFamily="34" charset="0"/>
              <a:buChar char="•"/>
            </a:pPr>
            <a:r>
              <a:rPr lang="en-US" sz="2400" dirty="0"/>
              <a:t>Promote and advance implementation of NDP;</a:t>
            </a:r>
          </a:p>
          <a:p>
            <a:pPr marL="800100" lvl="1" indent="-342900" algn="l">
              <a:buFont typeface="Arial" panose="020B0604020202020204" pitchFamily="34" charset="0"/>
              <a:buChar char="•"/>
            </a:pPr>
            <a:r>
              <a:rPr lang="en-US" sz="2400" dirty="0"/>
              <a:t>Undertake detailed planning;</a:t>
            </a:r>
          </a:p>
          <a:p>
            <a:pPr marL="800100" lvl="1" indent="-342900" algn="l">
              <a:buFont typeface="Arial" panose="020B0604020202020204" pitchFamily="34" charset="0"/>
              <a:buChar char="•"/>
            </a:pPr>
            <a:r>
              <a:rPr lang="en-US" sz="2400" dirty="0"/>
              <a:t>Conduct regular engagements with various sectors of society;</a:t>
            </a:r>
          </a:p>
          <a:p>
            <a:pPr marL="800100" lvl="1" indent="-342900" algn="l">
              <a:buFont typeface="Arial" panose="020B0604020202020204" pitchFamily="34" charset="0"/>
              <a:buChar char="•"/>
            </a:pPr>
            <a:r>
              <a:rPr lang="en-US" sz="2400" dirty="0"/>
              <a:t>Facilitate stakeholder engagements aimed at forging a social compact;</a:t>
            </a:r>
          </a:p>
          <a:p>
            <a:pPr marL="800100" lvl="1" indent="-342900" algn="l">
              <a:buFont typeface="Arial" panose="020B0604020202020204" pitchFamily="34" charset="0"/>
              <a:buChar char="•"/>
            </a:pPr>
            <a:r>
              <a:rPr lang="en-US" sz="2400" dirty="0"/>
              <a:t>Take a cross-cutting view, undertake research into long-term trends, analyse implementation; and</a:t>
            </a:r>
          </a:p>
          <a:p>
            <a:pPr marL="800100" lvl="1" indent="-342900" algn="l">
              <a:buFont typeface="Arial" panose="020B0604020202020204" pitchFamily="34" charset="0"/>
              <a:buChar char="•"/>
            </a:pPr>
            <a:r>
              <a:rPr lang="en-US" sz="2400" dirty="0"/>
              <a:t>Contribute to international partnerships.</a:t>
            </a:r>
          </a:p>
          <a:p>
            <a:pPr marL="342900" indent="-342900" algn="l">
              <a:buFont typeface="Arial" panose="020B0604020202020204" pitchFamily="34" charset="0"/>
              <a:buChar char="•"/>
            </a:pPr>
            <a:endParaRPr lang="en-US" b="1" dirty="0" smtClean="0"/>
          </a:p>
          <a:p>
            <a:pPr algn="l"/>
            <a:endParaRPr lang="en-US" dirty="0" smtClean="0"/>
          </a:p>
          <a:p>
            <a:pPr marL="285750" indent="-285750" algn="l">
              <a:buFont typeface="Arial" charset="0"/>
              <a:buChar char="•"/>
            </a:pPr>
            <a:endParaRPr lang="en-ZA" sz="1600" dirty="0">
              <a:solidFill>
                <a:srgbClr val="E6752A"/>
              </a:solidFill>
              <a:latin typeface="Arial" charset="0"/>
              <a:ea typeface="Arial" charset="0"/>
              <a:cs typeface="Arial" charset="0"/>
            </a:endParaRPr>
          </a:p>
          <a:p>
            <a:pPr marL="285750" indent="-285750" algn="l">
              <a:lnSpc>
                <a:spcPct val="150000"/>
              </a:lnSpc>
              <a:buFont typeface="Arial" charset="0"/>
              <a:buChar char="•"/>
            </a:pPr>
            <a:endParaRPr lang="en-ZA" sz="1600" dirty="0" smtClean="0">
              <a:latin typeface="Arial" charset="0"/>
              <a:ea typeface="Arial" charset="0"/>
              <a:cs typeface="Arial" charset="0"/>
            </a:endParaRPr>
          </a:p>
          <a:p>
            <a:pPr marL="368046" indent="-2857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a:latin typeface="Arial" charset="0"/>
              <a:ea typeface="Arial" charset="0"/>
              <a:cs typeface="Arial" charset="0"/>
            </a:endParaRPr>
          </a:p>
        </p:txBody>
      </p:sp>
    </p:spTree>
    <p:extLst>
      <p:ext uri="{BB962C8B-B14F-4D97-AF65-F5344CB8AC3E}">
        <p14:creationId xmlns:p14="http://schemas.microsoft.com/office/powerpoint/2010/main" val="4240673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7383" y="393469"/>
            <a:ext cx="10990221" cy="548639"/>
          </a:xfrm>
          <a:prstGeom prst="rect">
            <a:avLst/>
          </a:prstGeom>
        </p:spPr>
        <p:txBody>
          <a:bodyPr vert="horz" lIns="91440" tIns="45720" rIns="91440" bIns="45720" rtlCol="0" anchor="t">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4000" b="1" dirty="0">
                <a:latin typeface="Arial" charset="0"/>
                <a:ea typeface="Arial" charset="0"/>
                <a:cs typeface="Arial" charset="0"/>
              </a:rPr>
              <a:t>5</a:t>
            </a:r>
            <a:r>
              <a:rPr lang="en-ZA" sz="4000" b="1" dirty="0" smtClean="0">
                <a:latin typeface="Arial" charset="0"/>
                <a:ea typeface="Arial" charset="0"/>
                <a:cs typeface="Arial" charset="0"/>
              </a:rPr>
              <a:t>. </a:t>
            </a:r>
            <a:r>
              <a:rPr lang="en-ZA" sz="4200" b="1" dirty="0">
                <a:latin typeface="Arial" panose="020B0604020202020204" pitchFamily="34" charset="0"/>
                <a:cs typeface="Arial" panose="020B0604020202020204" pitchFamily="34" charset="0"/>
              </a:rPr>
              <a:t>Programme </a:t>
            </a:r>
            <a:r>
              <a:rPr lang="en-ZA" sz="4200" b="1" dirty="0" smtClean="0">
                <a:latin typeface="Arial" panose="020B0604020202020204" pitchFamily="34" charset="0"/>
                <a:cs typeface="Arial" panose="020B0604020202020204" pitchFamily="34" charset="0"/>
              </a:rPr>
              <a:t>2A: </a:t>
            </a:r>
            <a:r>
              <a:rPr lang="en-ZA" sz="4200" b="1" dirty="0">
                <a:latin typeface="Arial" panose="020B0604020202020204" pitchFamily="34" charset="0"/>
                <a:cs typeface="Arial" panose="020B0604020202020204" pitchFamily="34" charset="0"/>
              </a:rPr>
              <a:t>National Planning </a:t>
            </a:r>
            <a:r>
              <a:rPr lang="en-ZA" sz="4200" b="1" dirty="0" smtClean="0">
                <a:latin typeface="Arial" panose="020B0604020202020204" pitchFamily="34" charset="0"/>
                <a:cs typeface="Arial" panose="020B0604020202020204" pitchFamily="34" charset="0"/>
              </a:rPr>
              <a:t>Commission (NPC)  Secretariat</a:t>
            </a:r>
            <a:r>
              <a:rPr lang="en-ZA" sz="4200" b="1" dirty="0" smtClean="0">
                <a:latin typeface="Arial" charset="0"/>
                <a:ea typeface="Arial" charset="0"/>
                <a:cs typeface="Arial" charset="0"/>
              </a:rPr>
              <a:t> </a:t>
            </a:r>
            <a:endParaRPr lang="en-ZA" sz="4200" b="1" dirty="0">
              <a:latin typeface="Arial" charset="0"/>
              <a:ea typeface="Arial" charset="0"/>
              <a:cs typeface="Arial" charset="0"/>
            </a:endParaRPr>
          </a:p>
        </p:txBody>
      </p:sp>
      <p:sp>
        <p:nvSpPr>
          <p:cNvPr id="5" name="Content Placeholder 2"/>
          <p:cNvSpPr txBox="1">
            <a:spLocks/>
          </p:cNvSpPr>
          <p:nvPr/>
        </p:nvSpPr>
        <p:spPr>
          <a:xfrm>
            <a:off x="287383" y="1071154"/>
            <a:ext cx="11586369" cy="546027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en-US" sz="2000" dirty="0">
                <a:latin typeface="Arial" panose="020B0604020202020204" pitchFamily="34" charset="0"/>
                <a:cs typeface="Arial" panose="020B0604020202020204" pitchFamily="34" charset="0"/>
              </a:rPr>
              <a:t>Provides technical and administrative support to the three work streams and task teams of the NPC in the implementation of the NDP across different sectors of the society</a:t>
            </a:r>
            <a:r>
              <a:rPr lang="en-US" sz="2000" dirty="0" smtClean="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000" dirty="0">
                <a:latin typeface="Arial" panose="020B0604020202020204" pitchFamily="34" charset="0"/>
                <a:cs typeface="Arial" panose="020B0604020202020204" pitchFamily="34" charset="0"/>
              </a:rPr>
              <a:t>Facilitates and commissions research on the long-term planning trends to produce reports to inform policy and planning in Government</a:t>
            </a:r>
            <a:r>
              <a:rPr lang="en-US" sz="2000" dirty="0" smtClean="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000" dirty="0">
                <a:latin typeface="Arial" panose="020B0604020202020204" pitchFamily="34" charset="0"/>
                <a:cs typeface="Arial" panose="020B0604020202020204" pitchFamily="34" charset="0"/>
              </a:rPr>
              <a:t>Plans and coordinates stakeholder and partnership engagements with various sectors of society on all matters pertaining to the long-term development of the country</a:t>
            </a:r>
            <a:r>
              <a:rPr lang="en-US" sz="2000" dirty="0" smtClean="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000" dirty="0">
                <a:latin typeface="Arial" panose="020B0604020202020204" pitchFamily="34" charset="0"/>
                <a:cs typeface="Arial" panose="020B0604020202020204" pitchFamily="34" charset="0"/>
              </a:rPr>
              <a:t>Coordinates the establishment of national and international partnerships and networks on national planning</a:t>
            </a:r>
          </a:p>
          <a:p>
            <a:pPr algn="l"/>
            <a:endParaRPr lang="en-US" dirty="0" smtClean="0"/>
          </a:p>
          <a:p>
            <a:pPr marL="285750" indent="-285750" algn="l">
              <a:buFont typeface="Arial" charset="0"/>
              <a:buChar char="•"/>
            </a:pPr>
            <a:endParaRPr lang="en-ZA" sz="1600" dirty="0">
              <a:solidFill>
                <a:srgbClr val="E6752A"/>
              </a:solidFill>
              <a:latin typeface="Arial" charset="0"/>
              <a:ea typeface="Arial" charset="0"/>
              <a:cs typeface="Arial" charset="0"/>
            </a:endParaRPr>
          </a:p>
          <a:p>
            <a:pPr marL="285750" indent="-285750" algn="l">
              <a:lnSpc>
                <a:spcPct val="150000"/>
              </a:lnSpc>
              <a:buFont typeface="Arial" charset="0"/>
              <a:buChar char="•"/>
            </a:pPr>
            <a:endParaRPr lang="en-ZA" sz="1600" dirty="0" smtClean="0">
              <a:latin typeface="Arial" charset="0"/>
              <a:ea typeface="Arial" charset="0"/>
              <a:cs typeface="Arial" charset="0"/>
            </a:endParaRPr>
          </a:p>
          <a:p>
            <a:pPr marL="368046" indent="-2857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smtClean="0">
              <a:latin typeface="Arial" charset="0"/>
              <a:ea typeface="Arial" charset="0"/>
              <a:cs typeface="Arial" charset="0"/>
            </a:endParaRPr>
          </a:p>
          <a:p>
            <a:pPr marL="596646" indent="-514350" algn="just">
              <a:lnSpc>
                <a:spcPct val="150000"/>
              </a:lnSpc>
              <a:buFont typeface="Arial" charset="0"/>
              <a:buChar char="•"/>
            </a:pPr>
            <a:endParaRPr lang="en-ZA" sz="1600" dirty="0">
              <a:latin typeface="Arial" charset="0"/>
              <a:ea typeface="Arial" charset="0"/>
              <a:cs typeface="Arial" charset="0"/>
            </a:endParaRPr>
          </a:p>
        </p:txBody>
      </p:sp>
    </p:spTree>
    <p:extLst>
      <p:ext uri="{BB962C8B-B14F-4D97-AF65-F5344CB8AC3E}">
        <p14:creationId xmlns:p14="http://schemas.microsoft.com/office/powerpoint/2010/main" val="1221356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816</TotalTime>
  <Words>4003</Words>
  <Application>Microsoft Office PowerPoint</Application>
  <PresentationFormat>Widescreen</PresentationFormat>
  <Paragraphs>855</Paragraphs>
  <Slides>34</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34</vt:i4>
      </vt:variant>
    </vt:vector>
  </HeadingPairs>
  <TitlesOfParts>
    <vt:vector size="46" baseType="lpstr">
      <vt:lpstr>Arial</vt:lpstr>
      <vt:lpstr>Arial Black</vt:lpstr>
      <vt:lpstr>Arial Unicode MS</vt:lpstr>
      <vt:lpstr>Calibri</vt:lpstr>
      <vt:lpstr>Calibri Light</vt:lpstr>
      <vt:lpstr>Gill Sans</vt:lpstr>
      <vt:lpstr>Gill Sans Light</vt:lpstr>
      <vt:lpstr>Gill Sans MT</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 Programme 2 A: National Planning Commission  Secretariat</vt:lpstr>
      <vt:lpstr>6. Programme 2B: National Planning Coordination  </vt:lpstr>
      <vt:lpstr>PowerPoint Presentation</vt:lpstr>
      <vt:lpstr>PowerPoint Presentation</vt:lpstr>
      <vt:lpstr>7. Programme 3: Sector Monitoring Services </vt:lpstr>
      <vt:lpstr>8. Programme 4: Public Sector Monitoring and Capacity Development</vt:lpstr>
      <vt:lpstr>8. Programme 4: Public Sector Monitoring and Capacity Development cont… The purpose of the branch is to support the implementation of the medium term strategic framework by monitoring and improving the capacity of state institutions to develop and implement plans and provide services  </vt:lpstr>
      <vt:lpstr>PowerPoint Presentation</vt:lpstr>
      <vt:lpstr>PowerPoint Presentation</vt:lpstr>
      <vt:lpstr>10. Programme 1: Administration </vt:lpstr>
      <vt:lpstr>PowerPoint Presentation</vt:lpstr>
      <vt:lpstr>PowerPoint Presentation</vt:lpstr>
      <vt:lpstr>PowerPoint Presentation</vt:lpstr>
      <vt:lpstr>PowerPoint Presentation</vt:lpstr>
      <vt:lpstr>PowerPoint Presentation</vt:lpstr>
      <vt:lpstr>2019/20 Budget Allocations</vt:lpstr>
      <vt:lpstr>2019/20 Budget Allocations</vt:lpstr>
      <vt:lpstr>2019/20 Main cost drivers (Goods &amp; Services and Capital)</vt:lpstr>
      <vt:lpstr>2019/20 NMOG Transfers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Mpumi Mpofu</cp:lastModifiedBy>
  <cp:revision>106</cp:revision>
  <dcterms:created xsi:type="dcterms:W3CDTF">2019-06-26T11:55:08Z</dcterms:created>
  <dcterms:modified xsi:type="dcterms:W3CDTF">2019-07-02T16:24:32Z</dcterms:modified>
</cp:coreProperties>
</file>