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Default Extension="docx" ContentType="application/vnd.openxmlformats-officedocument.wordprocessingml.document"/>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 id="2147483670" r:id="rId3"/>
    <p:sldMasterId id="2147483682" r:id="rId4"/>
    <p:sldMasterId id="2147483693" r:id="rId5"/>
    <p:sldMasterId id="2147483715" r:id="rId6"/>
  </p:sldMasterIdLst>
  <p:notesMasterIdLst>
    <p:notesMasterId r:id="rId108"/>
  </p:notesMasterIdLst>
  <p:handoutMasterIdLst>
    <p:handoutMasterId r:id="rId109"/>
  </p:handoutMasterIdLst>
  <p:sldIdLst>
    <p:sldId id="702" r:id="rId7"/>
    <p:sldId id="786" r:id="rId8"/>
    <p:sldId id="787" r:id="rId9"/>
    <p:sldId id="903" r:id="rId10"/>
    <p:sldId id="905" r:id="rId11"/>
    <p:sldId id="906" r:id="rId12"/>
    <p:sldId id="907" r:id="rId13"/>
    <p:sldId id="908" r:id="rId14"/>
    <p:sldId id="909" r:id="rId15"/>
    <p:sldId id="910" r:id="rId16"/>
    <p:sldId id="904" r:id="rId17"/>
    <p:sldId id="1052" r:id="rId18"/>
    <p:sldId id="788" r:id="rId19"/>
    <p:sldId id="1051" r:id="rId20"/>
    <p:sldId id="1033" r:id="rId21"/>
    <p:sldId id="1034" r:id="rId22"/>
    <p:sldId id="798" r:id="rId23"/>
    <p:sldId id="799" r:id="rId24"/>
    <p:sldId id="704" r:id="rId25"/>
    <p:sldId id="901" r:id="rId26"/>
    <p:sldId id="1047" r:id="rId27"/>
    <p:sldId id="1048" r:id="rId28"/>
    <p:sldId id="1049" r:id="rId29"/>
    <p:sldId id="1053" r:id="rId30"/>
    <p:sldId id="936" r:id="rId31"/>
    <p:sldId id="783" r:id="rId32"/>
    <p:sldId id="762" r:id="rId33"/>
    <p:sldId id="1038" r:id="rId34"/>
    <p:sldId id="912" r:id="rId35"/>
    <p:sldId id="913" r:id="rId36"/>
    <p:sldId id="933" r:id="rId37"/>
    <p:sldId id="934" r:id="rId38"/>
    <p:sldId id="918" r:id="rId39"/>
    <p:sldId id="1020" r:id="rId40"/>
    <p:sldId id="920" r:id="rId41"/>
    <p:sldId id="1036" r:id="rId42"/>
    <p:sldId id="921" r:id="rId43"/>
    <p:sldId id="923" r:id="rId44"/>
    <p:sldId id="924" r:id="rId45"/>
    <p:sldId id="925" r:id="rId46"/>
    <p:sldId id="935" r:id="rId47"/>
    <p:sldId id="927" r:id="rId48"/>
    <p:sldId id="928" r:id="rId49"/>
    <p:sldId id="929" r:id="rId50"/>
    <p:sldId id="930" r:id="rId51"/>
    <p:sldId id="931" r:id="rId52"/>
    <p:sldId id="932" r:id="rId53"/>
    <p:sldId id="956" r:id="rId54"/>
    <p:sldId id="957" r:id="rId55"/>
    <p:sldId id="958" r:id="rId56"/>
    <p:sldId id="949" r:id="rId57"/>
    <p:sldId id="950" r:id="rId58"/>
    <p:sldId id="1019" r:id="rId59"/>
    <p:sldId id="952" r:id="rId60"/>
    <p:sldId id="1039" r:id="rId61"/>
    <p:sldId id="1040" r:id="rId62"/>
    <p:sldId id="1041" r:id="rId63"/>
    <p:sldId id="1042" r:id="rId64"/>
    <p:sldId id="1021" r:id="rId65"/>
    <p:sldId id="1022" r:id="rId66"/>
    <p:sldId id="1023" r:id="rId67"/>
    <p:sldId id="1024" r:id="rId68"/>
    <p:sldId id="1043" r:id="rId69"/>
    <p:sldId id="1044" r:id="rId70"/>
    <p:sldId id="1045" r:id="rId71"/>
    <p:sldId id="764" r:id="rId72"/>
    <p:sldId id="885" r:id="rId73"/>
    <p:sldId id="960" r:id="rId74"/>
    <p:sldId id="801" r:id="rId75"/>
    <p:sldId id="939" r:id="rId76"/>
    <p:sldId id="940" r:id="rId77"/>
    <p:sldId id="941" r:id="rId78"/>
    <p:sldId id="942" r:id="rId79"/>
    <p:sldId id="943" r:id="rId80"/>
    <p:sldId id="944" r:id="rId81"/>
    <p:sldId id="892"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1016" r:id="rId105"/>
    <p:sldId id="1017" r:id="rId106"/>
    <p:sldId id="991" r:id="rId10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4F814"/>
    <a:srgbClr val="B77727"/>
    <a:srgbClr val="B7E7FF"/>
    <a:srgbClr val="F2F2F2"/>
    <a:srgbClr val="18F45C"/>
    <a:srgbClr val="CAA53B"/>
    <a:srgbClr val="A99F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3582" autoAdjust="0"/>
  </p:normalViewPr>
  <p:slideViewPr>
    <p:cSldViewPr>
      <p:cViewPr varScale="1">
        <p:scale>
          <a:sx n="116" d="100"/>
          <a:sy n="116" d="100"/>
        </p:scale>
        <p:origin x="-1470" y="-114"/>
      </p:cViewPr>
      <p:guideLst>
        <p:guide orient="horz" pos="2160"/>
        <p:guide pos="2880"/>
      </p:guideLst>
    </p:cSldViewPr>
  </p:slideViewPr>
  <p:outlineViewPr>
    <p:cViewPr>
      <p:scale>
        <a:sx n="33" d="100"/>
        <a:sy n="33" d="100"/>
      </p:scale>
      <p:origin x="0" y="-31968"/>
    </p:cViewPr>
  </p:outlineViewPr>
  <p:notesTextViewPr>
    <p:cViewPr>
      <p:scale>
        <a:sx n="3" d="2"/>
        <a:sy n="3" d="2"/>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handoutMaster" Target="handoutMasters/handout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1"/>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B81-4EEC-ABC2-F3D24275684F}"/>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B81-4EEC-ABC2-F3D24275684F}"/>
              </c:ext>
            </c:extLst>
          </c:dPt>
          <c:dLbls>
            <c:dLbl>
              <c:idx val="0"/>
              <c:layout>
                <c:manualLayout>
                  <c:x val="0.12293830962661927"/>
                  <c:y val="-3.643166479190101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sz="1400" b="1" dirty="0"/>
                      <a:t>Within DAC</a:t>
                    </a:r>
                  </a:p>
                  <a:p>
                    <a:pPr>
                      <a:defRPr sz="1400" b="1" i="0" u="none" strike="noStrike" kern="1200" baseline="0">
                        <a:solidFill>
                          <a:schemeClr val="tx1">
                            <a:lumMod val="75000"/>
                            <a:lumOff val="25000"/>
                          </a:schemeClr>
                        </a:solidFill>
                        <a:latin typeface="+mn-lt"/>
                        <a:ea typeface="+mn-ea"/>
                        <a:cs typeface="+mn-cs"/>
                      </a:defRPr>
                    </a:pPr>
                    <a:r>
                      <a:rPr lang="en-US" sz="1400" b="1" dirty="0"/>
                      <a:t>(R920 mil)</a:t>
                    </a:r>
                  </a:p>
                  <a:p>
                    <a:pPr>
                      <a:defRPr sz="1400" b="1" i="0" u="none" strike="noStrike" kern="1200" baseline="0">
                        <a:solidFill>
                          <a:schemeClr val="tx1">
                            <a:lumMod val="75000"/>
                            <a:lumOff val="25000"/>
                          </a:schemeClr>
                        </a:solidFill>
                        <a:latin typeface="+mn-lt"/>
                        <a:ea typeface="+mn-ea"/>
                        <a:cs typeface="+mn-cs"/>
                      </a:defRPr>
                    </a:pPr>
                    <a:r>
                      <a:rPr lang="en-US" sz="1400" b="1" dirty="0"/>
                      <a:t>20%</a:t>
                    </a:r>
                  </a:p>
                </c:rich>
              </c:tx>
              <c:spPr>
                <a:noFill/>
                <a:ln>
                  <a:noFill/>
                </a:ln>
                <a:effectLst/>
              </c:spPr>
              <c:dLblPos val="bestFit"/>
              <c:showVal val="1"/>
              <c:extLst xmlns:c16r2="http://schemas.microsoft.com/office/drawing/2015/06/chart">
                <c:ext xmlns:c15="http://schemas.microsoft.com/office/drawing/2012/chart" uri="{CE6537A1-D6FC-4f65-9D91-7224C49458BB}">
                  <c15:layout>
                    <c:manualLayout>
                      <c:w val="0.13450612776225551"/>
                      <c:h val="0.13923228346456692"/>
                    </c:manualLayout>
                  </c15:layout>
                </c:ext>
                <c:ext xmlns:c16="http://schemas.microsoft.com/office/drawing/2014/chart" uri="{C3380CC4-5D6E-409C-BE32-E72D297353CC}">
                  <c16:uniqueId val="{00000001-DB81-4EEC-ABC2-F3D24275684F}"/>
                </c:ext>
              </c:extLst>
            </c:dLbl>
            <c:dLbl>
              <c:idx val="1"/>
              <c:layout>
                <c:manualLayout>
                  <c:x val="-6.7147260895935104E-2"/>
                  <c:y val="2.052026399750495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sz="1400" dirty="0"/>
                      <a:t>Outside DAC</a:t>
                    </a:r>
                  </a:p>
                  <a:p>
                    <a:pPr>
                      <a:defRPr sz="1400" b="1" i="0" u="none" strike="noStrike" kern="1200" baseline="0">
                        <a:solidFill>
                          <a:schemeClr val="tx1">
                            <a:lumMod val="75000"/>
                            <a:lumOff val="25000"/>
                          </a:schemeClr>
                        </a:solidFill>
                        <a:latin typeface="+mn-lt"/>
                        <a:ea typeface="+mn-ea"/>
                        <a:cs typeface="+mn-cs"/>
                      </a:defRPr>
                    </a:pPr>
                    <a:r>
                      <a:rPr lang="en-US" sz="1400" dirty="0"/>
                      <a:t>(R3 697 bil)</a:t>
                    </a:r>
                  </a:p>
                  <a:p>
                    <a:pPr>
                      <a:defRPr sz="1400" b="1" i="0" u="none" strike="noStrike" kern="1200" baseline="0">
                        <a:solidFill>
                          <a:schemeClr val="tx1">
                            <a:lumMod val="75000"/>
                            <a:lumOff val="25000"/>
                          </a:schemeClr>
                        </a:solidFill>
                        <a:latin typeface="+mn-lt"/>
                        <a:ea typeface="+mn-ea"/>
                        <a:cs typeface="+mn-cs"/>
                      </a:defRPr>
                    </a:pPr>
                    <a:r>
                      <a:rPr lang="en-US" sz="1400" dirty="0"/>
                      <a:t>80%</a:t>
                    </a:r>
                  </a:p>
                </c:rich>
              </c:tx>
              <c:spPr>
                <a:noFill/>
                <a:ln>
                  <a:noFill/>
                </a:ln>
                <a:effectLst/>
              </c:spPr>
              <c:dLblPos val="bestFit"/>
              <c:showVal val="1"/>
              <c:extLst xmlns:c16r2="http://schemas.microsoft.com/office/drawing/2015/06/chart">
                <c:ext xmlns:c15="http://schemas.microsoft.com/office/drawing/2012/chart" uri="{CE6537A1-D6FC-4f65-9D91-7224C49458BB}">
                  <c15:layout>
                    <c:manualLayout>
                      <c:w val="0.13532707722750972"/>
                      <c:h val="0.14275004022371329"/>
                    </c:manualLayout>
                  </c15:layout>
                </c:ext>
                <c:ext xmlns:c16="http://schemas.microsoft.com/office/drawing/2014/chart" uri="{C3380CC4-5D6E-409C-BE32-E72D297353CC}">
                  <c16:uniqueId val="{00000003-DB81-4EEC-ABC2-F3D24275684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Sheet36!$G$5:$G$6</c:f>
              <c:strCache>
                <c:ptCount val="2"/>
                <c:pt idx="0">
                  <c:v>Within DAC</c:v>
                </c:pt>
                <c:pt idx="1">
                  <c:v>Outside DAC</c:v>
                </c:pt>
              </c:strCache>
            </c:strRef>
          </c:cat>
          <c:val>
            <c:numRef>
              <c:f>Sheet36!$H$5:$H$6</c:f>
              <c:numCache>
                <c:formatCode>_(* #,##0_);_(* \(#,##0\);_(* "-"_);_(@_)</c:formatCode>
                <c:ptCount val="2"/>
                <c:pt idx="0">
                  <c:v>920</c:v>
                </c:pt>
                <c:pt idx="1">
                  <c:v>3697</c:v>
                </c:pt>
              </c:numCache>
            </c:numRef>
          </c:val>
          <c:extLst xmlns:c16r2="http://schemas.microsoft.com/office/drawing/2015/06/chart">
            <c:ext xmlns:c16="http://schemas.microsoft.com/office/drawing/2014/chart" uri="{C3380CC4-5D6E-409C-BE32-E72D297353CC}">
              <c16:uniqueId val="{00000004-DB81-4EEC-ABC2-F3D24275684F}"/>
            </c:ext>
          </c:extLst>
        </c:ser>
        <c:dLbls/>
      </c:pie3DChart>
      <c:spPr>
        <a:noFill/>
        <a:ln w="25400">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733128773104544E-2"/>
          <c:y val="0.12419277217320579"/>
          <c:w val="0.89991117213551164"/>
          <c:h val="0.679877088534665"/>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D9D-47AC-A8B9-D7EF09590CF6}"/>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D9D-47AC-A8B9-D7EF09590CF6}"/>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D9D-47AC-A8B9-D7EF09590CF6}"/>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D9D-47AC-A8B9-D7EF09590CF6}"/>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4D9D-47AC-A8B9-D7EF09590CF6}"/>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4D9D-47AC-A8B9-D7EF09590CF6}"/>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4D9D-47AC-A8B9-D7EF09590CF6}"/>
              </c:ext>
            </c:extLst>
          </c:dPt>
          <c:dLbls>
            <c:dLbl>
              <c:idx val="0"/>
              <c:layout>
                <c:manualLayout>
                  <c:x val="6.291296550564633E-3"/>
                  <c:y val="-6.5467504635315097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pt-BR" sz="1400" b="1"/>
                      <a:t>Provinces</a:t>
                    </a:r>
                  </a:p>
                  <a:p>
                    <a:pPr>
                      <a:defRPr sz="1400" b="1" i="0" u="none" strike="noStrike" kern="1200" baseline="0">
                        <a:solidFill>
                          <a:schemeClr val="tx1">
                            <a:lumMod val="75000"/>
                            <a:lumOff val="25000"/>
                          </a:schemeClr>
                        </a:solidFill>
                        <a:latin typeface="+mn-lt"/>
                        <a:ea typeface="+mn-ea"/>
                        <a:cs typeface="+mn-cs"/>
                      </a:defRPr>
                    </a:pPr>
                    <a:r>
                      <a:rPr lang="pt-BR" sz="1400" b="1"/>
                      <a:t>(R1 501 bil)</a:t>
                    </a:r>
                  </a:p>
                  <a:p>
                    <a:pPr>
                      <a:defRPr sz="1400" b="1" i="0" u="none" strike="noStrike" kern="1200" baseline="0">
                        <a:solidFill>
                          <a:schemeClr val="tx1">
                            <a:lumMod val="75000"/>
                            <a:lumOff val="25000"/>
                          </a:schemeClr>
                        </a:solidFill>
                        <a:latin typeface="+mn-lt"/>
                        <a:ea typeface="+mn-ea"/>
                        <a:cs typeface="+mn-cs"/>
                      </a:defRPr>
                    </a:pPr>
                    <a:r>
                      <a:rPr lang="pt-BR" sz="1400" b="1"/>
                      <a:t>41%</a:t>
                    </a:r>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D9D-47AC-A8B9-D7EF09590CF6}"/>
                </c:ext>
              </c:extLst>
            </c:dLbl>
            <c:dLbl>
              <c:idx val="1"/>
              <c:layout>
                <c:manualLayout>
                  <c:x val="3.5587188612099647E-3"/>
                  <c:y val="4.616319660185948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dirty="0"/>
                      <a:t>Dept</a:t>
                    </a:r>
                    <a:r>
                      <a:rPr lang="en-US" sz="1400" b="1" baseline="0" dirty="0"/>
                      <a:t> Agencies &amp; Acc</a:t>
                    </a:r>
                  </a:p>
                  <a:p>
                    <a:pPr>
                      <a:defRPr sz="1400" b="1" i="0" u="none" strike="noStrike" kern="1200" baseline="0">
                        <a:solidFill>
                          <a:schemeClr val="tx1">
                            <a:lumMod val="75000"/>
                            <a:lumOff val="25000"/>
                          </a:schemeClr>
                        </a:solidFill>
                        <a:latin typeface="+mn-lt"/>
                        <a:ea typeface="+mn-ea"/>
                        <a:cs typeface="+mn-cs"/>
                      </a:defRPr>
                    </a:pPr>
                    <a:r>
                      <a:rPr lang="en-US" sz="1400" b="1" baseline="0" dirty="0"/>
                      <a:t>(R1 861 bil)</a:t>
                    </a:r>
                  </a:p>
                  <a:p>
                    <a:pPr>
                      <a:defRPr sz="1400" b="1" i="0" u="none" strike="noStrike" kern="1200" baseline="0">
                        <a:solidFill>
                          <a:schemeClr val="tx1">
                            <a:lumMod val="75000"/>
                            <a:lumOff val="25000"/>
                          </a:schemeClr>
                        </a:solidFill>
                        <a:latin typeface="+mn-lt"/>
                        <a:ea typeface="+mn-ea"/>
                        <a:cs typeface="+mn-cs"/>
                      </a:defRPr>
                    </a:pPr>
                    <a:r>
                      <a:rPr lang="en-US" sz="1400" b="1" baseline="0" dirty="0"/>
                      <a:t>50%</a:t>
                    </a:r>
                    <a:endParaRPr lang="en-US" sz="1400" b="1" dirty="0"/>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9D-47AC-A8B9-D7EF09590CF6}"/>
                </c:ext>
              </c:extLst>
            </c:dLbl>
            <c:dLbl>
              <c:idx val="2"/>
              <c:layout>
                <c:manualLayout>
                  <c:x val="-7.45130579762939E-2"/>
                  <c:y val="5.5069951118495524E-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pt-BR" sz="1400" b="1"/>
                      <a:t>Foreign Govn</a:t>
                    </a:r>
                  </a:p>
                  <a:p>
                    <a:pPr>
                      <a:defRPr sz="1400" b="1" i="0" u="none" strike="noStrike" kern="1200" baseline="0">
                        <a:solidFill>
                          <a:schemeClr val="tx1">
                            <a:lumMod val="75000"/>
                            <a:lumOff val="25000"/>
                          </a:schemeClr>
                        </a:solidFill>
                        <a:latin typeface="+mn-lt"/>
                        <a:ea typeface="+mn-ea"/>
                        <a:cs typeface="+mn-cs"/>
                      </a:defRPr>
                    </a:pPr>
                    <a:r>
                      <a:rPr lang="pt-BR" sz="1400" b="1"/>
                      <a:t>(R5 mil)</a:t>
                    </a:r>
                  </a:p>
                  <a:p>
                    <a:pPr>
                      <a:defRPr sz="1400" b="1" i="0" u="none" strike="noStrike" kern="1200" baseline="0">
                        <a:solidFill>
                          <a:schemeClr val="tx1">
                            <a:lumMod val="75000"/>
                            <a:lumOff val="25000"/>
                          </a:schemeClr>
                        </a:solidFill>
                        <a:latin typeface="+mn-lt"/>
                        <a:ea typeface="+mn-ea"/>
                        <a:cs typeface="+mn-cs"/>
                      </a:defRPr>
                    </a:pPr>
                    <a:r>
                      <a:rPr lang="pt-BR" sz="1400" b="1"/>
                      <a:t>0%</a:t>
                    </a:r>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9D-47AC-A8B9-D7EF09590CF6}"/>
                </c:ext>
              </c:extLst>
            </c:dLbl>
            <c:dLbl>
              <c:idx val="3"/>
              <c:layout>
                <c:manualLayout>
                  <c:x val="-0.1930771227561052"/>
                  <c:y val="-7.2264711530857792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dirty="0"/>
                      <a:t>Public Corporations</a:t>
                    </a:r>
                  </a:p>
                  <a:p>
                    <a:pPr>
                      <a:defRPr sz="1400" b="1" i="0" u="none" strike="noStrike" kern="1200" baseline="0">
                        <a:solidFill>
                          <a:schemeClr val="tx1">
                            <a:lumMod val="75000"/>
                            <a:lumOff val="25000"/>
                          </a:schemeClr>
                        </a:solidFill>
                        <a:latin typeface="+mn-lt"/>
                        <a:ea typeface="+mn-ea"/>
                        <a:cs typeface="+mn-cs"/>
                      </a:defRPr>
                    </a:pPr>
                    <a:r>
                      <a:rPr lang="en-US" sz="1400" b="1" dirty="0"/>
                      <a:t>(R102 mil)</a:t>
                    </a:r>
                  </a:p>
                  <a:p>
                    <a:pPr>
                      <a:defRPr sz="1400" b="1" i="0" u="none" strike="noStrike" kern="1200" baseline="0">
                        <a:solidFill>
                          <a:schemeClr val="tx1">
                            <a:lumMod val="75000"/>
                            <a:lumOff val="25000"/>
                          </a:schemeClr>
                        </a:solidFill>
                        <a:latin typeface="+mn-lt"/>
                        <a:ea typeface="+mn-ea"/>
                        <a:cs typeface="+mn-cs"/>
                      </a:defRPr>
                    </a:pPr>
                    <a:r>
                      <a:rPr lang="en-US" sz="1400" b="1" dirty="0"/>
                      <a:t>3%</a:t>
                    </a:r>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D9D-47AC-A8B9-D7EF09590CF6}"/>
                </c:ext>
              </c:extLst>
            </c:dLbl>
            <c:dLbl>
              <c:idx val="4"/>
              <c:layout>
                <c:manualLayout>
                  <c:x val="-0.27944569059045132"/>
                  <c:y val="0.1767525615969453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fr-FR" sz="1400" b="1" dirty="0"/>
                      <a:t>Non Profit</a:t>
                    </a:r>
                  </a:p>
                  <a:p>
                    <a:pPr>
                      <a:defRPr sz="1400" b="1" i="0" u="none" strike="noStrike" kern="1200" baseline="0">
                        <a:solidFill>
                          <a:schemeClr val="tx1">
                            <a:lumMod val="75000"/>
                            <a:lumOff val="25000"/>
                          </a:schemeClr>
                        </a:solidFill>
                        <a:latin typeface="+mn-lt"/>
                        <a:ea typeface="+mn-ea"/>
                        <a:cs typeface="+mn-cs"/>
                      </a:defRPr>
                    </a:pPr>
                    <a:r>
                      <a:rPr lang="fr-FR" sz="1400" b="1" dirty="0"/>
                      <a:t>(R196 mil)</a:t>
                    </a:r>
                  </a:p>
                  <a:p>
                    <a:pPr>
                      <a:defRPr sz="1400" b="1" i="0" u="none" strike="noStrike" kern="1200" baseline="0">
                        <a:solidFill>
                          <a:schemeClr val="tx1">
                            <a:lumMod val="75000"/>
                            <a:lumOff val="25000"/>
                          </a:schemeClr>
                        </a:solidFill>
                        <a:latin typeface="+mn-lt"/>
                        <a:ea typeface="+mn-ea"/>
                        <a:cs typeface="+mn-cs"/>
                      </a:defRPr>
                    </a:pPr>
                    <a:r>
                      <a:rPr lang="fr-FR" sz="1400" b="1" dirty="0"/>
                      <a:t>5%</a:t>
                    </a:r>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D9D-47AC-A8B9-D7EF09590CF6}"/>
                </c:ext>
              </c:extLst>
            </c:dLbl>
            <c:dLbl>
              <c:idx val="5"/>
              <c:layout>
                <c:manualLayout>
                  <c:x val="-2.1921446209756328E-2"/>
                  <c:y val="0"/>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dirty="0"/>
                      <a:t>Households</a:t>
                    </a:r>
                  </a:p>
                  <a:p>
                    <a:pPr>
                      <a:defRPr sz="1400" b="1" i="0" u="none" strike="noStrike" kern="1200" baseline="0">
                        <a:solidFill>
                          <a:schemeClr val="tx1">
                            <a:lumMod val="75000"/>
                            <a:lumOff val="25000"/>
                          </a:schemeClr>
                        </a:solidFill>
                        <a:latin typeface="+mn-lt"/>
                        <a:ea typeface="+mn-ea"/>
                        <a:cs typeface="+mn-cs"/>
                      </a:defRPr>
                    </a:pPr>
                    <a:r>
                      <a:rPr lang="en-US" sz="1400" b="1" dirty="0"/>
                      <a:t>(R23 mil)</a:t>
                    </a:r>
                  </a:p>
                  <a:p>
                    <a:pPr>
                      <a:defRPr sz="1400" b="1" i="0" u="none" strike="noStrike" kern="1200" baseline="0">
                        <a:solidFill>
                          <a:schemeClr val="tx1">
                            <a:lumMod val="75000"/>
                            <a:lumOff val="25000"/>
                          </a:schemeClr>
                        </a:solidFill>
                        <a:latin typeface="+mn-lt"/>
                        <a:ea typeface="+mn-ea"/>
                        <a:cs typeface="+mn-cs"/>
                      </a:defRPr>
                    </a:pPr>
                    <a:r>
                      <a:rPr lang="en-US" sz="1400" b="1" dirty="0"/>
                      <a:t>1%</a:t>
                    </a:r>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D9D-47AC-A8B9-D7EF09590CF6}"/>
                </c:ext>
              </c:extLst>
            </c:dLbl>
            <c:dLbl>
              <c:idx val="6"/>
              <c:layout>
                <c:manualLayout>
                  <c:x val="9.9157087612569167E-2"/>
                  <c:y val="0"/>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dirty="0"/>
                      <a:t>Higher</a:t>
                    </a:r>
                    <a:r>
                      <a:rPr lang="en-US" sz="1400" b="1" baseline="0" dirty="0"/>
                      <a:t> Education</a:t>
                    </a:r>
                  </a:p>
                  <a:p>
                    <a:pPr>
                      <a:defRPr sz="1400" b="1" i="0" u="none" strike="noStrike" kern="1200" baseline="0">
                        <a:solidFill>
                          <a:schemeClr val="tx1">
                            <a:lumMod val="75000"/>
                            <a:lumOff val="25000"/>
                          </a:schemeClr>
                        </a:solidFill>
                        <a:latin typeface="+mn-lt"/>
                        <a:ea typeface="+mn-ea"/>
                        <a:cs typeface="+mn-cs"/>
                      </a:defRPr>
                    </a:pPr>
                    <a:r>
                      <a:rPr lang="en-US" sz="1400" b="1" baseline="0" dirty="0"/>
                      <a:t>(R9 mil)</a:t>
                    </a:r>
                  </a:p>
                  <a:p>
                    <a:pPr>
                      <a:defRPr sz="1400" b="1" i="0" u="none" strike="noStrike" kern="1200" baseline="0">
                        <a:solidFill>
                          <a:schemeClr val="tx1">
                            <a:lumMod val="75000"/>
                            <a:lumOff val="25000"/>
                          </a:schemeClr>
                        </a:solidFill>
                        <a:latin typeface="+mn-lt"/>
                        <a:ea typeface="+mn-ea"/>
                        <a:cs typeface="+mn-cs"/>
                      </a:defRPr>
                    </a:pPr>
                    <a:r>
                      <a:rPr lang="en-US" sz="1400" b="1" baseline="0" dirty="0"/>
                      <a:t>0%</a:t>
                    </a:r>
                    <a:endParaRPr lang="en-US" sz="1400" b="1" dirty="0"/>
                  </a:p>
                </c:rich>
              </c:tx>
              <c:spPr>
                <a:no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D9D-47AC-A8B9-D7EF09590CF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Sheet37!$H$5:$H$11</c:f>
              <c:strCache>
                <c:ptCount val="7"/>
                <c:pt idx="0">
                  <c:v>Provinces &amp; Municipalities (Conditional Grant)</c:v>
                </c:pt>
                <c:pt idx="1">
                  <c:v>Departmental Agencies &amp; Accounts</c:v>
                </c:pt>
                <c:pt idx="2">
                  <c:v>Foreign Govn &amp; International Org</c:v>
                </c:pt>
                <c:pt idx="3">
                  <c:v>Public Corporations</c:v>
                </c:pt>
                <c:pt idx="4">
                  <c:v>Non-Profit Institutions</c:v>
                </c:pt>
                <c:pt idx="5">
                  <c:v>Households</c:v>
                </c:pt>
                <c:pt idx="6">
                  <c:v>Higher Education Institutions</c:v>
                </c:pt>
              </c:strCache>
            </c:strRef>
          </c:cat>
          <c:val>
            <c:numRef>
              <c:f>Sheet37!$I$5:$I$11</c:f>
              <c:numCache>
                <c:formatCode>_(* #,##0_);_(* \(#,##0\);_(* "-"_);_(@_)</c:formatCode>
                <c:ptCount val="7"/>
                <c:pt idx="0">
                  <c:v>1501</c:v>
                </c:pt>
                <c:pt idx="1">
                  <c:v>1861</c:v>
                </c:pt>
                <c:pt idx="2">
                  <c:v>5</c:v>
                </c:pt>
                <c:pt idx="3">
                  <c:v>102</c:v>
                </c:pt>
                <c:pt idx="4">
                  <c:v>196</c:v>
                </c:pt>
                <c:pt idx="5">
                  <c:v>23</c:v>
                </c:pt>
                <c:pt idx="6">
                  <c:v>9</c:v>
                </c:pt>
              </c:numCache>
            </c:numRef>
          </c:val>
          <c:extLst xmlns:c16r2="http://schemas.microsoft.com/office/drawing/2015/06/chart">
            <c:ext xmlns:c16="http://schemas.microsoft.com/office/drawing/2014/chart" uri="{C3380CC4-5D6E-409C-BE32-E72D297353CC}">
              <c16:uniqueId val="{0000000E-4D9D-47AC-A8B9-D7EF09590CF6}"/>
            </c:ext>
          </c:extLst>
        </c:ser>
        <c:dLbls>
          <c:showVal val="1"/>
        </c:dLbls>
      </c:pie3DChart>
      <c:spPr>
        <a:noFill/>
        <a:ln w="25400">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2324243773433362E-2"/>
          <c:y val="0.80582983063610236"/>
          <c:w val="0.94277779317634514"/>
          <c:h val="0.17947272833882655"/>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1"/>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FF4-4BFA-AD1F-B51D68217484}"/>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FF4-4BFA-AD1F-B51D68217484}"/>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FF4-4BFA-AD1F-B51D68217484}"/>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FF4-4BFA-AD1F-B51D68217484}"/>
              </c:ext>
            </c:extLst>
          </c:dPt>
          <c:dLbls>
            <c:dLbl>
              <c:idx val="0"/>
              <c:layout>
                <c:manualLayout>
                  <c:x val="8.5290364547242994E-2"/>
                  <c:y val="0.19398261304299524"/>
                </c:manualLayout>
              </c:layout>
              <c:tx>
                <c:rich>
                  <a:bodyPr/>
                  <a:lstStyle/>
                  <a:p>
                    <a:r>
                      <a:rPr lang="en-US" dirty="0"/>
                      <a:t>Compensation of Employees</a:t>
                    </a:r>
                  </a:p>
                  <a:p>
                    <a:r>
                      <a:rPr lang="en-US" dirty="0"/>
                      <a:t>(R272</a:t>
                    </a:r>
                    <a:r>
                      <a:rPr lang="en-US" baseline="0" dirty="0"/>
                      <a:t> mil)</a:t>
                    </a:r>
                  </a:p>
                  <a:p>
                    <a:r>
                      <a:rPr lang="en-US" baseline="0" dirty="0"/>
                      <a:t>30%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FF4-4BFA-AD1F-B51D68217484}"/>
                </c:ext>
              </c:extLst>
            </c:dLbl>
            <c:dLbl>
              <c:idx val="1"/>
              <c:layout>
                <c:manualLayout>
                  <c:x val="-0.37381433467838848"/>
                  <c:y val="-7.9273731490151988E-2"/>
                </c:manualLayout>
              </c:layout>
              <c:tx>
                <c:rich>
                  <a:bodyPr/>
                  <a:lstStyle/>
                  <a:p>
                    <a:r>
                      <a:rPr lang="en-US" dirty="0"/>
                      <a:t>Goods and Services</a:t>
                    </a:r>
                  </a:p>
                  <a:p>
                    <a:r>
                      <a:rPr lang="en-US" dirty="0"/>
                      <a:t>(</a:t>
                    </a:r>
                    <a:r>
                      <a:rPr lang="en-US" dirty="0" smtClean="0"/>
                      <a:t>R403 </a:t>
                    </a:r>
                    <a:r>
                      <a:rPr lang="en-US" dirty="0"/>
                      <a:t>mil)</a:t>
                    </a:r>
                  </a:p>
                  <a:p>
                    <a:r>
                      <a:rPr lang="en-US" dirty="0"/>
                      <a:t>44%</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FF4-4BFA-AD1F-B51D68217484}"/>
                </c:ext>
              </c:extLst>
            </c:dLbl>
            <c:dLbl>
              <c:idx val="2"/>
              <c:layout>
                <c:manualLayout>
                  <c:x val="-6.1019840377014495E-2"/>
                  <c:y val="3.8311856587546808E-2"/>
                </c:manualLayout>
              </c:layout>
              <c:tx>
                <c:rich>
                  <a:bodyPr/>
                  <a:lstStyle/>
                  <a:p>
                    <a:r>
                      <a:rPr lang="pt-BR"/>
                      <a:t>Heritage Assets</a:t>
                    </a:r>
                  </a:p>
                  <a:p>
                    <a:r>
                      <a:rPr lang="pt-BR"/>
                      <a:t>(R236 mil)</a:t>
                    </a:r>
                  </a:p>
                  <a:p>
                    <a:r>
                      <a:rPr lang="pt-BR"/>
                      <a:t>25%</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FF4-4BFA-AD1F-B51D68217484}"/>
                </c:ext>
              </c:extLst>
            </c:dLbl>
            <c:dLbl>
              <c:idx val="3"/>
              <c:layout>
                <c:manualLayout>
                  <c:x val="0.32670512722003975"/>
                  <c:y val="0"/>
                </c:manualLayout>
              </c:layout>
              <c:tx>
                <c:rich>
                  <a:bodyPr/>
                  <a:lstStyle/>
                  <a:p>
                    <a:r>
                      <a:rPr lang="en-US" dirty="0"/>
                      <a:t>Machinery &amp; Equipment</a:t>
                    </a:r>
                  </a:p>
                  <a:p>
                    <a:r>
                      <a:rPr lang="en-US" dirty="0"/>
                      <a:t>(R9 mil)</a:t>
                    </a:r>
                  </a:p>
                  <a:p>
                    <a:r>
                      <a:rPr lang="en-US" dirty="0"/>
                      <a:t>1%</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FF4-4BFA-AD1F-B51D682174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Sheet38!$H$5:$H$8</c:f>
              <c:strCache>
                <c:ptCount val="4"/>
                <c:pt idx="0">
                  <c:v>Compensation of Employees</c:v>
                </c:pt>
                <c:pt idx="1">
                  <c:v>Goods &amp; Services</c:v>
                </c:pt>
                <c:pt idx="2">
                  <c:v>Heritage Assets (Legacy Projects)</c:v>
                </c:pt>
                <c:pt idx="3">
                  <c:v>Machinery &amp; Equipment</c:v>
                </c:pt>
              </c:strCache>
            </c:strRef>
          </c:cat>
          <c:val>
            <c:numRef>
              <c:f>Sheet38!$I$5:$I$8</c:f>
              <c:numCache>
                <c:formatCode>_(* #,##0_);_(* \(#,##0\);_(* "-"_);_(@_)</c:formatCode>
                <c:ptCount val="4"/>
                <c:pt idx="0">
                  <c:v>272</c:v>
                </c:pt>
                <c:pt idx="1">
                  <c:v>402</c:v>
                </c:pt>
                <c:pt idx="2">
                  <c:v>237</c:v>
                </c:pt>
                <c:pt idx="3">
                  <c:v>9</c:v>
                </c:pt>
              </c:numCache>
            </c:numRef>
          </c:val>
          <c:extLst xmlns:c16r2="http://schemas.microsoft.com/office/drawing/2015/06/chart">
            <c:ext xmlns:c16="http://schemas.microsoft.com/office/drawing/2014/chart" uri="{C3380CC4-5D6E-409C-BE32-E72D297353CC}">
              <c16:uniqueId val="{00000008-5FF4-4BFA-AD1F-B51D68217484}"/>
            </c:ext>
          </c:extLst>
        </c:ser>
        <c:dLbls/>
      </c:pie3DChart>
      <c:spPr>
        <a:noFill/>
        <a:ln>
          <a:noFill/>
        </a:ln>
        <a:effectLst/>
      </c:spPr>
    </c:plotArea>
    <c:legend>
      <c:legendPos val="b"/>
      <c:layout>
        <c:manualLayout>
          <c:xMode val="edge"/>
          <c:yMode val="edge"/>
          <c:x val="2.4151229992729152E-2"/>
          <c:y val="0.87317044137952948"/>
          <c:w val="0.93535934817981325"/>
          <c:h val="0.11171219070896884"/>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99C2B-E53F-401A-964D-041451C8D6A8}" type="doc">
      <dgm:prSet loTypeId="urn:microsoft.com/office/officeart/2005/8/layout/cycle1" loCatId="cycle" qsTypeId="urn:microsoft.com/office/officeart/2005/8/quickstyle/simple1" qsCatId="simple" csTypeId="urn:microsoft.com/office/officeart/2005/8/colors/accent1_2" csCatId="accent1"/>
      <dgm:spPr/>
    </dgm:pt>
    <dgm:pt modelId="{A1D4BB1D-88DF-4AC4-A195-C7646F73815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Creation</a:t>
          </a:r>
        </a:p>
      </dgm:t>
    </dgm:pt>
    <dgm:pt modelId="{7555FDF5-22EA-4885-9F5E-3C3FF4D8E020}" type="parTrans" cxnId="{797868DD-EAB0-4D5B-BD11-3691B66AB031}">
      <dgm:prSet/>
      <dgm:spPr/>
      <dgm:t>
        <a:bodyPr/>
        <a:lstStyle/>
        <a:p>
          <a:endParaRPr lang="en-ZA"/>
        </a:p>
      </dgm:t>
    </dgm:pt>
    <dgm:pt modelId="{CDB83C06-F00B-41D9-B4AA-3E894AC145E3}" type="sibTrans" cxnId="{797868DD-EAB0-4D5B-BD11-3691B66AB031}">
      <dgm:prSet/>
      <dgm:spPr/>
      <dgm:t>
        <a:bodyPr/>
        <a:lstStyle/>
        <a:p>
          <a:endParaRPr lang="en-ZA"/>
        </a:p>
      </dgm:t>
    </dgm:pt>
    <dgm:pt modelId="{3E1FC77C-9584-49BC-8D80-2913E4DDF2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Production</a:t>
          </a:r>
        </a:p>
      </dgm:t>
    </dgm:pt>
    <dgm:pt modelId="{DB712588-2D57-4510-8E05-8301EA0C9015}" type="parTrans" cxnId="{1C875A85-83E6-4C28-8A5F-C9AFC4A0DE2A}">
      <dgm:prSet/>
      <dgm:spPr/>
      <dgm:t>
        <a:bodyPr/>
        <a:lstStyle/>
        <a:p>
          <a:endParaRPr lang="en-ZA"/>
        </a:p>
      </dgm:t>
    </dgm:pt>
    <dgm:pt modelId="{3718D70F-6FB1-43BC-9755-BEDF2AAFF1B7}" type="sibTrans" cxnId="{1C875A85-83E6-4C28-8A5F-C9AFC4A0DE2A}">
      <dgm:prSet/>
      <dgm:spPr/>
      <dgm:t>
        <a:bodyPr/>
        <a:lstStyle/>
        <a:p>
          <a:endParaRPr lang="en-ZA"/>
        </a:p>
      </dgm:t>
    </dgm:pt>
    <dgm:pt modelId="{78786725-6EBC-4840-9F09-F7885893017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Dissemination</a:t>
          </a:r>
        </a:p>
      </dgm:t>
    </dgm:pt>
    <dgm:pt modelId="{9B8232A9-49CF-46B5-95A9-4529F63FB47F}" type="parTrans" cxnId="{A44FC3F4-1EF7-46ED-AEB3-1A4C72BC879B}">
      <dgm:prSet/>
      <dgm:spPr/>
      <dgm:t>
        <a:bodyPr/>
        <a:lstStyle/>
        <a:p>
          <a:endParaRPr lang="en-ZA"/>
        </a:p>
      </dgm:t>
    </dgm:pt>
    <dgm:pt modelId="{BEB29FA6-5922-4541-B77F-61ACB3DDF0C2}" type="sibTrans" cxnId="{A44FC3F4-1EF7-46ED-AEB3-1A4C72BC879B}">
      <dgm:prSet/>
      <dgm:spPr/>
      <dgm:t>
        <a:bodyPr/>
        <a:lstStyle/>
        <a:p>
          <a:endParaRPr lang="en-ZA"/>
        </a:p>
      </dgm:t>
    </dgm:pt>
    <dgm:pt modelId="{9838A6BE-2C3D-4B46-85DD-C6E9C2BD24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Exhibition,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Reception,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Transmission</a:t>
          </a:r>
        </a:p>
      </dgm:t>
    </dgm:pt>
    <dgm:pt modelId="{6C349F40-130A-4D61-9954-44C05125CFE4}" type="parTrans" cxnId="{4A623ECE-8FFD-4447-A759-005DDFED171B}">
      <dgm:prSet/>
      <dgm:spPr/>
      <dgm:t>
        <a:bodyPr/>
        <a:lstStyle/>
        <a:p>
          <a:endParaRPr lang="en-ZA"/>
        </a:p>
      </dgm:t>
    </dgm:pt>
    <dgm:pt modelId="{5C09D55D-FF93-4301-9B52-785C01046CA8}" type="sibTrans" cxnId="{4A623ECE-8FFD-4447-A759-005DDFED171B}">
      <dgm:prSet/>
      <dgm:spPr/>
      <dgm:t>
        <a:bodyPr/>
        <a:lstStyle/>
        <a:p>
          <a:endParaRPr lang="en-ZA"/>
        </a:p>
      </dgm:t>
    </dgm:pt>
    <dgm:pt modelId="{8C53D4D6-5B44-4187-9FE3-EF071FBFF0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rPr>
            <a:t>Consumption</a:t>
          </a:r>
        </a:p>
      </dgm:t>
    </dgm:pt>
    <dgm:pt modelId="{EB47C85D-3E6D-4570-9907-AAF85AA219CA}" type="parTrans" cxnId="{9E2ACDFB-FD3A-4526-A822-7D1DCA88F9D7}">
      <dgm:prSet/>
      <dgm:spPr/>
      <dgm:t>
        <a:bodyPr/>
        <a:lstStyle/>
        <a:p>
          <a:endParaRPr lang="en-ZA"/>
        </a:p>
      </dgm:t>
    </dgm:pt>
    <dgm:pt modelId="{90FE427B-E9EB-4403-B569-261ECDD4CD54}" type="sibTrans" cxnId="{9E2ACDFB-FD3A-4526-A822-7D1DCA88F9D7}">
      <dgm:prSet/>
      <dgm:spPr/>
      <dgm:t>
        <a:bodyPr/>
        <a:lstStyle/>
        <a:p>
          <a:endParaRPr lang="en-ZA"/>
        </a:p>
      </dgm:t>
    </dgm:pt>
    <dgm:pt modelId="{6B4B8B93-6E18-4FB0-A3B5-0612152A78A7}" type="pres">
      <dgm:prSet presAssocID="{E0299C2B-E53F-401A-964D-041451C8D6A8}" presName="cycle" presStyleCnt="0">
        <dgm:presLayoutVars>
          <dgm:dir/>
          <dgm:resizeHandles val="exact"/>
        </dgm:presLayoutVars>
      </dgm:prSet>
      <dgm:spPr/>
    </dgm:pt>
    <dgm:pt modelId="{7A05D405-0F5B-47B3-A473-156D7C55BA50}" type="pres">
      <dgm:prSet presAssocID="{A1D4BB1D-88DF-4AC4-A195-C7646F73815A}" presName="dummy" presStyleCnt="0"/>
      <dgm:spPr/>
    </dgm:pt>
    <dgm:pt modelId="{0137956A-4C09-4309-B825-3BE66181C807}" type="pres">
      <dgm:prSet presAssocID="{A1D4BB1D-88DF-4AC4-A195-C7646F73815A}" presName="node" presStyleLbl="revTx" presStyleIdx="0" presStyleCnt="5">
        <dgm:presLayoutVars>
          <dgm:bulletEnabled val="1"/>
        </dgm:presLayoutVars>
      </dgm:prSet>
      <dgm:spPr/>
      <dgm:t>
        <a:bodyPr/>
        <a:lstStyle/>
        <a:p>
          <a:endParaRPr lang="en-ZA"/>
        </a:p>
      </dgm:t>
    </dgm:pt>
    <dgm:pt modelId="{0D1F1E9E-C3C4-41ED-BD64-0975E9CF41D5}" type="pres">
      <dgm:prSet presAssocID="{CDB83C06-F00B-41D9-B4AA-3E894AC145E3}" presName="sibTrans" presStyleLbl="node1" presStyleIdx="0" presStyleCnt="5"/>
      <dgm:spPr/>
      <dgm:t>
        <a:bodyPr/>
        <a:lstStyle/>
        <a:p>
          <a:endParaRPr lang="en-ZA"/>
        </a:p>
      </dgm:t>
    </dgm:pt>
    <dgm:pt modelId="{B4D78BD7-FC7B-42B5-A0F2-8426816B30BF}" type="pres">
      <dgm:prSet presAssocID="{3E1FC77C-9584-49BC-8D80-2913E4DDF2D5}" presName="dummy" presStyleCnt="0"/>
      <dgm:spPr/>
    </dgm:pt>
    <dgm:pt modelId="{32F631FF-1F36-4FE0-94A5-6EB7550310BF}" type="pres">
      <dgm:prSet presAssocID="{3E1FC77C-9584-49BC-8D80-2913E4DDF2D5}" presName="node" presStyleLbl="revTx" presStyleIdx="1" presStyleCnt="5">
        <dgm:presLayoutVars>
          <dgm:bulletEnabled val="1"/>
        </dgm:presLayoutVars>
      </dgm:prSet>
      <dgm:spPr/>
      <dgm:t>
        <a:bodyPr/>
        <a:lstStyle/>
        <a:p>
          <a:endParaRPr lang="en-ZA"/>
        </a:p>
      </dgm:t>
    </dgm:pt>
    <dgm:pt modelId="{CE9BBF5D-425E-462D-9CB1-E78E3926FC01}" type="pres">
      <dgm:prSet presAssocID="{3718D70F-6FB1-43BC-9755-BEDF2AAFF1B7}" presName="sibTrans" presStyleLbl="node1" presStyleIdx="1" presStyleCnt="5"/>
      <dgm:spPr/>
      <dgm:t>
        <a:bodyPr/>
        <a:lstStyle/>
        <a:p>
          <a:endParaRPr lang="en-ZA"/>
        </a:p>
      </dgm:t>
    </dgm:pt>
    <dgm:pt modelId="{F9D1086C-C558-4D88-8CD5-577AF61005AF}" type="pres">
      <dgm:prSet presAssocID="{78786725-6EBC-4840-9F09-F78858930177}" presName="dummy" presStyleCnt="0"/>
      <dgm:spPr/>
    </dgm:pt>
    <dgm:pt modelId="{BC4C8E31-2BA8-423D-9FD1-9340BE8B4D94}" type="pres">
      <dgm:prSet presAssocID="{78786725-6EBC-4840-9F09-F78858930177}" presName="node" presStyleLbl="revTx" presStyleIdx="2" presStyleCnt="5">
        <dgm:presLayoutVars>
          <dgm:bulletEnabled val="1"/>
        </dgm:presLayoutVars>
      </dgm:prSet>
      <dgm:spPr/>
      <dgm:t>
        <a:bodyPr/>
        <a:lstStyle/>
        <a:p>
          <a:endParaRPr lang="en-ZA"/>
        </a:p>
      </dgm:t>
    </dgm:pt>
    <dgm:pt modelId="{68C6BCBD-48EC-4CD5-8473-3B154F8F2A1C}" type="pres">
      <dgm:prSet presAssocID="{BEB29FA6-5922-4541-B77F-61ACB3DDF0C2}" presName="sibTrans" presStyleLbl="node1" presStyleIdx="2" presStyleCnt="5"/>
      <dgm:spPr/>
      <dgm:t>
        <a:bodyPr/>
        <a:lstStyle/>
        <a:p>
          <a:endParaRPr lang="en-ZA"/>
        </a:p>
      </dgm:t>
    </dgm:pt>
    <dgm:pt modelId="{E75B24A3-C08D-488C-B4B7-A54F25FFF2BA}" type="pres">
      <dgm:prSet presAssocID="{9838A6BE-2C3D-4B46-85DD-C6E9C2BD2498}" presName="dummy" presStyleCnt="0"/>
      <dgm:spPr/>
    </dgm:pt>
    <dgm:pt modelId="{920D1EF5-9C97-4231-B288-85EF15A3FC4C}" type="pres">
      <dgm:prSet presAssocID="{9838A6BE-2C3D-4B46-85DD-C6E9C2BD2498}" presName="node" presStyleLbl="revTx" presStyleIdx="3" presStyleCnt="5">
        <dgm:presLayoutVars>
          <dgm:bulletEnabled val="1"/>
        </dgm:presLayoutVars>
      </dgm:prSet>
      <dgm:spPr/>
      <dgm:t>
        <a:bodyPr/>
        <a:lstStyle/>
        <a:p>
          <a:endParaRPr lang="en-ZA"/>
        </a:p>
      </dgm:t>
    </dgm:pt>
    <dgm:pt modelId="{5565B20B-790F-4595-8558-487D9D795CFD}" type="pres">
      <dgm:prSet presAssocID="{5C09D55D-FF93-4301-9B52-785C01046CA8}" presName="sibTrans" presStyleLbl="node1" presStyleIdx="3" presStyleCnt="5"/>
      <dgm:spPr/>
      <dgm:t>
        <a:bodyPr/>
        <a:lstStyle/>
        <a:p>
          <a:endParaRPr lang="en-ZA"/>
        </a:p>
      </dgm:t>
    </dgm:pt>
    <dgm:pt modelId="{331C33AA-0949-4C0F-BF9C-92038AE97A73}" type="pres">
      <dgm:prSet presAssocID="{8C53D4D6-5B44-4187-9FE3-EF071FBFF027}" presName="dummy" presStyleCnt="0"/>
      <dgm:spPr/>
    </dgm:pt>
    <dgm:pt modelId="{764F0574-22D5-4B20-B27E-A0AFA1D4EC6F}" type="pres">
      <dgm:prSet presAssocID="{8C53D4D6-5B44-4187-9FE3-EF071FBFF027}" presName="node" presStyleLbl="revTx" presStyleIdx="4" presStyleCnt="5">
        <dgm:presLayoutVars>
          <dgm:bulletEnabled val="1"/>
        </dgm:presLayoutVars>
      </dgm:prSet>
      <dgm:spPr/>
      <dgm:t>
        <a:bodyPr/>
        <a:lstStyle/>
        <a:p>
          <a:endParaRPr lang="en-ZA"/>
        </a:p>
      </dgm:t>
    </dgm:pt>
    <dgm:pt modelId="{A5BC9AF0-7299-482D-B6E3-E96C632CDD12}" type="pres">
      <dgm:prSet presAssocID="{90FE427B-E9EB-4403-B569-261ECDD4CD54}" presName="sibTrans" presStyleLbl="node1" presStyleIdx="4" presStyleCnt="5"/>
      <dgm:spPr/>
      <dgm:t>
        <a:bodyPr/>
        <a:lstStyle/>
        <a:p>
          <a:endParaRPr lang="en-ZA"/>
        </a:p>
      </dgm:t>
    </dgm:pt>
  </dgm:ptLst>
  <dgm:cxnLst>
    <dgm:cxn modelId="{17CB27DD-977F-4B99-9CEA-36DCEADB53F7}" type="presOf" srcId="{3E1FC77C-9584-49BC-8D80-2913E4DDF2D5}" destId="{32F631FF-1F36-4FE0-94A5-6EB7550310BF}" srcOrd="0" destOrd="0" presId="urn:microsoft.com/office/officeart/2005/8/layout/cycle1"/>
    <dgm:cxn modelId="{B9F503B9-A585-4717-B4A1-76225854E592}" type="presOf" srcId="{78786725-6EBC-4840-9F09-F78858930177}" destId="{BC4C8E31-2BA8-423D-9FD1-9340BE8B4D94}" srcOrd="0" destOrd="0" presId="urn:microsoft.com/office/officeart/2005/8/layout/cycle1"/>
    <dgm:cxn modelId="{4A623ECE-8FFD-4447-A759-005DDFED171B}" srcId="{E0299C2B-E53F-401A-964D-041451C8D6A8}" destId="{9838A6BE-2C3D-4B46-85DD-C6E9C2BD2498}" srcOrd="3" destOrd="0" parTransId="{6C349F40-130A-4D61-9954-44C05125CFE4}" sibTransId="{5C09D55D-FF93-4301-9B52-785C01046CA8}"/>
    <dgm:cxn modelId="{12723838-6E87-49BF-BE72-67F4A95E9774}" type="presOf" srcId="{5C09D55D-FF93-4301-9B52-785C01046CA8}" destId="{5565B20B-790F-4595-8558-487D9D795CFD}" srcOrd="0" destOrd="0" presId="urn:microsoft.com/office/officeart/2005/8/layout/cycle1"/>
    <dgm:cxn modelId="{A44FC3F4-1EF7-46ED-AEB3-1A4C72BC879B}" srcId="{E0299C2B-E53F-401A-964D-041451C8D6A8}" destId="{78786725-6EBC-4840-9F09-F78858930177}" srcOrd="2" destOrd="0" parTransId="{9B8232A9-49CF-46B5-95A9-4529F63FB47F}" sibTransId="{BEB29FA6-5922-4541-B77F-61ACB3DDF0C2}"/>
    <dgm:cxn modelId="{9E2ACDFB-FD3A-4526-A822-7D1DCA88F9D7}" srcId="{E0299C2B-E53F-401A-964D-041451C8D6A8}" destId="{8C53D4D6-5B44-4187-9FE3-EF071FBFF027}" srcOrd="4" destOrd="0" parTransId="{EB47C85D-3E6D-4570-9907-AAF85AA219CA}" sibTransId="{90FE427B-E9EB-4403-B569-261ECDD4CD54}"/>
    <dgm:cxn modelId="{48B32CCB-B466-400D-894A-4E9A27054C93}" type="presOf" srcId="{3718D70F-6FB1-43BC-9755-BEDF2AAFF1B7}" destId="{CE9BBF5D-425E-462D-9CB1-E78E3926FC01}" srcOrd="0" destOrd="0" presId="urn:microsoft.com/office/officeart/2005/8/layout/cycle1"/>
    <dgm:cxn modelId="{1C875A85-83E6-4C28-8A5F-C9AFC4A0DE2A}" srcId="{E0299C2B-E53F-401A-964D-041451C8D6A8}" destId="{3E1FC77C-9584-49BC-8D80-2913E4DDF2D5}" srcOrd="1" destOrd="0" parTransId="{DB712588-2D57-4510-8E05-8301EA0C9015}" sibTransId="{3718D70F-6FB1-43BC-9755-BEDF2AAFF1B7}"/>
    <dgm:cxn modelId="{8F0B151C-F28E-4DAD-AA95-34A6ABC9F14F}" type="presOf" srcId="{9838A6BE-2C3D-4B46-85DD-C6E9C2BD2498}" destId="{920D1EF5-9C97-4231-B288-85EF15A3FC4C}" srcOrd="0" destOrd="0" presId="urn:microsoft.com/office/officeart/2005/8/layout/cycle1"/>
    <dgm:cxn modelId="{F3DEDCE5-701D-4374-A60F-D2437C301A4E}" type="presOf" srcId="{90FE427B-E9EB-4403-B569-261ECDD4CD54}" destId="{A5BC9AF0-7299-482D-B6E3-E96C632CDD12}" srcOrd="0" destOrd="0" presId="urn:microsoft.com/office/officeart/2005/8/layout/cycle1"/>
    <dgm:cxn modelId="{797868DD-EAB0-4D5B-BD11-3691B66AB031}" srcId="{E0299C2B-E53F-401A-964D-041451C8D6A8}" destId="{A1D4BB1D-88DF-4AC4-A195-C7646F73815A}" srcOrd="0" destOrd="0" parTransId="{7555FDF5-22EA-4885-9F5E-3C3FF4D8E020}" sibTransId="{CDB83C06-F00B-41D9-B4AA-3E894AC145E3}"/>
    <dgm:cxn modelId="{9330AA71-BC88-4E8B-849E-1FEFCB76AA17}" type="presOf" srcId="{8C53D4D6-5B44-4187-9FE3-EF071FBFF027}" destId="{764F0574-22D5-4B20-B27E-A0AFA1D4EC6F}" srcOrd="0" destOrd="0" presId="urn:microsoft.com/office/officeart/2005/8/layout/cycle1"/>
    <dgm:cxn modelId="{E9919D75-E248-41CA-B239-A7235001B2B8}" type="presOf" srcId="{A1D4BB1D-88DF-4AC4-A195-C7646F73815A}" destId="{0137956A-4C09-4309-B825-3BE66181C807}" srcOrd="0" destOrd="0" presId="urn:microsoft.com/office/officeart/2005/8/layout/cycle1"/>
    <dgm:cxn modelId="{10EF0963-2A59-4915-8BA7-A856F588F15F}" type="presOf" srcId="{E0299C2B-E53F-401A-964D-041451C8D6A8}" destId="{6B4B8B93-6E18-4FB0-A3B5-0612152A78A7}" srcOrd="0" destOrd="0" presId="urn:microsoft.com/office/officeart/2005/8/layout/cycle1"/>
    <dgm:cxn modelId="{0E87D183-B70A-4C89-BCAF-A5CFC1D058C8}" type="presOf" srcId="{CDB83C06-F00B-41D9-B4AA-3E894AC145E3}" destId="{0D1F1E9E-C3C4-41ED-BD64-0975E9CF41D5}" srcOrd="0" destOrd="0" presId="urn:microsoft.com/office/officeart/2005/8/layout/cycle1"/>
    <dgm:cxn modelId="{539602FF-DA73-423C-9FA1-7F7A7F6D1AFC}" type="presOf" srcId="{BEB29FA6-5922-4541-B77F-61ACB3DDF0C2}" destId="{68C6BCBD-48EC-4CD5-8473-3B154F8F2A1C}" srcOrd="0" destOrd="0" presId="urn:microsoft.com/office/officeart/2005/8/layout/cycle1"/>
    <dgm:cxn modelId="{40ECE66F-15EB-47AB-854A-6221113666BE}" type="presParOf" srcId="{6B4B8B93-6E18-4FB0-A3B5-0612152A78A7}" destId="{7A05D405-0F5B-47B3-A473-156D7C55BA50}" srcOrd="0" destOrd="0" presId="urn:microsoft.com/office/officeart/2005/8/layout/cycle1"/>
    <dgm:cxn modelId="{618457D3-9A7A-4E97-87EC-0A6CDF92C4FE}" type="presParOf" srcId="{6B4B8B93-6E18-4FB0-A3B5-0612152A78A7}" destId="{0137956A-4C09-4309-B825-3BE66181C807}" srcOrd="1" destOrd="0" presId="urn:microsoft.com/office/officeart/2005/8/layout/cycle1"/>
    <dgm:cxn modelId="{1C890B2D-1385-4688-BF4E-CC639FDA296F}" type="presParOf" srcId="{6B4B8B93-6E18-4FB0-A3B5-0612152A78A7}" destId="{0D1F1E9E-C3C4-41ED-BD64-0975E9CF41D5}" srcOrd="2" destOrd="0" presId="urn:microsoft.com/office/officeart/2005/8/layout/cycle1"/>
    <dgm:cxn modelId="{F434AED8-4EF2-49B7-A5FA-29F05DD7CBED}" type="presParOf" srcId="{6B4B8B93-6E18-4FB0-A3B5-0612152A78A7}" destId="{B4D78BD7-FC7B-42B5-A0F2-8426816B30BF}" srcOrd="3" destOrd="0" presId="urn:microsoft.com/office/officeart/2005/8/layout/cycle1"/>
    <dgm:cxn modelId="{BF5FE018-6C20-4865-B7B4-B9753A04C01C}" type="presParOf" srcId="{6B4B8B93-6E18-4FB0-A3B5-0612152A78A7}" destId="{32F631FF-1F36-4FE0-94A5-6EB7550310BF}" srcOrd="4" destOrd="0" presId="urn:microsoft.com/office/officeart/2005/8/layout/cycle1"/>
    <dgm:cxn modelId="{2F35D172-8212-4977-B69B-055DB4D7FF7F}" type="presParOf" srcId="{6B4B8B93-6E18-4FB0-A3B5-0612152A78A7}" destId="{CE9BBF5D-425E-462D-9CB1-E78E3926FC01}" srcOrd="5" destOrd="0" presId="urn:microsoft.com/office/officeart/2005/8/layout/cycle1"/>
    <dgm:cxn modelId="{3BBC55D6-62E6-43E3-99B5-0750EF315C65}" type="presParOf" srcId="{6B4B8B93-6E18-4FB0-A3B5-0612152A78A7}" destId="{F9D1086C-C558-4D88-8CD5-577AF61005AF}" srcOrd="6" destOrd="0" presId="urn:microsoft.com/office/officeart/2005/8/layout/cycle1"/>
    <dgm:cxn modelId="{0CCE3359-BF90-4C43-8D98-0E22E07E733C}" type="presParOf" srcId="{6B4B8B93-6E18-4FB0-A3B5-0612152A78A7}" destId="{BC4C8E31-2BA8-423D-9FD1-9340BE8B4D94}" srcOrd="7" destOrd="0" presId="urn:microsoft.com/office/officeart/2005/8/layout/cycle1"/>
    <dgm:cxn modelId="{D3703609-C392-41B8-BFA7-C2A181E40C2A}" type="presParOf" srcId="{6B4B8B93-6E18-4FB0-A3B5-0612152A78A7}" destId="{68C6BCBD-48EC-4CD5-8473-3B154F8F2A1C}" srcOrd="8" destOrd="0" presId="urn:microsoft.com/office/officeart/2005/8/layout/cycle1"/>
    <dgm:cxn modelId="{22938DA0-1BE8-4503-AD33-BD80261DB064}" type="presParOf" srcId="{6B4B8B93-6E18-4FB0-A3B5-0612152A78A7}" destId="{E75B24A3-C08D-488C-B4B7-A54F25FFF2BA}" srcOrd="9" destOrd="0" presId="urn:microsoft.com/office/officeart/2005/8/layout/cycle1"/>
    <dgm:cxn modelId="{108AB9F3-F57B-4B8D-BEE6-E6663C9C77EE}" type="presParOf" srcId="{6B4B8B93-6E18-4FB0-A3B5-0612152A78A7}" destId="{920D1EF5-9C97-4231-B288-85EF15A3FC4C}" srcOrd="10" destOrd="0" presId="urn:microsoft.com/office/officeart/2005/8/layout/cycle1"/>
    <dgm:cxn modelId="{C8767D66-ED6C-4578-AB42-2EB7EE8FA9B2}" type="presParOf" srcId="{6B4B8B93-6E18-4FB0-A3B5-0612152A78A7}" destId="{5565B20B-790F-4595-8558-487D9D795CFD}" srcOrd="11" destOrd="0" presId="urn:microsoft.com/office/officeart/2005/8/layout/cycle1"/>
    <dgm:cxn modelId="{C0F318E4-385E-4B5B-9B9E-E167D67D68F4}" type="presParOf" srcId="{6B4B8B93-6E18-4FB0-A3B5-0612152A78A7}" destId="{331C33AA-0949-4C0F-BF9C-92038AE97A73}" srcOrd="12" destOrd="0" presId="urn:microsoft.com/office/officeart/2005/8/layout/cycle1"/>
    <dgm:cxn modelId="{B3DFA7A6-8B69-462D-8B28-475E33433DE7}" type="presParOf" srcId="{6B4B8B93-6E18-4FB0-A3B5-0612152A78A7}" destId="{764F0574-22D5-4B20-B27E-A0AFA1D4EC6F}" srcOrd="13" destOrd="0" presId="urn:microsoft.com/office/officeart/2005/8/layout/cycle1"/>
    <dgm:cxn modelId="{3A38A8B8-9D1A-4059-9807-A8F5BE25BFCD}" type="presParOf" srcId="{6B4B8B93-6E18-4FB0-A3B5-0612152A78A7}" destId="{A5BC9AF0-7299-482D-B6E3-E96C632CDD12}"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sz="1000" dirty="0" smtClean="0">
                <a:latin typeface="Gill Sans"/>
                <a:cs typeface="Gill Sans"/>
              </a:rPr>
              <a:t>DEPARTMENT OF ARTS AND CULTURE</a:t>
            </a:r>
            <a:endParaRPr lang="en-US" sz="1000" dirty="0">
              <a:latin typeface="Gill Sans"/>
              <a:cs typeface="Gill Sans"/>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9CA051-F553-4A1D-BC00-975626598912}" type="datetime1">
              <a:rPr lang="en-US" sz="900" smtClean="0">
                <a:latin typeface="Gill Sans"/>
              </a:rPr>
              <a:pPr/>
              <a:t>7/8/2019</a:t>
            </a:fld>
            <a:endParaRPr lang="en-US" sz="900" dirty="0">
              <a:latin typeface="Gill Sans"/>
              <a:cs typeface="Gill Sans"/>
            </a:endParaRPr>
          </a:p>
        </p:txBody>
      </p:sp>
      <p:sp>
        <p:nvSpPr>
          <p:cNvPr id="4" name="Footer Placeholder 3"/>
          <p:cNvSpPr>
            <a:spLocks noGrp="1"/>
          </p:cNvSpPr>
          <p:nvPr>
            <p:ph type="ftr" sz="quarter" idx="2"/>
          </p:nvPr>
        </p:nvSpPr>
        <p:spPr>
          <a:xfrm>
            <a:off x="0" y="9430306"/>
            <a:ext cx="2945659" cy="496332"/>
          </a:xfrm>
          <a:prstGeom prst="rect">
            <a:avLst/>
          </a:prstGeom>
        </p:spPr>
        <p:txBody>
          <a:bodyPr vert="horz" lIns="91440" tIns="45720" rIns="91440" bIns="45720" rtlCol="0" anchor="t"/>
          <a:lstStyle>
            <a:lvl1pPr algn="l">
              <a:defRPr sz="1200"/>
            </a:lvl1pPr>
          </a:lstStyle>
          <a:p>
            <a:r>
              <a:rPr lang="en-US" sz="900" dirty="0" smtClean="0">
                <a:latin typeface="Calibri (Body)"/>
                <a:cs typeface="Calibri (Body)"/>
              </a:rPr>
              <a:t>INSERT YOUR THEME HERE</a:t>
            </a:r>
            <a:endParaRPr lang="en-US" sz="900" dirty="0">
              <a:latin typeface="Calibri (Body)"/>
              <a:cs typeface="Calibri (Body)"/>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t"/>
          <a:lstStyle>
            <a:lvl1pPr algn="r">
              <a:defRPr sz="1200"/>
            </a:lvl1pPr>
          </a:lstStyle>
          <a:p>
            <a:fld id="{CD67EF3C-C429-054A-8787-30F50F0F2813}" type="slidenum">
              <a:rPr lang="en-US" sz="900" smtClean="0">
                <a:latin typeface="Gill Sans"/>
                <a:cs typeface="Gill Sans"/>
              </a:rPr>
              <a:pPr/>
              <a:t>‹#›</a:t>
            </a:fld>
            <a:endParaRPr lang="en-US" sz="900" dirty="0">
              <a:latin typeface="Gill Sans"/>
              <a:cs typeface="Gill Sans"/>
            </a:endParaRPr>
          </a:p>
        </p:txBody>
      </p:sp>
    </p:spTree>
    <p:extLst>
      <p:ext uri="{BB962C8B-B14F-4D97-AF65-F5344CB8AC3E}">
        <p14:creationId xmlns:p14="http://schemas.microsoft.com/office/powerpoint/2010/main" xmlns="" val="32494232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smtClean="0"/>
              <a:t>DEPARTMENT OF ARTS AND CULTURE</a:t>
            </a: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2D7E64-5131-40E7-BEEF-AC52139871BB}" type="datetime1">
              <a:rPr lang="en-US" smtClean="0"/>
              <a:pPr/>
              <a:t>7/8/2019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0E4B56-0DDA-AA4D-BBA2-B941666BDE94}" type="slidenum">
              <a:rPr lang="en-US" smtClean="0"/>
              <a:pPr/>
              <a:t>‹#›</a:t>
            </a:fld>
            <a:endParaRPr lang="en-US" dirty="0"/>
          </a:p>
        </p:txBody>
      </p:sp>
    </p:spTree>
    <p:extLst>
      <p:ext uri="{BB962C8B-B14F-4D97-AF65-F5344CB8AC3E}">
        <p14:creationId xmlns:p14="http://schemas.microsoft.com/office/powerpoint/2010/main" xmlns="" val="607759351"/>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2A353A9C-A8DC-454B-A8D8-95AEC55A4182}"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1</a:t>
            </a:fld>
            <a:endParaRPr lang="en-US" dirty="0"/>
          </a:p>
        </p:txBody>
      </p:sp>
    </p:spTree>
    <p:extLst>
      <p:ext uri="{BB962C8B-B14F-4D97-AF65-F5344CB8AC3E}">
        <p14:creationId xmlns:p14="http://schemas.microsoft.com/office/powerpoint/2010/main" xmlns="" val="180198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FE79FB8-DA61-42FD-BE44-A92442CF2FDE}"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17</a:t>
            </a:fld>
            <a:endParaRPr lang="en-US" dirty="0"/>
          </a:p>
        </p:txBody>
      </p:sp>
    </p:spTree>
    <p:extLst>
      <p:ext uri="{BB962C8B-B14F-4D97-AF65-F5344CB8AC3E}">
        <p14:creationId xmlns:p14="http://schemas.microsoft.com/office/powerpoint/2010/main" xmlns="" val="232018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B0704549-9641-4944-AF94-385EBBF6A825}"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26</a:t>
            </a:fld>
            <a:endParaRPr lang="en-US" dirty="0"/>
          </a:p>
        </p:txBody>
      </p:sp>
    </p:spTree>
    <p:extLst>
      <p:ext uri="{BB962C8B-B14F-4D97-AF65-F5344CB8AC3E}">
        <p14:creationId xmlns:p14="http://schemas.microsoft.com/office/powerpoint/2010/main" xmlns="" val="232018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23830068-E09F-449E-A083-E0E651A98533}"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27</a:t>
            </a:fld>
            <a:endParaRPr lang="en-US" dirty="0"/>
          </a:p>
        </p:txBody>
      </p:sp>
    </p:spTree>
    <p:extLst>
      <p:ext uri="{BB962C8B-B14F-4D97-AF65-F5344CB8AC3E}">
        <p14:creationId xmlns:p14="http://schemas.microsoft.com/office/powerpoint/2010/main" xmlns="" val="232018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46705D37-DB62-40BB-8516-EAF170054631}"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35</a:t>
            </a:fld>
            <a:endParaRPr lang="en-US" dirty="0"/>
          </a:p>
        </p:txBody>
      </p:sp>
    </p:spTree>
    <p:extLst>
      <p:ext uri="{BB962C8B-B14F-4D97-AF65-F5344CB8AC3E}">
        <p14:creationId xmlns:p14="http://schemas.microsoft.com/office/powerpoint/2010/main" xmlns="" val="293549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09AE0019-0732-48C5-AC34-CB60EE9C8D21}"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42</a:t>
            </a:fld>
            <a:endParaRPr lang="en-US" dirty="0"/>
          </a:p>
        </p:txBody>
      </p:sp>
    </p:spTree>
    <p:extLst>
      <p:ext uri="{BB962C8B-B14F-4D97-AF65-F5344CB8AC3E}">
        <p14:creationId xmlns:p14="http://schemas.microsoft.com/office/powerpoint/2010/main" xmlns="" val="330211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947C4BC7-339C-47FF-854B-3A3568319949}"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44</a:t>
            </a:fld>
            <a:endParaRPr lang="en-US" dirty="0"/>
          </a:p>
        </p:txBody>
      </p:sp>
    </p:spTree>
    <p:extLst>
      <p:ext uri="{BB962C8B-B14F-4D97-AF65-F5344CB8AC3E}">
        <p14:creationId xmlns:p14="http://schemas.microsoft.com/office/powerpoint/2010/main" xmlns="" val="274727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34438D8B-351E-408C-B220-4A676E8CB77D}" type="datetime1">
              <a:rPr lang="en-US" smtClean="0"/>
              <a:pPr/>
              <a:t>7/8/2019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66</a:t>
            </a:fld>
            <a:endParaRPr lang="en-US" dirty="0"/>
          </a:p>
        </p:txBody>
      </p:sp>
    </p:spTree>
    <p:extLst>
      <p:ext uri="{BB962C8B-B14F-4D97-AF65-F5344CB8AC3E}">
        <p14:creationId xmlns:p14="http://schemas.microsoft.com/office/powerpoint/2010/main" xmlns="" val="2320182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spTree>
    <p:extLst>
      <p:ext uri="{BB962C8B-B14F-4D97-AF65-F5344CB8AC3E}">
        <p14:creationId xmlns:p14="http://schemas.microsoft.com/office/powerpoint/2010/main" xmlns="" val="5264411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4004796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415218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45804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8" name="Slide Number Placeholder 5"/>
          <p:cNvSpPr>
            <a:spLocks noGrp="1"/>
          </p:cNvSpPr>
          <p:nvPr>
            <p:ph type="sldNum" sz="quarter" idx="10"/>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180434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4"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46228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3"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14435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137736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101078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Tree>
    <p:extLst>
      <p:ext uri="{BB962C8B-B14F-4D97-AF65-F5344CB8AC3E}">
        <p14:creationId xmlns:p14="http://schemas.microsoft.com/office/powerpoint/2010/main" xmlns="" val="1995241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269365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2400991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36158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100780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2537047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4185365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81154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402940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71437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1759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6E9C-A6D0-4C60-9755-8FF5CC49F3CF}"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4057503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spTree>
    <p:extLst>
      <p:ext uri="{BB962C8B-B14F-4D97-AF65-F5344CB8AC3E}">
        <p14:creationId xmlns:p14="http://schemas.microsoft.com/office/powerpoint/2010/main" xmlns="" val="15389949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727383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464119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733985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10"/>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812093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4"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098098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3"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1822287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87223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32753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3673083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spTree>
    <p:extLst>
      <p:ext uri="{BB962C8B-B14F-4D97-AF65-F5344CB8AC3E}">
        <p14:creationId xmlns:p14="http://schemas.microsoft.com/office/powerpoint/2010/main" xmlns="" val="308608584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85712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617152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813711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8" name="Slide Number Placeholder 5"/>
          <p:cNvSpPr>
            <a:spLocks noGrp="1"/>
          </p:cNvSpPr>
          <p:nvPr>
            <p:ph type="sldNum" sz="quarter" idx="10"/>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1957251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4"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960368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3"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480980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425735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10"/>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81312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algn="r">
              <a:defRPr/>
            </a:pPr>
            <a:fld id="{427DFB86-66F3-4CD9-A537-2F823ECCABA8}" type="slidenum">
              <a:rPr lang="en-ZA" sz="1050" b="1">
                <a:solidFill>
                  <a:prstClr val="white"/>
                </a:solidFill>
                <a:latin typeface="Verdana" pitchFamily="34" charset="0"/>
              </a:rPr>
              <a:pPr algn="r">
                <a:defRPr/>
              </a:pPr>
              <a:t>‹#›</a:t>
            </a:fld>
            <a:endParaRPr lang="en-ZA" sz="1050" b="1" dirty="0">
              <a:solidFill>
                <a:prstClr val="white"/>
              </a:solidFill>
              <a:latin typeface="Verdana" pitchFamily="34" charset="0"/>
            </a:endParaRPr>
          </a:p>
        </p:txBody>
      </p:sp>
    </p:spTree>
    <p:extLst>
      <p:ext uri="{BB962C8B-B14F-4D97-AF65-F5344CB8AC3E}">
        <p14:creationId xmlns:p14="http://schemas.microsoft.com/office/powerpoint/2010/main" xmlns="" val="4021809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3163247" y="2986408"/>
            <a:ext cx="5591793" cy="721140"/>
          </a:xfrm>
        </p:spPr>
        <p:txBody>
          <a:bodyPr anchor="t" anchorCtr="0">
            <a:normAutofit/>
          </a:bodyPr>
          <a:lstStyle>
            <a:lvl1pPr algn="l">
              <a:defRPr sz="18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350" b="0" i="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spTree>
    <p:extLst>
      <p:ext uri="{BB962C8B-B14F-4D97-AF65-F5344CB8AC3E}">
        <p14:creationId xmlns:p14="http://schemas.microsoft.com/office/powerpoint/2010/main" xmlns="" val="24775096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789004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6"/>
            <a:ext cx="6894513" cy="1362075"/>
          </a:xfrm>
        </p:spPr>
        <p:txBody>
          <a:bodyPr anchor="t">
            <a:normAutofit/>
          </a:bodyPr>
          <a:lstStyle>
            <a:lvl1pPr algn="l">
              <a:defRPr sz="135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1"/>
            <a:ext cx="6894513" cy="1500187"/>
          </a:xfrm>
        </p:spPr>
        <p:txBody>
          <a:bodyPr anchor="b">
            <a:normAutofit/>
          </a:bodyPr>
          <a:lstStyle>
            <a:lvl1pPr marL="0" indent="0">
              <a:buNone/>
              <a:defRPr sz="1200">
                <a:solidFill>
                  <a:schemeClr val="tx1">
                    <a:tint val="75000"/>
                  </a:schemeClr>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79097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35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3"/>
            <a:ext cx="4038600" cy="4343399"/>
          </a:xfrm>
        </p:spPr>
        <p:txBody>
          <a:bodyPr/>
          <a:lstStyle>
            <a:lvl1pPr>
              <a:defRPr sz="1200">
                <a:latin typeface="Arial"/>
                <a:cs typeface="Arial"/>
              </a:defRPr>
            </a:lvl1pPr>
            <a:lvl2pPr>
              <a:defRPr sz="1050">
                <a:latin typeface="Arial"/>
                <a:cs typeface="Arial"/>
              </a:defRPr>
            </a:lvl2pPr>
            <a:lvl3pPr>
              <a:defRPr sz="788">
                <a:latin typeface="Arial"/>
                <a:cs typeface="Arial"/>
              </a:defRPr>
            </a:lvl3pPr>
            <a:lvl4pPr>
              <a:defRPr sz="788">
                <a:latin typeface="Arial"/>
                <a:cs typeface="Arial"/>
              </a:defRPr>
            </a:lvl4pPr>
            <a:lvl5pPr>
              <a:defRPr sz="600">
                <a:latin typeface="Arial"/>
                <a:cs typeface="Aria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200">
                <a:latin typeface="Arial"/>
                <a:cs typeface="Arial"/>
              </a:defRPr>
            </a:lvl1pPr>
            <a:lvl2pPr>
              <a:defRPr sz="1050">
                <a:latin typeface="Arial"/>
                <a:cs typeface="Arial"/>
              </a:defRPr>
            </a:lvl2pPr>
            <a:lvl3pPr>
              <a:defRPr sz="788">
                <a:latin typeface="Arial"/>
                <a:cs typeface="Arial"/>
              </a:defRPr>
            </a:lvl3pPr>
            <a:lvl4pPr>
              <a:defRPr sz="788">
                <a:latin typeface="Arial"/>
                <a:cs typeface="Arial"/>
              </a:defRPr>
            </a:lvl4pPr>
            <a:lvl5pPr>
              <a:defRPr sz="600">
                <a:latin typeface="Arial"/>
                <a:cs typeface="Aria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2143768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2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200">
                <a:latin typeface="Arial"/>
                <a:cs typeface="Arial"/>
              </a:defRPr>
            </a:lvl1pPr>
            <a:lvl2pPr>
              <a:defRPr sz="1050">
                <a:latin typeface="Arial"/>
                <a:cs typeface="Arial"/>
              </a:defRPr>
            </a:lvl2pPr>
            <a:lvl3pPr>
              <a:defRPr sz="788">
                <a:latin typeface="Arial"/>
                <a:cs typeface="Arial"/>
              </a:defRPr>
            </a:lvl3pPr>
            <a:lvl4pPr>
              <a:defRPr sz="788"/>
            </a:lvl4pPr>
            <a:lvl5pPr>
              <a:defRPr sz="600">
                <a:latin typeface="Arial"/>
                <a:cs typeface="Aria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6" y="1535113"/>
            <a:ext cx="4041775" cy="639762"/>
          </a:xfrm>
        </p:spPr>
        <p:txBody>
          <a:bodyPr anchor="t" anchorCtr="0">
            <a:normAutofit/>
          </a:bodyPr>
          <a:lstStyle>
            <a:lvl1pPr marL="0" indent="0">
              <a:buNone/>
              <a:defRPr sz="12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768725"/>
          </a:xfrm>
        </p:spPr>
        <p:txBody>
          <a:bodyPr/>
          <a:lstStyle>
            <a:lvl1pPr>
              <a:defRPr sz="1200">
                <a:latin typeface="Arial"/>
                <a:cs typeface="Arial"/>
              </a:defRPr>
            </a:lvl1pPr>
            <a:lvl2pPr>
              <a:defRPr sz="1050">
                <a:latin typeface="Arial"/>
                <a:cs typeface="Arial"/>
              </a:defRPr>
            </a:lvl2pPr>
            <a:lvl3pPr>
              <a:defRPr sz="788">
                <a:latin typeface="Arial"/>
                <a:cs typeface="Arial"/>
              </a:defRPr>
            </a:lvl3pPr>
            <a:lvl4pPr>
              <a:defRPr sz="788">
                <a:latin typeface="Arial"/>
                <a:cs typeface="Arial"/>
              </a:defRPr>
            </a:lvl4pPr>
            <a:lvl5pPr>
              <a:defRPr sz="600">
                <a:latin typeface="Arial"/>
                <a:cs typeface="Aria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10"/>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328541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4"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653124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3"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950403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1" y="273050"/>
            <a:ext cx="1865313" cy="1162050"/>
          </a:xfrm>
        </p:spPr>
        <p:txBody>
          <a:bodyPr anchor="t" anchorCtr="0">
            <a:normAutofit/>
          </a:bodyPr>
          <a:lstStyle>
            <a:lvl1pPr algn="l">
              <a:defRPr sz="105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350">
                <a:latin typeface="Arial"/>
                <a:cs typeface="Arial"/>
              </a:defRPr>
            </a:lvl1pPr>
            <a:lvl2pPr>
              <a:defRPr sz="1200">
                <a:latin typeface="Arial"/>
                <a:cs typeface="Arial"/>
              </a:defRPr>
            </a:lvl2pPr>
            <a:lvl3pPr>
              <a:defRPr sz="1050">
                <a:latin typeface="Arial"/>
                <a:cs typeface="Arial"/>
              </a:defRPr>
            </a:lvl3pPr>
            <a:lvl4pPr>
              <a:defRPr sz="788">
                <a:latin typeface="Arial"/>
                <a:cs typeface="Arial"/>
              </a:defRPr>
            </a:lvl4pPr>
            <a:lvl5pPr>
              <a:defRPr sz="600">
                <a:latin typeface="Arial"/>
                <a:cs typeface="Aria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1" y="1435101"/>
            <a:ext cx="1865313" cy="4508500"/>
          </a:xfr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0"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51046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4"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4800600"/>
            <a:ext cx="6954587" cy="566738"/>
          </a:xfrm>
        </p:spPr>
        <p:txBody>
          <a:bodyPr anchor="b"/>
          <a:lstStyle>
            <a:lvl1pPr algn="l">
              <a:defRPr sz="15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200" y="612775"/>
            <a:ext cx="6954587" cy="4114800"/>
          </a:xfr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1600200" y="5367338"/>
            <a:ext cx="6954587" cy="804862"/>
          </a:xfr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2"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spTree>
    <p:extLst>
      <p:ext uri="{BB962C8B-B14F-4D97-AF65-F5344CB8AC3E}">
        <p14:creationId xmlns:p14="http://schemas.microsoft.com/office/powerpoint/2010/main" xmlns="" val="3219080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1" y="2209800"/>
            <a:ext cx="6954587" cy="566738"/>
          </a:xfrm>
        </p:spPr>
        <p:txBody>
          <a:bodyPr anchor="b"/>
          <a:lstStyle>
            <a:lvl1pPr algn="ctr">
              <a:defRPr sz="2400" b="1"/>
            </a:lvl1pPr>
          </a:lstStyle>
          <a:p>
            <a:r>
              <a:rPr lang="en-US" dirty="0" smtClean="0"/>
              <a:t>Thank you</a:t>
            </a:r>
            <a:endParaRPr lang="en-ZA" dirty="0"/>
          </a:p>
        </p:txBody>
      </p:sp>
      <p:sp>
        <p:nvSpPr>
          <p:cNvPr id="12" name="Slide Number Placeholder 6"/>
          <p:cNvSpPr txBox="1">
            <a:spLocks/>
          </p:cNvSpPr>
          <p:nvPr userDrawn="1"/>
        </p:nvSpPr>
        <p:spPr>
          <a:xfrm>
            <a:off x="6237792" y="6400802"/>
            <a:ext cx="2133600" cy="365125"/>
          </a:xfrm>
          <a:prstGeom prst="rect">
            <a:avLst/>
          </a:prstGeom>
        </p:spPr>
        <p:txBody>
          <a:bodyPr vert="horz" lIns="68580" tIns="34290" rIns="68580" bIns="34290"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788"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788"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269296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3"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solidFill>
                <a:prstClr val="white"/>
              </a:solidFill>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extLst>
      <p:ext uri="{BB962C8B-B14F-4D97-AF65-F5344CB8AC3E}">
        <p14:creationId xmlns:p14="http://schemas.microsoft.com/office/powerpoint/2010/main" xmlns="" val="5913846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096E9C-A6D0-4C60-9755-8FF5CC49F3CF}" type="datetimeFigureOut">
              <a:rPr lang="en-US" smtClean="0"/>
              <a:pPr/>
              <a:t>7/8/2019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11711B-5A86-48CE-B302-F535A3CC2E74}" type="slidenum">
              <a:rPr lang="en-US" smtClean="0"/>
              <a:pPr/>
              <a:t>‹#›</a:t>
            </a:fld>
            <a:endParaRPr lang="en-US" dirty="0"/>
          </a:p>
        </p:txBody>
      </p:sp>
    </p:spTree>
    <p:extLst>
      <p:ext uri="{BB962C8B-B14F-4D97-AF65-F5344CB8AC3E}">
        <p14:creationId xmlns:p14="http://schemas.microsoft.com/office/powerpoint/2010/main" xmlns="" val="15978846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extLst>
      <p:ext uri="{BB962C8B-B14F-4D97-AF65-F5344CB8AC3E}">
        <p14:creationId xmlns:p14="http://schemas.microsoft.com/office/powerpoint/2010/main" xmlns="" val="4728518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solidFill>
                <a:prstClr val="white"/>
              </a:solidFill>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extLst>
      <p:ext uri="{BB962C8B-B14F-4D97-AF65-F5344CB8AC3E}">
        <p14:creationId xmlns:p14="http://schemas.microsoft.com/office/powerpoint/2010/main" xmlns="" val="16767281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ft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2"/>
            <a:ext cx="2133600" cy="365125"/>
          </a:xfrm>
          <a:prstGeom prst="rect">
            <a:avLst/>
          </a:prstGeom>
        </p:spPr>
        <p:txBody>
          <a:bodyPr vert="horz" lIns="91440" tIns="45720" rIns="91440" bIns="45720" rtlCol="0" anchor="ctr"/>
          <a:lstStyle>
            <a:lvl1pPr algn="l">
              <a:defRPr sz="788" b="1">
                <a:solidFill>
                  <a:schemeClr val="bg1"/>
                </a:solidFill>
              </a:defRPr>
            </a:lvl1pPr>
          </a:lstStyle>
          <a:p>
            <a:endParaRPr lang="en-Z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8077200" y="6172202"/>
            <a:ext cx="609600" cy="365125"/>
          </a:xfrm>
          <a:prstGeom prst="rect">
            <a:avLst/>
          </a:prstGeom>
        </p:spPr>
        <p:txBody>
          <a:bodyPr vert="horz" lIns="91440" tIns="45720" rIns="91440" bIns="45720" rtlCol="0" anchor="t"/>
          <a:lstStyle>
            <a:lvl1pPr algn="r">
              <a:defRPr sz="6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extLst>
      <p:ext uri="{BB962C8B-B14F-4D97-AF65-F5344CB8AC3E}">
        <p14:creationId xmlns:p14="http://schemas.microsoft.com/office/powerpoint/2010/main" xmlns="" val="11497181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hdr="0" ftr="0" dt="0"/>
  <p:txStyles>
    <p:titleStyle>
      <a:lvl1pPr algn="l" defTabSz="685800" rtl="0" eaLnBrk="1" latinLnBrk="0" hangingPunct="1">
        <a:spcBef>
          <a:spcPct val="0"/>
        </a:spcBef>
        <a:buNone/>
        <a:defRPr sz="2700" b="1" kern="1200">
          <a:solidFill>
            <a:srgbClr val="800000"/>
          </a:solidFill>
          <a:latin typeface="Arial"/>
          <a:ea typeface="+mj-ea"/>
          <a:cs typeface="Arial"/>
        </a:defRPr>
      </a:lvl1pPr>
    </p:titleStyle>
    <p:bodyStyle>
      <a:lvl1pPr marL="257175" indent="-257175" algn="l" defTabSz="685800" rtl="0" eaLnBrk="1" latinLnBrk="0" hangingPunct="1">
        <a:spcBef>
          <a:spcPct val="20000"/>
        </a:spcBef>
        <a:buFont typeface="Arial" pitchFamily="34" charset="0"/>
        <a:buChar char="•"/>
        <a:defRPr sz="1200" b="1" kern="1200">
          <a:solidFill>
            <a:srgbClr val="800000"/>
          </a:solidFill>
          <a:latin typeface="Arial"/>
          <a:ea typeface="+mn-ea"/>
          <a:cs typeface="Arial"/>
        </a:defRPr>
      </a:lvl1pPr>
      <a:lvl2pPr marL="557213" indent="-214313" algn="l" defTabSz="685800" rtl="0" eaLnBrk="1" latinLnBrk="0" hangingPunct="1">
        <a:spcBef>
          <a:spcPct val="20000"/>
        </a:spcBef>
        <a:buFont typeface="Arial" pitchFamily="34" charset="0"/>
        <a:buChar char="–"/>
        <a:defRPr sz="900" b="1" kern="1200">
          <a:solidFill>
            <a:srgbClr val="800000"/>
          </a:solidFill>
          <a:latin typeface="Arial"/>
          <a:ea typeface="+mn-ea"/>
          <a:cs typeface="Arial"/>
        </a:defRPr>
      </a:lvl2pPr>
      <a:lvl3pPr marL="857250" indent="-171450" algn="l" defTabSz="685800" rtl="0" eaLnBrk="1" latinLnBrk="0" hangingPunct="1">
        <a:spcBef>
          <a:spcPct val="20000"/>
        </a:spcBef>
        <a:buFont typeface="Arial" pitchFamily="34" charset="0"/>
        <a:buChar char="•"/>
        <a:defRPr sz="900" kern="1200">
          <a:solidFill>
            <a:schemeClr val="tx1"/>
          </a:solidFill>
          <a:latin typeface="Arial"/>
          <a:ea typeface="+mn-ea"/>
          <a:cs typeface="Arial"/>
        </a:defRPr>
      </a:lvl3pPr>
      <a:lvl4pPr marL="1200150" indent="-171450" algn="l" defTabSz="685800" rtl="0" eaLnBrk="1" latinLnBrk="0" hangingPunct="1">
        <a:spcBef>
          <a:spcPct val="20000"/>
        </a:spcBef>
        <a:buFont typeface="Arial" pitchFamily="34" charset="0"/>
        <a:buChar char="–"/>
        <a:defRPr sz="900" kern="1200">
          <a:solidFill>
            <a:schemeClr val="tx1"/>
          </a:solidFill>
          <a:latin typeface="Arial"/>
          <a:ea typeface="+mn-ea"/>
          <a:cs typeface="Arial"/>
        </a:defRPr>
      </a:lvl4pPr>
      <a:lvl5pPr marL="1543050" indent="-171450" algn="l" defTabSz="685800" rtl="0" eaLnBrk="1" latinLnBrk="0" hangingPunct="1">
        <a:spcBef>
          <a:spcPct val="20000"/>
        </a:spcBef>
        <a:buFont typeface="Arial" pitchFamily="34" charset="0"/>
        <a:buChar char="»"/>
        <a:defRPr sz="788" kern="1200">
          <a:solidFill>
            <a:schemeClr val="tx1">
              <a:lumMod val="65000"/>
              <a:lumOff val="35000"/>
            </a:schemeClr>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24944"/>
            <a:ext cx="9144000" cy="1440160"/>
          </a:xfrm>
        </p:spPr>
        <p:txBody>
          <a:bodyPr>
            <a:noAutofit/>
          </a:bodyPr>
          <a:lstStyle/>
          <a:p>
            <a:pPr algn="ctr"/>
            <a:r>
              <a:rPr lang="en-ZA" sz="3600" dirty="0" smtClean="0">
                <a:latin typeface="+mn-lt"/>
              </a:rPr>
              <a:t/>
            </a:r>
            <a:br>
              <a:rPr lang="en-ZA" sz="3600" dirty="0" smtClean="0">
                <a:latin typeface="+mn-lt"/>
              </a:rPr>
            </a:br>
            <a:r>
              <a:rPr lang="en-ZA" sz="3600" dirty="0" smtClean="0">
                <a:latin typeface="+mn-lt"/>
              </a:rPr>
              <a:t>2019-20 ANNUAL PERFORMANCE PLAN</a:t>
            </a:r>
            <a:r>
              <a:rPr lang="en-ZA" sz="4000" dirty="0" smtClean="0">
                <a:latin typeface="+mn-lt"/>
              </a:rPr>
              <a:t/>
            </a:r>
            <a:br>
              <a:rPr lang="en-ZA" sz="4000" dirty="0" smtClean="0">
                <a:latin typeface="+mn-lt"/>
              </a:rPr>
            </a:br>
            <a:endParaRPr lang="en-ZA" sz="4000" dirty="0">
              <a:solidFill>
                <a:srgbClr val="FF0000"/>
              </a:solidFill>
              <a:latin typeface="+mn-lt"/>
            </a:endParaRPr>
          </a:p>
        </p:txBody>
      </p:sp>
      <p:sp>
        <p:nvSpPr>
          <p:cNvPr id="11" name="Rectangle 10"/>
          <p:cNvSpPr/>
          <p:nvPr/>
        </p:nvSpPr>
        <p:spPr>
          <a:xfrm>
            <a:off x="1763688" y="4725144"/>
            <a:ext cx="6984776" cy="1368152"/>
          </a:xfrm>
          <a:prstGeom prst="rect">
            <a:avLst/>
          </a:prstGeom>
        </p:spPr>
        <p:txBody>
          <a:bodyPr wrap="square">
            <a:noAutofit/>
          </a:bodyPr>
          <a:lstStyle/>
          <a:p>
            <a:pPr algn="r">
              <a:spcAft>
                <a:spcPts val="600"/>
              </a:spcAft>
            </a:pPr>
            <a:r>
              <a:rPr lang="en-US" sz="3200" b="1" dirty="0" smtClean="0">
                <a:solidFill>
                  <a:srgbClr val="800000"/>
                </a:solidFill>
                <a:cs typeface="Arial"/>
              </a:rPr>
              <a:t>Presentation to the Portfolio Committee</a:t>
            </a:r>
          </a:p>
          <a:p>
            <a:pPr algn="r">
              <a:spcAft>
                <a:spcPts val="600"/>
              </a:spcAft>
            </a:pPr>
            <a:r>
              <a:rPr lang="en-US" sz="3200" b="1" dirty="0" smtClean="0">
                <a:solidFill>
                  <a:schemeClr val="accent2">
                    <a:lumMod val="75000"/>
                  </a:schemeClr>
                </a:solidFill>
                <a:cs typeface="Arial"/>
              </a:rPr>
              <a:t> 3 July 2019 </a:t>
            </a:r>
          </a:p>
          <a:p>
            <a:pPr algn="r">
              <a:spcAft>
                <a:spcPts val="600"/>
              </a:spcAft>
            </a:pPr>
            <a:r>
              <a:rPr lang="en-US" sz="3200" b="1" dirty="0" smtClean="0">
                <a:solidFill>
                  <a:srgbClr val="800000"/>
                </a:solidFill>
                <a:cs typeface="Arial"/>
              </a:rPr>
              <a:t> </a:t>
            </a:r>
          </a:p>
          <a:p>
            <a:pPr algn="r">
              <a:spcAft>
                <a:spcPts val="600"/>
              </a:spcAft>
            </a:pPr>
            <a:endParaRPr lang="en-ZA" sz="3200" b="1" dirty="0" smtClean="0">
              <a:solidFill>
                <a:srgbClr val="800000"/>
              </a:solidFill>
              <a:cs typeface="Arial"/>
            </a:endParaRPr>
          </a:p>
        </p:txBody>
      </p:sp>
    </p:spTree>
    <p:extLst>
      <p:ext uri="{BB962C8B-B14F-4D97-AF65-F5344CB8AC3E}">
        <p14:creationId xmlns:p14="http://schemas.microsoft.com/office/powerpoint/2010/main" xmlns="" val="61576014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036496" cy="710952"/>
          </a:xfrm>
        </p:spPr>
        <p:txBody>
          <a:bodyPr>
            <a:normAutofit/>
          </a:bodyPr>
          <a:lstStyle/>
          <a:p>
            <a:pPr algn="ctr"/>
            <a:r>
              <a:rPr lang="en-US" dirty="0" smtClean="0">
                <a:latin typeface="+mj-lt"/>
                <a:cs typeface="Arial Narrow"/>
              </a:rPr>
              <a:t>POA AND THE OUTCOMES FRAMEWORK</a:t>
            </a:r>
            <a:endParaRPr lang="en-US" dirty="0">
              <a:latin typeface="+mj-lt"/>
              <a:cs typeface="Arial Narrow"/>
            </a:endParaRPr>
          </a:p>
        </p:txBody>
      </p:sp>
      <p:sp>
        <p:nvSpPr>
          <p:cNvPr id="3" name="Content Placeholder 2"/>
          <p:cNvSpPr>
            <a:spLocks noGrp="1"/>
          </p:cNvSpPr>
          <p:nvPr>
            <p:ph idx="1"/>
          </p:nvPr>
        </p:nvSpPr>
        <p:spPr>
          <a:xfrm>
            <a:off x="179512" y="1124744"/>
            <a:ext cx="8856984" cy="4968552"/>
          </a:xfrm>
        </p:spPr>
        <p:txBody>
          <a:bodyPr>
            <a:noAutofit/>
          </a:bodyPr>
          <a:lstStyle/>
          <a:p>
            <a:pPr marL="268288" lvl="2" indent="-268288">
              <a:buFont typeface="Wingdings" charset="2"/>
              <a:buChar char="§"/>
            </a:pPr>
            <a:r>
              <a:rPr lang="en-ZA" sz="2300" dirty="0" smtClean="0">
                <a:solidFill>
                  <a:srgbClr val="000000"/>
                </a:solidFill>
                <a:latin typeface="+mn-lt"/>
                <a:cs typeface="Arial Narrow"/>
              </a:rPr>
              <a:t>The Department is leading Outcome 14 (</a:t>
            </a:r>
            <a:r>
              <a:rPr lang="en-ZA" sz="2300" i="1" dirty="0" smtClean="0">
                <a:latin typeface="+mn-lt"/>
                <a:cs typeface="Arial Narrow"/>
              </a:rPr>
              <a:t>A </a:t>
            </a:r>
            <a:r>
              <a:rPr lang="en-ZA" sz="2300" i="1" dirty="0">
                <a:latin typeface="+mn-lt"/>
                <a:cs typeface="Arial Narrow"/>
              </a:rPr>
              <a:t>Diverse, Socially C</a:t>
            </a:r>
            <a:r>
              <a:rPr lang="en-ZA" sz="2300" i="1" dirty="0" smtClean="0">
                <a:latin typeface="+mn-lt"/>
                <a:cs typeface="Arial Narrow"/>
              </a:rPr>
              <a:t>ohesive </a:t>
            </a:r>
            <a:r>
              <a:rPr lang="en-ZA" sz="2300" i="1" dirty="0">
                <a:latin typeface="+mn-lt"/>
                <a:cs typeface="Arial Narrow"/>
              </a:rPr>
              <a:t>Society w</a:t>
            </a:r>
            <a:r>
              <a:rPr lang="en-ZA" sz="2300" i="1" dirty="0" smtClean="0">
                <a:latin typeface="+mn-lt"/>
                <a:cs typeface="Arial Narrow"/>
              </a:rPr>
              <a:t>ith a Common </a:t>
            </a:r>
            <a:r>
              <a:rPr lang="en-ZA" sz="2300" i="1" dirty="0">
                <a:latin typeface="+mn-lt"/>
                <a:cs typeface="Arial Narrow"/>
              </a:rPr>
              <a:t>National </a:t>
            </a:r>
            <a:r>
              <a:rPr lang="en-ZA" sz="2300" i="1" dirty="0" smtClean="0">
                <a:latin typeface="+mn-lt"/>
                <a:cs typeface="Arial Narrow"/>
              </a:rPr>
              <a:t>Identity</a:t>
            </a:r>
            <a:r>
              <a:rPr lang="en-ZA" sz="2300" dirty="0" smtClean="0">
                <a:solidFill>
                  <a:srgbClr val="000000"/>
                </a:solidFill>
                <a:latin typeface="+mn-lt"/>
                <a:cs typeface="Arial Narrow"/>
              </a:rPr>
              <a:t>)</a:t>
            </a:r>
          </a:p>
          <a:p>
            <a:pPr marL="268288" indent="-268288">
              <a:buFont typeface="Wingdings" charset="2"/>
              <a:buChar char="§"/>
            </a:pPr>
            <a:r>
              <a:rPr lang="en-US" sz="2300" b="0" dirty="0" smtClean="0">
                <a:solidFill>
                  <a:srgbClr val="000000"/>
                </a:solidFill>
                <a:latin typeface="+mn-lt"/>
                <a:cs typeface="Arial Narrow"/>
              </a:rPr>
              <a:t>T</a:t>
            </a:r>
            <a:r>
              <a:rPr lang="en-ZA" sz="2300" b="0" dirty="0" smtClean="0">
                <a:solidFill>
                  <a:srgbClr val="000000"/>
                </a:solidFill>
                <a:latin typeface="+mn-lt"/>
                <a:cs typeface="Arial Narrow"/>
              </a:rPr>
              <a:t>he Department also contributes to the following outcomes:</a:t>
            </a:r>
          </a:p>
          <a:p>
            <a:pPr marL="0" indent="0">
              <a:buNone/>
            </a:pPr>
            <a:endParaRPr lang="en-ZA" sz="2200" b="0" i="1" dirty="0" smtClean="0">
              <a:solidFill>
                <a:srgbClr val="000000"/>
              </a:solidFill>
              <a:latin typeface="+mn-lt"/>
              <a:cs typeface="Arial Narrow"/>
            </a:endParaRPr>
          </a:p>
          <a:p>
            <a:pPr marL="620713" indent="-352425">
              <a:buFont typeface="Courier New"/>
              <a:buChar char="o"/>
            </a:pPr>
            <a:r>
              <a:rPr lang="en-ZA" sz="2200" b="0" i="1" dirty="0" smtClean="0">
                <a:solidFill>
                  <a:srgbClr val="000000"/>
                </a:solidFill>
                <a:latin typeface="+mn-lt"/>
                <a:cs typeface="Arial Narrow"/>
              </a:rPr>
              <a:t>Outcome </a:t>
            </a:r>
            <a:r>
              <a:rPr lang="en-ZA" sz="2200" b="0" i="1" dirty="0">
                <a:solidFill>
                  <a:srgbClr val="000000"/>
                </a:solidFill>
                <a:latin typeface="+mn-lt"/>
                <a:cs typeface="Arial Narrow"/>
              </a:rPr>
              <a:t>1: Improved quality of basic education</a:t>
            </a:r>
            <a:endParaRPr lang="en-US" sz="2200" b="0" i="1" dirty="0">
              <a:solidFill>
                <a:srgbClr val="000000"/>
              </a:solidFill>
              <a:latin typeface="+mn-lt"/>
              <a:cs typeface="Arial Narrow"/>
            </a:endParaRPr>
          </a:p>
          <a:p>
            <a:pPr marL="620713" indent="-352425">
              <a:buFont typeface="Courier New"/>
              <a:buChar char="o"/>
            </a:pPr>
            <a:r>
              <a:rPr lang="en-ZA" sz="2200" b="0" i="1" dirty="0" smtClean="0">
                <a:solidFill>
                  <a:srgbClr val="000000"/>
                </a:solidFill>
                <a:latin typeface="+mn-lt"/>
                <a:cs typeface="Arial Narrow"/>
              </a:rPr>
              <a:t>Outcome </a:t>
            </a:r>
            <a:r>
              <a:rPr lang="en-ZA" sz="2200" b="0" i="1" dirty="0">
                <a:solidFill>
                  <a:srgbClr val="000000"/>
                </a:solidFill>
                <a:latin typeface="+mn-lt"/>
                <a:cs typeface="Arial Narrow"/>
              </a:rPr>
              <a:t>4: Decent employment through inclusive economic growth</a:t>
            </a:r>
            <a:endParaRPr lang="en-US" sz="2200" b="0" i="1" dirty="0">
              <a:solidFill>
                <a:srgbClr val="000000"/>
              </a:solidFill>
              <a:latin typeface="+mn-lt"/>
              <a:cs typeface="Arial Narrow"/>
            </a:endParaRPr>
          </a:p>
          <a:p>
            <a:pPr marL="620713" indent="-352425">
              <a:buFont typeface="Courier New"/>
              <a:buChar char="o"/>
            </a:pPr>
            <a:r>
              <a:rPr lang="en-ZA" sz="2200" b="0" i="1" dirty="0" smtClean="0">
                <a:solidFill>
                  <a:srgbClr val="000000"/>
                </a:solidFill>
                <a:latin typeface="+mn-lt"/>
                <a:cs typeface="Arial Narrow"/>
              </a:rPr>
              <a:t>Outcome </a:t>
            </a:r>
            <a:r>
              <a:rPr lang="en-ZA" sz="2200" b="0" i="1" dirty="0">
                <a:solidFill>
                  <a:srgbClr val="000000"/>
                </a:solidFill>
                <a:latin typeface="+mn-lt"/>
                <a:cs typeface="Arial Narrow"/>
              </a:rPr>
              <a:t>5: A skilled and capable workforce to support an inclusive growth path</a:t>
            </a:r>
            <a:endParaRPr lang="en-US" sz="2200" b="0" i="1" dirty="0">
              <a:solidFill>
                <a:srgbClr val="000000"/>
              </a:solidFill>
              <a:latin typeface="+mn-lt"/>
              <a:cs typeface="Arial Narrow"/>
            </a:endParaRPr>
          </a:p>
          <a:p>
            <a:pPr marL="620713" indent="-352425">
              <a:buFont typeface="Courier New"/>
              <a:buChar char="o"/>
            </a:pPr>
            <a:r>
              <a:rPr lang="en-ZA" sz="2200" b="0" i="1" dirty="0" smtClean="0">
                <a:solidFill>
                  <a:srgbClr val="000000"/>
                </a:solidFill>
                <a:latin typeface="+mn-lt"/>
                <a:cs typeface="Arial Narrow"/>
              </a:rPr>
              <a:t>Outcome </a:t>
            </a:r>
            <a:r>
              <a:rPr lang="en-ZA" sz="2200" b="0" i="1" dirty="0">
                <a:solidFill>
                  <a:srgbClr val="000000"/>
                </a:solidFill>
                <a:latin typeface="+mn-lt"/>
                <a:cs typeface="Arial Narrow"/>
              </a:rPr>
              <a:t>7: Vibrant, equitable and sustainable rural communities with food security for all</a:t>
            </a:r>
            <a:endParaRPr lang="en-US" sz="2200" b="0" i="1" dirty="0">
              <a:solidFill>
                <a:srgbClr val="000000"/>
              </a:solidFill>
              <a:latin typeface="+mn-lt"/>
              <a:cs typeface="Arial Narrow"/>
            </a:endParaRPr>
          </a:p>
          <a:p>
            <a:pPr marL="620713" indent="-352425">
              <a:buFont typeface="Courier New"/>
              <a:buChar char="o"/>
            </a:pPr>
            <a:r>
              <a:rPr lang="en-ZA" sz="2200" b="0" i="1" dirty="0" smtClean="0">
                <a:solidFill>
                  <a:srgbClr val="000000"/>
                </a:solidFill>
                <a:latin typeface="+mn-lt"/>
                <a:cs typeface="Arial Narrow"/>
              </a:rPr>
              <a:t>Outcome </a:t>
            </a:r>
            <a:r>
              <a:rPr lang="en-ZA" sz="2200" b="0" i="1" dirty="0">
                <a:solidFill>
                  <a:srgbClr val="000000"/>
                </a:solidFill>
                <a:latin typeface="+mn-lt"/>
                <a:cs typeface="Arial Narrow"/>
              </a:rPr>
              <a:t>11: Create a better South Africa and contribute to a better Africa and a better </a:t>
            </a:r>
            <a:r>
              <a:rPr lang="en-ZA" sz="2200" b="0" i="1" dirty="0" smtClean="0">
                <a:solidFill>
                  <a:srgbClr val="000000"/>
                </a:solidFill>
                <a:latin typeface="+mn-lt"/>
                <a:cs typeface="Arial Narrow"/>
              </a:rPr>
              <a:t>world</a:t>
            </a:r>
          </a:p>
          <a:p>
            <a:pPr marL="620713" indent="-352425">
              <a:buFont typeface="Courier New"/>
              <a:buChar char="o"/>
            </a:pPr>
            <a:endParaRPr lang="en-US" sz="2300" b="0" i="1" dirty="0">
              <a:solidFill>
                <a:srgbClr val="000000"/>
              </a:solidFill>
              <a:latin typeface="+mn-lt"/>
              <a:cs typeface="Arial Narrow"/>
            </a:endParaRPr>
          </a:p>
        </p:txBody>
      </p:sp>
      <p:sp>
        <p:nvSpPr>
          <p:cNvPr id="4" name="Slide Number Placeholder 3"/>
          <p:cNvSpPr>
            <a:spLocks noGrp="1"/>
          </p:cNvSpPr>
          <p:nvPr>
            <p:ph type="sldNum" sz="quarter" idx="4"/>
          </p:nvPr>
        </p:nvSpPr>
        <p:spPr/>
        <p:txBody>
          <a:bodyPr/>
          <a:lstStyle/>
          <a:p>
            <a:r>
              <a:rPr lang="en-ZA" sz="1200" b="1" dirty="0" smtClean="0"/>
              <a:t>10</a:t>
            </a:r>
          </a:p>
        </p:txBody>
      </p:sp>
    </p:spTree>
    <p:extLst>
      <p:ext uri="{BB962C8B-B14F-4D97-AF65-F5344CB8AC3E}">
        <p14:creationId xmlns:p14="http://schemas.microsoft.com/office/powerpoint/2010/main" xmlns="" val="132631135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98</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76457188"/>
              </p:ext>
            </p:extLst>
          </p:nvPr>
        </p:nvGraphicFramePr>
        <p:xfrm>
          <a:off x="395536" y="726157"/>
          <a:ext cx="8568952" cy="2528018"/>
        </p:xfrm>
        <a:graphic>
          <a:graphicData uri="http://schemas.openxmlformats.org/drawingml/2006/table">
            <a:tbl>
              <a:tblPr firstRow="1" bandRow="1">
                <a:tableStyleId>{5C22544A-7EE6-4342-B048-85BDC9FD1C3A}</a:tableStyleId>
              </a:tblPr>
              <a:tblGrid>
                <a:gridCol w="4792803">
                  <a:extLst>
                    <a:ext uri="{9D8B030D-6E8A-4147-A177-3AD203B41FA5}">
                      <a16:colId xmlns:a16="http://schemas.microsoft.com/office/drawing/2014/main" xmlns="" val="20000"/>
                    </a:ext>
                  </a:extLst>
                </a:gridCol>
                <a:gridCol w="1234510">
                  <a:extLst>
                    <a:ext uri="{9D8B030D-6E8A-4147-A177-3AD203B41FA5}">
                      <a16:colId xmlns:a16="http://schemas.microsoft.com/office/drawing/2014/main" xmlns="" val="20001"/>
                    </a:ext>
                  </a:extLst>
                </a:gridCol>
                <a:gridCol w="1234510">
                  <a:extLst>
                    <a:ext uri="{9D8B030D-6E8A-4147-A177-3AD203B41FA5}">
                      <a16:colId xmlns:a16="http://schemas.microsoft.com/office/drawing/2014/main" xmlns="" val="20002"/>
                    </a:ext>
                  </a:extLst>
                </a:gridCol>
                <a:gridCol w="1307129">
                  <a:extLst>
                    <a:ext uri="{9D8B030D-6E8A-4147-A177-3AD203B41FA5}">
                      <a16:colId xmlns:a16="http://schemas.microsoft.com/office/drawing/2014/main" xmlns="" val="20003"/>
                    </a:ext>
                  </a:extLst>
                </a:gridCol>
              </a:tblGrid>
              <a:tr h="720080">
                <a:tc>
                  <a:txBody>
                    <a:bodyPr/>
                    <a:lstStyle/>
                    <a:p>
                      <a:pPr algn="r" fontAlgn="b"/>
                      <a:r>
                        <a:rPr lang="en-ZA" sz="1600" b="1" i="0" u="none" strike="noStrike" dirty="0" smtClean="0">
                          <a:solidFill>
                            <a:schemeClr val="bg1"/>
                          </a:solidFill>
                          <a:latin typeface="Arial" pitchFamily="34" charset="0"/>
                          <a:cs typeface="Arial" pitchFamily="34" charset="0"/>
                        </a:rPr>
                        <a:t>Heritage </a:t>
                      </a:r>
                      <a:r>
                        <a:rPr lang="en-ZA" sz="1600" b="1" i="0" u="none" strike="noStrike" dirty="0">
                          <a:solidFill>
                            <a:schemeClr val="bg1"/>
                          </a:solidFill>
                          <a:latin typeface="Arial" pitchFamily="34" charset="0"/>
                          <a:cs typeface="Arial" pitchFamily="34" charset="0"/>
                        </a:rPr>
                        <a:t>Institutions</a:t>
                      </a: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2019/20</a:t>
                      </a:r>
                    </a:p>
                    <a:p>
                      <a:pPr algn="r" fontAlgn="b"/>
                      <a:r>
                        <a:rPr lang="en-ZA" sz="1600" b="1" i="0" u="none" strike="noStrike" dirty="0" smtClean="0">
                          <a:solidFill>
                            <a:schemeClr val="bg1"/>
                          </a:solidFill>
                          <a:latin typeface="Arial" pitchFamily="34" charset="0"/>
                          <a:cs typeface="Arial" pitchFamily="34" charset="0"/>
                        </a:rPr>
                        <a:t>R</a:t>
                      </a:r>
                      <a:r>
                        <a:rPr lang="en-ZA" sz="1600" b="1" i="0" u="none" strike="noStrike" baseline="0" dirty="0" smtClean="0">
                          <a:solidFill>
                            <a:schemeClr val="bg1"/>
                          </a:solidFill>
                          <a:latin typeface="Arial" pitchFamily="34" charset="0"/>
                          <a:cs typeface="Arial" pitchFamily="34" charset="0"/>
                        </a:rPr>
                        <a:t>’000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2020/21</a:t>
                      </a:r>
                    </a:p>
                    <a:p>
                      <a:pPr algn="r" fontAlgn="b"/>
                      <a:r>
                        <a:rPr lang="en-ZA" sz="1600" b="1" i="0" u="none" strike="noStrike" dirty="0" smtClean="0">
                          <a:solidFill>
                            <a:schemeClr val="bg1"/>
                          </a:solidFill>
                          <a:latin typeface="Arial" pitchFamily="34" charset="0"/>
                          <a:cs typeface="Arial" pitchFamily="34" charset="0"/>
                        </a:rPr>
                        <a:t>  R’000</a:t>
                      </a:r>
                      <a:r>
                        <a:rPr lang="en-ZA" sz="1600" b="1" i="0" u="none" strike="noStrike" dirty="0">
                          <a:solidFill>
                            <a:schemeClr val="bg1"/>
                          </a:solidFill>
                          <a:latin typeface="Arial" pitchFamily="34" charset="0"/>
                          <a:cs typeface="Arial" pitchFamily="34" charset="0"/>
                        </a:rPr>
                        <a:t> </a:t>
                      </a: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2021/22</a:t>
                      </a:r>
                    </a:p>
                    <a:p>
                      <a:pPr algn="r" fontAlgn="b"/>
                      <a:r>
                        <a:rPr lang="en-ZA" sz="1600" b="1" i="0" u="none" strike="noStrike" dirty="0" smtClean="0">
                          <a:solidFill>
                            <a:schemeClr val="bg1"/>
                          </a:solidFill>
                          <a:latin typeface="Arial" pitchFamily="34" charset="0"/>
                          <a:cs typeface="Arial" pitchFamily="34" charset="0"/>
                        </a:rPr>
                        <a:t>R’000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extLst>
                  <a:ext uri="{0D108BD9-81ED-4DB2-BD59-A6C34878D82A}">
                    <a16:rowId xmlns:a16="http://schemas.microsoft.com/office/drawing/2014/main" xmlns="" val="10000"/>
                  </a:ext>
                </a:extLst>
              </a:tr>
              <a:tr h="3688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0" i="0" u="none" strike="noStrike" dirty="0" smtClean="0">
                          <a:effectLst/>
                          <a:latin typeface="Arial" pitchFamily="34" charset="0"/>
                          <a:cs typeface="Arial" pitchFamily="34" charset="0"/>
                        </a:rPr>
                        <a:t>War Museum </a:t>
                      </a:r>
                      <a:r>
                        <a:rPr lang="en-US" sz="1400" b="0" i="0" u="none" strike="noStrike" baseline="0" dirty="0" smtClean="0">
                          <a:effectLst/>
                          <a:latin typeface="Arial" pitchFamily="34" charset="0"/>
                          <a:cs typeface="Arial" pitchFamily="34" charset="0"/>
                        </a:rPr>
                        <a:t>(Capital Transfer)</a:t>
                      </a:r>
                      <a:endParaRPr lang="en-US" sz="1400" b="0" i="0" u="none" strike="noStrike" dirty="0" smtClean="0">
                        <a:effectLst/>
                        <a:latin typeface="Arial" pitchFamily="34" charset="0"/>
                        <a:cs typeface="Arial" pitchFamily="34" charset="0"/>
                      </a:endParaRPr>
                    </a:p>
                  </a:txBody>
                  <a:tcPr marL="7620" marR="7620" marT="7620" marB="0" anchor="ctr">
                    <a:solidFill>
                      <a:srgbClr val="FFFFFF"/>
                    </a:solidFill>
                  </a:tcPr>
                </a:tc>
                <a:tc>
                  <a:txBody>
                    <a:bodyPr/>
                    <a:lstStyle/>
                    <a:p>
                      <a:pPr lvl="1" algn="l" fontAlgn="t"/>
                      <a:r>
                        <a:rPr lang="en-ZA" sz="1400" b="0" i="0" u="none" strike="noStrike" dirty="0" smtClean="0">
                          <a:effectLst/>
                          <a:latin typeface="Arial" pitchFamily="34" charset="0"/>
                          <a:cs typeface="Arial" pitchFamily="34" charset="0"/>
                        </a:rPr>
                        <a:t>  6 053</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lvl="1" algn="l" fontAlgn="t"/>
                      <a:r>
                        <a:rPr lang="en-ZA" sz="1400" b="0" i="0" u="none" strike="noStrike" dirty="0" smtClean="0">
                          <a:effectLst/>
                          <a:latin typeface="Arial" pitchFamily="34" charset="0"/>
                          <a:cs typeface="Arial" pitchFamily="34" charset="0"/>
                        </a:rPr>
                        <a:t>   6 000</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lvl="1" algn="l" fontAlgn="t"/>
                      <a:r>
                        <a:rPr lang="en-ZA" sz="1400" b="0" i="0" u="none" strike="noStrike" dirty="0" smtClean="0">
                          <a:effectLst/>
                          <a:latin typeface="Arial" pitchFamily="34" charset="0"/>
                          <a:cs typeface="Arial" pitchFamily="34" charset="0"/>
                        </a:rPr>
                        <a:t>      6 330</a:t>
                      </a:r>
                    </a:p>
                  </a:txBody>
                  <a:tcPr marL="7620" marR="7620" marT="7620" marB="0" anchor="ctr" anchorCtr="1">
                    <a:solidFill>
                      <a:srgbClr val="FFFFFF"/>
                    </a:solidFill>
                  </a:tcPr>
                </a:tc>
                <a:extLst>
                  <a:ext uri="{0D108BD9-81ED-4DB2-BD59-A6C34878D82A}">
                    <a16:rowId xmlns:a16="http://schemas.microsoft.com/office/drawing/2014/main" xmlns="" val="10001"/>
                  </a:ext>
                </a:extLst>
              </a:tr>
              <a:tr h="338371">
                <a:tc>
                  <a:txBody>
                    <a:bodyPr/>
                    <a:lstStyle/>
                    <a:p>
                      <a:pPr algn="l" fontAlgn="b"/>
                      <a:r>
                        <a:rPr lang="en-ZA" sz="1400" b="0" i="0" u="none" strike="noStrike" dirty="0" smtClean="0">
                          <a:effectLst/>
                          <a:latin typeface="Arial" pitchFamily="34" charset="0"/>
                          <a:cs typeface="Arial" pitchFamily="34" charset="0"/>
                        </a:rPr>
                        <a:t>William Humphreys Art Gallery (Subsidy)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10 967</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11 570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12 206</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2"/>
                  </a:ext>
                </a:extLst>
              </a:tr>
              <a:tr h="338371">
                <a:tc>
                  <a:txBody>
                    <a:bodyPr/>
                    <a:lstStyle/>
                    <a:p>
                      <a:pPr algn="l" fontAlgn="b"/>
                      <a:r>
                        <a:rPr lang="en-ZA" sz="1400" b="0" i="0" u="none" strike="noStrike" dirty="0" smtClean="0">
                          <a:effectLst/>
                          <a:latin typeface="Arial" pitchFamily="34" charset="0"/>
                          <a:cs typeface="Arial" pitchFamily="34" charset="0"/>
                        </a:rPr>
                        <a:t>William Humphreys Art Gallery </a:t>
                      </a:r>
                      <a:r>
                        <a:rPr lang="en-US" sz="1400" b="0" i="0" u="none" strike="noStrike" dirty="0" smtClean="0">
                          <a:effectLst/>
                          <a:latin typeface="Arial" pitchFamily="34" charset="0"/>
                          <a:cs typeface="Arial" pitchFamily="34" charset="0"/>
                        </a:rPr>
                        <a:t>(Capital Transfer)</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17 000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4 500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4 748</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3"/>
                  </a:ext>
                </a:extLst>
              </a:tr>
              <a:tr h="270697">
                <a:tc>
                  <a:txBody>
                    <a:bodyPr/>
                    <a:lstStyle/>
                    <a:p>
                      <a:pPr algn="l" fontAlgn="b"/>
                      <a:r>
                        <a:rPr lang="en-US" sz="1400" b="0" i="0" u="none" strike="noStrike" dirty="0" smtClean="0">
                          <a:effectLst/>
                          <a:latin typeface="Arial" pitchFamily="34" charset="0"/>
                          <a:cs typeface="Arial" pitchFamily="34" charset="0"/>
                        </a:rPr>
                        <a:t>Ditsong Museum (Subsidy)</a:t>
                      </a:r>
                      <a:endParaRPr lang="en-ZA" sz="1400" b="0" i="0" u="none" strike="noStrike" dirty="0">
                        <a:effectLst/>
                        <a:latin typeface="Arial" pitchFamily="34" charset="0"/>
                        <a:cs typeface="Arial" pitchFamily="34" charset="0"/>
                      </a:endParaRPr>
                    </a:p>
                  </a:txBody>
                  <a:tcPr marL="7620" marR="7620" marT="7620" marB="0" anchor="ctr">
                    <a:noFill/>
                  </a:tcPr>
                </a:tc>
                <a:tc>
                  <a:txBody>
                    <a:bodyPr/>
                    <a:lstStyle/>
                    <a:p>
                      <a:pPr lvl="1" algn="l" fontAlgn="t"/>
                      <a:r>
                        <a:rPr lang="en-ZA" sz="1400" b="0" i="0" u="none" strike="noStrike" dirty="0" smtClean="0">
                          <a:effectLst/>
                          <a:latin typeface="Arial" pitchFamily="34" charset="0"/>
                          <a:cs typeface="Arial" pitchFamily="34" charset="0"/>
                        </a:rPr>
                        <a:t>92 045</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r>
                        <a:rPr lang="en-ZA" sz="1400" b="0" i="0" u="none" strike="noStrike" dirty="0" smtClean="0">
                          <a:effectLst/>
                          <a:latin typeface="Arial" pitchFamily="34" charset="0"/>
                          <a:cs typeface="Arial" pitchFamily="34" charset="0"/>
                        </a:rPr>
                        <a:t> 97 160</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r>
                        <a:rPr lang="en-ZA" sz="1400" b="0" i="0" u="none" strike="noStrike" dirty="0" smtClean="0">
                          <a:effectLst/>
                          <a:latin typeface="Arial" pitchFamily="34" charset="0"/>
                          <a:cs typeface="Arial" pitchFamily="34" charset="0"/>
                        </a:rPr>
                        <a:t>   102 505</a:t>
                      </a:r>
                      <a:endParaRPr lang="en-ZA" sz="1400" b="0" i="0" u="none" strike="noStrike" dirty="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04"/>
                  </a:ext>
                </a:extLst>
              </a:tr>
              <a:tr h="270697">
                <a:tc>
                  <a:txBody>
                    <a:bodyPr/>
                    <a:lstStyle/>
                    <a:p>
                      <a:pPr algn="l" fontAlgn="b"/>
                      <a:r>
                        <a:rPr lang="en-US" sz="1400" b="0" i="0" u="none" strike="noStrike" dirty="0" smtClean="0">
                          <a:effectLst/>
                          <a:latin typeface="Arial" pitchFamily="34" charset="0"/>
                          <a:cs typeface="Arial" pitchFamily="34" charset="0"/>
                        </a:rPr>
                        <a:t>Ditsong Museum (Capital Transfer)</a:t>
                      </a:r>
                      <a:endParaRPr lang="en-ZA" sz="1400" b="0" i="0" u="none" strike="noStrike" dirty="0">
                        <a:effectLst/>
                        <a:latin typeface="Arial" pitchFamily="34" charset="0"/>
                        <a:cs typeface="Arial" pitchFamily="34" charset="0"/>
                      </a:endParaRPr>
                    </a:p>
                  </a:txBody>
                  <a:tcPr marL="7620" marR="7620" marT="7620" marB="0" anchor="ctr">
                    <a:noFill/>
                  </a:tcPr>
                </a:tc>
                <a:tc>
                  <a:txBody>
                    <a:bodyPr/>
                    <a:lstStyle/>
                    <a:p>
                      <a:pPr lvl="1" algn="l" fontAlgn="t"/>
                      <a:r>
                        <a:rPr lang="en-ZA" sz="1400" b="0" i="0" u="none" strike="noStrike" dirty="0" smtClean="0">
                          <a:effectLst/>
                          <a:latin typeface="Arial" pitchFamily="34" charset="0"/>
                          <a:cs typeface="Arial" pitchFamily="34" charset="0"/>
                        </a:rPr>
                        <a:t>25 577</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r>
                        <a:rPr lang="en-ZA" sz="1400" b="0" i="0" u="none" strike="noStrike" dirty="0" smtClean="0">
                          <a:effectLst/>
                          <a:latin typeface="Arial" pitchFamily="34" charset="0"/>
                          <a:cs typeface="Arial" pitchFamily="34" charset="0"/>
                        </a:rPr>
                        <a:t>  20 900</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r>
                        <a:rPr lang="en-ZA" sz="1400" b="0" i="0" u="none" strike="noStrike" dirty="0" smtClean="0">
                          <a:effectLst/>
                          <a:latin typeface="Arial" pitchFamily="34" charset="0"/>
                          <a:cs typeface="Arial" pitchFamily="34" charset="0"/>
                        </a:rPr>
                        <a:t>     28 000</a:t>
                      </a:r>
                      <a:endParaRPr lang="en-ZA" sz="1400" b="0" i="0" u="none" strike="noStrike" dirty="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05"/>
                  </a:ext>
                </a:extLst>
              </a:tr>
              <a:tr h="207680">
                <a:tc>
                  <a:txBody>
                    <a:bodyPr/>
                    <a:lstStyle/>
                    <a:p>
                      <a:pPr algn="l" fontAlgn="b"/>
                      <a:endParaRPr lang="en-US" sz="1400" b="0" i="0" u="none" strike="noStrike" dirty="0">
                        <a:effectLst/>
                        <a:latin typeface="Arial" pitchFamily="34" charset="0"/>
                        <a:cs typeface="Arial" pitchFamily="34" charset="0"/>
                      </a:endParaRPr>
                    </a:p>
                  </a:txBody>
                  <a:tcPr marL="7620" marR="7620" marT="7620" marB="0" anchor="ctr">
                    <a:noFill/>
                  </a:tcPr>
                </a:tc>
                <a:tc>
                  <a:txBody>
                    <a:bodyPr/>
                    <a:lstStyle/>
                    <a:p>
                      <a:pPr lvl="1" algn="l" fontAlgn="t"/>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endParaRPr lang="en-ZA" sz="1400" b="0" i="0" u="none" strike="noStrike" dirty="0" smtClean="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06"/>
                  </a:ext>
                </a:extLst>
              </a:tr>
            </a:tbl>
          </a:graphicData>
        </a:graphic>
      </p:graphicFrame>
      <p:sp>
        <p:nvSpPr>
          <p:cNvPr id="6" name="Title 1"/>
          <p:cNvSpPr txBox="1">
            <a:spLocks/>
          </p:cNvSpPr>
          <p:nvPr/>
        </p:nvSpPr>
        <p:spPr>
          <a:xfrm>
            <a:off x="395536" y="60405"/>
            <a:ext cx="8568952" cy="515020"/>
          </a:xfrm>
          <a:prstGeom prst="rect">
            <a:avLst/>
          </a:prstGeom>
          <a:ln>
            <a:solidFill>
              <a:srgbClr val="C00000"/>
            </a:solidFill>
          </a:ln>
        </p:spPr>
        <p:txBody>
          <a:bodyPr vert="horz" lIns="91440" tIns="45720" rIns="91440" bIns="45720" rtlCol="0" anchor="t" anchorCtr="0">
            <a:normAutofit lnSpcReduction="10000"/>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rPr>
              <a:t>HERITAGE INSTITUTIONS</a:t>
            </a:r>
            <a:endParaRPr kumimoji="0" lang="en-ZA" sz="36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endParaRPr>
          </a:p>
        </p:txBody>
      </p:sp>
    </p:spTree>
    <p:extLst>
      <p:ext uri="{BB962C8B-B14F-4D97-AF65-F5344CB8AC3E}">
        <p14:creationId xmlns:p14="http://schemas.microsoft.com/office/powerpoint/2010/main" xmlns="" val="48424176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4455368"/>
          </a:xfrm>
        </p:spPr>
        <p:txBody>
          <a:bodyPr/>
          <a:lstStyle/>
          <a:p>
            <a:pPr algn="ctr"/>
            <a:r>
              <a:rPr lang="en-US" dirty="0" smtClean="0"/>
              <a:t/>
            </a:r>
            <a:br>
              <a:rPr lang="en-US" dirty="0" smtClean="0"/>
            </a:br>
            <a:r>
              <a:rPr lang="en-ZA" dirty="0"/>
              <a:t/>
            </a:r>
            <a:br>
              <a:rPr lang="en-ZA" dirty="0"/>
            </a:br>
            <a:r>
              <a:rPr lang="en-ZA" dirty="0" smtClean="0"/>
              <a:t/>
            </a:r>
            <a:br>
              <a:rPr lang="en-ZA" dirty="0" smtClean="0"/>
            </a:br>
            <a:r>
              <a:rPr lang="en-ZA" dirty="0"/>
              <a:t/>
            </a:r>
            <a:br>
              <a:rPr lang="en-ZA" dirty="0"/>
            </a:br>
            <a:r>
              <a:rPr lang="en-ZA" dirty="0" smtClean="0"/>
              <a:t>THANK YOU</a:t>
            </a:r>
            <a:endParaRPr lang="en-ZA" dirty="0"/>
          </a:p>
        </p:txBody>
      </p:sp>
    </p:spTree>
    <p:extLst>
      <p:ext uri="{BB962C8B-B14F-4D97-AF65-F5344CB8AC3E}">
        <p14:creationId xmlns:p14="http://schemas.microsoft.com/office/powerpoint/2010/main" xmlns="" val="36604391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10952"/>
          </a:xfrm>
        </p:spPr>
        <p:txBody>
          <a:bodyPr/>
          <a:lstStyle/>
          <a:p>
            <a:r>
              <a:rPr lang="en-ZA" dirty="0" smtClean="0"/>
              <a:t>LEGISLATIVE FRAMEWORK</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8035886"/>
              </p:ext>
            </p:extLst>
          </p:nvPr>
        </p:nvGraphicFramePr>
        <p:xfrm>
          <a:off x="251520" y="692696"/>
          <a:ext cx="8784976" cy="5184576"/>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5184576">
                <a:tc>
                  <a:txBody>
                    <a:bodyPr/>
                    <a:lstStyle/>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Constitution of South Africa, 1996</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White Paper on Arts, Culture and Heritage, 1996</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Development Plan (Vision 2030)</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Government Immovable Asset Management Act, 2007</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Public Finance Management Act, 1999</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Use of Official Languages Act, 2012</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Cultural Promotion Act, 1983</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Cultural Institutions Act, 1998</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Heritage Council Act, 1999</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Heritage Resources Act, 1999</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Heraldry Act, 1962</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South African Geographical Names Council Act, 1998</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National Archives and Records Service of </a:t>
                      </a:r>
                      <a:r>
                        <a:rPr lang="en-ZA" sz="1600" b="0" i="0" u="none" strike="noStrike" kern="1200" baseline="0" dirty="0" smtClean="0">
                          <a:solidFill>
                            <a:schemeClr val="bg1"/>
                          </a:solidFill>
                          <a:latin typeface="+mn-lt"/>
                          <a:ea typeface="+mn-ea"/>
                          <a:cs typeface="+mn-cs"/>
                        </a:rPr>
                        <a:t>South Africa Act, 1996</a:t>
                      </a:r>
                    </a:p>
                    <a:p>
                      <a:pPr marL="285750" indent="-285750">
                        <a:buFont typeface="Arial" panose="020B0604020202020204" pitchFamily="34" charset="0"/>
                        <a:buChar char="•"/>
                      </a:pPr>
                      <a:r>
                        <a:rPr lang="en-ZA" sz="1600" b="0" i="0" u="none" strike="noStrike" kern="1200" baseline="0" dirty="0" smtClean="0">
                          <a:solidFill>
                            <a:schemeClr val="bg1"/>
                          </a:solidFill>
                          <a:latin typeface="+mn-lt"/>
                          <a:ea typeface="+mn-ea"/>
                          <a:cs typeface="+mn-cs"/>
                        </a:rPr>
                        <a:t>Municipal Systems Act, 2002</a:t>
                      </a:r>
                    </a:p>
                    <a:p>
                      <a:pPr marL="285750" indent="-285750">
                        <a:buFont typeface="Arial" panose="020B0604020202020204" pitchFamily="34" charset="0"/>
                        <a:buChar char="•"/>
                      </a:pPr>
                      <a:r>
                        <a:rPr lang="en-ZA" sz="1600" b="0" i="0" u="none" strike="noStrike" kern="1200" baseline="0" dirty="0" smtClean="0">
                          <a:solidFill>
                            <a:schemeClr val="bg1"/>
                          </a:solidFill>
                          <a:latin typeface="+mn-lt"/>
                          <a:ea typeface="+mn-ea"/>
                          <a:cs typeface="+mn-cs"/>
                        </a:rPr>
                        <a:t>South African Language Practitioners’ Act, 2014</a:t>
                      </a:r>
                    </a:p>
                    <a:p>
                      <a:pPr marL="285750" indent="-285750">
                        <a:buFont typeface="Arial" panose="020B0604020202020204" pitchFamily="34" charset="0"/>
                        <a:buChar char="•"/>
                      </a:pPr>
                      <a:r>
                        <a:rPr lang="en-ZA" sz="1600" b="0" i="0" u="none" strike="noStrike" kern="1200" baseline="0" dirty="0" smtClean="0">
                          <a:solidFill>
                            <a:schemeClr val="bg1"/>
                          </a:solidFill>
                          <a:latin typeface="+mn-lt"/>
                          <a:ea typeface="+mn-ea"/>
                          <a:cs typeface="+mn-cs"/>
                        </a:rPr>
                        <a:t>Cultural Laws Third Amendment Bill </a:t>
                      </a:r>
                    </a:p>
                  </a:txBody>
                  <a:tcPr/>
                </a:tc>
                <a:tc>
                  <a:txBody>
                    <a:bodyPr/>
                    <a:lstStyle/>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Arts Council Act, 1997</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Film and Video Foundation Act, 1997</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Pan South African Language Board Act, 1995</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Legal Deposit Act, 1997</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Promotion of Access to Information Act, 2000</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Promotion of Administrative Justice Act, 2000</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The Protection of Personal Information Act (POPIA), 2013</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Minimum Information Security Standards (MISS), 1998</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South African Library for the Blind Act, 1998</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Library of South Africa Act, 1998</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National Council for Library and Information Services Act, 2001</a:t>
                      </a:r>
                    </a:p>
                    <a:p>
                      <a:pPr marL="285750" indent="-285750">
                        <a:buFont typeface="Arial" panose="020B0604020202020204" pitchFamily="34" charset="0"/>
                        <a:buChar char="•"/>
                      </a:pPr>
                      <a:r>
                        <a:rPr lang="en-ZA" sz="1600" b="0" i="0" u="none" strike="noStrike" kern="1200" baseline="0" dirty="0" smtClean="0">
                          <a:solidFill>
                            <a:schemeClr val="lt1"/>
                          </a:solidFill>
                          <a:latin typeface="+mn-lt"/>
                          <a:ea typeface="+mn-ea"/>
                          <a:cs typeface="+mn-cs"/>
                        </a:rPr>
                        <a:t>Division of Revenue Act, 2007</a:t>
                      </a:r>
                      <a:endParaRPr lang="en-ZA" sz="1600" dirty="0" smtClean="0"/>
                    </a:p>
                    <a:p>
                      <a:endParaRPr lang="en-ZA" sz="1600" dirty="0"/>
                    </a:p>
                  </a:txBody>
                  <a:tcPr/>
                </a:tc>
                <a:extLst>
                  <a:ext uri="{0D108BD9-81ED-4DB2-BD59-A6C34878D82A}">
                    <a16:rowId xmlns:a16="http://schemas.microsoft.com/office/drawing/2014/main" xmlns="" val="10000"/>
                  </a:ext>
                </a:extLst>
              </a:tr>
            </a:tbl>
          </a:graphicData>
        </a:graphic>
      </p:graphicFrame>
      <p:sp>
        <p:nvSpPr>
          <p:cNvPr id="5" name="Slide Number Placeholder 3"/>
          <p:cNvSpPr txBox="1">
            <a:spLocks/>
          </p:cNvSpPr>
          <p:nvPr/>
        </p:nvSpPr>
        <p:spPr>
          <a:xfrm>
            <a:off x="8229600" y="6324600"/>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dirty="0" smtClean="0"/>
              <a:t>11</a:t>
            </a:r>
          </a:p>
        </p:txBody>
      </p:sp>
    </p:spTree>
    <p:extLst>
      <p:ext uri="{BB962C8B-B14F-4D97-AF65-F5344CB8AC3E}">
        <p14:creationId xmlns:p14="http://schemas.microsoft.com/office/powerpoint/2010/main" xmlns="" val="192759272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67"/>
            <a:ext cx="8229600" cy="710952"/>
          </a:xfrm>
        </p:spPr>
        <p:txBody>
          <a:bodyPr>
            <a:normAutofit fontScale="90000"/>
          </a:bodyPr>
          <a:lstStyle/>
          <a:p>
            <a:r>
              <a:rPr lang="en-ZA" dirty="0"/>
              <a:t>POLICY AND LEGISLATIVE REVIEWS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55612690"/>
              </p:ext>
            </p:extLst>
          </p:nvPr>
        </p:nvGraphicFramePr>
        <p:xfrm>
          <a:off x="161764" y="980728"/>
          <a:ext cx="8658708" cy="4503752"/>
        </p:xfrm>
        <a:graphic>
          <a:graphicData uri="http://schemas.openxmlformats.org/drawingml/2006/table">
            <a:tbl>
              <a:tblPr firstRow="1" bandRow="1">
                <a:tableStyleId>{5C22544A-7EE6-4342-B048-85BDC9FD1C3A}</a:tableStyleId>
              </a:tblPr>
              <a:tblGrid>
                <a:gridCol w="5613887">
                  <a:extLst>
                    <a:ext uri="{9D8B030D-6E8A-4147-A177-3AD203B41FA5}">
                      <a16:colId xmlns:a16="http://schemas.microsoft.com/office/drawing/2014/main" xmlns="" val="541640569"/>
                    </a:ext>
                  </a:extLst>
                </a:gridCol>
                <a:gridCol w="3044821">
                  <a:extLst>
                    <a:ext uri="{9D8B030D-6E8A-4147-A177-3AD203B41FA5}">
                      <a16:colId xmlns:a16="http://schemas.microsoft.com/office/drawing/2014/main" xmlns="" val="580304728"/>
                    </a:ext>
                  </a:extLst>
                </a:gridCol>
              </a:tblGrid>
              <a:tr h="360040">
                <a:tc>
                  <a:txBody>
                    <a:bodyPr/>
                    <a:lstStyle/>
                    <a:p>
                      <a:r>
                        <a:rPr lang="en-ZA" dirty="0" smtClean="0"/>
                        <a:t>Policy</a:t>
                      </a:r>
                      <a:r>
                        <a:rPr lang="en-ZA" baseline="0" dirty="0" smtClean="0"/>
                        <a:t> and Legislative </a:t>
                      </a:r>
                      <a:endParaRPr lang="en-ZA" dirty="0"/>
                    </a:p>
                  </a:txBody>
                  <a:tcPr/>
                </a:tc>
                <a:tc>
                  <a:txBody>
                    <a:bodyPr/>
                    <a:lstStyle/>
                    <a:p>
                      <a:r>
                        <a:rPr lang="en-ZA" dirty="0" smtClean="0"/>
                        <a:t>STATUS </a:t>
                      </a:r>
                      <a:endParaRPr lang="en-ZA" dirty="0"/>
                    </a:p>
                  </a:txBody>
                  <a:tcPr/>
                </a:tc>
                <a:extLst>
                  <a:ext uri="{0D108BD9-81ED-4DB2-BD59-A6C34878D82A}">
                    <a16:rowId xmlns:a16="http://schemas.microsoft.com/office/drawing/2014/main" xmlns="" val="487274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Revised White Paper on Arts and Culture</a:t>
                      </a:r>
                    </a:p>
                  </a:txBody>
                  <a:tcPr/>
                </a:tc>
                <a:tc>
                  <a:txBody>
                    <a:bodyPr/>
                    <a:lstStyle/>
                    <a:p>
                      <a:r>
                        <a:rPr lang="en-ZA" sz="1500" dirty="0" smtClean="0">
                          <a:solidFill>
                            <a:schemeClr val="tx1"/>
                          </a:solidFill>
                        </a:rPr>
                        <a:t>Submitted and processed by </a:t>
                      </a:r>
                      <a:r>
                        <a:rPr lang="en-ZA" sz="1500" baseline="0" dirty="0" smtClean="0">
                          <a:solidFill>
                            <a:schemeClr val="tx1"/>
                          </a:solidFill>
                        </a:rPr>
                        <a:t> Cabinet</a:t>
                      </a:r>
                      <a:endParaRPr lang="en-ZA" sz="1500" dirty="0">
                        <a:solidFill>
                          <a:schemeClr val="tx1"/>
                        </a:solidFill>
                      </a:endParaRPr>
                    </a:p>
                  </a:txBody>
                  <a:tcPr/>
                </a:tc>
                <a:extLst>
                  <a:ext uri="{0D108BD9-81ED-4DB2-BD59-A6C34878D82A}">
                    <a16:rowId xmlns:a16="http://schemas.microsoft.com/office/drawing/2014/main" xmlns="" val="39700810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South African Public Library and Information Services Bill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Submitted to Cabinet for approval </a:t>
                      </a:r>
                    </a:p>
                    <a:p>
                      <a:endParaRPr lang="en-ZA" sz="1500" dirty="0">
                        <a:solidFill>
                          <a:schemeClr val="tx1"/>
                        </a:solidFill>
                      </a:endParaRPr>
                    </a:p>
                  </a:txBody>
                  <a:tcPr/>
                </a:tc>
                <a:extLst>
                  <a:ext uri="{0D108BD9-81ED-4DB2-BD59-A6C34878D82A}">
                    <a16:rowId xmlns:a16="http://schemas.microsoft.com/office/drawing/2014/main" xmlns="" val="1587598429"/>
                  </a:ext>
                </a:extLst>
              </a:tr>
              <a:tr h="615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Policy on Underwater Cultural Heritage</a:t>
                      </a:r>
                    </a:p>
                  </a:txBody>
                  <a:tcPr/>
                </a:tc>
                <a:tc>
                  <a:txBody>
                    <a:bodyPr/>
                    <a:lstStyle/>
                    <a:p>
                      <a:r>
                        <a:rPr lang="en-ZA" sz="1500" dirty="0" smtClean="0">
                          <a:solidFill>
                            <a:schemeClr val="tx1"/>
                          </a:solidFill>
                        </a:rPr>
                        <a:t>Developed and subsequent</a:t>
                      </a:r>
                      <a:r>
                        <a:rPr lang="en-ZA" sz="1500" baseline="0" dirty="0" smtClean="0">
                          <a:solidFill>
                            <a:schemeClr val="tx1"/>
                          </a:solidFill>
                        </a:rPr>
                        <a:t>ly adopted by Cabinet </a:t>
                      </a:r>
                      <a:endParaRPr lang="en-ZA" sz="1500" dirty="0">
                        <a:solidFill>
                          <a:schemeClr val="tx1"/>
                        </a:solidFill>
                      </a:endParaRPr>
                    </a:p>
                  </a:txBody>
                  <a:tcPr/>
                </a:tc>
                <a:extLst>
                  <a:ext uri="{0D108BD9-81ED-4DB2-BD59-A6C34878D82A}">
                    <a16:rowId xmlns:a16="http://schemas.microsoft.com/office/drawing/2014/main" xmlns="" val="30209220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Policy on the Repatriation of  Human Remains and Heritage Objects </a:t>
                      </a:r>
                    </a:p>
                  </a:txBody>
                  <a:tcPr/>
                </a:tc>
                <a:tc>
                  <a:txBody>
                    <a:bodyPr/>
                    <a:lstStyle/>
                    <a:p>
                      <a:r>
                        <a:rPr lang="en-ZA" sz="1500" dirty="0" smtClean="0">
                          <a:solidFill>
                            <a:schemeClr val="tx1"/>
                          </a:solidFill>
                        </a:rPr>
                        <a:t>To be submitted to</a:t>
                      </a:r>
                      <a:r>
                        <a:rPr lang="en-ZA" sz="1500" baseline="0" dirty="0" smtClean="0">
                          <a:solidFill>
                            <a:schemeClr val="tx1"/>
                          </a:solidFill>
                        </a:rPr>
                        <a:t> Cabinet </a:t>
                      </a:r>
                      <a:endParaRPr lang="en-ZA" sz="1500" dirty="0">
                        <a:solidFill>
                          <a:schemeClr val="tx1"/>
                        </a:solidFill>
                      </a:endParaRPr>
                    </a:p>
                  </a:txBody>
                  <a:tcPr/>
                </a:tc>
                <a:extLst>
                  <a:ext uri="{0D108BD9-81ED-4DB2-BD59-A6C34878D82A}">
                    <a16:rowId xmlns:a16="http://schemas.microsoft.com/office/drawing/2014/main" xmlns="" val="28689981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Policy Framework for National Museums was developed and subsequently adopted by Cabinet  </a:t>
                      </a:r>
                    </a:p>
                  </a:txBody>
                  <a:tcPr/>
                </a:tc>
                <a:tc>
                  <a:txBody>
                    <a:bodyPr/>
                    <a:lstStyle/>
                    <a:p>
                      <a:r>
                        <a:rPr lang="en-ZA" sz="1500" b="0" dirty="0" smtClean="0">
                          <a:solidFill>
                            <a:schemeClr val="tx1"/>
                          </a:solidFill>
                        </a:rPr>
                        <a:t>Developed and subsequently adopted by Cabinet </a:t>
                      </a:r>
                      <a:endParaRPr lang="en-ZA" sz="1500" dirty="0">
                        <a:solidFill>
                          <a:schemeClr val="tx1"/>
                        </a:solidFill>
                      </a:endParaRPr>
                    </a:p>
                  </a:txBody>
                  <a:tcPr/>
                </a:tc>
                <a:extLst>
                  <a:ext uri="{0D108BD9-81ED-4DB2-BD59-A6C34878D82A}">
                    <a16:rowId xmlns:a16="http://schemas.microsoft.com/office/drawing/2014/main" xmlns="" val="732001437"/>
                  </a:ext>
                </a:extLst>
              </a:tr>
              <a:tr h="957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Living (Intangible) Cultural Heritage Policy was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Developed and subsequently adopted by Cabinet</a:t>
                      </a:r>
                    </a:p>
                  </a:txBody>
                  <a:tcPr/>
                </a:tc>
                <a:extLst>
                  <a:ext uri="{0D108BD9-81ED-4DB2-BD59-A6C34878D82A}">
                    <a16:rowId xmlns:a16="http://schemas.microsoft.com/office/drawing/2014/main" xmlns="" val="1506895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dirty="0" smtClean="0">
                          <a:solidFill>
                            <a:schemeClr val="tx1"/>
                          </a:solidFill>
                        </a:rPr>
                        <a:t>Draft National Library and information Policy  </a:t>
                      </a:r>
                    </a:p>
                    <a:p>
                      <a:endParaRPr lang="en-ZA" sz="1500" dirty="0">
                        <a:solidFill>
                          <a:schemeClr val="tx1"/>
                        </a:solidFill>
                      </a:endParaRPr>
                    </a:p>
                  </a:txBody>
                  <a:tcPr/>
                </a:tc>
                <a:tc>
                  <a:txBody>
                    <a:bodyPr/>
                    <a:lstStyle/>
                    <a:p>
                      <a:r>
                        <a:rPr lang="en-ZA" sz="1500" dirty="0" smtClean="0">
                          <a:solidFill>
                            <a:schemeClr val="tx1"/>
                          </a:solidFill>
                        </a:rPr>
                        <a:t>Consultation</a:t>
                      </a:r>
                      <a:endParaRPr lang="en-ZA" sz="1500" dirty="0">
                        <a:solidFill>
                          <a:schemeClr val="tx1"/>
                        </a:solidFill>
                      </a:endParaRPr>
                    </a:p>
                  </a:txBody>
                  <a:tcPr/>
                </a:tc>
                <a:extLst>
                  <a:ext uri="{0D108BD9-81ED-4DB2-BD59-A6C34878D82A}">
                    <a16:rowId xmlns:a16="http://schemas.microsoft.com/office/drawing/2014/main" xmlns="" val="517136736"/>
                  </a:ext>
                </a:extLst>
              </a:tr>
            </a:tbl>
          </a:graphicData>
        </a:graphic>
      </p:graphicFrame>
      <p:sp>
        <p:nvSpPr>
          <p:cNvPr id="4" name="Slide Number Placeholder 3"/>
          <p:cNvSpPr>
            <a:spLocks noGrp="1"/>
          </p:cNvSpPr>
          <p:nvPr>
            <p:ph type="sldNum" sz="quarter" idx="4"/>
          </p:nvPr>
        </p:nvSpPr>
        <p:spPr/>
        <p:txBody>
          <a:bodyPr/>
          <a:lstStyle/>
          <a:p>
            <a:r>
              <a:rPr lang="en-ZA" sz="1600" b="1" dirty="0" smtClean="0"/>
              <a:t>12</a:t>
            </a:r>
          </a:p>
        </p:txBody>
      </p:sp>
    </p:spTree>
    <p:extLst>
      <p:ext uri="{BB962C8B-B14F-4D97-AF65-F5344CB8AC3E}">
        <p14:creationId xmlns:p14="http://schemas.microsoft.com/office/powerpoint/2010/main" xmlns="" val="22718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Autofit/>
          </a:bodyPr>
          <a:lstStyle/>
          <a:p>
            <a:pPr algn="ctr"/>
            <a:r>
              <a:rPr lang="en-US" dirty="0" smtClean="0">
                <a:latin typeface="+mj-lt"/>
                <a:cs typeface="Arial" pitchFamily="34" charset="0"/>
              </a:rPr>
              <a:t>MANDATE OF THE DAC</a:t>
            </a:r>
            <a:endParaRPr lang="en-US" dirty="0">
              <a:latin typeface="+mj-lt"/>
              <a:cs typeface="Arial" pitchFamily="34" charset="0"/>
            </a:endParaRPr>
          </a:p>
        </p:txBody>
      </p:sp>
      <p:sp>
        <p:nvSpPr>
          <p:cNvPr id="4" name="Slide Number Placeholder 3"/>
          <p:cNvSpPr>
            <a:spLocks noGrp="1"/>
          </p:cNvSpPr>
          <p:nvPr>
            <p:ph type="sldNum" sz="quarter" idx="4"/>
          </p:nvPr>
        </p:nvSpPr>
        <p:spPr/>
        <p:txBody>
          <a:bodyPr/>
          <a:lstStyle/>
          <a:p>
            <a:r>
              <a:rPr lang="en-ZA" sz="1200" b="1" dirty="0" smtClean="0"/>
              <a:t>12</a:t>
            </a:r>
          </a:p>
        </p:txBody>
      </p:sp>
      <p:sp>
        <p:nvSpPr>
          <p:cNvPr id="21" name="Chevron 20"/>
          <p:cNvSpPr>
            <a:spLocks noChangeArrowheads="1"/>
          </p:cNvSpPr>
          <p:nvPr/>
        </p:nvSpPr>
        <p:spPr bwMode="auto">
          <a:xfrm rot="-5400000">
            <a:off x="6929438" y="1700213"/>
            <a:ext cx="457200" cy="304800"/>
          </a:xfrm>
          <a:prstGeom prst="chevron">
            <a:avLst>
              <a:gd name="adj" fmla="val 50000"/>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vert="eaVert" anchor="ctr"/>
          <a:lstStyle/>
          <a:p>
            <a:pPr algn="ctr" defTabSz="914400"/>
            <a:endParaRPr lang="en-US" sz="3200" dirty="0">
              <a:cs typeface="Arial" pitchFamily="34" charset="0"/>
            </a:endParaRPr>
          </a:p>
        </p:txBody>
      </p:sp>
      <p:sp>
        <p:nvSpPr>
          <p:cNvPr id="22" name="Chevron 21"/>
          <p:cNvSpPr>
            <a:spLocks noChangeArrowheads="1"/>
          </p:cNvSpPr>
          <p:nvPr/>
        </p:nvSpPr>
        <p:spPr bwMode="auto">
          <a:xfrm rot="-5400000">
            <a:off x="2663825" y="1716088"/>
            <a:ext cx="457200" cy="304800"/>
          </a:xfrm>
          <a:prstGeom prst="chevron">
            <a:avLst>
              <a:gd name="adj" fmla="val 50000"/>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vert="eaVert" anchor="ctr"/>
          <a:lstStyle/>
          <a:p>
            <a:pPr algn="ctr" defTabSz="914400"/>
            <a:endParaRPr lang="en-US" sz="3200" dirty="0">
              <a:cs typeface="Arial" pitchFamily="34" charset="0"/>
            </a:endParaRPr>
          </a:p>
        </p:txBody>
      </p:sp>
      <p:sp>
        <p:nvSpPr>
          <p:cNvPr id="23" name="Chevron 22"/>
          <p:cNvSpPr>
            <a:spLocks noChangeArrowheads="1"/>
          </p:cNvSpPr>
          <p:nvPr/>
        </p:nvSpPr>
        <p:spPr bwMode="auto">
          <a:xfrm rot="-5400000">
            <a:off x="1400175" y="1700213"/>
            <a:ext cx="457200" cy="304800"/>
          </a:xfrm>
          <a:prstGeom prst="chevron">
            <a:avLst>
              <a:gd name="adj" fmla="val 50000"/>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vert="eaVert" anchor="ctr"/>
          <a:lstStyle/>
          <a:p>
            <a:pPr algn="ctr" defTabSz="914400"/>
            <a:endParaRPr lang="en-US" sz="3200" dirty="0">
              <a:cs typeface="Arial" pitchFamily="34" charset="0"/>
            </a:endParaRPr>
          </a:p>
        </p:txBody>
      </p:sp>
      <p:sp>
        <p:nvSpPr>
          <p:cNvPr id="24" name="Rounded Rectangle 23"/>
          <p:cNvSpPr>
            <a:spLocks noChangeArrowheads="1"/>
          </p:cNvSpPr>
          <p:nvPr/>
        </p:nvSpPr>
        <p:spPr bwMode="auto">
          <a:xfrm>
            <a:off x="1104900" y="946150"/>
            <a:ext cx="6794500" cy="677863"/>
          </a:xfrm>
          <a:prstGeom prst="roundRect">
            <a:avLst>
              <a:gd name="adj" fmla="val 16667"/>
            </a:avLst>
          </a:prstGeom>
          <a:solidFill>
            <a:srgbClr val="FFDA20"/>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a:r>
              <a:rPr lang="en-US" sz="2000" b="1" dirty="0">
                <a:latin typeface="+mj-lt"/>
              </a:rPr>
              <a:t>Create an enabling environment for arts and culture to thrive</a:t>
            </a:r>
          </a:p>
        </p:txBody>
      </p:sp>
      <p:sp>
        <p:nvSpPr>
          <p:cNvPr id="25" name="Rounded Rectangle 24"/>
          <p:cNvSpPr>
            <a:spLocks noChangeArrowheads="1"/>
          </p:cNvSpPr>
          <p:nvPr/>
        </p:nvSpPr>
        <p:spPr bwMode="auto">
          <a:xfrm>
            <a:off x="6700838" y="2097088"/>
            <a:ext cx="965200" cy="2141537"/>
          </a:xfrm>
          <a:prstGeom prst="roundRect">
            <a:avLst>
              <a:gd name="adj" fmla="val 16667"/>
            </a:avLst>
          </a:prstGeom>
          <a:solidFill>
            <a:srgbClr val="37609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vert="vert" anchor="ctr"/>
          <a:lstStyle/>
          <a:p>
            <a:pPr algn="ctr" defTabSz="914400">
              <a:defRPr/>
            </a:pPr>
            <a:r>
              <a:rPr lang="en-ZA" sz="1600" b="1" dirty="0">
                <a:solidFill>
                  <a:schemeClr val="bg1"/>
                </a:solidFill>
              </a:rPr>
              <a:t>Language development and promotion</a:t>
            </a:r>
            <a:endParaRPr lang="en-US" sz="1600" b="1" dirty="0">
              <a:solidFill>
                <a:schemeClr val="bg1"/>
              </a:solidFill>
            </a:endParaRPr>
          </a:p>
          <a:p>
            <a:pPr algn="ctr" defTabSz="914400">
              <a:defRPr/>
            </a:pPr>
            <a:endParaRPr lang="en-US" sz="1600" b="1" dirty="0">
              <a:solidFill>
                <a:schemeClr val="bg1"/>
              </a:solidFill>
            </a:endParaRPr>
          </a:p>
        </p:txBody>
      </p:sp>
      <p:sp>
        <p:nvSpPr>
          <p:cNvPr id="26" name="Rounded Rectangle 25"/>
          <p:cNvSpPr>
            <a:spLocks noChangeArrowheads="1"/>
          </p:cNvSpPr>
          <p:nvPr/>
        </p:nvSpPr>
        <p:spPr bwMode="auto">
          <a:xfrm>
            <a:off x="1117600" y="5026025"/>
            <a:ext cx="6705600" cy="457200"/>
          </a:xfrm>
          <a:prstGeom prst="roundRect">
            <a:avLst>
              <a:gd name="adj" fmla="val 16667"/>
            </a:avLst>
          </a:prstGeom>
          <a:solidFill>
            <a:srgbClr val="00FF00"/>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a:r>
              <a:rPr lang="en-GB" sz="2000" b="1" dirty="0">
                <a:solidFill>
                  <a:schemeClr val="bg1"/>
                </a:solidFill>
              </a:rPr>
              <a:t>Infrastructure</a:t>
            </a:r>
            <a:endParaRPr lang="en-US" sz="2000" b="1" dirty="0">
              <a:solidFill>
                <a:schemeClr val="bg1"/>
              </a:solidFill>
            </a:endParaRPr>
          </a:p>
        </p:txBody>
      </p:sp>
      <p:sp>
        <p:nvSpPr>
          <p:cNvPr id="27" name="Rounded Rectangle 59"/>
          <p:cNvSpPr>
            <a:spLocks noChangeArrowheads="1"/>
          </p:cNvSpPr>
          <p:nvPr/>
        </p:nvSpPr>
        <p:spPr bwMode="auto">
          <a:xfrm>
            <a:off x="1117600" y="4632325"/>
            <a:ext cx="6718300" cy="393700"/>
          </a:xfrm>
          <a:prstGeom prst="roundRect">
            <a:avLst>
              <a:gd name="adj" fmla="val 16667"/>
            </a:avLst>
          </a:prstGeom>
          <a:solidFill>
            <a:srgbClr val="00CCFF"/>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a:r>
              <a:rPr lang="en-GB" sz="2000" b="1" dirty="0">
                <a:solidFill>
                  <a:schemeClr val="bg1"/>
                </a:solidFill>
              </a:rPr>
              <a:t>Human Capital Development</a:t>
            </a:r>
            <a:endParaRPr lang="en-US" sz="2000" b="1" dirty="0">
              <a:solidFill>
                <a:schemeClr val="bg1"/>
              </a:solidFill>
            </a:endParaRPr>
          </a:p>
        </p:txBody>
      </p:sp>
      <p:sp>
        <p:nvSpPr>
          <p:cNvPr id="28" name="Rounded Rectangle 59"/>
          <p:cNvSpPr>
            <a:spLocks noChangeArrowheads="1"/>
          </p:cNvSpPr>
          <p:nvPr/>
        </p:nvSpPr>
        <p:spPr bwMode="auto">
          <a:xfrm>
            <a:off x="1117600" y="5483225"/>
            <a:ext cx="6705600" cy="349250"/>
          </a:xfrm>
          <a:prstGeom prst="roundRect">
            <a:avLst>
              <a:gd name="adj" fmla="val 16667"/>
            </a:avLst>
          </a:prstGeom>
          <a:solidFill>
            <a:srgbClr val="00FFFF"/>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a:r>
              <a:rPr lang="en-GB" sz="2000" b="1" dirty="0">
                <a:solidFill>
                  <a:schemeClr val="bg1"/>
                </a:solidFill>
              </a:rPr>
              <a:t>Partnerships</a:t>
            </a:r>
            <a:endParaRPr lang="en-US" sz="2000" b="1" dirty="0">
              <a:solidFill>
                <a:schemeClr val="bg1"/>
              </a:solidFill>
            </a:endParaRPr>
          </a:p>
        </p:txBody>
      </p:sp>
      <p:sp>
        <p:nvSpPr>
          <p:cNvPr id="29" name="Rounded Rectangle 59"/>
          <p:cNvSpPr>
            <a:spLocks noChangeArrowheads="1"/>
          </p:cNvSpPr>
          <p:nvPr/>
        </p:nvSpPr>
        <p:spPr bwMode="auto">
          <a:xfrm>
            <a:off x="1117600" y="4249738"/>
            <a:ext cx="6718300" cy="393700"/>
          </a:xfrm>
          <a:prstGeom prst="roundRect">
            <a:avLst>
              <a:gd name="adj" fmla="val 16667"/>
            </a:avLst>
          </a:prstGeom>
          <a:solidFill>
            <a:srgbClr val="008C0A"/>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a:r>
              <a:rPr lang="en-GB" sz="2000" b="1" dirty="0">
                <a:solidFill>
                  <a:schemeClr val="bg1"/>
                </a:solidFill>
              </a:rPr>
              <a:t>Governance</a:t>
            </a:r>
            <a:endParaRPr lang="en-US" sz="2000" b="1" dirty="0">
              <a:solidFill>
                <a:schemeClr val="bg1"/>
              </a:solidFill>
            </a:endParaRPr>
          </a:p>
        </p:txBody>
      </p:sp>
      <p:sp>
        <p:nvSpPr>
          <p:cNvPr id="30" name="Rounded Rectangle 60"/>
          <p:cNvSpPr>
            <a:spLocks noChangeArrowheads="1"/>
          </p:cNvSpPr>
          <p:nvPr/>
        </p:nvSpPr>
        <p:spPr bwMode="auto">
          <a:xfrm>
            <a:off x="2444750" y="2097088"/>
            <a:ext cx="896938" cy="2141537"/>
          </a:xfrm>
          <a:prstGeom prst="roundRect">
            <a:avLst>
              <a:gd name="adj" fmla="val 16667"/>
            </a:avLst>
          </a:prstGeom>
          <a:solidFill>
            <a:srgbClr val="37609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vert="vert" anchor="ctr"/>
          <a:lstStyle/>
          <a:p>
            <a:pPr algn="ctr" defTabSz="914400">
              <a:defRPr/>
            </a:pPr>
            <a:r>
              <a:rPr lang="en-GB" sz="1600" b="1" dirty="0">
                <a:solidFill>
                  <a:schemeClr val="bg1"/>
                </a:solidFill>
              </a:rPr>
              <a:t>Heritage promotion and preservation</a:t>
            </a:r>
            <a:endParaRPr lang="en-US" sz="1600" b="1" dirty="0">
              <a:solidFill>
                <a:schemeClr val="bg1"/>
              </a:solidFill>
            </a:endParaRPr>
          </a:p>
        </p:txBody>
      </p:sp>
      <p:sp>
        <p:nvSpPr>
          <p:cNvPr id="31" name="Chevron 71"/>
          <p:cNvSpPr>
            <a:spLocks noChangeArrowheads="1"/>
          </p:cNvSpPr>
          <p:nvPr/>
        </p:nvSpPr>
        <p:spPr bwMode="auto">
          <a:xfrm rot="-5400000">
            <a:off x="5472113" y="1700213"/>
            <a:ext cx="457200" cy="304800"/>
          </a:xfrm>
          <a:prstGeom prst="chevron">
            <a:avLst>
              <a:gd name="adj" fmla="val 50000"/>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vert="eaVert" anchor="ctr"/>
          <a:lstStyle/>
          <a:p>
            <a:pPr algn="ctr" defTabSz="914400"/>
            <a:endParaRPr lang="en-US" sz="3200" dirty="0">
              <a:cs typeface="Arial" pitchFamily="34" charset="0"/>
            </a:endParaRPr>
          </a:p>
        </p:txBody>
      </p:sp>
      <p:sp>
        <p:nvSpPr>
          <p:cNvPr id="32" name="Rounded Rectangle 60"/>
          <p:cNvSpPr>
            <a:spLocks noChangeArrowheads="1"/>
          </p:cNvSpPr>
          <p:nvPr/>
        </p:nvSpPr>
        <p:spPr bwMode="auto">
          <a:xfrm>
            <a:off x="1209675" y="2097088"/>
            <a:ext cx="896938" cy="2141537"/>
          </a:xfrm>
          <a:prstGeom prst="roundRect">
            <a:avLst>
              <a:gd name="adj" fmla="val 16667"/>
            </a:avLst>
          </a:prstGeom>
          <a:solidFill>
            <a:srgbClr val="37609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vert="vert" anchor="ctr"/>
          <a:lstStyle/>
          <a:p>
            <a:pPr algn="ctr">
              <a:defRPr/>
            </a:pPr>
            <a:r>
              <a:rPr lang="en-ZA" sz="1600" b="1" dirty="0">
                <a:solidFill>
                  <a:schemeClr val="bg1"/>
                </a:solidFill>
              </a:rPr>
              <a:t>Arts and culture promotion and development </a:t>
            </a:r>
          </a:p>
        </p:txBody>
      </p:sp>
      <p:sp>
        <p:nvSpPr>
          <p:cNvPr id="33" name="Rounded Rectangle 60"/>
          <p:cNvSpPr>
            <a:spLocks noChangeArrowheads="1"/>
          </p:cNvSpPr>
          <p:nvPr/>
        </p:nvSpPr>
        <p:spPr bwMode="auto">
          <a:xfrm>
            <a:off x="3841750" y="2097088"/>
            <a:ext cx="898525" cy="2141537"/>
          </a:xfrm>
          <a:prstGeom prst="roundRect">
            <a:avLst>
              <a:gd name="adj" fmla="val 16667"/>
            </a:avLst>
          </a:prstGeom>
          <a:solidFill>
            <a:srgbClr val="37609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vert="vert" anchor="ctr"/>
          <a:lstStyle/>
          <a:p>
            <a:pPr algn="ctr">
              <a:defRPr/>
            </a:pPr>
            <a:r>
              <a:rPr lang="en-ZA" sz="1600" b="1" dirty="0">
                <a:solidFill>
                  <a:schemeClr val="bg1"/>
                </a:solidFill>
              </a:rPr>
              <a:t>Nation building and social cohesion </a:t>
            </a:r>
          </a:p>
        </p:txBody>
      </p:sp>
      <p:sp>
        <p:nvSpPr>
          <p:cNvPr id="34" name="Rounded Rectangle 60"/>
          <p:cNvSpPr>
            <a:spLocks noChangeArrowheads="1"/>
          </p:cNvSpPr>
          <p:nvPr/>
        </p:nvSpPr>
        <p:spPr bwMode="auto">
          <a:xfrm>
            <a:off x="5259388" y="2097088"/>
            <a:ext cx="898525" cy="2141537"/>
          </a:xfrm>
          <a:prstGeom prst="roundRect">
            <a:avLst>
              <a:gd name="adj" fmla="val 16667"/>
            </a:avLst>
          </a:prstGeom>
          <a:solidFill>
            <a:srgbClr val="37609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vert="vert" anchor="ctr"/>
          <a:lstStyle/>
          <a:p>
            <a:pPr algn="ctr">
              <a:defRPr/>
            </a:pPr>
            <a:r>
              <a:rPr lang="en-ZA" sz="1600" b="1" dirty="0" smtClean="0">
                <a:solidFill>
                  <a:schemeClr val="bg1"/>
                </a:solidFill>
              </a:rPr>
              <a:t>Access to information (Archives, records </a:t>
            </a:r>
            <a:r>
              <a:rPr lang="en-ZA" sz="1600" b="1" dirty="0">
                <a:solidFill>
                  <a:schemeClr val="bg1"/>
                </a:solidFill>
              </a:rPr>
              <a:t>and </a:t>
            </a:r>
            <a:r>
              <a:rPr lang="en-ZA" sz="1600" b="1" dirty="0" smtClean="0">
                <a:solidFill>
                  <a:schemeClr val="bg1"/>
                </a:solidFill>
              </a:rPr>
              <a:t>libraries) </a:t>
            </a:r>
            <a:endParaRPr lang="en-ZA" sz="1600" b="1" dirty="0">
              <a:solidFill>
                <a:schemeClr val="bg1"/>
              </a:solidFill>
            </a:endParaRPr>
          </a:p>
        </p:txBody>
      </p:sp>
      <p:sp>
        <p:nvSpPr>
          <p:cNvPr id="35" name="Chevron 71"/>
          <p:cNvSpPr>
            <a:spLocks noChangeArrowheads="1"/>
          </p:cNvSpPr>
          <p:nvPr/>
        </p:nvSpPr>
        <p:spPr bwMode="auto">
          <a:xfrm rot="-5400000">
            <a:off x="3962400" y="1716088"/>
            <a:ext cx="457200" cy="304800"/>
          </a:xfrm>
          <a:prstGeom prst="chevron">
            <a:avLst>
              <a:gd name="adj" fmla="val 50000"/>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vert="eaVert" anchor="ctr"/>
          <a:lstStyle/>
          <a:p>
            <a:pPr algn="ctr" defTabSz="914400"/>
            <a:endParaRPr lang="en-US" sz="3200" dirty="0">
              <a:cs typeface="Arial" pitchFamily="34" charset="0"/>
            </a:endParaRPr>
          </a:p>
        </p:txBody>
      </p:sp>
      <p:sp>
        <p:nvSpPr>
          <p:cNvPr id="36" name="Rounded Rectangle 59"/>
          <p:cNvSpPr>
            <a:spLocks noChangeArrowheads="1"/>
          </p:cNvSpPr>
          <p:nvPr/>
        </p:nvSpPr>
        <p:spPr bwMode="auto">
          <a:xfrm>
            <a:off x="1117600" y="5856288"/>
            <a:ext cx="6705600" cy="280987"/>
          </a:xfrm>
          <a:prstGeom prst="roundRect">
            <a:avLst>
              <a:gd name="adj" fmla="val 16667"/>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914400"/>
            <a:r>
              <a:rPr lang="en-GB" sz="2000" b="1" dirty="0">
                <a:solidFill>
                  <a:schemeClr val="bg1"/>
                </a:solidFill>
              </a:rPr>
              <a:t>Funding</a:t>
            </a:r>
            <a:endParaRPr lang="en-US" sz="2000" b="1" dirty="0">
              <a:solidFill>
                <a:schemeClr val="bg1"/>
              </a:solidFill>
            </a:endParaRPr>
          </a:p>
        </p:txBody>
      </p:sp>
      <p:sp>
        <p:nvSpPr>
          <p:cNvPr id="38" name="Rectangle 18"/>
          <p:cNvSpPr>
            <a:spLocks noChangeArrowheads="1"/>
          </p:cNvSpPr>
          <p:nvPr/>
        </p:nvSpPr>
        <p:spPr bwMode="auto">
          <a:xfrm rot="16200000">
            <a:off x="-338930" y="4835494"/>
            <a:ext cx="159384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2000" b="1" dirty="0" smtClean="0"/>
              <a:t>Enablers</a:t>
            </a:r>
            <a:endParaRPr lang="en-US" sz="2000" b="1" dirty="0">
              <a:solidFill>
                <a:schemeClr val="bg1"/>
              </a:solidFill>
            </a:endParaRPr>
          </a:p>
        </p:txBody>
      </p:sp>
    </p:spTree>
    <p:extLst>
      <p:ext uri="{BB962C8B-B14F-4D97-AF65-F5344CB8AC3E}">
        <p14:creationId xmlns:p14="http://schemas.microsoft.com/office/powerpoint/2010/main" xmlns="" val="223840735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strVal val="#ppt_x"/>
                                          </p:val>
                                        </p:tav>
                                        <p:tav tm="100000">
                                          <p:val>
                                            <p:strVal val="#ppt_x"/>
                                          </p:val>
                                        </p:tav>
                                      </p:tavLst>
                                    </p:anim>
                                    <p:anim calcmode="lin" valueType="num">
                                      <p:cBhvr>
                                        <p:cTn id="25" dur="5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childTnLst>
                                </p:cTn>
                              </p:par>
                            </p:childTnLst>
                          </p:cTn>
                        </p:par>
                        <p:par>
                          <p:cTn id="48" fill="hold">
                            <p:stCondLst>
                              <p:cond delay="75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strVal val="#ppt_x"/>
                                          </p:val>
                                        </p:tav>
                                        <p:tav tm="100000">
                                          <p:val>
                                            <p:strVal val="#ppt_x"/>
                                          </p:val>
                                        </p:tav>
                                      </p:tavLst>
                                    </p:anim>
                                    <p:anim calcmode="lin" valueType="num">
                                      <p:cBhvr>
                                        <p:cTn id="59" dur="5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anim calcmode="lin" valueType="num">
                                      <p:cBhvr>
                                        <p:cTn id="82" dur="500" fill="hold"/>
                                        <p:tgtEl>
                                          <p:spTgt spid="35"/>
                                        </p:tgtEl>
                                        <p:attrNameLst>
                                          <p:attrName>ppt_x</p:attrName>
                                        </p:attrNameLst>
                                      </p:cBhvr>
                                      <p:tavLst>
                                        <p:tav tm="0">
                                          <p:val>
                                            <p:strVal val="#ppt_x"/>
                                          </p:val>
                                        </p:tav>
                                        <p:tav tm="100000">
                                          <p:val>
                                            <p:strVal val="#ppt_x"/>
                                          </p:val>
                                        </p:tav>
                                      </p:tavLst>
                                    </p:anim>
                                    <p:anim calcmode="lin" valueType="num">
                                      <p:cBhvr>
                                        <p:cTn id="83" dur="500" fill="hold"/>
                                        <p:tgtEl>
                                          <p:spTgt spid="35"/>
                                        </p:tgtEl>
                                        <p:attrNameLst>
                                          <p:attrName>ppt_y</p:attrName>
                                        </p:attrNameLst>
                                      </p:cBhvr>
                                      <p:tavLst>
                                        <p:tav tm="0">
                                          <p:val>
                                            <p:strVal val="#ppt_y+.1"/>
                                          </p:val>
                                        </p:tav>
                                        <p:tav tm="100000">
                                          <p:val>
                                            <p:strVal val="#ppt_y"/>
                                          </p:val>
                                        </p:tav>
                                      </p:tavLst>
                                    </p:anim>
                                  </p:childTnLst>
                                </p:cTn>
                              </p:par>
                            </p:childTnLst>
                          </p:cTn>
                        </p:par>
                        <p:par>
                          <p:cTn id="84" fill="hold">
                            <p:stCondLst>
                              <p:cond delay="12500"/>
                            </p:stCondLst>
                            <p:childTnLst>
                              <p:par>
                                <p:cTn id="85" presetID="10"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sz="1200" b="1" dirty="0" smtClean="0"/>
              <a:t>16</a:t>
            </a:r>
          </a:p>
        </p:txBody>
      </p:sp>
      <p:sp>
        <p:nvSpPr>
          <p:cNvPr id="7" name="Title 1"/>
          <p:cNvSpPr>
            <a:spLocks noGrp="1"/>
          </p:cNvSpPr>
          <p:nvPr>
            <p:ph type="title"/>
          </p:nvPr>
        </p:nvSpPr>
        <p:spPr>
          <a:xfrm>
            <a:off x="323528" y="116632"/>
            <a:ext cx="8568952" cy="710952"/>
          </a:xfrm>
        </p:spPr>
        <p:txBody>
          <a:bodyPr>
            <a:noAutofit/>
          </a:bodyPr>
          <a:lstStyle/>
          <a:p>
            <a:pPr algn="ctr"/>
            <a:r>
              <a:rPr lang="en-US" sz="2800" dirty="0">
                <a:cs typeface="Arial" pitchFamily="34" charset="0"/>
              </a:rPr>
              <a:t>GENERIC VALUE CHAIN </a:t>
            </a:r>
            <a:br>
              <a:rPr lang="en-US" sz="2800" dirty="0">
                <a:cs typeface="Arial" pitchFamily="34" charset="0"/>
              </a:rPr>
            </a:br>
            <a:r>
              <a:rPr lang="en-US" sz="2800" dirty="0">
                <a:cs typeface="Arial" pitchFamily="34" charset="0"/>
              </a:rPr>
              <a:t>(Generic UNESCO Cultural Development Cycle)</a:t>
            </a:r>
            <a:endParaRPr lang="en-US" sz="2800" dirty="0">
              <a:solidFill>
                <a:srgbClr val="FF0000"/>
              </a:solidFill>
              <a:latin typeface="+mj-lt"/>
              <a:cs typeface="Arial" pitchFamily="34" charset="0"/>
            </a:endParaRPr>
          </a:p>
        </p:txBody>
      </p:sp>
      <p:sp>
        <p:nvSpPr>
          <p:cNvPr id="6" name="Rectangle 3"/>
          <p:cNvSpPr txBox="1">
            <a:spLocks noChangeArrowheads="1"/>
          </p:cNvSpPr>
          <p:nvPr/>
        </p:nvSpPr>
        <p:spPr>
          <a:xfrm>
            <a:off x="107504" y="1196752"/>
            <a:ext cx="4680520" cy="4975448"/>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smtClean="0">
                <a:solidFill>
                  <a:schemeClr val="tx1"/>
                </a:solidFill>
                <a:latin typeface="+mn-lt"/>
                <a:cs typeface="Arial" pitchFamily="34" charset="0"/>
              </a:rPr>
              <a:t>The economic strategy of the arts and culture sector is premised on developing a bottleneck-free value chain that will ensure a seamless flow of products or services from creation to consumption</a:t>
            </a:r>
          </a:p>
          <a:p>
            <a:pPr marL="0" indent="0">
              <a:lnSpc>
                <a:spcPct val="90000"/>
              </a:lnSpc>
              <a:buNone/>
            </a:pPr>
            <a:endParaRPr lang="en-US" dirty="0">
              <a:solidFill>
                <a:schemeClr val="tx1"/>
              </a:solidFill>
              <a:latin typeface="+mn-lt"/>
              <a:cs typeface="Arial" pitchFamily="34" charset="0"/>
            </a:endParaRPr>
          </a:p>
          <a:p>
            <a:pPr marL="0" indent="0">
              <a:lnSpc>
                <a:spcPct val="90000"/>
              </a:lnSpc>
              <a:buNone/>
            </a:pPr>
            <a:r>
              <a:rPr lang="en-US" dirty="0" smtClean="0">
                <a:solidFill>
                  <a:schemeClr val="tx1"/>
                </a:solidFill>
                <a:latin typeface="+mn-lt"/>
                <a:cs typeface="Arial" pitchFamily="34" charset="0"/>
              </a:rPr>
              <a:t>As such, each stage of the value chain will be capacitated with the following:</a:t>
            </a:r>
          </a:p>
          <a:p>
            <a:pPr marL="0" indent="0">
              <a:lnSpc>
                <a:spcPct val="90000"/>
              </a:lnSpc>
              <a:buNone/>
            </a:pPr>
            <a:endParaRPr lang="en-US" dirty="0" smtClean="0">
              <a:solidFill>
                <a:schemeClr val="tx1"/>
              </a:solidFill>
              <a:latin typeface="+mn-lt"/>
              <a:cs typeface="Arial" pitchFamily="34" charset="0"/>
            </a:endParaRPr>
          </a:p>
          <a:p>
            <a:pPr>
              <a:lnSpc>
                <a:spcPct val="90000"/>
              </a:lnSpc>
            </a:pPr>
            <a:r>
              <a:rPr lang="en-US" dirty="0" smtClean="0">
                <a:solidFill>
                  <a:schemeClr val="tx1"/>
                </a:solidFill>
                <a:latin typeface="+mn-lt"/>
                <a:cs typeface="Arial" pitchFamily="34" charset="0"/>
              </a:rPr>
              <a:t>Appropriate governance systems to frame our work </a:t>
            </a:r>
          </a:p>
          <a:p>
            <a:pPr>
              <a:lnSpc>
                <a:spcPct val="90000"/>
              </a:lnSpc>
            </a:pPr>
            <a:r>
              <a:rPr lang="en-US" dirty="0" smtClean="0">
                <a:solidFill>
                  <a:schemeClr val="tx1"/>
                </a:solidFill>
                <a:latin typeface="+mn-lt"/>
                <a:cs typeface="Arial" pitchFamily="34" charset="0"/>
              </a:rPr>
              <a:t>Proper and appropriate investment/funding at all the stages of the value chain</a:t>
            </a:r>
          </a:p>
          <a:p>
            <a:pPr>
              <a:lnSpc>
                <a:spcPct val="90000"/>
              </a:lnSpc>
            </a:pPr>
            <a:r>
              <a:rPr lang="en-US" dirty="0" smtClean="0">
                <a:solidFill>
                  <a:schemeClr val="tx1"/>
                </a:solidFill>
                <a:latin typeface="+mn-lt"/>
                <a:cs typeface="Arial" pitchFamily="34" charset="0"/>
              </a:rPr>
              <a:t>Collaborations/partnerships to infuse the creative ideas and provide platforms to showcase our offerings</a:t>
            </a:r>
          </a:p>
          <a:p>
            <a:pPr>
              <a:lnSpc>
                <a:spcPct val="90000"/>
              </a:lnSpc>
            </a:pPr>
            <a:r>
              <a:rPr lang="en-US" dirty="0" smtClean="0">
                <a:solidFill>
                  <a:schemeClr val="tx1"/>
                </a:solidFill>
                <a:latin typeface="+mn-lt"/>
                <a:cs typeface="Arial" pitchFamily="34" charset="0"/>
              </a:rPr>
              <a:t>Human Capital (including skills development) since people are central to creativity</a:t>
            </a:r>
          </a:p>
          <a:p>
            <a:pPr>
              <a:lnSpc>
                <a:spcPct val="90000"/>
              </a:lnSpc>
            </a:pPr>
            <a:r>
              <a:rPr lang="en-US" dirty="0" smtClean="0">
                <a:solidFill>
                  <a:schemeClr val="tx1"/>
                </a:solidFill>
                <a:latin typeface="+mn-lt"/>
                <a:cs typeface="Arial" pitchFamily="34" charset="0"/>
              </a:rPr>
              <a:t>Appropriate infrastructure provision i.e. provision of tools of trade and spaces to showcase our ACH offerings</a:t>
            </a:r>
          </a:p>
          <a:p>
            <a:pPr marL="0" indent="0">
              <a:lnSpc>
                <a:spcPct val="90000"/>
              </a:lnSpc>
              <a:buNone/>
            </a:pPr>
            <a:endParaRPr lang="en-US" dirty="0" smtClean="0">
              <a:solidFill>
                <a:schemeClr val="tx1"/>
              </a:solidFill>
              <a:latin typeface="+mn-lt"/>
              <a:cs typeface="Arial" pitchFamily="34" charset="0"/>
            </a:endParaRPr>
          </a:p>
          <a:p>
            <a:pPr>
              <a:lnSpc>
                <a:spcPct val="90000"/>
              </a:lnSpc>
            </a:pPr>
            <a:endParaRPr lang="en-US" dirty="0">
              <a:solidFill>
                <a:schemeClr val="tx1"/>
              </a:solidFill>
              <a:latin typeface="+mn-lt"/>
              <a:cs typeface="Arial" pitchFamily="34" charset="0"/>
            </a:endParaRPr>
          </a:p>
          <a:p>
            <a:pPr marL="0" indent="0">
              <a:lnSpc>
                <a:spcPct val="90000"/>
              </a:lnSpc>
              <a:buNone/>
            </a:pPr>
            <a:endParaRPr lang="en-US" dirty="0" smtClean="0">
              <a:solidFill>
                <a:schemeClr val="tx1"/>
              </a:solidFill>
              <a:latin typeface="+mn-lt"/>
              <a:cs typeface="Arial" pitchFamily="34" charset="0"/>
            </a:endParaRPr>
          </a:p>
          <a:p>
            <a:pPr lvl="1">
              <a:lnSpc>
                <a:spcPct val="90000"/>
              </a:lnSpc>
            </a:pPr>
            <a:endParaRPr lang="en-US" sz="1600" dirty="0" smtClean="0">
              <a:solidFill>
                <a:schemeClr val="tx1"/>
              </a:solidFill>
              <a:latin typeface="+mn-lt"/>
            </a:endParaRPr>
          </a:p>
          <a:p>
            <a:pPr lvl="1">
              <a:lnSpc>
                <a:spcPct val="90000"/>
              </a:lnSpc>
            </a:pPr>
            <a:endParaRPr lang="en-US" sz="1600" dirty="0" smtClean="0">
              <a:solidFill>
                <a:schemeClr val="tx1"/>
              </a:solidFill>
              <a:latin typeface="+mn-lt"/>
            </a:endParaRPr>
          </a:p>
          <a:p>
            <a:pPr lvl="1">
              <a:lnSpc>
                <a:spcPct val="90000"/>
              </a:lnSpc>
            </a:pPr>
            <a:endParaRPr lang="en-US" sz="1600" dirty="0" smtClean="0">
              <a:solidFill>
                <a:schemeClr val="tx1"/>
              </a:solidFill>
              <a:latin typeface="+mn-lt"/>
            </a:endParaRPr>
          </a:p>
        </p:txBody>
      </p:sp>
      <p:graphicFrame>
        <p:nvGraphicFramePr>
          <p:cNvPr id="8" name="Diagram 7"/>
          <p:cNvGraphicFramePr/>
          <p:nvPr>
            <p:extLst/>
          </p:nvPr>
        </p:nvGraphicFramePr>
        <p:xfrm>
          <a:off x="4932040" y="1421494"/>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335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6172200" cy="648072"/>
          </a:xfrm>
        </p:spPr>
        <p:txBody>
          <a:bodyPr>
            <a:noAutofit/>
          </a:bodyPr>
          <a:lstStyle/>
          <a:p>
            <a:pPr algn="ctr"/>
            <a:r>
              <a:rPr lang="en-ZA" sz="2800" dirty="0" smtClean="0">
                <a:latin typeface="+mj-lt"/>
              </a:rPr>
              <a:t>SWOT ANALYSIS   </a:t>
            </a:r>
            <a:endParaRPr lang="en-ZA" sz="2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38823923"/>
              </p:ext>
            </p:extLst>
          </p:nvPr>
        </p:nvGraphicFramePr>
        <p:xfrm>
          <a:off x="323528" y="980728"/>
          <a:ext cx="8466701" cy="489654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xmlns="" val="20000"/>
                    </a:ext>
                  </a:extLst>
                </a:gridCol>
                <a:gridCol w="5658389">
                  <a:extLst>
                    <a:ext uri="{9D8B030D-6E8A-4147-A177-3AD203B41FA5}">
                      <a16:colId xmlns:a16="http://schemas.microsoft.com/office/drawing/2014/main" xmlns="" val="20001"/>
                    </a:ext>
                  </a:extLst>
                </a:gridCol>
              </a:tblGrid>
              <a:tr h="686643">
                <a:tc>
                  <a:txBody>
                    <a:bodyPr/>
                    <a:lstStyle/>
                    <a:p>
                      <a:pPr algn="just"/>
                      <a:r>
                        <a:rPr lang="en-ZA" sz="1600" cap="all" dirty="0" smtClean="0"/>
                        <a:t>Strengths/opportunities</a:t>
                      </a:r>
                      <a:r>
                        <a:rPr lang="en-ZA" sz="1600" cap="all" baseline="0" dirty="0" smtClean="0"/>
                        <a:t> </a:t>
                      </a:r>
                      <a:endParaRPr lang="en-ZA" sz="1600" cap="all" dirty="0"/>
                    </a:p>
                  </a:txBody>
                  <a:tcPr marL="68580" marR="68580" marT="34290" marB="34290" anchor="ctr"/>
                </a:tc>
                <a:tc>
                  <a:txBody>
                    <a:bodyPr/>
                    <a:lstStyle/>
                    <a:p>
                      <a:pPr algn="just"/>
                      <a:r>
                        <a:rPr lang="en-ZA" sz="1600" dirty="0" smtClean="0"/>
                        <a:t>PROPOSED</a:t>
                      </a:r>
                      <a:r>
                        <a:rPr lang="en-ZA" sz="1600" baseline="0" dirty="0" smtClean="0"/>
                        <a:t> INTERVENTION FOR IMPLEMENTATION </a:t>
                      </a:r>
                      <a:endParaRPr lang="en-ZA" sz="1600" dirty="0"/>
                    </a:p>
                  </a:txBody>
                  <a:tcPr marL="68580" marR="68580" marT="34290" marB="34290" anchor="ctr"/>
                </a:tc>
                <a:extLst>
                  <a:ext uri="{0D108BD9-81ED-4DB2-BD59-A6C34878D82A}">
                    <a16:rowId xmlns:a16="http://schemas.microsoft.com/office/drawing/2014/main" xmlns="" val="10000"/>
                  </a:ext>
                </a:extLst>
              </a:tr>
              <a:tr h="1240141">
                <a:tc>
                  <a:txBody>
                    <a:bodyPr/>
                    <a:lstStyle/>
                    <a:p>
                      <a:pPr algn="just"/>
                      <a:r>
                        <a:rPr lang="en-ZA" sz="1600" dirty="0" smtClean="0"/>
                        <a:t>Bursaries</a:t>
                      </a:r>
                      <a:r>
                        <a:rPr lang="en-ZA" sz="1600" baseline="0" dirty="0" smtClean="0"/>
                        <a:t>  Programme to upskill the sector</a:t>
                      </a:r>
                      <a:endParaRPr lang="en-ZA" sz="1600" dirty="0"/>
                    </a:p>
                  </a:txBody>
                  <a:tcPr marL="68580" marR="68580" marT="34290" marB="34290"/>
                </a:tc>
                <a:tc>
                  <a:txBody>
                    <a:bodyPr/>
                    <a:lstStyle/>
                    <a:p>
                      <a:pPr marL="171450" indent="-171450" algn="just">
                        <a:buFont typeface="Arial" panose="020B0604020202020204" pitchFamily="34" charset="0"/>
                        <a:buChar char="•"/>
                      </a:pPr>
                      <a:r>
                        <a:rPr lang="en-ZA" sz="1600" dirty="0" smtClean="0"/>
                        <a:t>More than 2000</a:t>
                      </a:r>
                      <a:r>
                        <a:rPr lang="en-ZA" sz="1600" baseline="0" dirty="0" smtClean="0"/>
                        <a:t> bursaries were provided in the language profession in  the 5</a:t>
                      </a:r>
                      <a:r>
                        <a:rPr lang="en-ZA" sz="1600" baseline="30000" dirty="0" smtClean="0"/>
                        <a:t>th</a:t>
                      </a:r>
                      <a:r>
                        <a:rPr lang="en-ZA" sz="1600" baseline="0" dirty="0" smtClean="0"/>
                        <a:t> Administration. The Department  will continue to roll-out the bursaries and internship programme. </a:t>
                      </a:r>
                      <a:endParaRPr lang="en-ZA" sz="1600" dirty="0" smtClean="0"/>
                    </a:p>
                  </a:txBody>
                  <a:tcPr marL="68580" marR="68580" marT="34290" marB="34290"/>
                </a:tc>
                <a:extLst>
                  <a:ext uri="{0D108BD9-81ED-4DB2-BD59-A6C34878D82A}">
                    <a16:rowId xmlns:a16="http://schemas.microsoft.com/office/drawing/2014/main" xmlns="" val="10001"/>
                  </a:ext>
                </a:extLst>
              </a:tr>
              <a:tr h="2969760">
                <a:tc>
                  <a:txBody>
                    <a:bodyPr/>
                    <a:lstStyle/>
                    <a:p>
                      <a:pPr algn="just"/>
                      <a:r>
                        <a:rPr lang="en-ZA" sz="1600" dirty="0" smtClean="0"/>
                        <a:t>Promotion</a:t>
                      </a:r>
                      <a:r>
                        <a:rPr lang="en-ZA" sz="1600" baseline="0" dirty="0" smtClean="0"/>
                        <a:t> of all  Languages </a:t>
                      </a:r>
                      <a:endParaRPr lang="en-ZA" sz="1600" dirty="0"/>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The Department will continue  to implement the following initiatives:</a:t>
                      </a:r>
                    </a:p>
                    <a:p>
                      <a:pPr marL="285750" indent="-285750" algn="just">
                        <a:buFont typeface="Arial" panose="020B0604020202020204" pitchFamily="34" charset="0"/>
                        <a:buChar char="•"/>
                      </a:pPr>
                      <a:r>
                        <a:rPr lang="en-US" sz="1600" b="0" i="0" u="none" strike="noStrike" kern="1200" baseline="0" dirty="0" smtClean="0">
                          <a:solidFill>
                            <a:schemeClr val="dk1"/>
                          </a:solidFill>
                          <a:latin typeface="+mn-lt"/>
                          <a:ea typeface="+mn-ea"/>
                          <a:cs typeface="+mn-cs"/>
                        </a:rPr>
                        <a:t>Provide technical support in the setting up of active and operational language units in all public institutions and departments</a:t>
                      </a:r>
                    </a:p>
                    <a:p>
                      <a:pPr marL="285750" indent="-285750" algn="just">
                        <a:buFont typeface="Arial" panose="020B0604020202020204" pitchFamily="34" charset="0"/>
                        <a:buChar char="•"/>
                      </a:pPr>
                      <a:r>
                        <a:rPr lang="en-US" sz="1600" b="0" i="0" u="none" strike="noStrike" kern="1200" baseline="0" dirty="0" smtClean="0">
                          <a:solidFill>
                            <a:schemeClr val="dk1"/>
                          </a:solidFill>
                          <a:latin typeface="+mn-lt"/>
                          <a:ea typeface="+mn-ea"/>
                          <a:cs typeface="+mn-cs"/>
                        </a:rPr>
                        <a:t>Support language development through the creation of terminology in all the official languages and investing in human language technologies (HLT) projects</a:t>
                      </a:r>
                    </a:p>
                    <a:p>
                      <a:pPr marL="285750" indent="-285750" algn="just">
                        <a:buFont typeface="Arial" panose="020B0604020202020204" pitchFamily="34" charset="0"/>
                        <a:buChar char="•"/>
                      </a:pPr>
                      <a:r>
                        <a:rPr lang="en-US" sz="1600" b="0" i="0" u="none" strike="noStrike" kern="1200" baseline="0" dirty="0" smtClean="0">
                          <a:solidFill>
                            <a:schemeClr val="dk1"/>
                          </a:solidFill>
                          <a:latin typeface="+mn-lt"/>
                          <a:ea typeface="+mn-ea"/>
                          <a:cs typeface="+mn-cs"/>
                        </a:rPr>
                        <a:t>Promote access to information through the provision of a translation and editing service in official and foreign languages</a:t>
                      </a:r>
                    </a:p>
                    <a:p>
                      <a:pPr marL="285750" indent="-285750" algn="just">
                        <a:buFont typeface="Arial" panose="020B0604020202020204" pitchFamily="34" charset="0"/>
                        <a:buChar char="•"/>
                      </a:pPr>
                      <a:r>
                        <a:rPr lang="en-ZA" sz="1600" baseline="0" dirty="0" smtClean="0"/>
                        <a:t>Strengthen governance at </a:t>
                      </a:r>
                      <a:r>
                        <a:rPr lang="en-ZA" sz="1600" baseline="0" dirty="0" err="1" smtClean="0"/>
                        <a:t>PanSALB</a:t>
                      </a:r>
                      <a:endParaRPr lang="en-US" sz="1600" b="0" i="0" u="none" strike="noStrike" kern="1200" baseline="0" dirty="0" smtClean="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10002"/>
                  </a:ext>
                </a:extLst>
              </a:tr>
            </a:tbl>
          </a:graphicData>
        </a:graphic>
      </p:graphicFrame>
      <p:sp>
        <p:nvSpPr>
          <p:cNvPr id="7" name="Slide Number Placeholder 3"/>
          <p:cNvSpPr txBox="1">
            <a:spLocks/>
          </p:cNvSpPr>
          <p:nvPr/>
        </p:nvSpPr>
        <p:spPr>
          <a:xfrm>
            <a:off x="8077200" y="6172200"/>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6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dirty="0" smtClean="0"/>
              <a:t>15</a:t>
            </a:r>
          </a:p>
        </p:txBody>
      </p:sp>
    </p:spTree>
    <p:extLst>
      <p:ext uri="{BB962C8B-B14F-4D97-AF65-F5344CB8AC3E}">
        <p14:creationId xmlns:p14="http://schemas.microsoft.com/office/powerpoint/2010/main" xmlns="" val="247194202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4624"/>
            <a:ext cx="6172200" cy="324036"/>
          </a:xfrm>
        </p:spPr>
        <p:txBody>
          <a:bodyPr>
            <a:noAutofit/>
          </a:bodyPr>
          <a:lstStyle/>
          <a:p>
            <a:pPr algn="ctr"/>
            <a:r>
              <a:rPr lang="en-ZA" sz="2800" dirty="0" smtClean="0">
                <a:latin typeface="+mj-lt"/>
              </a:rPr>
              <a:t>SWOT ANALYSIS </a:t>
            </a:r>
            <a:endParaRPr lang="en-ZA" sz="2800" dirty="0">
              <a:solidFill>
                <a:srgbClr val="FF0000"/>
              </a:solidFill>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44545247"/>
              </p:ext>
            </p:extLst>
          </p:nvPr>
        </p:nvGraphicFramePr>
        <p:xfrm>
          <a:off x="133264" y="432530"/>
          <a:ext cx="8856984" cy="626134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6912768">
                  <a:extLst>
                    <a:ext uri="{9D8B030D-6E8A-4147-A177-3AD203B41FA5}">
                      <a16:colId xmlns:a16="http://schemas.microsoft.com/office/drawing/2014/main" xmlns="" val="20001"/>
                    </a:ext>
                  </a:extLst>
                </a:gridCol>
              </a:tblGrid>
              <a:tr h="432048">
                <a:tc>
                  <a:txBody>
                    <a:bodyPr/>
                    <a:lstStyle/>
                    <a:p>
                      <a:pPr algn="just"/>
                      <a:r>
                        <a:rPr lang="en-ZA" sz="1200" dirty="0" smtClean="0"/>
                        <a:t>WEAKNESSES/THREATS</a:t>
                      </a:r>
                      <a:r>
                        <a:rPr lang="en-ZA" sz="1200" baseline="0" dirty="0" smtClean="0"/>
                        <a:t> </a:t>
                      </a:r>
                      <a:endParaRPr lang="en-ZA" sz="1200" dirty="0"/>
                    </a:p>
                  </a:txBody>
                  <a:tcPr marL="68580" marR="68580" marT="34290" marB="34290" anchor="ctr"/>
                </a:tc>
                <a:tc>
                  <a:txBody>
                    <a:bodyPr/>
                    <a:lstStyle/>
                    <a:p>
                      <a:pPr algn="just"/>
                      <a:r>
                        <a:rPr lang="en-ZA" sz="1200" dirty="0" smtClean="0"/>
                        <a:t>PROPOSED</a:t>
                      </a:r>
                      <a:r>
                        <a:rPr lang="en-ZA" sz="1200" baseline="0" dirty="0" smtClean="0"/>
                        <a:t> INTERVENTION FOR IMPLEMENTATION </a:t>
                      </a:r>
                      <a:endParaRPr lang="en-ZA" sz="1200" dirty="0"/>
                    </a:p>
                  </a:txBody>
                  <a:tcPr marL="68580" marR="68580" marT="34290" marB="34290" anchor="ctr"/>
                </a:tc>
                <a:extLst>
                  <a:ext uri="{0D108BD9-81ED-4DB2-BD59-A6C34878D82A}">
                    <a16:rowId xmlns:a16="http://schemas.microsoft.com/office/drawing/2014/main" xmlns="" val="10000"/>
                  </a:ext>
                </a:extLst>
              </a:tr>
              <a:tr h="1074420">
                <a:tc>
                  <a:txBody>
                    <a:bodyPr/>
                    <a:lstStyle/>
                    <a:p>
                      <a:pPr algn="just"/>
                      <a:r>
                        <a:rPr lang="en-ZA" sz="1200" dirty="0" smtClean="0">
                          <a:solidFill>
                            <a:schemeClr val="tx1"/>
                          </a:solidFill>
                        </a:rPr>
                        <a:t>Infrastructure</a:t>
                      </a:r>
                      <a:r>
                        <a:rPr lang="en-ZA" sz="1200" baseline="0" dirty="0" smtClean="0">
                          <a:solidFill>
                            <a:schemeClr val="tx1"/>
                          </a:solidFill>
                        </a:rPr>
                        <a:t> management and </a:t>
                      </a:r>
                      <a:endParaRPr lang="en-ZA" sz="1200" dirty="0">
                        <a:solidFill>
                          <a:schemeClr val="tx1"/>
                        </a:solidFill>
                      </a:endParaRPr>
                    </a:p>
                    <a:p>
                      <a:pPr algn="just"/>
                      <a:r>
                        <a:rPr lang="en-ZA" sz="1200" dirty="0" smtClean="0">
                          <a:solidFill>
                            <a:schemeClr val="tx1"/>
                          </a:solidFill>
                        </a:rPr>
                        <a:t>Backlog on Legacy Projects</a:t>
                      </a:r>
                      <a:r>
                        <a:rPr lang="en-ZA" sz="1200" baseline="0" dirty="0" smtClean="0">
                          <a:solidFill>
                            <a:schemeClr val="tx1"/>
                          </a:solidFill>
                        </a:rPr>
                        <a:t> – inadequate capacity and expertise to manage infrastructure </a:t>
                      </a:r>
                      <a:endParaRPr lang="en-ZA" sz="1200" dirty="0" smtClean="0">
                        <a:solidFill>
                          <a:schemeClr val="tx1"/>
                        </a:solidFill>
                      </a:endParaRPr>
                    </a:p>
                    <a:p>
                      <a:pPr algn="just"/>
                      <a:endParaRPr lang="en-ZA" sz="1200" dirty="0" smtClean="0">
                        <a:solidFill>
                          <a:schemeClr val="tx1"/>
                        </a:solidFill>
                      </a:endParaRPr>
                    </a:p>
                    <a:p>
                      <a:pPr algn="just"/>
                      <a:endParaRPr lang="en-ZA" sz="1200" dirty="0" smtClean="0">
                        <a:solidFill>
                          <a:schemeClr val="tx1"/>
                        </a:solidFill>
                      </a:endParaRPr>
                    </a:p>
                  </a:txBody>
                  <a:tcPr marL="68580" marR="68580" marT="34290" marB="34290"/>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mn-lt"/>
                          <a:ea typeface="+mn-ea"/>
                          <a:cs typeface="+mn-cs"/>
                        </a:rPr>
                        <a:t>In</a:t>
                      </a:r>
                      <a:r>
                        <a:rPr lang="en-ZA" sz="1200" kern="1200" baseline="0" dirty="0" smtClean="0">
                          <a:solidFill>
                            <a:schemeClr val="tx1"/>
                          </a:solidFill>
                          <a:effectLst/>
                          <a:latin typeface="+mn-lt"/>
                          <a:ea typeface="+mn-ea"/>
                          <a:cs typeface="+mn-cs"/>
                        </a:rPr>
                        <a:t> the 2019-20 financial year the Department has centralised the management of infrastructure to Programme 4: Heritage Promotion and Preservation. To this end, a project management office (PMO) will be established to ensure that all infrastructure projects (including Legacy projects)  are well  coordinated and managed.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kern="1200" baseline="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ZA" sz="1200" kern="1200" baseline="0" dirty="0" smtClean="0">
                          <a:solidFill>
                            <a:schemeClr val="tx1"/>
                          </a:solidFill>
                          <a:effectLst/>
                          <a:latin typeface="+mn-lt"/>
                          <a:ea typeface="+mn-ea"/>
                          <a:cs typeface="+mn-cs"/>
                        </a:rPr>
                        <a:t>Engagements are underway with various key stakeholders, including families and provincial governments to unblock  the challenges and accelerate implementation</a:t>
                      </a:r>
                    </a:p>
                    <a:p>
                      <a:pPr marL="171450" lvl="0" indent="-171450" algn="just">
                        <a:buFont typeface="Arial" panose="020B0604020202020204" pitchFamily="34" charset="0"/>
                        <a:buChar char="•"/>
                      </a:pPr>
                      <a:endParaRPr lang="en-ZA" sz="1200" kern="1200" baseline="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n-ZA" sz="1200" kern="1200" baseline="0" dirty="0" smtClean="0">
                          <a:solidFill>
                            <a:schemeClr val="tx1"/>
                          </a:solidFill>
                          <a:effectLst/>
                          <a:latin typeface="+mn-lt"/>
                          <a:ea typeface="+mn-ea"/>
                          <a:cs typeface="+mn-cs"/>
                        </a:rPr>
                        <a:t>The Department  will continue to partner with DPW for expert advice and skills</a:t>
                      </a:r>
                    </a:p>
                  </a:txBody>
                  <a:tcPr marL="68580" marR="68580" marT="34290" marB="34290"/>
                </a:tc>
                <a:extLst>
                  <a:ext uri="{0D108BD9-81ED-4DB2-BD59-A6C34878D82A}">
                    <a16:rowId xmlns:a16="http://schemas.microsoft.com/office/drawing/2014/main" xmlns="" val="10001"/>
                  </a:ext>
                </a:extLst>
              </a:tr>
              <a:tr h="411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Library</a:t>
                      </a:r>
                      <a:r>
                        <a:rPr lang="en-ZA" sz="1200" baseline="0" dirty="0" smtClean="0">
                          <a:solidFill>
                            <a:schemeClr val="tx1"/>
                          </a:solidFill>
                        </a:rPr>
                        <a:t> Infrastructure Development Programme -  destruction of library infrastructure  and lack of buy-in by communities </a:t>
                      </a:r>
                      <a:endParaRPr lang="en-ZA" sz="1200" dirty="0">
                        <a:solidFill>
                          <a:schemeClr val="tx1"/>
                        </a:solidFill>
                      </a:endParaRPr>
                    </a:p>
                  </a:txBody>
                  <a:tcPr marL="68580" marR="68580" marT="34290" marB="34290"/>
                </a:tc>
                <a:tc>
                  <a:txBody>
                    <a:bodyPr/>
                    <a:lstStyle/>
                    <a:p>
                      <a:pPr marL="171450" indent="-171450" algn="just">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Ongoing consultations and awareness-raising initiatives  will  be pursued with communities to sensitize them about the value and significance of the library infrastructure in their respective communities. This will ensure that libraries are viewed as essential community assets rather than as targets of destruction during community service delivery protests</a:t>
                      </a:r>
                    </a:p>
                    <a:p>
                      <a:pPr marL="0" indent="0" algn="just">
                        <a:buFont typeface="Arial" panose="020B0604020202020204" pitchFamily="34" charset="0"/>
                        <a:buNone/>
                      </a:pPr>
                      <a:endParaRPr lang="en-ZA" sz="1200" kern="1200" baseline="0" dirty="0" smtClean="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xmlns="" val="10003"/>
                  </a:ext>
                </a:extLst>
              </a:tr>
              <a:tr h="948690">
                <a:tc>
                  <a:txBody>
                    <a:bodyPr/>
                    <a:lstStyle/>
                    <a:p>
                      <a:pPr algn="just"/>
                      <a:r>
                        <a:rPr lang="en-ZA" sz="1200" dirty="0" smtClean="0">
                          <a:solidFill>
                            <a:schemeClr val="tx1"/>
                          </a:solidFill>
                        </a:rPr>
                        <a:t>Management of entities</a:t>
                      </a:r>
                      <a:r>
                        <a:rPr lang="en-ZA" sz="1200" baseline="0" dirty="0" smtClean="0">
                          <a:solidFill>
                            <a:schemeClr val="tx1"/>
                          </a:solidFill>
                        </a:rPr>
                        <a:t> – unstable governance and management in entities </a:t>
                      </a:r>
                      <a:endParaRPr lang="en-ZA" sz="1200" dirty="0">
                        <a:solidFill>
                          <a:schemeClr val="tx1"/>
                        </a:solidFill>
                      </a:endParaRPr>
                    </a:p>
                  </a:txBody>
                  <a:tcPr marL="68580" marR="68580" marT="34290" marB="34290"/>
                </a:tc>
                <a:tc>
                  <a:txBody>
                    <a:bodyPr/>
                    <a:lstStyle/>
                    <a:p>
                      <a:pPr marL="171450" indent="-171450" algn="just">
                        <a:buFont typeface="Arial" panose="020B0604020202020204" pitchFamily="34" charset="0"/>
                        <a:buChar char="•"/>
                      </a:pPr>
                      <a:r>
                        <a:rPr lang="en-ZA" sz="1200" baseline="0" dirty="0" smtClean="0">
                          <a:solidFill>
                            <a:schemeClr val="tx1"/>
                          </a:solidFill>
                          <a:latin typeface="+mj-lt"/>
                        </a:rPr>
                        <a:t>T</a:t>
                      </a:r>
                      <a:r>
                        <a:rPr lang="en-US" sz="1200" baseline="0" dirty="0" smtClean="0">
                          <a:solidFill>
                            <a:schemeClr val="tx1"/>
                          </a:solidFill>
                          <a:latin typeface="+mj-lt"/>
                        </a:rPr>
                        <a:t>he Department will be implementing the approved governance framework  which strives to strengthen sound governance and standardize operations in the entities</a:t>
                      </a:r>
                    </a:p>
                    <a:p>
                      <a:pPr marL="0" indent="0" algn="just">
                        <a:buFont typeface="Arial" panose="020B0604020202020204" pitchFamily="34" charset="0"/>
                        <a:buNone/>
                      </a:pPr>
                      <a:endParaRPr lang="en-US" sz="1200" baseline="0" dirty="0" smtClean="0">
                        <a:solidFill>
                          <a:schemeClr val="tx1"/>
                        </a:solidFill>
                        <a:latin typeface="+mj-lt"/>
                      </a:endParaRPr>
                    </a:p>
                    <a:p>
                      <a:pPr marL="171450" indent="-171450" algn="just">
                        <a:buFont typeface="Arial" panose="020B0604020202020204" pitchFamily="34" charset="0"/>
                        <a:buChar char="•"/>
                      </a:pPr>
                      <a:r>
                        <a:rPr lang="en-US" sz="1200" b="0" i="0" u="none" strike="noStrike" kern="1200" baseline="0" dirty="0" smtClean="0">
                          <a:solidFill>
                            <a:schemeClr val="tx1"/>
                          </a:solidFill>
                          <a:latin typeface="+mj-lt"/>
                          <a:ea typeface="+mn-ea"/>
                          <a:cs typeface="+mn-cs"/>
                        </a:rPr>
                        <a:t>The Department is in the process of conducting a feasibility study for amalgamation of entities to test all the options available for streamlining the DAC public entities. The study will provide the DAC with possible institutional configuration models that will best serve the Sector to achieve the desired developmental impact</a:t>
                      </a:r>
                    </a:p>
                    <a:p>
                      <a:pPr marL="0" indent="0" algn="just">
                        <a:buFont typeface="Arial" panose="020B0604020202020204" pitchFamily="34" charset="0"/>
                        <a:buNone/>
                      </a:pPr>
                      <a:endParaRPr lang="en-US" sz="1200" baseline="0" dirty="0" smtClean="0">
                        <a:solidFill>
                          <a:schemeClr val="tx1"/>
                        </a:solidFill>
                        <a:latin typeface="+mj-lt"/>
                      </a:endParaRPr>
                    </a:p>
                  </a:txBody>
                  <a:tcPr marL="68580" marR="68580" marT="34290" marB="34290"/>
                </a:tc>
                <a:extLst>
                  <a:ext uri="{0D108BD9-81ED-4DB2-BD59-A6C34878D82A}">
                    <a16:rowId xmlns:a16="http://schemas.microsoft.com/office/drawing/2014/main" xmlns="" val="10002"/>
                  </a:ext>
                </a:extLst>
              </a:tr>
              <a:tr h="423996">
                <a:tc>
                  <a:txBody>
                    <a:bodyPr/>
                    <a:lstStyle/>
                    <a:p>
                      <a:pPr algn="just"/>
                      <a:r>
                        <a:rPr lang="en-ZA" sz="1200" dirty="0" smtClean="0"/>
                        <a:t>Job</a:t>
                      </a:r>
                      <a:r>
                        <a:rPr lang="en-ZA" sz="1200" baseline="0" dirty="0" smtClean="0"/>
                        <a:t> Opportunities- high levels of unemployment </a:t>
                      </a:r>
                      <a:endParaRPr lang="en-ZA" sz="1200" dirty="0"/>
                    </a:p>
                  </a:txBody>
                  <a:tcPr marL="68580" marR="68580" marT="34290" marB="34290"/>
                </a:tc>
                <a:tc>
                  <a:txBody>
                    <a:bodyPr/>
                    <a:lstStyle/>
                    <a:p>
                      <a:pPr marL="171450" indent="-171450" algn="just">
                        <a:buFont typeface="Arial" panose="020B0604020202020204" pitchFamily="34" charset="0"/>
                        <a:buChar char="•"/>
                      </a:pPr>
                      <a:r>
                        <a:rPr lang="en-ZA" sz="1200" dirty="0" smtClean="0"/>
                        <a:t>In</a:t>
                      </a:r>
                      <a:r>
                        <a:rPr lang="en-ZA" sz="1200" baseline="0" dirty="0" smtClean="0"/>
                        <a:t> pursuit  of its mandate,  the Department will  implement programmes and projects that  provides job opportunities  to youth, woman and people with disability in response to priorities of  government </a:t>
                      </a:r>
                    </a:p>
                    <a:p>
                      <a:pPr marL="0" indent="0" algn="just">
                        <a:buFont typeface="Arial" panose="020B0604020202020204" pitchFamily="34" charset="0"/>
                        <a:buNone/>
                      </a:pPr>
                      <a:endParaRPr lang="en-ZA" sz="1200" dirty="0"/>
                    </a:p>
                  </a:txBody>
                  <a:tcPr marL="68580" marR="68580" marT="34290" marB="34290"/>
                </a:tc>
                <a:extLst>
                  <a:ext uri="{0D108BD9-81ED-4DB2-BD59-A6C34878D82A}">
                    <a16:rowId xmlns:a16="http://schemas.microsoft.com/office/drawing/2014/main" xmlns="" val="10004"/>
                  </a:ext>
                </a:extLst>
              </a:tr>
              <a:tr h="555689">
                <a:tc>
                  <a:txBody>
                    <a:bodyPr/>
                    <a:lstStyle/>
                    <a:p>
                      <a:pPr algn="just"/>
                      <a:r>
                        <a:rPr lang="en-ZA" sz="1200" dirty="0" smtClean="0"/>
                        <a:t>Limited  budget vs demand</a:t>
                      </a:r>
                      <a:r>
                        <a:rPr lang="en-ZA" sz="1200" baseline="0" dirty="0" smtClean="0"/>
                        <a:t> </a:t>
                      </a:r>
                      <a:endParaRPr lang="en-ZA" sz="1200" dirty="0"/>
                    </a:p>
                  </a:txBody>
                  <a:tcPr marL="68580" marR="68580" marT="34290" marB="34290"/>
                </a:tc>
                <a:tc>
                  <a:txBody>
                    <a:bodyPr/>
                    <a:lstStyle/>
                    <a:p>
                      <a:pPr marL="171450" indent="-171450" algn="just">
                        <a:buFont typeface="Arial" panose="020B0604020202020204" pitchFamily="34" charset="0"/>
                        <a:buChar char="•"/>
                      </a:pPr>
                      <a:r>
                        <a:rPr lang="en-US" sz="1200" b="0" i="0" u="none" strike="noStrike" kern="1200" baseline="0" dirty="0" smtClean="0">
                          <a:solidFill>
                            <a:schemeClr val="dk1"/>
                          </a:solidFill>
                          <a:latin typeface="+mn-lt"/>
                          <a:ea typeface="+mn-ea"/>
                          <a:cs typeface="+mn-cs"/>
                        </a:rPr>
                        <a:t>The  Sector will have to take a serious re-look at how the convergence between entities and provinces can take place through aligned and optimized systems to do “more with less”. New funding streams and models need to be explored to bring forth alternative revenue streams to supplement the much-needed sector programmes</a:t>
                      </a:r>
                    </a:p>
                    <a:p>
                      <a:pPr marL="0" indent="0" algn="just">
                        <a:buFont typeface="Arial" panose="020B0604020202020204" pitchFamily="34" charset="0"/>
                        <a:buNone/>
                      </a:pPr>
                      <a:endParaRPr lang="en-ZA" sz="1200" dirty="0"/>
                    </a:p>
                  </a:txBody>
                  <a:tcPr marL="68580" marR="68580" marT="34290" marB="34290"/>
                </a:tc>
                <a:extLst>
                  <a:ext uri="{0D108BD9-81ED-4DB2-BD59-A6C34878D82A}">
                    <a16:rowId xmlns:a16="http://schemas.microsoft.com/office/drawing/2014/main" xmlns="" val="10005"/>
                  </a:ext>
                </a:extLst>
              </a:tr>
            </a:tbl>
          </a:graphicData>
        </a:graphic>
      </p:graphicFrame>
      <p:sp>
        <p:nvSpPr>
          <p:cNvPr id="7" name="Slide Number Placeholder 3"/>
          <p:cNvSpPr>
            <a:spLocks noGrp="1"/>
          </p:cNvSpPr>
          <p:nvPr>
            <p:ph type="sldNum" sz="quarter" idx="4"/>
          </p:nvPr>
        </p:nvSpPr>
        <p:spPr>
          <a:xfrm>
            <a:off x="8244408" y="6492875"/>
            <a:ext cx="609600" cy="365125"/>
          </a:xfrm>
        </p:spPr>
        <p:txBody>
          <a:bodyPr/>
          <a:lstStyle/>
          <a:p>
            <a:r>
              <a:rPr lang="en-ZA" sz="1200" b="1" dirty="0" smtClean="0"/>
              <a:t>16</a:t>
            </a:r>
          </a:p>
        </p:txBody>
      </p:sp>
    </p:spTree>
    <p:extLst>
      <p:ext uri="{BB962C8B-B14F-4D97-AF65-F5344CB8AC3E}">
        <p14:creationId xmlns:p14="http://schemas.microsoft.com/office/powerpoint/2010/main" xmlns="" val="64216311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STRATEGIC POSTURE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400" b="1" dirty="0" smtClean="0"/>
          </a:p>
        </p:txBody>
      </p:sp>
      <p:sp>
        <p:nvSpPr>
          <p:cNvPr id="6" name="Slide Number Placeholder 3"/>
          <p:cNvSpPr>
            <a:spLocks noGrp="1"/>
          </p:cNvSpPr>
          <p:nvPr>
            <p:ph type="sldNum" sz="quarter" idx="4"/>
          </p:nvPr>
        </p:nvSpPr>
        <p:spPr>
          <a:xfrm>
            <a:off x="8077200" y="6172200"/>
            <a:ext cx="609600" cy="365125"/>
          </a:xfrm>
        </p:spPr>
        <p:txBody>
          <a:bodyPr/>
          <a:lstStyle/>
          <a:p>
            <a:r>
              <a:rPr lang="en-ZA" sz="1200" b="1" dirty="0" smtClean="0"/>
              <a:t>17</a:t>
            </a:r>
          </a:p>
        </p:txBody>
      </p:sp>
    </p:spTree>
    <p:extLst>
      <p:ext uri="{BB962C8B-B14F-4D97-AF65-F5344CB8AC3E}">
        <p14:creationId xmlns:p14="http://schemas.microsoft.com/office/powerpoint/2010/main" xmlns="" val="378438553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10952"/>
          </a:xfrm>
        </p:spPr>
        <p:txBody>
          <a:bodyPr>
            <a:normAutofit/>
          </a:bodyPr>
          <a:lstStyle/>
          <a:p>
            <a:pPr algn="ctr"/>
            <a:r>
              <a:rPr lang="en-US" sz="2800" dirty="0" smtClean="0">
                <a:latin typeface="+mj-lt"/>
                <a:cs typeface="Arial Narrow"/>
              </a:rPr>
              <a:t>WHAT IS OUR STORY LINE?</a:t>
            </a:r>
            <a:endParaRPr lang="en-US" sz="2800" dirty="0">
              <a:latin typeface="+mj-lt"/>
              <a:cs typeface="Arial Narrow"/>
            </a:endParaRPr>
          </a:p>
        </p:txBody>
      </p:sp>
      <p:sp>
        <p:nvSpPr>
          <p:cNvPr id="4" name="Slide Number Placeholder 3"/>
          <p:cNvSpPr>
            <a:spLocks noGrp="1"/>
          </p:cNvSpPr>
          <p:nvPr>
            <p:ph type="sldNum" sz="quarter" idx="4"/>
          </p:nvPr>
        </p:nvSpPr>
        <p:spPr/>
        <p:txBody>
          <a:bodyPr/>
          <a:lstStyle/>
          <a:p>
            <a:r>
              <a:rPr lang="en-ZA" sz="1200" b="1" dirty="0" smtClean="0"/>
              <a:t>19</a:t>
            </a:r>
          </a:p>
        </p:txBody>
      </p:sp>
      <p:graphicFrame>
        <p:nvGraphicFramePr>
          <p:cNvPr id="6" name="Table 5"/>
          <p:cNvGraphicFramePr>
            <a:graphicFrameLocks noGrp="1"/>
          </p:cNvGraphicFramePr>
          <p:nvPr>
            <p:extLst>
              <p:ext uri="{D42A27DB-BD31-4B8C-83A1-F6EECF244321}">
                <p14:modId xmlns:p14="http://schemas.microsoft.com/office/powerpoint/2010/main" xmlns="" val="3282549204"/>
              </p:ext>
            </p:extLst>
          </p:nvPr>
        </p:nvGraphicFramePr>
        <p:xfrm>
          <a:off x="107505" y="764704"/>
          <a:ext cx="9011721" cy="5753472"/>
        </p:xfrm>
        <a:graphic>
          <a:graphicData uri="http://schemas.openxmlformats.org/drawingml/2006/table">
            <a:tbl>
              <a:tblPr firstRow="1" bandRow="1">
                <a:tableStyleId>{5C22544A-7EE6-4342-B048-85BDC9FD1C3A}</a:tableStyleId>
              </a:tblPr>
              <a:tblGrid>
                <a:gridCol w="2376263">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gridCol w="1882930">
                  <a:extLst>
                    <a:ext uri="{9D8B030D-6E8A-4147-A177-3AD203B41FA5}">
                      <a16:colId xmlns:a16="http://schemas.microsoft.com/office/drawing/2014/main" xmlns="" val="20003"/>
                    </a:ext>
                  </a:extLst>
                </a:gridCol>
              </a:tblGrid>
              <a:tr h="576064">
                <a:tc gridSpan="4">
                  <a:txBody>
                    <a:bodyPr/>
                    <a:lstStyle/>
                    <a:p>
                      <a:pPr algn="ctr"/>
                      <a:r>
                        <a:rPr lang="en-ZA" sz="1800" dirty="0" smtClean="0">
                          <a:solidFill>
                            <a:schemeClr val="bg1"/>
                          </a:solidFill>
                        </a:rPr>
                        <a:t>VISION</a:t>
                      </a:r>
                      <a:endParaRPr lang="en-ZA" sz="14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600" i="1" dirty="0" smtClean="0">
                          <a:solidFill>
                            <a:schemeClr val="bg1"/>
                          </a:solidFill>
                          <a:latin typeface="+mn-lt"/>
                        </a:rPr>
                        <a:t>A creative and inclusive nation</a:t>
                      </a:r>
                      <a:endParaRPr lang="en-US" sz="1600" i="1" dirty="0" smtClean="0">
                        <a:solidFill>
                          <a:schemeClr val="bg1"/>
                        </a:solidFill>
                        <a:latin typeface="+mn-lt"/>
                        <a:cs typeface="Arial Narrow"/>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48072">
                <a:tc gridSpan="4">
                  <a:txBody>
                    <a:bodyPr/>
                    <a:lstStyle/>
                    <a:p>
                      <a:pPr algn="ctr"/>
                      <a:r>
                        <a:rPr lang="en-ZA" sz="1600" b="1" dirty="0" smtClean="0"/>
                        <a:t>MISSION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1"/>
                          </a:solidFill>
                          <a:latin typeface="+mn-lt"/>
                          <a:cs typeface="Arial Narrow"/>
                        </a:rPr>
                        <a:t>Develop, preserve, protect and promote arts, culture and heritage </a:t>
                      </a:r>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70840">
                <a:tc gridSpan="4">
                  <a:txBody>
                    <a:bodyPr/>
                    <a:lstStyle/>
                    <a:p>
                      <a:pPr algn="ctr"/>
                      <a:r>
                        <a:rPr lang="en-ZA" sz="1600" b="1" dirty="0" smtClean="0">
                          <a:solidFill>
                            <a:schemeClr val="accent6">
                              <a:lumMod val="75000"/>
                            </a:schemeClr>
                          </a:solidFill>
                        </a:rPr>
                        <a:t>OUTCOME ORIENTED</a:t>
                      </a:r>
                      <a:r>
                        <a:rPr lang="en-ZA" sz="1600" b="1" baseline="0" dirty="0" smtClean="0">
                          <a:solidFill>
                            <a:schemeClr val="accent6">
                              <a:lumMod val="75000"/>
                            </a:schemeClr>
                          </a:solidFill>
                        </a:rPr>
                        <a:t> GOALS</a:t>
                      </a:r>
                      <a:endParaRPr lang="en-ZA" sz="1600" b="1" dirty="0">
                        <a:solidFill>
                          <a:schemeClr val="accent6">
                            <a:lumMod val="75000"/>
                          </a:schemeClr>
                        </a:solidFill>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1" dirty="0" smtClean="0">
                          <a:solidFill>
                            <a:schemeClr val="accent6">
                              <a:lumMod val="75000"/>
                            </a:schemeClr>
                          </a:solidFill>
                          <a:latin typeface="+mn-lt"/>
                          <a:cs typeface="Arial Narrow"/>
                        </a:rPr>
                        <a:t>A transformed and productive ACH sector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1" dirty="0" smtClean="0">
                          <a:solidFill>
                            <a:schemeClr val="accent6">
                              <a:lumMod val="75000"/>
                            </a:schemeClr>
                          </a:solidFill>
                          <a:latin typeface="+mn-lt"/>
                          <a:cs typeface="Arial Narrow"/>
                        </a:rPr>
                        <a:t>An integrated and inclusive society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i="1" dirty="0" smtClean="0">
                          <a:solidFill>
                            <a:schemeClr val="accent6">
                              <a:lumMod val="75000"/>
                            </a:schemeClr>
                          </a:solidFill>
                          <a:latin typeface="+mn-lt"/>
                          <a:cs typeface="Arial Narrow"/>
                        </a:rPr>
                        <a:t>An effective and efficient ACH sector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i="1" dirty="0" smtClean="0">
                          <a:solidFill>
                            <a:schemeClr val="accent6">
                              <a:lumMod val="75000"/>
                            </a:schemeClr>
                          </a:solidFill>
                          <a:latin typeface="+mn-lt"/>
                          <a:cs typeface="Arial Narrow"/>
                        </a:rPr>
                        <a:t>A professional and capacitated ACH Sector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i="1" dirty="0" smtClean="0">
                        <a:solidFill>
                          <a:schemeClr val="accent6">
                            <a:lumMod val="75000"/>
                          </a:schemeClr>
                        </a:solidFill>
                        <a:latin typeface="+mn-lt"/>
                        <a:cs typeface="Arial Narrow"/>
                      </a:endParaRPr>
                    </a:p>
                  </a:txBody>
                  <a:tcPr/>
                </a:tc>
                <a:extLst>
                  <a:ext uri="{0D108BD9-81ED-4DB2-BD59-A6C34878D82A}">
                    <a16:rowId xmlns:a16="http://schemas.microsoft.com/office/drawing/2014/main" xmlns="" val="10003"/>
                  </a:ext>
                </a:extLst>
              </a:tr>
              <a:tr h="370840">
                <a:tc gridSpan="4">
                  <a:txBody>
                    <a:bodyPr/>
                    <a:lstStyle/>
                    <a:p>
                      <a:pPr algn="ctr"/>
                      <a:r>
                        <a:rPr lang="en-ZA" sz="1600" b="1" dirty="0" smtClean="0"/>
                        <a:t>STRATEGIC</a:t>
                      </a:r>
                      <a:r>
                        <a:rPr lang="en-ZA" sz="1600" b="1" baseline="0" dirty="0" smtClean="0"/>
                        <a:t> OBJECTIVES</a:t>
                      </a:r>
                      <a:endParaRPr lang="en-ZA" sz="1600" b="1"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370840">
                <a:tc>
                  <a:txBody>
                    <a:bodyPr/>
                    <a:lstStyle/>
                    <a:p>
                      <a:pPr>
                        <a:lnSpc>
                          <a:spcPct val="100000"/>
                        </a:lnSpc>
                      </a:pPr>
                      <a:r>
                        <a:rPr lang="en-ZA" sz="1200" b="1" i="1" kern="1200" dirty="0" smtClean="0">
                          <a:solidFill>
                            <a:schemeClr val="tx1"/>
                          </a:solidFill>
                          <a:effectLst/>
                          <a:latin typeface="+mn-lt"/>
                          <a:ea typeface="+mn-ea"/>
                          <a:cs typeface="Arial Narrow"/>
                        </a:rPr>
                        <a:t>To</a:t>
                      </a:r>
                      <a:r>
                        <a:rPr lang="en-ZA" sz="1200" b="1" i="1" kern="1200" baseline="0" dirty="0" smtClean="0">
                          <a:solidFill>
                            <a:schemeClr val="tx1"/>
                          </a:solidFill>
                          <a:effectLst/>
                          <a:latin typeface="+mn-lt"/>
                          <a:ea typeface="+mn-ea"/>
                          <a:cs typeface="Arial Narrow"/>
                        </a:rPr>
                        <a:t> develop, protect and promote cultural and creative sector</a:t>
                      </a:r>
                    </a:p>
                  </a:txBody>
                  <a:tcPr/>
                </a:tc>
                <a:tc>
                  <a:txBody>
                    <a:bodyPr/>
                    <a:lstStyle/>
                    <a:p>
                      <a:pPr>
                        <a:lnSpc>
                          <a:spcPct val="100000"/>
                        </a:lnSpc>
                      </a:pPr>
                      <a:r>
                        <a:rPr lang="en-ZA" sz="1200" b="1" i="1" kern="1200" dirty="0" smtClean="0">
                          <a:solidFill>
                            <a:schemeClr val="tx1"/>
                          </a:solidFill>
                          <a:effectLst/>
                          <a:latin typeface="+mn-lt"/>
                          <a:ea typeface="+mn-ea"/>
                          <a:cs typeface="Arial Narrow"/>
                        </a:rPr>
                        <a:t>To lead,</a:t>
                      </a:r>
                      <a:r>
                        <a:rPr lang="en-ZA" sz="1200" b="1" i="1" kern="1200" baseline="0" dirty="0" smtClean="0">
                          <a:solidFill>
                            <a:schemeClr val="tx1"/>
                          </a:solidFill>
                          <a:effectLst/>
                          <a:latin typeface="+mn-lt"/>
                          <a:ea typeface="+mn-ea"/>
                          <a:cs typeface="Arial Narrow"/>
                        </a:rPr>
                        <a:t> </a:t>
                      </a:r>
                      <a:r>
                        <a:rPr lang="en-ZA" sz="1200" b="1" i="1" kern="1200" dirty="0" smtClean="0">
                          <a:solidFill>
                            <a:schemeClr val="tx1"/>
                          </a:solidFill>
                          <a:effectLst/>
                          <a:latin typeface="+mn-lt"/>
                          <a:ea typeface="+mn-ea"/>
                          <a:cs typeface="Arial Narrow"/>
                        </a:rPr>
                        <a:t>coordinate and implement</a:t>
                      </a:r>
                      <a:r>
                        <a:rPr lang="en-ZA" sz="1200" b="1" i="1" kern="1200" baseline="0" dirty="0" smtClean="0">
                          <a:solidFill>
                            <a:schemeClr val="tx1"/>
                          </a:solidFill>
                          <a:effectLst/>
                          <a:latin typeface="+mn-lt"/>
                          <a:ea typeface="+mn-ea"/>
                          <a:cs typeface="Arial Narrow"/>
                        </a:rPr>
                        <a:t> social cohesion programme</a:t>
                      </a:r>
                    </a:p>
                  </a:txBody>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ZA" sz="1200" b="1" i="1" kern="1200" dirty="0" smtClean="0">
                          <a:solidFill>
                            <a:schemeClr val="tx1"/>
                          </a:solidFill>
                          <a:effectLst/>
                          <a:latin typeface="+mn-lt"/>
                          <a:ea typeface="+mn-ea"/>
                          <a:cs typeface="Arial Narrow"/>
                        </a:rPr>
                        <a:t>To create</a:t>
                      </a:r>
                      <a:r>
                        <a:rPr lang="en-ZA" sz="1200" b="1" i="1" kern="1200" baseline="0" dirty="0" smtClean="0">
                          <a:solidFill>
                            <a:schemeClr val="tx1"/>
                          </a:solidFill>
                          <a:effectLst/>
                          <a:latin typeface="+mn-lt"/>
                          <a:ea typeface="+mn-ea"/>
                          <a:cs typeface="Arial Narrow"/>
                        </a:rPr>
                        <a:t> a </a:t>
                      </a:r>
                      <a:r>
                        <a:rPr lang="en-ZA" sz="1200" b="1" i="1" kern="1200" dirty="0" smtClean="0">
                          <a:solidFill>
                            <a:schemeClr val="tx1"/>
                          </a:solidFill>
                          <a:effectLst/>
                          <a:latin typeface="+mn-lt"/>
                          <a:ea typeface="+mn-ea"/>
                          <a:cs typeface="Arial Narrow"/>
                        </a:rPr>
                        <a:t>coherent policy</a:t>
                      </a:r>
                      <a:r>
                        <a:rPr lang="en-ZA" sz="1200" b="1" i="1" kern="1200" baseline="0" dirty="0" smtClean="0">
                          <a:solidFill>
                            <a:schemeClr val="tx1"/>
                          </a:solidFill>
                          <a:effectLst/>
                          <a:latin typeface="+mn-lt"/>
                          <a:ea typeface="+mn-ea"/>
                          <a:cs typeface="Arial Narrow"/>
                        </a:rPr>
                        <a:t> and </a:t>
                      </a:r>
                      <a:r>
                        <a:rPr lang="en-ZA" sz="1200" b="1" i="1" kern="1200" dirty="0" smtClean="0">
                          <a:solidFill>
                            <a:schemeClr val="tx1"/>
                          </a:solidFill>
                          <a:effectLst/>
                          <a:latin typeface="+mn-lt"/>
                          <a:ea typeface="+mn-ea"/>
                          <a:cs typeface="Arial Narrow"/>
                        </a:rPr>
                        <a:t>legislative environment</a:t>
                      </a:r>
                      <a:r>
                        <a:rPr lang="en-US" sz="1200" b="1" i="1" kern="1200" baseline="0" dirty="0" smtClean="0">
                          <a:solidFill>
                            <a:schemeClr val="tx1"/>
                          </a:solidFill>
                          <a:effectLst/>
                          <a:latin typeface="+mn-lt"/>
                          <a:ea typeface="+mn-ea"/>
                          <a:cs typeface="Arial Narrow"/>
                        </a:rPr>
                        <a:t> </a:t>
                      </a:r>
                      <a:r>
                        <a:rPr lang="en-ZA" sz="1200" b="1" i="1" kern="1200" dirty="0" smtClean="0">
                          <a:solidFill>
                            <a:schemeClr val="tx1"/>
                          </a:solidFill>
                          <a:effectLst/>
                          <a:latin typeface="+mn-lt"/>
                          <a:ea typeface="+mn-ea"/>
                          <a:cs typeface="Arial Narrow"/>
                        </a:rPr>
                        <a:t>for the ACH sector</a:t>
                      </a:r>
                      <a:r>
                        <a:rPr lang="en-US" sz="1200" b="1" i="1" dirty="0" smtClean="0">
                          <a:solidFill>
                            <a:schemeClr val="tx1"/>
                          </a:solidFill>
                          <a:effectLst/>
                          <a:latin typeface="+mn-lt"/>
                          <a:cs typeface="Arial Narrow"/>
                        </a:rPr>
                        <a:t> </a:t>
                      </a:r>
                    </a:p>
                  </a:txBody>
                  <a:tcPr marL="36195" marR="36195" marT="17780" marB="177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Arial Narrow"/>
                        </a:rPr>
                        <a:t>To build human resource capacity</a:t>
                      </a:r>
                      <a:r>
                        <a:rPr lang="en-GB" sz="1200" b="1" i="1" kern="1200" baseline="0" dirty="0" smtClean="0">
                          <a:solidFill>
                            <a:schemeClr val="tx1"/>
                          </a:solidFill>
                          <a:effectLst/>
                          <a:latin typeface="+mn-lt"/>
                          <a:ea typeface="+mn-ea"/>
                          <a:cs typeface="Arial Narrow"/>
                        </a:rPr>
                        <a:t> </a:t>
                      </a:r>
                      <a:r>
                        <a:rPr lang="en-GB" sz="1200" b="1" i="1" kern="1200" dirty="0" smtClean="0">
                          <a:solidFill>
                            <a:schemeClr val="tx1"/>
                          </a:solidFill>
                          <a:effectLst/>
                          <a:latin typeface="+mn-lt"/>
                          <a:ea typeface="+mn-ea"/>
                          <a:cs typeface="Arial Narrow"/>
                        </a:rPr>
                        <a:t>and promote excellence</a:t>
                      </a:r>
                      <a:endParaRPr lang="en-US" sz="1200" b="1" i="1" dirty="0" smtClean="0">
                        <a:solidFill>
                          <a:schemeClr val="tx1"/>
                        </a:solidFill>
                        <a:effectLst/>
                        <a:latin typeface="+mn-lt"/>
                        <a:cs typeface="Arial Narrow"/>
                      </a:endParaRPr>
                    </a:p>
                    <a:p>
                      <a:endParaRPr lang="en-ZA" sz="1200" b="1" i="1" dirty="0"/>
                    </a:p>
                  </a:txBody>
                  <a:tcPr/>
                </a:tc>
                <a:extLst>
                  <a:ext uri="{0D108BD9-81ED-4DB2-BD59-A6C34878D82A}">
                    <a16:rowId xmlns:a16="http://schemas.microsoft.com/office/drawing/2014/main" xmlns="" val="10005"/>
                  </a:ext>
                </a:extLst>
              </a:tr>
              <a:tr h="370840">
                <a:tc>
                  <a:txBody>
                    <a:bodyPr/>
                    <a:lstStyle/>
                    <a:p>
                      <a:pPr>
                        <a:lnSpc>
                          <a:spcPct val="100000"/>
                        </a:lnSpc>
                      </a:pPr>
                      <a:r>
                        <a:rPr lang="en-ZA" sz="1200" b="1" i="1" kern="1200" dirty="0" smtClean="0">
                          <a:solidFill>
                            <a:schemeClr val="tx1"/>
                          </a:solidFill>
                          <a:effectLst/>
                          <a:latin typeface="+mn-lt"/>
                          <a:ea typeface="+mn-ea"/>
                          <a:cs typeface="Arial Narrow"/>
                        </a:rPr>
                        <a:t>To</a:t>
                      </a:r>
                      <a:r>
                        <a:rPr lang="en-ZA" sz="1200" b="1" i="1" kern="1200" baseline="0" dirty="0" smtClean="0">
                          <a:solidFill>
                            <a:schemeClr val="tx1"/>
                          </a:solidFill>
                          <a:effectLst/>
                          <a:latin typeface="+mn-lt"/>
                          <a:ea typeface="+mn-ea"/>
                          <a:cs typeface="Arial Narrow"/>
                        </a:rPr>
                        <a:t> develop, preserve, protect and promote heritage</a:t>
                      </a:r>
                    </a:p>
                  </a:txBody>
                  <a:tcPr/>
                </a:tc>
                <a:tc>
                  <a:txBody>
                    <a:bodyPr/>
                    <a:lstStyle/>
                    <a:p>
                      <a:endParaRPr lang="en-ZA" sz="1200" dirty="0"/>
                    </a:p>
                  </a:txBody>
                  <a:tcPr/>
                </a:tc>
                <a:tc>
                  <a:txBody>
                    <a:bodyPr/>
                    <a:lstStyle/>
                    <a:p>
                      <a:pPr algn="l">
                        <a:lnSpc>
                          <a:spcPct val="100000"/>
                        </a:lnSpc>
                      </a:pPr>
                      <a:r>
                        <a:rPr lang="en-GB" sz="1200" b="1" i="1" kern="1200" dirty="0" smtClean="0">
                          <a:solidFill>
                            <a:schemeClr val="tx1"/>
                          </a:solidFill>
                          <a:effectLst/>
                          <a:latin typeface="+mn-lt"/>
                          <a:ea typeface="+mn-ea"/>
                          <a:cs typeface="Arial Narrow"/>
                        </a:rPr>
                        <a:t>To drive</a:t>
                      </a:r>
                      <a:r>
                        <a:rPr lang="en-GB" sz="1200" b="1" i="1" kern="1200" baseline="0" dirty="0" smtClean="0">
                          <a:solidFill>
                            <a:schemeClr val="tx1"/>
                          </a:solidFill>
                          <a:effectLst/>
                          <a:latin typeface="+mn-lt"/>
                          <a:ea typeface="+mn-ea"/>
                          <a:cs typeface="Arial Narrow"/>
                        </a:rPr>
                        <a:t> an</a:t>
                      </a:r>
                      <a:r>
                        <a:rPr lang="en-GB" sz="1200" b="1" i="1" kern="1200" dirty="0" smtClean="0">
                          <a:solidFill>
                            <a:schemeClr val="tx1"/>
                          </a:solidFill>
                          <a:effectLst/>
                          <a:latin typeface="+mn-lt"/>
                          <a:ea typeface="+mn-ea"/>
                          <a:cs typeface="Arial Narrow"/>
                        </a:rPr>
                        <a:t> integrated outcomes-based  research, planning, monitoring and evaluation across the sector</a:t>
                      </a:r>
                    </a:p>
                    <a:p>
                      <a:pPr algn="l">
                        <a:lnSpc>
                          <a:spcPct val="100000"/>
                        </a:lnSpc>
                      </a:pPr>
                      <a:r>
                        <a:rPr lang="en-GB" sz="1200" b="1" i="1" kern="1200" dirty="0" smtClean="0">
                          <a:solidFill>
                            <a:schemeClr val="tx1"/>
                          </a:solidFill>
                          <a:effectLst/>
                          <a:latin typeface="+mn-lt"/>
                          <a:ea typeface="+mn-ea"/>
                          <a:cs typeface="Arial Narrow"/>
                        </a:rPr>
                        <a:t> </a:t>
                      </a:r>
                    </a:p>
                  </a:txBody>
                  <a:tcPr/>
                </a:tc>
                <a:tc>
                  <a:txBody>
                    <a:bodyPr/>
                    <a:lstStyle/>
                    <a:p>
                      <a:endParaRPr lang="en-ZA" sz="1200" dirty="0"/>
                    </a:p>
                  </a:txBody>
                  <a:tcPr/>
                </a:tc>
                <a:extLst>
                  <a:ext uri="{0D108BD9-81ED-4DB2-BD59-A6C34878D82A}">
                    <a16:rowId xmlns:a16="http://schemas.microsoft.com/office/drawing/2014/main" xmlns="" val="10006"/>
                  </a:ext>
                </a:extLst>
              </a:tr>
              <a:tr h="370840">
                <a:tc>
                  <a:txBody>
                    <a:bodyPr/>
                    <a:lstStyle/>
                    <a:p>
                      <a:pPr>
                        <a:lnSpc>
                          <a:spcPct val="100000"/>
                        </a:lnSpc>
                      </a:pPr>
                      <a:r>
                        <a:rPr lang="en-ZA" sz="1200" b="1" i="1" kern="1200" dirty="0" smtClean="0">
                          <a:solidFill>
                            <a:schemeClr val="tx1"/>
                          </a:solidFill>
                          <a:effectLst/>
                          <a:latin typeface="+mn-lt"/>
                          <a:ea typeface="+mn-ea"/>
                          <a:cs typeface="Arial Narrow"/>
                        </a:rPr>
                        <a:t>To</a:t>
                      </a:r>
                      <a:r>
                        <a:rPr lang="en-ZA" sz="1200" b="1" i="1" kern="1200" baseline="0" dirty="0" smtClean="0">
                          <a:solidFill>
                            <a:schemeClr val="tx1"/>
                          </a:solidFill>
                          <a:effectLst/>
                          <a:latin typeface="+mn-lt"/>
                          <a:ea typeface="+mn-ea"/>
                          <a:cs typeface="Arial Narrow"/>
                        </a:rPr>
                        <a:t> develop and promote official languages</a:t>
                      </a:r>
                    </a:p>
                  </a:txBody>
                  <a:tcPr/>
                </a:tc>
                <a:tc>
                  <a:txBody>
                    <a:bodyPr/>
                    <a:lstStyle/>
                    <a:p>
                      <a:endParaRPr lang="en-ZA" sz="1200" dirty="0"/>
                    </a:p>
                  </a:txBody>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GB" sz="1200" b="1" i="1" dirty="0">
                          <a:solidFill>
                            <a:schemeClr val="tx1"/>
                          </a:solidFill>
                          <a:effectLst/>
                          <a:latin typeface="+mn-lt"/>
                          <a:ea typeface="Times New Roman"/>
                          <a:cs typeface="Arial Narrow"/>
                        </a:rPr>
                        <a:t>To </a:t>
                      </a:r>
                      <a:r>
                        <a:rPr lang="en-GB" sz="1200" b="1" i="1" dirty="0" smtClean="0">
                          <a:solidFill>
                            <a:schemeClr val="tx1"/>
                          </a:solidFill>
                          <a:effectLst/>
                          <a:latin typeface="+mn-lt"/>
                          <a:ea typeface="Times New Roman"/>
                          <a:cs typeface="Arial Narrow"/>
                        </a:rPr>
                        <a:t>implement </a:t>
                      </a:r>
                      <a:r>
                        <a:rPr lang="en-GB" sz="1200" b="1" i="1" dirty="0">
                          <a:solidFill>
                            <a:schemeClr val="tx1"/>
                          </a:solidFill>
                          <a:effectLst/>
                          <a:latin typeface="+mn-lt"/>
                          <a:ea typeface="Times New Roman"/>
                          <a:cs typeface="Arial Narrow"/>
                        </a:rPr>
                        <a:t>sound financial management and </a:t>
                      </a:r>
                      <a:r>
                        <a:rPr lang="en-GB" sz="1200" b="1" i="1" dirty="0" smtClean="0">
                          <a:solidFill>
                            <a:schemeClr val="tx1"/>
                          </a:solidFill>
                          <a:effectLst/>
                          <a:latin typeface="+mn-lt"/>
                          <a:ea typeface="Times New Roman"/>
                          <a:cs typeface="Arial Narrow"/>
                        </a:rPr>
                        <a:t>control systems</a:t>
                      </a:r>
                    </a:p>
                  </a:txBody>
                  <a:tcPr marL="36195" marR="36195" marT="17780" marB="17780"/>
                </a:tc>
                <a:tc>
                  <a:txBody>
                    <a:bodyPr/>
                    <a:lstStyle/>
                    <a:p>
                      <a:endParaRPr lang="en-ZA" sz="1200" dirty="0"/>
                    </a:p>
                  </a:txBody>
                  <a:tcPr/>
                </a:tc>
                <a:extLst>
                  <a:ext uri="{0D108BD9-81ED-4DB2-BD59-A6C34878D82A}">
                    <a16:rowId xmlns:a16="http://schemas.microsoft.com/office/drawing/2014/main" xmlns="" val="10007"/>
                  </a:ext>
                </a:extLst>
              </a:tr>
              <a:tr h="370840">
                <a:tc>
                  <a:txBody>
                    <a:bodyPr/>
                    <a:lstStyle/>
                    <a:p>
                      <a:pPr>
                        <a:lnSpc>
                          <a:spcPct val="100000"/>
                        </a:lnSpc>
                      </a:pPr>
                      <a:r>
                        <a:rPr lang="en-ZA" sz="1200" b="1" i="1" kern="1200" dirty="0" smtClean="0">
                          <a:solidFill>
                            <a:schemeClr val="tx1"/>
                          </a:solidFill>
                          <a:effectLst/>
                          <a:latin typeface="+mn-lt"/>
                          <a:ea typeface="+mn-ea"/>
                          <a:cs typeface="Arial Narrow"/>
                        </a:rPr>
                        <a:t>To</a:t>
                      </a:r>
                      <a:r>
                        <a:rPr lang="en-ZA" sz="1200" b="1" i="1" kern="1200" baseline="0" dirty="0" smtClean="0">
                          <a:solidFill>
                            <a:schemeClr val="tx1"/>
                          </a:solidFill>
                          <a:effectLst/>
                          <a:latin typeface="+mn-lt"/>
                          <a:ea typeface="+mn-ea"/>
                          <a:cs typeface="Arial Narrow"/>
                        </a:rPr>
                        <a:t> build relationships and partnerships locally and internationally</a:t>
                      </a:r>
                    </a:p>
                  </a:txBody>
                  <a:tcPr/>
                </a:tc>
                <a:tc>
                  <a:txBody>
                    <a:bodyPr/>
                    <a:lstStyle/>
                    <a:p>
                      <a:endParaRPr lang="en-ZA" sz="1200" dirty="0"/>
                    </a:p>
                  </a:txBody>
                  <a:tcPr/>
                </a:tc>
                <a:tc>
                  <a:txBody>
                    <a:bodyPr/>
                    <a:lstStyle/>
                    <a:p>
                      <a:pPr algn="l">
                        <a:lnSpc>
                          <a:spcPct val="110000"/>
                        </a:lnSpc>
                      </a:pPr>
                      <a:r>
                        <a:rPr lang="en-GB" sz="1200" b="1" i="1" kern="1200" dirty="0" smtClean="0">
                          <a:solidFill>
                            <a:schemeClr val="tx1"/>
                          </a:solidFill>
                          <a:effectLst/>
                          <a:latin typeface="+mn-lt"/>
                          <a:ea typeface="+mn-ea"/>
                          <a:cs typeface="Arial Narrow"/>
                        </a:rPr>
                        <a:t>To strengthen and modernise archives and records management systems</a:t>
                      </a:r>
                      <a:r>
                        <a:rPr lang="en-US" sz="1200" b="1" i="1" dirty="0" smtClean="0">
                          <a:solidFill>
                            <a:schemeClr val="tx1"/>
                          </a:solidFill>
                          <a:effectLst/>
                          <a:latin typeface="+mn-lt"/>
                          <a:cs typeface="Arial Narrow"/>
                        </a:rPr>
                        <a:t> </a:t>
                      </a:r>
                      <a:endParaRPr lang="en-US" sz="1200" b="1" i="1" dirty="0">
                        <a:solidFill>
                          <a:schemeClr val="tx1"/>
                        </a:solidFill>
                        <a:latin typeface="+mn-lt"/>
                        <a:cs typeface="Arial Narrow"/>
                      </a:endParaRPr>
                    </a:p>
                  </a:txBody>
                  <a:tcPr/>
                </a:tc>
                <a:tc>
                  <a:txBody>
                    <a:bodyPr/>
                    <a:lstStyle/>
                    <a:p>
                      <a:endParaRPr lang="en-ZA" sz="1200" dirty="0"/>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i="1" kern="1200" dirty="0" smtClean="0">
                          <a:solidFill>
                            <a:schemeClr val="tx1"/>
                          </a:solidFill>
                          <a:effectLst/>
                          <a:latin typeface="+mn-lt"/>
                          <a:ea typeface="+mn-ea"/>
                          <a:cs typeface="Arial Narrow"/>
                        </a:rPr>
                        <a:t>To</a:t>
                      </a:r>
                      <a:r>
                        <a:rPr lang="en-ZA" sz="1200" b="1" i="1" kern="1200" baseline="0" dirty="0" smtClean="0">
                          <a:solidFill>
                            <a:schemeClr val="tx1"/>
                          </a:solidFill>
                          <a:effectLst/>
                          <a:latin typeface="+mn-lt"/>
                          <a:ea typeface="+mn-ea"/>
                          <a:cs typeface="Arial Narrow"/>
                        </a:rPr>
                        <a:t> provide access to information</a:t>
                      </a:r>
                      <a:endParaRPr lang="en-US" sz="1200" b="1" i="1" dirty="0" smtClean="0">
                        <a:solidFill>
                          <a:schemeClr val="tx1"/>
                        </a:solidFill>
                        <a:effectLst/>
                        <a:latin typeface="+mn-lt"/>
                        <a:cs typeface="Arial Narrow"/>
                      </a:endParaRPr>
                    </a:p>
                  </a:txBody>
                  <a:tcPr/>
                </a:tc>
                <a:tc>
                  <a:txBody>
                    <a:bodyPr/>
                    <a:lstStyle/>
                    <a:p>
                      <a:endParaRPr lang="en-ZA" sz="1200" dirty="0"/>
                    </a:p>
                  </a:txBody>
                  <a:tcPr/>
                </a:tc>
                <a:tc>
                  <a:txBody>
                    <a:bodyPr/>
                    <a:lstStyle/>
                    <a:p>
                      <a:pPr algn="l">
                        <a:lnSpc>
                          <a:spcPct val="110000"/>
                        </a:lnSpc>
                      </a:pPr>
                      <a:endParaRPr lang="en-US" sz="1200" b="1" i="1" dirty="0">
                        <a:solidFill>
                          <a:schemeClr val="tx1"/>
                        </a:solidFill>
                        <a:latin typeface="+mn-lt"/>
                        <a:cs typeface="Arial Narrow"/>
                      </a:endParaRPr>
                    </a:p>
                  </a:txBody>
                  <a:tcPr/>
                </a:tc>
                <a:tc>
                  <a:txBody>
                    <a:bodyPr/>
                    <a:lstStyle/>
                    <a:p>
                      <a:endParaRPr lang="en-ZA" sz="1200" dirty="0"/>
                    </a:p>
                  </a:txBody>
                  <a:tcPr/>
                </a:tc>
                <a:extLst>
                  <a:ext uri="{0D108BD9-81ED-4DB2-BD59-A6C34878D82A}">
                    <a16:rowId xmlns:a16="http://schemas.microsoft.com/office/drawing/2014/main" xmlns="" val="10009"/>
                  </a:ext>
                </a:extLst>
              </a:tr>
            </a:tbl>
          </a:graphicData>
        </a:graphic>
      </p:graphicFrame>
      <p:sp>
        <p:nvSpPr>
          <p:cNvPr id="5" name="Slide Number Placeholder 3"/>
          <p:cNvSpPr txBox="1">
            <a:spLocks/>
          </p:cNvSpPr>
          <p:nvPr/>
        </p:nvSpPr>
        <p:spPr>
          <a:xfrm>
            <a:off x="8229600" y="6467901"/>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dirty="0" smtClean="0"/>
              <a:t>18</a:t>
            </a:r>
          </a:p>
        </p:txBody>
      </p:sp>
    </p:spTree>
    <p:extLst>
      <p:ext uri="{BB962C8B-B14F-4D97-AF65-F5344CB8AC3E}">
        <p14:creationId xmlns:p14="http://schemas.microsoft.com/office/powerpoint/2010/main" xmlns="" val="104166985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10952"/>
          </a:xfrm>
        </p:spPr>
        <p:txBody>
          <a:bodyPr>
            <a:normAutofit/>
          </a:bodyPr>
          <a:lstStyle/>
          <a:p>
            <a:pPr algn="ctr"/>
            <a:r>
              <a:rPr lang="en-US" sz="2800" dirty="0" smtClean="0">
                <a:latin typeface="+mj-lt"/>
                <a:cs typeface="Arial Narrow"/>
              </a:rPr>
              <a:t>VALUES</a:t>
            </a:r>
            <a:endParaRPr lang="en-US" sz="2800" dirty="0">
              <a:latin typeface="+mj-lt"/>
              <a:cs typeface="Arial Narrow"/>
            </a:endParaRPr>
          </a:p>
        </p:txBody>
      </p:sp>
      <p:sp>
        <p:nvSpPr>
          <p:cNvPr id="4" name="Slide Number Placeholder 3"/>
          <p:cNvSpPr>
            <a:spLocks noGrp="1"/>
          </p:cNvSpPr>
          <p:nvPr>
            <p:ph type="sldNum" sz="quarter" idx="4"/>
          </p:nvPr>
        </p:nvSpPr>
        <p:spPr>
          <a:xfrm>
            <a:off x="8244408" y="6309320"/>
            <a:ext cx="609600" cy="365125"/>
          </a:xfrm>
        </p:spPr>
        <p:txBody>
          <a:bodyPr/>
          <a:lstStyle/>
          <a:p>
            <a:r>
              <a:rPr lang="en-US" sz="1200" b="1" dirty="0" smtClean="0"/>
              <a:t>19</a:t>
            </a:r>
            <a:endParaRPr lang="en-ZA" sz="1200" b="1"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726094113"/>
              </p:ext>
            </p:extLst>
          </p:nvPr>
        </p:nvGraphicFramePr>
        <p:xfrm>
          <a:off x="611560" y="980728"/>
          <a:ext cx="8064896" cy="4967353"/>
        </p:xfrm>
        <a:graphic>
          <a:graphicData uri="http://schemas.openxmlformats.org/drawingml/2006/table">
            <a:tbl>
              <a:tblPr firstRow="1" bandRow="1">
                <a:tableStyleId>{5C22544A-7EE6-4342-B048-85BDC9FD1C3A}</a:tableStyleId>
              </a:tblPr>
              <a:tblGrid>
                <a:gridCol w="8064896">
                  <a:extLst>
                    <a:ext uri="{9D8B030D-6E8A-4147-A177-3AD203B41FA5}">
                      <a16:colId xmlns:a16="http://schemas.microsoft.com/office/drawing/2014/main" xmlns="" val="20000"/>
                    </a:ext>
                  </a:extLst>
                </a:gridCol>
              </a:tblGrid>
              <a:tr h="597133">
                <a:tc>
                  <a:txBody>
                    <a:bodyPr/>
                    <a:lstStyle/>
                    <a:p>
                      <a:pPr algn="ctr"/>
                      <a:r>
                        <a:rPr lang="en-ZA" dirty="0" smtClean="0">
                          <a:latin typeface="+mn-lt"/>
                        </a:rPr>
                        <a:t>The Department of Arts  and </a:t>
                      </a:r>
                      <a:r>
                        <a:rPr lang="en-ZA" baseline="0" dirty="0" smtClean="0">
                          <a:latin typeface="+mn-lt"/>
                        </a:rPr>
                        <a:t>Culture abide by the  following values:</a:t>
                      </a:r>
                    </a:p>
                  </a:txBody>
                  <a:tcPr/>
                </a:tc>
                <a:extLst>
                  <a:ext uri="{0D108BD9-81ED-4DB2-BD59-A6C34878D82A}">
                    <a16:rowId xmlns:a16="http://schemas.microsoft.com/office/drawing/2014/main" xmlns="" val="10000"/>
                  </a:ext>
                </a:extLst>
              </a:tr>
              <a:tr h="593628">
                <a:tc>
                  <a:txBody>
                    <a:bodyPr/>
                    <a:lstStyle/>
                    <a:p>
                      <a:pPr marL="342900" indent="-342900" algn="l">
                        <a:buFont typeface="Wingdings" panose="05000000000000000000" pitchFamily="2" charset="2"/>
                        <a:buChar char="§"/>
                      </a:pPr>
                      <a:r>
                        <a:rPr lang="en-US" sz="2000" b="0" i="0" dirty="0" smtClean="0">
                          <a:latin typeface="+mn-lt"/>
                        </a:rPr>
                        <a:t>Responsiveness</a:t>
                      </a:r>
                      <a:endParaRPr lang="en-US" sz="2000" b="0" i="0" baseline="0" dirty="0" smtClean="0">
                        <a:latin typeface="+mn-lt"/>
                      </a:endParaRPr>
                    </a:p>
                  </a:txBody>
                  <a:tcPr/>
                </a:tc>
                <a:extLst>
                  <a:ext uri="{0D108BD9-81ED-4DB2-BD59-A6C34878D82A}">
                    <a16:rowId xmlns:a16="http://schemas.microsoft.com/office/drawing/2014/main" xmlns="" val="10001"/>
                  </a:ext>
                </a:extLst>
              </a:tr>
              <a:tr h="593628">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2000" b="0" i="0" dirty="0" smtClean="0">
                          <a:solidFill>
                            <a:schemeClr val="tx1"/>
                          </a:solidFill>
                          <a:latin typeface="+mn-lt"/>
                          <a:cs typeface="Arial Narrow"/>
                        </a:rPr>
                        <a:t>Patriotism</a:t>
                      </a:r>
                    </a:p>
                  </a:txBody>
                  <a:tcPr/>
                </a:tc>
                <a:extLst>
                  <a:ext uri="{0D108BD9-81ED-4DB2-BD59-A6C34878D82A}">
                    <a16:rowId xmlns:a16="http://schemas.microsoft.com/office/drawing/2014/main" xmlns="" val="10002"/>
                  </a:ext>
                </a:extLst>
              </a:tr>
              <a:tr h="593628">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2000" b="0" i="0" dirty="0" smtClean="0">
                          <a:solidFill>
                            <a:schemeClr val="tx1"/>
                          </a:solidFill>
                          <a:latin typeface="+mn-lt"/>
                          <a:cs typeface="Arial Narrow"/>
                        </a:rPr>
                        <a:t>Ubuntu</a:t>
                      </a:r>
                    </a:p>
                  </a:txBody>
                  <a:tcPr/>
                </a:tc>
                <a:extLst>
                  <a:ext uri="{0D108BD9-81ED-4DB2-BD59-A6C34878D82A}">
                    <a16:rowId xmlns:a16="http://schemas.microsoft.com/office/drawing/2014/main" xmlns="" val="10003"/>
                  </a:ext>
                </a:extLst>
              </a:tr>
              <a:tr h="593628">
                <a:tc>
                  <a:txBody>
                    <a:bodyPr/>
                    <a:lstStyle/>
                    <a:p>
                      <a:pPr marL="90487" lvl="0" indent="-342900" algn="l">
                        <a:buFont typeface="Wingdings" panose="05000000000000000000" pitchFamily="2" charset="2"/>
                        <a:buChar char="§"/>
                      </a:pPr>
                      <a:r>
                        <a:rPr lang="en-ZA" sz="2000" b="0" i="0" dirty="0" smtClean="0">
                          <a:solidFill>
                            <a:schemeClr val="tx1"/>
                          </a:solidFill>
                          <a:latin typeface="+mn-lt"/>
                          <a:cs typeface="Arial Narrow"/>
                        </a:rPr>
                        <a:t>Innovation/Creativity</a:t>
                      </a:r>
                    </a:p>
                  </a:txBody>
                  <a:tcPr/>
                </a:tc>
                <a:extLst>
                  <a:ext uri="{0D108BD9-81ED-4DB2-BD59-A6C34878D82A}">
                    <a16:rowId xmlns:a16="http://schemas.microsoft.com/office/drawing/2014/main" xmlns="" val="10004"/>
                  </a:ext>
                </a:extLst>
              </a:tr>
              <a:tr h="593628">
                <a:tc>
                  <a:txBody>
                    <a:bodyPr/>
                    <a:lstStyle/>
                    <a:p>
                      <a:pPr marL="90487" lvl="0" indent="-342900" algn="l">
                        <a:buFont typeface="Wingdings" panose="05000000000000000000" pitchFamily="2" charset="2"/>
                        <a:buChar char="§"/>
                      </a:pPr>
                      <a:r>
                        <a:rPr lang="en-ZA" sz="2000" b="0" i="0" dirty="0" smtClean="0">
                          <a:solidFill>
                            <a:schemeClr val="tx1"/>
                          </a:solidFill>
                          <a:latin typeface="+mn-lt"/>
                          <a:cs typeface="Arial Narrow"/>
                        </a:rPr>
                        <a:t>Integrity</a:t>
                      </a:r>
                    </a:p>
                  </a:txBody>
                  <a:tcPr/>
                </a:tc>
                <a:extLst>
                  <a:ext uri="{0D108BD9-81ED-4DB2-BD59-A6C34878D82A}">
                    <a16:rowId xmlns:a16="http://schemas.microsoft.com/office/drawing/2014/main" xmlns="" val="10005"/>
                  </a:ext>
                </a:extLst>
              </a:tr>
              <a:tr h="593628">
                <a:tc>
                  <a:txBody>
                    <a:bodyPr/>
                    <a:lstStyle/>
                    <a:p>
                      <a:pPr marL="90487" lvl="0" indent="-342900" algn="l">
                        <a:buFont typeface="Wingdings" panose="05000000000000000000" pitchFamily="2" charset="2"/>
                        <a:buChar char="§"/>
                      </a:pPr>
                      <a:r>
                        <a:rPr lang="en-GB" sz="2000" b="0" i="0" dirty="0" smtClean="0">
                          <a:solidFill>
                            <a:schemeClr val="tx1"/>
                          </a:solidFill>
                          <a:latin typeface="+mn-lt"/>
                          <a:cs typeface="Arial Narrow"/>
                        </a:rPr>
                        <a:t>Professionalism</a:t>
                      </a:r>
                      <a:r>
                        <a:rPr lang="en-GB" sz="2000" b="0" i="0" dirty="0" smtClean="0">
                          <a:solidFill>
                            <a:schemeClr val="tx1"/>
                          </a:solidFill>
                          <a:latin typeface="+mn-lt"/>
                        </a:rPr>
                        <a:t> </a:t>
                      </a:r>
                    </a:p>
                    <a:p>
                      <a:pPr marL="285750" indent="-285750" algn="l">
                        <a:buFont typeface="Wingdings" panose="05000000000000000000" pitchFamily="2" charset="2"/>
                        <a:buChar char="§"/>
                      </a:pPr>
                      <a:endParaRPr lang="en-ZA" sz="2000" b="0" i="0" dirty="0">
                        <a:latin typeface="+mn-lt"/>
                      </a:endParaRPr>
                    </a:p>
                  </a:txBody>
                  <a:tcPr/>
                </a:tc>
                <a:extLst>
                  <a:ext uri="{0D108BD9-81ED-4DB2-BD59-A6C34878D82A}">
                    <a16:rowId xmlns:a16="http://schemas.microsoft.com/office/drawing/2014/main" xmlns="" val="10006"/>
                  </a:ext>
                </a:extLst>
              </a:tr>
              <a:tr h="593628">
                <a:tc>
                  <a:txBody>
                    <a:bodyPr/>
                    <a:lstStyle/>
                    <a:p>
                      <a:pPr marL="90487" lvl="0" indent="-342900" algn="l">
                        <a:buFont typeface="Wingdings" panose="05000000000000000000" pitchFamily="2" charset="2"/>
                        <a:buChar char="§"/>
                      </a:pPr>
                      <a:r>
                        <a:rPr lang="en-ZA" sz="2000" b="0" i="0" dirty="0" smtClean="0">
                          <a:solidFill>
                            <a:schemeClr val="tx1"/>
                          </a:solidFill>
                          <a:latin typeface="+mn-lt"/>
                          <a:cs typeface="Arial Narrow"/>
                        </a:rPr>
                        <a:t>Accountability</a:t>
                      </a:r>
                      <a:endParaRPr lang="en-US" sz="2000" b="0" i="0" dirty="0" smtClean="0">
                        <a:solidFill>
                          <a:schemeClr val="tx1"/>
                        </a:solidFill>
                        <a:latin typeface="+mn-lt"/>
                        <a:cs typeface="Arial Narrow"/>
                      </a:endParaRPr>
                    </a:p>
                    <a:p>
                      <a:pPr marL="285750" indent="-285750" algn="l">
                        <a:buFont typeface="Wingdings" panose="05000000000000000000" pitchFamily="2" charset="2"/>
                        <a:buChar char="§"/>
                      </a:pPr>
                      <a:endParaRPr lang="en-ZA" sz="2000" b="0" i="0" dirty="0">
                        <a:latin typeface="+mn-lt"/>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91962352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504056"/>
          </a:xfrm>
        </p:spPr>
        <p:txBody>
          <a:bodyPr>
            <a:noAutofit/>
          </a:bodyPr>
          <a:lstStyle/>
          <a:p>
            <a:pPr algn="ctr"/>
            <a:r>
              <a:rPr lang="en-ZA" sz="4800" dirty="0" smtClean="0">
                <a:solidFill>
                  <a:schemeClr val="accent6">
                    <a:lumMod val="50000"/>
                  </a:schemeClr>
                </a:solidFill>
                <a:latin typeface="+mj-lt"/>
              </a:rPr>
              <a:t> </a:t>
            </a:r>
            <a:r>
              <a:rPr lang="en-ZA" dirty="0" smtClean="0">
                <a:solidFill>
                  <a:schemeClr val="accent2">
                    <a:lumMod val="75000"/>
                  </a:schemeClr>
                </a:solidFill>
                <a:latin typeface="+mj-lt"/>
                <a:cs typeface="Arial" pitchFamily="34" charset="0"/>
              </a:rPr>
              <a:t>PRESENTATION OUTLINE </a:t>
            </a:r>
            <a:endParaRPr lang="en-ZA" dirty="0">
              <a:solidFill>
                <a:schemeClr val="accent2">
                  <a:lumMod val="75000"/>
                </a:schemeClr>
              </a:solidFill>
              <a:latin typeface="+mj-lt"/>
              <a:cs typeface="Arial" pitchFamily="34" charset="0"/>
            </a:endParaRPr>
          </a:p>
        </p:txBody>
      </p:sp>
      <p:sp>
        <p:nvSpPr>
          <p:cNvPr id="3" name="Content Placeholder 2"/>
          <p:cNvSpPr>
            <a:spLocks noGrp="1"/>
          </p:cNvSpPr>
          <p:nvPr>
            <p:ph idx="1"/>
          </p:nvPr>
        </p:nvSpPr>
        <p:spPr>
          <a:xfrm>
            <a:off x="251520" y="980728"/>
            <a:ext cx="8496944" cy="4896545"/>
          </a:xfrm>
        </p:spPr>
        <p:txBody>
          <a:bodyPr>
            <a:normAutofit fontScale="92500" lnSpcReduction="10000"/>
          </a:bodyPr>
          <a:lstStyle/>
          <a:p>
            <a:pPr marL="514350" indent="-514350">
              <a:buFont typeface="+mj-lt"/>
              <a:buAutoNum type="arabicPeriod"/>
            </a:pPr>
            <a:r>
              <a:rPr lang="en-ZA" sz="2600" b="0" dirty="0" smtClean="0">
                <a:solidFill>
                  <a:schemeClr val="tx1"/>
                </a:solidFill>
                <a:latin typeface="+mn-lt"/>
                <a:cs typeface="Arial" panose="020B0604020202020204" pitchFamily="34" charset="0"/>
              </a:rPr>
              <a:t>Setting the Context</a:t>
            </a:r>
          </a:p>
          <a:p>
            <a:pPr lvl="1">
              <a:buFont typeface="Arial" pitchFamily="34" charset="0"/>
              <a:buChar char="•"/>
            </a:pPr>
            <a:r>
              <a:rPr lang="en-ZA" sz="2600" b="0" dirty="0">
                <a:solidFill>
                  <a:schemeClr val="tx1"/>
                </a:solidFill>
                <a:latin typeface="+mn-lt"/>
                <a:cs typeface="Arial" panose="020B0604020202020204" pitchFamily="34" charset="0"/>
              </a:rPr>
              <a:t>The DAC </a:t>
            </a:r>
            <a:r>
              <a:rPr lang="en-ZA" sz="2600" b="0" dirty="0" smtClean="0">
                <a:solidFill>
                  <a:schemeClr val="tx1"/>
                </a:solidFill>
                <a:latin typeface="+mn-lt"/>
                <a:cs typeface="Arial" panose="020B0604020202020204" pitchFamily="34" charset="0"/>
              </a:rPr>
              <a:t>Mandate</a:t>
            </a:r>
          </a:p>
          <a:p>
            <a:pPr lvl="1">
              <a:buFont typeface="Arial" pitchFamily="34" charset="0"/>
              <a:buChar char="•"/>
            </a:pPr>
            <a:r>
              <a:rPr lang="en-ZA" sz="2600" b="0" dirty="0" smtClean="0">
                <a:solidFill>
                  <a:schemeClr val="tx1"/>
                </a:solidFill>
                <a:latin typeface="+mn-lt"/>
                <a:cs typeface="Arial" panose="020B0604020202020204" pitchFamily="34" charset="0"/>
              </a:rPr>
              <a:t>The National Development Plan, including outcome 14</a:t>
            </a:r>
          </a:p>
          <a:p>
            <a:pPr lvl="1">
              <a:buFont typeface="Arial" pitchFamily="34" charset="0"/>
              <a:buChar char="•"/>
            </a:pPr>
            <a:r>
              <a:rPr lang="en-ZA" sz="2600" b="0" dirty="0" smtClean="0">
                <a:solidFill>
                  <a:schemeClr val="tx1"/>
                </a:solidFill>
                <a:latin typeface="+mn-lt"/>
                <a:cs typeface="Arial" panose="020B0604020202020204" pitchFamily="34" charset="0"/>
              </a:rPr>
              <a:t>SWOT Analysis</a:t>
            </a:r>
          </a:p>
          <a:p>
            <a:pPr marL="514350" indent="-514350">
              <a:buFont typeface="+mj-lt"/>
              <a:buAutoNum type="arabicPeriod"/>
            </a:pPr>
            <a:r>
              <a:rPr lang="en-ZA" sz="2600" b="0" dirty="0" smtClean="0">
                <a:solidFill>
                  <a:schemeClr val="tx1"/>
                </a:solidFill>
                <a:latin typeface="+mn-lt"/>
                <a:cs typeface="Arial" panose="020B0604020202020204" pitchFamily="34" charset="0"/>
              </a:rPr>
              <a:t>Strategic Posture	</a:t>
            </a:r>
          </a:p>
          <a:p>
            <a:pPr lvl="1">
              <a:buFont typeface="Arial" pitchFamily="34" charset="0"/>
              <a:buChar char="•"/>
            </a:pPr>
            <a:r>
              <a:rPr lang="en-ZA" sz="2600" b="0" dirty="0" smtClean="0">
                <a:solidFill>
                  <a:schemeClr val="tx1"/>
                </a:solidFill>
                <a:latin typeface="+mn-lt"/>
                <a:cs typeface="Arial" panose="020B0604020202020204" pitchFamily="34" charset="0"/>
              </a:rPr>
              <a:t>What is Our Storyline</a:t>
            </a:r>
          </a:p>
          <a:p>
            <a:pPr lvl="1">
              <a:buFont typeface="Arial" pitchFamily="34" charset="0"/>
              <a:buChar char="•"/>
            </a:pPr>
            <a:r>
              <a:rPr lang="en-ZA" sz="2600" b="0" dirty="0" smtClean="0">
                <a:solidFill>
                  <a:schemeClr val="tx1"/>
                </a:solidFill>
                <a:latin typeface="+mn-lt"/>
                <a:cs typeface="Arial" panose="020B0604020202020204" pitchFamily="34" charset="0"/>
              </a:rPr>
              <a:t>Economic Value </a:t>
            </a:r>
          </a:p>
          <a:p>
            <a:pPr lvl="1">
              <a:buFont typeface="Arial" pitchFamily="34" charset="0"/>
              <a:buChar char="•"/>
            </a:pPr>
            <a:r>
              <a:rPr lang="en-ZA" sz="2600" b="0" dirty="0">
                <a:solidFill>
                  <a:schemeClr val="tx1"/>
                </a:solidFill>
                <a:latin typeface="+mn-lt"/>
                <a:cs typeface="Arial" panose="020B0604020202020204" pitchFamily="34" charset="0"/>
              </a:rPr>
              <a:t> </a:t>
            </a:r>
            <a:r>
              <a:rPr lang="en-ZA" sz="2600" b="0" dirty="0" smtClean="0">
                <a:solidFill>
                  <a:schemeClr val="tx1"/>
                </a:solidFill>
                <a:latin typeface="+mn-lt"/>
                <a:cs typeface="Arial" panose="020B0604020202020204" pitchFamily="34" charset="0"/>
              </a:rPr>
              <a:t>Minister’s Ten </a:t>
            </a:r>
            <a:r>
              <a:rPr lang="en-ZA" sz="2600" b="0" dirty="0">
                <a:solidFill>
                  <a:schemeClr val="tx1"/>
                </a:solidFill>
                <a:latin typeface="+mn-lt"/>
                <a:cs typeface="Arial" panose="020B0604020202020204" pitchFamily="34" charset="0"/>
              </a:rPr>
              <a:t>P</a:t>
            </a:r>
            <a:r>
              <a:rPr lang="en-ZA" sz="2600" b="0" dirty="0" smtClean="0">
                <a:solidFill>
                  <a:schemeClr val="tx1"/>
                </a:solidFill>
                <a:latin typeface="+mn-lt"/>
                <a:cs typeface="Arial" panose="020B0604020202020204" pitchFamily="34" charset="0"/>
              </a:rPr>
              <a:t>oint Plan </a:t>
            </a:r>
          </a:p>
          <a:p>
            <a:pPr marL="514350" indent="-514350">
              <a:buFont typeface="+mj-lt"/>
              <a:buAutoNum type="arabicPeriod"/>
            </a:pPr>
            <a:r>
              <a:rPr lang="en-US" sz="2600" b="0" dirty="0" smtClean="0">
                <a:solidFill>
                  <a:schemeClr val="tx1"/>
                </a:solidFill>
                <a:latin typeface="+mn-lt"/>
                <a:cs typeface="Arial" panose="020B0604020202020204" pitchFamily="34" charset="0"/>
              </a:rPr>
              <a:t>Strategic Goals and Related Indicators per programme  </a:t>
            </a:r>
          </a:p>
          <a:p>
            <a:pPr marL="514350" indent="-514350">
              <a:buFont typeface="+mj-lt"/>
              <a:buAutoNum type="arabicPeriod"/>
            </a:pPr>
            <a:r>
              <a:rPr lang="en-US" sz="2600" b="0" dirty="0" smtClean="0">
                <a:solidFill>
                  <a:schemeClr val="tx1"/>
                </a:solidFill>
                <a:latin typeface="+mn-lt"/>
                <a:cs typeface="Arial" panose="020B0604020202020204" pitchFamily="34" charset="0"/>
              </a:rPr>
              <a:t>2019/20 Outputs per strategic goal and objectives</a:t>
            </a:r>
          </a:p>
          <a:p>
            <a:pPr marL="514350" indent="-514350">
              <a:buFont typeface="+mj-lt"/>
              <a:buAutoNum type="arabicPeriod"/>
            </a:pPr>
            <a:r>
              <a:rPr lang="en-US" sz="2600" b="0" dirty="0" smtClean="0">
                <a:solidFill>
                  <a:schemeClr val="tx1"/>
                </a:solidFill>
                <a:latin typeface="+mn-lt"/>
                <a:cs typeface="Arial" panose="020B0604020202020204" pitchFamily="34" charset="0"/>
              </a:rPr>
              <a:t>Links with the MTSF and Responses </a:t>
            </a:r>
            <a:r>
              <a:rPr lang="en-US" sz="2600" b="0" dirty="0">
                <a:solidFill>
                  <a:schemeClr val="tx1"/>
                </a:solidFill>
                <a:latin typeface="+mn-lt"/>
                <a:cs typeface="Arial" panose="020B0604020202020204" pitchFamily="34" charset="0"/>
              </a:rPr>
              <a:t>to AGSA findings </a:t>
            </a:r>
            <a:endParaRPr lang="en-US" sz="2600" b="0" dirty="0" smtClean="0">
              <a:solidFill>
                <a:schemeClr val="tx1"/>
              </a:solidFill>
              <a:latin typeface="+mn-lt"/>
              <a:cs typeface="Arial" panose="020B0604020202020204" pitchFamily="34" charset="0"/>
            </a:endParaRPr>
          </a:p>
          <a:p>
            <a:pPr marL="514350" indent="-514350">
              <a:buFont typeface="+mj-lt"/>
              <a:buAutoNum type="arabicPeriod"/>
            </a:pPr>
            <a:r>
              <a:rPr lang="en-US" sz="2600" b="0" dirty="0" smtClean="0">
                <a:solidFill>
                  <a:schemeClr val="tx1"/>
                </a:solidFill>
                <a:latin typeface="+mn-lt"/>
                <a:cs typeface="Arial" panose="020B0604020202020204" pitchFamily="34" charset="0"/>
              </a:rPr>
              <a:t>Budget and Expenditure Plan (2019 </a:t>
            </a:r>
            <a:r>
              <a:rPr lang="en-US" sz="2600" b="0" dirty="0">
                <a:solidFill>
                  <a:schemeClr val="tx1"/>
                </a:solidFill>
                <a:latin typeface="+mn-lt"/>
                <a:cs typeface="Arial" panose="020B0604020202020204" pitchFamily="34" charset="0"/>
              </a:rPr>
              <a:t>MTEF </a:t>
            </a:r>
            <a:r>
              <a:rPr lang="en-US" sz="2600" b="0" dirty="0" smtClean="0">
                <a:solidFill>
                  <a:schemeClr val="tx1"/>
                </a:solidFill>
                <a:latin typeface="+mn-lt"/>
                <a:cs typeface="Arial" panose="020B0604020202020204" pitchFamily="34" charset="0"/>
              </a:rPr>
              <a:t>Allocations) </a:t>
            </a:r>
            <a:endParaRPr lang="en-US" sz="2600" b="0" dirty="0">
              <a:solidFill>
                <a:schemeClr val="tx1"/>
              </a:solidFill>
              <a:latin typeface="+mn-lt"/>
              <a:cs typeface="Arial" panose="020B0604020202020204" pitchFamily="34" charset="0"/>
            </a:endParaRPr>
          </a:p>
          <a:p>
            <a:pPr marL="0" indent="0">
              <a:buNone/>
            </a:pPr>
            <a:endParaRPr lang="en-ZA" sz="3200" b="0" dirty="0" smtClean="0">
              <a:solidFill>
                <a:schemeClr val="tx1"/>
              </a:solidFill>
              <a:latin typeface="+mn-lt"/>
              <a:cs typeface="Arial" panose="020B0604020202020204" pitchFamily="34" charset="0"/>
            </a:endParaRPr>
          </a:p>
          <a:p>
            <a:pPr marL="0" indent="0">
              <a:buNone/>
            </a:pPr>
            <a:endParaRPr lang="en-ZA" sz="3200" b="0" dirty="0" smtClean="0">
              <a:solidFill>
                <a:schemeClr val="tx1"/>
              </a:solidFill>
              <a:latin typeface="+mn-lt"/>
              <a:cs typeface="Arial" panose="020B0604020202020204" pitchFamily="34" charset="0"/>
            </a:endParaRPr>
          </a:p>
          <a:p>
            <a:pPr>
              <a:lnSpc>
                <a:spcPct val="150000"/>
              </a:lnSpc>
            </a:pPr>
            <a:endParaRPr lang="en-ZA" sz="3200" b="0"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4"/>
          </p:nvPr>
        </p:nvSpPr>
        <p:spPr>
          <a:xfrm>
            <a:off x="8077200" y="6172200"/>
            <a:ext cx="609600" cy="365125"/>
          </a:xfrm>
        </p:spPr>
        <p:txBody>
          <a:bodyPr/>
          <a:lstStyle/>
          <a:p>
            <a:r>
              <a:rPr lang="en-ZA" sz="1200" b="1" dirty="0" smtClean="0"/>
              <a:t>2</a:t>
            </a:r>
          </a:p>
        </p:txBody>
      </p:sp>
    </p:spTree>
    <p:extLst>
      <p:ext uri="{BB962C8B-B14F-4D97-AF65-F5344CB8AC3E}">
        <p14:creationId xmlns:p14="http://schemas.microsoft.com/office/powerpoint/2010/main" xmlns="" val="6778644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640960" cy="4997151"/>
          </a:xfrm>
        </p:spPr>
        <p:txBody>
          <a:bodyPr>
            <a:noAutofit/>
          </a:bodyPr>
          <a:lstStyle/>
          <a:p>
            <a:pPr marL="514350" lvl="0" indent="-514350" algn="just">
              <a:buFont typeface="+mj-lt"/>
              <a:buAutoNum type="arabicPeriod"/>
            </a:pPr>
            <a:r>
              <a:rPr lang="en-GB" sz="2100" b="0" dirty="0" smtClean="0">
                <a:solidFill>
                  <a:schemeClr val="tx1"/>
                </a:solidFill>
                <a:latin typeface="+mn-lt"/>
                <a:cs typeface="Arial" panose="020B0604020202020204" pitchFamily="34" charset="0"/>
              </a:rPr>
              <a:t>Nation </a:t>
            </a:r>
            <a:r>
              <a:rPr lang="en-GB" sz="2100" b="0" dirty="0">
                <a:solidFill>
                  <a:schemeClr val="tx1"/>
                </a:solidFill>
                <a:latin typeface="+mn-lt"/>
                <a:cs typeface="Arial" panose="020B0604020202020204" pitchFamily="34" charset="0"/>
              </a:rPr>
              <a:t>Building and Social Cohesion and dealing with the challenges </a:t>
            </a:r>
            <a:r>
              <a:rPr lang="en-GB" sz="2100" b="0" dirty="0" smtClean="0">
                <a:solidFill>
                  <a:schemeClr val="tx1"/>
                </a:solidFill>
                <a:latin typeface="+mn-lt"/>
                <a:cs typeface="Arial" panose="020B0604020202020204" pitchFamily="34" charset="0"/>
              </a:rPr>
              <a:t>which includes  racism, xenophobia, racial intolerances, hate speech and others.</a:t>
            </a:r>
            <a:endParaRPr lang="en-US" sz="2100" b="0" dirty="0">
              <a:solidFill>
                <a:schemeClr val="tx1"/>
              </a:solidFill>
              <a:latin typeface="+mn-lt"/>
              <a:cs typeface="Arial" panose="020B0604020202020204" pitchFamily="34" charset="0"/>
            </a:endParaRPr>
          </a:p>
          <a:p>
            <a:pPr marL="514350" lvl="0" indent="-514350" algn="just">
              <a:buFont typeface="+mj-lt"/>
              <a:buAutoNum type="arabicPeriod"/>
            </a:pPr>
            <a:r>
              <a:rPr lang="en-GB" sz="2100" b="0" dirty="0">
                <a:solidFill>
                  <a:schemeClr val="tx1"/>
                </a:solidFill>
                <a:latin typeface="+mn-lt"/>
                <a:cs typeface="Arial" panose="020B0604020202020204" pitchFamily="34" charset="0"/>
              </a:rPr>
              <a:t>Focusing on </a:t>
            </a:r>
            <a:r>
              <a:rPr lang="en-GB" sz="2100" b="0" dirty="0" smtClean="0">
                <a:solidFill>
                  <a:schemeClr val="tx1"/>
                </a:solidFill>
                <a:latin typeface="+mn-lt"/>
                <a:cs typeface="Arial" panose="020B0604020202020204" pitchFamily="34" charset="0"/>
              </a:rPr>
              <a:t>Africa and BRICS</a:t>
            </a:r>
            <a:endParaRPr lang="en-US" sz="2100" b="0" dirty="0">
              <a:solidFill>
                <a:schemeClr val="tx1"/>
              </a:solidFill>
              <a:latin typeface="+mn-lt"/>
              <a:cs typeface="Arial" panose="020B0604020202020204" pitchFamily="34" charset="0"/>
            </a:endParaRPr>
          </a:p>
          <a:p>
            <a:pPr marL="514350" indent="-514350" algn="just">
              <a:buFont typeface="+mj-lt"/>
              <a:buAutoNum type="arabicPeriod"/>
            </a:pPr>
            <a:r>
              <a:rPr lang="en-GB" sz="2100" b="0" dirty="0">
                <a:solidFill>
                  <a:schemeClr val="tx1"/>
                </a:solidFill>
                <a:latin typeface="+mn-lt"/>
                <a:cs typeface="Arial" panose="020B0604020202020204" pitchFamily="34" charset="0"/>
              </a:rPr>
              <a:t>Promotion of all languages and </a:t>
            </a:r>
            <a:r>
              <a:rPr lang="en-US" sz="2100" b="0" dirty="0">
                <a:solidFill>
                  <a:schemeClr val="tx1"/>
                </a:solidFill>
                <a:latin typeface="+mn-lt"/>
                <a:cs typeface="Arial" panose="020B0604020202020204" pitchFamily="34" charset="0"/>
              </a:rPr>
              <a:t>improving the functioning of the </a:t>
            </a:r>
            <a:r>
              <a:rPr lang="en-US" sz="2100" b="0" dirty="0" smtClean="0">
                <a:solidFill>
                  <a:schemeClr val="tx1"/>
                </a:solidFill>
                <a:latin typeface="+mn-lt"/>
                <a:cs typeface="Arial" panose="020B0604020202020204" pitchFamily="34" charset="0"/>
              </a:rPr>
              <a:t>PanSALB</a:t>
            </a:r>
          </a:p>
          <a:p>
            <a:pPr marL="514350" lvl="0" indent="-514350" algn="just">
              <a:buFont typeface="+mj-lt"/>
              <a:buAutoNum type="arabicPeriod"/>
            </a:pPr>
            <a:r>
              <a:rPr lang="en-US" sz="2100" b="0" dirty="0">
                <a:solidFill>
                  <a:schemeClr val="tx1"/>
                </a:solidFill>
                <a:latin typeface="+mn-lt"/>
                <a:cs typeface="Arial" panose="020B0604020202020204" pitchFamily="34" charset="0"/>
              </a:rPr>
              <a:t>Ensuring that MGE benefits the previously disadvantaged artists </a:t>
            </a:r>
            <a:endParaRPr lang="en-US" sz="2100" b="0" dirty="0" smtClean="0">
              <a:solidFill>
                <a:schemeClr val="tx1"/>
              </a:solidFill>
              <a:latin typeface="+mn-lt"/>
              <a:cs typeface="Arial" panose="020B0604020202020204" pitchFamily="34" charset="0"/>
            </a:endParaRPr>
          </a:p>
          <a:p>
            <a:pPr marL="514350" indent="-514350" algn="just">
              <a:buFont typeface="+mj-lt"/>
              <a:buAutoNum type="arabicPeriod"/>
            </a:pPr>
            <a:r>
              <a:rPr lang="en-GB" sz="2100" b="0" dirty="0">
                <a:solidFill>
                  <a:schemeClr val="tx1"/>
                </a:solidFill>
                <a:latin typeface="+mn-lt"/>
                <a:cs typeface="Arial" panose="020B0604020202020204" pitchFamily="34" charset="0"/>
              </a:rPr>
              <a:t>Community Arts Development </a:t>
            </a:r>
            <a:r>
              <a:rPr lang="en-GB" sz="2100" b="0" dirty="0" smtClean="0">
                <a:solidFill>
                  <a:schemeClr val="tx1"/>
                </a:solidFill>
                <a:latin typeface="+mn-lt"/>
                <a:cs typeface="Arial" panose="020B0604020202020204" pitchFamily="34" charset="0"/>
              </a:rPr>
              <a:t>programme</a:t>
            </a:r>
          </a:p>
          <a:p>
            <a:pPr marL="514350" lvl="0" indent="-514350" algn="just">
              <a:buFont typeface="+mj-lt"/>
              <a:buAutoNum type="arabicPeriod"/>
            </a:pPr>
            <a:r>
              <a:rPr lang="en-GB" sz="2100" b="0" dirty="0">
                <a:solidFill>
                  <a:schemeClr val="tx1"/>
                </a:solidFill>
                <a:latin typeface="+mn-lt"/>
                <a:cs typeface="Arial" panose="020B0604020202020204" pitchFamily="34" charset="0"/>
              </a:rPr>
              <a:t>DAC Schools </a:t>
            </a:r>
            <a:r>
              <a:rPr lang="en-GB" sz="2100" b="0" dirty="0" smtClean="0">
                <a:solidFill>
                  <a:schemeClr val="tx1"/>
                </a:solidFill>
                <a:latin typeface="+mn-lt"/>
                <a:cs typeface="Arial" panose="020B0604020202020204" pitchFamily="34" charset="0"/>
              </a:rPr>
              <a:t>Programme</a:t>
            </a:r>
          </a:p>
          <a:p>
            <a:pPr marL="514350" lvl="0" indent="-514350" algn="just">
              <a:buFont typeface="+mj-lt"/>
              <a:buAutoNum type="arabicPeriod"/>
            </a:pPr>
            <a:r>
              <a:rPr lang="en-GB" sz="2100" b="0" dirty="0" smtClean="0">
                <a:solidFill>
                  <a:schemeClr val="tx1"/>
                </a:solidFill>
                <a:latin typeface="+mn-lt"/>
                <a:cs typeface="Arial" panose="020B0604020202020204" pitchFamily="34" charset="0"/>
              </a:rPr>
              <a:t>The Resistance and Liberation </a:t>
            </a:r>
            <a:r>
              <a:rPr lang="en-GB" sz="2100" b="0" dirty="0">
                <a:solidFill>
                  <a:schemeClr val="tx1"/>
                </a:solidFill>
                <a:latin typeface="+mn-lt"/>
                <a:cs typeface="Arial" panose="020B0604020202020204" pitchFamily="34" charset="0"/>
              </a:rPr>
              <a:t>Heritage Route infrastructure, including the national heroes' acre </a:t>
            </a:r>
            <a:r>
              <a:rPr lang="en-US" sz="2100" b="0" dirty="0">
                <a:solidFill>
                  <a:schemeClr val="tx1"/>
                </a:solidFill>
                <a:latin typeface="+mn-lt"/>
                <a:cs typeface="Arial" panose="020B0604020202020204" pitchFamily="34" charset="0"/>
              </a:rPr>
              <a:t>project</a:t>
            </a:r>
          </a:p>
          <a:p>
            <a:pPr marL="514350" lvl="0" indent="-514350" algn="just">
              <a:buFont typeface="+mj-lt"/>
              <a:buAutoNum type="arabicPeriod"/>
            </a:pPr>
            <a:r>
              <a:rPr lang="en-GB" sz="2100" b="0" dirty="0" smtClean="0">
                <a:solidFill>
                  <a:schemeClr val="tx1"/>
                </a:solidFill>
                <a:latin typeface="+mn-lt"/>
                <a:cs typeface="Arial" panose="020B0604020202020204" pitchFamily="34" charset="0"/>
              </a:rPr>
              <a:t>The </a:t>
            </a:r>
            <a:r>
              <a:rPr lang="en-GB" sz="2100" b="0" dirty="0">
                <a:solidFill>
                  <a:schemeClr val="tx1"/>
                </a:solidFill>
                <a:latin typeface="+mn-lt"/>
                <a:cs typeface="Arial" panose="020B0604020202020204" pitchFamily="34" charset="0"/>
              </a:rPr>
              <a:t>Community Libraries Development </a:t>
            </a:r>
            <a:r>
              <a:rPr lang="en-GB" sz="2100" b="0" dirty="0" smtClean="0">
                <a:solidFill>
                  <a:schemeClr val="tx1"/>
                </a:solidFill>
                <a:latin typeface="+mn-lt"/>
                <a:cs typeface="Arial" panose="020B0604020202020204" pitchFamily="34" charset="0"/>
              </a:rPr>
              <a:t>Programme </a:t>
            </a:r>
            <a:endParaRPr lang="en-GB" sz="2100" b="0" dirty="0">
              <a:solidFill>
                <a:schemeClr val="tx1"/>
              </a:solidFill>
              <a:latin typeface="+mn-lt"/>
              <a:cs typeface="Arial" panose="020B0604020202020204" pitchFamily="34" charset="0"/>
            </a:endParaRPr>
          </a:p>
          <a:p>
            <a:pPr marL="514350" lvl="0" indent="-514350" algn="just">
              <a:buFont typeface="+mj-lt"/>
              <a:buAutoNum type="arabicPeriod"/>
            </a:pPr>
            <a:r>
              <a:rPr lang="en-GB" sz="2100" b="0" dirty="0" smtClean="0">
                <a:solidFill>
                  <a:schemeClr val="tx1"/>
                </a:solidFill>
                <a:latin typeface="+mn-lt"/>
                <a:cs typeface="Arial" panose="020B0604020202020204" pitchFamily="34" charset="0"/>
              </a:rPr>
              <a:t>Publishing house to assist authors.</a:t>
            </a:r>
          </a:p>
          <a:p>
            <a:pPr marL="514350" indent="-514350" algn="just">
              <a:buFont typeface="+mj-lt"/>
              <a:buAutoNum type="arabicPeriod"/>
            </a:pPr>
            <a:r>
              <a:rPr lang="en-GB" sz="2100" b="0" dirty="0">
                <a:solidFill>
                  <a:schemeClr val="tx1"/>
                </a:solidFill>
                <a:latin typeface="+mn-lt"/>
                <a:cs typeface="Arial" panose="020B0604020202020204" pitchFamily="34" charset="0"/>
              </a:rPr>
              <a:t>Improving Reporting and Compliance</a:t>
            </a:r>
          </a:p>
          <a:p>
            <a:pPr marL="0" lvl="0" indent="0" algn="just">
              <a:buNone/>
            </a:pPr>
            <a:r>
              <a:rPr lang="en-GB" sz="2100" b="0" dirty="0" smtClean="0">
                <a:solidFill>
                  <a:schemeClr val="tx1"/>
                </a:solidFill>
                <a:latin typeface="+mn-lt"/>
                <a:cs typeface="Arial" panose="020B0604020202020204" pitchFamily="34" charset="0"/>
              </a:rPr>
              <a:t> </a:t>
            </a:r>
            <a:endParaRPr lang="en-US" sz="2100" b="0" dirty="0">
              <a:solidFill>
                <a:schemeClr val="tx1"/>
              </a:solidFill>
              <a:latin typeface="+mn-lt"/>
              <a:cs typeface="Arial" panose="020B0604020202020204" pitchFamily="34" charset="0"/>
            </a:endParaRPr>
          </a:p>
          <a:p>
            <a:pPr marL="0" indent="0" algn="just">
              <a:buNone/>
            </a:pPr>
            <a:endParaRPr lang="en-ZA" sz="2100" b="0" dirty="0" smtClean="0">
              <a:solidFill>
                <a:schemeClr val="tx1"/>
              </a:solidFill>
              <a:latin typeface="+mn-lt"/>
              <a:cs typeface="Arial" panose="020B0604020202020204" pitchFamily="34" charset="0"/>
            </a:endParaRPr>
          </a:p>
          <a:p>
            <a:pPr marL="0" indent="0" algn="just">
              <a:buNone/>
            </a:pPr>
            <a:endParaRPr lang="en-ZA" sz="2100" b="0" dirty="0" smtClean="0">
              <a:solidFill>
                <a:schemeClr val="tx1"/>
              </a:solidFill>
              <a:latin typeface="+mn-lt"/>
              <a:cs typeface="Arial" panose="020B0604020202020204" pitchFamily="34" charset="0"/>
            </a:endParaRPr>
          </a:p>
          <a:p>
            <a:pPr algn="just">
              <a:lnSpc>
                <a:spcPct val="150000"/>
              </a:lnSpc>
            </a:pPr>
            <a:endParaRPr lang="en-ZA" sz="2100" b="0" dirty="0">
              <a:solidFill>
                <a:schemeClr val="tx1"/>
              </a:solidFill>
              <a:latin typeface="+mn-lt"/>
              <a:cs typeface="Arial" panose="020B0604020202020204" pitchFamily="34" charset="0"/>
            </a:endParaRPr>
          </a:p>
        </p:txBody>
      </p:sp>
      <p:sp>
        <p:nvSpPr>
          <p:cNvPr id="5" name="Slide Number Placeholder 3"/>
          <p:cNvSpPr>
            <a:spLocks noGrp="1"/>
          </p:cNvSpPr>
          <p:nvPr>
            <p:ph type="sldNum" sz="quarter" idx="4"/>
          </p:nvPr>
        </p:nvSpPr>
        <p:spPr>
          <a:xfrm>
            <a:off x="8077200" y="6172200"/>
            <a:ext cx="609600" cy="365125"/>
          </a:xfrm>
        </p:spPr>
        <p:txBody>
          <a:bodyPr/>
          <a:lstStyle/>
          <a:p>
            <a:r>
              <a:rPr lang="en-ZA" sz="1200" b="1" dirty="0" smtClean="0"/>
              <a:t>20</a:t>
            </a:r>
          </a:p>
        </p:txBody>
      </p:sp>
      <p:sp>
        <p:nvSpPr>
          <p:cNvPr id="7" name="Title 1"/>
          <p:cNvSpPr>
            <a:spLocks noGrp="1"/>
          </p:cNvSpPr>
          <p:nvPr>
            <p:ph type="title"/>
          </p:nvPr>
        </p:nvSpPr>
        <p:spPr>
          <a:xfrm>
            <a:off x="323528" y="219471"/>
            <a:ext cx="8229600" cy="710952"/>
          </a:xfrm>
        </p:spPr>
        <p:txBody>
          <a:bodyPr>
            <a:normAutofit/>
          </a:bodyPr>
          <a:lstStyle/>
          <a:p>
            <a:pPr algn="ctr"/>
            <a:r>
              <a:rPr lang="en-US" sz="2800" dirty="0" smtClean="0">
                <a:latin typeface="+mj-lt"/>
                <a:cs typeface="Arial Narrow"/>
              </a:rPr>
              <a:t>MINISTER’S PRIORITIES (10-POINT PLAN)</a:t>
            </a:r>
            <a:endParaRPr lang="en-US" sz="2800" dirty="0">
              <a:latin typeface="+mj-lt"/>
              <a:cs typeface="Arial Narrow"/>
            </a:endParaRPr>
          </a:p>
        </p:txBody>
      </p:sp>
    </p:spTree>
    <p:extLst>
      <p:ext uri="{BB962C8B-B14F-4D97-AF65-F5344CB8AC3E}">
        <p14:creationId xmlns:p14="http://schemas.microsoft.com/office/powerpoint/2010/main" xmlns="" val="378090397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08112"/>
          </a:xfrm>
        </p:spPr>
        <p:txBody>
          <a:bodyPr>
            <a:normAutofit/>
          </a:bodyPr>
          <a:lstStyle/>
          <a:p>
            <a:pPr algn="ctr"/>
            <a:r>
              <a:rPr lang="en-ZA" sz="2800" dirty="0" smtClean="0">
                <a:latin typeface="+mj-lt"/>
              </a:rPr>
              <a:t>CONTRIBUTION OF THE CULTURAL AND CREATIVE INDUSTRIES TO THE ECONOMY</a:t>
            </a:r>
            <a:endParaRPr lang="en-ZA" sz="2800" dirty="0">
              <a:latin typeface="+mj-lt"/>
            </a:endParaRPr>
          </a:p>
        </p:txBody>
      </p:sp>
      <p:sp>
        <p:nvSpPr>
          <p:cNvPr id="3" name="Content Placeholder 2"/>
          <p:cNvSpPr>
            <a:spLocks noGrp="1"/>
          </p:cNvSpPr>
          <p:nvPr>
            <p:ph idx="1"/>
          </p:nvPr>
        </p:nvSpPr>
        <p:spPr>
          <a:xfrm>
            <a:off x="323528" y="1124744"/>
            <a:ext cx="8496944" cy="5112568"/>
          </a:xfrm>
        </p:spPr>
        <p:txBody>
          <a:bodyPr>
            <a:normAutofit fontScale="92500" lnSpcReduction="20000"/>
          </a:bodyPr>
          <a:lstStyle/>
          <a:p>
            <a:pPr>
              <a:lnSpc>
                <a:spcPct val="150000"/>
              </a:lnSpc>
            </a:pPr>
            <a:r>
              <a:rPr lang="en-ZA" sz="1800" b="0" dirty="0" smtClean="0">
                <a:solidFill>
                  <a:schemeClr val="tx1"/>
                </a:solidFill>
                <a:latin typeface="+mn-lt"/>
              </a:rPr>
              <a:t>The Department through the South African Cultural Observatory (SACO), a research wing of the Department, has conducted a number of studies on the contribution of the contribution of the arts to the economy. These include:</a:t>
            </a:r>
          </a:p>
          <a:p>
            <a:pPr>
              <a:lnSpc>
                <a:spcPct val="150000"/>
              </a:lnSpc>
              <a:buFont typeface="Courier New" panose="02070309020205020404" pitchFamily="49" charset="0"/>
              <a:buChar char="o"/>
            </a:pPr>
            <a:r>
              <a:rPr lang="en-US" sz="1800" dirty="0">
                <a:solidFill>
                  <a:schemeClr val="tx1"/>
                </a:solidFill>
                <a:latin typeface="+mn-lt"/>
              </a:rPr>
              <a:t>The employment study in creative economy done in 2017 </a:t>
            </a:r>
            <a:endParaRPr lang="en-US" sz="1800" dirty="0" smtClean="0">
              <a:solidFill>
                <a:schemeClr val="tx1"/>
              </a:solidFill>
              <a:latin typeface="+mn-lt"/>
            </a:endParaRPr>
          </a:p>
          <a:p>
            <a:pPr lvl="1">
              <a:lnSpc>
                <a:spcPct val="150000"/>
              </a:lnSpc>
            </a:pPr>
            <a:r>
              <a:rPr lang="en-US" sz="1800" b="0" dirty="0" smtClean="0">
                <a:solidFill>
                  <a:schemeClr val="tx1"/>
                </a:solidFill>
                <a:latin typeface="+mn-lt"/>
              </a:rPr>
              <a:t>The study indicated </a:t>
            </a:r>
            <a:r>
              <a:rPr lang="en-US" sz="1800" b="0" dirty="0">
                <a:solidFill>
                  <a:schemeClr val="tx1"/>
                </a:solidFill>
                <a:latin typeface="+mn-lt"/>
              </a:rPr>
              <a:t>that cultural occupations made up 2.52% of jobs in South Africa in both cultural and non-cultural </a:t>
            </a:r>
            <a:r>
              <a:rPr lang="en-US" sz="1800" b="0" dirty="0" smtClean="0">
                <a:solidFill>
                  <a:schemeClr val="tx1"/>
                </a:solidFill>
                <a:latin typeface="+mn-lt"/>
              </a:rPr>
              <a:t>industries</a:t>
            </a:r>
          </a:p>
          <a:p>
            <a:pPr lvl="1" algn="just">
              <a:lnSpc>
                <a:spcPct val="150000"/>
              </a:lnSpc>
            </a:pPr>
            <a:r>
              <a:rPr lang="en-US" sz="1800" b="0" dirty="0" smtClean="0">
                <a:solidFill>
                  <a:schemeClr val="tx1"/>
                </a:solidFill>
                <a:latin typeface="+mn-lt"/>
              </a:rPr>
              <a:t>The </a:t>
            </a:r>
            <a:r>
              <a:rPr lang="en-US" sz="1800" b="0" dirty="0">
                <a:solidFill>
                  <a:schemeClr val="tx1"/>
                </a:solidFill>
                <a:latin typeface="+mn-lt"/>
              </a:rPr>
              <a:t>non-cultural support occupations in the Cultural and Creative Industries (CCIs) employed 4.2%. Altogether, the creative economy accounts for </a:t>
            </a:r>
            <a:r>
              <a:rPr lang="en-US" sz="1800" b="0" dirty="0" smtClean="0">
                <a:solidFill>
                  <a:schemeClr val="tx1"/>
                </a:solidFill>
                <a:latin typeface="+mn-lt"/>
              </a:rPr>
              <a:t>6.72% </a:t>
            </a:r>
            <a:r>
              <a:rPr lang="en-US" sz="1800" b="0" dirty="0">
                <a:solidFill>
                  <a:schemeClr val="tx1"/>
                </a:solidFill>
                <a:latin typeface="+mn-lt"/>
              </a:rPr>
              <a:t>of all jobs in South </a:t>
            </a:r>
            <a:r>
              <a:rPr lang="en-US" sz="1800" b="0" dirty="0" smtClean="0">
                <a:solidFill>
                  <a:schemeClr val="tx1"/>
                </a:solidFill>
                <a:latin typeface="+mn-lt"/>
              </a:rPr>
              <a:t>Africa</a:t>
            </a:r>
          </a:p>
          <a:p>
            <a:pPr>
              <a:lnSpc>
                <a:spcPct val="150000"/>
              </a:lnSpc>
              <a:buFont typeface="Courier New" panose="02070309020205020404" pitchFamily="49" charset="0"/>
              <a:buChar char="o"/>
            </a:pPr>
            <a:r>
              <a:rPr lang="en-US" sz="1800" dirty="0">
                <a:solidFill>
                  <a:schemeClr val="tx1"/>
                </a:solidFill>
                <a:latin typeface="+mn-lt"/>
              </a:rPr>
              <a:t>A Mapping Study </a:t>
            </a:r>
            <a:r>
              <a:rPr lang="en-US" sz="1800" dirty="0" smtClean="0">
                <a:solidFill>
                  <a:schemeClr val="tx1"/>
                </a:solidFill>
                <a:latin typeface="+mn-lt"/>
              </a:rPr>
              <a:t>that was </a:t>
            </a:r>
            <a:r>
              <a:rPr lang="en-US" sz="1800" dirty="0">
                <a:solidFill>
                  <a:schemeClr val="tx1"/>
                </a:solidFill>
                <a:latin typeface="+mn-lt"/>
              </a:rPr>
              <a:t>conducted in </a:t>
            </a:r>
            <a:r>
              <a:rPr lang="en-US" sz="1800" dirty="0" smtClean="0">
                <a:solidFill>
                  <a:schemeClr val="tx1"/>
                </a:solidFill>
                <a:latin typeface="+mn-lt"/>
              </a:rPr>
              <a:t>2017/18</a:t>
            </a:r>
          </a:p>
          <a:p>
            <a:pPr lvl="1">
              <a:lnSpc>
                <a:spcPct val="150000"/>
              </a:lnSpc>
            </a:pPr>
            <a:r>
              <a:rPr lang="en-US" sz="1800" b="0" dirty="0" smtClean="0">
                <a:solidFill>
                  <a:schemeClr val="tx1"/>
                </a:solidFill>
                <a:latin typeface="+mn-lt"/>
              </a:rPr>
              <a:t>The study indicated that in 2016, the GDP contribution of Cultural and Creative Industries  was estimated at R63, 385 billion which represents around 1.7% of the total GDP. This percentage increases nominally to 5.7% (R233 billion) if the multiplier effect is factored into the equation.</a:t>
            </a:r>
            <a:endParaRPr lang="en-ZA" sz="1800" b="0" dirty="0" smtClean="0">
              <a:solidFill>
                <a:schemeClr val="tx1"/>
              </a:solidFill>
              <a:latin typeface="+mn-lt"/>
            </a:endParaRPr>
          </a:p>
          <a:p>
            <a:pPr>
              <a:buFont typeface="Courier New" panose="02070309020205020404" pitchFamily="49" charset="0"/>
              <a:buChar char="o"/>
            </a:pPr>
            <a:endParaRPr lang="en-ZA" b="0" dirty="0">
              <a:solidFill>
                <a:schemeClr val="tx1"/>
              </a:solidFill>
              <a:latin typeface="+mn-lt"/>
            </a:endParaRPr>
          </a:p>
          <a:p>
            <a:endParaRPr lang="en-ZA" b="0" dirty="0" smtClean="0">
              <a:solidFill>
                <a:schemeClr val="tx1"/>
              </a:solidFill>
              <a:latin typeface="+mn-lt"/>
            </a:endParaRPr>
          </a:p>
          <a:p>
            <a:endParaRPr lang="en-ZA" b="0" dirty="0">
              <a:solidFill>
                <a:schemeClr val="tx1"/>
              </a:solidFill>
              <a:latin typeface="+mn-lt"/>
            </a:endParaRPr>
          </a:p>
        </p:txBody>
      </p:sp>
      <p:sp>
        <p:nvSpPr>
          <p:cNvPr id="5" name="Slide Number Placeholder 3"/>
          <p:cNvSpPr>
            <a:spLocks noGrp="1"/>
          </p:cNvSpPr>
          <p:nvPr>
            <p:ph type="sldNum" sz="quarter" idx="4"/>
          </p:nvPr>
        </p:nvSpPr>
        <p:spPr>
          <a:xfrm>
            <a:off x="8077200" y="6172200"/>
            <a:ext cx="609600" cy="365125"/>
          </a:xfrm>
        </p:spPr>
        <p:txBody>
          <a:bodyPr/>
          <a:lstStyle/>
          <a:p>
            <a:r>
              <a:rPr lang="en-ZA" sz="1200" b="1" dirty="0" smtClean="0"/>
              <a:t>21</a:t>
            </a:r>
          </a:p>
        </p:txBody>
      </p:sp>
    </p:spTree>
    <p:extLst>
      <p:ext uri="{BB962C8B-B14F-4D97-AF65-F5344CB8AC3E}">
        <p14:creationId xmlns:p14="http://schemas.microsoft.com/office/powerpoint/2010/main" xmlns="" val="115859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80120"/>
          </a:xfrm>
        </p:spPr>
        <p:txBody>
          <a:bodyPr>
            <a:normAutofit/>
          </a:bodyPr>
          <a:lstStyle/>
          <a:p>
            <a:pPr algn="ctr"/>
            <a:r>
              <a:rPr lang="en-ZA" sz="2800" dirty="0">
                <a:latin typeface="+mj-lt"/>
              </a:rPr>
              <a:t>CONTRIBUTION OF THE </a:t>
            </a:r>
            <a:r>
              <a:rPr lang="en-ZA" sz="2800" dirty="0" smtClean="0">
                <a:latin typeface="+mj-lt"/>
              </a:rPr>
              <a:t>CULTURAL AND CREATIVE </a:t>
            </a:r>
            <a:r>
              <a:rPr lang="en-ZA" sz="2800" dirty="0">
                <a:latin typeface="+mj-lt"/>
              </a:rPr>
              <a:t>INDUSTRIES TO THE ECONOMY</a:t>
            </a:r>
          </a:p>
        </p:txBody>
      </p:sp>
      <p:sp>
        <p:nvSpPr>
          <p:cNvPr id="3" name="Content Placeholder 2"/>
          <p:cNvSpPr>
            <a:spLocks noGrp="1"/>
          </p:cNvSpPr>
          <p:nvPr>
            <p:ph idx="1"/>
          </p:nvPr>
        </p:nvSpPr>
        <p:spPr>
          <a:xfrm>
            <a:off x="323528" y="1412776"/>
            <a:ext cx="8352928" cy="4343400"/>
          </a:xfrm>
        </p:spPr>
        <p:txBody>
          <a:bodyPr>
            <a:normAutofit/>
          </a:bodyPr>
          <a:lstStyle/>
          <a:p>
            <a:pPr algn="just"/>
            <a:r>
              <a:rPr lang="en-US" sz="1800" b="0" dirty="0">
                <a:solidFill>
                  <a:schemeClr val="tx1"/>
                </a:solidFill>
                <a:latin typeface="+mn-lt"/>
              </a:rPr>
              <a:t>The studies </a:t>
            </a:r>
            <a:r>
              <a:rPr lang="en-US" sz="1800" b="0" dirty="0" smtClean="0">
                <a:solidFill>
                  <a:schemeClr val="tx1"/>
                </a:solidFill>
                <a:latin typeface="+mn-lt"/>
              </a:rPr>
              <a:t>done have </a:t>
            </a:r>
            <a:r>
              <a:rPr lang="en-US" sz="1800" b="0" dirty="0">
                <a:solidFill>
                  <a:schemeClr val="tx1"/>
                </a:solidFill>
                <a:latin typeface="+mn-lt"/>
              </a:rPr>
              <a:t>also shown that the trade with BRICS, exports of cultural goods accounted for 0.46% of SA’s total commodity exports in 2016 while imports accounted for 0.66% and a significant driver of this trend rested on the performance of the “Visual Arts and Crafts” domain and also due to growth of “Performance and Celebration”, “Audio-visual and Interactive Media” domains; this has a direct impact on job creation</a:t>
            </a:r>
            <a:r>
              <a:rPr lang="en-US" sz="1800" b="0" dirty="0" smtClean="0">
                <a:solidFill>
                  <a:schemeClr val="tx1"/>
                </a:solidFill>
                <a:latin typeface="+mn-lt"/>
              </a:rPr>
              <a:t>.</a:t>
            </a:r>
          </a:p>
          <a:p>
            <a:pPr marL="0" indent="0" algn="just">
              <a:buNone/>
            </a:pPr>
            <a:endParaRPr lang="en-US" sz="1800" b="0" dirty="0" smtClean="0">
              <a:solidFill>
                <a:schemeClr val="tx1"/>
              </a:solidFill>
              <a:latin typeface="+mn-lt"/>
            </a:endParaRPr>
          </a:p>
          <a:p>
            <a:pPr algn="just"/>
            <a:r>
              <a:rPr lang="en-US" sz="1800" b="0" dirty="0">
                <a:solidFill>
                  <a:schemeClr val="tx1"/>
                </a:solidFill>
                <a:latin typeface="+mn-lt"/>
              </a:rPr>
              <a:t>Furthermore; SACO did an evaluation of the MGE programme of the Department for a period of three funding cycles from 2014 to 2017. The findings show that annually 25 941 employment opportunities are created through MGE funded projects with 1 473 being permanent jobs and 24 558 temporal job opportunities</a:t>
            </a:r>
            <a:r>
              <a:rPr lang="en-US" sz="1800" b="0" dirty="0" smtClean="0">
                <a:solidFill>
                  <a:schemeClr val="tx1"/>
                </a:solidFill>
                <a:latin typeface="+mn-lt"/>
              </a:rPr>
              <a:t>.</a:t>
            </a:r>
          </a:p>
          <a:p>
            <a:pPr marL="0" indent="0" algn="just">
              <a:buNone/>
            </a:pPr>
            <a:endParaRPr lang="en-US" sz="1800" b="0" dirty="0" smtClean="0">
              <a:solidFill>
                <a:schemeClr val="tx1"/>
              </a:solidFill>
              <a:latin typeface="+mn-lt"/>
            </a:endParaRPr>
          </a:p>
          <a:p>
            <a:pPr algn="just"/>
            <a:r>
              <a:rPr lang="en-US" sz="1800" b="0" dirty="0">
                <a:solidFill>
                  <a:schemeClr val="tx1"/>
                </a:solidFill>
                <a:latin typeface="+mn-lt"/>
              </a:rPr>
              <a:t>T</a:t>
            </a:r>
            <a:r>
              <a:rPr lang="en-US" sz="1800" b="0" dirty="0" smtClean="0">
                <a:solidFill>
                  <a:schemeClr val="tx1"/>
                </a:solidFill>
                <a:latin typeface="+mn-lt"/>
              </a:rPr>
              <a:t>hrough </a:t>
            </a:r>
            <a:r>
              <a:rPr lang="en-US" sz="1800" b="0" dirty="0">
                <a:solidFill>
                  <a:schemeClr val="tx1"/>
                </a:solidFill>
                <a:latin typeface="+mn-lt"/>
              </a:rPr>
              <a:t>the celebration of national days; on an annual basis about 15 000 temporary jobs are created </a:t>
            </a:r>
            <a:endParaRPr lang="en-ZA" sz="1800" b="0" dirty="0">
              <a:solidFill>
                <a:schemeClr val="tx1"/>
              </a:solidFill>
              <a:latin typeface="+mn-lt"/>
            </a:endParaRPr>
          </a:p>
          <a:p>
            <a:pPr algn="just"/>
            <a:endParaRPr lang="en-ZA" sz="1800" b="0" dirty="0">
              <a:solidFill>
                <a:schemeClr val="tx1"/>
              </a:solidFill>
              <a:latin typeface="+mn-lt"/>
            </a:endParaRPr>
          </a:p>
        </p:txBody>
      </p:sp>
      <p:sp>
        <p:nvSpPr>
          <p:cNvPr id="5" name="Slide Number Placeholder 3"/>
          <p:cNvSpPr>
            <a:spLocks noGrp="1"/>
          </p:cNvSpPr>
          <p:nvPr>
            <p:ph type="sldNum" sz="quarter" idx="4"/>
          </p:nvPr>
        </p:nvSpPr>
        <p:spPr>
          <a:xfrm>
            <a:off x="8077200" y="6172200"/>
            <a:ext cx="609600" cy="365125"/>
          </a:xfrm>
        </p:spPr>
        <p:txBody>
          <a:bodyPr/>
          <a:lstStyle/>
          <a:p>
            <a:r>
              <a:rPr lang="en-ZA" sz="1200" b="1" dirty="0" smtClean="0"/>
              <a:t>22</a:t>
            </a:r>
          </a:p>
        </p:txBody>
      </p:sp>
    </p:spTree>
    <p:extLst>
      <p:ext uri="{BB962C8B-B14F-4D97-AF65-F5344CB8AC3E}">
        <p14:creationId xmlns:p14="http://schemas.microsoft.com/office/powerpoint/2010/main" xmlns="" val="251330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10952"/>
          </a:xfrm>
        </p:spPr>
        <p:txBody>
          <a:bodyPr>
            <a:noAutofit/>
          </a:bodyPr>
          <a:lstStyle/>
          <a:p>
            <a:pPr algn="ctr"/>
            <a:r>
              <a:rPr lang="en-ZA" sz="2800" dirty="0">
                <a:latin typeface="+mj-lt"/>
              </a:rPr>
              <a:t>CONTRIBUTION OF THE CULTURAL AND CREATIVE INDUSTRIES TO THE ECONOMY</a:t>
            </a:r>
          </a:p>
        </p:txBody>
      </p:sp>
      <p:sp>
        <p:nvSpPr>
          <p:cNvPr id="3" name="Content Placeholder 2"/>
          <p:cNvSpPr>
            <a:spLocks noGrp="1"/>
          </p:cNvSpPr>
          <p:nvPr>
            <p:ph idx="1"/>
          </p:nvPr>
        </p:nvSpPr>
        <p:spPr>
          <a:xfrm>
            <a:off x="323528" y="1340768"/>
            <a:ext cx="8496944" cy="4752528"/>
          </a:xfrm>
        </p:spPr>
        <p:txBody>
          <a:bodyPr>
            <a:normAutofit/>
          </a:bodyPr>
          <a:lstStyle/>
          <a:p>
            <a:pPr algn="just"/>
            <a:r>
              <a:rPr lang="en-US" sz="1800" b="0" dirty="0">
                <a:solidFill>
                  <a:schemeClr val="tx1"/>
                </a:solidFill>
                <a:latin typeface="+mn-lt"/>
              </a:rPr>
              <a:t>The development and maintenance of arts, culture and heritage infrastructure has the potential to make a substantial contribution to the creation of job opportunities, decent employment and entrepreneurship / SMME’s.  </a:t>
            </a:r>
            <a:endParaRPr lang="en-US" sz="1800" b="0" dirty="0" smtClean="0">
              <a:solidFill>
                <a:schemeClr val="tx1"/>
              </a:solidFill>
              <a:latin typeface="+mn-lt"/>
            </a:endParaRPr>
          </a:p>
          <a:p>
            <a:pPr marL="0" indent="0" algn="just">
              <a:buNone/>
            </a:pPr>
            <a:endParaRPr lang="en-US" sz="1800" b="0" dirty="0" smtClean="0">
              <a:solidFill>
                <a:schemeClr val="tx1"/>
              </a:solidFill>
              <a:latin typeface="+mn-lt"/>
            </a:endParaRPr>
          </a:p>
          <a:p>
            <a:pPr algn="just"/>
            <a:r>
              <a:rPr lang="en-US" sz="1800" b="0" dirty="0" smtClean="0">
                <a:solidFill>
                  <a:schemeClr val="tx1"/>
                </a:solidFill>
                <a:latin typeface="+mn-lt"/>
              </a:rPr>
              <a:t>More </a:t>
            </a:r>
            <a:r>
              <a:rPr lang="en-US" sz="1800" b="0" dirty="0">
                <a:solidFill>
                  <a:schemeClr val="tx1"/>
                </a:solidFill>
                <a:latin typeface="+mn-lt"/>
              </a:rPr>
              <a:t>than </a:t>
            </a:r>
            <a:r>
              <a:rPr lang="en-US" sz="1800" b="0" dirty="0" smtClean="0">
                <a:solidFill>
                  <a:schemeClr val="tx1"/>
                </a:solidFill>
                <a:latin typeface="+mn-lt"/>
              </a:rPr>
              <a:t>R4.7 </a:t>
            </a:r>
            <a:r>
              <a:rPr lang="en-US" sz="1800" b="0" dirty="0">
                <a:solidFill>
                  <a:schemeClr val="tx1"/>
                </a:solidFill>
                <a:latin typeface="+mn-lt"/>
              </a:rPr>
              <a:t>billion is set aside for the community library conditional grant services </a:t>
            </a:r>
            <a:endParaRPr lang="en-US" sz="1800" b="0" dirty="0" smtClean="0">
              <a:solidFill>
                <a:schemeClr val="tx1"/>
              </a:solidFill>
              <a:latin typeface="+mn-lt"/>
            </a:endParaRPr>
          </a:p>
          <a:p>
            <a:pPr marL="0" indent="0" algn="just">
              <a:buNone/>
            </a:pPr>
            <a:endParaRPr lang="en-US" sz="1800" b="0" dirty="0" smtClean="0">
              <a:solidFill>
                <a:schemeClr val="tx1"/>
              </a:solidFill>
              <a:latin typeface="+mn-lt"/>
            </a:endParaRPr>
          </a:p>
          <a:p>
            <a:pPr algn="just"/>
            <a:r>
              <a:rPr lang="en-US" sz="1800" b="0" dirty="0" smtClean="0">
                <a:solidFill>
                  <a:schemeClr val="tx1"/>
                </a:solidFill>
                <a:latin typeface="+mn-lt"/>
              </a:rPr>
              <a:t>Plans are underway for </a:t>
            </a:r>
            <a:r>
              <a:rPr lang="en-US" sz="1800" b="0" dirty="0">
                <a:solidFill>
                  <a:schemeClr val="tx1"/>
                </a:solidFill>
                <a:latin typeface="+mn-lt"/>
              </a:rPr>
              <a:t>the development of 27 provincial Resistance and Liberation Heritage Route sites, including the national Resistance and Liberation Movement’s Museum announced in February 2019</a:t>
            </a:r>
            <a:r>
              <a:rPr lang="en-US" sz="1800" b="0" dirty="0" smtClean="0">
                <a:solidFill>
                  <a:schemeClr val="tx1"/>
                </a:solidFill>
                <a:latin typeface="+mn-lt"/>
              </a:rPr>
              <a:t>.</a:t>
            </a:r>
          </a:p>
          <a:p>
            <a:pPr marL="0" indent="0" algn="just">
              <a:buNone/>
            </a:pPr>
            <a:endParaRPr lang="en-US" sz="1800" b="0" dirty="0" smtClean="0">
              <a:solidFill>
                <a:schemeClr val="tx1"/>
              </a:solidFill>
              <a:latin typeface="+mn-lt"/>
            </a:endParaRPr>
          </a:p>
          <a:p>
            <a:pPr algn="just"/>
            <a:r>
              <a:rPr lang="en-US" sz="1800" b="0" dirty="0" smtClean="0">
                <a:solidFill>
                  <a:schemeClr val="tx1"/>
                </a:solidFill>
                <a:latin typeface="+mn-lt"/>
              </a:rPr>
              <a:t>There are eleven (11) </a:t>
            </a:r>
            <a:r>
              <a:rPr lang="en-US" sz="1800" b="0" dirty="0">
                <a:solidFill>
                  <a:schemeClr val="tx1"/>
                </a:solidFill>
                <a:latin typeface="+mn-lt"/>
              </a:rPr>
              <a:t>multi-year heritage infrastructure projects to celebrate and memorialize previously neglected heritage sites which are in various stages of implementation</a:t>
            </a:r>
            <a:r>
              <a:rPr lang="en-US" sz="1800" b="0" dirty="0" smtClean="0">
                <a:solidFill>
                  <a:schemeClr val="tx1"/>
                </a:solidFill>
                <a:latin typeface="+mn-lt"/>
              </a:rPr>
              <a:t>. These include new </a:t>
            </a:r>
            <a:r>
              <a:rPr lang="en-US" sz="1800" b="0" dirty="0">
                <a:solidFill>
                  <a:schemeClr val="tx1"/>
                </a:solidFill>
                <a:latin typeface="+mn-lt"/>
              </a:rPr>
              <a:t>arts, culture and heritage infrastructure construction and upgrade </a:t>
            </a:r>
            <a:r>
              <a:rPr lang="en-US" sz="1800" b="0" dirty="0" smtClean="0">
                <a:solidFill>
                  <a:schemeClr val="tx1"/>
                </a:solidFill>
                <a:latin typeface="+mn-lt"/>
              </a:rPr>
              <a:t>projects, including the development </a:t>
            </a:r>
            <a:r>
              <a:rPr lang="en-US" sz="1800" b="0" dirty="0">
                <a:solidFill>
                  <a:schemeClr val="tx1"/>
                </a:solidFill>
                <a:latin typeface="+mn-lt"/>
              </a:rPr>
              <a:t>of a new state </a:t>
            </a:r>
            <a:r>
              <a:rPr lang="en-US" sz="1800" b="0" dirty="0" smtClean="0">
                <a:solidFill>
                  <a:schemeClr val="tx1"/>
                </a:solidFill>
                <a:latin typeface="+mn-lt"/>
              </a:rPr>
              <a:t>theater.</a:t>
            </a:r>
            <a:endParaRPr lang="en-ZA" sz="1800" b="0" dirty="0">
              <a:solidFill>
                <a:schemeClr val="tx1"/>
              </a:solidFill>
              <a:latin typeface="+mn-lt"/>
            </a:endParaRPr>
          </a:p>
          <a:p>
            <a:pPr algn="just"/>
            <a:endParaRPr lang="en-ZA" sz="1800" b="0" dirty="0">
              <a:solidFill>
                <a:schemeClr val="tx1"/>
              </a:solidFill>
              <a:latin typeface="+mn-lt"/>
            </a:endParaRPr>
          </a:p>
        </p:txBody>
      </p:sp>
      <p:sp>
        <p:nvSpPr>
          <p:cNvPr id="5" name="Slide Number Placeholder 3"/>
          <p:cNvSpPr>
            <a:spLocks noGrp="1"/>
          </p:cNvSpPr>
          <p:nvPr>
            <p:ph type="sldNum" sz="quarter" idx="4"/>
          </p:nvPr>
        </p:nvSpPr>
        <p:spPr>
          <a:xfrm>
            <a:off x="8077200" y="6172200"/>
            <a:ext cx="609600" cy="365125"/>
          </a:xfrm>
        </p:spPr>
        <p:txBody>
          <a:bodyPr/>
          <a:lstStyle/>
          <a:p>
            <a:r>
              <a:rPr lang="en-ZA" sz="1200" b="1" dirty="0" smtClean="0"/>
              <a:t>23</a:t>
            </a:r>
          </a:p>
        </p:txBody>
      </p:sp>
    </p:spTree>
    <p:extLst>
      <p:ext uri="{BB962C8B-B14F-4D97-AF65-F5344CB8AC3E}">
        <p14:creationId xmlns:p14="http://schemas.microsoft.com/office/powerpoint/2010/main" xmlns="" val="3642845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DAC PROGRAMME STRUCTURE </a:t>
            </a:r>
            <a:endParaRPr lang="en-ZA" dirty="0"/>
          </a:p>
        </p:txBody>
      </p:sp>
      <p:sp>
        <p:nvSpPr>
          <p:cNvPr id="3" name="Content Placeholder 2"/>
          <p:cNvSpPr>
            <a:spLocks noGrp="1"/>
          </p:cNvSpPr>
          <p:nvPr>
            <p:ph idx="1"/>
          </p:nvPr>
        </p:nvSpPr>
        <p:spPr>
          <a:xfrm>
            <a:off x="323528" y="1600201"/>
            <a:ext cx="8640960" cy="4343400"/>
          </a:xfrm>
        </p:spPr>
        <p:txBody>
          <a:bodyPr/>
          <a:lstStyle/>
          <a:p>
            <a:r>
              <a:rPr lang="en-ZA" dirty="0" smtClean="0"/>
              <a:t>Programme 1: Administration </a:t>
            </a:r>
          </a:p>
          <a:p>
            <a:endParaRPr lang="en-ZA" dirty="0"/>
          </a:p>
          <a:p>
            <a:pPr lvl="1"/>
            <a:endParaRPr lang="en-ZA" dirty="0" smtClean="0"/>
          </a:p>
          <a:p>
            <a:endParaRPr lang="en-ZA" dirty="0"/>
          </a:p>
          <a:p>
            <a:r>
              <a:rPr lang="en-ZA" dirty="0" smtClean="0"/>
              <a:t>Programme 2: Institutional Governance </a:t>
            </a:r>
          </a:p>
          <a:p>
            <a:endParaRPr lang="en-ZA" dirty="0"/>
          </a:p>
          <a:p>
            <a:endParaRPr lang="en-ZA" dirty="0" smtClean="0"/>
          </a:p>
          <a:p>
            <a:endParaRPr lang="en-ZA" dirty="0"/>
          </a:p>
          <a:p>
            <a:r>
              <a:rPr lang="en-ZA" dirty="0" smtClean="0"/>
              <a:t>Programme3: Arts and Culture Promotion and Development </a:t>
            </a:r>
          </a:p>
          <a:p>
            <a:endParaRPr lang="en-ZA" dirty="0"/>
          </a:p>
          <a:p>
            <a:endParaRPr lang="en-ZA" dirty="0" smtClean="0"/>
          </a:p>
          <a:p>
            <a:pPr marL="0" indent="0">
              <a:buNone/>
            </a:pPr>
            <a:endParaRPr lang="en-ZA" dirty="0" smtClean="0"/>
          </a:p>
          <a:p>
            <a:r>
              <a:rPr lang="en-ZA" dirty="0" smtClean="0"/>
              <a:t>Programme 4:Heritage Preservation and Promotion  </a:t>
            </a:r>
            <a:endParaRPr lang="en-ZA" dirty="0"/>
          </a:p>
        </p:txBody>
      </p:sp>
      <p:sp>
        <p:nvSpPr>
          <p:cNvPr id="4" name="Slide Number Placeholder 3"/>
          <p:cNvSpPr>
            <a:spLocks noGrp="1"/>
          </p:cNvSpPr>
          <p:nvPr>
            <p:ph type="sldNum" sz="quarter" idx="4"/>
          </p:nvPr>
        </p:nvSpPr>
        <p:spPr/>
        <p:txBody>
          <a:bodyPr/>
          <a:lstStyle/>
          <a:p>
            <a:r>
              <a:rPr lang="en-ZA" sz="1800" dirty="0" smtClean="0"/>
              <a:t>24</a:t>
            </a:r>
          </a:p>
        </p:txBody>
      </p:sp>
    </p:spTree>
    <p:extLst>
      <p:ext uri="{BB962C8B-B14F-4D97-AF65-F5344CB8AC3E}">
        <p14:creationId xmlns:p14="http://schemas.microsoft.com/office/powerpoint/2010/main" xmlns="" val="57996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3675656179"/>
              </p:ext>
            </p:extLst>
          </p:nvPr>
        </p:nvGraphicFramePr>
        <p:xfrm>
          <a:off x="251520" y="1342480"/>
          <a:ext cx="8712970" cy="423902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1248139">
                  <a:extLst>
                    <a:ext uri="{9D8B030D-6E8A-4147-A177-3AD203B41FA5}">
                      <a16:colId xmlns:a16="http://schemas.microsoft.com/office/drawing/2014/main" xmlns="" val="20001"/>
                    </a:ext>
                  </a:extLst>
                </a:gridCol>
                <a:gridCol w="1704192">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296143">
                  <a:extLst>
                    <a:ext uri="{9D8B030D-6E8A-4147-A177-3AD203B41FA5}">
                      <a16:colId xmlns:a16="http://schemas.microsoft.com/office/drawing/2014/main" xmlns="" val="20005"/>
                    </a:ext>
                  </a:extLst>
                </a:gridCol>
              </a:tblGrid>
              <a:tr h="449894">
                <a:tc>
                  <a:txBody>
                    <a:bodyPr/>
                    <a:lstStyle/>
                    <a:p>
                      <a:r>
                        <a:rPr lang="en-US" sz="1200" dirty="0" smtClean="0"/>
                        <a:t>GOALS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PROGRAMME</a:t>
                      </a:r>
                      <a:r>
                        <a:rPr lang="en-US" sz="1200" baseline="0" dirty="0" smtClean="0"/>
                        <a:t> 1</a:t>
                      </a:r>
                      <a:endParaRPr lang="en-US" sz="1200" dirty="0" smtClean="0"/>
                    </a:p>
                    <a:p>
                      <a:endParaRPr lang="en-US" sz="1200" dirty="0" smtClean="0"/>
                    </a:p>
                  </a:txBody>
                  <a:tcPr/>
                </a:tc>
                <a:tc>
                  <a:txBody>
                    <a:bodyPr/>
                    <a:lstStyle/>
                    <a:p>
                      <a:r>
                        <a:rPr lang="en-US" sz="1200" dirty="0" smtClean="0"/>
                        <a:t>PROGRAMME</a:t>
                      </a:r>
                      <a:r>
                        <a:rPr lang="en-US" sz="1200" baseline="0" dirty="0" smtClean="0"/>
                        <a:t> 2</a:t>
                      </a:r>
                      <a:endParaRPr lang="en-US" sz="1200" dirty="0"/>
                    </a:p>
                  </a:txBody>
                  <a:tcPr/>
                </a:tc>
                <a:tc>
                  <a:txBody>
                    <a:bodyPr/>
                    <a:lstStyle/>
                    <a:p>
                      <a:r>
                        <a:rPr lang="en-US" sz="1200" dirty="0" smtClean="0"/>
                        <a:t>PROGRAMME 3</a:t>
                      </a:r>
                      <a:endParaRPr lang="en-US" sz="1200" dirty="0"/>
                    </a:p>
                  </a:txBody>
                  <a:tcPr/>
                </a:tc>
                <a:tc>
                  <a:txBody>
                    <a:bodyPr/>
                    <a:lstStyle/>
                    <a:p>
                      <a:r>
                        <a:rPr lang="en-US" sz="1200" dirty="0" smtClean="0"/>
                        <a:t>PROGRAMME 4</a:t>
                      </a:r>
                      <a:endParaRPr lang="en-US" sz="1200" dirty="0"/>
                    </a:p>
                  </a:txBody>
                  <a:tcPr/>
                </a:tc>
                <a:tc>
                  <a:txBody>
                    <a:bodyPr/>
                    <a:lstStyle/>
                    <a:p>
                      <a:r>
                        <a:rPr lang="en-US" sz="1200" dirty="0" smtClean="0"/>
                        <a:t>TOTAL</a:t>
                      </a:r>
                      <a:r>
                        <a:rPr lang="en-US" sz="1200" baseline="0" dirty="0" smtClean="0"/>
                        <a:t> </a:t>
                      </a:r>
                      <a:endParaRPr lang="en-US" sz="1200" dirty="0"/>
                    </a:p>
                  </a:txBody>
                  <a:tcPr/>
                </a:tc>
                <a:extLst>
                  <a:ext uri="{0D108BD9-81ED-4DB2-BD59-A6C34878D82A}">
                    <a16:rowId xmlns:a16="http://schemas.microsoft.com/office/drawing/2014/main" xmlns="" val="10000"/>
                  </a:ext>
                </a:extLst>
              </a:tr>
              <a:tr h="333176">
                <a:tc>
                  <a:txBody>
                    <a:bodyPr/>
                    <a:lstStyle/>
                    <a:p>
                      <a:r>
                        <a:rPr lang="en-US" sz="1000" b="1" kern="1200" dirty="0" smtClean="0">
                          <a:solidFill>
                            <a:schemeClr val="tx1"/>
                          </a:solidFill>
                          <a:latin typeface="+mn-lt"/>
                          <a:ea typeface="+mn-ea"/>
                          <a:cs typeface="Arial Narrow"/>
                        </a:rPr>
                        <a:t>A TRANSFORMED AND PRODUCTIVE ACH SECTOR</a:t>
                      </a:r>
                      <a:r>
                        <a:rPr lang="en-US" sz="1000" b="1" kern="1200" dirty="0" smtClean="0">
                          <a:solidFill>
                            <a:schemeClr val="tx1"/>
                          </a:solidFill>
                          <a:latin typeface="+mn-lt"/>
                          <a:ea typeface="+mn-ea"/>
                          <a:cs typeface="+mn-cs"/>
                        </a:rPr>
                        <a:t> </a:t>
                      </a:r>
                      <a:endParaRPr lang="en-US" sz="1000" b="1" dirty="0">
                        <a:solidFill>
                          <a:schemeClr val="tx1"/>
                        </a:solidFill>
                      </a:endParaRPr>
                    </a:p>
                  </a:txBody>
                  <a:tcPr/>
                </a:tc>
                <a:tc>
                  <a:txBody>
                    <a:bodyPr/>
                    <a:lstStyle/>
                    <a:p>
                      <a:pPr algn="ctr"/>
                      <a:r>
                        <a:rPr lang="en-US" sz="1600" dirty="0" smtClean="0">
                          <a:solidFill>
                            <a:schemeClr val="tx1"/>
                          </a:solidFill>
                        </a:rPr>
                        <a:t>2</a:t>
                      </a:r>
                      <a:endParaRPr lang="en-US" sz="1600" dirty="0">
                        <a:solidFill>
                          <a:schemeClr val="tx1"/>
                        </a:solidFill>
                      </a:endParaRPr>
                    </a:p>
                  </a:txBody>
                  <a:tcPr anchor="ct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dirty="0" smtClean="0">
                          <a:solidFill>
                            <a:schemeClr val="tx1"/>
                          </a:solidFill>
                        </a:rPr>
                        <a:t>6</a:t>
                      </a:r>
                      <a:endParaRPr lang="en-US" sz="1600" dirty="0">
                        <a:solidFill>
                          <a:schemeClr val="tx1"/>
                        </a:solidFill>
                      </a:endParaRPr>
                    </a:p>
                  </a:txBody>
                  <a:tcPr anchor="ctr"/>
                </a:tc>
                <a:tc>
                  <a:txBody>
                    <a:bodyPr/>
                    <a:lstStyle/>
                    <a:p>
                      <a:pPr algn="ctr"/>
                      <a:r>
                        <a:rPr lang="en-US" sz="1600" dirty="0" smtClean="0">
                          <a:solidFill>
                            <a:schemeClr val="tx1"/>
                          </a:solidFill>
                        </a:rPr>
                        <a:t>8</a:t>
                      </a:r>
                      <a:endParaRPr lang="en-US" sz="1600" dirty="0">
                        <a:solidFill>
                          <a:schemeClr val="tx1"/>
                        </a:solidFill>
                      </a:endParaRPr>
                    </a:p>
                  </a:txBody>
                  <a:tcPr anchor="ctr"/>
                </a:tc>
                <a:tc>
                  <a:txBody>
                    <a:bodyPr/>
                    <a:lstStyle/>
                    <a:p>
                      <a:pPr algn="ctr"/>
                      <a:r>
                        <a:rPr lang="en-US" sz="1600" b="1" dirty="0" smtClean="0">
                          <a:solidFill>
                            <a:schemeClr val="tx1"/>
                          </a:solidFill>
                        </a:rPr>
                        <a:t>17</a:t>
                      </a:r>
                      <a:endParaRPr lang="en-US" sz="1600" b="1" dirty="0">
                        <a:solidFill>
                          <a:schemeClr val="tx1"/>
                        </a:solidFill>
                      </a:endParaRPr>
                    </a:p>
                  </a:txBody>
                  <a:tcPr anchor="ctr"/>
                </a:tc>
                <a:extLst>
                  <a:ext uri="{0D108BD9-81ED-4DB2-BD59-A6C34878D82A}">
                    <a16:rowId xmlns:a16="http://schemas.microsoft.com/office/drawing/2014/main" xmlns="" val="10001"/>
                  </a:ext>
                </a:extLst>
              </a:tr>
              <a:tr h="353270">
                <a:tc>
                  <a:txBody>
                    <a:bodyPr/>
                    <a:lstStyle/>
                    <a:p>
                      <a:r>
                        <a:rPr lang="en-US" sz="1000" b="1" dirty="0" smtClean="0">
                          <a:solidFill>
                            <a:schemeClr val="tx1"/>
                          </a:solidFill>
                        </a:rPr>
                        <a:t>                    COMMENT</a:t>
                      </a:r>
                      <a:r>
                        <a:rPr lang="en-US" sz="1000" b="1" baseline="0" dirty="0" smtClean="0">
                          <a:solidFill>
                            <a:schemeClr val="tx1"/>
                          </a:solidFill>
                        </a:rPr>
                        <a:t> </a:t>
                      </a:r>
                      <a:endParaRPr lang="en-US" sz="1000" b="1" dirty="0">
                        <a:solidFill>
                          <a:schemeClr val="tx1"/>
                        </a:solidFill>
                      </a:endParaRPr>
                    </a:p>
                  </a:txBody>
                  <a:tcPr/>
                </a:tc>
                <a:tc gridSpan="5">
                  <a:txBody>
                    <a:bodyPr/>
                    <a:lstStyle/>
                    <a:p>
                      <a:pPr algn="l"/>
                      <a:r>
                        <a:rPr lang="en-US" sz="1200" dirty="0" smtClean="0">
                          <a:solidFill>
                            <a:schemeClr val="tx1"/>
                          </a:solidFill>
                        </a:rPr>
                        <a:t>Core</a:t>
                      </a:r>
                      <a:r>
                        <a:rPr lang="en-US" sz="1200" baseline="0" dirty="0" smtClean="0">
                          <a:solidFill>
                            <a:schemeClr val="tx1"/>
                          </a:solidFill>
                        </a:rPr>
                        <a:t> programmes  ( Prog. 3&amp;4) takes a lead in the transformation of the ACH sector </a:t>
                      </a:r>
                      <a:endParaRPr lang="en-US" sz="1200"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extLst>
                  <a:ext uri="{0D108BD9-81ED-4DB2-BD59-A6C34878D82A}">
                    <a16:rowId xmlns:a16="http://schemas.microsoft.com/office/drawing/2014/main" xmlns="" val="10002"/>
                  </a:ext>
                </a:extLst>
              </a:tr>
              <a:tr h="447762">
                <a:tc>
                  <a:txBody>
                    <a:bodyPr/>
                    <a:lstStyle/>
                    <a:p>
                      <a:r>
                        <a:rPr lang="en-US" sz="1000" b="1" kern="1200" dirty="0" smtClean="0">
                          <a:solidFill>
                            <a:schemeClr val="tx1"/>
                          </a:solidFill>
                          <a:latin typeface="+mn-lt"/>
                          <a:ea typeface="+mn-ea"/>
                          <a:cs typeface="Arial Narrow"/>
                        </a:rPr>
                        <a:t>AN INTEGRATED AND INCLUSIVE ACH SECTOR</a:t>
                      </a:r>
                      <a:endParaRPr lang="en-US" sz="1000" b="1" dirty="0">
                        <a:solidFill>
                          <a:schemeClr val="tx1"/>
                        </a:solidFill>
                      </a:endParaRPr>
                    </a:p>
                  </a:txBody>
                  <a:tcP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dirty="0" smtClean="0">
                          <a:solidFill>
                            <a:schemeClr val="tx1"/>
                          </a:solidFill>
                        </a:rPr>
                        <a:t>7</a:t>
                      </a:r>
                      <a:endParaRPr lang="en-US" sz="1600" dirty="0">
                        <a:solidFill>
                          <a:schemeClr val="tx1"/>
                        </a:solidFill>
                      </a:endParaRPr>
                    </a:p>
                  </a:txBody>
                  <a:tcPr anchor="ct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dirty="0" smtClean="0">
                          <a:solidFill>
                            <a:schemeClr val="tx1"/>
                          </a:solidFill>
                        </a:rPr>
                        <a:t>-</a:t>
                      </a:r>
                      <a:endParaRPr lang="en-US" sz="1600" dirty="0">
                        <a:solidFill>
                          <a:schemeClr val="tx1"/>
                        </a:solidFill>
                      </a:endParaRPr>
                    </a:p>
                  </a:txBody>
                  <a:tcPr anchor="ctr"/>
                </a:tc>
                <a:tc>
                  <a:txBody>
                    <a:bodyPr/>
                    <a:lstStyle/>
                    <a:p>
                      <a:pPr algn="ctr"/>
                      <a:r>
                        <a:rPr lang="en-US" sz="1600" b="1" dirty="0" smtClean="0">
                          <a:solidFill>
                            <a:schemeClr val="tx1"/>
                          </a:solidFill>
                        </a:rPr>
                        <a:t>9</a:t>
                      </a:r>
                      <a:endParaRPr lang="en-US" sz="1600" b="1" dirty="0">
                        <a:solidFill>
                          <a:schemeClr val="tx1"/>
                        </a:solidFill>
                      </a:endParaRPr>
                    </a:p>
                  </a:txBody>
                  <a:tcPr anchor="ctr"/>
                </a:tc>
                <a:extLst>
                  <a:ext uri="{0D108BD9-81ED-4DB2-BD59-A6C34878D82A}">
                    <a16:rowId xmlns:a16="http://schemas.microsoft.com/office/drawing/2014/main" xmlns="" val="10003"/>
                  </a:ext>
                </a:extLst>
              </a:tr>
              <a:tr h="315456">
                <a:tc>
                  <a:txBody>
                    <a:bodyPr/>
                    <a:lstStyle/>
                    <a:p>
                      <a:r>
                        <a:rPr lang="en-US" sz="1000" b="1" dirty="0" smtClean="0">
                          <a:solidFill>
                            <a:schemeClr val="tx1"/>
                          </a:solidFill>
                        </a:rPr>
                        <a:t>                     COMMENT</a:t>
                      </a:r>
                      <a:r>
                        <a:rPr lang="en-US" sz="1000" b="1" baseline="0" dirty="0" smtClean="0">
                          <a:solidFill>
                            <a:schemeClr val="tx1"/>
                          </a:solidFill>
                        </a:rPr>
                        <a:t> </a:t>
                      </a:r>
                      <a:endParaRPr lang="en-US" sz="1000" b="1" dirty="0">
                        <a:solidFill>
                          <a:schemeClr val="tx1"/>
                        </a:solidFill>
                      </a:endParaRPr>
                    </a:p>
                  </a:txBody>
                  <a:tcPr/>
                </a:tc>
                <a:tc gridSpan="5">
                  <a:txBody>
                    <a:bodyPr/>
                    <a:lstStyle/>
                    <a:p>
                      <a:pPr algn="l"/>
                      <a:r>
                        <a:rPr lang="en-US" sz="1200" dirty="0" smtClean="0">
                          <a:solidFill>
                            <a:schemeClr val="tx1"/>
                          </a:solidFill>
                        </a:rPr>
                        <a:t>Institutional</a:t>
                      </a:r>
                      <a:r>
                        <a:rPr lang="en-US" sz="1200" baseline="0" dirty="0" smtClean="0">
                          <a:solidFill>
                            <a:schemeClr val="tx1"/>
                          </a:solidFill>
                        </a:rPr>
                        <a:t> Governance takes a lead in the integration and inclusiveness of the ACH</a:t>
                      </a:r>
                      <a:endParaRPr lang="en-US" sz="1200"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extLst>
                  <a:ext uri="{0D108BD9-81ED-4DB2-BD59-A6C34878D82A}">
                    <a16:rowId xmlns:a16="http://schemas.microsoft.com/office/drawing/2014/main" xmlns="" val="10004"/>
                  </a:ext>
                </a:extLst>
              </a:tr>
              <a:tr h="480708">
                <a:tc>
                  <a:txBody>
                    <a:bodyPr/>
                    <a:lstStyle/>
                    <a:p>
                      <a:r>
                        <a:rPr lang="en-US" sz="1000" b="1" kern="1200" dirty="0" smtClean="0">
                          <a:solidFill>
                            <a:schemeClr val="tx1"/>
                          </a:solidFill>
                          <a:latin typeface="+mn-lt"/>
                          <a:ea typeface="+mn-ea"/>
                          <a:cs typeface="Arial Narrow"/>
                        </a:rPr>
                        <a:t>AN EFFECTIVE AND EFFICIENT ACH SECTOR</a:t>
                      </a:r>
                      <a:endParaRPr lang="en-US" sz="1000" b="1" dirty="0">
                        <a:solidFill>
                          <a:schemeClr val="tx1"/>
                        </a:solidFill>
                      </a:endParaRPr>
                    </a:p>
                  </a:txBody>
                  <a:tcP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dirty="0" smtClean="0">
                          <a:solidFill>
                            <a:schemeClr val="tx1"/>
                          </a:solidFill>
                        </a:rPr>
                        <a:t>4</a:t>
                      </a:r>
                      <a:endParaRPr lang="en-US" sz="1600" dirty="0">
                        <a:solidFill>
                          <a:schemeClr val="tx1"/>
                        </a:solidFill>
                      </a:endParaRPr>
                    </a:p>
                  </a:txBody>
                  <a:tcPr anchor="ct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b="1" dirty="0" smtClean="0">
                          <a:solidFill>
                            <a:schemeClr val="tx1"/>
                          </a:solidFill>
                        </a:rPr>
                        <a:t>7</a:t>
                      </a:r>
                      <a:endParaRPr lang="en-US" sz="1600" b="1" dirty="0">
                        <a:solidFill>
                          <a:schemeClr val="tx1"/>
                        </a:solidFill>
                      </a:endParaRPr>
                    </a:p>
                  </a:txBody>
                  <a:tcPr anchor="ctr"/>
                </a:tc>
                <a:extLst>
                  <a:ext uri="{0D108BD9-81ED-4DB2-BD59-A6C34878D82A}">
                    <a16:rowId xmlns:a16="http://schemas.microsoft.com/office/drawing/2014/main" xmlns="" val="10005"/>
                  </a:ext>
                </a:extLst>
              </a:tr>
              <a:tr h="449894">
                <a:tc>
                  <a:txBody>
                    <a:bodyPr/>
                    <a:lstStyle/>
                    <a:p>
                      <a:r>
                        <a:rPr lang="en-US" sz="1000" b="1" dirty="0" smtClean="0">
                          <a:solidFill>
                            <a:schemeClr val="tx1"/>
                          </a:solidFill>
                        </a:rPr>
                        <a:t>                   </a:t>
                      </a:r>
                    </a:p>
                    <a:p>
                      <a:r>
                        <a:rPr lang="en-US" sz="1000" b="1" dirty="0" smtClean="0">
                          <a:solidFill>
                            <a:schemeClr val="tx1"/>
                          </a:solidFill>
                        </a:rPr>
                        <a:t>                      COMMENT</a:t>
                      </a:r>
                      <a:r>
                        <a:rPr lang="en-US" sz="1000" b="1" baseline="0" dirty="0" smtClean="0">
                          <a:solidFill>
                            <a:schemeClr val="tx1"/>
                          </a:solidFill>
                        </a:rPr>
                        <a:t> </a:t>
                      </a:r>
                      <a:endParaRPr lang="en-US" sz="1000" b="1" dirty="0">
                        <a:solidFill>
                          <a:schemeClr val="tx1"/>
                        </a:solidFill>
                      </a:endParaRPr>
                    </a:p>
                  </a:txBody>
                  <a:tcPr/>
                </a:tc>
                <a:tc gridSpan="5">
                  <a:txBody>
                    <a:bodyPr/>
                    <a:lstStyle/>
                    <a:p>
                      <a:pPr algn="l"/>
                      <a:endParaRPr lang="en-US" sz="1200" dirty="0" smtClean="0">
                        <a:solidFill>
                          <a:schemeClr val="tx1"/>
                        </a:solidFill>
                      </a:endParaRPr>
                    </a:p>
                    <a:p>
                      <a:pPr algn="l"/>
                      <a:r>
                        <a:rPr lang="en-US" sz="1200" dirty="0" smtClean="0">
                          <a:solidFill>
                            <a:schemeClr val="tx1"/>
                          </a:solidFill>
                        </a:rPr>
                        <a:t>Institutional Governance</a:t>
                      </a:r>
                      <a:r>
                        <a:rPr lang="en-US" sz="1200" baseline="0" dirty="0" smtClean="0">
                          <a:solidFill>
                            <a:schemeClr val="tx1"/>
                          </a:solidFill>
                        </a:rPr>
                        <a:t> takes a lead in  ensuring that sector  is  effective and efficient </a:t>
                      </a:r>
                      <a:endParaRPr lang="en-US" sz="1200"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extLst>
                  <a:ext uri="{0D108BD9-81ED-4DB2-BD59-A6C34878D82A}">
                    <a16:rowId xmlns:a16="http://schemas.microsoft.com/office/drawing/2014/main" xmlns="" val="10006"/>
                  </a:ext>
                </a:extLst>
              </a:tr>
              <a:tr h="665596">
                <a:tc>
                  <a:txBody>
                    <a:bodyPr/>
                    <a:lstStyle/>
                    <a:p>
                      <a:r>
                        <a:rPr lang="en-US" sz="1000" b="1" kern="1200" dirty="0" smtClean="0">
                          <a:solidFill>
                            <a:schemeClr val="tx1"/>
                          </a:solidFill>
                          <a:latin typeface="+mn-lt"/>
                          <a:ea typeface="+mn-ea"/>
                          <a:cs typeface="Arial Narrow"/>
                        </a:rPr>
                        <a:t>A PROFESSIONAL AND CAPACITATED ACH SECTOR</a:t>
                      </a:r>
                      <a:r>
                        <a:rPr lang="en-US" sz="1000" b="1" kern="1200" dirty="0" smtClean="0">
                          <a:solidFill>
                            <a:schemeClr val="tx1"/>
                          </a:solidFill>
                          <a:latin typeface="+mn-lt"/>
                          <a:ea typeface="+mn-ea"/>
                          <a:cs typeface="+mn-cs"/>
                        </a:rPr>
                        <a:t> </a:t>
                      </a:r>
                      <a:endParaRPr lang="en-US" sz="1000" b="1" dirty="0">
                        <a:solidFill>
                          <a:schemeClr val="tx1"/>
                        </a:solidFill>
                      </a:endParaRPr>
                    </a:p>
                  </a:txBody>
                  <a:tcP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dirty="0" smtClean="0">
                          <a:solidFill>
                            <a:schemeClr val="tx1"/>
                          </a:solidFill>
                        </a:rPr>
                        <a:t>-</a:t>
                      </a:r>
                      <a:endParaRPr lang="en-US" sz="1600" dirty="0">
                        <a:solidFill>
                          <a:schemeClr val="tx1"/>
                        </a:solidFill>
                      </a:endParaRPr>
                    </a:p>
                  </a:txBody>
                  <a:tcPr anchor="ctr"/>
                </a:tc>
                <a:tc>
                  <a:txBody>
                    <a:bodyPr/>
                    <a:lstStyle/>
                    <a:p>
                      <a:pPr algn="ctr"/>
                      <a:r>
                        <a:rPr lang="en-US" sz="1600" dirty="0" smtClean="0">
                          <a:solidFill>
                            <a:schemeClr val="tx1"/>
                          </a:solidFill>
                        </a:rPr>
                        <a:t>3</a:t>
                      </a:r>
                      <a:endParaRPr lang="en-US" sz="1600" dirty="0">
                        <a:solidFill>
                          <a:schemeClr val="tx1"/>
                        </a:solidFill>
                      </a:endParaRPr>
                    </a:p>
                  </a:txBody>
                  <a:tcPr anchor="ctr"/>
                </a:tc>
                <a:tc>
                  <a:txBody>
                    <a:bodyPr/>
                    <a:lstStyle/>
                    <a:p>
                      <a:pPr algn="ctr"/>
                      <a:r>
                        <a:rPr lang="en-US" sz="1600" dirty="0" smtClean="0">
                          <a:solidFill>
                            <a:schemeClr val="tx1"/>
                          </a:solidFill>
                        </a:rPr>
                        <a:t>1</a:t>
                      </a:r>
                      <a:endParaRPr lang="en-US" sz="1600" dirty="0">
                        <a:solidFill>
                          <a:schemeClr val="tx1"/>
                        </a:solidFill>
                      </a:endParaRPr>
                    </a:p>
                  </a:txBody>
                  <a:tcPr anchor="ctr"/>
                </a:tc>
                <a:tc>
                  <a:txBody>
                    <a:bodyPr/>
                    <a:lstStyle/>
                    <a:p>
                      <a:pPr algn="ctr"/>
                      <a:r>
                        <a:rPr lang="en-US" sz="1600" b="1" dirty="0" smtClean="0">
                          <a:solidFill>
                            <a:schemeClr val="tx1"/>
                          </a:solidFill>
                        </a:rPr>
                        <a:t>5</a:t>
                      </a:r>
                      <a:endParaRPr lang="en-US" sz="1600" b="1" dirty="0">
                        <a:solidFill>
                          <a:schemeClr val="tx1"/>
                        </a:solidFill>
                      </a:endParaRPr>
                    </a:p>
                  </a:txBody>
                  <a:tcPr anchor="ctr"/>
                </a:tc>
                <a:extLst>
                  <a:ext uri="{0D108BD9-81ED-4DB2-BD59-A6C34878D82A}">
                    <a16:rowId xmlns:a16="http://schemas.microsoft.com/office/drawing/2014/main" xmlns="" val="10007"/>
                  </a:ext>
                </a:extLst>
              </a:tr>
              <a:tr h="665596">
                <a:tc>
                  <a:txBody>
                    <a:bodyPr/>
                    <a:lstStyle/>
                    <a:p>
                      <a:r>
                        <a:rPr lang="en-US" sz="1000" b="1" dirty="0" smtClean="0">
                          <a:solidFill>
                            <a:schemeClr val="tx1"/>
                          </a:solidFill>
                        </a:rPr>
                        <a:t>                       </a:t>
                      </a:r>
                    </a:p>
                    <a:p>
                      <a:r>
                        <a:rPr lang="en-US" sz="1000" b="1" dirty="0" smtClean="0">
                          <a:solidFill>
                            <a:schemeClr val="tx1"/>
                          </a:solidFill>
                        </a:rPr>
                        <a:t>                       COMMENT</a:t>
                      </a:r>
                      <a:r>
                        <a:rPr lang="en-US" sz="1000" b="1" baseline="0" dirty="0" smtClean="0">
                          <a:solidFill>
                            <a:schemeClr val="tx1"/>
                          </a:solidFill>
                        </a:rPr>
                        <a:t> </a:t>
                      </a:r>
                      <a:endParaRPr lang="en-US" sz="1000" b="1" dirty="0">
                        <a:solidFill>
                          <a:schemeClr val="tx1"/>
                        </a:solidFill>
                      </a:endParaRPr>
                    </a:p>
                  </a:txBody>
                  <a:tcPr/>
                </a:tc>
                <a:tc gridSpan="5">
                  <a:txBody>
                    <a:bodyPr/>
                    <a:lstStyle/>
                    <a:p>
                      <a:pPr algn="l"/>
                      <a:endParaRPr lang="en-US" sz="1200" dirty="0" smtClean="0">
                        <a:solidFill>
                          <a:schemeClr val="tx1"/>
                        </a:solidFill>
                      </a:endParaRPr>
                    </a:p>
                    <a:p>
                      <a:pPr algn="l"/>
                      <a:r>
                        <a:rPr lang="en-US" sz="1200" dirty="0" smtClean="0">
                          <a:solidFill>
                            <a:schemeClr val="tx1"/>
                          </a:solidFill>
                        </a:rPr>
                        <a:t>Programme 3 takes a lead in</a:t>
                      </a:r>
                      <a:r>
                        <a:rPr lang="en-US" sz="1200" baseline="0" dirty="0" smtClean="0">
                          <a:solidFill>
                            <a:schemeClr val="tx1"/>
                          </a:solidFill>
                        </a:rPr>
                        <a:t> ensuring that sector is professional and capacitated </a:t>
                      </a:r>
                      <a:endParaRPr lang="en-US" sz="1200"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extLst>
                  <a:ext uri="{0D108BD9-81ED-4DB2-BD59-A6C34878D82A}">
                    <a16:rowId xmlns:a16="http://schemas.microsoft.com/office/drawing/2014/main" xmlns="" val="10008"/>
                  </a:ext>
                </a:extLst>
              </a:tr>
            </a:tbl>
          </a:graphicData>
        </a:graphic>
      </p:graphicFrame>
      <p:sp>
        <p:nvSpPr>
          <p:cNvPr id="6" name="Title 1"/>
          <p:cNvSpPr txBox="1">
            <a:spLocks/>
          </p:cNvSpPr>
          <p:nvPr/>
        </p:nvSpPr>
        <p:spPr>
          <a:xfrm>
            <a:off x="436803" y="260648"/>
            <a:ext cx="8712970" cy="710952"/>
          </a:xfrm>
          <a:prstGeom prst="rect">
            <a:avLst/>
          </a:prstGeom>
        </p:spPr>
        <p:txBody>
          <a:bodyPr>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800" cap="all" dirty="0" smtClean="0"/>
              <a:t>Strategic GOALS AND RELATED INDICATORS  per programme </a:t>
            </a:r>
            <a:endParaRPr lang="en-US" sz="2800" cap="all" dirty="0"/>
          </a:p>
        </p:txBody>
      </p:sp>
      <p:sp>
        <p:nvSpPr>
          <p:cNvPr id="7" name="Slide Number Placeholder 3"/>
          <p:cNvSpPr>
            <a:spLocks noGrp="1"/>
          </p:cNvSpPr>
          <p:nvPr>
            <p:ph type="sldNum" sz="quarter" idx="4"/>
          </p:nvPr>
        </p:nvSpPr>
        <p:spPr>
          <a:xfrm>
            <a:off x="8354890" y="6093296"/>
            <a:ext cx="609600" cy="365125"/>
          </a:xfrm>
        </p:spPr>
        <p:txBody>
          <a:bodyPr/>
          <a:lstStyle/>
          <a:p>
            <a:r>
              <a:rPr lang="en-ZA" sz="1200" b="1" dirty="0" smtClean="0"/>
              <a:t>23</a:t>
            </a:r>
          </a:p>
        </p:txBody>
      </p:sp>
    </p:spTree>
    <p:extLst>
      <p:ext uri="{BB962C8B-B14F-4D97-AF65-F5344CB8AC3E}">
        <p14:creationId xmlns:p14="http://schemas.microsoft.com/office/powerpoint/2010/main" xmlns="" val="96963972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KEY OUTPUTS AND MEASURES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400" b="1" dirty="0" smtClean="0"/>
          </a:p>
        </p:txBody>
      </p:sp>
      <p:sp>
        <p:nvSpPr>
          <p:cNvPr id="6" name="Slide Number Placeholder 3"/>
          <p:cNvSpPr>
            <a:spLocks noGrp="1"/>
          </p:cNvSpPr>
          <p:nvPr>
            <p:ph type="sldNum" sz="quarter" idx="4"/>
          </p:nvPr>
        </p:nvSpPr>
        <p:spPr>
          <a:xfrm>
            <a:off x="8244408" y="6309320"/>
            <a:ext cx="609600" cy="365125"/>
          </a:xfrm>
        </p:spPr>
        <p:txBody>
          <a:bodyPr/>
          <a:lstStyle/>
          <a:p>
            <a:r>
              <a:rPr lang="en-US" sz="1200" b="1" dirty="0" smtClean="0"/>
              <a:t>24</a:t>
            </a:r>
            <a:endParaRPr lang="en-ZA" sz="1200" b="1" dirty="0" smtClean="0"/>
          </a:p>
        </p:txBody>
      </p:sp>
    </p:spTree>
    <p:extLst>
      <p:ext uri="{BB962C8B-B14F-4D97-AF65-F5344CB8AC3E}">
        <p14:creationId xmlns:p14="http://schemas.microsoft.com/office/powerpoint/2010/main" xmlns="" val="28159574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GOAL 1: </a:t>
            </a:r>
            <a:r>
              <a:rPr lang="en-US" sz="4000" dirty="0">
                <a:latin typeface="+mj-lt"/>
                <a:cs typeface="Arial Narrow"/>
              </a:rPr>
              <a:t>A TRANSFORMED AND PRODUCTIVE </a:t>
            </a:r>
            <a:r>
              <a:rPr lang="en-US" sz="4000" dirty="0" smtClean="0">
                <a:latin typeface="+mj-lt"/>
                <a:cs typeface="Arial Narrow"/>
              </a:rPr>
              <a:t>ACH SECTOR</a:t>
            </a:r>
            <a:r>
              <a:rPr lang="en-US" sz="4000" dirty="0" smtClean="0">
                <a:latin typeface="+mj-lt"/>
              </a:rPr>
              <a:t>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400" b="1" dirty="0" smtClean="0"/>
          </a:p>
        </p:txBody>
      </p:sp>
      <p:sp>
        <p:nvSpPr>
          <p:cNvPr id="6" name="Slide Number Placeholder 3"/>
          <p:cNvSpPr>
            <a:spLocks noGrp="1"/>
          </p:cNvSpPr>
          <p:nvPr>
            <p:ph type="sldNum" sz="quarter" idx="4"/>
          </p:nvPr>
        </p:nvSpPr>
        <p:spPr>
          <a:xfrm>
            <a:off x="8244408" y="6309320"/>
            <a:ext cx="609600" cy="365125"/>
          </a:xfrm>
        </p:spPr>
        <p:txBody>
          <a:bodyPr/>
          <a:lstStyle/>
          <a:p>
            <a:r>
              <a:rPr lang="en-US" sz="1200" b="1" dirty="0" smtClean="0"/>
              <a:t>25</a:t>
            </a:r>
            <a:endParaRPr lang="en-ZA" sz="1200" b="1" dirty="0" smtClean="0"/>
          </a:p>
        </p:txBody>
      </p:sp>
    </p:spTree>
    <p:extLst>
      <p:ext uri="{BB962C8B-B14F-4D97-AF65-F5344CB8AC3E}">
        <p14:creationId xmlns:p14="http://schemas.microsoft.com/office/powerpoint/2010/main" xmlns="" val="182930641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70" y="260648"/>
            <a:ext cx="8229600" cy="710952"/>
          </a:xfrm>
        </p:spPr>
        <p:txBody>
          <a:bodyPr>
            <a:noAutofit/>
          </a:bodyPr>
          <a:lstStyle/>
          <a:p>
            <a:r>
              <a:rPr lang="en-US" sz="1600" dirty="0">
                <a:solidFill>
                  <a:schemeClr val="tx1"/>
                </a:solidFill>
              </a:rPr>
              <a:t>The cultural events work stream supports large and small scale local, regional and national events that promote the arts, culture and heritage and that contribute to local economic development, job creation and the development of audiences.</a:t>
            </a:r>
            <a:br>
              <a:rPr lang="en-US" sz="1600" dirty="0">
                <a:solidFill>
                  <a:schemeClr val="tx1"/>
                </a:solidFill>
              </a:rPr>
            </a:br>
            <a:endParaRPr lang="en-US" sz="1600" dirty="0">
              <a:solidFill>
                <a:schemeClr val="tx1"/>
              </a:solidFill>
            </a:endParaRPr>
          </a:p>
        </p:txBody>
      </p:sp>
      <p:sp>
        <p:nvSpPr>
          <p:cNvPr id="4" name="Slide Number Placeholder 3"/>
          <p:cNvSpPr>
            <a:spLocks noGrp="1"/>
          </p:cNvSpPr>
          <p:nvPr>
            <p:ph type="sldNum" sz="quarter" idx="4"/>
          </p:nvPr>
        </p:nvSpPr>
        <p:spPr/>
        <p:txBody>
          <a:bodyPr/>
          <a:lstStyle/>
          <a:p>
            <a:r>
              <a:rPr lang="en-ZA" sz="1100" b="1" dirty="0" smtClean="0"/>
              <a:t>26</a:t>
            </a:r>
          </a:p>
        </p:txBody>
      </p:sp>
      <p:pic>
        <p:nvPicPr>
          <p:cNvPr id="5" name="Picture 4"/>
          <p:cNvPicPr>
            <a:picLocks noChangeAspect="1"/>
          </p:cNvPicPr>
          <p:nvPr/>
        </p:nvPicPr>
        <p:blipFill>
          <a:blip r:embed="rId2" cstate="print"/>
          <a:stretch>
            <a:fillRect/>
          </a:stretch>
        </p:blipFill>
        <p:spPr>
          <a:xfrm>
            <a:off x="467544" y="1124744"/>
            <a:ext cx="7920880" cy="4535817"/>
          </a:xfrm>
          <a:prstGeom prst="rect">
            <a:avLst/>
          </a:prstGeom>
        </p:spPr>
      </p:pic>
    </p:spTree>
    <p:extLst>
      <p:ext uri="{BB962C8B-B14F-4D97-AF65-F5344CB8AC3E}">
        <p14:creationId xmlns:p14="http://schemas.microsoft.com/office/powerpoint/2010/main" xmlns="" val="314502700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8077200" y="6172200"/>
            <a:ext cx="609600" cy="365125"/>
          </a:xfrm>
        </p:spPr>
        <p:txBody>
          <a:bodyPr/>
          <a:lstStyle/>
          <a:p>
            <a:r>
              <a:rPr lang="en-ZA" sz="1200" b="1" dirty="0" smtClean="0"/>
              <a:t>27</a:t>
            </a:r>
          </a:p>
        </p:txBody>
      </p:sp>
      <p:sp>
        <p:nvSpPr>
          <p:cNvPr id="8" name="Title 1"/>
          <p:cNvSpPr>
            <a:spLocks noGrp="1"/>
          </p:cNvSpPr>
          <p:nvPr>
            <p:ph type="title"/>
          </p:nvPr>
        </p:nvSpPr>
        <p:spPr>
          <a:xfrm>
            <a:off x="131358" y="218882"/>
            <a:ext cx="9036496" cy="401806"/>
          </a:xfrm>
        </p:spPr>
        <p:txBody>
          <a:bodyPr>
            <a:normAutofit fontScale="90000"/>
          </a:bodyPr>
          <a:lstStyle/>
          <a:p>
            <a:pPr algn="ctr"/>
            <a:r>
              <a:rPr lang="en-US" sz="2400" dirty="0" smtClean="0">
                <a:latin typeface="+mj-lt"/>
                <a:cs typeface="Arial Narrow"/>
              </a:rPr>
              <a:t>A TRANSFORMED AND PRODUCTIVE SECTOR</a:t>
            </a:r>
            <a:endParaRPr lang="en-US" sz="2400" dirty="0">
              <a:latin typeface="+mj-lt"/>
              <a:cs typeface="Arial Narrow"/>
            </a:endParaRPr>
          </a:p>
        </p:txBody>
      </p:sp>
      <p:graphicFrame>
        <p:nvGraphicFramePr>
          <p:cNvPr id="7" name="Table 6"/>
          <p:cNvGraphicFramePr>
            <a:graphicFrameLocks noGrp="1"/>
          </p:cNvGraphicFramePr>
          <p:nvPr>
            <p:extLst>
              <p:ext uri="{D42A27DB-BD31-4B8C-83A1-F6EECF244321}">
                <p14:modId xmlns:p14="http://schemas.microsoft.com/office/powerpoint/2010/main" xmlns="" val="1946965279"/>
              </p:ext>
            </p:extLst>
          </p:nvPr>
        </p:nvGraphicFramePr>
        <p:xfrm>
          <a:off x="503974" y="836713"/>
          <a:ext cx="8291264" cy="5170443"/>
        </p:xfrm>
        <a:graphic>
          <a:graphicData uri="http://schemas.openxmlformats.org/drawingml/2006/table">
            <a:tbl>
              <a:tblPr firstRow="1" bandRow="1">
                <a:tableStyleId>{5C22544A-7EE6-4342-B048-85BDC9FD1C3A}</a:tableStyleId>
              </a:tblPr>
              <a:tblGrid>
                <a:gridCol w="3488310">
                  <a:extLst>
                    <a:ext uri="{9D8B030D-6E8A-4147-A177-3AD203B41FA5}">
                      <a16:colId xmlns:a16="http://schemas.microsoft.com/office/drawing/2014/main" xmlns="" val="20000"/>
                    </a:ext>
                  </a:extLst>
                </a:gridCol>
                <a:gridCol w="3244012">
                  <a:extLst>
                    <a:ext uri="{9D8B030D-6E8A-4147-A177-3AD203B41FA5}">
                      <a16:colId xmlns:a16="http://schemas.microsoft.com/office/drawing/2014/main" xmlns="" val="20001"/>
                    </a:ext>
                  </a:extLst>
                </a:gridCol>
                <a:gridCol w="1558942">
                  <a:extLst>
                    <a:ext uri="{9D8B030D-6E8A-4147-A177-3AD203B41FA5}">
                      <a16:colId xmlns:a16="http://schemas.microsoft.com/office/drawing/2014/main" xmlns="" val="20002"/>
                    </a:ext>
                  </a:extLst>
                </a:gridCol>
              </a:tblGrid>
              <a:tr h="424920">
                <a:tc>
                  <a:txBody>
                    <a:bodyPr/>
                    <a:lstStyle/>
                    <a:p>
                      <a:pPr algn="ctr">
                        <a:lnSpc>
                          <a:spcPct val="100000"/>
                        </a:lnSpc>
                      </a:pPr>
                      <a:r>
                        <a:rPr lang="en-ZA" sz="1600" b="1" i="0" kern="1200" baseline="0" dirty="0" smtClean="0">
                          <a:solidFill>
                            <a:schemeClr val="bg1"/>
                          </a:solidFill>
                          <a:effectLst/>
                          <a:latin typeface="+mn-lt"/>
                          <a:ea typeface="+mn-ea"/>
                          <a:cs typeface="Arial Narrow"/>
                        </a:rPr>
                        <a:t>Strategic Objective</a:t>
                      </a:r>
                    </a:p>
                  </a:txBody>
                  <a:tcPr/>
                </a:tc>
                <a:tc>
                  <a:txBody>
                    <a:bodyPr/>
                    <a:lstStyle/>
                    <a:p>
                      <a:pPr algn="ctr">
                        <a:lnSpc>
                          <a:spcPct val="100000"/>
                        </a:lnSpc>
                      </a:pPr>
                      <a:r>
                        <a:rPr lang="en-ZA" sz="1600" b="1" i="0" kern="1200" baseline="0" dirty="0" smtClean="0">
                          <a:solidFill>
                            <a:schemeClr val="bg1"/>
                          </a:solidFill>
                          <a:effectLst/>
                          <a:latin typeface="+mn-lt"/>
                          <a:ea typeface="+mn-ea"/>
                          <a:cs typeface="Arial Narrow"/>
                        </a:rPr>
                        <a:t>Indicators </a:t>
                      </a:r>
                    </a:p>
                  </a:txBody>
                  <a:tcPr/>
                </a:tc>
                <a:tc>
                  <a:txBody>
                    <a:bodyPr/>
                    <a:lstStyle/>
                    <a:p>
                      <a:pPr algn="ctr">
                        <a:lnSpc>
                          <a:spcPct val="100000"/>
                        </a:lnSpc>
                      </a:pPr>
                      <a:r>
                        <a:rPr lang="en-ZA" sz="16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2643797">
                <a:tc>
                  <a:txBody>
                    <a:bodyPr/>
                    <a:lstStyle/>
                    <a:p>
                      <a:pPr>
                        <a:lnSpc>
                          <a:spcPct val="100000"/>
                        </a:lnSpc>
                      </a:pPr>
                      <a:r>
                        <a:rPr lang="en-US" sz="1600" b="1" i="0" kern="1200" dirty="0" smtClean="0">
                          <a:solidFill>
                            <a:schemeClr val="tx1"/>
                          </a:solidFill>
                          <a:effectLst/>
                          <a:latin typeface="+mn-lt"/>
                          <a:ea typeface="+mn-ea"/>
                          <a:cs typeface="Arial Narrow"/>
                        </a:rPr>
                        <a:t>To develop, protect and promote the cultural and creative sector</a:t>
                      </a:r>
                    </a:p>
                    <a:p>
                      <a:pPr>
                        <a:lnSpc>
                          <a:spcPct val="100000"/>
                        </a:lnSpc>
                      </a:pPr>
                      <a:endParaRPr lang="en-US" sz="1600" b="1" i="0" kern="1200" dirty="0" smtClean="0">
                        <a:solidFill>
                          <a:schemeClr val="tx1"/>
                        </a:solidFill>
                        <a:effectLst/>
                        <a:latin typeface="+mn-lt"/>
                        <a:ea typeface="+mn-ea"/>
                        <a:cs typeface="Arial Narrow"/>
                      </a:endParaRPr>
                    </a:p>
                    <a:p>
                      <a:pPr>
                        <a:lnSpc>
                          <a:spcPct val="100000"/>
                        </a:lnSpc>
                      </a:pPr>
                      <a:r>
                        <a:rPr lang="en-US" sz="1600" b="1" i="0" kern="1200" dirty="0" smtClean="0">
                          <a:solidFill>
                            <a:schemeClr val="tx1"/>
                          </a:solidFill>
                          <a:effectLst/>
                          <a:latin typeface="+mn-lt"/>
                          <a:ea typeface="+mn-ea"/>
                          <a:cs typeface="Arial Narrow"/>
                        </a:rPr>
                        <a:t>To develop, preserve, protect and promote heritage</a:t>
                      </a:r>
                    </a:p>
                    <a:p>
                      <a:pPr>
                        <a:lnSpc>
                          <a:spcPct val="100000"/>
                        </a:lnSpc>
                      </a:pPr>
                      <a:endParaRPr lang="en-US" sz="1600" b="1" i="0" kern="1200" dirty="0" smtClean="0">
                        <a:solidFill>
                          <a:schemeClr val="tx1"/>
                        </a:solidFill>
                        <a:effectLst/>
                        <a:latin typeface="+mn-lt"/>
                        <a:ea typeface="+mn-ea"/>
                        <a:cs typeface="Arial Narrow"/>
                      </a:endParaRPr>
                    </a:p>
                    <a:p>
                      <a:pPr>
                        <a:lnSpc>
                          <a:spcPct val="100000"/>
                        </a:lnSpc>
                      </a:pPr>
                      <a:r>
                        <a:rPr lang="en-US" sz="1600" b="1" i="0" kern="1200" dirty="0" smtClean="0">
                          <a:solidFill>
                            <a:schemeClr val="tx1"/>
                          </a:solidFill>
                          <a:effectLst/>
                          <a:latin typeface="+mn-lt"/>
                          <a:ea typeface="+mn-ea"/>
                          <a:cs typeface="Arial Narrow"/>
                        </a:rPr>
                        <a:t>To develop and promote the official languages</a:t>
                      </a:r>
                    </a:p>
                    <a:p>
                      <a:pPr>
                        <a:lnSpc>
                          <a:spcPct val="100000"/>
                        </a:lnSpc>
                      </a:pPr>
                      <a:endParaRPr lang="en-US" sz="1600" b="1" i="0" kern="1200" dirty="0" smtClean="0">
                        <a:solidFill>
                          <a:schemeClr val="tx1"/>
                        </a:solidFill>
                        <a:effectLst/>
                        <a:latin typeface="+mn-lt"/>
                        <a:ea typeface="+mn-ea"/>
                        <a:cs typeface="Arial Narrow"/>
                      </a:endParaRPr>
                    </a:p>
                    <a:p>
                      <a:pPr>
                        <a:lnSpc>
                          <a:spcPct val="100000"/>
                        </a:lnSpc>
                      </a:pPr>
                      <a:r>
                        <a:rPr lang="en-US" sz="1600" b="1" i="0" kern="1200" dirty="0" smtClean="0">
                          <a:solidFill>
                            <a:schemeClr val="tx1"/>
                          </a:solidFill>
                          <a:effectLst/>
                          <a:latin typeface="+mn-lt"/>
                          <a:ea typeface="+mn-ea"/>
                          <a:cs typeface="Arial Narrow"/>
                        </a:rPr>
                        <a:t>To build relationships and partnerships locally and internationally</a:t>
                      </a:r>
                    </a:p>
                  </a:txBody>
                  <a:tcPr anchor="ctr"/>
                </a:tc>
                <a:tc>
                  <a:txBody>
                    <a:bodyPr/>
                    <a:lstStyle/>
                    <a:p>
                      <a:r>
                        <a:rPr lang="en-US" sz="1600" b="0" i="0" u="none" strike="noStrike" kern="1200" baseline="0" dirty="0" smtClean="0">
                          <a:solidFill>
                            <a:schemeClr val="tx1"/>
                          </a:solidFill>
                          <a:latin typeface="+mn-lt"/>
                          <a:ea typeface="+mn-ea"/>
                          <a:cs typeface="+mn-cs"/>
                        </a:rPr>
                        <a:t>No. of communication and marketing campaigns implemented to profile the Department</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7</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1"/>
                  </a:ext>
                </a:extLst>
              </a:tr>
              <a:tr h="579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effectLst/>
                          <a:latin typeface="+mn-lt"/>
                          <a:cs typeface="Arial Narrow"/>
                        </a:rPr>
                        <a:t>To provide access to information</a:t>
                      </a:r>
                    </a:p>
                  </a:txBody>
                  <a:tcPr anchor="ctr"/>
                </a:tc>
                <a:tc>
                  <a:txBody>
                    <a:bodyPr/>
                    <a:lstStyle/>
                    <a:p>
                      <a:r>
                        <a:rPr lang="en-US" sz="1600" dirty="0" smtClean="0">
                          <a:solidFill>
                            <a:schemeClr val="tx1"/>
                          </a:solidFill>
                        </a:rPr>
                        <a:t>No. of services modernized (processes automated)</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2</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2"/>
                  </a:ext>
                </a:extLst>
              </a:tr>
              <a:tr h="1392407">
                <a:tc>
                  <a:txBody>
                    <a:bodyPr/>
                    <a:lstStyle/>
                    <a:p>
                      <a:pPr>
                        <a:lnSpc>
                          <a:spcPct val="100000"/>
                        </a:lnSpc>
                      </a:pPr>
                      <a:r>
                        <a:rPr lang="en-US" sz="1600" b="1" i="0" u="none" strike="noStrike" kern="1200" baseline="0" dirty="0" smtClean="0">
                          <a:solidFill>
                            <a:schemeClr val="tx1"/>
                          </a:solidFill>
                          <a:latin typeface="+mn-lt"/>
                          <a:ea typeface="+mn-ea"/>
                          <a:cs typeface="+mn-cs"/>
                        </a:rPr>
                        <a:t>To build relations and partnerships locally and internationally</a:t>
                      </a:r>
                      <a:endParaRPr lang="en-ZA" sz="1600" b="1" i="0" u="none" strike="noStrike" kern="1200" baseline="0" dirty="0" smtClean="0">
                        <a:solidFill>
                          <a:schemeClr val="tx1"/>
                        </a:solidFill>
                        <a:latin typeface="+mn-lt"/>
                        <a:ea typeface="+mn-ea"/>
                        <a:cs typeface="+mn-cs"/>
                      </a:endParaRPr>
                    </a:p>
                  </a:txBody>
                  <a:tcPr anchor="ctr"/>
                </a:tc>
                <a:tc>
                  <a:txBody>
                    <a:bodyPr/>
                    <a:lstStyle/>
                    <a:p>
                      <a:r>
                        <a:rPr lang="en-US" sz="1600" b="0" i="0" u="none" strike="noStrike" kern="1200" baseline="0" dirty="0" smtClean="0">
                          <a:solidFill>
                            <a:schemeClr val="tx1"/>
                          </a:solidFill>
                          <a:latin typeface="+mn-lt"/>
                          <a:ea typeface="+mn-ea"/>
                          <a:cs typeface="+mn-cs"/>
                        </a:rPr>
                        <a:t>No. of cultural diplomacy engagements coordinated</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20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68764867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MANDATE OF THE DAC</a:t>
            </a:r>
            <a:endParaRPr lang="en-US" dirty="0">
              <a:latin typeface="+mj-lt"/>
              <a:cs typeface="Arial Narrow"/>
            </a:endParaRPr>
          </a:p>
        </p:txBody>
      </p:sp>
      <p:sp>
        <p:nvSpPr>
          <p:cNvPr id="3" name="Content Placeholder 2"/>
          <p:cNvSpPr>
            <a:spLocks noGrp="1"/>
          </p:cNvSpPr>
          <p:nvPr>
            <p:ph idx="1"/>
          </p:nvPr>
        </p:nvSpPr>
        <p:spPr>
          <a:xfrm>
            <a:off x="251520" y="1124744"/>
            <a:ext cx="8640960" cy="4680520"/>
          </a:xfrm>
        </p:spPr>
        <p:txBody>
          <a:bodyPr>
            <a:noAutofit/>
          </a:bodyPr>
          <a:lstStyle/>
          <a:p>
            <a:pPr>
              <a:buFont typeface="Wingdings" charset="2"/>
              <a:buChar char="§"/>
            </a:pPr>
            <a:r>
              <a:rPr lang="en-GB" sz="2400" b="0" dirty="0" smtClean="0">
                <a:solidFill>
                  <a:schemeClr val="tx1"/>
                </a:solidFill>
                <a:latin typeface="+mn-lt"/>
                <a:cs typeface="Arial Narrow"/>
              </a:rPr>
              <a:t>The Constitution of the Republic of South Africa, 1996, has a direct bearing on the Department’s  mandate:</a:t>
            </a:r>
          </a:p>
          <a:p>
            <a:pPr marL="0" indent="0">
              <a:buNone/>
            </a:pPr>
            <a:endParaRPr lang="en-US" sz="2400" b="0" dirty="0" smtClean="0">
              <a:solidFill>
                <a:schemeClr val="tx1"/>
              </a:solidFill>
              <a:latin typeface="+mn-lt"/>
              <a:cs typeface="Arial Narrow"/>
            </a:endParaRPr>
          </a:p>
          <a:p>
            <a:pPr marL="719138" indent="-363538">
              <a:buFont typeface="Courier New"/>
              <a:buChar char="o"/>
            </a:pPr>
            <a:r>
              <a:rPr lang="en-GB" sz="2400" b="0" i="1" dirty="0" smtClean="0">
                <a:solidFill>
                  <a:schemeClr val="tx1"/>
                </a:solidFill>
                <a:latin typeface="+mn-lt"/>
                <a:cs typeface="Arial Narrow"/>
              </a:rPr>
              <a:t>Section 16(1) - Freedom of expression (Freedom of artistic creativity; Freedom to receive or impart information or ideas and</a:t>
            </a:r>
            <a:r>
              <a:rPr lang="en-US" sz="2400" b="0" i="1" dirty="0">
                <a:solidFill>
                  <a:schemeClr val="tx1"/>
                </a:solidFill>
                <a:latin typeface="+mn-lt"/>
                <a:cs typeface="Arial Narrow"/>
              </a:rPr>
              <a:t> </a:t>
            </a:r>
            <a:r>
              <a:rPr lang="en-GB" sz="2400" b="0" i="1" dirty="0">
                <a:solidFill>
                  <a:schemeClr val="tx1"/>
                </a:solidFill>
                <a:latin typeface="+mn-lt"/>
                <a:cs typeface="Arial Narrow"/>
              </a:rPr>
              <a:t>a</a:t>
            </a:r>
            <a:r>
              <a:rPr lang="en-GB" sz="2400" b="0" i="1" dirty="0" smtClean="0">
                <a:solidFill>
                  <a:schemeClr val="tx1"/>
                </a:solidFill>
                <a:latin typeface="+mn-lt"/>
                <a:cs typeface="Arial Narrow"/>
              </a:rPr>
              <a:t>cademic freedom and freedom of scientific research)</a:t>
            </a:r>
            <a:endParaRPr lang="en-US" sz="2400" b="0" i="1" dirty="0" smtClean="0">
              <a:solidFill>
                <a:schemeClr val="tx1"/>
              </a:solidFill>
              <a:latin typeface="+mn-lt"/>
              <a:cs typeface="Arial Narrow"/>
            </a:endParaRPr>
          </a:p>
          <a:p>
            <a:pPr marL="719138" indent="-363538">
              <a:buFont typeface="Courier New"/>
              <a:buChar char="o"/>
            </a:pPr>
            <a:r>
              <a:rPr lang="en-GB" sz="2400" b="0" i="1" dirty="0" smtClean="0">
                <a:solidFill>
                  <a:schemeClr val="tx1"/>
                </a:solidFill>
                <a:latin typeface="+mn-lt"/>
                <a:cs typeface="Arial Narrow"/>
              </a:rPr>
              <a:t>Section 30 - Language and culture</a:t>
            </a:r>
            <a:endParaRPr lang="en-US" sz="2400" b="0" i="1" dirty="0" smtClean="0">
              <a:solidFill>
                <a:schemeClr val="tx1"/>
              </a:solidFill>
              <a:latin typeface="+mn-lt"/>
              <a:cs typeface="Arial Narrow"/>
            </a:endParaRPr>
          </a:p>
          <a:p>
            <a:pPr marL="719138" indent="-363538">
              <a:buFont typeface="Courier New"/>
              <a:buChar char="o"/>
            </a:pPr>
            <a:r>
              <a:rPr lang="en-GB" sz="2400" b="0" i="1" dirty="0" smtClean="0">
                <a:solidFill>
                  <a:schemeClr val="tx1"/>
                </a:solidFill>
                <a:latin typeface="+mn-lt"/>
                <a:cs typeface="Arial Narrow"/>
              </a:rPr>
              <a:t>Section 32(1) - Access to information</a:t>
            </a:r>
          </a:p>
          <a:p>
            <a:pPr marL="719138" indent="-363538">
              <a:buFont typeface="Courier New"/>
              <a:buChar char="o"/>
            </a:pPr>
            <a:r>
              <a:rPr lang="en-GB" sz="2400" b="0" i="1" dirty="0">
                <a:solidFill>
                  <a:schemeClr val="tx1"/>
                </a:solidFill>
                <a:latin typeface="+mn-lt"/>
                <a:cs typeface="Arial Narrow"/>
              </a:rPr>
              <a:t>Section 9(3) – Equality</a:t>
            </a:r>
            <a:endParaRPr lang="en-US" sz="2400" b="0" i="1" dirty="0">
              <a:solidFill>
                <a:schemeClr val="tx1"/>
              </a:solidFill>
              <a:latin typeface="+mn-lt"/>
              <a:cs typeface="Arial Narrow"/>
            </a:endParaRPr>
          </a:p>
          <a:p>
            <a:pPr marL="719138" indent="-363538">
              <a:buFont typeface="Courier New"/>
              <a:buChar char="o"/>
            </a:pPr>
            <a:r>
              <a:rPr lang="en-GB" sz="2400" b="0" i="1" dirty="0">
                <a:solidFill>
                  <a:schemeClr val="tx1"/>
                </a:solidFill>
                <a:latin typeface="+mn-lt"/>
                <a:cs typeface="Arial Narrow"/>
              </a:rPr>
              <a:t>Section 10 - Human Dignity </a:t>
            </a:r>
            <a:endParaRPr lang="en-US" sz="2400" b="0" i="1" dirty="0" smtClean="0">
              <a:solidFill>
                <a:schemeClr val="tx1"/>
              </a:solidFill>
              <a:latin typeface="+mn-lt"/>
              <a:cs typeface="Arial Narrow"/>
            </a:endParaRPr>
          </a:p>
        </p:txBody>
      </p:sp>
      <p:sp>
        <p:nvSpPr>
          <p:cNvPr id="4" name="Slide Number Placeholder 3"/>
          <p:cNvSpPr>
            <a:spLocks noGrp="1"/>
          </p:cNvSpPr>
          <p:nvPr>
            <p:ph type="sldNum" sz="quarter" idx="4"/>
          </p:nvPr>
        </p:nvSpPr>
        <p:spPr/>
        <p:txBody>
          <a:bodyPr/>
          <a:lstStyle/>
          <a:p>
            <a:r>
              <a:rPr lang="en-ZA" sz="1200" b="1" dirty="0" smtClean="0"/>
              <a:t>3</a:t>
            </a:r>
          </a:p>
        </p:txBody>
      </p:sp>
    </p:spTree>
    <p:extLst>
      <p:ext uri="{BB962C8B-B14F-4D97-AF65-F5344CB8AC3E}">
        <p14:creationId xmlns:p14="http://schemas.microsoft.com/office/powerpoint/2010/main" xmlns="" val="308864557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8172400" y="6381328"/>
            <a:ext cx="609600" cy="365125"/>
          </a:xfrm>
        </p:spPr>
        <p:txBody>
          <a:bodyPr/>
          <a:lstStyle/>
          <a:p>
            <a:r>
              <a:rPr lang="en-ZA" sz="1200" b="1" dirty="0" smtClean="0"/>
              <a:t>28</a:t>
            </a:r>
          </a:p>
        </p:txBody>
      </p:sp>
      <p:sp>
        <p:nvSpPr>
          <p:cNvPr id="8" name="Title 1"/>
          <p:cNvSpPr>
            <a:spLocks noGrp="1"/>
          </p:cNvSpPr>
          <p:nvPr>
            <p:ph type="title"/>
          </p:nvPr>
        </p:nvSpPr>
        <p:spPr>
          <a:xfrm>
            <a:off x="22097" y="116632"/>
            <a:ext cx="9036496" cy="710952"/>
          </a:xfrm>
        </p:spPr>
        <p:txBody>
          <a:bodyPr>
            <a:normAutofit/>
          </a:bodyPr>
          <a:lstStyle/>
          <a:p>
            <a:pPr algn="ctr"/>
            <a:r>
              <a:rPr lang="en-US" sz="2400" dirty="0" smtClean="0">
                <a:latin typeface="+mj-lt"/>
                <a:cs typeface="Arial Narrow"/>
              </a:rPr>
              <a:t>A TRANSFORMED AND PRODUCTIVE SECTOR</a:t>
            </a:r>
            <a:endParaRPr lang="en-US" sz="2400" dirty="0">
              <a:latin typeface="+mj-lt"/>
              <a:cs typeface="Arial Narrow"/>
            </a:endParaRPr>
          </a:p>
        </p:txBody>
      </p:sp>
      <p:graphicFrame>
        <p:nvGraphicFramePr>
          <p:cNvPr id="7" name="Table 6"/>
          <p:cNvGraphicFramePr>
            <a:graphicFrameLocks noGrp="1"/>
          </p:cNvGraphicFramePr>
          <p:nvPr>
            <p:extLst>
              <p:ext uri="{D42A27DB-BD31-4B8C-83A1-F6EECF244321}">
                <p14:modId xmlns:p14="http://schemas.microsoft.com/office/powerpoint/2010/main" xmlns="" val="2940870415"/>
              </p:ext>
            </p:extLst>
          </p:nvPr>
        </p:nvGraphicFramePr>
        <p:xfrm>
          <a:off x="395536" y="692696"/>
          <a:ext cx="8424936" cy="5512001"/>
        </p:xfrm>
        <a:graphic>
          <a:graphicData uri="http://schemas.openxmlformats.org/drawingml/2006/table">
            <a:tbl>
              <a:tblPr firstRow="1" bandRow="1">
                <a:tableStyleId>{5C22544A-7EE6-4342-B048-85BDC9FD1C3A}</a:tableStyleId>
              </a:tblPr>
              <a:tblGrid>
                <a:gridCol w="2808310">
                  <a:extLst>
                    <a:ext uri="{9D8B030D-6E8A-4147-A177-3AD203B41FA5}">
                      <a16:colId xmlns:a16="http://schemas.microsoft.com/office/drawing/2014/main" xmlns="" val="20000"/>
                    </a:ext>
                  </a:extLst>
                </a:gridCol>
                <a:gridCol w="2986588">
                  <a:extLst>
                    <a:ext uri="{9D8B030D-6E8A-4147-A177-3AD203B41FA5}">
                      <a16:colId xmlns:a16="http://schemas.microsoft.com/office/drawing/2014/main" xmlns="" val="20001"/>
                    </a:ext>
                  </a:extLst>
                </a:gridCol>
                <a:gridCol w="2630038">
                  <a:extLst>
                    <a:ext uri="{9D8B030D-6E8A-4147-A177-3AD203B41FA5}">
                      <a16:colId xmlns:a16="http://schemas.microsoft.com/office/drawing/2014/main" xmlns="" val="20002"/>
                    </a:ext>
                  </a:extLst>
                </a:gridCol>
              </a:tblGrid>
              <a:tr h="540384">
                <a:tc>
                  <a:txBody>
                    <a:bodyPr/>
                    <a:lstStyle/>
                    <a:p>
                      <a:pPr algn="ctr">
                        <a:lnSpc>
                          <a:spcPct val="100000"/>
                        </a:lnSpc>
                      </a:pPr>
                      <a:r>
                        <a:rPr lang="en-ZA" sz="1600" b="1" i="0" kern="1200" baseline="0" dirty="0" smtClean="0">
                          <a:solidFill>
                            <a:schemeClr val="bg1"/>
                          </a:solidFill>
                          <a:effectLst/>
                          <a:latin typeface="+mn-lt"/>
                          <a:ea typeface="+mn-ea"/>
                          <a:cs typeface="Arial Narrow"/>
                        </a:rPr>
                        <a:t>Strategic Objective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mn-lt"/>
                          <a:ea typeface="+mn-ea"/>
                          <a:cs typeface="Arial Narrow"/>
                        </a:rPr>
                        <a:t>Indicators </a:t>
                      </a:r>
                    </a:p>
                    <a:p>
                      <a:pPr algn="ctr">
                        <a:lnSpc>
                          <a:spcPct val="100000"/>
                        </a:lnSpc>
                      </a:pPr>
                      <a:r>
                        <a:rPr lang="en-ZA" sz="1600" b="1" i="0" kern="1200" baseline="0" dirty="0" smtClean="0">
                          <a:solidFill>
                            <a:schemeClr val="bg1"/>
                          </a:solidFill>
                          <a:effectLst/>
                          <a:latin typeface="+mn-lt"/>
                          <a:ea typeface="+mn-ea"/>
                          <a:cs typeface="Arial Narrow"/>
                        </a:rPr>
                        <a:t> </a:t>
                      </a:r>
                    </a:p>
                  </a:txBody>
                  <a:tcPr/>
                </a:tc>
                <a:tc>
                  <a:txBody>
                    <a:bodyPr/>
                    <a:lstStyle/>
                    <a:p>
                      <a:pPr algn="ctr">
                        <a:lnSpc>
                          <a:spcPct val="100000"/>
                        </a:lnSpc>
                      </a:pPr>
                      <a:r>
                        <a:rPr lang="en-ZA" sz="16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58238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mn-lt"/>
                          <a:ea typeface="+mn-ea"/>
                          <a:cs typeface="+mn-cs"/>
                        </a:rPr>
                        <a:t>To develop, protect and promote cultural and creative sector</a:t>
                      </a:r>
                    </a:p>
                  </a:txBody>
                  <a:tcPr/>
                </a:tc>
                <a:tc>
                  <a:txBody>
                    <a:bodyPr/>
                    <a:lstStyle/>
                    <a:p>
                      <a:r>
                        <a:rPr lang="en-US" sz="1600" dirty="0" smtClean="0">
                          <a:solidFill>
                            <a:schemeClr val="tx1"/>
                          </a:solidFill>
                        </a:rPr>
                        <a:t>No. of cultural and creative sector projects supported through MGE </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70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1"/>
                  </a:ext>
                </a:extLst>
              </a:tr>
              <a:tr h="703559">
                <a:tc vMerge="1">
                  <a:txBody>
                    <a:bodyPr/>
                    <a:lstStyle/>
                    <a:p>
                      <a:endParaRPr lang="en-ZA" dirty="0"/>
                    </a:p>
                  </a:txBody>
                  <a:tcPr/>
                </a:tc>
                <a:tc>
                  <a:txBody>
                    <a:bodyPr/>
                    <a:lstStyle/>
                    <a:p>
                      <a:r>
                        <a:rPr lang="en-US" sz="1600" dirty="0" smtClean="0"/>
                        <a:t>No. of  job opportunities created</a:t>
                      </a:r>
                      <a:r>
                        <a:rPr lang="en-US" sz="1600" baseline="0" dirty="0" smtClean="0"/>
                        <a:t>  across all the MGE work streams  and Cultural Development programme </a:t>
                      </a:r>
                      <a:endParaRPr lang="en-US" sz="1600" dirty="0"/>
                    </a:p>
                  </a:txBody>
                  <a:tcPr anchor="ctr"/>
                </a:tc>
                <a:tc>
                  <a:txBody>
                    <a:bodyPr/>
                    <a:lstStyle/>
                    <a:p>
                      <a:pPr algn="ctr"/>
                      <a:r>
                        <a:rPr lang="en-US" sz="1600" dirty="0" smtClean="0"/>
                        <a:t>9000</a:t>
                      </a:r>
                      <a:endParaRPr lang="en-US" sz="1600" dirty="0"/>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2"/>
                  </a:ext>
                </a:extLst>
              </a:tr>
              <a:tr h="70355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txBody>
                  <a:tcPr/>
                </a:tc>
                <a:tc>
                  <a:txBody>
                    <a:bodyPr/>
                    <a:lstStyle/>
                    <a:p>
                      <a:r>
                        <a:rPr lang="en-US" sz="1600" dirty="0" smtClean="0">
                          <a:solidFill>
                            <a:schemeClr val="tx1"/>
                          </a:solidFill>
                        </a:rPr>
                        <a:t>No. of sector organizations supported</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12</a:t>
                      </a:r>
                    </a:p>
                    <a:p>
                      <a:pPr marL="0" lvl="0" indent="0" algn="ctr">
                        <a:buFont typeface="Arial" pitchFamily="34" charset="0"/>
                        <a:buNone/>
                      </a:pPr>
                      <a:endParaRPr lang="en-GB" sz="1600" b="0" i="0" dirty="0" smtClean="0">
                        <a:solidFill>
                          <a:schemeClr val="tx1"/>
                        </a:solidFill>
                        <a:effectLst/>
                        <a:latin typeface="+mn-lt"/>
                        <a:ea typeface="Times New Roman"/>
                        <a:cs typeface="Arial Narrow"/>
                      </a:endParaRPr>
                    </a:p>
                    <a:p>
                      <a:pPr marL="0" lvl="0" indent="0" algn="ctr">
                        <a:buFont typeface="Arial" pitchFamily="34" charset="0"/>
                        <a:buNone/>
                      </a:pPr>
                      <a:endParaRPr lang="en-GB" sz="1600" b="0" i="0" dirty="0" smtClean="0">
                        <a:solidFill>
                          <a:schemeClr val="tx1"/>
                        </a:solidFill>
                        <a:effectLst/>
                        <a:latin typeface="+mn-lt"/>
                        <a:ea typeface="Times New Roman"/>
                        <a:cs typeface="Arial Narrow"/>
                      </a:endParaRP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6"/>
                  </a:ext>
                </a:extLst>
              </a:tr>
              <a:tr h="485253">
                <a:tc>
                  <a:txBody>
                    <a:bodyPr/>
                    <a:lstStyle/>
                    <a:p>
                      <a:pPr>
                        <a:lnSpc>
                          <a:spcPct val="100000"/>
                        </a:lnSpc>
                      </a:pPr>
                      <a:r>
                        <a:rPr lang="en-US" sz="1600" b="1" i="0" u="none" strike="noStrike" kern="1200" baseline="0" dirty="0" smtClean="0">
                          <a:solidFill>
                            <a:schemeClr val="tx1"/>
                          </a:solidFill>
                          <a:latin typeface="+mn-lt"/>
                          <a:ea typeface="+mn-ea"/>
                          <a:cs typeface="+mn-cs"/>
                        </a:rPr>
                        <a:t>To develop and promote official languages</a:t>
                      </a:r>
                      <a:endParaRPr lang="en-ZA" sz="1600" b="1" i="0" u="none" strike="noStrike" kern="1200" baseline="0" dirty="0" smtClean="0">
                        <a:solidFill>
                          <a:schemeClr val="tx1"/>
                        </a:solidFill>
                        <a:latin typeface="+mn-lt"/>
                        <a:ea typeface="+mn-ea"/>
                        <a:cs typeface="+mn-cs"/>
                      </a:endParaRPr>
                    </a:p>
                  </a:txBody>
                  <a:tcPr/>
                </a:tc>
                <a:tc>
                  <a:txBody>
                    <a:bodyPr/>
                    <a:lstStyle/>
                    <a:p>
                      <a:r>
                        <a:rPr lang="en-US" sz="1600" dirty="0" smtClean="0">
                          <a:solidFill>
                            <a:schemeClr val="tx1"/>
                          </a:solidFill>
                        </a:rPr>
                        <a:t>No. of multi–year HLT projects supported</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6</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3"/>
                  </a:ext>
                </a:extLst>
              </a:tr>
              <a:tr h="462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mn-lt"/>
                          <a:ea typeface="+mn-ea"/>
                          <a:cs typeface="+mn-cs"/>
                        </a:rPr>
                        <a:t>To build relationships and partnerships locally and internationally</a:t>
                      </a:r>
                    </a:p>
                  </a:txBody>
                  <a:tcPr/>
                </a:tc>
                <a:tc>
                  <a:txBody>
                    <a:bodyPr/>
                    <a:lstStyle/>
                    <a:p>
                      <a:r>
                        <a:rPr lang="en-US" sz="1600" dirty="0" smtClean="0">
                          <a:solidFill>
                            <a:schemeClr val="tx1"/>
                          </a:solidFill>
                        </a:rPr>
                        <a:t>No. of market access platforms supported</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12</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4"/>
                  </a:ext>
                </a:extLst>
              </a:tr>
              <a:tr h="1114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mn-lt"/>
                          <a:ea typeface="+mn-ea"/>
                          <a:cs typeface="+mn-cs"/>
                        </a:rPr>
                        <a:t>To provide access to information</a:t>
                      </a:r>
                    </a:p>
                  </a:txBody>
                  <a:tcPr/>
                </a:tc>
                <a:tc>
                  <a:txBody>
                    <a:bodyPr/>
                    <a:lstStyle/>
                    <a:p>
                      <a:r>
                        <a:rPr lang="en-US" sz="1600" dirty="0" smtClean="0">
                          <a:solidFill>
                            <a:schemeClr val="tx1"/>
                          </a:solidFill>
                        </a:rPr>
                        <a:t>% of documents received and accepted that are translated and/or edited</a:t>
                      </a:r>
                      <a:endParaRPr lang="en-ZA" sz="1600" dirty="0">
                        <a:solidFill>
                          <a:schemeClr val="tx1"/>
                        </a:solidFill>
                      </a:endParaRPr>
                    </a:p>
                  </a:txBody>
                  <a:tcPr anchor="ctr"/>
                </a:tc>
                <a:tc>
                  <a:txBody>
                    <a:bodyPr/>
                    <a:lstStyle/>
                    <a:p>
                      <a:pPr marL="0" lvl="0" indent="0" algn="ctr">
                        <a:buFont typeface="Arial" pitchFamily="34" charset="0"/>
                        <a:buNone/>
                      </a:pPr>
                      <a:r>
                        <a:rPr lang="en-GB" sz="1600" b="0" i="0" dirty="0" smtClean="0">
                          <a:solidFill>
                            <a:schemeClr val="tx1"/>
                          </a:solidFill>
                          <a:effectLst/>
                          <a:latin typeface="+mn-lt"/>
                          <a:ea typeface="Times New Roman"/>
                          <a:cs typeface="Arial Narrow"/>
                        </a:rPr>
                        <a:t>100%</a:t>
                      </a:r>
                    </a:p>
                    <a:p>
                      <a:pPr marL="0" lvl="0" indent="0" algn="ctr">
                        <a:buFont typeface="Arial" pitchFamily="34" charset="0"/>
                        <a:buNone/>
                      </a:pPr>
                      <a:endParaRPr lang="en-GB" sz="1600" b="0" i="0" dirty="0" smtClean="0">
                        <a:solidFill>
                          <a:schemeClr val="tx1"/>
                        </a:solidFill>
                        <a:effectLst/>
                        <a:latin typeface="+mn-lt"/>
                        <a:ea typeface="Times New Roman"/>
                        <a:cs typeface="Arial Narrow"/>
                      </a:endParaRPr>
                    </a:p>
                    <a:p>
                      <a:pPr marL="0" lvl="0" indent="0" algn="ctr">
                        <a:buFont typeface="Arial" pitchFamily="34" charset="0"/>
                        <a:buNone/>
                      </a:pPr>
                      <a:endParaRPr lang="en-GB" sz="1600" b="0" i="0" dirty="0" smtClean="0">
                        <a:solidFill>
                          <a:schemeClr val="tx1"/>
                        </a:solidFill>
                        <a:effectLst/>
                        <a:latin typeface="+mn-lt"/>
                        <a:ea typeface="Times New Roman"/>
                        <a:cs typeface="Arial Narrow"/>
                      </a:endParaRP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22563615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312860862"/>
              </p:ext>
            </p:extLst>
          </p:nvPr>
        </p:nvGraphicFramePr>
        <p:xfrm>
          <a:off x="251520" y="1052736"/>
          <a:ext cx="8579296" cy="4882754"/>
        </p:xfrm>
        <a:graphic>
          <a:graphicData uri="http://schemas.openxmlformats.org/drawingml/2006/table">
            <a:tbl>
              <a:tblPr firstRow="1" bandRow="1">
                <a:tableStyleId>{5C22544A-7EE6-4342-B048-85BDC9FD1C3A}</a:tableStyleId>
              </a:tblPr>
              <a:tblGrid>
                <a:gridCol w="2859764">
                  <a:extLst>
                    <a:ext uri="{9D8B030D-6E8A-4147-A177-3AD203B41FA5}">
                      <a16:colId xmlns:a16="http://schemas.microsoft.com/office/drawing/2014/main" xmlns="" val="20000"/>
                    </a:ext>
                  </a:extLst>
                </a:gridCol>
                <a:gridCol w="3041307">
                  <a:extLst>
                    <a:ext uri="{9D8B030D-6E8A-4147-A177-3AD203B41FA5}">
                      <a16:colId xmlns:a16="http://schemas.microsoft.com/office/drawing/2014/main" xmlns="" val="20001"/>
                    </a:ext>
                  </a:extLst>
                </a:gridCol>
                <a:gridCol w="2678225">
                  <a:extLst>
                    <a:ext uri="{9D8B030D-6E8A-4147-A177-3AD203B41FA5}">
                      <a16:colId xmlns:a16="http://schemas.microsoft.com/office/drawing/2014/main" xmlns="" val="20002"/>
                    </a:ext>
                  </a:extLst>
                </a:gridCol>
              </a:tblGrid>
              <a:tr h="788274">
                <a:tc>
                  <a:txBody>
                    <a:bodyPr/>
                    <a:lstStyle/>
                    <a:p>
                      <a:pPr algn="ctr">
                        <a:lnSpc>
                          <a:spcPct val="100000"/>
                        </a:lnSpc>
                      </a:pPr>
                      <a:r>
                        <a:rPr lang="en-ZA" sz="1800" b="1" i="0" kern="1200" baseline="0" dirty="0" smtClean="0">
                          <a:solidFill>
                            <a:schemeClr val="bg1"/>
                          </a:solidFill>
                          <a:effectLst/>
                          <a:latin typeface="+mn-lt"/>
                          <a:ea typeface="+mn-ea"/>
                          <a:cs typeface="Arial Narrow"/>
                        </a:rPr>
                        <a:t>Strategic Objective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white"/>
                          </a:solidFill>
                          <a:effectLst/>
                          <a:uLnTx/>
                          <a:uFillTx/>
                          <a:latin typeface="+mn-lt"/>
                          <a:ea typeface="+mn-ea"/>
                          <a:cs typeface="Arial Narrow"/>
                        </a:rPr>
                        <a:t>Indicators </a:t>
                      </a:r>
                    </a:p>
                  </a:txBody>
                  <a:tcPr/>
                </a:tc>
                <a:tc>
                  <a:txBody>
                    <a:bodyPr/>
                    <a:lstStyle/>
                    <a:p>
                      <a:pPr algn="ctr">
                        <a:lnSpc>
                          <a:spcPct val="100000"/>
                        </a:lnSpc>
                      </a:pPr>
                      <a:r>
                        <a:rPr lang="en-ZA" sz="18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429021">
                <a:tc rowSpan="4">
                  <a:txBody>
                    <a:bodyPr/>
                    <a:lstStyle/>
                    <a:p>
                      <a:pPr>
                        <a:lnSpc>
                          <a:spcPct val="100000"/>
                        </a:lnSpc>
                      </a:pPr>
                      <a:r>
                        <a:rPr lang="en-US" sz="1800" b="1" i="0" u="none" strike="noStrike" kern="1200" baseline="0" dirty="0" smtClean="0">
                          <a:solidFill>
                            <a:schemeClr val="tx1"/>
                          </a:solidFill>
                          <a:latin typeface="+mn-lt"/>
                          <a:ea typeface="+mn-ea"/>
                          <a:cs typeface="+mn-cs"/>
                        </a:rPr>
                        <a:t>To develop, preserve, protect and promote heritage</a:t>
                      </a:r>
                    </a:p>
                    <a:p>
                      <a:pPr>
                        <a:lnSpc>
                          <a:spcPct val="100000"/>
                        </a:lnSpc>
                      </a:pPr>
                      <a:endParaRPr lang="en-ZA" sz="1800" b="1" i="1" kern="1200" baseline="0" dirty="0" smtClean="0">
                        <a:solidFill>
                          <a:schemeClr val="tx1"/>
                        </a:solidFill>
                        <a:effectLst/>
                        <a:latin typeface="+mn-lt"/>
                        <a:ea typeface="+mn-ea"/>
                        <a:cs typeface="Arial Narrow"/>
                      </a:endParaRPr>
                    </a:p>
                  </a:txBody>
                  <a:tcPr/>
                </a:tc>
                <a:tc>
                  <a:txBody>
                    <a:bodyPr/>
                    <a:lstStyle/>
                    <a:p>
                      <a:r>
                        <a:rPr lang="en-US" sz="1800" b="0" i="0" u="none" strike="noStrike" kern="1200" baseline="0" dirty="0" smtClean="0">
                          <a:solidFill>
                            <a:schemeClr val="tx1"/>
                          </a:solidFill>
                          <a:latin typeface="+mn-lt"/>
                          <a:ea typeface="+mn-ea"/>
                          <a:cs typeface="+mn-cs"/>
                        </a:rPr>
                        <a:t>No. of Gazette notices on standardisation of geographical names published</a:t>
                      </a:r>
                      <a:endParaRPr lang="en-ZA" sz="1800" dirty="0">
                        <a:solidFill>
                          <a:schemeClr val="tx1"/>
                        </a:solidFill>
                      </a:endParaRPr>
                    </a:p>
                  </a:txBody>
                  <a:tcPr/>
                </a:tc>
                <a:tc>
                  <a:txBody>
                    <a:bodyPr/>
                    <a:lstStyle/>
                    <a:p>
                      <a:pPr marL="0" lvl="0" indent="0" algn="ctr">
                        <a:buFont typeface="Arial" pitchFamily="34" charset="0"/>
                        <a:buNone/>
                      </a:pPr>
                      <a:r>
                        <a:rPr lang="en-GB" sz="1800" b="0" i="0" dirty="0" smtClean="0">
                          <a:solidFill>
                            <a:schemeClr val="tx1"/>
                          </a:solidFill>
                          <a:effectLst/>
                          <a:latin typeface="+mn-lt"/>
                          <a:ea typeface="Times New Roman"/>
                          <a:cs typeface="Arial Narrow"/>
                        </a:rPr>
                        <a:t>3</a:t>
                      </a:r>
                    </a:p>
                    <a:p>
                      <a:pPr marL="0" lvl="0" indent="0" algn="ctr">
                        <a:buFont typeface="Arial" pitchFamily="34" charset="0"/>
                        <a:buNone/>
                      </a:pPr>
                      <a:endParaRPr lang="en-GB" sz="1800" b="0" i="0" dirty="0" smtClean="0">
                        <a:solidFill>
                          <a:schemeClr val="tx1"/>
                        </a:solidFill>
                        <a:effectLst/>
                        <a:latin typeface="+mn-lt"/>
                        <a:ea typeface="Times New Roman"/>
                        <a:cs typeface="Arial Narrow"/>
                      </a:endParaRPr>
                    </a:p>
                  </a:txBody>
                  <a:tcPr marL="36195" marR="36195" marT="17780" marB="17780">
                    <a:solidFill>
                      <a:schemeClr val="accent1">
                        <a:lumMod val="20000"/>
                        <a:lumOff val="80000"/>
                      </a:schemeClr>
                    </a:solidFill>
                  </a:tcPr>
                </a:tc>
                <a:extLst>
                  <a:ext uri="{0D108BD9-81ED-4DB2-BD59-A6C34878D82A}">
                    <a16:rowId xmlns:a16="http://schemas.microsoft.com/office/drawing/2014/main" xmlns="" val="10001"/>
                  </a:ext>
                </a:extLst>
              </a:tr>
              <a:tr h="42902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solidFill>
                          <a:srgbClr val="00B050"/>
                        </a:solidFill>
                        <a:effectLst/>
                        <a:latin typeface="+mn-lt"/>
                        <a:cs typeface="Arial Narrow"/>
                      </a:endParaRPr>
                    </a:p>
                  </a:txBody>
                  <a:tcPr/>
                </a:tc>
                <a:tc>
                  <a:txBody>
                    <a:bodyPr/>
                    <a:lstStyle/>
                    <a:p>
                      <a:r>
                        <a:rPr lang="en-US" sz="1800" dirty="0" smtClean="0">
                          <a:solidFill>
                            <a:schemeClr val="tx1"/>
                          </a:solidFill>
                        </a:rPr>
                        <a:t>No. of books profiling living human treasures published</a:t>
                      </a:r>
                      <a:endParaRPr lang="en-ZA" sz="1800" dirty="0">
                        <a:solidFill>
                          <a:schemeClr val="tx1"/>
                        </a:solidFill>
                      </a:endParaRPr>
                    </a:p>
                  </a:txBody>
                  <a:tcPr/>
                </a:tc>
                <a:tc>
                  <a:txBody>
                    <a:bodyPr/>
                    <a:lstStyle/>
                    <a:p>
                      <a:pPr marL="0" lvl="0" indent="0" algn="ctr">
                        <a:buFont typeface="Arial" pitchFamily="34" charset="0"/>
                        <a:buNone/>
                      </a:pPr>
                      <a:r>
                        <a:rPr lang="en-GB" sz="1800" b="0" i="0" dirty="0" smtClean="0">
                          <a:solidFill>
                            <a:schemeClr val="tx1"/>
                          </a:solidFill>
                          <a:effectLst/>
                          <a:latin typeface="+mn-lt"/>
                          <a:ea typeface="Times New Roman"/>
                          <a:cs typeface="Arial Narrow"/>
                        </a:rPr>
                        <a:t>2</a:t>
                      </a:r>
                    </a:p>
                    <a:p>
                      <a:pPr marL="0" lvl="0" indent="0" algn="ctr">
                        <a:buFont typeface="Arial" pitchFamily="34" charset="0"/>
                        <a:buNone/>
                      </a:pPr>
                      <a:endParaRPr lang="en-GB" sz="1800" b="0" i="0" dirty="0" smtClean="0">
                        <a:solidFill>
                          <a:schemeClr val="tx1"/>
                        </a:solidFill>
                        <a:effectLst/>
                        <a:latin typeface="+mn-lt"/>
                        <a:ea typeface="Times New Roman"/>
                        <a:cs typeface="Arial Narrow"/>
                      </a:endParaRPr>
                    </a:p>
                  </a:txBody>
                  <a:tcPr marL="36195" marR="36195" marT="17780" marB="17780">
                    <a:solidFill>
                      <a:schemeClr val="accent1">
                        <a:lumMod val="20000"/>
                        <a:lumOff val="80000"/>
                      </a:schemeClr>
                    </a:solidFill>
                  </a:tcPr>
                </a:tc>
                <a:extLst>
                  <a:ext uri="{0D108BD9-81ED-4DB2-BD59-A6C34878D82A}">
                    <a16:rowId xmlns:a16="http://schemas.microsoft.com/office/drawing/2014/main" xmlns="" val="10002"/>
                  </a:ext>
                </a:extLst>
              </a:tr>
              <a:tr h="385558">
                <a:tc vMerge="1">
                  <a:txBody>
                    <a:bodyPr/>
                    <a:lstStyle/>
                    <a:p>
                      <a:endParaRPr lang="en-ZA" dirty="0"/>
                    </a:p>
                  </a:txBody>
                  <a:tcPr/>
                </a:tc>
                <a:tc>
                  <a:txBody>
                    <a:bodyPr/>
                    <a:lstStyle/>
                    <a:p>
                      <a:r>
                        <a:rPr lang="en-US" sz="1800" dirty="0" smtClean="0">
                          <a:solidFill>
                            <a:schemeClr val="tx1"/>
                          </a:solidFill>
                        </a:rPr>
                        <a:t>No. of multi–year heritage infrastructure projects completed</a:t>
                      </a:r>
                      <a:r>
                        <a:rPr lang="en-US" sz="1800" baseline="0" dirty="0" smtClean="0">
                          <a:solidFill>
                            <a:schemeClr val="tx1"/>
                          </a:solidFill>
                        </a:rPr>
                        <a:t> </a:t>
                      </a:r>
                      <a:endParaRPr lang="en-ZA" sz="1800" dirty="0">
                        <a:solidFill>
                          <a:schemeClr val="tx1"/>
                        </a:solidFill>
                      </a:endParaRPr>
                    </a:p>
                  </a:txBody>
                  <a:tcPr/>
                </a:tc>
                <a:tc>
                  <a:txBody>
                    <a:bodyPr/>
                    <a:lstStyle/>
                    <a:p>
                      <a:pPr marL="0" lvl="0" indent="0" algn="ctr">
                        <a:buFont typeface="Arial" pitchFamily="34" charset="0"/>
                        <a:buNone/>
                      </a:pPr>
                      <a:endParaRPr lang="en-GB" sz="1800" b="0" i="0" dirty="0" smtClean="0">
                        <a:solidFill>
                          <a:schemeClr val="tx1"/>
                        </a:solidFill>
                        <a:effectLst/>
                        <a:latin typeface="+mn-lt"/>
                        <a:ea typeface="Times New Roman"/>
                        <a:cs typeface="Arial Narrow"/>
                      </a:endParaRPr>
                    </a:p>
                    <a:p>
                      <a:pPr marL="0" lvl="0" indent="0" algn="ctr">
                        <a:buFont typeface="Arial" pitchFamily="34" charset="0"/>
                        <a:buNone/>
                      </a:pPr>
                      <a:r>
                        <a:rPr lang="en-GB" sz="1800" b="0" i="0" dirty="0" smtClean="0">
                          <a:solidFill>
                            <a:schemeClr val="tx1"/>
                          </a:solidFill>
                          <a:effectLst/>
                          <a:latin typeface="+mn-lt"/>
                          <a:ea typeface="Times New Roman"/>
                          <a:cs typeface="Arial Narrow"/>
                        </a:rPr>
                        <a:t>2</a:t>
                      </a:r>
                    </a:p>
                    <a:p>
                      <a:pPr marL="0" lvl="0" indent="0" algn="ctr">
                        <a:buFont typeface="Arial" pitchFamily="34" charset="0"/>
                        <a:buNone/>
                      </a:pPr>
                      <a:endParaRPr lang="en-GB" sz="1800" b="0" i="0" dirty="0" smtClean="0">
                        <a:solidFill>
                          <a:schemeClr val="tx1"/>
                        </a:solidFill>
                        <a:effectLst/>
                        <a:latin typeface="+mn-lt"/>
                        <a:ea typeface="Times New Roman"/>
                        <a:cs typeface="Arial Narrow"/>
                      </a:endParaRPr>
                    </a:p>
                    <a:p>
                      <a:pPr marL="0" lvl="0" indent="0" algn="ctr">
                        <a:buFont typeface="Arial" pitchFamily="34" charset="0"/>
                        <a:buNone/>
                      </a:pPr>
                      <a:endParaRPr lang="en-GB" sz="1800" b="0" i="0" dirty="0" smtClean="0">
                        <a:solidFill>
                          <a:schemeClr val="tx1"/>
                        </a:solidFill>
                        <a:effectLst/>
                        <a:latin typeface="+mn-lt"/>
                        <a:ea typeface="Times New Roman"/>
                        <a:cs typeface="Arial Narrow"/>
                      </a:endParaRPr>
                    </a:p>
                  </a:txBody>
                  <a:tcPr marL="36195" marR="36195" marT="17780" marB="17780">
                    <a:solidFill>
                      <a:schemeClr val="accent1">
                        <a:lumMod val="20000"/>
                        <a:lumOff val="80000"/>
                      </a:schemeClr>
                    </a:solidFill>
                  </a:tcPr>
                </a:tc>
                <a:extLst>
                  <a:ext uri="{0D108BD9-81ED-4DB2-BD59-A6C34878D82A}">
                    <a16:rowId xmlns:a16="http://schemas.microsoft.com/office/drawing/2014/main" xmlns="" val="10003"/>
                  </a:ext>
                </a:extLst>
              </a:tr>
              <a:tr h="1143515">
                <a:tc vMerge="1">
                  <a:txBody>
                    <a:bodyPr/>
                    <a:lstStyle/>
                    <a:p>
                      <a:pPr>
                        <a:lnSpc>
                          <a:spcPct val="100000"/>
                        </a:lnSpc>
                      </a:pPr>
                      <a:endParaRPr lang="en-ZA" sz="1200" b="1" i="1" kern="1200" baseline="0" dirty="0" smtClean="0">
                        <a:solidFill>
                          <a:srgbClr val="00B050"/>
                        </a:solidFill>
                        <a:effectLst/>
                        <a:latin typeface="+mn-lt"/>
                        <a:ea typeface="+mn-ea"/>
                        <a:cs typeface="Arial Narrow"/>
                      </a:endParaRPr>
                    </a:p>
                  </a:txBody>
                  <a:tcPr/>
                </a:tc>
                <a:tc>
                  <a:txBody>
                    <a:bodyPr/>
                    <a:lstStyle/>
                    <a:p>
                      <a:r>
                        <a:rPr lang="en-US" sz="1800" dirty="0" smtClean="0">
                          <a:solidFill>
                            <a:schemeClr val="tx1"/>
                          </a:solidFill>
                        </a:rPr>
                        <a:t>Feasibility study report on Resistance and Liberation Movements Museum submitted to Cabinet </a:t>
                      </a:r>
                    </a:p>
                  </a:txBody>
                  <a:tcPr/>
                </a:tc>
                <a:tc>
                  <a:txBody>
                    <a:bodyPr/>
                    <a:lstStyle/>
                    <a:p>
                      <a:pPr marL="0" lvl="0" indent="0" algn="ctr">
                        <a:buFont typeface="Arial" pitchFamily="34" charset="0"/>
                        <a:buNone/>
                      </a:pPr>
                      <a:r>
                        <a:rPr lang="en-US" sz="1800" b="0" i="0" dirty="0" smtClean="0">
                          <a:solidFill>
                            <a:schemeClr val="tx1"/>
                          </a:solidFill>
                          <a:effectLst/>
                          <a:latin typeface="+mn-lt"/>
                          <a:ea typeface="Times New Roman"/>
                          <a:cs typeface="Arial Narrow"/>
                        </a:rPr>
                        <a:t>Final feasibility study report on Resistance and Liberation Movements Museum submitted to Cabinet </a:t>
                      </a:r>
                    </a:p>
                  </a:txBody>
                  <a:tcPr marL="36195" marR="36195" marT="17780" marB="17780">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6" name="Title 1"/>
          <p:cNvSpPr txBox="1">
            <a:spLocks/>
          </p:cNvSpPr>
          <p:nvPr/>
        </p:nvSpPr>
        <p:spPr>
          <a:xfrm>
            <a:off x="128303" y="0"/>
            <a:ext cx="9036496" cy="404595"/>
          </a:xfrm>
          <a:prstGeom prst="rect">
            <a:avLst/>
          </a:prstGeom>
        </p:spPr>
        <p:txBody>
          <a:bodyPr>
            <a:normAutofit fontScale="92500" lnSpcReduction="10000"/>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400" dirty="0" smtClean="0">
                <a:latin typeface="+mj-lt"/>
                <a:cs typeface="Arial Narrow"/>
              </a:rPr>
              <a:t>A TRANSFORMED AND PRODUCTIVE SECTOR</a:t>
            </a:r>
            <a:endParaRPr lang="en-US" sz="2400" dirty="0">
              <a:latin typeface="+mj-lt"/>
              <a:cs typeface="Arial Narrow"/>
            </a:endParaRPr>
          </a:p>
        </p:txBody>
      </p:sp>
      <p:sp>
        <p:nvSpPr>
          <p:cNvPr id="7" name="Slide Number Placeholder 3"/>
          <p:cNvSpPr>
            <a:spLocks noGrp="1"/>
          </p:cNvSpPr>
          <p:nvPr>
            <p:ph type="sldNum" sz="quarter" idx="4"/>
          </p:nvPr>
        </p:nvSpPr>
        <p:spPr>
          <a:xfrm>
            <a:off x="8077200" y="6172200"/>
            <a:ext cx="609600" cy="365125"/>
          </a:xfrm>
        </p:spPr>
        <p:txBody>
          <a:bodyPr/>
          <a:lstStyle/>
          <a:p>
            <a:r>
              <a:rPr lang="en-ZA" sz="1200" b="1" dirty="0" smtClean="0"/>
              <a:t>29</a:t>
            </a:r>
          </a:p>
        </p:txBody>
      </p:sp>
    </p:spTree>
    <p:extLst>
      <p:ext uri="{BB962C8B-B14F-4D97-AF65-F5344CB8AC3E}">
        <p14:creationId xmlns:p14="http://schemas.microsoft.com/office/powerpoint/2010/main" xmlns="" val="113944518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382849926"/>
              </p:ext>
            </p:extLst>
          </p:nvPr>
        </p:nvGraphicFramePr>
        <p:xfrm>
          <a:off x="516724" y="2993202"/>
          <a:ext cx="8452209" cy="3271897"/>
        </p:xfrm>
        <a:graphic>
          <a:graphicData uri="http://schemas.openxmlformats.org/drawingml/2006/table">
            <a:tbl>
              <a:tblPr firstRow="1" bandRow="1">
                <a:tableStyleId>{5C22544A-7EE6-4342-B048-85BDC9FD1C3A}</a:tableStyleId>
              </a:tblPr>
              <a:tblGrid>
                <a:gridCol w="2817401">
                  <a:extLst>
                    <a:ext uri="{9D8B030D-6E8A-4147-A177-3AD203B41FA5}">
                      <a16:colId xmlns:a16="http://schemas.microsoft.com/office/drawing/2014/main" xmlns="" val="20000"/>
                    </a:ext>
                  </a:extLst>
                </a:gridCol>
                <a:gridCol w="3470123">
                  <a:extLst>
                    <a:ext uri="{9D8B030D-6E8A-4147-A177-3AD203B41FA5}">
                      <a16:colId xmlns:a16="http://schemas.microsoft.com/office/drawing/2014/main" xmlns="" val="20001"/>
                    </a:ext>
                  </a:extLst>
                </a:gridCol>
                <a:gridCol w="2164685">
                  <a:extLst>
                    <a:ext uri="{9D8B030D-6E8A-4147-A177-3AD203B41FA5}">
                      <a16:colId xmlns:a16="http://schemas.microsoft.com/office/drawing/2014/main" xmlns="" val="20002"/>
                    </a:ext>
                  </a:extLst>
                </a:gridCol>
              </a:tblGrid>
              <a:tr h="599348">
                <a:tc>
                  <a:txBody>
                    <a:bodyPr/>
                    <a:lstStyle/>
                    <a:p>
                      <a:pPr algn="ctr">
                        <a:lnSpc>
                          <a:spcPct val="100000"/>
                        </a:lnSpc>
                      </a:pPr>
                      <a:r>
                        <a:rPr lang="en-ZA" sz="1400" b="1" i="0" kern="1200" baseline="0" dirty="0" smtClean="0">
                          <a:solidFill>
                            <a:schemeClr val="bg1"/>
                          </a:solidFill>
                          <a:effectLst/>
                          <a:latin typeface="+mn-lt"/>
                          <a:ea typeface="+mn-ea"/>
                          <a:cs typeface="Arial Narrow"/>
                        </a:rPr>
                        <a:t>Strategic Objective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Narrow"/>
                        </a:rPr>
                        <a:t>Indicators </a:t>
                      </a:r>
                    </a:p>
                  </a:txBody>
                  <a:tcPr/>
                </a:tc>
                <a:tc>
                  <a:txBody>
                    <a:bodyPr/>
                    <a:lstStyle/>
                    <a:p>
                      <a:pPr algn="ctr">
                        <a:lnSpc>
                          <a:spcPct val="100000"/>
                        </a:lnSpc>
                      </a:pPr>
                      <a:r>
                        <a:rPr lang="en-ZA" sz="14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403973">
                <a:tc rowSpan="3">
                  <a:txBody>
                    <a:bodyPr/>
                    <a:lstStyle/>
                    <a:p>
                      <a:pPr>
                        <a:lnSpc>
                          <a:spcPct val="100000"/>
                        </a:lnSpc>
                      </a:pPr>
                      <a:r>
                        <a:rPr lang="en-US" sz="1400" b="1" kern="1200" dirty="0" smtClean="0">
                          <a:solidFill>
                            <a:schemeClr val="tx1"/>
                          </a:solidFill>
                          <a:latin typeface="+mn-lt"/>
                          <a:ea typeface="+mn-ea"/>
                          <a:cs typeface="+mn-cs"/>
                        </a:rPr>
                        <a:t>To develop, preserve, protect and promote heritage</a:t>
                      </a:r>
                      <a:endParaRPr lang="en-ZA" sz="1400" b="1" kern="1200" dirty="0" smtClean="0">
                        <a:solidFill>
                          <a:schemeClr val="tx1"/>
                        </a:solidFill>
                        <a:latin typeface="+mn-lt"/>
                        <a:ea typeface="+mn-ea"/>
                        <a:cs typeface="+mn-cs"/>
                      </a:endParaRPr>
                    </a:p>
                  </a:txBody>
                  <a:tcPr/>
                </a:tc>
                <a:tc>
                  <a:txBody>
                    <a:bodyPr/>
                    <a:lstStyle/>
                    <a:p>
                      <a:r>
                        <a:rPr lang="en-US" sz="1400" dirty="0" smtClean="0">
                          <a:solidFill>
                            <a:schemeClr val="tx1"/>
                          </a:solidFill>
                        </a:rPr>
                        <a:t>No. of flags installed in schools</a:t>
                      </a:r>
                    </a:p>
                    <a:p>
                      <a:endParaRPr lang="en-ZA" sz="1400" dirty="0">
                        <a:solidFill>
                          <a:schemeClr val="tx1"/>
                        </a:solidFill>
                      </a:endParaRPr>
                    </a:p>
                  </a:txBody>
                  <a:tcPr anchor="ctr"/>
                </a:tc>
                <a:tc>
                  <a:txBody>
                    <a:bodyPr/>
                    <a:lstStyle/>
                    <a:p>
                      <a:pPr marL="0" lvl="0" indent="0" algn="ctr">
                        <a:buFont typeface="Arial" pitchFamily="34" charset="0"/>
                        <a:buNone/>
                      </a:pPr>
                      <a:r>
                        <a:rPr lang="en-GB" sz="1400" b="0" i="0" dirty="0" smtClean="0">
                          <a:solidFill>
                            <a:schemeClr val="tx1"/>
                          </a:solidFill>
                          <a:effectLst/>
                          <a:latin typeface="+mn-lt"/>
                          <a:ea typeface="Times New Roman"/>
                          <a:cs typeface="Arial Narrow"/>
                        </a:rPr>
                        <a:t>1000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1"/>
                  </a:ext>
                </a:extLst>
              </a:tr>
              <a:tr h="358339">
                <a:tc vMerge="1">
                  <a:txBody>
                    <a:bodyPr/>
                    <a:lstStyle/>
                    <a:p>
                      <a:pPr>
                        <a:lnSpc>
                          <a:spcPct val="100000"/>
                        </a:lnSpc>
                      </a:pPr>
                      <a:endParaRPr lang="en-ZA" sz="1400" b="1" kern="1200" dirty="0" smtClean="0">
                        <a:solidFill>
                          <a:schemeClr val="tx1"/>
                        </a:solidFill>
                        <a:latin typeface="+mn-lt"/>
                        <a:ea typeface="+mn-ea"/>
                        <a:cs typeface="+mn-cs"/>
                      </a:endParaRPr>
                    </a:p>
                  </a:txBody>
                  <a:tcPr anchor="ctr"/>
                </a:tc>
                <a:tc>
                  <a:txBody>
                    <a:bodyPr/>
                    <a:lstStyle/>
                    <a:p>
                      <a:r>
                        <a:rPr lang="en-ZA" sz="1400" dirty="0" smtClean="0">
                          <a:solidFill>
                            <a:schemeClr val="tx1"/>
                          </a:solidFill>
                        </a:rPr>
                        <a:t>No.</a:t>
                      </a:r>
                      <a:r>
                        <a:rPr lang="en-ZA" sz="1400" baseline="0" dirty="0" smtClean="0">
                          <a:solidFill>
                            <a:schemeClr val="tx1"/>
                          </a:solidFill>
                        </a:rPr>
                        <a:t> of Heritage Bursaries awarded</a:t>
                      </a:r>
                      <a:endParaRPr lang="en-ZA" sz="1400" dirty="0">
                        <a:solidFill>
                          <a:schemeClr val="tx1"/>
                        </a:solidFill>
                      </a:endParaRPr>
                    </a:p>
                  </a:txBody>
                  <a:tcPr anchor="ctr"/>
                </a:tc>
                <a:tc>
                  <a:txBody>
                    <a:bodyPr/>
                    <a:lstStyle/>
                    <a:p>
                      <a:pPr marL="0" lvl="0" indent="0" algn="ctr">
                        <a:buFont typeface="Arial" pitchFamily="34" charset="0"/>
                        <a:buNone/>
                      </a:pPr>
                      <a:r>
                        <a:rPr lang="en-GB" sz="1400" b="0" i="0" dirty="0" smtClean="0">
                          <a:solidFill>
                            <a:schemeClr val="tx1"/>
                          </a:solidFill>
                          <a:effectLst/>
                          <a:latin typeface="+mn-lt"/>
                          <a:ea typeface="Times New Roman"/>
                          <a:cs typeface="Arial Narrow"/>
                        </a:rPr>
                        <a:t>65</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4"/>
                  </a:ext>
                </a:extLst>
              </a:tr>
              <a:tr h="403973">
                <a:tc vMerge="1">
                  <a:txBody>
                    <a:bodyPr/>
                    <a:lstStyle/>
                    <a:p>
                      <a:pPr>
                        <a:lnSpc>
                          <a:spcPct val="100000"/>
                        </a:lnSpc>
                      </a:pPr>
                      <a:endParaRPr lang="en-ZA" sz="1400" b="1" kern="1200" dirty="0" smtClean="0">
                        <a:solidFill>
                          <a:schemeClr val="tx1"/>
                        </a:solidFill>
                        <a:latin typeface="+mn-lt"/>
                        <a:ea typeface="+mn-ea"/>
                        <a:cs typeface="+mn-cs"/>
                      </a:endParaRPr>
                    </a:p>
                  </a:txBody>
                  <a:tcPr anchor="ctr"/>
                </a:tc>
                <a:tc>
                  <a:txBody>
                    <a:bodyPr/>
                    <a:lstStyle/>
                    <a:p>
                      <a:r>
                        <a:rPr lang="en-ZA" sz="1400" dirty="0" smtClean="0">
                          <a:solidFill>
                            <a:schemeClr val="tx1"/>
                          </a:solidFill>
                        </a:rPr>
                        <a:t>No.</a:t>
                      </a:r>
                      <a:r>
                        <a:rPr lang="en-ZA" sz="1400" baseline="0" dirty="0" smtClean="0">
                          <a:solidFill>
                            <a:schemeClr val="tx1"/>
                          </a:solidFill>
                        </a:rPr>
                        <a:t> of Job opportunities created  through  Arts, Culture  and Heritage  Infrastructure </a:t>
                      </a:r>
                      <a:endParaRPr lang="en-ZA" sz="1400" dirty="0">
                        <a:solidFill>
                          <a:schemeClr val="tx1"/>
                        </a:solidFill>
                      </a:endParaRPr>
                    </a:p>
                  </a:txBody>
                  <a:tcPr anchor="ctr"/>
                </a:tc>
                <a:tc>
                  <a:txBody>
                    <a:bodyPr/>
                    <a:lstStyle/>
                    <a:p>
                      <a:pPr marL="0" lvl="0" indent="0" algn="ctr">
                        <a:buFont typeface="Arial" pitchFamily="34" charset="0"/>
                        <a:buNone/>
                      </a:pPr>
                      <a:r>
                        <a:rPr lang="en-GB" sz="1400" b="0" i="0" dirty="0" smtClean="0">
                          <a:solidFill>
                            <a:schemeClr val="tx1"/>
                          </a:solidFill>
                          <a:effectLst/>
                          <a:latin typeface="+mn-lt"/>
                          <a:ea typeface="Times New Roman"/>
                          <a:cs typeface="Arial Narrow"/>
                        </a:rPr>
                        <a:t>530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5"/>
                  </a:ext>
                </a:extLst>
              </a:tr>
              <a:tr h="516188">
                <a:tc rowSpan="2">
                  <a:txBody>
                    <a:bodyPr/>
                    <a:lstStyle/>
                    <a:p>
                      <a:pPr marL="0" algn="l" defTabSz="914400" rtl="0" eaLnBrk="1" latinLnBrk="0" hangingPunct="1"/>
                      <a:r>
                        <a:rPr lang="en-US" sz="1400" b="1" kern="1200" dirty="0" smtClean="0">
                          <a:solidFill>
                            <a:schemeClr val="tx1"/>
                          </a:solidFill>
                          <a:latin typeface="+mn-lt"/>
                          <a:ea typeface="+mn-ea"/>
                          <a:cs typeface="+mn-cs"/>
                        </a:rPr>
                        <a:t>To provide access to information</a:t>
                      </a:r>
                    </a:p>
                    <a:p>
                      <a:endParaRPr lang="en-ZA" sz="1400" b="1" kern="1200" dirty="0">
                        <a:solidFill>
                          <a:schemeClr val="tx1"/>
                        </a:solidFill>
                        <a:latin typeface="+mn-lt"/>
                        <a:ea typeface="+mn-ea"/>
                        <a:cs typeface="+mn-cs"/>
                      </a:endParaRPr>
                    </a:p>
                  </a:txBody>
                  <a:tcPr anchor="ctr"/>
                </a:tc>
                <a:tc>
                  <a:txBody>
                    <a:bodyPr/>
                    <a:lstStyle/>
                    <a:p>
                      <a:r>
                        <a:rPr lang="en-US" sz="1400" dirty="0" smtClean="0">
                          <a:solidFill>
                            <a:schemeClr val="tx1"/>
                          </a:solidFill>
                        </a:rPr>
                        <a:t>No. of archival collections digitised</a:t>
                      </a:r>
                      <a:endParaRPr lang="en-ZA" sz="1400" dirty="0">
                        <a:solidFill>
                          <a:schemeClr val="tx1"/>
                        </a:solidFill>
                      </a:endParaRPr>
                    </a:p>
                  </a:txBody>
                  <a:tcPr anchor="ctr"/>
                </a:tc>
                <a:tc>
                  <a:txBody>
                    <a:bodyPr/>
                    <a:lstStyle/>
                    <a:p>
                      <a:pPr marL="0" lvl="0" indent="0" algn="ctr">
                        <a:buFont typeface="Arial" pitchFamily="34" charset="0"/>
                        <a:buNone/>
                      </a:pPr>
                      <a:r>
                        <a:rPr lang="en-GB" sz="1400" b="0" i="0" dirty="0" smtClean="0">
                          <a:solidFill>
                            <a:schemeClr val="tx1"/>
                          </a:solidFill>
                          <a:effectLst/>
                          <a:latin typeface="+mn-lt"/>
                          <a:ea typeface="Times New Roman"/>
                          <a:cs typeface="Arial Narrow"/>
                        </a:rPr>
                        <a:t>3</a:t>
                      </a:r>
                    </a:p>
                    <a:p>
                      <a:pPr marL="0" lvl="0" indent="0" algn="ctr">
                        <a:buFont typeface="Arial" pitchFamily="34" charset="0"/>
                        <a:buNone/>
                      </a:pPr>
                      <a:endParaRPr lang="en-GB" sz="1400" b="0" i="0" dirty="0" smtClean="0">
                        <a:solidFill>
                          <a:schemeClr val="tx1"/>
                        </a:solidFill>
                        <a:effectLst/>
                        <a:latin typeface="+mn-lt"/>
                        <a:ea typeface="Times New Roman"/>
                        <a:cs typeface="Arial Narrow"/>
                      </a:endParaRPr>
                    </a:p>
                    <a:p>
                      <a:pPr marL="0" lvl="0" indent="0" algn="ctr">
                        <a:buFont typeface="Arial" pitchFamily="34" charset="0"/>
                        <a:buNone/>
                      </a:pPr>
                      <a:endParaRPr lang="en-GB" sz="1400" b="0" i="0" dirty="0" smtClean="0">
                        <a:solidFill>
                          <a:schemeClr val="tx1"/>
                        </a:solidFill>
                        <a:effectLst/>
                        <a:latin typeface="+mn-lt"/>
                        <a:ea typeface="Times New Roman"/>
                        <a:cs typeface="Arial Narrow"/>
                      </a:endParaRP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2"/>
                  </a:ext>
                </a:extLst>
              </a:tr>
              <a:tr h="602250">
                <a:tc vMerge="1">
                  <a:txBody>
                    <a:bodyPr/>
                    <a:lstStyle/>
                    <a:p>
                      <a:pPr marL="0" algn="l" defTabSz="914400" rtl="0" eaLnBrk="1" latinLnBrk="0" hangingPunct="1">
                        <a:lnSpc>
                          <a:spcPct val="100000"/>
                        </a:lnSpc>
                      </a:pPr>
                      <a:endParaRPr lang="en-US" sz="1200" b="1" kern="1200" dirty="0" smtClean="0">
                        <a:solidFill>
                          <a:schemeClr val="tx1"/>
                        </a:solidFill>
                        <a:latin typeface="+mn-lt"/>
                        <a:ea typeface="+mn-ea"/>
                        <a:cs typeface="+mn-cs"/>
                      </a:endParaRPr>
                    </a:p>
                  </a:txBody>
                  <a:tcPr anchor="ctr"/>
                </a:tc>
                <a:tc>
                  <a:txBody>
                    <a:bodyPr/>
                    <a:lstStyle/>
                    <a:p>
                      <a:r>
                        <a:rPr lang="en-US" sz="1400" kern="1200" dirty="0" smtClean="0">
                          <a:solidFill>
                            <a:schemeClr val="tx1"/>
                          </a:solidFill>
                          <a:latin typeface="+mn-lt"/>
                          <a:ea typeface="+mn-ea"/>
                          <a:cs typeface="+mn-cs"/>
                        </a:rPr>
                        <a:t>No. of newly built and/or modular libraries supported financially</a:t>
                      </a:r>
                      <a:endParaRPr lang="en-ZA" sz="1400" kern="1200" dirty="0" smtClean="0">
                        <a:solidFill>
                          <a:schemeClr val="tx1"/>
                        </a:solidFill>
                        <a:latin typeface="+mn-lt"/>
                        <a:ea typeface="+mn-ea"/>
                        <a:cs typeface="+mn-cs"/>
                      </a:endParaRPr>
                    </a:p>
                  </a:txBody>
                  <a:tcPr anchor="ctr"/>
                </a:tc>
                <a:tc>
                  <a:txBody>
                    <a:bodyPr/>
                    <a:lstStyle/>
                    <a:p>
                      <a:pPr algn="ctr">
                        <a:lnSpc>
                          <a:spcPct val="100000"/>
                        </a:lnSpc>
                      </a:pPr>
                      <a:r>
                        <a:rPr lang="en-ZA" sz="1400" i="0" kern="1200" dirty="0" smtClean="0">
                          <a:solidFill>
                            <a:schemeClr val="tx1"/>
                          </a:solidFill>
                          <a:latin typeface="+mn-lt"/>
                          <a:ea typeface="+mn-ea"/>
                          <a:cs typeface="+mn-cs"/>
                        </a:rPr>
                        <a:t>32</a:t>
                      </a:r>
                    </a:p>
                  </a:txBody>
                  <a:tcPr anchor="ct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4" name="Title 1"/>
          <p:cNvSpPr txBox="1">
            <a:spLocks/>
          </p:cNvSpPr>
          <p:nvPr/>
        </p:nvSpPr>
        <p:spPr>
          <a:xfrm>
            <a:off x="125792" y="353213"/>
            <a:ext cx="9036496" cy="710952"/>
          </a:xfrm>
          <a:prstGeom prst="rect">
            <a:avLst/>
          </a:prstGeom>
        </p:spPr>
        <p:txBody>
          <a:bodyPr>
            <a:norm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800" dirty="0" smtClean="0">
                <a:latin typeface="+mj-lt"/>
                <a:cs typeface="Arial Narrow"/>
              </a:rPr>
              <a:t>A TRANSFORMED AND PRODUCTIVE SECTOR</a:t>
            </a:r>
            <a:endParaRPr lang="en-US" sz="2800" dirty="0">
              <a:latin typeface="+mj-lt"/>
              <a:cs typeface="Arial Narrow"/>
            </a:endParaRPr>
          </a:p>
        </p:txBody>
      </p:sp>
      <p:sp>
        <p:nvSpPr>
          <p:cNvPr id="5" name="Slide Number Placeholder 3"/>
          <p:cNvSpPr>
            <a:spLocks noGrp="1"/>
          </p:cNvSpPr>
          <p:nvPr>
            <p:ph type="sldNum" sz="quarter" idx="4"/>
          </p:nvPr>
        </p:nvSpPr>
        <p:spPr>
          <a:xfrm>
            <a:off x="8172400" y="6492875"/>
            <a:ext cx="609600" cy="365125"/>
          </a:xfrm>
        </p:spPr>
        <p:txBody>
          <a:bodyPr/>
          <a:lstStyle/>
          <a:p>
            <a:r>
              <a:rPr lang="en-ZA" sz="1200" b="1" dirty="0" smtClean="0"/>
              <a:t>30</a:t>
            </a:r>
          </a:p>
        </p:txBody>
      </p:sp>
      <p:pic>
        <p:nvPicPr>
          <p:cNvPr id="2" name="Picture 1"/>
          <p:cNvPicPr>
            <a:picLocks noChangeAspect="1"/>
          </p:cNvPicPr>
          <p:nvPr/>
        </p:nvPicPr>
        <p:blipFill>
          <a:blip r:embed="rId2" cstate="print"/>
          <a:stretch>
            <a:fillRect/>
          </a:stretch>
        </p:blipFill>
        <p:spPr>
          <a:xfrm>
            <a:off x="516725" y="1022484"/>
            <a:ext cx="2633496" cy="1860622"/>
          </a:xfrm>
          <a:prstGeom prst="rect">
            <a:avLst/>
          </a:prstGeom>
        </p:spPr>
      </p:pic>
      <p:pic>
        <p:nvPicPr>
          <p:cNvPr id="7" name="Picture 6"/>
          <p:cNvPicPr>
            <a:picLocks noChangeAspect="1"/>
          </p:cNvPicPr>
          <p:nvPr/>
        </p:nvPicPr>
        <p:blipFill>
          <a:blip r:embed="rId3" cstate="print"/>
          <a:stretch>
            <a:fillRect/>
          </a:stretch>
        </p:blipFill>
        <p:spPr>
          <a:xfrm>
            <a:off x="6065787" y="885238"/>
            <a:ext cx="2903147" cy="1937577"/>
          </a:xfrm>
          <a:prstGeom prst="rect">
            <a:avLst/>
          </a:prstGeom>
        </p:spPr>
      </p:pic>
      <p:pic>
        <p:nvPicPr>
          <p:cNvPr id="8" name="Picture 7"/>
          <p:cNvPicPr>
            <a:picLocks noChangeAspect="1"/>
          </p:cNvPicPr>
          <p:nvPr/>
        </p:nvPicPr>
        <p:blipFill>
          <a:blip r:embed="rId4" cstate="print"/>
          <a:stretch>
            <a:fillRect/>
          </a:stretch>
        </p:blipFill>
        <p:spPr>
          <a:xfrm>
            <a:off x="3275856" y="866631"/>
            <a:ext cx="2664296" cy="1974793"/>
          </a:xfrm>
          <a:prstGeom prst="rect">
            <a:avLst/>
          </a:prstGeom>
        </p:spPr>
      </p:pic>
    </p:spTree>
    <p:extLst>
      <p:ext uri="{BB962C8B-B14F-4D97-AF65-F5344CB8AC3E}">
        <p14:creationId xmlns:p14="http://schemas.microsoft.com/office/powerpoint/2010/main" xmlns="" val="41917579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60648"/>
            <a:ext cx="9036496" cy="710952"/>
          </a:xfrm>
        </p:spPr>
        <p:txBody>
          <a:bodyPr>
            <a:normAutofit/>
          </a:bodyPr>
          <a:lstStyle/>
          <a:p>
            <a:pPr algn="ctr"/>
            <a:r>
              <a:rPr lang="en-US" sz="2800" dirty="0" smtClean="0">
                <a:latin typeface="+mj-lt"/>
                <a:cs typeface="Arial Narrow"/>
              </a:rPr>
              <a:t>CONDITIONAL LIBRARY GRANT</a:t>
            </a:r>
            <a:endParaRPr lang="en-US" sz="2800" dirty="0">
              <a:latin typeface="+mj-lt"/>
              <a:cs typeface="Arial Narrow"/>
            </a:endParaRPr>
          </a:p>
        </p:txBody>
      </p:sp>
      <p:sp>
        <p:nvSpPr>
          <p:cNvPr id="6" name="Slide Number Placeholder 3"/>
          <p:cNvSpPr>
            <a:spLocks noGrp="1"/>
          </p:cNvSpPr>
          <p:nvPr>
            <p:ph type="sldNum" sz="quarter" idx="4"/>
          </p:nvPr>
        </p:nvSpPr>
        <p:spPr>
          <a:xfrm>
            <a:off x="8077200" y="6172200"/>
            <a:ext cx="609600" cy="365125"/>
          </a:xfrm>
        </p:spPr>
        <p:txBody>
          <a:bodyPr/>
          <a:lstStyle/>
          <a:p>
            <a:r>
              <a:rPr lang="en-ZA" sz="1200" b="1"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xmlns="" val="3751974910"/>
              </p:ext>
            </p:extLst>
          </p:nvPr>
        </p:nvGraphicFramePr>
        <p:xfrm>
          <a:off x="395536" y="1411660"/>
          <a:ext cx="8291264" cy="4320480"/>
        </p:xfrm>
        <a:graphic>
          <a:graphicData uri="http://schemas.openxmlformats.org/presentationml/2006/ole">
            <p:oleObj spid="_x0000_s3216" name="Document" r:id="rId3" imgW="9021926" imgH="4580277" progId="Word.Document.12">
              <p:embed/>
            </p:oleObj>
          </a:graphicData>
        </a:graphic>
      </p:graphicFrame>
    </p:spTree>
    <p:extLst>
      <p:ext uri="{BB962C8B-B14F-4D97-AF65-F5344CB8AC3E}">
        <p14:creationId xmlns:p14="http://schemas.microsoft.com/office/powerpoint/2010/main" xmlns="" val="330861605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16632"/>
            <a:ext cx="9036496" cy="710952"/>
          </a:xfrm>
        </p:spPr>
        <p:txBody>
          <a:bodyPr>
            <a:normAutofit/>
          </a:bodyPr>
          <a:lstStyle/>
          <a:p>
            <a:pPr algn="ctr"/>
            <a:r>
              <a:rPr lang="en-US" sz="2800" dirty="0">
                <a:latin typeface="+mj-lt"/>
                <a:cs typeface="Arial Narrow"/>
              </a:rPr>
              <a:t>HERITAGE INFRASTRUCTURE PROJECTS</a:t>
            </a:r>
          </a:p>
        </p:txBody>
      </p:sp>
      <p:sp>
        <p:nvSpPr>
          <p:cNvPr id="8" name="Slide Number Placeholder 3"/>
          <p:cNvSpPr>
            <a:spLocks noGrp="1"/>
          </p:cNvSpPr>
          <p:nvPr>
            <p:ph type="sldNum" sz="quarter" idx="4"/>
          </p:nvPr>
        </p:nvSpPr>
        <p:spPr>
          <a:xfrm>
            <a:off x="8077200" y="6172200"/>
            <a:ext cx="74327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32</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3684748634"/>
              </p:ext>
            </p:extLst>
          </p:nvPr>
        </p:nvGraphicFramePr>
        <p:xfrm>
          <a:off x="107504" y="836712"/>
          <a:ext cx="8928992" cy="5257800"/>
        </p:xfrm>
        <a:graphic>
          <a:graphicData uri="http://schemas.openxmlformats.org/drawingml/2006/table">
            <a:tbl>
              <a:tblPr firstRow="1" firstCol="1" bandRow="1"/>
              <a:tblGrid>
                <a:gridCol w="1683335">
                  <a:extLst>
                    <a:ext uri="{9D8B030D-6E8A-4147-A177-3AD203B41FA5}">
                      <a16:colId xmlns:a16="http://schemas.microsoft.com/office/drawing/2014/main" xmlns="" val="20000"/>
                    </a:ext>
                  </a:extLst>
                </a:gridCol>
                <a:gridCol w="2488406">
                  <a:extLst>
                    <a:ext uri="{9D8B030D-6E8A-4147-A177-3AD203B41FA5}">
                      <a16:colId xmlns:a16="http://schemas.microsoft.com/office/drawing/2014/main" xmlns="" val="20001"/>
                    </a:ext>
                  </a:extLst>
                </a:gridCol>
                <a:gridCol w="4757251">
                  <a:extLst>
                    <a:ext uri="{9D8B030D-6E8A-4147-A177-3AD203B41FA5}">
                      <a16:colId xmlns:a16="http://schemas.microsoft.com/office/drawing/2014/main" xmlns="" val="20002"/>
                    </a:ext>
                  </a:extLst>
                </a:gridCol>
              </a:tblGrid>
              <a:tr h="181063">
                <a:tc>
                  <a:txBody>
                    <a:bodyPr/>
                    <a:lstStyle/>
                    <a:p>
                      <a:pPr>
                        <a:lnSpc>
                          <a:spcPct val="115000"/>
                        </a:lnSpc>
                        <a:spcAft>
                          <a:spcPts val="0"/>
                        </a:spcAft>
                      </a:pPr>
                      <a:r>
                        <a:rPr lang="en-GB" sz="1200" b="1" dirty="0">
                          <a:effectLst/>
                          <a:latin typeface="Calibri"/>
                          <a:ea typeface="Raleway-Regular"/>
                          <a:cs typeface="Raleway-Regular"/>
                        </a:rPr>
                        <a:t>PROJECT STAGE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en-GB" sz="1200" b="1" dirty="0">
                          <a:effectLst/>
                          <a:latin typeface="Calibri"/>
                          <a:ea typeface="Raleway-Regular"/>
                          <a:cs typeface="Raleway-Regular"/>
                        </a:rPr>
                        <a:t>NAME OF PROJECT</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0"/>
                        </a:spcAft>
                      </a:pPr>
                      <a:r>
                        <a:rPr lang="en-GB" sz="1200" b="1" dirty="0">
                          <a:effectLst/>
                          <a:latin typeface="Calibri"/>
                          <a:ea typeface="Raleway-Regular"/>
                          <a:cs typeface="Raleway-Regular"/>
                        </a:rPr>
                        <a:t>PROJECT DESCRIPTION</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0"/>
                  </a:ext>
                </a:extLst>
              </a:tr>
              <a:tr h="362126">
                <a:tc rowSpan="3">
                  <a:txBody>
                    <a:bodyPr/>
                    <a:lstStyle/>
                    <a:p>
                      <a:pPr algn="just">
                        <a:lnSpc>
                          <a:spcPct val="115000"/>
                        </a:lnSpc>
                        <a:spcAft>
                          <a:spcPts val="0"/>
                        </a:spcAft>
                      </a:pPr>
                      <a:r>
                        <a:rPr lang="en-GB" sz="1200" dirty="0">
                          <a:effectLst/>
                          <a:latin typeface="Calibri"/>
                          <a:ea typeface="Raleway-Regular"/>
                          <a:cs typeface="Raleway-Regular"/>
                        </a:rPr>
                        <a:t>CONCEPTUALISATION</a:t>
                      </a:r>
                      <a:endParaRPr lang="en-ZA" sz="1600" dirty="0">
                        <a:effectLst/>
                        <a:latin typeface="Calibri"/>
                        <a:ea typeface="Calibri"/>
                        <a:cs typeface="Times New Roman"/>
                      </a:endParaRPr>
                    </a:p>
                  </a:txBody>
                  <a:tcPr marL="52914" marR="52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Nelson Mandela House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Rehabilitation of the Mandela Prison House at Drakenstein Correctional Services in Paarl, Western Cape, to develop into a heritage precinct</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1063">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Gumtree Mill</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a study to assess the feasibility of developing Gumtree Mill into a heritage site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2126">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National Heroes Acre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The development of a heritage precinct in honour of women and men who have contributed to the anti-apartheid struggle, in politics, arts, heritage and culture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2126">
                <a:tc rowSpan="5">
                  <a:txBody>
                    <a:bodyPr/>
                    <a:lstStyle/>
                    <a:p>
                      <a:pPr algn="just">
                        <a:lnSpc>
                          <a:spcPct val="115000"/>
                        </a:lnSpc>
                        <a:spcAft>
                          <a:spcPts val="0"/>
                        </a:spcAft>
                      </a:pPr>
                      <a:r>
                        <a:rPr lang="en-GB" sz="1200" dirty="0">
                          <a:effectLst/>
                          <a:latin typeface="Calibri"/>
                          <a:ea typeface="Raleway-Regular"/>
                          <a:cs typeface="Raleway-Regular"/>
                        </a:rPr>
                        <a:t>PLANNING AND DESIGN</a:t>
                      </a:r>
                      <a:endParaRPr lang="en-ZA" sz="1600" dirty="0">
                        <a:effectLst/>
                        <a:latin typeface="Calibri"/>
                        <a:ea typeface="Calibri"/>
                        <a:cs typeface="Times New Roman"/>
                      </a:endParaRPr>
                    </a:p>
                  </a:txBody>
                  <a:tcPr marL="52914" marR="52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Archie Gumede statue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the Archie Gumede statue in Durban, KwaZulu-Natal (KZN), in honour of his contribution to the anti-apartheid struggle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2126">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Isandlwana Heritage Precinct Development Project</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the King Cetshwayo statue in Nquthu, KZN, to commemorate and reaffirm the historic victory of the Africans over British troops</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2126">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Enyokeni Cultural Precinct</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the cultural precinct at Nongoma, KZN, to host various cultural heritage activities</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1063">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JL Dube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a memorial precinct in Inanda, KZN, to honour JL Dube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2126">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Raymond Mhlaba</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the Raymond Mhlaba statue in Fort Beaufort, Eastern Cape, to honour his contribution</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2126">
                <a:tc rowSpan="3">
                  <a:txBody>
                    <a:bodyPr/>
                    <a:lstStyle/>
                    <a:p>
                      <a:pPr algn="just">
                        <a:lnSpc>
                          <a:spcPct val="115000"/>
                        </a:lnSpc>
                        <a:spcAft>
                          <a:spcPts val="0"/>
                        </a:spcAft>
                      </a:pPr>
                      <a:r>
                        <a:rPr lang="en-GB" sz="1200" dirty="0">
                          <a:effectLst/>
                          <a:latin typeface="Calibri"/>
                          <a:ea typeface="Raleway-Regular"/>
                          <a:cs typeface="Raleway-Regular"/>
                        </a:rPr>
                        <a:t>CONSTRUCTION</a:t>
                      </a:r>
                      <a:endParaRPr lang="en-ZA" sz="1600" dirty="0">
                        <a:effectLst/>
                        <a:latin typeface="Calibri"/>
                        <a:ea typeface="Calibri"/>
                        <a:cs typeface="Times New Roman"/>
                      </a:endParaRPr>
                    </a:p>
                  </a:txBody>
                  <a:tcPr marL="52914" marR="52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Sarah Baartman Centre of Remembrance (SBCR)</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the SBCR in Hankey, Eastern Cape, to tell the history of Sarah Baartman and the Khoi-San</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2126">
                <a:tc vMerge="1">
                  <a:txBody>
                    <a:bodyPr/>
                    <a:lstStyle/>
                    <a:p>
                      <a:endParaRPr lang="en-ZA"/>
                    </a:p>
                  </a:txBody>
                  <a:tcPr/>
                </a:tc>
                <a:tc>
                  <a:txBody>
                    <a:bodyPr/>
                    <a:lstStyle/>
                    <a:p>
                      <a:pPr algn="just">
                        <a:lnSpc>
                          <a:spcPct val="115000"/>
                        </a:lnSpc>
                        <a:spcAft>
                          <a:spcPts val="0"/>
                        </a:spcAft>
                      </a:pPr>
                      <a:r>
                        <a:rPr lang="en-GB" sz="1200" dirty="0">
                          <a:effectLst/>
                          <a:latin typeface="Calibri"/>
                          <a:ea typeface="Raleway-Regular"/>
                          <a:cs typeface="Raleway-Regular"/>
                        </a:rPr>
                        <a:t>Winnie Mandela House</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Reconstruction of the Winnie Mandela House and the construction of a new interpretative centre in Brandfort, Free State, to honour her contribution</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2126">
                <a:tc vMerge="1">
                  <a:txBody>
                    <a:bodyPr/>
                    <a:lstStyle/>
                    <a:p>
                      <a:pPr>
                        <a:lnSpc>
                          <a:spcPct val="115000"/>
                        </a:lnSpc>
                        <a:spcAft>
                          <a:spcPts val="0"/>
                        </a:spcAft>
                      </a:pPr>
                      <a:endParaRPr lang="en-ZA" sz="1600" dirty="0">
                        <a:effectLst/>
                        <a:latin typeface="Calibri"/>
                        <a:ea typeface="Calibri"/>
                        <a:cs typeface="Times New Roman"/>
                      </a:endParaRPr>
                    </a:p>
                  </a:txBody>
                  <a:tcPr marL="52914" marR="529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OR Tambo</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Calibri"/>
                          <a:ea typeface="Raleway-Regular"/>
                          <a:cs typeface="Raleway-Regular"/>
                        </a:rPr>
                        <a:t>Development of the interpretative centre (Garden of Remembrance) in Nkantolo, Eastern Cape, to honour the contribution of OR Tambo</a:t>
                      </a:r>
                      <a:endParaRPr lang="en-ZA" sz="1600" dirty="0">
                        <a:effectLst/>
                        <a:latin typeface="Calibri"/>
                        <a:ea typeface="Calibri"/>
                        <a:cs typeface="Times New Roman"/>
                      </a:endParaRPr>
                    </a:p>
                  </a:txBody>
                  <a:tcPr marL="52914" marR="529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4728394"/>
                  </a:ext>
                </a:extLst>
              </a:tr>
            </a:tbl>
          </a:graphicData>
        </a:graphic>
      </p:graphicFrame>
    </p:spTree>
    <p:extLst>
      <p:ext uri="{BB962C8B-B14F-4D97-AF65-F5344CB8AC3E}">
        <p14:creationId xmlns:p14="http://schemas.microsoft.com/office/powerpoint/2010/main" xmlns="" val="34457147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GOAL 2: </a:t>
            </a:r>
            <a:r>
              <a:rPr lang="en-US" sz="4000" dirty="0">
                <a:latin typeface="+mj-lt"/>
                <a:cs typeface="Arial Narrow"/>
              </a:rPr>
              <a:t>AN INTEGRATED AND INCLUSIVE </a:t>
            </a:r>
            <a:r>
              <a:rPr lang="en-US" sz="4000" dirty="0" smtClean="0">
                <a:latin typeface="+mj-lt"/>
                <a:cs typeface="Arial Narrow"/>
              </a:rPr>
              <a:t>ACH SECTOR</a:t>
            </a:r>
            <a:r>
              <a:rPr lang="en-US" sz="4000" dirty="0" smtClean="0">
                <a:latin typeface="+mj-lt"/>
              </a:rPr>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ZA" sz="1200" b="1" dirty="0" smtClean="0">
                <a:solidFill>
                  <a:srgbClr val="660066"/>
                </a:solidFill>
                <a:latin typeface="Verdana" pitchFamily="34" charset="0"/>
              </a:rPr>
              <a:t>33 </a:t>
            </a:r>
            <a:endParaRPr lang="en-ZA" sz="1200" b="1" dirty="0">
              <a:solidFill>
                <a:srgbClr val="660066"/>
              </a:solidFill>
              <a:latin typeface="Verdana" pitchFamily="34" charset="0"/>
            </a:endParaRPr>
          </a:p>
        </p:txBody>
      </p:sp>
      <p:sp>
        <p:nvSpPr>
          <p:cNvPr id="2" name="Slide Number Placeholder 1"/>
          <p:cNvSpPr>
            <a:spLocks noGrp="1"/>
          </p:cNvSpPr>
          <p:nvPr>
            <p:ph type="sldNum" sz="quarter" idx="4"/>
          </p:nvPr>
        </p:nvSpPr>
        <p:spPr>
          <a:xfrm>
            <a:off x="8077200" y="6172200"/>
            <a:ext cx="959296" cy="365125"/>
          </a:xfrm>
        </p:spPr>
        <p:txBody>
          <a:bodyPr/>
          <a:lstStyle/>
          <a:p>
            <a:endParaRPr lang="en-ZA" dirty="0"/>
          </a:p>
          <a:p>
            <a:endParaRPr lang="en-ZA" dirty="0" smtClean="0"/>
          </a:p>
        </p:txBody>
      </p:sp>
    </p:spTree>
    <p:extLst>
      <p:ext uri="{BB962C8B-B14F-4D97-AF65-F5344CB8AC3E}">
        <p14:creationId xmlns:p14="http://schemas.microsoft.com/office/powerpoint/2010/main" xmlns="" val="102358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1224136"/>
          </a:xfrm>
        </p:spPr>
        <p:txBody>
          <a:bodyPr>
            <a:noAutofit/>
          </a:bodyPr>
          <a:lstStyle/>
          <a:p>
            <a:pPr algn="just"/>
            <a:r>
              <a:rPr lang="en-US" sz="2000" dirty="0">
                <a:solidFill>
                  <a:schemeClr val="tx1"/>
                </a:solidFill>
              </a:rPr>
              <a:t>The people with albinism came together joined by supporting groups within police and academic sector to discuss issues that affect their own state of affairs. People with albinism face multiple forms of discrimination worldwide. </a:t>
            </a:r>
          </a:p>
        </p:txBody>
      </p:sp>
      <p:pic>
        <p:nvPicPr>
          <p:cNvPr id="7" name="Content Placeholder 6"/>
          <p:cNvPicPr>
            <a:picLocks noGrp="1" noChangeAspect="1"/>
          </p:cNvPicPr>
          <p:nvPr>
            <p:ph idx="1"/>
          </p:nvPr>
        </p:nvPicPr>
        <p:blipFill>
          <a:blip r:embed="rId2" cstate="print"/>
          <a:stretch>
            <a:fillRect/>
          </a:stretch>
        </p:blipFill>
        <p:spPr>
          <a:xfrm>
            <a:off x="755576" y="1534604"/>
            <a:ext cx="7488832" cy="4649748"/>
          </a:xfrm>
          <a:prstGeom prst="rect">
            <a:avLst/>
          </a:prstGeom>
        </p:spPr>
      </p:pic>
      <p:sp>
        <p:nvSpPr>
          <p:cNvPr id="5" name="Slide Number Placeholder 1"/>
          <p:cNvSpPr txBox="1">
            <a:spLocks/>
          </p:cNvSpPr>
          <p:nvPr/>
        </p:nvSpPr>
        <p:spPr>
          <a:xfrm>
            <a:off x="8110296" y="6165304"/>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dirty="0" smtClean="0"/>
              <a:t>34</a:t>
            </a:r>
            <a:endParaRPr lang="en-ZA" sz="1200" b="1" dirty="0"/>
          </a:p>
        </p:txBody>
      </p:sp>
    </p:spTree>
    <p:extLst>
      <p:ext uri="{BB962C8B-B14F-4D97-AF65-F5344CB8AC3E}">
        <p14:creationId xmlns:p14="http://schemas.microsoft.com/office/powerpoint/2010/main" xmlns="" val="194812384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352" y="404664"/>
            <a:ext cx="8229600" cy="710952"/>
          </a:xfrm>
        </p:spPr>
        <p:txBody>
          <a:bodyPr>
            <a:normAutofit/>
          </a:bodyPr>
          <a:lstStyle/>
          <a:p>
            <a:pPr algn="ctr"/>
            <a:r>
              <a:rPr lang="en-US" sz="2800" dirty="0">
                <a:latin typeface="Calibri"/>
                <a:cs typeface="Arial Narrow"/>
              </a:rPr>
              <a:t>AN INTEGRATED AND INCLUSIVE SECTOR</a:t>
            </a:r>
            <a:endParaRPr lang="en-ZA" sz="2800" dirty="0"/>
          </a:p>
        </p:txBody>
      </p:sp>
      <p:sp>
        <p:nvSpPr>
          <p:cNvPr id="2" name="Slide Number Placeholder 1"/>
          <p:cNvSpPr>
            <a:spLocks noGrp="1"/>
          </p:cNvSpPr>
          <p:nvPr>
            <p:ph type="sldNum" sz="quarter" idx="4"/>
          </p:nvPr>
        </p:nvSpPr>
        <p:spPr>
          <a:xfrm>
            <a:off x="8110296" y="6165304"/>
            <a:ext cx="609600" cy="365125"/>
          </a:xfrm>
        </p:spPr>
        <p:txBody>
          <a:bodyPr/>
          <a:lstStyle/>
          <a:p>
            <a:r>
              <a:rPr lang="en-ZA" sz="1200" b="1" dirty="0" smtClean="0"/>
              <a:t>35</a:t>
            </a:r>
            <a:endParaRPr lang="en-ZA" sz="1200" b="1" dirty="0"/>
          </a:p>
        </p:txBody>
      </p:sp>
      <p:graphicFrame>
        <p:nvGraphicFramePr>
          <p:cNvPr id="8" name="Table 7"/>
          <p:cNvGraphicFramePr>
            <a:graphicFrameLocks noGrp="1"/>
          </p:cNvGraphicFramePr>
          <p:nvPr>
            <p:extLst>
              <p:ext uri="{D42A27DB-BD31-4B8C-83A1-F6EECF244321}">
                <p14:modId xmlns:p14="http://schemas.microsoft.com/office/powerpoint/2010/main" xmlns="" val="1202327199"/>
              </p:ext>
            </p:extLst>
          </p:nvPr>
        </p:nvGraphicFramePr>
        <p:xfrm>
          <a:off x="474352" y="1412776"/>
          <a:ext cx="8229600" cy="4248473"/>
        </p:xfrm>
        <a:graphic>
          <a:graphicData uri="http://schemas.openxmlformats.org/drawingml/2006/table">
            <a:tbl>
              <a:tblPr firstRow="1" bandRow="1">
                <a:tableStyleId>{5C22544A-7EE6-4342-B048-85BDC9FD1C3A}</a:tableStyleId>
              </a:tblPr>
              <a:tblGrid>
                <a:gridCol w="2488019">
                  <a:extLst>
                    <a:ext uri="{9D8B030D-6E8A-4147-A177-3AD203B41FA5}">
                      <a16:colId xmlns:a16="http://schemas.microsoft.com/office/drawing/2014/main" xmlns="" val="20000"/>
                    </a:ext>
                  </a:extLst>
                </a:gridCol>
                <a:gridCol w="3697861">
                  <a:extLst>
                    <a:ext uri="{9D8B030D-6E8A-4147-A177-3AD203B41FA5}">
                      <a16:colId xmlns:a16="http://schemas.microsoft.com/office/drawing/2014/main" xmlns="" val="20001"/>
                    </a:ext>
                  </a:extLst>
                </a:gridCol>
                <a:gridCol w="2043720">
                  <a:extLst>
                    <a:ext uri="{9D8B030D-6E8A-4147-A177-3AD203B41FA5}">
                      <a16:colId xmlns:a16="http://schemas.microsoft.com/office/drawing/2014/main" xmlns="" val="20002"/>
                    </a:ext>
                  </a:extLst>
                </a:gridCol>
              </a:tblGrid>
              <a:tr h="642172">
                <a:tc>
                  <a:txBody>
                    <a:bodyPr/>
                    <a:lstStyle/>
                    <a:p>
                      <a:pPr algn="ctr">
                        <a:lnSpc>
                          <a:spcPct val="100000"/>
                        </a:lnSpc>
                      </a:pPr>
                      <a:r>
                        <a:rPr lang="en-ZA" sz="1600" b="1" i="0" kern="1200" baseline="0" dirty="0" smtClean="0">
                          <a:solidFill>
                            <a:schemeClr val="bg1"/>
                          </a:solidFill>
                          <a:effectLst/>
                          <a:latin typeface="+mn-lt"/>
                          <a:ea typeface="+mn-ea"/>
                          <a:cs typeface="Arial Narrow"/>
                        </a:rPr>
                        <a:t>Strategic Objective</a:t>
                      </a:r>
                    </a:p>
                  </a:txBody>
                  <a:tcPr/>
                </a:tc>
                <a:tc>
                  <a:txBody>
                    <a:bodyPr/>
                    <a:lstStyle/>
                    <a:p>
                      <a:pPr algn="ctr">
                        <a:lnSpc>
                          <a:spcPct val="100000"/>
                        </a:lnSpc>
                      </a:pPr>
                      <a:r>
                        <a:rPr lang="en-ZA" sz="1600" b="1" i="0" kern="1200" baseline="0" dirty="0" smtClean="0">
                          <a:solidFill>
                            <a:schemeClr val="bg1"/>
                          </a:solidFill>
                          <a:effectLst/>
                          <a:latin typeface="+mn-lt"/>
                          <a:ea typeface="+mn-ea"/>
                          <a:cs typeface="Arial Narrow"/>
                        </a:rPr>
                        <a:t>Indicators </a:t>
                      </a:r>
                    </a:p>
                  </a:txBody>
                  <a:tcPr/>
                </a:tc>
                <a:tc>
                  <a:txBody>
                    <a:bodyPr/>
                    <a:lstStyle/>
                    <a:p>
                      <a:pPr algn="ctr">
                        <a:lnSpc>
                          <a:spcPct val="100000"/>
                        </a:lnSpc>
                      </a:pPr>
                      <a:r>
                        <a:rPr lang="en-ZA" sz="16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775512">
                <a:tc rowSpan="5">
                  <a:txBody>
                    <a:bodyPr/>
                    <a:lstStyle/>
                    <a:p>
                      <a:pPr>
                        <a:lnSpc>
                          <a:spcPct val="100000"/>
                        </a:lnSpc>
                      </a:pPr>
                      <a:r>
                        <a:rPr lang="en-US" sz="1600" b="1" i="0" u="none" strike="noStrike" kern="1200" baseline="0" dirty="0" smtClean="0">
                          <a:solidFill>
                            <a:schemeClr val="tx1"/>
                          </a:solidFill>
                          <a:latin typeface="+mn-lt"/>
                          <a:ea typeface="+mn-ea"/>
                          <a:cs typeface="+mn-cs"/>
                        </a:rPr>
                        <a:t>To lead, coordinate and implement social-cohesion programme</a:t>
                      </a:r>
                      <a:endParaRPr lang="en-ZA" sz="1600" b="1" i="0" u="none" strike="noStrike" kern="1200" baseline="0" dirty="0" smtClean="0">
                        <a:solidFill>
                          <a:schemeClr val="tx1"/>
                        </a:solidFill>
                        <a:latin typeface="+mn-lt"/>
                        <a:ea typeface="+mn-ea"/>
                        <a:cs typeface="+mn-cs"/>
                      </a:endParaRPr>
                    </a:p>
                  </a:txBody>
                  <a:tcPr/>
                </a:tc>
                <a:tc>
                  <a:txBody>
                    <a:bodyPr/>
                    <a:lstStyle/>
                    <a:p>
                      <a:r>
                        <a:rPr lang="en-ZA" sz="1600" b="0" i="0" u="none" strike="noStrike" kern="1200" baseline="0" dirty="0" smtClean="0">
                          <a:solidFill>
                            <a:schemeClr val="tx1"/>
                          </a:solidFill>
                          <a:latin typeface="+mn-lt"/>
                          <a:ea typeface="+mn-ea"/>
                          <a:cs typeface="+mn-cs"/>
                        </a:rPr>
                        <a:t>No. of Izimbizo held</a:t>
                      </a:r>
                    </a:p>
                  </a:txBody>
                  <a:tcPr marL="36195" marR="36195" marT="17780" marB="17780" anchor="ctr"/>
                </a:tc>
                <a:tc>
                  <a:txBody>
                    <a:bodyPr/>
                    <a:lstStyle/>
                    <a:p>
                      <a:pPr algn="ctr"/>
                      <a:r>
                        <a:rPr lang="en-ZA" sz="1600" b="0" dirty="0" smtClean="0">
                          <a:solidFill>
                            <a:schemeClr val="tx1"/>
                          </a:solidFill>
                          <a:latin typeface="+mn-lt"/>
                        </a:rPr>
                        <a:t>20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1"/>
                  </a:ext>
                </a:extLst>
              </a:tr>
              <a:tr h="547730">
                <a:tc vMerge="1">
                  <a:txBody>
                    <a:bodyPr/>
                    <a:lstStyle/>
                    <a:p>
                      <a:pPr>
                        <a:lnSpc>
                          <a:spcPct val="100000"/>
                        </a:lnSpc>
                      </a:pPr>
                      <a:endParaRPr lang="en-ZA" sz="1200" b="1" i="1" kern="1200" baseline="0" dirty="0" smtClean="0">
                        <a:solidFill>
                          <a:schemeClr val="tx1"/>
                        </a:solidFill>
                        <a:effectLst/>
                        <a:latin typeface="+mn-lt"/>
                        <a:ea typeface="+mn-ea"/>
                        <a:cs typeface="Arial Narrow"/>
                      </a:endParaRPr>
                    </a:p>
                  </a:txBody>
                  <a:tcPr/>
                </a:tc>
                <a:tc>
                  <a:txBody>
                    <a:bodyPr/>
                    <a:lstStyle/>
                    <a:p>
                      <a:r>
                        <a:rPr lang="en-US" sz="1600" b="0" i="0" u="none" strike="noStrike" kern="1200" baseline="0" dirty="0" smtClean="0">
                          <a:solidFill>
                            <a:schemeClr val="tx1"/>
                          </a:solidFill>
                          <a:latin typeface="+mn-lt"/>
                          <a:ea typeface="+mn-ea"/>
                          <a:cs typeface="+mn-cs"/>
                        </a:rPr>
                        <a:t>No. of national days commemorated</a:t>
                      </a:r>
                    </a:p>
                    <a:p>
                      <a:endParaRPr lang="en-ZA" sz="16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600" b="0" dirty="0" smtClean="0">
                          <a:solidFill>
                            <a:schemeClr val="tx1"/>
                          </a:solidFill>
                          <a:latin typeface="+mn-lt"/>
                        </a:rPr>
                        <a:t>6</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2"/>
                  </a:ext>
                </a:extLst>
              </a:tr>
              <a:tr h="687355">
                <a:tc vMerge="1">
                  <a:txBody>
                    <a:bodyPr/>
                    <a:lstStyle/>
                    <a:p>
                      <a:endParaRPr lang="en-ZA"/>
                    </a:p>
                  </a:txBody>
                  <a:tcPr/>
                </a:tc>
                <a:tc>
                  <a:txBody>
                    <a:bodyPr/>
                    <a:lstStyle/>
                    <a:p>
                      <a:r>
                        <a:rPr lang="en-US" sz="1600" b="0" i="0" u="none" strike="noStrike" kern="1200" baseline="0" dirty="0" smtClean="0">
                          <a:solidFill>
                            <a:schemeClr val="tx1"/>
                          </a:solidFill>
                          <a:latin typeface="+mn-lt"/>
                          <a:ea typeface="+mn-ea"/>
                          <a:cs typeface="+mn-cs"/>
                        </a:rPr>
                        <a:t>Number of  reports on the implementation of the social cohesion compact</a:t>
                      </a:r>
                      <a:endParaRPr lang="en-ZA" sz="16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600" b="0" dirty="0" smtClean="0">
                          <a:solidFill>
                            <a:schemeClr val="tx1"/>
                          </a:solidFill>
                          <a:latin typeface="+mn-lt"/>
                        </a:rPr>
                        <a:t>2</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3"/>
                  </a:ext>
                </a:extLst>
              </a:tr>
              <a:tr h="612997">
                <a:tc vMerge="1">
                  <a:txBody>
                    <a:bodyPr/>
                    <a:lstStyle/>
                    <a:p>
                      <a:pPr>
                        <a:lnSpc>
                          <a:spcPct val="100000"/>
                        </a:lnSpc>
                      </a:pPr>
                      <a:endParaRPr lang="en-ZA" sz="1200" b="1" i="1" kern="1200" baseline="0" dirty="0" smtClean="0">
                        <a:solidFill>
                          <a:srgbClr val="00B050"/>
                        </a:solidFill>
                        <a:effectLst/>
                        <a:latin typeface="+mn-lt"/>
                        <a:ea typeface="+mn-ea"/>
                        <a:cs typeface="Arial Narrow"/>
                      </a:endParaRPr>
                    </a:p>
                  </a:txBody>
                  <a:tcPr/>
                </a:tc>
                <a:tc>
                  <a:txBody>
                    <a:bodyPr/>
                    <a:lstStyle/>
                    <a:p>
                      <a:r>
                        <a:rPr lang="en-US" sz="1600" b="0" i="0" u="none" strike="noStrike" kern="1200" baseline="0" dirty="0" smtClean="0">
                          <a:solidFill>
                            <a:schemeClr val="tx1"/>
                          </a:solidFill>
                          <a:latin typeface="+mn-lt"/>
                          <a:ea typeface="+mn-ea"/>
                          <a:cs typeface="+mn-cs"/>
                        </a:rPr>
                        <a:t>No. of community conversations held</a:t>
                      </a:r>
                      <a:endParaRPr lang="en-ZA" sz="16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600" b="0" dirty="0" smtClean="0">
                          <a:solidFill>
                            <a:schemeClr val="tx1"/>
                          </a:solidFill>
                          <a:latin typeface="+mn-lt"/>
                        </a:rPr>
                        <a:t>9</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4"/>
                  </a:ext>
                </a:extLst>
              </a:tr>
              <a:tr h="982707">
                <a:tc vMerge="1">
                  <a:txBody>
                    <a:bodyPr/>
                    <a:lstStyle/>
                    <a:p>
                      <a:pPr>
                        <a:lnSpc>
                          <a:spcPct val="100000"/>
                        </a:lnSpc>
                      </a:pPr>
                      <a:endParaRPr lang="en-ZA" sz="1200" b="1" i="0" kern="1200" baseline="0" dirty="0" smtClean="0">
                        <a:solidFill>
                          <a:srgbClr val="00B050"/>
                        </a:solidFill>
                        <a:effectLst/>
                        <a:latin typeface="+mn-lt"/>
                        <a:ea typeface="+mn-ea"/>
                        <a:cs typeface="Arial Narrow"/>
                      </a:endParaRPr>
                    </a:p>
                  </a:txBody>
                  <a:tcPr/>
                </a:tc>
                <a:tc>
                  <a:txBody>
                    <a:bodyPr/>
                    <a:lstStyle/>
                    <a:p>
                      <a:r>
                        <a:rPr lang="en-US" sz="1600" b="0" i="0" u="none" strike="noStrike" kern="1200" baseline="0" dirty="0" smtClean="0">
                          <a:solidFill>
                            <a:schemeClr val="tx1"/>
                          </a:solidFill>
                          <a:latin typeface="+mn-lt"/>
                          <a:ea typeface="+mn-ea"/>
                          <a:cs typeface="+mn-cs"/>
                        </a:rPr>
                        <a:t>No. of social advocacy platforms held</a:t>
                      </a:r>
                      <a:endParaRPr lang="en-ZA" sz="16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600" b="0" dirty="0" smtClean="0">
                          <a:solidFill>
                            <a:schemeClr val="tx1"/>
                          </a:solidFill>
                          <a:latin typeface="+mn-lt"/>
                        </a:rPr>
                        <a:t>20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69552096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392" y="380120"/>
            <a:ext cx="8229600" cy="710952"/>
          </a:xfrm>
        </p:spPr>
        <p:txBody>
          <a:bodyPr>
            <a:normAutofit/>
          </a:bodyPr>
          <a:lstStyle/>
          <a:p>
            <a:pPr algn="ctr"/>
            <a:r>
              <a:rPr lang="en-US" sz="2800" dirty="0">
                <a:latin typeface="Calibri"/>
                <a:cs typeface="Arial Narrow"/>
              </a:rPr>
              <a:t>AN INTEGRATED AND INCLUSIVE SECTOR</a:t>
            </a:r>
            <a:endParaRPr lang="en-ZA" sz="2800" dirty="0"/>
          </a:p>
        </p:txBody>
      </p:sp>
      <p:sp>
        <p:nvSpPr>
          <p:cNvPr id="2" name="Slide Number Placeholder 1"/>
          <p:cNvSpPr>
            <a:spLocks noGrp="1"/>
          </p:cNvSpPr>
          <p:nvPr>
            <p:ph type="sldNum" sz="quarter" idx="4"/>
          </p:nvPr>
        </p:nvSpPr>
        <p:spPr>
          <a:xfrm>
            <a:off x="8100392" y="6165304"/>
            <a:ext cx="609600" cy="365125"/>
          </a:xfrm>
        </p:spPr>
        <p:txBody>
          <a:bodyPr/>
          <a:lstStyle/>
          <a:p>
            <a:r>
              <a:rPr lang="en-ZA" sz="1200" b="1" dirty="0" smtClean="0"/>
              <a:t>36</a:t>
            </a:r>
            <a:endParaRPr lang="en-ZA" sz="1200" b="1" dirty="0"/>
          </a:p>
          <a:p>
            <a:endParaRPr lang="en-ZA" dirty="0" smtClean="0"/>
          </a:p>
        </p:txBody>
      </p:sp>
      <p:graphicFrame>
        <p:nvGraphicFramePr>
          <p:cNvPr id="7" name="Table 6"/>
          <p:cNvGraphicFramePr>
            <a:graphicFrameLocks noGrp="1"/>
          </p:cNvGraphicFramePr>
          <p:nvPr>
            <p:extLst>
              <p:ext uri="{D42A27DB-BD31-4B8C-83A1-F6EECF244321}">
                <p14:modId xmlns:p14="http://schemas.microsoft.com/office/powerpoint/2010/main" xmlns="" val="2046212141"/>
              </p:ext>
            </p:extLst>
          </p:nvPr>
        </p:nvGraphicFramePr>
        <p:xfrm>
          <a:off x="395536" y="1484785"/>
          <a:ext cx="8314456" cy="4464496"/>
        </p:xfrm>
        <a:graphic>
          <a:graphicData uri="http://schemas.openxmlformats.org/drawingml/2006/table">
            <a:tbl>
              <a:tblPr firstRow="1" bandRow="1">
                <a:tableStyleId>{5C22544A-7EE6-4342-B048-85BDC9FD1C3A}</a:tableStyleId>
              </a:tblPr>
              <a:tblGrid>
                <a:gridCol w="2534660">
                  <a:extLst>
                    <a:ext uri="{9D8B030D-6E8A-4147-A177-3AD203B41FA5}">
                      <a16:colId xmlns:a16="http://schemas.microsoft.com/office/drawing/2014/main" xmlns="" val="20000"/>
                    </a:ext>
                  </a:extLst>
                </a:gridCol>
                <a:gridCol w="3184248">
                  <a:extLst>
                    <a:ext uri="{9D8B030D-6E8A-4147-A177-3AD203B41FA5}">
                      <a16:colId xmlns:a16="http://schemas.microsoft.com/office/drawing/2014/main" xmlns="" val="20001"/>
                    </a:ext>
                  </a:extLst>
                </a:gridCol>
                <a:gridCol w="2595548">
                  <a:extLst>
                    <a:ext uri="{9D8B030D-6E8A-4147-A177-3AD203B41FA5}">
                      <a16:colId xmlns:a16="http://schemas.microsoft.com/office/drawing/2014/main" xmlns="" val="20002"/>
                    </a:ext>
                  </a:extLst>
                </a:gridCol>
              </a:tblGrid>
              <a:tr h="697995">
                <a:tc>
                  <a:txBody>
                    <a:bodyPr/>
                    <a:lstStyle/>
                    <a:p>
                      <a:pPr algn="ctr">
                        <a:lnSpc>
                          <a:spcPct val="100000"/>
                        </a:lnSpc>
                      </a:pPr>
                      <a:r>
                        <a:rPr lang="en-ZA" sz="1800" b="1" i="0" kern="1200" baseline="0" dirty="0" smtClean="0">
                          <a:solidFill>
                            <a:schemeClr val="bg1"/>
                          </a:solidFill>
                          <a:effectLst/>
                          <a:latin typeface="+mn-lt"/>
                          <a:ea typeface="+mn-ea"/>
                          <a:cs typeface="Arial Narrow"/>
                        </a:rPr>
                        <a:t>Strategic Objective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white"/>
                          </a:solidFill>
                          <a:effectLst/>
                          <a:uLnTx/>
                          <a:uFillTx/>
                          <a:latin typeface="+mn-lt"/>
                          <a:ea typeface="+mn-ea"/>
                          <a:cs typeface="Arial Narrow"/>
                        </a:rPr>
                        <a:t>Indicators </a:t>
                      </a:r>
                    </a:p>
                  </a:txBody>
                  <a:tcPr/>
                </a:tc>
                <a:tc>
                  <a:txBody>
                    <a:bodyPr/>
                    <a:lstStyle/>
                    <a:p>
                      <a:pPr algn="ctr">
                        <a:lnSpc>
                          <a:spcPct val="100000"/>
                        </a:lnSpc>
                      </a:pPr>
                      <a:r>
                        <a:rPr lang="en-ZA" sz="18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676479">
                <a:tc rowSpan="4">
                  <a:txBody>
                    <a:bodyPr/>
                    <a:lstStyle/>
                    <a:p>
                      <a:pPr marL="0" algn="l" defTabSz="914400" rtl="0" eaLnBrk="1" latinLnBrk="0" hangingPunct="1">
                        <a:lnSpc>
                          <a:spcPct val="100000"/>
                        </a:lnSpc>
                      </a:pPr>
                      <a:r>
                        <a:rPr lang="en-US" sz="1800" b="1" i="0" u="none" strike="noStrike" kern="1200" baseline="0" dirty="0" smtClean="0">
                          <a:solidFill>
                            <a:schemeClr val="tx1"/>
                          </a:solidFill>
                          <a:latin typeface="+mn-lt"/>
                          <a:ea typeface="+mn-ea"/>
                          <a:cs typeface="+mn-cs"/>
                        </a:rPr>
                        <a:t>To lead, coordinate and implement social-cohesion programme</a:t>
                      </a:r>
                      <a:endParaRPr lang="en-ZA" sz="1800" b="1" i="0" u="none" strike="noStrike" kern="1200" baseline="0" dirty="0" smtClean="0">
                        <a:solidFill>
                          <a:schemeClr val="tx1"/>
                        </a:solidFill>
                        <a:latin typeface="+mn-lt"/>
                        <a:ea typeface="+mn-ea"/>
                        <a:cs typeface="+mn-cs"/>
                      </a:endParaRPr>
                    </a:p>
                  </a:txBody>
                  <a:tcPr/>
                </a:tc>
                <a:tc>
                  <a:txBody>
                    <a:bodyPr/>
                    <a:lstStyle/>
                    <a:p>
                      <a:pPr algn="l"/>
                      <a:r>
                        <a:rPr lang="en-US" sz="1800" b="0" i="0" u="none" strike="noStrike" kern="1200" baseline="0" dirty="0" smtClean="0">
                          <a:solidFill>
                            <a:schemeClr val="tx1"/>
                          </a:solidFill>
                          <a:latin typeface="+mn-lt"/>
                          <a:ea typeface="+mn-ea"/>
                          <a:cs typeface="+mn-cs"/>
                        </a:rPr>
                        <a:t>No. of MRM programmes supported </a:t>
                      </a:r>
                      <a:endParaRPr lang="en-ZA" sz="18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800" b="0" dirty="0" smtClean="0">
                          <a:solidFill>
                            <a:schemeClr val="tx1"/>
                          </a:solidFill>
                          <a:latin typeface="+mn-lt"/>
                        </a:rPr>
                        <a:t>1</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1"/>
                  </a:ext>
                </a:extLst>
              </a:tr>
              <a:tr h="953762">
                <a:tc vMerge="1">
                  <a:txBody>
                    <a:bodyPr/>
                    <a:lstStyle/>
                    <a:p>
                      <a:pPr>
                        <a:lnSpc>
                          <a:spcPct val="100000"/>
                        </a:lnSpc>
                      </a:pPr>
                      <a:endParaRPr lang="en-ZA" sz="1200" b="1" i="1" kern="1200" baseline="0" dirty="0" smtClean="0">
                        <a:solidFill>
                          <a:srgbClr val="00B050"/>
                        </a:solidFill>
                        <a:effectLst/>
                        <a:latin typeface="+mn-lt"/>
                        <a:ea typeface="+mn-ea"/>
                        <a:cs typeface="Arial Narrow"/>
                      </a:endParaRPr>
                    </a:p>
                  </a:txBody>
                  <a:tcPr/>
                </a:tc>
                <a:tc>
                  <a:txBody>
                    <a:bodyPr/>
                    <a:lstStyle/>
                    <a:p>
                      <a:pPr algn="l"/>
                      <a:r>
                        <a:rPr lang="en-US" sz="1800" b="0" i="0" u="none" strike="noStrike" kern="1200" baseline="0" dirty="0" smtClean="0">
                          <a:solidFill>
                            <a:schemeClr val="tx1"/>
                          </a:solidFill>
                          <a:latin typeface="+mn-lt"/>
                          <a:ea typeface="+mn-ea"/>
                          <a:cs typeface="+mn-cs"/>
                        </a:rPr>
                        <a:t>No. of arts and youth development programmes supported</a:t>
                      </a:r>
                      <a:endParaRPr lang="en-ZA" sz="18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800" b="0" dirty="0" smtClean="0">
                          <a:solidFill>
                            <a:schemeClr val="tx1"/>
                          </a:solidFill>
                          <a:latin typeface="+mn-lt"/>
                        </a:rPr>
                        <a:t>3</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2"/>
                  </a:ext>
                </a:extLst>
              </a:tr>
              <a:tr h="1068130">
                <a:tc vMerge="1">
                  <a:txBody>
                    <a:bodyPr/>
                    <a:lstStyle/>
                    <a:p>
                      <a:pPr>
                        <a:lnSpc>
                          <a:spcPct val="100000"/>
                        </a:lnSpc>
                      </a:pPr>
                      <a:endParaRPr lang="en-ZA" sz="1200" b="1" i="0" kern="1200" baseline="0" dirty="0" smtClean="0">
                        <a:solidFill>
                          <a:srgbClr val="00B050"/>
                        </a:solidFill>
                        <a:effectLst/>
                        <a:latin typeface="+mn-lt"/>
                        <a:ea typeface="+mn-ea"/>
                        <a:cs typeface="Arial Narrow"/>
                      </a:endParaRPr>
                    </a:p>
                  </a:txBody>
                  <a:tcPr/>
                </a:tc>
                <a:tc>
                  <a:txBody>
                    <a:bodyPr/>
                    <a:lstStyle/>
                    <a:p>
                      <a:pPr algn="l"/>
                      <a:r>
                        <a:rPr lang="en-US" sz="1800" b="0" i="0" u="none" strike="noStrike" kern="1200" baseline="0" dirty="0" smtClean="0">
                          <a:solidFill>
                            <a:schemeClr val="tx1"/>
                          </a:solidFill>
                          <a:latin typeface="+mn-lt"/>
                          <a:ea typeface="+mn-ea"/>
                          <a:cs typeface="+mn-cs"/>
                        </a:rPr>
                        <a:t>No. of arts and social development programmes supported</a:t>
                      </a:r>
                      <a:endParaRPr lang="en-ZA" sz="18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800" b="0" dirty="0" smtClean="0">
                          <a:solidFill>
                            <a:schemeClr val="tx1"/>
                          </a:solidFill>
                          <a:latin typeface="+mn-lt"/>
                        </a:rPr>
                        <a:t>4</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3"/>
                  </a:ext>
                </a:extLst>
              </a:tr>
              <a:tr h="1068130">
                <a:tc vMerge="1">
                  <a:txBody>
                    <a:bodyPr/>
                    <a:lstStyle/>
                    <a:p>
                      <a:pPr>
                        <a:lnSpc>
                          <a:spcPct val="100000"/>
                        </a:lnSpc>
                      </a:pPr>
                      <a:endParaRPr lang="en-ZA" sz="1200" b="1" i="0" kern="1200" baseline="0" dirty="0" smtClean="0">
                        <a:solidFill>
                          <a:srgbClr val="00B050"/>
                        </a:solidFill>
                        <a:effectLst/>
                        <a:latin typeface="+mn-lt"/>
                        <a:ea typeface="+mn-ea"/>
                        <a:cs typeface="Arial Narrow"/>
                      </a:endParaRPr>
                    </a:p>
                  </a:txBody>
                  <a:tcPr/>
                </a:tc>
                <a:tc>
                  <a:txBody>
                    <a:bodyPr/>
                    <a:lstStyle/>
                    <a:p>
                      <a:pPr algn="l"/>
                      <a:r>
                        <a:rPr lang="en-US" sz="1800" b="0" i="0" u="none" strike="noStrike" kern="1200" baseline="0" dirty="0" smtClean="0">
                          <a:solidFill>
                            <a:schemeClr val="tx1"/>
                          </a:solidFill>
                          <a:latin typeface="+mn-lt"/>
                          <a:ea typeface="+mn-ea"/>
                          <a:cs typeface="+mn-cs"/>
                        </a:rPr>
                        <a:t>No. of provincial community arts programmes supported</a:t>
                      </a:r>
                      <a:endParaRPr lang="en-ZA" sz="1800" b="0" i="0" u="none" strike="noStrike" kern="1200" baseline="0" dirty="0" smtClean="0">
                        <a:solidFill>
                          <a:schemeClr val="tx1"/>
                        </a:solidFill>
                        <a:latin typeface="+mn-lt"/>
                        <a:ea typeface="+mn-ea"/>
                        <a:cs typeface="+mn-cs"/>
                      </a:endParaRPr>
                    </a:p>
                  </a:txBody>
                  <a:tcPr marL="36195" marR="36195" marT="17780" marB="17780" anchor="ctr"/>
                </a:tc>
                <a:tc>
                  <a:txBody>
                    <a:bodyPr/>
                    <a:lstStyle/>
                    <a:p>
                      <a:pPr algn="ctr"/>
                      <a:r>
                        <a:rPr lang="en-ZA" sz="1800" b="0" dirty="0" smtClean="0">
                          <a:solidFill>
                            <a:schemeClr val="tx1"/>
                          </a:solidFill>
                          <a:latin typeface="+mn-lt"/>
                        </a:rPr>
                        <a:t>9</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2963135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011616" y="6093296"/>
            <a:ext cx="592832" cy="365125"/>
          </a:xfrm>
        </p:spPr>
        <p:txBody>
          <a:bodyPr/>
          <a:lstStyle/>
          <a:p>
            <a:r>
              <a:rPr lang="en-ZA" sz="1200" b="1" dirty="0" smtClean="0"/>
              <a:t>37</a:t>
            </a:r>
            <a:endParaRPr lang="en-ZA" sz="1200" b="1" dirty="0"/>
          </a:p>
          <a:p>
            <a:endParaRPr lang="en-ZA" sz="1200" b="1" dirty="0"/>
          </a:p>
        </p:txBody>
      </p:sp>
      <p:sp>
        <p:nvSpPr>
          <p:cNvPr id="5" name="Rectangle 4"/>
          <p:cNvSpPr/>
          <p:nvPr/>
        </p:nvSpPr>
        <p:spPr>
          <a:xfrm>
            <a:off x="1979712" y="1772816"/>
            <a:ext cx="6336704" cy="1323439"/>
          </a:xfrm>
          <a:prstGeom prst="rect">
            <a:avLst/>
          </a:prstGeom>
        </p:spPr>
        <p:txBody>
          <a:bodyPr wrap="square">
            <a:spAutoFit/>
          </a:bodyPr>
          <a:lstStyle/>
          <a:p>
            <a:r>
              <a:rPr lang="en-US" sz="4000" b="1" dirty="0">
                <a:solidFill>
                  <a:srgbClr val="800000"/>
                </a:solidFill>
                <a:latin typeface="+mj-lt"/>
                <a:ea typeface="+mj-ea"/>
                <a:cs typeface="Arial Narrow"/>
              </a:rPr>
              <a:t>GOAL 3: AN EFFECTIVE AND EFFICIENT ACH SECTOR</a:t>
            </a:r>
            <a:endParaRPr lang="en-ZA" sz="4000" b="1" dirty="0">
              <a:solidFill>
                <a:srgbClr val="800000"/>
              </a:solidFill>
              <a:latin typeface="+mj-lt"/>
              <a:ea typeface="+mj-ea"/>
              <a:cs typeface="Arial Narrow"/>
            </a:endParaRPr>
          </a:p>
        </p:txBody>
      </p:sp>
    </p:spTree>
    <p:extLst>
      <p:ext uri="{BB962C8B-B14F-4D97-AF65-F5344CB8AC3E}">
        <p14:creationId xmlns:p14="http://schemas.microsoft.com/office/powerpoint/2010/main" xmlns="" val="299577931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THE NATIONAL DEVELOPMENT PLAN</a:t>
            </a:r>
            <a:endParaRPr lang="en-US" dirty="0">
              <a:latin typeface="+mj-lt"/>
              <a:cs typeface="Arial Narrow"/>
            </a:endParaRPr>
          </a:p>
        </p:txBody>
      </p:sp>
      <p:sp>
        <p:nvSpPr>
          <p:cNvPr id="3" name="Content Placeholder 2"/>
          <p:cNvSpPr>
            <a:spLocks noGrp="1"/>
          </p:cNvSpPr>
          <p:nvPr>
            <p:ph idx="1"/>
          </p:nvPr>
        </p:nvSpPr>
        <p:spPr>
          <a:xfrm>
            <a:off x="251520" y="1124744"/>
            <a:ext cx="8640960" cy="4680520"/>
          </a:xfrm>
        </p:spPr>
        <p:txBody>
          <a:bodyPr>
            <a:noAutofit/>
          </a:bodyPr>
          <a:lstStyle/>
          <a:p>
            <a:pPr marL="0" indent="0" algn="just">
              <a:buNone/>
            </a:pPr>
            <a:r>
              <a:rPr lang="en-ZA" sz="2800" dirty="0" smtClean="0">
                <a:solidFill>
                  <a:schemeClr val="tx1"/>
                </a:solidFill>
                <a:latin typeface="+mn-lt"/>
              </a:rPr>
              <a:t>National </a:t>
            </a:r>
            <a:r>
              <a:rPr lang="en-ZA" sz="2800" dirty="0">
                <a:solidFill>
                  <a:schemeClr val="tx1"/>
                </a:solidFill>
                <a:latin typeface="+mn-lt"/>
              </a:rPr>
              <a:t>Development Plan 2030 vision </a:t>
            </a:r>
            <a:r>
              <a:rPr lang="en-ZA" sz="2800" dirty="0" smtClean="0">
                <a:solidFill>
                  <a:schemeClr val="tx1"/>
                </a:solidFill>
                <a:latin typeface="+mn-lt"/>
              </a:rPr>
              <a:t>and trajectory: Chapter 15</a:t>
            </a:r>
          </a:p>
          <a:p>
            <a:pPr marL="0" indent="0" algn="just">
              <a:buNone/>
            </a:pPr>
            <a:r>
              <a:rPr lang="en-ZA" sz="3200" b="0" dirty="0" smtClean="0">
                <a:solidFill>
                  <a:schemeClr val="tx1"/>
                </a:solidFill>
                <a:latin typeface="+mn-lt"/>
              </a:rPr>
              <a:t> </a:t>
            </a:r>
            <a:endParaRPr lang="en-ZA" sz="3200" b="0" dirty="0">
              <a:solidFill>
                <a:schemeClr val="tx1"/>
              </a:solidFill>
              <a:latin typeface="+mn-lt"/>
            </a:endParaRPr>
          </a:p>
          <a:p>
            <a:pPr algn="just"/>
            <a:r>
              <a:rPr lang="en-ZA" sz="2400" b="0" dirty="0" smtClean="0">
                <a:solidFill>
                  <a:schemeClr val="tx1"/>
                </a:solidFill>
                <a:latin typeface="+mn-lt"/>
              </a:rPr>
              <a:t>South </a:t>
            </a:r>
            <a:r>
              <a:rPr lang="en-ZA" sz="2400" b="0" dirty="0">
                <a:solidFill>
                  <a:schemeClr val="tx1"/>
                </a:solidFill>
                <a:latin typeface="+mn-lt"/>
              </a:rPr>
              <a:t>Africans will be more conscious of the things they have in common than their differences. </a:t>
            </a:r>
            <a:endParaRPr lang="en-ZA" sz="2400" b="0" dirty="0" smtClean="0">
              <a:solidFill>
                <a:schemeClr val="tx1"/>
              </a:solidFill>
              <a:latin typeface="+mn-lt"/>
            </a:endParaRPr>
          </a:p>
          <a:p>
            <a:pPr marL="0" indent="0" algn="just">
              <a:buNone/>
            </a:pPr>
            <a:endParaRPr lang="en-ZA" sz="2400" b="0" dirty="0" smtClean="0">
              <a:solidFill>
                <a:schemeClr val="tx1"/>
              </a:solidFill>
              <a:latin typeface="+mn-lt"/>
            </a:endParaRPr>
          </a:p>
          <a:p>
            <a:pPr algn="just"/>
            <a:r>
              <a:rPr lang="en-ZA" sz="2400" b="0" dirty="0" smtClean="0">
                <a:solidFill>
                  <a:schemeClr val="tx1"/>
                </a:solidFill>
                <a:latin typeface="+mn-lt"/>
              </a:rPr>
              <a:t>Their </a:t>
            </a:r>
            <a:r>
              <a:rPr lang="en-ZA" sz="2400" b="0" dirty="0">
                <a:solidFill>
                  <a:schemeClr val="tx1"/>
                </a:solidFill>
                <a:latin typeface="+mn-lt"/>
              </a:rPr>
              <a:t>lived experiences will progressively undermine and cut across the divisions of race, gender, disability, space and class. </a:t>
            </a:r>
            <a:endParaRPr lang="en-ZA" sz="2400" b="0" dirty="0" smtClean="0">
              <a:solidFill>
                <a:schemeClr val="tx1"/>
              </a:solidFill>
              <a:latin typeface="+mn-lt"/>
            </a:endParaRPr>
          </a:p>
          <a:p>
            <a:pPr algn="just"/>
            <a:endParaRPr lang="en-ZA" sz="2400" b="0" dirty="0" smtClean="0">
              <a:solidFill>
                <a:schemeClr val="tx1"/>
              </a:solidFill>
              <a:latin typeface="+mn-lt"/>
            </a:endParaRPr>
          </a:p>
          <a:p>
            <a:pPr algn="just"/>
            <a:r>
              <a:rPr lang="en-ZA" sz="2400" b="0" dirty="0" smtClean="0">
                <a:solidFill>
                  <a:schemeClr val="tx1"/>
                </a:solidFill>
                <a:latin typeface="+mn-lt"/>
              </a:rPr>
              <a:t>The </a:t>
            </a:r>
            <a:r>
              <a:rPr lang="en-ZA" sz="2400" b="0" dirty="0">
                <a:solidFill>
                  <a:schemeClr val="tx1"/>
                </a:solidFill>
                <a:latin typeface="+mn-lt"/>
              </a:rPr>
              <a:t>nation will be more accepting of peoples’ multiple identities. </a:t>
            </a:r>
            <a:endParaRPr lang="en-ZA" sz="2400" b="0" dirty="0" smtClean="0">
              <a:solidFill>
                <a:schemeClr val="tx1"/>
              </a:solidFill>
              <a:latin typeface="+mn-lt"/>
            </a:endParaRPr>
          </a:p>
          <a:p>
            <a:pPr algn="just"/>
            <a:endParaRPr lang="en-ZA" sz="2800" b="0" dirty="0" smtClean="0">
              <a:latin typeface="+mn-lt"/>
            </a:endParaRPr>
          </a:p>
          <a:p>
            <a:pPr marL="0" indent="0" algn="just">
              <a:buNone/>
            </a:pPr>
            <a:endParaRPr lang="en-ZA" sz="2800" b="0" dirty="0">
              <a:latin typeface="+mn-lt"/>
            </a:endParaRPr>
          </a:p>
        </p:txBody>
      </p:sp>
      <p:sp>
        <p:nvSpPr>
          <p:cNvPr id="4" name="Slide Number Placeholder 3"/>
          <p:cNvSpPr>
            <a:spLocks noGrp="1"/>
          </p:cNvSpPr>
          <p:nvPr>
            <p:ph type="sldNum" sz="quarter" idx="4"/>
          </p:nvPr>
        </p:nvSpPr>
        <p:spPr/>
        <p:txBody>
          <a:bodyPr/>
          <a:lstStyle/>
          <a:p>
            <a:r>
              <a:rPr lang="en-ZA" sz="1200" b="1" dirty="0" smtClean="0"/>
              <a:t>4</a:t>
            </a:r>
          </a:p>
        </p:txBody>
      </p:sp>
    </p:spTree>
    <p:extLst>
      <p:ext uri="{BB962C8B-B14F-4D97-AF65-F5344CB8AC3E}">
        <p14:creationId xmlns:p14="http://schemas.microsoft.com/office/powerpoint/2010/main" xmlns="" val="233984787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172400" y="6458326"/>
            <a:ext cx="609600" cy="365125"/>
          </a:xfrm>
        </p:spPr>
        <p:txBody>
          <a:bodyPr/>
          <a:lstStyle/>
          <a:p>
            <a:r>
              <a:rPr lang="en-ZA" sz="1200" b="1" dirty="0" smtClean="0"/>
              <a:t>38</a:t>
            </a:r>
          </a:p>
        </p:txBody>
      </p:sp>
      <p:sp>
        <p:nvSpPr>
          <p:cNvPr id="7" name="Title 1"/>
          <p:cNvSpPr>
            <a:spLocks noGrp="1"/>
          </p:cNvSpPr>
          <p:nvPr>
            <p:ph type="title"/>
          </p:nvPr>
        </p:nvSpPr>
        <p:spPr>
          <a:xfrm>
            <a:off x="0" y="116632"/>
            <a:ext cx="9036496" cy="710952"/>
          </a:xfrm>
        </p:spPr>
        <p:txBody>
          <a:bodyPr>
            <a:normAutofit/>
          </a:bodyPr>
          <a:lstStyle/>
          <a:p>
            <a:pPr algn="ctr"/>
            <a:r>
              <a:rPr lang="en-US" sz="2800" dirty="0">
                <a:latin typeface="+mj-lt"/>
                <a:cs typeface="Arial Narrow"/>
              </a:rPr>
              <a:t>AN EFFECTIVE AND EFFICIENT ACH SECTOR</a:t>
            </a:r>
          </a:p>
        </p:txBody>
      </p:sp>
      <p:graphicFrame>
        <p:nvGraphicFramePr>
          <p:cNvPr id="5" name="Table 4"/>
          <p:cNvGraphicFramePr>
            <a:graphicFrameLocks noGrp="1"/>
          </p:cNvGraphicFramePr>
          <p:nvPr>
            <p:extLst>
              <p:ext uri="{D42A27DB-BD31-4B8C-83A1-F6EECF244321}">
                <p14:modId xmlns:p14="http://schemas.microsoft.com/office/powerpoint/2010/main" xmlns="" val="1513353506"/>
              </p:ext>
            </p:extLst>
          </p:nvPr>
        </p:nvGraphicFramePr>
        <p:xfrm>
          <a:off x="179511" y="764704"/>
          <a:ext cx="8712968" cy="5437864"/>
        </p:xfrm>
        <a:graphic>
          <a:graphicData uri="http://schemas.openxmlformats.org/drawingml/2006/table">
            <a:tbl>
              <a:tblPr firstRow="1" bandRow="1">
                <a:tableStyleId>{5C22544A-7EE6-4342-B048-85BDC9FD1C3A}</a:tableStyleId>
              </a:tblPr>
              <a:tblGrid>
                <a:gridCol w="3230648">
                  <a:extLst>
                    <a:ext uri="{9D8B030D-6E8A-4147-A177-3AD203B41FA5}">
                      <a16:colId xmlns:a16="http://schemas.microsoft.com/office/drawing/2014/main" xmlns="" val="20000"/>
                    </a:ext>
                  </a:extLst>
                </a:gridCol>
                <a:gridCol w="2741160">
                  <a:extLst>
                    <a:ext uri="{9D8B030D-6E8A-4147-A177-3AD203B41FA5}">
                      <a16:colId xmlns:a16="http://schemas.microsoft.com/office/drawing/2014/main" xmlns="" val="20001"/>
                    </a:ext>
                  </a:extLst>
                </a:gridCol>
                <a:gridCol w="2741160">
                  <a:extLst>
                    <a:ext uri="{9D8B030D-6E8A-4147-A177-3AD203B41FA5}">
                      <a16:colId xmlns:a16="http://schemas.microsoft.com/office/drawing/2014/main" xmlns="" val="20002"/>
                    </a:ext>
                  </a:extLst>
                </a:gridCol>
              </a:tblGrid>
              <a:tr h="432048">
                <a:tc>
                  <a:txBody>
                    <a:bodyPr/>
                    <a:lstStyle/>
                    <a:p>
                      <a:pPr algn="l">
                        <a:lnSpc>
                          <a:spcPct val="100000"/>
                        </a:lnSpc>
                      </a:pPr>
                      <a:r>
                        <a:rPr lang="en-ZA" sz="1600" b="1" i="0" kern="1200" baseline="0" dirty="0" smtClean="0">
                          <a:solidFill>
                            <a:schemeClr val="bg1"/>
                          </a:solidFill>
                          <a:effectLst/>
                          <a:latin typeface="+mn-lt"/>
                          <a:ea typeface="+mn-ea"/>
                          <a:cs typeface="Arial Narrow"/>
                        </a:rPr>
                        <a:t>Strategic Objective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mn-lt"/>
                          <a:ea typeface="+mn-ea"/>
                          <a:cs typeface="Arial Narrow"/>
                        </a:rPr>
                        <a:t>Indicators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kern="1200" baseline="0" dirty="0" smtClean="0">
                          <a:solidFill>
                            <a:schemeClr val="bg1"/>
                          </a:solidFill>
                          <a:effectLst/>
                          <a:latin typeface="+mn-lt"/>
                          <a:ea typeface="+mn-ea"/>
                          <a:cs typeface="Arial Narrow"/>
                        </a:rPr>
                        <a:t>2019/20 Targets</a:t>
                      </a:r>
                    </a:p>
                    <a:p>
                      <a:pPr algn="l">
                        <a:lnSpc>
                          <a:spcPct val="100000"/>
                        </a:lnSpc>
                      </a:pPr>
                      <a:endParaRPr lang="en-ZA" sz="1600" b="1" i="0" kern="1200" baseline="0" dirty="0" smtClean="0">
                        <a:solidFill>
                          <a:schemeClr val="bg1"/>
                        </a:solidFill>
                        <a:effectLst/>
                        <a:latin typeface="+mn-lt"/>
                        <a:ea typeface="+mn-ea"/>
                        <a:cs typeface="Arial Narrow"/>
                      </a:endParaRPr>
                    </a:p>
                  </a:txBody>
                  <a:tcPr/>
                </a:tc>
                <a:extLst>
                  <a:ext uri="{0D108BD9-81ED-4DB2-BD59-A6C34878D82A}">
                    <a16:rowId xmlns:a16="http://schemas.microsoft.com/office/drawing/2014/main" xmlns="" val="10000"/>
                  </a:ext>
                </a:extLst>
              </a:tr>
              <a:tr h="537405">
                <a:tc>
                  <a:txBody>
                    <a:bodyPr/>
                    <a:lstStyle/>
                    <a:p>
                      <a:pPr algn="l"/>
                      <a:r>
                        <a:rPr lang="en-US" sz="1600" b="1" dirty="0" smtClean="0">
                          <a:solidFill>
                            <a:schemeClr val="tx1"/>
                          </a:solidFill>
                        </a:rPr>
                        <a:t>Procurement awarded to BBBEE-compliant service providers</a:t>
                      </a:r>
                      <a:endParaRPr lang="en-ZA" sz="1600" b="1" dirty="0">
                        <a:solidFill>
                          <a:schemeClr val="tx1"/>
                        </a:solidFill>
                      </a:endParaRPr>
                    </a:p>
                  </a:txBody>
                  <a:tcPr/>
                </a:tc>
                <a:tc>
                  <a:txBody>
                    <a:bodyPr/>
                    <a:lstStyle/>
                    <a:p>
                      <a:pPr algn="l"/>
                      <a:r>
                        <a:rPr lang="en-US" sz="1600" dirty="0" smtClean="0">
                          <a:solidFill>
                            <a:schemeClr val="tx1"/>
                          </a:solidFill>
                        </a:rPr>
                        <a:t>% of total value of procurement awarded to BBBEE-compliant service providers</a:t>
                      </a:r>
                      <a:endParaRPr lang="en-ZA" sz="1600" dirty="0" smtClean="0">
                        <a:solidFill>
                          <a:schemeClr val="tx1"/>
                        </a:solidFill>
                      </a:endParaRPr>
                    </a:p>
                    <a:p>
                      <a:pPr marL="0" lvl="0" indent="0" algn="l">
                        <a:buFont typeface="Arial" pitchFamily="34" charset="0"/>
                        <a:buNone/>
                      </a:pPr>
                      <a:endParaRPr lang="en-GB" sz="1600" b="0" i="1" dirty="0" smtClean="0">
                        <a:solidFill>
                          <a:schemeClr val="tx1"/>
                        </a:solidFill>
                        <a:effectLst/>
                        <a:latin typeface="+mn-lt"/>
                        <a:ea typeface="Times New Roman"/>
                        <a:cs typeface="Arial Narrow"/>
                      </a:endParaRPr>
                    </a:p>
                  </a:txBody>
                  <a:tcPr marL="36195" marR="36195" marT="17780" marB="177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effectLst/>
                          <a:latin typeface="+mn-lt"/>
                          <a:cs typeface="Arial Narrow"/>
                        </a:rPr>
                        <a:t>&gt; 70%</a:t>
                      </a:r>
                    </a:p>
                  </a:txBody>
                  <a:tcPr>
                    <a:solidFill>
                      <a:schemeClr val="accent1">
                        <a:lumMod val="20000"/>
                        <a:lumOff val="80000"/>
                      </a:schemeClr>
                    </a:solidFill>
                  </a:tcPr>
                </a:tc>
                <a:extLst>
                  <a:ext uri="{0D108BD9-81ED-4DB2-BD59-A6C34878D82A}">
                    <a16:rowId xmlns:a16="http://schemas.microsoft.com/office/drawing/2014/main" xmlns="" val="10001"/>
                  </a:ext>
                </a:extLst>
              </a:tr>
              <a:tr h="673285">
                <a:tc>
                  <a:txBody>
                    <a:bodyPr/>
                    <a:lstStyle/>
                    <a:p>
                      <a:pPr algn="l">
                        <a:lnSpc>
                          <a:spcPct val="100000"/>
                        </a:lnSpc>
                      </a:pPr>
                      <a:r>
                        <a:rPr lang="en-US" sz="1600" b="1" kern="1200" dirty="0" smtClean="0">
                          <a:solidFill>
                            <a:schemeClr val="tx1"/>
                          </a:solidFill>
                          <a:latin typeface="+mn-lt"/>
                          <a:ea typeface="+mn-ea"/>
                          <a:cs typeface="+mn-cs"/>
                        </a:rPr>
                        <a:t>To drive integrated outcomes-based research, planning, monitoring and evaluation across the Sector</a:t>
                      </a:r>
                      <a:endParaRPr lang="en-ZA" sz="1600" b="1" kern="1200" dirty="0" smtClean="0">
                        <a:solidFill>
                          <a:schemeClr val="tx1"/>
                        </a:solidFill>
                        <a:latin typeface="+mn-lt"/>
                        <a:ea typeface="+mn-ea"/>
                        <a:cs typeface="+mn-cs"/>
                      </a:endParaRPr>
                    </a:p>
                  </a:txBody>
                  <a:tcPr/>
                </a:tc>
                <a:tc>
                  <a:txBody>
                    <a:bodyPr/>
                    <a:lstStyle/>
                    <a:p>
                      <a:pPr algn="l"/>
                      <a:r>
                        <a:rPr lang="en-US" sz="1600" b="0" i="0" u="none" strike="noStrike" kern="1200" baseline="0" dirty="0" smtClean="0">
                          <a:solidFill>
                            <a:schemeClr val="tx1"/>
                          </a:solidFill>
                          <a:latin typeface="+mn-lt"/>
                          <a:ea typeface="+mn-ea"/>
                          <a:cs typeface="+mn-cs"/>
                        </a:rPr>
                        <a:t>No. of departmental and entity performance information reports/documents approved</a:t>
                      </a:r>
                      <a:endParaRPr lang="en-ZA" sz="1600" b="1" i="1" kern="1200" baseline="0" dirty="0" smtClean="0">
                        <a:solidFill>
                          <a:schemeClr val="tx1"/>
                        </a:solidFill>
                        <a:effectLst/>
                        <a:latin typeface="+mn-lt"/>
                        <a:ea typeface="+mn-ea"/>
                        <a:cs typeface="Arial Narrow"/>
                      </a:endParaRPr>
                    </a:p>
                  </a:txBody>
                  <a:tcPr/>
                </a:tc>
                <a:tc>
                  <a:txBody>
                    <a:bodyPr/>
                    <a:lstStyle/>
                    <a:p>
                      <a:pPr algn="l">
                        <a:lnSpc>
                          <a:spcPct val="100000"/>
                        </a:lnSpc>
                      </a:pPr>
                      <a:r>
                        <a:rPr lang="en-ZA" sz="1600" b="0" i="0" kern="1200" baseline="0" dirty="0" smtClean="0">
                          <a:solidFill>
                            <a:schemeClr val="tx1"/>
                          </a:solidFill>
                          <a:effectLst/>
                          <a:latin typeface="+mn-lt"/>
                          <a:ea typeface="+mn-ea"/>
                          <a:cs typeface="Arial Narrow"/>
                        </a:rPr>
                        <a:t>14</a:t>
                      </a:r>
                    </a:p>
                  </a:txBody>
                  <a:tcPr>
                    <a:solidFill>
                      <a:schemeClr val="accent1">
                        <a:lumMod val="20000"/>
                        <a:lumOff val="80000"/>
                      </a:schemeClr>
                    </a:solidFill>
                  </a:tcPr>
                </a:tc>
                <a:extLst>
                  <a:ext uri="{0D108BD9-81ED-4DB2-BD59-A6C34878D82A}">
                    <a16:rowId xmlns:a16="http://schemas.microsoft.com/office/drawing/2014/main" xmlns="" val="10002"/>
                  </a:ext>
                </a:extLst>
              </a:tr>
              <a:tr h="1593875">
                <a:tc rowSpan="2">
                  <a:txBody>
                    <a:bodyPr/>
                    <a:lstStyle/>
                    <a:p>
                      <a:pPr algn="l">
                        <a:lnSpc>
                          <a:spcPct val="100000"/>
                        </a:lnSpc>
                      </a:pPr>
                      <a:r>
                        <a:rPr lang="en-US" sz="1600" b="1" kern="1200" dirty="0" smtClean="0">
                          <a:solidFill>
                            <a:schemeClr val="tx1"/>
                          </a:solidFill>
                          <a:latin typeface="+mn-lt"/>
                          <a:ea typeface="+mn-ea"/>
                          <a:cs typeface="+mn-cs"/>
                        </a:rPr>
                        <a:t>To create a coherent policy and legislative environment for ACH Sector </a:t>
                      </a:r>
                      <a:endParaRPr lang="en-ZA" sz="1600" b="1" kern="1200" dirty="0" smtClean="0">
                        <a:solidFill>
                          <a:schemeClr val="tx1"/>
                        </a:solidFill>
                        <a:latin typeface="+mn-lt"/>
                        <a:ea typeface="+mn-ea"/>
                        <a:cs typeface="+mn-cs"/>
                      </a:endParaRPr>
                    </a:p>
                  </a:txBody>
                  <a:tcPr/>
                </a:tc>
                <a:tc>
                  <a:txBody>
                    <a:bodyPr/>
                    <a:lstStyle/>
                    <a:p>
                      <a:pPr algn="l"/>
                      <a:r>
                        <a:rPr lang="en-US" sz="1600" b="0" i="0" u="none" strike="noStrike" kern="1200" baseline="0" dirty="0" smtClean="0">
                          <a:solidFill>
                            <a:schemeClr val="tx1"/>
                          </a:solidFill>
                          <a:latin typeface="+mn-lt"/>
                          <a:ea typeface="+mn-ea"/>
                          <a:cs typeface="+mn-cs"/>
                        </a:rPr>
                        <a:t>No. of governance tools implemented for DAC public entities </a:t>
                      </a:r>
                      <a:endParaRPr lang="en-ZA" sz="1600" b="0" i="0" u="none" strike="noStrike" kern="1200" baseline="0" dirty="0" smtClean="0">
                        <a:solidFill>
                          <a:schemeClr val="tx1"/>
                        </a:solidFill>
                        <a:latin typeface="+mn-lt"/>
                        <a:ea typeface="+mn-ea"/>
                        <a:cs typeface="+mn-cs"/>
                      </a:endParaRPr>
                    </a:p>
                  </a:txBody>
                  <a:tcPr/>
                </a:tc>
                <a:tc>
                  <a:txBody>
                    <a:bodyPr/>
                    <a:lstStyle/>
                    <a:p>
                      <a:pPr algn="l">
                        <a:lnSpc>
                          <a:spcPct val="100000"/>
                        </a:lnSpc>
                      </a:pPr>
                      <a:r>
                        <a:rPr lang="en-US" sz="1600" b="0" i="0" kern="1200" baseline="0" dirty="0" smtClean="0">
                          <a:solidFill>
                            <a:schemeClr val="tx1"/>
                          </a:solidFill>
                          <a:effectLst/>
                          <a:latin typeface="+mn-lt"/>
                          <a:ea typeface="+mn-ea"/>
                          <a:cs typeface="Arial Narrow"/>
                        </a:rPr>
                        <a:t>5 governance tools (i.e. appointment of DAC reps on all councils, appointment of 4 councils, induction of the new councils,  capacity building programme on corporate governance  for new councils’ , evaluation/ assessment of councils)</a:t>
                      </a:r>
                      <a:endParaRPr lang="en-ZA" sz="1600" b="0" i="0" kern="1200" baseline="0" dirty="0" smtClean="0">
                        <a:solidFill>
                          <a:schemeClr val="tx1"/>
                        </a:solidFill>
                        <a:effectLst/>
                        <a:latin typeface="+mn-lt"/>
                        <a:ea typeface="+mn-ea"/>
                        <a:cs typeface="Arial Narrow"/>
                      </a:endParaRPr>
                    </a:p>
                  </a:txBody>
                  <a:tcPr>
                    <a:solidFill>
                      <a:schemeClr val="accent1">
                        <a:lumMod val="20000"/>
                        <a:lumOff val="80000"/>
                      </a:schemeClr>
                    </a:solidFill>
                  </a:tcPr>
                </a:tc>
                <a:extLst>
                  <a:ext uri="{0D108BD9-81ED-4DB2-BD59-A6C34878D82A}">
                    <a16:rowId xmlns:a16="http://schemas.microsoft.com/office/drawing/2014/main" xmlns="" val="10003"/>
                  </a:ext>
                </a:extLst>
              </a:tr>
              <a:tr h="495024">
                <a:tc vMerge="1">
                  <a:txBody>
                    <a:bodyPr/>
                    <a:lstStyle/>
                    <a:p>
                      <a:endParaRPr lang="en-ZA"/>
                    </a:p>
                  </a:txBody>
                  <a:tcPr/>
                </a:tc>
                <a:tc>
                  <a:txBody>
                    <a:bodyPr/>
                    <a:lstStyle/>
                    <a:p>
                      <a:pPr algn="l"/>
                      <a:r>
                        <a:rPr lang="en-US" sz="1600" b="0" i="0" u="none" strike="noStrike" kern="1200" baseline="0" dirty="0" smtClean="0">
                          <a:solidFill>
                            <a:schemeClr val="tx1"/>
                          </a:solidFill>
                          <a:latin typeface="+mn-lt"/>
                          <a:ea typeface="+mn-ea"/>
                          <a:cs typeface="+mn-cs"/>
                        </a:rPr>
                        <a:t>No. of CEO’s Forums held</a:t>
                      </a:r>
                      <a:endParaRPr lang="en-ZA" sz="1600" b="0" i="0" u="none" strike="noStrike" kern="1200" baseline="0" dirty="0" smtClean="0">
                        <a:solidFill>
                          <a:schemeClr val="tx1"/>
                        </a:solidFill>
                        <a:latin typeface="+mn-lt"/>
                        <a:ea typeface="+mn-ea"/>
                        <a:cs typeface="+mn-cs"/>
                      </a:endParaRPr>
                    </a:p>
                  </a:txBody>
                  <a:tcPr/>
                </a:tc>
                <a:tc>
                  <a:txBody>
                    <a:bodyPr/>
                    <a:lstStyle/>
                    <a:p>
                      <a:pPr algn="l">
                        <a:lnSpc>
                          <a:spcPct val="100000"/>
                        </a:lnSpc>
                      </a:pPr>
                      <a:r>
                        <a:rPr lang="en-ZA" sz="1600" b="0" i="0" kern="1200" baseline="0" dirty="0" smtClean="0">
                          <a:solidFill>
                            <a:schemeClr val="tx1"/>
                          </a:solidFill>
                          <a:effectLst/>
                          <a:latin typeface="+mn-lt"/>
                          <a:ea typeface="+mn-ea"/>
                          <a:cs typeface="Arial Narrow"/>
                        </a:rPr>
                        <a:t>2</a:t>
                      </a:r>
                    </a:p>
                  </a:txBody>
                  <a:tcP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4263140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397698524"/>
              </p:ext>
            </p:extLst>
          </p:nvPr>
        </p:nvGraphicFramePr>
        <p:xfrm>
          <a:off x="351602" y="1052736"/>
          <a:ext cx="8363271" cy="4704576"/>
        </p:xfrm>
        <a:graphic>
          <a:graphicData uri="http://schemas.openxmlformats.org/drawingml/2006/table">
            <a:tbl>
              <a:tblPr firstRow="1" bandRow="1">
                <a:tableStyleId>{5C22544A-7EE6-4342-B048-85BDC9FD1C3A}</a:tableStyleId>
              </a:tblPr>
              <a:tblGrid>
                <a:gridCol w="3100985">
                  <a:extLst>
                    <a:ext uri="{9D8B030D-6E8A-4147-A177-3AD203B41FA5}">
                      <a16:colId xmlns:a16="http://schemas.microsoft.com/office/drawing/2014/main" xmlns="" val="20000"/>
                    </a:ext>
                  </a:extLst>
                </a:gridCol>
                <a:gridCol w="2631143">
                  <a:extLst>
                    <a:ext uri="{9D8B030D-6E8A-4147-A177-3AD203B41FA5}">
                      <a16:colId xmlns:a16="http://schemas.microsoft.com/office/drawing/2014/main" xmlns="" val="20001"/>
                    </a:ext>
                  </a:extLst>
                </a:gridCol>
                <a:gridCol w="2631143">
                  <a:extLst>
                    <a:ext uri="{9D8B030D-6E8A-4147-A177-3AD203B41FA5}">
                      <a16:colId xmlns:a16="http://schemas.microsoft.com/office/drawing/2014/main" xmlns="" val="20002"/>
                    </a:ext>
                  </a:extLst>
                </a:gridCol>
              </a:tblGrid>
              <a:tr h="864096">
                <a:tc>
                  <a:txBody>
                    <a:bodyPr/>
                    <a:lstStyle/>
                    <a:p>
                      <a:pPr algn="ctr">
                        <a:lnSpc>
                          <a:spcPct val="100000"/>
                        </a:lnSpc>
                      </a:pPr>
                      <a:r>
                        <a:rPr lang="en-ZA" sz="1800" b="1" i="0" kern="1200" baseline="0" dirty="0" smtClean="0">
                          <a:solidFill>
                            <a:schemeClr val="bg1"/>
                          </a:solidFill>
                          <a:effectLst/>
                          <a:latin typeface="+mn-lt"/>
                          <a:ea typeface="+mn-ea"/>
                          <a:cs typeface="Arial Narrow"/>
                        </a:rPr>
                        <a:t>Strategic Objective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white"/>
                          </a:solidFill>
                          <a:effectLst/>
                          <a:uLnTx/>
                          <a:uFillTx/>
                          <a:latin typeface="+mn-lt"/>
                          <a:ea typeface="+mn-ea"/>
                          <a:cs typeface="Arial Narrow"/>
                        </a:rPr>
                        <a:t>Indicators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bg1"/>
                          </a:solidFill>
                          <a:effectLst/>
                          <a:latin typeface="+mn-lt"/>
                          <a:ea typeface="+mn-ea"/>
                          <a:cs typeface="Arial Narrow"/>
                        </a:rPr>
                        <a:t>2019/20 Targets</a:t>
                      </a:r>
                    </a:p>
                    <a:p>
                      <a:pPr algn="ctr">
                        <a:lnSpc>
                          <a:spcPct val="100000"/>
                        </a:lnSpc>
                      </a:pPr>
                      <a:endParaRPr lang="en-ZA" sz="1800" b="1" i="0" kern="1200" baseline="0" dirty="0" smtClean="0">
                        <a:solidFill>
                          <a:schemeClr val="bg1"/>
                        </a:solidFill>
                        <a:effectLst/>
                        <a:latin typeface="+mn-lt"/>
                        <a:ea typeface="+mn-ea"/>
                        <a:cs typeface="Arial Narrow"/>
                      </a:endParaRPr>
                    </a:p>
                  </a:txBody>
                  <a:tcPr/>
                </a:tc>
                <a:extLst>
                  <a:ext uri="{0D108BD9-81ED-4DB2-BD59-A6C34878D82A}">
                    <a16:rowId xmlns:a16="http://schemas.microsoft.com/office/drawing/2014/main" xmlns="" val="10000"/>
                  </a:ext>
                </a:extLst>
              </a:tr>
              <a:tr h="823977">
                <a:tc rowSpan="2">
                  <a:txBody>
                    <a:bodyPr/>
                    <a:lstStyle/>
                    <a:p>
                      <a:pPr algn="l">
                        <a:lnSpc>
                          <a:spcPct val="100000"/>
                        </a:lnSpc>
                      </a:pPr>
                      <a:r>
                        <a:rPr lang="en-US" sz="1800" b="1" i="0" kern="1200" dirty="0" smtClean="0">
                          <a:solidFill>
                            <a:schemeClr val="tx1"/>
                          </a:solidFill>
                          <a:effectLst/>
                          <a:latin typeface="+mn-lt"/>
                          <a:ea typeface="+mn-ea"/>
                          <a:cs typeface="Arial Narrow"/>
                        </a:rPr>
                        <a:t>To drive integrated outcomes–based research, planning, monitoring and evaluation across the Sector</a:t>
                      </a:r>
                      <a:endParaRPr lang="en-ZA" sz="1800" b="1" i="0" kern="1200" baseline="0" dirty="0" smtClean="0">
                        <a:solidFill>
                          <a:schemeClr val="tx1"/>
                        </a:solidFill>
                        <a:effectLst/>
                        <a:latin typeface="+mn-lt"/>
                        <a:ea typeface="+mn-ea"/>
                        <a:cs typeface="Arial Narrow"/>
                      </a:endParaRPr>
                    </a:p>
                  </a:txBody>
                  <a:tcPr/>
                </a:tc>
                <a:tc>
                  <a:txBody>
                    <a:bodyPr/>
                    <a:lstStyle/>
                    <a:p>
                      <a:pPr algn="l"/>
                      <a:r>
                        <a:rPr lang="en-US" sz="1800" b="0" i="0" kern="1200" baseline="0" dirty="0" smtClean="0">
                          <a:solidFill>
                            <a:schemeClr val="tx1"/>
                          </a:solidFill>
                          <a:effectLst/>
                          <a:latin typeface="+mn-lt"/>
                          <a:ea typeface="+mn-ea"/>
                          <a:cs typeface="Arial Narrow"/>
                        </a:rPr>
                        <a:t>Approved feasibility and due diligence report on amalgamation of DAC public entities</a:t>
                      </a:r>
                      <a:endParaRPr lang="en-ZA" sz="1800" b="0" i="0" kern="1200" baseline="0" dirty="0" smtClean="0">
                        <a:solidFill>
                          <a:schemeClr val="tx1"/>
                        </a:solidFill>
                        <a:effectLst/>
                        <a:latin typeface="+mn-lt"/>
                        <a:ea typeface="+mn-ea"/>
                        <a:cs typeface="Arial Narrow"/>
                      </a:endParaRPr>
                    </a:p>
                  </a:txBody>
                  <a:tcPr anchor="ctr"/>
                </a:tc>
                <a:tc>
                  <a:txBody>
                    <a:bodyPr/>
                    <a:lstStyle/>
                    <a:p>
                      <a:pPr algn="l">
                        <a:lnSpc>
                          <a:spcPct val="100000"/>
                        </a:lnSpc>
                      </a:pPr>
                      <a:r>
                        <a:rPr lang="en-US" sz="1800" kern="1200" baseline="0" dirty="0" smtClean="0">
                          <a:solidFill>
                            <a:schemeClr val="tx1"/>
                          </a:solidFill>
                          <a:latin typeface="+mn-lt"/>
                          <a:ea typeface="+mn-ea"/>
                          <a:cs typeface="+mn-cs"/>
                        </a:rPr>
                        <a:t>Approved feasibility and due diligence report on amalgamation of DAC public entities</a:t>
                      </a:r>
                      <a:endParaRPr lang="en-ZA" sz="1800" kern="1200" baseline="0" dirty="0" smtClean="0">
                        <a:solidFill>
                          <a:schemeClr val="tx1"/>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760199">
                <a:tc vMerge="1">
                  <a:txBody>
                    <a:bodyPr/>
                    <a:lstStyle/>
                    <a:p>
                      <a:endParaRPr lang="en-ZA"/>
                    </a:p>
                  </a:txBody>
                  <a:tcPr/>
                </a:tc>
                <a:tc>
                  <a:txBody>
                    <a:bodyPr/>
                    <a:lstStyle/>
                    <a:p>
                      <a:pPr algn="l"/>
                      <a:r>
                        <a:rPr lang="en-US" sz="1800" b="0" i="0" kern="1200" baseline="0" dirty="0" smtClean="0">
                          <a:solidFill>
                            <a:schemeClr val="tx1"/>
                          </a:solidFill>
                          <a:effectLst/>
                          <a:latin typeface="+mn-lt"/>
                          <a:ea typeface="+mn-ea"/>
                          <a:cs typeface="Arial Narrow"/>
                        </a:rPr>
                        <a:t>No. of reports produced by SACO</a:t>
                      </a:r>
                    </a:p>
                    <a:p>
                      <a:pPr algn="l"/>
                      <a:endParaRPr lang="en-ZA" sz="1800" b="0" i="0" kern="1200" baseline="0" dirty="0" smtClean="0">
                        <a:solidFill>
                          <a:schemeClr val="tx1"/>
                        </a:solidFill>
                        <a:effectLst/>
                        <a:latin typeface="+mn-lt"/>
                        <a:ea typeface="+mn-ea"/>
                        <a:cs typeface="Arial Narrow"/>
                      </a:endParaRPr>
                    </a:p>
                  </a:txBody>
                  <a:tcPr/>
                </a:tc>
                <a:tc>
                  <a:txBody>
                    <a:bodyPr/>
                    <a:lstStyle/>
                    <a:p>
                      <a:pPr marL="0" algn="l" defTabSz="914400" rtl="0" eaLnBrk="1" latinLnBrk="0" hangingPunct="1">
                        <a:lnSpc>
                          <a:spcPct val="100000"/>
                        </a:lnSpc>
                      </a:pPr>
                      <a:r>
                        <a:rPr lang="en-ZA" sz="1800" kern="1200" baseline="0" dirty="0" smtClean="0">
                          <a:solidFill>
                            <a:schemeClr val="tx1"/>
                          </a:solidFill>
                          <a:latin typeface="+mn-lt"/>
                          <a:ea typeface="+mn-ea"/>
                          <a:cs typeface="+mn-cs"/>
                        </a:rPr>
                        <a:t>36</a:t>
                      </a:r>
                    </a:p>
                    <a:p>
                      <a:pPr algn="l"/>
                      <a:endParaRPr lang="en-ZA" sz="18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xmlns="" val="10002"/>
                  </a:ext>
                </a:extLst>
              </a:tr>
              <a:tr h="1737360">
                <a:tc>
                  <a:txBody>
                    <a:bodyPr/>
                    <a:lstStyle/>
                    <a:p>
                      <a:pPr algn="l">
                        <a:lnSpc>
                          <a:spcPct val="100000"/>
                        </a:lnSpc>
                      </a:pPr>
                      <a:r>
                        <a:rPr lang="en-ZA" sz="1800" b="1" i="0" kern="1200" baseline="0" dirty="0" smtClean="0">
                          <a:solidFill>
                            <a:schemeClr val="tx1"/>
                          </a:solidFill>
                          <a:effectLst/>
                          <a:latin typeface="+mn-lt"/>
                          <a:ea typeface="+mn-ea"/>
                          <a:cs typeface="Arial Narrow"/>
                        </a:rPr>
                        <a:t>To  create a coherence policy and legislative environment for the arts, culture  and heritage sector </a:t>
                      </a:r>
                    </a:p>
                  </a:txBody>
                  <a:tcPr/>
                </a:tc>
                <a:tc>
                  <a:txBody>
                    <a:bodyPr/>
                    <a:lstStyle/>
                    <a:p>
                      <a:pPr algn="l"/>
                      <a:r>
                        <a:rPr lang="en-ZA" sz="1800" b="0" i="0" kern="1200" baseline="0" dirty="0" smtClean="0">
                          <a:solidFill>
                            <a:schemeClr val="tx1"/>
                          </a:solidFill>
                          <a:effectLst/>
                          <a:latin typeface="+mn-lt"/>
                          <a:ea typeface="+mn-ea"/>
                          <a:cs typeface="Arial Narrow"/>
                        </a:rPr>
                        <a:t> number of heritage policies drafted </a:t>
                      </a:r>
                    </a:p>
                  </a:txBody>
                  <a:tcPr/>
                </a:tc>
                <a:tc>
                  <a:txBody>
                    <a:bodyPr/>
                    <a:lstStyle/>
                    <a:p>
                      <a:pPr algn="l"/>
                      <a:r>
                        <a:rPr lang="en-ZA" sz="1800" dirty="0" smtClean="0">
                          <a:solidFill>
                            <a:schemeClr val="tx1"/>
                          </a:solidFill>
                        </a:rPr>
                        <a:t>1</a:t>
                      </a:r>
                      <a:r>
                        <a:rPr lang="en-ZA" sz="1800" baseline="0" dirty="0" smtClean="0">
                          <a:solidFill>
                            <a:schemeClr val="tx1"/>
                          </a:solidFill>
                        </a:rPr>
                        <a:t> national policy drafted on the repatriation and restitution of human remains and heritage objects </a:t>
                      </a:r>
                      <a:endParaRPr lang="en-ZA" sz="18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xmlns="" val="10003"/>
                  </a:ext>
                </a:extLst>
              </a:tr>
            </a:tbl>
          </a:graphicData>
        </a:graphic>
      </p:graphicFrame>
      <p:sp>
        <p:nvSpPr>
          <p:cNvPr id="4" name="Title 1"/>
          <p:cNvSpPr txBox="1">
            <a:spLocks/>
          </p:cNvSpPr>
          <p:nvPr/>
        </p:nvSpPr>
        <p:spPr>
          <a:xfrm>
            <a:off x="0" y="116632"/>
            <a:ext cx="9036496" cy="710952"/>
          </a:xfrm>
          <a:prstGeom prst="rect">
            <a:avLst/>
          </a:prstGeom>
        </p:spPr>
        <p:txBody>
          <a:bodyPr>
            <a:norm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US" sz="2800" dirty="0" smtClean="0">
                <a:latin typeface="+mj-lt"/>
                <a:cs typeface="Arial Narrow"/>
              </a:rPr>
              <a:t>AN EFFECTIVE AND EFFICIENT ACH SECTOR</a:t>
            </a:r>
            <a:endParaRPr lang="en-US" sz="2800" dirty="0">
              <a:latin typeface="+mj-lt"/>
              <a:cs typeface="Arial Narrow"/>
            </a:endParaRPr>
          </a:p>
        </p:txBody>
      </p:sp>
      <p:sp>
        <p:nvSpPr>
          <p:cNvPr id="5" name="Slide Number Placeholder 3"/>
          <p:cNvSpPr>
            <a:spLocks noGrp="1"/>
          </p:cNvSpPr>
          <p:nvPr>
            <p:ph type="sldNum" sz="quarter" idx="4"/>
          </p:nvPr>
        </p:nvSpPr>
        <p:spPr>
          <a:xfrm>
            <a:off x="8077200" y="6172200"/>
            <a:ext cx="609600" cy="365125"/>
          </a:xfrm>
        </p:spPr>
        <p:txBody>
          <a:bodyPr/>
          <a:lstStyle/>
          <a:p>
            <a:r>
              <a:rPr lang="en-ZA" sz="1200" b="1" dirty="0" smtClean="0"/>
              <a:t>39</a:t>
            </a:r>
          </a:p>
        </p:txBody>
      </p:sp>
    </p:spTree>
    <p:extLst>
      <p:ext uri="{BB962C8B-B14F-4D97-AF65-F5344CB8AC3E}">
        <p14:creationId xmlns:p14="http://schemas.microsoft.com/office/powerpoint/2010/main" xmlns="" val="338717784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GOAL 4: </a:t>
            </a:r>
            <a:r>
              <a:rPr lang="en-US" sz="4000" dirty="0" smtClean="0">
                <a:latin typeface="+mj-lt"/>
                <a:cs typeface="Arial Narrow"/>
              </a:rPr>
              <a:t>A </a:t>
            </a:r>
            <a:r>
              <a:rPr lang="en-US" sz="4000" dirty="0">
                <a:latin typeface="+mj-lt"/>
                <a:cs typeface="Arial Narrow"/>
              </a:rPr>
              <a:t>PROFESSIONAL AND </a:t>
            </a:r>
            <a:r>
              <a:rPr lang="en-US" sz="4000" dirty="0" smtClean="0">
                <a:latin typeface="+mj-lt"/>
                <a:cs typeface="Arial Narrow"/>
              </a:rPr>
              <a:t>CAPACITATED ACH </a:t>
            </a:r>
            <a:r>
              <a:rPr lang="en-US" sz="4000" dirty="0">
                <a:latin typeface="+mj-lt"/>
                <a:cs typeface="Arial Narrow"/>
              </a:rPr>
              <a:t>SECTOR</a:t>
            </a:r>
            <a:r>
              <a:rPr lang="en-US" sz="4000" dirty="0" smtClean="0">
                <a:latin typeface="+mj-lt"/>
              </a:rPr>
              <a:t>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400" b="1" dirty="0" smtClean="0"/>
          </a:p>
        </p:txBody>
      </p:sp>
      <p:sp>
        <p:nvSpPr>
          <p:cNvPr id="2" name="Slide Number Placeholder 1"/>
          <p:cNvSpPr>
            <a:spLocks noGrp="1"/>
          </p:cNvSpPr>
          <p:nvPr>
            <p:ph type="sldNum" sz="quarter" idx="4"/>
          </p:nvPr>
        </p:nvSpPr>
        <p:spPr>
          <a:xfrm>
            <a:off x="8077200" y="6172200"/>
            <a:ext cx="632792" cy="365125"/>
          </a:xfrm>
        </p:spPr>
        <p:txBody>
          <a:bodyPr/>
          <a:lstStyle/>
          <a:p>
            <a:r>
              <a:rPr lang="en-ZA" sz="1200" b="1" dirty="0" smtClean="0"/>
              <a:t>40</a:t>
            </a:r>
            <a:endParaRPr lang="en-ZA" sz="1200" b="1" dirty="0"/>
          </a:p>
          <a:p>
            <a:endParaRPr lang="en-ZA" sz="1200" b="1" dirty="0"/>
          </a:p>
        </p:txBody>
      </p:sp>
    </p:spTree>
    <p:extLst>
      <p:ext uri="{BB962C8B-B14F-4D97-AF65-F5344CB8AC3E}">
        <p14:creationId xmlns:p14="http://schemas.microsoft.com/office/powerpoint/2010/main" xmlns="" val="4246648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9" y="318375"/>
            <a:ext cx="9036496" cy="710952"/>
          </a:xfrm>
        </p:spPr>
        <p:txBody>
          <a:bodyPr>
            <a:normAutofit/>
          </a:bodyPr>
          <a:lstStyle/>
          <a:p>
            <a:pPr algn="ctr"/>
            <a:r>
              <a:rPr lang="en-US" sz="2800" dirty="0" smtClean="0">
                <a:latin typeface="+mj-lt"/>
                <a:cs typeface="Arial Narrow"/>
              </a:rPr>
              <a:t>A PROFESSIONAL AND CAPACITATED SECTOR</a:t>
            </a:r>
            <a:endParaRPr lang="en-US" sz="2800" dirty="0">
              <a:latin typeface="+mj-lt"/>
              <a:cs typeface="Arial Narrow"/>
            </a:endParaRPr>
          </a:p>
        </p:txBody>
      </p:sp>
      <p:sp>
        <p:nvSpPr>
          <p:cNvPr id="4" name="Slide Number Placeholder 3"/>
          <p:cNvSpPr>
            <a:spLocks noGrp="1"/>
          </p:cNvSpPr>
          <p:nvPr>
            <p:ph type="sldNum" sz="quarter" idx="4"/>
          </p:nvPr>
        </p:nvSpPr>
        <p:spPr/>
        <p:txBody>
          <a:bodyPr/>
          <a:lstStyle/>
          <a:p>
            <a:r>
              <a:rPr lang="en-ZA" sz="1200" b="1" dirty="0" smtClean="0"/>
              <a:t>41</a:t>
            </a:r>
          </a:p>
        </p:txBody>
      </p:sp>
      <p:graphicFrame>
        <p:nvGraphicFramePr>
          <p:cNvPr id="5" name="Table 4"/>
          <p:cNvGraphicFramePr>
            <a:graphicFrameLocks noGrp="1"/>
          </p:cNvGraphicFramePr>
          <p:nvPr>
            <p:extLst>
              <p:ext uri="{D42A27DB-BD31-4B8C-83A1-F6EECF244321}">
                <p14:modId xmlns:p14="http://schemas.microsoft.com/office/powerpoint/2010/main" xmlns="" val="2177208550"/>
              </p:ext>
            </p:extLst>
          </p:nvPr>
        </p:nvGraphicFramePr>
        <p:xfrm>
          <a:off x="467544" y="1124745"/>
          <a:ext cx="8219256" cy="4576709"/>
        </p:xfrm>
        <a:graphic>
          <a:graphicData uri="http://schemas.openxmlformats.org/drawingml/2006/table">
            <a:tbl>
              <a:tblPr firstRow="1" bandRow="1">
                <a:tableStyleId>{5C22544A-7EE6-4342-B048-85BDC9FD1C3A}</a:tableStyleId>
              </a:tblPr>
              <a:tblGrid>
                <a:gridCol w="2624636">
                  <a:extLst>
                    <a:ext uri="{9D8B030D-6E8A-4147-A177-3AD203B41FA5}">
                      <a16:colId xmlns:a16="http://schemas.microsoft.com/office/drawing/2014/main" xmlns="" val="20000"/>
                    </a:ext>
                  </a:extLst>
                </a:gridCol>
                <a:gridCol w="2348359">
                  <a:extLst>
                    <a:ext uri="{9D8B030D-6E8A-4147-A177-3AD203B41FA5}">
                      <a16:colId xmlns:a16="http://schemas.microsoft.com/office/drawing/2014/main" xmlns="" val="20001"/>
                    </a:ext>
                  </a:extLst>
                </a:gridCol>
                <a:gridCol w="3246261">
                  <a:extLst>
                    <a:ext uri="{9D8B030D-6E8A-4147-A177-3AD203B41FA5}">
                      <a16:colId xmlns:a16="http://schemas.microsoft.com/office/drawing/2014/main" xmlns="" val="20002"/>
                    </a:ext>
                  </a:extLst>
                </a:gridCol>
              </a:tblGrid>
              <a:tr h="629672">
                <a:tc>
                  <a:txBody>
                    <a:bodyPr/>
                    <a:lstStyle/>
                    <a:p>
                      <a:pPr algn="ctr">
                        <a:lnSpc>
                          <a:spcPct val="100000"/>
                        </a:lnSpc>
                      </a:pPr>
                      <a:r>
                        <a:rPr lang="en-ZA" sz="1800" b="1" i="0" kern="1200" baseline="0" dirty="0" smtClean="0">
                          <a:solidFill>
                            <a:schemeClr val="bg1"/>
                          </a:solidFill>
                          <a:effectLst/>
                          <a:latin typeface="+mn-lt"/>
                          <a:ea typeface="+mn-ea"/>
                          <a:cs typeface="Arial Narrow"/>
                        </a:rPr>
                        <a:t>Strategic Objective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prstClr val="white"/>
                          </a:solidFill>
                          <a:effectLst/>
                          <a:uLnTx/>
                          <a:uFillTx/>
                          <a:latin typeface="+mn-lt"/>
                          <a:ea typeface="+mn-ea"/>
                          <a:cs typeface="Arial Narrow"/>
                        </a:rPr>
                        <a:t>Indicators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i="0" kern="1200" baseline="0" dirty="0" smtClean="0">
                          <a:solidFill>
                            <a:schemeClr val="bg1"/>
                          </a:solidFill>
                          <a:effectLst/>
                          <a:latin typeface="+mn-lt"/>
                          <a:ea typeface="+mn-ea"/>
                          <a:cs typeface="Arial Narrow"/>
                        </a:rPr>
                        <a:t>2019/20 Targets</a:t>
                      </a:r>
                    </a:p>
                  </a:txBody>
                  <a:tcPr marL="36195" marR="36195" marT="17780" marB="17780"/>
                </a:tc>
                <a:extLst>
                  <a:ext uri="{0D108BD9-81ED-4DB2-BD59-A6C34878D82A}">
                    <a16:rowId xmlns:a16="http://schemas.microsoft.com/office/drawing/2014/main" xmlns="" val="10000"/>
                  </a:ext>
                </a:extLst>
              </a:tr>
              <a:tr h="1021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Arial Narrow"/>
                        </a:rPr>
                        <a:t>To build human resource capacity and promote excellence</a:t>
                      </a:r>
                      <a:endParaRPr lang="en-US" sz="1800" b="1" i="0" dirty="0" smtClean="0">
                        <a:solidFill>
                          <a:schemeClr val="tx1"/>
                        </a:solidFill>
                        <a:effectLst/>
                        <a:latin typeface="+mn-lt"/>
                        <a:cs typeface="Arial Narrow"/>
                      </a:endParaRPr>
                    </a:p>
                  </a:txBody>
                  <a:tcPr marL="36195" marR="36195" marT="17780" marB="17780"/>
                </a:tc>
                <a:tc>
                  <a:txBody>
                    <a:bodyPr/>
                    <a:lstStyle/>
                    <a:p>
                      <a:r>
                        <a:rPr lang="en-US" sz="1800" b="0" i="0" u="none" strike="noStrike" kern="1200" baseline="0" dirty="0" smtClean="0">
                          <a:solidFill>
                            <a:schemeClr val="tx1"/>
                          </a:solidFill>
                          <a:latin typeface="+mn-lt"/>
                          <a:ea typeface="+mn-ea"/>
                          <a:cs typeface="+mn-cs"/>
                        </a:rPr>
                        <a:t>&lt;10% vacancy rate in DAC</a:t>
                      </a:r>
                      <a:endParaRPr lang="en-ZA" sz="1800" b="1" i="1" kern="1200" baseline="0" dirty="0" smtClean="0">
                        <a:solidFill>
                          <a:schemeClr val="tx1"/>
                        </a:solidFill>
                        <a:effectLst/>
                        <a:latin typeface="+mn-lt"/>
                        <a:ea typeface="+mn-ea"/>
                        <a:cs typeface="Arial Narrow"/>
                      </a:endParaRPr>
                    </a:p>
                  </a:txBody>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800" b="0" i="0" dirty="0" smtClean="0">
                          <a:solidFill>
                            <a:schemeClr val="tx1"/>
                          </a:solidFill>
                          <a:effectLst/>
                          <a:latin typeface="+mn-lt"/>
                          <a:cs typeface="Arial Narrow"/>
                        </a:rPr>
                        <a:t>Maintain &lt;10% vacancy rate in DAC</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1"/>
                  </a:ext>
                </a:extLst>
              </a:tr>
              <a:tr h="93323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mn-lt"/>
                          <a:ea typeface="+mn-ea"/>
                          <a:cs typeface="+mn-cs"/>
                        </a:rPr>
                        <a:t>To build human resource capacity and promote excellence</a:t>
                      </a:r>
                    </a:p>
                  </a:txBody>
                  <a:tcPr marL="36195" marR="36195" marT="17780" marB="17780"/>
                </a:tc>
                <a:tc>
                  <a:txBody>
                    <a:bodyPr/>
                    <a:lstStyle/>
                    <a:p>
                      <a:r>
                        <a:rPr lang="en-US" sz="1800" b="0" i="0" u="none" strike="noStrike" kern="1200" baseline="0" dirty="0" smtClean="0">
                          <a:solidFill>
                            <a:schemeClr val="tx1"/>
                          </a:solidFill>
                          <a:latin typeface="+mn-lt"/>
                          <a:ea typeface="+mn-ea"/>
                          <a:cs typeface="+mn-cs"/>
                        </a:rPr>
                        <a:t>Bursaries awarded for development of qualified </a:t>
                      </a:r>
                      <a:r>
                        <a:rPr lang="en-US" sz="1800" kern="1200" dirty="0" smtClean="0">
                          <a:solidFill>
                            <a:schemeClr val="dk1"/>
                          </a:solidFill>
                          <a:effectLst/>
                          <a:latin typeface="+mn-lt"/>
                          <a:ea typeface="+mn-ea"/>
                          <a:cs typeface="+mn-cs"/>
                        </a:rPr>
                        <a:t>language practitioners</a:t>
                      </a:r>
                      <a:endParaRPr lang="en-ZA" sz="1800" kern="1200" dirty="0" smtClean="0">
                        <a:solidFill>
                          <a:schemeClr val="dk1"/>
                        </a:solidFill>
                        <a:effectLst/>
                        <a:latin typeface="+mn-lt"/>
                        <a:ea typeface="+mn-ea"/>
                        <a:cs typeface="+mn-cs"/>
                      </a:endParaRPr>
                    </a:p>
                  </a:txBody>
                  <a:tcPr anchor="ct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800" b="0" i="0" dirty="0" smtClean="0">
                          <a:solidFill>
                            <a:schemeClr val="tx1"/>
                          </a:solidFill>
                          <a:effectLst/>
                          <a:latin typeface="+mn-lt"/>
                          <a:cs typeface="Arial Narrow"/>
                        </a:rPr>
                        <a:t>300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2"/>
                  </a:ext>
                </a:extLst>
              </a:tr>
              <a:tr h="822136">
                <a:tc vMerge="1">
                  <a:txBody>
                    <a:bodyPr/>
                    <a:lstStyle/>
                    <a:p>
                      <a:endParaRPr lang="en-ZA"/>
                    </a:p>
                  </a:txBody>
                  <a:tcPr/>
                </a:tc>
                <a:tc>
                  <a:txBody>
                    <a:bodyPr/>
                    <a:lstStyle/>
                    <a:p>
                      <a:r>
                        <a:rPr lang="en-US" sz="1800" b="0" i="0" u="none" strike="noStrike" kern="1200" baseline="0" dirty="0" smtClean="0">
                          <a:solidFill>
                            <a:schemeClr val="tx1"/>
                          </a:solidFill>
                          <a:latin typeface="+mn-lt"/>
                          <a:ea typeface="+mn-ea"/>
                          <a:cs typeface="+mn-cs"/>
                        </a:rPr>
                        <a:t>No. of capacity– building programmes supported</a:t>
                      </a:r>
                      <a:endParaRPr lang="en-ZA" sz="1800" b="0" i="0" u="none" strike="noStrike" kern="1200" baseline="0" dirty="0" smtClean="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800" b="0" i="0" dirty="0" smtClean="0">
                          <a:solidFill>
                            <a:schemeClr val="tx1"/>
                          </a:solidFill>
                          <a:effectLst/>
                          <a:latin typeface="+mn-lt"/>
                          <a:cs typeface="Arial Narrow"/>
                        </a:rPr>
                        <a:t>23</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3"/>
                  </a:ext>
                </a:extLst>
              </a:tr>
              <a:tr h="822136">
                <a:tc vMerge="1">
                  <a:txBody>
                    <a:bodyPr/>
                    <a:lstStyle/>
                    <a:p>
                      <a:endParaRPr lang="en-ZA"/>
                    </a:p>
                  </a:txBody>
                  <a:tcPr/>
                </a:tc>
                <a:tc>
                  <a:txBody>
                    <a:bodyPr/>
                    <a:lstStyle/>
                    <a:p>
                      <a:r>
                        <a:rPr lang="en-US" sz="1800" b="0" i="0" u="none" strike="noStrike" kern="1200" baseline="0" dirty="0" smtClean="0">
                          <a:solidFill>
                            <a:schemeClr val="tx1"/>
                          </a:solidFill>
                          <a:latin typeface="+mn-lt"/>
                          <a:ea typeface="+mn-ea"/>
                          <a:cs typeface="+mn-cs"/>
                        </a:rPr>
                        <a:t>No. of artists placed in schools</a:t>
                      </a:r>
                      <a:endParaRPr lang="en-ZA" sz="1800" b="0" i="0" u="none" strike="noStrike" kern="1200" baseline="0" dirty="0" smtClean="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1800" b="0" i="0" dirty="0" smtClean="0">
                          <a:solidFill>
                            <a:schemeClr val="tx1"/>
                          </a:solidFill>
                          <a:effectLst/>
                          <a:latin typeface="+mn-lt"/>
                          <a:cs typeface="Arial Narrow"/>
                        </a:rPr>
                        <a:t>360</a:t>
                      </a:r>
                    </a:p>
                  </a:txBody>
                  <a:tcPr marL="36195" marR="36195" marT="17780" marB="17780"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7435679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COMPLIANCE RELATED MEASURES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244408" y="617220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solidFill>
                  <a:srgbClr val="660066"/>
                </a:solidFill>
                <a:latin typeface="Verdana" pitchFamily="34" charset="0"/>
              </a:rPr>
              <a:t>42</a:t>
            </a:r>
            <a:endParaRPr lang="en-ZA" sz="1200" b="1" dirty="0">
              <a:solidFill>
                <a:srgbClr val="660066"/>
              </a:solidFill>
              <a:latin typeface="Verdana" pitchFamily="34" charset="0"/>
            </a:endParaRPr>
          </a:p>
        </p:txBody>
      </p:sp>
    </p:spTree>
    <p:extLst>
      <p:ext uri="{BB962C8B-B14F-4D97-AF65-F5344CB8AC3E}">
        <p14:creationId xmlns:p14="http://schemas.microsoft.com/office/powerpoint/2010/main" xmlns="" val="21851060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442221701"/>
              </p:ext>
            </p:extLst>
          </p:nvPr>
        </p:nvGraphicFramePr>
        <p:xfrm>
          <a:off x="251520" y="836712"/>
          <a:ext cx="8640960" cy="5328593"/>
        </p:xfrm>
        <a:graphic>
          <a:graphicData uri="http://schemas.openxmlformats.org/drawingml/2006/table">
            <a:tbl>
              <a:tblPr firstRow="1" firstCol="1" bandRow="1">
                <a:tableStyleId>{5C22544A-7EE6-4342-B048-85BDC9FD1C3A}</a:tableStyleId>
              </a:tblPr>
              <a:tblGrid>
                <a:gridCol w="2905260">
                  <a:extLst>
                    <a:ext uri="{9D8B030D-6E8A-4147-A177-3AD203B41FA5}">
                      <a16:colId xmlns:a16="http://schemas.microsoft.com/office/drawing/2014/main" xmlns="" val="20000"/>
                    </a:ext>
                  </a:extLst>
                </a:gridCol>
                <a:gridCol w="2000322">
                  <a:extLst>
                    <a:ext uri="{9D8B030D-6E8A-4147-A177-3AD203B41FA5}">
                      <a16:colId xmlns:a16="http://schemas.microsoft.com/office/drawing/2014/main" xmlns="" val="20001"/>
                    </a:ext>
                  </a:extLst>
                </a:gridCol>
                <a:gridCol w="1952395">
                  <a:extLst>
                    <a:ext uri="{9D8B030D-6E8A-4147-A177-3AD203B41FA5}">
                      <a16:colId xmlns:a16="http://schemas.microsoft.com/office/drawing/2014/main" xmlns="" val="20002"/>
                    </a:ext>
                  </a:extLst>
                </a:gridCol>
                <a:gridCol w="1782983">
                  <a:extLst>
                    <a:ext uri="{9D8B030D-6E8A-4147-A177-3AD203B41FA5}">
                      <a16:colId xmlns:a16="http://schemas.microsoft.com/office/drawing/2014/main" xmlns="" val="20003"/>
                    </a:ext>
                  </a:extLst>
                </a:gridCol>
              </a:tblGrid>
              <a:tr h="521277">
                <a:tc>
                  <a:txBody>
                    <a:bodyPr/>
                    <a:lstStyle/>
                    <a:p>
                      <a:pPr algn="ctr">
                        <a:lnSpc>
                          <a:spcPct val="115000"/>
                        </a:lnSpc>
                        <a:spcAft>
                          <a:spcPts val="0"/>
                        </a:spcAft>
                      </a:pPr>
                      <a:r>
                        <a:rPr lang="en-GB" sz="1400" dirty="0">
                          <a:effectLst/>
                        </a:rPr>
                        <a:t>STRATEGIC OUTCOME‑ORIENTED GOAL</a:t>
                      </a:r>
                      <a:endParaRPr lang="en-ZA" sz="1400" dirty="0">
                        <a:effectLst/>
                        <a:latin typeface="Calibri"/>
                        <a:ea typeface="Calibri"/>
                        <a:cs typeface="Times New Roman"/>
                      </a:endParaRPr>
                    </a:p>
                  </a:txBody>
                  <a:tcPr marL="38248" marR="38248" marT="0" marB="0" anchor="ctr"/>
                </a:tc>
                <a:tc>
                  <a:txBody>
                    <a:bodyPr/>
                    <a:lstStyle/>
                    <a:p>
                      <a:pPr algn="ctr">
                        <a:lnSpc>
                          <a:spcPct val="115000"/>
                        </a:lnSpc>
                        <a:spcAft>
                          <a:spcPts val="0"/>
                        </a:spcAft>
                      </a:pPr>
                      <a:r>
                        <a:rPr lang="en-GB" sz="1400" dirty="0">
                          <a:effectLst/>
                        </a:rPr>
                        <a:t>STRATEGIC OBJECTIVE</a:t>
                      </a:r>
                      <a:endParaRPr lang="en-ZA" sz="1400" dirty="0">
                        <a:effectLst/>
                        <a:latin typeface="Calibri"/>
                        <a:ea typeface="Calibri"/>
                        <a:cs typeface="Times New Roman"/>
                      </a:endParaRPr>
                    </a:p>
                  </a:txBody>
                  <a:tcPr marL="38248" marR="38248" marT="0" marB="0" anchor="ctr"/>
                </a:tc>
                <a:tc>
                  <a:txBody>
                    <a:bodyPr/>
                    <a:lstStyle/>
                    <a:p>
                      <a:pPr algn="ctr">
                        <a:lnSpc>
                          <a:spcPct val="115000"/>
                        </a:lnSpc>
                        <a:spcAft>
                          <a:spcPts val="0"/>
                        </a:spcAft>
                      </a:pPr>
                      <a:r>
                        <a:rPr lang="en-GB" sz="1400" dirty="0">
                          <a:effectLst/>
                        </a:rPr>
                        <a:t>OUTPUT(S)</a:t>
                      </a:r>
                      <a:endParaRPr lang="en-ZA" sz="1400" dirty="0">
                        <a:effectLst/>
                        <a:latin typeface="Calibri"/>
                        <a:ea typeface="Calibri"/>
                        <a:cs typeface="Times New Roman"/>
                      </a:endParaRPr>
                    </a:p>
                  </a:txBody>
                  <a:tcPr marL="38248" marR="38248" marT="0" marB="0" anchor="ctr"/>
                </a:tc>
                <a:tc>
                  <a:txBody>
                    <a:bodyPr/>
                    <a:lstStyle/>
                    <a:p>
                      <a:pPr algn="ctr">
                        <a:lnSpc>
                          <a:spcPct val="115000"/>
                        </a:lnSpc>
                        <a:spcAft>
                          <a:spcPts val="0"/>
                        </a:spcAft>
                      </a:pPr>
                      <a:r>
                        <a:rPr lang="en-GB" sz="1400" dirty="0">
                          <a:effectLst/>
                        </a:rPr>
                        <a:t>PERFORMANCE INDICATOR(S)</a:t>
                      </a:r>
                      <a:endParaRPr lang="en-ZA" sz="1400" dirty="0">
                        <a:effectLst/>
                        <a:latin typeface="Calibri"/>
                        <a:ea typeface="Calibri"/>
                        <a:cs typeface="Times New Roman"/>
                      </a:endParaRPr>
                    </a:p>
                  </a:txBody>
                  <a:tcPr marL="38248" marR="38248" marT="0" marB="0" anchor="ctr"/>
                </a:tc>
                <a:extLst>
                  <a:ext uri="{0D108BD9-81ED-4DB2-BD59-A6C34878D82A}">
                    <a16:rowId xmlns:a16="http://schemas.microsoft.com/office/drawing/2014/main" xmlns="" val="10000"/>
                  </a:ext>
                </a:extLst>
              </a:tr>
              <a:tr h="1161518">
                <a:tc rowSpan="4">
                  <a:txBody>
                    <a:bodyPr/>
                    <a:lstStyle/>
                    <a:p>
                      <a:pPr>
                        <a:lnSpc>
                          <a:spcPct val="115000"/>
                        </a:lnSpc>
                        <a:spcAft>
                          <a:spcPts val="0"/>
                        </a:spcAft>
                      </a:pPr>
                      <a:r>
                        <a:rPr lang="en-GB" sz="1400" dirty="0">
                          <a:effectLst/>
                        </a:rPr>
                        <a:t>A transformed and productive ACH Sector - A sector that actively develops, preserves, protects and promotes diverse ACH</a:t>
                      </a:r>
                      <a:endParaRPr lang="en-ZA" sz="1400" dirty="0">
                        <a:effectLst/>
                        <a:latin typeface="Calibri"/>
                        <a:ea typeface="Calibri"/>
                        <a:cs typeface="Times New Roman"/>
                      </a:endParaRPr>
                    </a:p>
                  </a:txBody>
                  <a:tcPr marL="38248" marR="38248" marT="0" marB="0"/>
                </a:tc>
                <a:tc rowSpan="3">
                  <a:txBody>
                    <a:bodyPr/>
                    <a:lstStyle/>
                    <a:p>
                      <a:pPr>
                        <a:lnSpc>
                          <a:spcPct val="115000"/>
                        </a:lnSpc>
                        <a:spcAft>
                          <a:spcPts val="0"/>
                        </a:spcAft>
                      </a:pPr>
                      <a:r>
                        <a:rPr lang="en-GB" sz="1400" dirty="0">
                          <a:effectLst/>
                        </a:rPr>
                        <a:t>To develop, protect and promote the cultural and creative sector</a:t>
                      </a:r>
                      <a:endParaRPr lang="en-ZA" sz="1400" dirty="0">
                        <a:effectLst/>
                      </a:endParaRPr>
                    </a:p>
                    <a:p>
                      <a:pPr>
                        <a:lnSpc>
                          <a:spcPct val="115000"/>
                        </a:lnSpc>
                        <a:spcAft>
                          <a:spcPts val="0"/>
                        </a:spcAft>
                      </a:pPr>
                      <a:r>
                        <a:rPr lang="en-GB" sz="1400" dirty="0">
                          <a:effectLst/>
                        </a:rPr>
                        <a:t> </a:t>
                      </a:r>
                      <a:endParaRPr lang="en-ZA" sz="1400" dirty="0">
                        <a:effectLst/>
                      </a:endParaRPr>
                    </a:p>
                    <a:p>
                      <a:pPr>
                        <a:lnSpc>
                          <a:spcPct val="115000"/>
                        </a:lnSpc>
                        <a:spcAft>
                          <a:spcPts val="0"/>
                        </a:spcAft>
                      </a:pPr>
                      <a:r>
                        <a:rPr lang="en-GB" sz="1400" dirty="0">
                          <a:effectLst/>
                        </a:rPr>
                        <a:t> </a:t>
                      </a:r>
                      <a:endParaRPr lang="en-ZA" sz="1400" dirty="0">
                        <a:effectLst/>
                      </a:endParaRPr>
                    </a:p>
                    <a:p>
                      <a:pPr>
                        <a:lnSpc>
                          <a:spcPct val="115000"/>
                        </a:lnSpc>
                        <a:spcAft>
                          <a:spcPts val="0"/>
                        </a:spcAft>
                      </a:pPr>
                      <a:r>
                        <a:rPr lang="en-GB" sz="1400" dirty="0">
                          <a:effectLst/>
                        </a:rPr>
                        <a:t>To develop, preserve, protect and promote heritage</a:t>
                      </a:r>
                      <a:endParaRPr lang="en-ZA" sz="1400" dirty="0">
                        <a:effectLst/>
                      </a:endParaRPr>
                    </a:p>
                    <a:p>
                      <a:pPr>
                        <a:lnSpc>
                          <a:spcPct val="115000"/>
                        </a:lnSpc>
                        <a:spcAft>
                          <a:spcPts val="0"/>
                        </a:spcAft>
                      </a:pPr>
                      <a:r>
                        <a:rPr lang="en-GB" sz="1400" dirty="0">
                          <a:effectLst/>
                        </a:rPr>
                        <a:t> </a:t>
                      </a:r>
                      <a:endParaRPr lang="en-ZA" sz="1400" dirty="0">
                        <a:effectLst/>
                      </a:endParaRPr>
                    </a:p>
                    <a:p>
                      <a:pPr>
                        <a:lnSpc>
                          <a:spcPct val="115000"/>
                        </a:lnSpc>
                        <a:spcAft>
                          <a:spcPts val="0"/>
                        </a:spcAft>
                      </a:pPr>
                      <a:r>
                        <a:rPr lang="en-GB" sz="1400" dirty="0">
                          <a:effectLst/>
                        </a:rPr>
                        <a:t>  </a:t>
                      </a:r>
                      <a:endParaRPr lang="en-ZA" sz="1400" dirty="0">
                        <a:effectLst/>
                      </a:endParaRPr>
                    </a:p>
                    <a:p>
                      <a:pPr>
                        <a:lnSpc>
                          <a:spcPct val="115000"/>
                        </a:lnSpc>
                        <a:spcAft>
                          <a:spcPts val="0"/>
                        </a:spcAft>
                      </a:pPr>
                      <a:r>
                        <a:rPr lang="en-GB" sz="1400" dirty="0">
                          <a:effectLst/>
                        </a:rPr>
                        <a:t>To develop and promote official languages</a:t>
                      </a:r>
                      <a:endParaRPr lang="en-ZA" sz="1400" dirty="0">
                        <a:effectLst/>
                      </a:endParaRPr>
                    </a:p>
                    <a:p>
                      <a:pPr>
                        <a:lnSpc>
                          <a:spcPct val="115000"/>
                        </a:lnSpc>
                        <a:spcAft>
                          <a:spcPts val="0"/>
                        </a:spcAft>
                      </a:pPr>
                      <a:r>
                        <a:rPr lang="en-GB" sz="1400" dirty="0">
                          <a:effectLst/>
                        </a:rPr>
                        <a:t> </a:t>
                      </a:r>
                      <a:endParaRPr lang="en-ZA" sz="1400" dirty="0">
                        <a:effectLst/>
                      </a:endParaRPr>
                    </a:p>
                    <a:p>
                      <a:pPr>
                        <a:lnSpc>
                          <a:spcPct val="115000"/>
                        </a:lnSpc>
                        <a:spcAft>
                          <a:spcPts val="0"/>
                        </a:spcAft>
                      </a:pPr>
                      <a:r>
                        <a:rPr lang="en-GB" sz="1400" dirty="0">
                          <a:effectLst/>
                        </a:rPr>
                        <a:t>  </a:t>
                      </a:r>
                      <a:r>
                        <a:rPr lang="en-GB" sz="1400" dirty="0" smtClean="0">
                          <a:effectLst/>
                        </a:rPr>
                        <a:t>To </a:t>
                      </a:r>
                      <a:r>
                        <a:rPr lang="en-GB" sz="1400" dirty="0">
                          <a:effectLst/>
                        </a:rPr>
                        <a:t>build relationships and partnerships locally and internationally</a:t>
                      </a:r>
                      <a:endParaRPr lang="en-ZA" sz="1400" dirty="0">
                        <a:effectLst/>
                        <a:latin typeface="Calibri"/>
                        <a:ea typeface="Calibri"/>
                        <a:cs typeface="Times New Roman"/>
                      </a:endParaRPr>
                    </a:p>
                  </a:txBody>
                  <a:tcPr marL="38248" marR="38248" marT="0" marB="0"/>
                </a:tc>
                <a:tc rowSpan="3">
                  <a:txBody>
                    <a:bodyPr/>
                    <a:lstStyle/>
                    <a:p>
                      <a:pPr>
                        <a:lnSpc>
                          <a:spcPct val="115000"/>
                        </a:lnSpc>
                        <a:spcAft>
                          <a:spcPts val="0"/>
                        </a:spcAft>
                      </a:pPr>
                      <a:r>
                        <a:rPr lang="en-GB" sz="1400" dirty="0">
                          <a:effectLst/>
                        </a:rPr>
                        <a:t>Increased visibility and brand awareness of the initiatives of the Department</a:t>
                      </a:r>
                      <a:endParaRPr lang="en-ZA" sz="14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400" dirty="0">
                          <a:effectLst/>
                        </a:rPr>
                        <a:t>No. of national and commemorative days </a:t>
                      </a:r>
                      <a:r>
                        <a:rPr lang="en-GB" sz="1400" dirty="0" smtClean="0">
                          <a:effectLst/>
                        </a:rPr>
                        <a:t>publicised</a:t>
                      </a:r>
                      <a:endParaRPr lang="en-ZA" sz="1400" dirty="0">
                        <a:effectLst/>
                      </a:endParaRPr>
                    </a:p>
                  </a:txBody>
                  <a:tcPr marL="38248" marR="38248" marT="0" marB="0"/>
                </a:tc>
                <a:extLst>
                  <a:ext uri="{0D108BD9-81ED-4DB2-BD59-A6C34878D82A}">
                    <a16:rowId xmlns:a16="http://schemas.microsoft.com/office/drawing/2014/main" xmlns="" val="10001"/>
                  </a:ext>
                </a:extLst>
              </a:tr>
              <a:tr h="10425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400" dirty="0">
                          <a:effectLst/>
                        </a:rPr>
                        <a:t>No. of communication and marketing campaigns </a:t>
                      </a:r>
                      <a:r>
                        <a:rPr lang="en-GB" sz="1400" dirty="0" smtClean="0">
                          <a:effectLst/>
                        </a:rPr>
                        <a:t>implemented</a:t>
                      </a:r>
                      <a:endParaRPr lang="en-ZA" sz="1400" dirty="0">
                        <a:effectLst/>
                      </a:endParaRPr>
                    </a:p>
                  </a:txBody>
                  <a:tcPr marL="38248" marR="38248" marT="0" marB="0"/>
                </a:tc>
                <a:extLst>
                  <a:ext uri="{0D108BD9-81ED-4DB2-BD59-A6C34878D82A}">
                    <a16:rowId xmlns:a16="http://schemas.microsoft.com/office/drawing/2014/main" xmlns="" val="10003"/>
                  </a:ext>
                </a:extLst>
              </a:tr>
              <a:tr h="196614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endParaRPr lang="en-GB" sz="1400" dirty="0" smtClean="0">
                        <a:effectLst/>
                      </a:endParaRPr>
                    </a:p>
                    <a:p>
                      <a:pPr>
                        <a:lnSpc>
                          <a:spcPct val="115000"/>
                        </a:lnSpc>
                        <a:spcAft>
                          <a:spcPts val="0"/>
                        </a:spcAft>
                      </a:pPr>
                      <a:r>
                        <a:rPr lang="en-GB" sz="1400" dirty="0" smtClean="0">
                          <a:effectLst/>
                        </a:rPr>
                        <a:t>No</a:t>
                      </a:r>
                      <a:r>
                        <a:rPr lang="en-GB" sz="1400" dirty="0">
                          <a:effectLst/>
                        </a:rPr>
                        <a:t>. of media relations/</a:t>
                      </a:r>
                      <a:endParaRPr lang="en-ZA" sz="1400" dirty="0">
                        <a:effectLst/>
                      </a:endParaRPr>
                    </a:p>
                    <a:p>
                      <a:pPr>
                        <a:lnSpc>
                          <a:spcPct val="115000"/>
                        </a:lnSpc>
                        <a:spcAft>
                          <a:spcPts val="0"/>
                        </a:spcAft>
                      </a:pPr>
                      <a:r>
                        <a:rPr lang="en-GB" sz="1400" dirty="0">
                          <a:effectLst/>
                        </a:rPr>
                        <a:t>networking programmes implemented</a:t>
                      </a:r>
                      <a:endParaRPr lang="en-ZA" sz="14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4"/>
                  </a:ext>
                </a:extLst>
              </a:tr>
              <a:tr h="637100">
                <a:tc vMerge="1">
                  <a:txBody>
                    <a:bodyPr/>
                    <a:lstStyle/>
                    <a:p>
                      <a:endParaRPr lang="en-ZA"/>
                    </a:p>
                  </a:txBody>
                  <a:tcPr/>
                </a:tc>
                <a:tc>
                  <a:txBody>
                    <a:bodyPr/>
                    <a:lstStyle/>
                    <a:p>
                      <a:pPr>
                        <a:lnSpc>
                          <a:spcPct val="115000"/>
                        </a:lnSpc>
                        <a:spcAft>
                          <a:spcPts val="0"/>
                        </a:spcAft>
                      </a:pPr>
                      <a:r>
                        <a:rPr lang="en-GB" sz="1400" dirty="0">
                          <a:effectLst/>
                        </a:rPr>
                        <a:t>To provide access to information</a:t>
                      </a:r>
                      <a:endParaRPr lang="en-ZA" sz="14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400" dirty="0">
                          <a:effectLst/>
                        </a:rPr>
                        <a:t>ICT service uptime</a:t>
                      </a:r>
                      <a:endParaRPr lang="en-ZA" sz="14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400" dirty="0">
                          <a:effectLst/>
                        </a:rPr>
                        <a:t>% of ICT service uptime</a:t>
                      </a:r>
                      <a:endParaRPr lang="en-ZA" sz="14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5"/>
                  </a:ext>
                </a:extLst>
              </a:tr>
            </a:tbl>
          </a:graphicData>
        </a:graphic>
      </p:graphicFrame>
      <p:sp>
        <p:nvSpPr>
          <p:cNvPr id="6" name="Title 1"/>
          <p:cNvSpPr>
            <a:spLocks noGrp="1"/>
          </p:cNvSpPr>
          <p:nvPr>
            <p:ph type="title"/>
          </p:nvPr>
        </p:nvSpPr>
        <p:spPr>
          <a:xfrm>
            <a:off x="0" y="260648"/>
            <a:ext cx="9036496" cy="710952"/>
          </a:xfrm>
        </p:spPr>
        <p:txBody>
          <a:bodyPr>
            <a:normAutofit/>
          </a:bodyPr>
          <a:lstStyle/>
          <a:p>
            <a:pPr algn="ctr"/>
            <a:r>
              <a:rPr lang="en-US" sz="2800" dirty="0" smtClean="0">
                <a:latin typeface="+mj-lt"/>
                <a:cs typeface="Arial Narrow"/>
              </a:rPr>
              <a:t>COMPLIANCE MEASURES</a:t>
            </a:r>
            <a:endParaRPr lang="en-US" sz="2800" dirty="0">
              <a:latin typeface="+mj-lt"/>
              <a:cs typeface="Arial Narrow"/>
            </a:endParaRPr>
          </a:p>
        </p:txBody>
      </p:sp>
      <p:sp>
        <p:nvSpPr>
          <p:cNvPr id="8" name="Slide Number Placeholder 3"/>
          <p:cNvSpPr>
            <a:spLocks noGrp="1"/>
          </p:cNvSpPr>
          <p:nvPr>
            <p:ph type="sldNum" sz="quarter" idx="4"/>
          </p:nvPr>
        </p:nvSpPr>
        <p:spPr>
          <a:xfrm>
            <a:off x="8100392" y="6462095"/>
            <a:ext cx="609600" cy="365125"/>
          </a:xfrm>
        </p:spPr>
        <p:txBody>
          <a:bodyPr/>
          <a:lstStyle/>
          <a:p>
            <a:r>
              <a:rPr lang="en-ZA" sz="1200" b="1" dirty="0" smtClean="0"/>
              <a:t>43</a:t>
            </a:r>
          </a:p>
        </p:txBody>
      </p:sp>
    </p:spTree>
    <p:extLst>
      <p:ext uri="{BB962C8B-B14F-4D97-AF65-F5344CB8AC3E}">
        <p14:creationId xmlns:p14="http://schemas.microsoft.com/office/powerpoint/2010/main" xmlns="" val="20593234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415074773"/>
              </p:ext>
            </p:extLst>
          </p:nvPr>
        </p:nvGraphicFramePr>
        <p:xfrm>
          <a:off x="323528" y="836712"/>
          <a:ext cx="8530479" cy="5047488"/>
        </p:xfrm>
        <a:graphic>
          <a:graphicData uri="http://schemas.openxmlformats.org/drawingml/2006/table">
            <a:tbl>
              <a:tblPr firstRow="1" firstCol="1" bandRow="1">
                <a:tableStyleId>{5C22544A-7EE6-4342-B048-85BDC9FD1C3A}</a:tableStyleId>
              </a:tblPr>
              <a:tblGrid>
                <a:gridCol w="2523744">
                  <a:extLst>
                    <a:ext uri="{9D8B030D-6E8A-4147-A177-3AD203B41FA5}">
                      <a16:colId xmlns:a16="http://schemas.microsoft.com/office/drawing/2014/main" xmlns="" val="20000"/>
                    </a:ext>
                  </a:extLst>
                </a:gridCol>
                <a:gridCol w="1978070">
                  <a:extLst>
                    <a:ext uri="{9D8B030D-6E8A-4147-A177-3AD203B41FA5}">
                      <a16:colId xmlns:a16="http://schemas.microsoft.com/office/drawing/2014/main" xmlns="" val="20001"/>
                    </a:ext>
                  </a:extLst>
                </a:gridCol>
                <a:gridCol w="2182697">
                  <a:extLst>
                    <a:ext uri="{9D8B030D-6E8A-4147-A177-3AD203B41FA5}">
                      <a16:colId xmlns:a16="http://schemas.microsoft.com/office/drawing/2014/main" xmlns="" val="20002"/>
                    </a:ext>
                  </a:extLst>
                </a:gridCol>
                <a:gridCol w="1845968">
                  <a:extLst>
                    <a:ext uri="{9D8B030D-6E8A-4147-A177-3AD203B41FA5}">
                      <a16:colId xmlns:a16="http://schemas.microsoft.com/office/drawing/2014/main" xmlns="" val="20003"/>
                    </a:ext>
                  </a:extLst>
                </a:gridCol>
              </a:tblGrid>
              <a:tr h="78195">
                <a:tc>
                  <a:txBody>
                    <a:bodyPr/>
                    <a:lstStyle/>
                    <a:p>
                      <a:pPr algn="ctr">
                        <a:lnSpc>
                          <a:spcPct val="115000"/>
                        </a:lnSpc>
                        <a:spcAft>
                          <a:spcPts val="0"/>
                        </a:spcAft>
                      </a:pPr>
                      <a:r>
                        <a:rPr lang="en-GB" sz="1400" dirty="0">
                          <a:effectLst/>
                        </a:rPr>
                        <a:t>STRATEGIC OUTCOME‑ORIENTED GOAL</a:t>
                      </a:r>
                      <a:endParaRPr lang="en-ZA" sz="1400" dirty="0">
                        <a:effectLst/>
                        <a:latin typeface="Calibri"/>
                        <a:ea typeface="Calibri"/>
                        <a:cs typeface="Times New Roman"/>
                      </a:endParaRPr>
                    </a:p>
                  </a:txBody>
                  <a:tcPr marL="38248" marR="38248" marT="0" marB="0" anchor="ctr"/>
                </a:tc>
                <a:tc>
                  <a:txBody>
                    <a:bodyPr/>
                    <a:lstStyle/>
                    <a:p>
                      <a:pPr algn="ctr">
                        <a:lnSpc>
                          <a:spcPct val="115000"/>
                        </a:lnSpc>
                        <a:spcAft>
                          <a:spcPts val="0"/>
                        </a:spcAft>
                      </a:pPr>
                      <a:r>
                        <a:rPr lang="en-GB" sz="1400" dirty="0">
                          <a:effectLst/>
                        </a:rPr>
                        <a:t>STRATEGIC OBJECTIVE</a:t>
                      </a:r>
                      <a:endParaRPr lang="en-ZA" sz="1400" dirty="0">
                        <a:effectLst/>
                        <a:latin typeface="Calibri"/>
                        <a:ea typeface="Calibri"/>
                        <a:cs typeface="Times New Roman"/>
                      </a:endParaRPr>
                    </a:p>
                  </a:txBody>
                  <a:tcPr marL="38248" marR="38248" marT="0" marB="0" anchor="ctr"/>
                </a:tc>
                <a:tc>
                  <a:txBody>
                    <a:bodyPr/>
                    <a:lstStyle/>
                    <a:p>
                      <a:pPr algn="ctr">
                        <a:lnSpc>
                          <a:spcPct val="115000"/>
                        </a:lnSpc>
                        <a:spcAft>
                          <a:spcPts val="0"/>
                        </a:spcAft>
                      </a:pPr>
                      <a:r>
                        <a:rPr lang="en-GB" sz="1400" dirty="0">
                          <a:effectLst/>
                        </a:rPr>
                        <a:t>OUTPUT(S)</a:t>
                      </a:r>
                      <a:endParaRPr lang="en-ZA" sz="1400" dirty="0">
                        <a:effectLst/>
                        <a:latin typeface="Calibri"/>
                        <a:ea typeface="Calibri"/>
                        <a:cs typeface="Times New Roman"/>
                      </a:endParaRPr>
                    </a:p>
                  </a:txBody>
                  <a:tcPr marL="38248" marR="38248" marT="0" marB="0" anchor="ctr"/>
                </a:tc>
                <a:tc>
                  <a:txBody>
                    <a:bodyPr/>
                    <a:lstStyle/>
                    <a:p>
                      <a:pPr algn="ctr">
                        <a:lnSpc>
                          <a:spcPct val="115000"/>
                        </a:lnSpc>
                        <a:spcAft>
                          <a:spcPts val="0"/>
                        </a:spcAft>
                      </a:pPr>
                      <a:r>
                        <a:rPr lang="en-GB" sz="1400" dirty="0">
                          <a:effectLst/>
                        </a:rPr>
                        <a:t>PERFORMANCE INDICATOR(S)</a:t>
                      </a:r>
                      <a:endParaRPr lang="en-ZA" sz="1400" dirty="0">
                        <a:effectLst/>
                        <a:latin typeface="Calibri"/>
                        <a:ea typeface="Calibri"/>
                        <a:cs typeface="Times New Roman"/>
                      </a:endParaRPr>
                    </a:p>
                  </a:txBody>
                  <a:tcPr marL="38248" marR="38248" marT="0" marB="0" anchor="ctr"/>
                </a:tc>
                <a:extLst>
                  <a:ext uri="{0D108BD9-81ED-4DB2-BD59-A6C34878D82A}">
                    <a16:rowId xmlns:a16="http://schemas.microsoft.com/office/drawing/2014/main" xmlns="" val="10000"/>
                  </a:ext>
                </a:extLst>
              </a:tr>
              <a:tr h="445159">
                <a:tc rowSpan="3">
                  <a:txBody>
                    <a:bodyPr/>
                    <a:lstStyle/>
                    <a:p>
                      <a:pPr>
                        <a:lnSpc>
                          <a:spcPct val="115000"/>
                        </a:lnSpc>
                        <a:spcAft>
                          <a:spcPts val="0"/>
                        </a:spcAft>
                      </a:pPr>
                      <a:r>
                        <a:rPr lang="en-GB" sz="1400" dirty="0">
                          <a:effectLst/>
                        </a:rPr>
                        <a:t>An effective and efficient ACH Sector - A sound governance system to ensure service delivery</a:t>
                      </a:r>
                      <a:endParaRPr lang="en-ZA" sz="1400" dirty="0">
                        <a:effectLst/>
                        <a:latin typeface="Calibri"/>
                        <a:ea typeface="Calibri"/>
                        <a:cs typeface="Times New Roman"/>
                      </a:endParaRPr>
                    </a:p>
                    <a:p>
                      <a:pPr>
                        <a:lnSpc>
                          <a:spcPct val="115000"/>
                        </a:lnSpc>
                        <a:spcAft>
                          <a:spcPts val="0"/>
                        </a:spcAft>
                      </a:pPr>
                      <a:r>
                        <a:rPr lang="en-GB" sz="1400" dirty="0">
                          <a:effectLst/>
                        </a:rPr>
                        <a:t> </a:t>
                      </a:r>
                      <a:endParaRPr lang="en-ZA" sz="1400" dirty="0">
                        <a:effectLst/>
                        <a:latin typeface="Calibri"/>
                        <a:ea typeface="Calibri"/>
                        <a:cs typeface="Times New Roman"/>
                      </a:endParaRPr>
                    </a:p>
                  </a:txBody>
                  <a:tcPr marL="38248" marR="38248" marT="0" marB="0"/>
                </a:tc>
                <a:tc rowSpan="2">
                  <a:txBody>
                    <a:bodyPr/>
                    <a:lstStyle/>
                    <a:p>
                      <a:pPr>
                        <a:lnSpc>
                          <a:spcPct val="115000"/>
                        </a:lnSpc>
                        <a:spcAft>
                          <a:spcPts val="0"/>
                        </a:spcAft>
                      </a:pPr>
                      <a:r>
                        <a:rPr lang="en-GB" sz="1300" dirty="0">
                          <a:effectLst/>
                        </a:rPr>
                        <a:t>To create a coherent policy and legislative environment for the ACH Sector</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Procurement awarded to BBBEE-compliant service providers</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 of total value of procurement awarded to BBBEE-compliant service providers</a:t>
                      </a:r>
                      <a:endParaRPr lang="en-ZA" sz="13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1"/>
                  </a:ext>
                </a:extLst>
              </a:tr>
              <a:tr h="496510">
                <a:tc vMerge="1">
                  <a:txBody>
                    <a:bodyPr/>
                    <a:lstStyle/>
                    <a:p>
                      <a:pPr>
                        <a:lnSpc>
                          <a:spcPct val="115000"/>
                        </a:lnSpc>
                        <a:spcAft>
                          <a:spcPts val="0"/>
                        </a:spcAft>
                      </a:pPr>
                      <a:endParaRPr lang="en-ZA" sz="1400" dirty="0">
                        <a:effectLst/>
                        <a:latin typeface="Calibri"/>
                        <a:ea typeface="Calibri"/>
                        <a:cs typeface="Times New Roman"/>
                      </a:endParaRPr>
                    </a:p>
                  </a:txBody>
                  <a:tcPr marL="38248" marR="38248" marT="0" marB="0"/>
                </a:tc>
                <a:tc vMerge="1">
                  <a:txBody>
                    <a:bodyPr/>
                    <a:lstStyle/>
                    <a:p>
                      <a:endParaRPr lang="en-ZA"/>
                    </a:p>
                  </a:txBody>
                  <a:tcPr/>
                </a:tc>
                <a:tc>
                  <a:txBody>
                    <a:bodyPr/>
                    <a:lstStyle/>
                    <a:p>
                      <a:pPr>
                        <a:lnSpc>
                          <a:spcPct val="115000"/>
                        </a:lnSpc>
                        <a:spcAft>
                          <a:spcPts val="0"/>
                        </a:spcAft>
                      </a:pPr>
                      <a:r>
                        <a:rPr lang="en-GB" sz="1300" dirty="0">
                          <a:effectLst/>
                        </a:rPr>
                        <a:t>Payments made within 30 days (where requisite supporting documents exist)</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 of payments made within 30 days (where requisite supporting documents exist)</a:t>
                      </a:r>
                      <a:endParaRPr lang="en-ZA" sz="13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2"/>
                  </a:ext>
                </a:extLst>
              </a:tr>
              <a:tr h="402662">
                <a:tc vMerge="1">
                  <a:txBody>
                    <a:bodyPr/>
                    <a:lstStyle/>
                    <a:p>
                      <a:endParaRPr lang="en-ZA"/>
                    </a:p>
                  </a:txBody>
                  <a:tcPr/>
                </a:tc>
                <a:tc>
                  <a:txBody>
                    <a:bodyPr/>
                    <a:lstStyle/>
                    <a:p>
                      <a:pPr>
                        <a:lnSpc>
                          <a:spcPct val="115000"/>
                        </a:lnSpc>
                        <a:spcAft>
                          <a:spcPts val="0"/>
                        </a:spcAft>
                      </a:pPr>
                      <a:r>
                        <a:rPr lang="en-GB" sz="1300" dirty="0">
                          <a:effectLst/>
                        </a:rPr>
                        <a:t>To implement sound financial management and control systems</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Budget spent in a financial year</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 of annual  budget spent</a:t>
                      </a:r>
                      <a:endParaRPr lang="en-ZA" sz="13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3"/>
                  </a:ext>
                </a:extLst>
              </a:tr>
              <a:tr h="312780">
                <a:tc rowSpan="4">
                  <a:txBody>
                    <a:bodyPr/>
                    <a:lstStyle/>
                    <a:p>
                      <a:pPr>
                        <a:lnSpc>
                          <a:spcPct val="115000"/>
                        </a:lnSpc>
                        <a:spcAft>
                          <a:spcPts val="0"/>
                        </a:spcAft>
                      </a:pPr>
                      <a:r>
                        <a:rPr lang="en-GB" sz="1400" dirty="0">
                          <a:effectLst/>
                        </a:rPr>
                        <a:t>A professional and capacitated ACH Sector - A skilled and capacitated ACH Sector to ensure excellence</a:t>
                      </a:r>
                      <a:endParaRPr lang="en-ZA" sz="1400" dirty="0">
                        <a:effectLst/>
                        <a:latin typeface="Calibri"/>
                        <a:ea typeface="Calibri"/>
                        <a:cs typeface="Times New Roman"/>
                      </a:endParaRPr>
                    </a:p>
                  </a:txBody>
                  <a:tcPr marL="38248" marR="38248" marT="0" marB="0"/>
                </a:tc>
                <a:tc rowSpan="4">
                  <a:txBody>
                    <a:bodyPr/>
                    <a:lstStyle/>
                    <a:p>
                      <a:pPr>
                        <a:lnSpc>
                          <a:spcPct val="115000"/>
                        </a:lnSpc>
                        <a:spcAft>
                          <a:spcPts val="0"/>
                        </a:spcAft>
                      </a:pPr>
                      <a:r>
                        <a:rPr lang="en-GB" sz="1300" dirty="0">
                          <a:effectLst/>
                        </a:rPr>
                        <a:t>To build human resource capacity and promote excellence</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Workplace Skills Plan (WSP) reports generated </a:t>
                      </a:r>
                      <a:endParaRPr lang="en-ZA" sz="1300" dirty="0">
                        <a:effectLst/>
                      </a:endParaRPr>
                    </a:p>
                    <a:p>
                      <a:pPr>
                        <a:lnSpc>
                          <a:spcPct val="115000"/>
                        </a:lnSpc>
                        <a:spcAft>
                          <a:spcPts val="0"/>
                        </a:spcAft>
                      </a:pPr>
                      <a:r>
                        <a:rPr lang="en-GB" sz="1300" dirty="0">
                          <a:effectLst/>
                        </a:rPr>
                        <a:t> </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No of Workplace Skills Plan (WSP) reports generated </a:t>
                      </a:r>
                      <a:endParaRPr lang="en-ZA" sz="1300" dirty="0">
                        <a:effectLst/>
                      </a:endParaRPr>
                    </a:p>
                  </a:txBody>
                  <a:tcPr marL="38248" marR="38248" marT="0" marB="0"/>
                </a:tc>
                <a:extLst>
                  <a:ext uri="{0D108BD9-81ED-4DB2-BD59-A6C34878D82A}">
                    <a16:rowId xmlns:a16="http://schemas.microsoft.com/office/drawing/2014/main" xmlns="" val="10004"/>
                  </a:ext>
                </a:extLst>
              </a:tr>
              <a:tr h="342457">
                <a:tc vMerge="1">
                  <a:txBody>
                    <a:bodyPr/>
                    <a:lstStyle/>
                    <a:p>
                      <a:endParaRPr lang="en-ZA"/>
                    </a:p>
                  </a:txBody>
                  <a:tcPr/>
                </a:tc>
                <a:tc vMerge="1">
                  <a:txBody>
                    <a:bodyPr/>
                    <a:lstStyle/>
                    <a:p>
                      <a:endParaRPr lang="en-ZA"/>
                    </a:p>
                  </a:txBody>
                  <a:tcPr/>
                </a:tc>
                <a:tc rowSpan="2">
                  <a:txBody>
                    <a:bodyPr/>
                    <a:lstStyle/>
                    <a:p>
                      <a:pPr>
                        <a:lnSpc>
                          <a:spcPct val="115000"/>
                        </a:lnSpc>
                        <a:spcAft>
                          <a:spcPts val="0"/>
                        </a:spcAft>
                      </a:pPr>
                      <a:r>
                        <a:rPr lang="en-GB" sz="1300" dirty="0">
                          <a:effectLst/>
                        </a:rPr>
                        <a:t>A workforce that is equitably represented</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 of women employed at SMS level</a:t>
                      </a:r>
                      <a:endParaRPr lang="en-ZA" sz="13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5"/>
                  </a:ext>
                </a:extLst>
              </a:tr>
              <a:tr h="34104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dirty="0">
                          <a:effectLst/>
                        </a:rPr>
                        <a:t>% of staff that are people with disabilities</a:t>
                      </a:r>
                      <a:endParaRPr lang="en-ZA" sz="13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6"/>
                  </a:ext>
                </a:extLst>
              </a:tr>
              <a:tr h="95619">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dirty="0">
                          <a:effectLst/>
                        </a:rPr>
                        <a:t>Maintained a vacancy rate that is below 10%</a:t>
                      </a:r>
                      <a:endParaRPr lang="en-ZA" sz="1300" dirty="0">
                        <a:effectLst/>
                        <a:latin typeface="Calibri"/>
                        <a:ea typeface="Calibri"/>
                        <a:cs typeface="Times New Roman"/>
                      </a:endParaRPr>
                    </a:p>
                  </a:txBody>
                  <a:tcPr marL="38248" marR="38248" marT="0" marB="0"/>
                </a:tc>
                <a:tc>
                  <a:txBody>
                    <a:bodyPr/>
                    <a:lstStyle/>
                    <a:p>
                      <a:pPr>
                        <a:lnSpc>
                          <a:spcPct val="115000"/>
                        </a:lnSpc>
                        <a:spcAft>
                          <a:spcPts val="0"/>
                        </a:spcAft>
                      </a:pPr>
                      <a:r>
                        <a:rPr lang="en-GB" sz="1300" dirty="0">
                          <a:effectLst/>
                        </a:rPr>
                        <a:t>Vacancy rate below 10%</a:t>
                      </a:r>
                      <a:endParaRPr lang="en-ZA" sz="1300" dirty="0">
                        <a:effectLst/>
                        <a:latin typeface="Calibri"/>
                        <a:ea typeface="Calibri"/>
                        <a:cs typeface="Times New Roman"/>
                      </a:endParaRPr>
                    </a:p>
                  </a:txBody>
                  <a:tcPr marL="38248" marR="38248" marT="0" marB="0"/>
                </a:tc>
                <a:extLst>
                  <a:ext uri="{0D108BD9-81ED-4DB2-BD59-A6C34878D82A}">
                    <a16:rowId xmlns:a16="http://schemas.microsoft.com/office/drawing/2014/main" xmlns="" val="10007"/>
                  </a:ext>
                </a:extLst>
              </a:tr>
            </a:tbl>
          </a:graphicData>
        </a:graphic>
      </p:graphicFrame>
      <p:sp>
        <p:nvSpPr>
          <p:cNvPr id="6" name="Title 1"/>
          <p:cNvSpPr>
            <a:spLocks noGrp="1"/>
          </p:cNvSpPr>
          <p:nvPr>
            <p:ph type="title"/>
          </p:nvPr>
        </p:nvSpPr>
        <p:spPr>
          <a:xfrm>
            <a:off x="0" y="260648"/>
            <a:ext cx="9036496" cy="576064"/>
          </a:xfrm>
        </p:spPr>
        <p:txBody>
          <a:bodyPr>
            <a:normAutofit/>
          </a:bodyPr>
          <a:lstStyle/>
          <a:p>
            <a:pPr algn="ctr"/>
            <a:r>
              <a:rPr lang="en-US" sz="2800" dirty="0" smtClean="0">
                <a:latin typeface="+mj-lt"/>
                <a:cs typeface="Arial Narrow"/>
              </a:rPr>
              <a:t>COMPLIANCE MEASURES</a:t>
            </a:r>
            <a:endParaRPr lang="en-US" sz="2800" dirty="0">
              <a:latin typeface="+mj-lt"/>
              <a:cs typeface="Arial Narrow"/>
            </a:endParaRPr>
          </a:p>
        </p:txBody>
      </p:sp>
      <p:sp>
        <p:nvSpPr>
          <p:cNvPr id="7" name="Slide Number Placeholder 3"/>
          <p:cNvSpPr>
            <a:spLocks noGrp="1"/>
          </p:cNvSpPr>
          <p:nvPr>
            <p:ph type="sldNum" sz="quarter" idx="4"/>
          </p:nvPr>
        </p:nvSpPr>
        <p:spPr>
          <a:xfrm>
            <a:off x="8244408" y="6309320"/>
            <a:ext cx="609600" cy="365125"/>
          </a:xfrm>
        </p:spPr>
        <p:txBody>
          <a:bodyPr/>
          <a:lstStyle/>
          <a:p>
            <a:r>
              <a:rPr lang="en-ZA" sz="1200" b="1" dirty="0" smtClean="0"/>
              <a:t>44</a:t>
            </a:r>
          </a:p>
        </p:txBody>
      </p:sp>
    </p:spTree>
    <p:extLst>
      <p:ext uri="{BB962C8B-B14F-4D97-AF65-F5344CB8AC3E}">
        <p14:creationId xmlns:p14="http://schemas.microsoft.com/office/powerpoint/2010/main" xmlns="" val="253498616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919478156"/>
              </p:ext>
            </p:extLst>
          </p:nvPr>
        </p:nvGraphicFramePr>
        <p:xfrm>
          <a:off x="179513" y="908719"/>
          <a:ext cx="8784975" cy="5112568"/>
        </p:xfrm>
        <a:graphic>
          <a:graphicData uri="http://schemas.openxmlformats.org/drawingml/2006/table">
            <a:tbl>
              <a:tblPr firstRow="1" firstCol="1" bandRow="1">
                <a:tableStyleId>{5C22544A-7EE6-4342-B048-85BDC9FD1C3A}</a:tableStyleId>
              </a:tblPr>
              <a:tblGrid>
                <a:gridCol w="2621323">
                  <a:extLst>
                    <a:ext uri="{9D8B030D-6E8A-4147-A177-3AD203B41FA5}">
                      <a16:colId xmlns:a16="http://schemas.microsoft.com/office/drawing/2014/main" xmlns="" val="20000"/>
                    </a:ext>
                  </a:extLst>
                </a:gridCol>
                <a:gridCol w="2054550">
                  <a:extLst>
                    <a:ext uri="{9D8B030D-6E8A-4147-A177-3AD203B41FA5}">
                      <a16:colId xmlns:a16="http://schemas.microsoft.com/office/drawing/2014/main" xmlns="" val="20001"/>
                    </a:ext>
                  </a:extLst>
                </a:gridCol>
                <a:gridCol w="1983704">
                  <a:extLst>
                    <a:ext uri="{9D8B030D-6E8A-4147-A177-3AD203B41FA5}">
                      <a16:colId xmlns:a16="http://schemas.microsoft.com/office/drawing/2014/main" xmlns="" val="20002"/>
                    </a:ext>
                  </a:extLst>
                </a:gridCol>
                <a:gridCol w="2125398">
                  <a:extLst>
                    <a:ext uri="{9D8B030D-6E8A-4147-A177-3AD203B41FA5}">
                      <a16:colId xmlns:a16="http://schemas.microsoft.com/office/drawing/2014/main" xmlns="" val="20003"/>
                    </a:ext>
                  </a:extLst>
                </a:gridCol>
              </a:tblGrid>
              <a:tr h="533319">
                <a:tc>
                  <a:txBody>
                    <a:bodyPr/>
                    <a:lstStyle/>
                    <a:p>
                      <a:pPr algn="ctr">
                        <a:lnSpc>
                          <a:spcPct val="115000"/>
                        </a:lnSpc>
                        <a:spcAft>
                          <a:spcPts val="0"/>
                        </a:spcAft>
                      </a:pPr>
                      <a:r>
                        <a:rPr lang="en-GB" sz="1400" dirty="0">
                          <a:effectLst/>
                        </a:rPr>
                        <a:t>STRATEGIC OUTCOME‑ORIENTED GOAL</a:t>
                      </a:r>
                      <a:endParaRPr lang="en-ZA" sz="1400" dirty="0">
                        <a:effectLst/>
                        <a:latin typeface="Calibri"/>
                        <a:ea typeface="Calibri"/>
                        <a:cs typeface="Times New Roman"/>
                      </a:endParaRPr>
                    </a:p>
                  </a:txBody>
                  <a:tcPr marL="30536" marR="30536" marT="0" marB="0" anchor="ctr"/>
                </a:tc>
                <a:tc>
                  <a:txBody>
                    <a:bodyPr/>
                    <a:lstStyle/>
                    <a:p>
                      <a:pPr algn="ctr">
                        <a:lnSpc>
                          <a:spcPct val="115000"/>
                        </a:lnSpc>
                        <a:spcAft>
                          <a:spcPts val="0"/>
                        </a:spcAft>
                      </a:pPr>
                      <a:r>
                        <a:rPr lang="en-GB" sz="1400" dirty="0">
                          <a:effectLst/>
                        </a:rPr>
                        <a:t>STRATEGIC OBJECTIVE</a:t>
                      </a:r>
                      <a:endParaRPr lang="en-ZA" sz="1400" dirty="0">
                        <a:effectLst/>
                        <a:latin typeface="Calibri"/>
                        <a:ea typeface="Calibri"/>
                        <a:cs typeface="Times New Roman"/>
                      </a:endParaRPr>
                    </a:p>
                  </a:txBody>
                  <a:tcPr marL="30536" marR="30536" marT="0" marB="0" anchor="ctr"/>
                </a:tc>
                <a:tc>
                  <a:txBody>
                    <a:bodyPr/>
                    <a:lstStyle/>
                    <a:p>
                      <a:pPr algn="ctr">
                        <a:lnSpc>
                          <a:spcPct val="115000"/>
                        </a:lnSpc>
                        <a:spcAft>
                          <a:spcPts val="0"/>
                        </a:spcAft>
                      </a:pPr>
                      <a:r>
                        <a:rPr lang="en-GB" sz="1400" dirty="0">
                          <a:effectLst/>
                        </a:rPr>
                        <a:t>OUTPUT(S)</a:t>
                      </a:r>
                      <a:endParaRPr lang="en-ZA" sz="1400" dirty="0">
                        <a:effectLst/>
                        <a:latin typeface="Calibri"/>
                        <a:ea typeface="Calibri"/>
                        <a:cs typeface="Times New Roman"/>
                      </a:endParaRPr>
                    </a:p>
                  </a:txBody>
                  <a:tcPr marL="30536" marR="30536" marT="0" marB="0" anchor="ctr"/>
                </a:tc>
                <a:tc>
                  <a:txBody>
                    <a:bodyPr/>
                    <a:lstStyle/>
                    <a:p>
                      <a:pPr algn="ctr">
                        <a:lnSpc>
                          <a:spcPct val="115000"/>
                        </a:lnSpc>
                        <a:spcAft>
                          <a:spcPts val="0"/>
                        </a:spcAft>
                      </a:pPr>
                      <a:r>
                        <a:rPr lang="en-GB" sz="1400" dirty="0">
                          <a:effectLst/>
                        </a:rPr>
                        <a:t>PERFORMANCE INDICATOR(S)</a:t>
                      </a:r>
                      <a:endParaRPr lang="en-ZA" sz="1400" dirty="0">
                        <a:effectLst/>
                        <a:latin typeface="Calibri"/>
                        <a:ea typeface="Calibri"/>
                        <a:cs typeface="Times New Roman"/>
                      </a:endParaRPr>
                    </a:p>
                  </a:txBody>
                  <a:tcPr marL="30536" marR="30536" marT="0" marB="0" anchor="ctr"/>
                </a:tc>
                <a:extLst>
                  <a:ext uri="{0D108BD9-81ED-4DB2-BD59-A6C34878D82A}">
                    <a16:rowId xmlns:a16="http://schemas.microsoft.com/office/drawing/2014/main" xmlns="" val="10000"/>
                  </a:ext>
                </a:extLst>
              </a:tr>
              <a:tr h="750315">
                <a:tc rowSpan="5">
                  <a:txBody>
                    <a:bodyPr/>
                    <a:lstStyle/>
                    <a:p>
                      <a:pPr>
                        <a:lnSpc>
                          <a:spcPct val="115000"/>
                        </a:lnSpc>
                        <a:spcAft>
                          <a:spcPts val="0"/>
                        </a:spcAft>
                      </a:pPr>
                      <a:r>
                        <a:rPr lang="en-GB" sz="1400" dirty="0">
                          <a:effectLst/>
                        </a:rPr>
                        <a:t>An effective and efficient ACH Sector - A sound governance system to ensure service delivery</a:t>
                      </a:r>
                      <a:endParaRPr lang="en-ZA" sz="1400" dirty="0">
                        <a:effectLst/>
                        <a:latin typeface="Calibri"/>
                        <a:ea typeface="Calibri"/>
                        <a:cs typeface="Times New Roman"/>
                      </a:endParaRPr>
                    </a:p>
                  </a:txBody>
                  <a:tcPr marL="30536" marR="30536" marT="0" marB="0"/>
                </a:tc>
                <a:tc rowSpan="2">
                  <a:txBody>
                    <a:bodyPr/>
                    <a:lstStyle/>
                    <a:p>
                      <a:pPr>
                        <a:lnSpc>
                          <a:spcPct val="115000"/>
                        </a:lnSpc>
                        <a:spcAft>
                          <a:spcPts val="0"/>
                        </a:spcAft>
                      </a:pPr>
                      <a:r>
                        <a:rPr lang="en-GB" sz="1300" dirty="0">
                          <a:effectLst/>
                        </a:rPr>
                        <a:t>To create a coherent policy and legislative environment for the ACH Sector </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Shareholder compacts signed </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No. of shareholder compacts signed with  DAC public entities</a:t>
                      </a:r>
                      <a:endParaRPr lang="en-ZA" sz="1300" dirty="0">
                        <a:effectLst/>
                        <a:latin typeface="Calibri"/>
                        <a:ea typeface="Calibri"/>
                        <a:cs typeface="Times New Roman"/>
                      </a:endParaRPr>
                    </a:p>
                  </a:txBody>
                  <a:tcPr marL="30536" marR="30536" marT="0" marB="0"/>
                </a:tc>
                <a:extLst>
                  <a:ext uri="{0D108BD9-81ED-4DB2-BD59-A6C34878D82A}">
                    <a16:rowId xmlns:a16="http://schemas.microsoft.com/office/drawing/2014/main" xmlns="" val="10001"/>
                  </a:ext>
                </a:extLst>
              </a:tr>
              <a:tr h="750315">
                <a:tc vMerge="1">
                  <a:txBody>
                    <a:bodyPr/>
                    <a:lstStyle/>
                    <a:p>
                      <a:pPr>
                        <a:lnSpc>
                          <a:spcPct val="115000"/>
                        </a:lnSpc>
                      </a:pPr>
                      <a:endParaRPr lang="en-ZA" sz="1400" dirty="0">
                        <a:effectLst/>
                        <a:latin typeface="Calibri"/>
                      </a:endParaRPr>
                    </a:p>
                  </a:txBody>
                  <a:tcPr marL="30536" marR="30536" marT="0" marB="0"/>
                </a:tc>
                <a:tc vMerge="1">
                  <a:txBody>
                    <a:bodyPr/>
                    <a:lstStyle/>
                    <a:p>
                      <a:endParaRPr lang="en-ZA"/>
                    </a:p>
                  </a:txBody>
                  <a:tcPr/>
                </a:tc>
                <a:tc>
                  <a:txBody>
                    <a:bodyPr/>
                    <a:lstStyle/>
                    <a:p>
                      <a:pPr>
                        <a:lnSpc>
                          <a:spcPct val="115000"/>
                        </a:lnSpc>
                        <a:spcAft>
                          <a:spcPts val="0"/>
                        </a:spcAft>
                      </a:pPr>
                      <a:r>
                        <a:rPr lang="en-GB" sz="1300" dirty="0">
                          <a:effectLst/>
                        </a:rPr>
                        <a:t>Councils  fully constituted </a:t>
                      </a:r>
                      <a:endParaRPr lang="en-ZA" sz="1300" dirty="0">
                        <a:effectLst/>
                      </a:endParaRPr>
                    </a:p>
                    <a:p>
                      <a:pPr>
                        <a:lnSpc>
                          <a:spcPct val="115000"/>
                        </a:lnSpc>
                        <a:spcAft>
                          <a:spcPts val="0"/>
                        </a:spcAft>
                      </a:pPr>
                      <a:r>
                        <a:rPr lang="en-GB" sz="1300" dirty="0">
                          <a:effectLst/>
                        </a:rPr>
                        <a:t> </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 of  councils  of DAC public entities  that are fully constituted</a:t>
                      </a:r>
                      <a:endParaRPr lang="en-ZA" sz="1300" dirty="0">
                        <a:effectLst/>
                        <a:latin typeface="Calibri"/>
                        <a:ea typeface="Calibri"/>
                        <a:cs typeface="Times New Roman"/>
                      </a:endParaRPr>
                    </a:p>
                  </a:txBody>
                  <a:tcPr marL="30536" marR="30536" marT="0" marB="0"/>
                </a:tc>
                <a:extLst>
                  <a:ext uri="{0D108BD9-81ED-4DB2-BD59-A6C34878D82A}">
                    <a16:rowId xmlns:a16="http://schemas.microsoft.com/office/drawing/2014/main" xmlns="" val="10002"/>
                  </a:ext>
                </a:extLst>
              </a:tr>
              <a:tr h="495210">
                <a:tc vMerge="1">
                  <a:txBody>
                    <a:bodyPr/>
                    <a:lstStyle/>
                    <a:p>
                      <a:pPr>
                        <a:lnSpc>
                          <a:spcPct val="115000"/>
                        </a:lnSpc>
                      </a:pPr>
                      <a:endParaRPr lang="en-ZA" sz="1400" dirty="0">
                        <a:effectLst/>
                        <a:latin typeface="Calibri"/>
                      </a:endParaRPr>
                    </a:p>
                  </a:txBody>
                  <a:tcPr marL="30536" marR="30536" marT="0" marB="0"/>
                </a:tc>
                <a:tc rowSpan="3">
                  <a:txBody>
                    <a:bodyPr/>
                    <a:lstStyle/>
                    <a:p>
                      <a:pPr>
                        <a:lnSpc>
                          <a:spcPct val="115000"/>
                        </a:lnSpc>
                        <a:spcAft>
                          <a:spcPts val="0"/>
                        </a:spcAft>
                      </a:pPr>
                      <a:r>
                        <a:rPr lang="en-GB" sz="1300" dirty="0">
                          <a:effectLst/>
                        </a:rPr>
                        <a:t>To drive integrated outcomes-based research, planning, monitoring and evaluation across the Sector</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Approved annual performance plan tabled</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Annual performance plan tabled in Parliament </a:t>
                      </a:r>
                      <a:endParaRPr lang="en-ZA" sz="1300" dirty="0">
                        <a:effectLst/>
                        <a:latin typeface="Calibri"/>
                        <a:ea typeface="Calibri"/>
                        <a:cs typeface="Times New Roman"/>
                      </a:endParaRPr>
                    </a:p>
                  </a:txBody>
                  <a:tcPr marL="30536" marR="30536" marT="0" marB="0"/>
                </a:tc>
                <a:extLst>
                  <a:ext uri="{0D108BD9-81ED-4DB2-BD59-A6C34878D82A}">
                    <a16:rowId xmlns:a16="http://schemas.microsoft.com/office/drawing/2014/main" xmlns="" val="10003"/>
                  </a:ext>
                </a:extLst>
              </a:tr>
              <a:tr h="1005421">
                <a:tc vMerge="1">
                  <a:txBody>
                    <a:bodyPr/>
                    <a:lstStyle/>
                    <a:p>
                      <a:pPr>
                        <a:lnSpc>
                          <a:spcPct val="115000"/>
                        </a:lnSpc>
                      </a:pPr>
                      <a:endParaRPr lang="en-ZA" sz="1400" dirty="0">
                        <a:effectLst/>
                        <a:latin typeface="Calibri"/>
                      </a:endParaRPr>
                    </a:p>
                  </a:txBody>
                  <a:tcPr marL="30536" marR="30536" marT="0" marB="0"/>
                </a:tc>
                <a:tc vMerge="1">
                  <a:txBody>
                    <a:bodyPr/>
                    <a:lstStyle/>
                    <a:p>
                      <a:pPr>
                        <a:lnSpc>
                          <a:spcPct val="115000"/>
                        </a:lnSpc>
                      </a:pPr>
                      <a:endParaRPr lang="en-ZA" sz="1400" dirty="0">
                        <a:effectLst/>
                        <a:latin typeface="Calibri"/>
                      </a:endParaRPr>
                    </a:p>
                  </a:txBody>
                  <a:tcPr marL="30536" marR="30536" marT="0" marB="0"/>
                </a:tc>
                <a:tc>
                  <a:txBody>
                    <a:bodyPr/>
                    <a:lstStyle/>
                    <a:p>
                      <a:pPr>
                        <a:lnSpc>
                          <a:spcPct val="115000"/>
                        </a:lnSpc>
                        <a:spcAft>
                          <a:spcPts val="0"/>
                        </a:spcAft>
                      </a:pPr>
                      <a:r>
                        <a:rPr lang="en-GB" sz="1300" dirty="0">
                          <a:effectLst/>
                        </a:rPr>
                        <a:t>DAC quarterly performance reports submitted </a:t>
                      </a:r>
                      <a:endParaRPr lang="en-ZA" sz="1300" dirty="0">
                        <a:effectLst/>
                      </a:endParaRPr>
                    </a:p>
                    <a:p>
                      <a:pPr>
                        <a:lnSpc>
                          <a:spcPct val="115000"/>
                        </a:lnSpc>
                        <a:spcAft>
                          <a:spcPts val="0"/>
                        </a:spcAft>
                      </a:pPr>
                      <a:r>
                        <a:rPr lang="en-GB" sz="1300" dirty="0">
                          <a:effectLst/>
                        </a:rPr>
                        <a:t> </a:t>
                      </a:r>
                      <a:endParaRPr lang="en-ZA" sz="1300" dirty="0">
                        <a:effectLst/>
                      </a:endParaRPr>
                    </a:p>
                    <a:p>
                      <a:pPr>
                        <a:lnSpc>
                          <a:spcPct val="115000"/>
                        </a:lnSpc>
                        <a:spcAft>
                          <a:spcPts val="0"/>
                        </a:spcAft>
                      </a:pPr>
                      <a:r>
                        <a:rPr lang="en-GB" sz="1300" dirty="0">
                          <a:effectLst/>
                        </a:rPr>
                        <a:t> </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DAC quarterly performance reports generated and submitted to National Treasury and DPME</a:t>
                      </a:r>
                      <a:endParaRPr lang="en-ZA" sz="1300" dirty="0">
                        <a:effectLst/>
                        <a:latin typeface="Calibri"/>
                        <a:ea typeface="Calibri"/>
                        <a:cs typeface="Times New Roman"/>
                      </a:endParaRPr>
                    </a:p>
                  </a:txBody>
                  <a:tcPr marL="30536" marR="30536" marT="0" marB="0"/>
                </a:tc>
                <a:extLst>
                  <a:ext uri="{0D108BD9-81ED-4DB2-BD59-A6C34878D82A}">
                    <a16:rowId xmlns:a16="http://schemas.microsoft.com/office/drawing/2014/main" xmlns="" val="10004"/>
                  </a:ext>
                </a:extLst>
              </a:tr>
              <a:tr h="495210">
                <a:tc vMerge="1">
                  <a:txBody>
                    <a:bodyPr/>
                    <a:lstStyle/>
                    <a:p>
                      <a:pPr>
                        <a:lnSpc>
                          <a:spcPct val="115000"/>
                        </a:lnSpc>
                      </a:pPr>
                      <a:endParaRPr lang="en-ZA" sz="1400" dirty="0">
                        <a:effectLst/>
                        <a:latin typeface="Calibri"/>
                      </a:endParaRPr>
                    </a:p>
                  </a:txBody>
                  <a:tcPr marL="30536" marR="30536" marT="0" marB="0"/>
                </a:tc>
                <a:tc vMerge="1">
                  <a:txBody>
                    <a:bodyPr/>
                    <a:lstStyle/>
                    <a:p>
                      <a:pPr>
                        <a:lnSpc>
                          <a:spcPct val="115000"/>
                        </a:lnSpc>
                      </a:pPr>
                      <a:endParaRPr lang="en-ZA" sz="1400" dirty="0">
                        <a:effectLst/>
                        <a:latin typeface="Calibri"/>
                      </a:endParaRPr>
                    </a:p>
                  </a:txBody>
                  <a:tcPr marL="30536" marR="30536" marT="0" marB="0"/>
                </a:tc>
                <a:tc>
                  <a:txBody>
                    <a:bodyPr/>
                    <a:lstStyle/>
                    <a:p>
                      <a:pPr>
                        <a:lnSpc>
                          <a:spcPct val="115000"/>
                        </a:lnSpc>
                        <a:spcAft>
                          <a:spcPts val="0"/>
                        </a:spcAft>
                      </a:pPr>
                      <a:r>
                        <a:rPr lang="en-GB" sz="1300" dirty="0">
                          <a:effectLst/>
                        </a:rPr>
                        <a:t>DAC annual report tabled </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Approved DAC annual report tabled in Parliament</a:t>
                      </a:r>
                      <a:endParaRPr lang="en-ZA" sz="1300" dirty="0">
                        <a:effectLst/>
                        <a:latin typeface="Calibri"/>
                        <a:ea typeface="Calibri"/>
                        <a:cs typeface="Times New Roman"/>
                      </a:endParaRPr>
                    </a:p>
                  </a:txBody>
                  <a:tcPr marL="30536" marR="30536" marT="0" marB="0"/>
                </a:tc>
                <a:extLst>
                  <a:ext uri="{0D108BD9-81ED-4DB2-BD59-A6C34878D82A}">
                    <a16:rowId xmlns:a16="http://schemas.microsoft.com/office/drawing/2014/main" xmlns="" val="10005"/>
                  </a:ext>
                </a:extLst>
              </a:tr>
              <a:tr h="1082778">
                <a:tc>
                  <a:txBody>
                    <a:bodyPr/>
                    <a:lstStyle/>
                    <a:p>
                      <a:pPr>
                        <a:lnSpc>
                          <a:spcPct val="115000"/>
                        </a:lnSpc>
                        <a:spcAft>
                          <a:spcPts val="0"/>
                        </a:spcAft>
                      </a:pPr>
                      <a:r>
                        <a:rPr lang="en-GB" sz="1400" dirty="0">
                          <a:effectLst/>
                        </a:rPr>
                        <a:t>A transformed and productive ACH Sector - A sector that actively develops, preserves, protects and promotes diverse ACH</a:t>
                      </a:r>
                      <a:endParaRPr lang="en-ZA" sz="14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To develop, preserve, protect and promote heritage</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DAC User Asset Management Plan (UAMP) </a:t>
                      </a:r>
                      <a:endParaRPr lang="en-ZA" sz="1300" dirty="0">
                        <a:effectLst/>
                        <a:latin typeface="Calibri"/>
                        <a:ea typeface="Calibri"/>
                        <a:cs typeface="Times New Roman"/>
                      </a:endParaRPr>
                    </a:p>
                  </a:txBody>
                  <a:tcPr marL="30536" marR="30536" marT="0" marB="0"/>
                </a:tc>
                <a:tc>
                  <a:txBody>
                    <a:bodyPr/>
                    <a:lstStyle/>
                    <a:p>
                      <a:pPr>
                        <a:lnSpc>
                          <a:spcPct val="115000"/>
                        </a:lnSpc>
                        <a:spcAft>
                          <a:spcPts val="0"/>
                        </a:spcAft>
                      </a:pPr>
                      <a:r>
                        <a:rPr lang="en-GB" sz="1300" dirty="0">
                          <a:effectLst/>
                        </a:rPr>
                        <a:t>UAMP Approved </a:t>
                      </a:r>
                      <a:endParaRPr lang="en-ZA" sz="1300" dirty="0">
                        <a:effectLst/>
                        <a:latin typeface="Calibri"/>
                        <a:ea typeface="Calibri"/>
                        <a:cs typeface="Times New Roman"/>
                      </a:endParaRPr>
                    </a:p>
                  </a:txBody>
                  <a:tcPr marL="30536" marR="30536" marT="0" marB="0"/>
                </a:tc>
                <a:extLst>
                  <a:ext uri="{0D108BD9-81ED-4DB2-BD59-A6C34878D82A}">
                    <a16:rowId xmlns:a16="http://schemas.microsoft.com/office/drawing/2014/main" xmlns="" val="10006"/>
                  </a:ext>
                </a:extLst>
              </a:tr>
            </a:tbl>
          </a:graphicData>
        </a:graphic>
      </p:graphicFrame>
      <p:sp>
        <p:nvSpPr>
          <p:cNvPr id="6" name="Title 1"/>
          <p:cNvSpPr>
            <a:spLocks noGrp="1"/>
          </p:cNvSpPr>
          <p:nvPr>
            <p:ph type="title"/>
          </p:nvPr>
        </p:nvSpPr>
        <p:spPr>
          <a:xfrm>
            <a:off x="0" y="304055"/>
            <a:ext cx="9036496" cy="710952"/>
          </a:xfrm>
        </p:spPr>
        <p:txBody>
          <a:bodyPr>
            <a:normAutofit/>
          </a:bodyPr>
          <a:lstStyle/>
          <a:p>
            <a:pPr algn="ctr"/>
            <a:r>
              <a:rPr lang="en-US" sz="2800" dirty="0" smtClean="0">
                <a:latin typeface="+mj-lt"/>
                <a:cs typeface="Arial Narrow"/>
              </a:rPr>
              <a:t>COMPLIANCE MEASURES</a:t>
            </a:r>
            <a:endParaRPr lang="en-US" sz="2800" dirty="0">
              <a:latin typeface="+mj-lt"/>
              <a:cs typeface="Arial Narrow"/>
            </a:endParaRPr>
          </a:p>
        </p:txBody>
      </p:sp>
      <p:sp>
        <p:nvSpPr>
          <p:cNvPr id="7" name="Slide Number Placeholder 3"/>
          <p:cNvSpPr>
            <a:spLocks noGrp="1"/>
          </p:cNvSpPr>
          <p:nvPr>
            <p:ph type="sldNum" sz="quarter" idx="4"/>
          </p:nvPr>
        </p:nvSpPr>
        <p:spPr>
          <a:xfrm>
            <a:off x="8077200" y="6172200"/>
            <a:ext cx="609600" cy="365125"/>
          </a:xfrm>
        </p:spPr>
        <p:txBody>
          <a:bodyPr/>
          <a:lstStyle/>
          <a:p>
            <a:r>
              <a:rPr lang="en-ZA" sz="1200" b="1" dirty="0" smtClean="0"/>
              <a:t>45</a:t>
            </a:r>
          </a:p>
        </p:txBody>
      </p:sp>
    </p:spTree>
    <p:extLst>
      <p:ext uri="{BB962C8B-B14F-4D97-AF65-F5344CB8AC3E}">
        <p14:creationId xmlns:p14="http://schemas.microsoft.com/office/powerpoint/2010/main" xmlns="" val="26353559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077" y="116632"/>
            <a:ext cx="9036496" cy="432048"/>
          </a:xfrm>
        </p:spPr>
        <p:txBody>
          <a:bodyPr>
            <a:noAutofit/>
          </a:bodyPr>
          <a:lstStyle/>
          <a:p>
            <a:pPr algn="ctr"/>
            <a:r>
              <a:rPr lang="en-US" sz="2800" dirty="0" smtClean="0">
                <a:latin typeface="+mj-lt"/>
                <a:cs typeface="Arial Narrow"/>
              </a:rPr>
              <a:t>DETAILS OF FLAGSHIP EVENTS TO BE SUPPORTED </a:t>
            </a:r>
            <a:endParaRPr lang="en-US" sz="2800" dirty="0">
              <a:latin typeface="+mj-lt"/>
              <a:cs typeface="Arial Narrow"/>
            </a:endParaRPr>
          </a:p>
        </p:txBody>
      </p:sp>
      <p:sp>
        <p:nvSpPr>
          <p:cNvPr id="6" name="Slide Number Placeholder 3"/>
          <p:cNvSpPr>
            <a:spLocks noGrp="1"/>
          </p:cNvSpPr>
          <p:nvPr>
            <p:ph type="sldNum" sz="quarter" idx="4294967295"/>
          </p:nvPr>
        </p:nvSpPr>
        <p:spPr>
          <a:xfrm>
            <a:off x="8077199" y="6026187"/>
            <a:ext cx="609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rPr>
              <a:t>46</a:t>
            </a:r>
          </a:p>
        </p:txBody>
      </p:sp>
      <p:graphicFrame>
        <p:nvGraphicFramePr>
          <p:cNvPr id="7" name="Table 6"/>
          <p:cNvGraphicFramePr>
            <a:graphicFrameLocks noGrp="1"/>
          </p:cNvGraphicFramePr>
          <p:nvPr>
            <p:extLst>
              <p:ext uri="{D42A27DB-BD31-4B8C-83A1-F6EECF244321}">
                <p14:modId xmlns:p14="http://schemas.microsoft.com/office/powerpoint/2010/main" xmlns="" val="4236384517"/>
              </p:ext>
            </p:extLst>
          </p:nvPr>
        </p:nvGraphicFramePr>
        <p:xfrm>
          <a:off x="395536" y="980728"/>
          <a:ext cx="8568952" cy="4932833"/>
        </p:xfrm>
        <a:graphic>
          <a:graphicData uri="http://schemas.openxmlformats.org/drawingml/2006/table">
            <a:tbl>
              <a:tblPr firstRow="1" firstCol="1" bandRow="1">
                <a:tableStyleId>{3C2FFA5D-87B4-456A-9821-1D502468CF0F}</a:tableStyleId>
              </a:tblPr>
              <a:tblGrid>
                <a:gridCol w="3626078">
                  <a:extLst>
                    <a:ext uri="{9D8B030D-6E8A-4147-A177-3AD203B41FA5}">
                      <a16:colId xmlns:a16="http://schemas.microsoft.com/office/drawing/2014/main" xmlns="" val="20000"/>
                    </a:ext>
                  </a:extLst>
                </a:gridCol>
                <a:gridCol w="2471437">
                  <a:extLst>
                    <a:ext uri="{9D8B030D-6E8A-4147-A177-3AD203B41FA5}">
                      <a16:colId xmlns:a16="http://schemas.microsoft.com/office/drawing/2014/main" xmlns="" val="20001"/>
                    </a:ext>
                  </a:extLst>
                </a:gridCol>
                <a:gridCol w="2471437">
                  <a:extLst>
                    <a:ext uri="{9D8B030D-6E8A-4147-A177-3AD203B41FA5}">
                      <a16:colId xmlns:a16="http://schemas.microsoft.com/office/drawing/2014/main" xmlns="" val="20002"/>
                    </a:ext>
                  </a:extLst>
                </a:gridCol>
              </a:tblGrid>
              <a:tr h="456130">
                <a:tc>
                  <a:txBody>
                    <a:bodyPr/>
                    <a:lstStyle/>
                    <a:p>
                      <a:pPr algn="ctr">
                        <a:lnSpc>
                          <a:spcPct val="107000"/>
                        </a:lnSpc>
                        <a:spcAft>
                          <a:spcPts val="0"/>
                        </a:spcAft>
                      </a:pPr>
                      <a:r>
                        <a:rPr lang="en-US" sz="2800" dirty="0">
                          <a:effectLst/>
                        </a:rPr>
                        <a:t>Name of Project</a:t>
                      </a:r>
                      <a:endParaRPr lang="en-ZA" sz="28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800" dirty="0">
                          <a:effectLst/>
                        </a:rPr>
                        <a:t>Budget</a:t>
                      </a:r>
                      <a:endParaRPr lang="en-ZA" sz="28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800" dirty="0" smtClean="0">
                          <a:effectLst/>
                        </a:rPr>
                        <a:t>Province</a:t>
                      </a:r>
                      <a:endParaRPr lang="en-ZA" sz="2800" b="1"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63515">
                <a:tc>
                  <a:txBody>
                    <a:bodyPr/>
                    <a:lstStyle/>
                    <a:p>
                      <a:pPr marL="0" marR="0">
                        <a:lnSpc>
                          <a:spcPct val="115000"/>
                        </a:lnSpc>
                        <a:spcBef>
                          <a:spcPts val="0"/>
                        </a:spcBef>
                        <a:spcAft>
                          <a:spcPts val="600"/>
                        </a:spcAft>
                      </a:pPr>
                      <a:r>
                        <a:rPr lang="en-ZA" sz="1400" dirty="0" smtClean="0">
                          <a:effectLst/>
                        </a:rPr>
                        <a:t>Buyelekhaya</a:t>
                      </a:r>
                      <a:r>
                        <a:rPr lang="en-ZA" sz="1400" baseline="0" dirty="0" smtClean="0">
                          <a:effectLst/>
                        </a:rPr>
                        <a:t> Pan African Festival</a:t>
                      </a:r>
                      <a:endParaRPr lang="en-ZA" sz="14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R2 500 000.00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Eastern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391182">
                <a:tc>
                  <a:txBody>
                    <a:bodyPr/>
                    <a:lstStyle/>
                    <a:p>
                      <a:pPr marL="0" marR="0">
                        <a:lnSpc>
                          <a:spcPct val="115000"/>
                        </a:lnSpc>
                        <a:spcBef>
                          <a:spcPts val="0"/>
                        </a:spcBef>
                        <a:spcAft>
                          <a:spcPts val="600"/>
                        </a:spcAft>
                      </a:pPr>
                      <a:r>
                        <a:rPr lang="en-ZA" sz="1400" dirty="0" smtClean="0">
                          <a:effectLst/>
                        </a:rPr>
                        <a:t>Standard Bank Joy of Jazz</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R3 000 000.00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501350">
                <a:tc>
                  <a:txBody>
                    <a:bodyPr/>
                    <a:lstStyle/>
                    <a:p>
                      <a:pPr marL="0" marR="0">
                        <a:lnSpc>
                          <a:spcPct val="115000"/>
                        </a:lnSpc>
                        <a:spcBef>
                          <a:spcPts val="0"/>
                        </a:spcBef>
                        <a:spcAft>
                          <a:spcPts val="600"/>
                        </a:spcAft>
                      </a:pPr>
                      <a:r>
                        <a:rPr lang="en-ZA" sz="1400" dirty="0" smtClean="0">
                          <a:effectLst/>
                        </a:rPr>
                        <a:t>Ebubeleni Music Festival</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R2 500 000.00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Eastern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348814">
                <a:tc>
                  <a:txBody>
                    <a:bodyPr/>
                    <a:lstStyle/>
                    <a:p>
                      <a:pPr marL="0" marR="0">
                        <a:lnSpc>
                          <a:spcPct val="115000"/>
                        </a:lnSpc>
                        <a:spcBef>
                          <a:spcPts val="0"/>
                        </a:spcBef>
                        <a:spcAft>
                          <a:spcPts val="600"/>
                        </a:spcAft>
                      </a:pPr>
                      <a:r>
                        <a:rPr lang="en-ZA" sz="1400" dirty="0" smtClean="0">
                          <a:effectLst/>
                        </a:rPr>
                        <a:t>Cape Town International Jazz Festival</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R3 000 000.00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Western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207504">
                <a:tc>
                  <a:txBody>
                    <a:bodyPr/>
                    <a:lstStyle/>
                    <a:p>
                      <a:pPr marL="0" marR="0">
                        <a:lnSpc>
                          <a:spcPct val="115000"/>
                        </a:lnSpc>
                        <a:spcBef>
                          <a:spcPts val="0"/>
                        </a:spcBef>
                        <a:spcAft>
                          <a:spcPts val="600"/>
                        </a:spcAft>
                      </a:pPr>
                      <a:r>
                        <a:rPr lang="en-ZA" sz="1400" dirty="0" smtClean="0">
                          <a:effectLst/>
                        </a:rPr>
                        <a:t>Moretele Tribute Concert</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R2 500 000.00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214253">
                <a:tc>
                  <a:txBody>
                    <a:bodyPr/>
                    <a:lstStyle/>
                    <a:p>
                      <a:pPr marL="0" marR="0">
                        <a:lnSpc>
                          <a:spcPct val="115000"/>
                        </a:lnSpc>
                        <a:spcBef>
                          <a:spcPts val="0"/>
                        </a:spcBef>
                        <a:spcAft>
                          <a:spcPts val="600"/>
                        </a:spcAft>
                      </a:pPr>
                      <a:r>
                        <a:rPr lang="en-GB" sz="1400" dirty="0" smtClean="0">
                          <a:effectLst/>
                        </a:rPr>
                        <a:t>Rapid</a:t>
                      </a:r>
                      <a:r>
                        <a:rPr lang="en-GB" sz="1400" baseline="0" dirty="0" smtClean="0">
                          <a:effectLst/>
                        </a:rPr>
                        <a:t> Lion (International Film Festival)</a:t>
                      </a:r>
                      <a:endParaRPr lang="en-GB" sz="1400" b="0" dirty="0" smtClean="0">
                        <a:solidFill>
                          <a:schemeClr val="tx1"/>
                        </a:solidFill>
                        <a:effectLst/>
                        <a:latin typeface="+mn-lt"/>
                      </a:endParaRPr>
                    </a:p>
                  </a:txBody>
                  <a:tcPr marL="36195" marR="36195" marT="17780" marB="17780"/>
                </a:tc>
                <a:tc>
                  <a:txBody>
                    <a:bodyPr/>
                    <a:lstStyle/>
                    <a:p>
                      <a:pPr>
                        <a:lnSpc>
                          <a:spcPct val="107000"/>
                        </a:lnSpc>
                        <a:spcAft>
                          <a:spcPts val="0"/>
                        </a:spcAft>
                      </a:pPr>
                      <a:r>
                        <a:rPr lang="en-ZA" sz="1400" dirty="0" smtClean="0">
                          <a:effectLst/>
                        </a:rPr>
                        <a:t>R3 000 000.00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6"/>
                  </a:ext>
                </a:extLst>
              </a:tr>
              <a:tr h="381274">
                <a:tc>
                  <a:txBody>
                    <a:bodyPr/>
                    <a:lstStyle/>
                    <a:p>
                      <a:pPr marL="0" marR="0">
                        <a:lnSpc>
                          <a:spcPct val="115000"/>
                        </a:lnSpc>
                        <a:spcBef>
                          <a:spcPts val="0"/>
                        </a:spcBef>
                        <a:spcAft>
                          <a:spcPts val="600"/>
                        </a:spcAft>
                      </a:pPr>
                      <a:r>
                        <a:rPr lang="en-GB" sz="1400" dirty="0" smtClean="0">
                          <a:effectLst/>
                        </a:rPr>
                        <a:t>Vaal</a:t>
                      </a:r>
                      <a:r>
                        <a:rPr lang="en-GB" sz="1400" baseline="0" dirty="0" smtClean="0">
                          <a:effectLst/>
                        </a:rPr>
                        <a:t> River Festival </a:t>
                      </a:r>
                      <a:endParaRPr lang="en-GB" sz="1400" b="0" dirty="0" smtClean="0">
                        <a:solidFill>
                          <a:schemeClr val="tx1"/>
                        </a:solidFill>
                        <a:effectLst/>
                        <a:latin typeface="+mn-lt"/>
                      </a:endParaRPr>
                    </a:p>
                  </a:txBody>
                  <a:tcPr marL="36195" marR="36195" marT="17780" marB="17780"/>
                </a:tc>
                <a:tc>
                  <a:txBody>
                    <a:bodyPr/>
                    <a:lstStyle/>
                    <a:p>
                      <a:pPr>
                        <a:lnSpc>
                          <a:spcPct val="107000"/>
                        </a:lnSpc>
                        <a:spcAft>
                          <a:spcPts val="0"/>
                        </a:spcAft>
                      </a:pPr>
                      <a:r>
                        <a:rPr lang="en-ZA" sz="1400" dirty="0" smtClean="0">
                          <a:effectLst/>
                        </a:rPr>
                        <a:t>R 750 000.00 </a:t>
                      </a:r>
                      <a:endParaRPr lang="en-ZA" sz="1400" dirty="0">
                        <a:solidFill>
                          <a:schemeClr val="tx1"/>
                        </a:solidFill>
                        <a:effectLst/>
                        <a:latin typeface="+mn-lt"/>
                        <a:ea typeface="Calibri"/>
                        <a:cs typeface="Times New Roman"/>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smtClean="0">
                          <a:effectLst/>
                        </a:rPr>
                        <a:t>Gauteng</a:t>
                      </a:r>
                      <a:endParaRPr lang="en-ZA" sz="1400" dirty="0" smtClean="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7"/>
                  </a:ext>
                </a:extLst>
              </a:tr>
              <a:tr h="502719">
                <a:tc>
                  <a:txBody>
                    <a:bodyPr/>
                    <a:lstStyle/>
                    <a:p>
                      <a:pPr marL="0" marR="0">
                        <a:lnSpc>
                          <a:spcPct val="115000"/>
                        </a:lnSpc>
                        <a:spcBef>
                          <a:spcPts val="0"/>
                        </a:spcBef>
                        <a:spcAft>
                          <a:spcPts val="600"/>
                        </a:spcAft>
                      </a:pPr>
                      <a:r>
                        <a:rPr lang="en-GB" sz="1400" dirty="0" smtClean="0">
                          <a:effectLst/>
                        </a:rPr>
                        <a:t>South</a:t>
                      </a:r>
                      <a:r>
                        <a:rPr lang="en-GB" sz="1400" baseline="0" dirty="0" smtClean="0">
                          <a:effectLst/>
                        </a:rPr>
                        <a:t> African Literature Awards </a:t>
                      </a:r>
                      <a:endParaRPr lang="en-GB" sz="1400" b="0" dirty="0" smtClean="0">
                        <a:solidFill>
                          <a:schemeClr val="tx1"/>
                        </a:solidFill>
                        <a:effectLst/>
                        <a:latin typeface="+mn-lt"/>
                      </a:endParaRPr>
                    </a:p>
                  </a:txBody>
                  <a:tcPr marL="36195" marR="36195" marT="17780" marB="17780"/>
                </a:tc>
                <a:tc>
                  <a:txBody>
                    <a:bodyPr/>
                    <a:lstStyle/>
                    <a:p>
                      <a:pPr>
                        <a:lnSpc>
                          <a:spcPct val="107000"/>
                        </a:lnSpc>
                        <a:spcAft>
                          <a:spcPts val="0"/>
                        </a:spcAft>
                      </a:pPr>
                      <a:r>
                        <a:rPr lang="en-ZA" sz="1400" dirty="0" smtClean="0">
                          <a:effectLst/>
                        </a:rPr>
                        <a:t>R2 000 000 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8"/>
                  </a:ext>
                </a:extLst>
              </a:tr>
              <a:tr h="502719">
                <a:tc>
                  <a:txBody>
                    <a:bodyPr/>
                    <a:lstStyle/>
                    <a:p>
                      <a:pPr marL="0" marR="0">
                        <a:lnSpc>
                          <a:spcPct val="115000"/>
                        </a:lnSpc>
                        <a:spcBef>
                          <a:spcPts val="0"/>
                        </a:spcBef>
                        <a:spcAft>
                          <a:spcPts val="600"/>
                        </a:spcAft>
                      </a:pPr>
                      <a:r>
                        <a:rPr lang="en-GB" sz="1400" dirty="0" smtClean="0">
                          <a:effectLst/>
                        </a:rPr>
                        <a:t>Abantu</a:t>
                      </a:r>
                      <a:r>
                        <a:rPr lang="en-GB" sz="1400" baseline="0" dirty="0" smtClean="0">
                          <a:effectLst/>
                        </a:rPr>
                        <a:t>  Book Festival </a:t>
                      </a:r>
                      <a:endParaRPr lang="en-GB" sz="1400" b="0" dirty="0" smtClean="0">
                        <a:solidFill>
                          <a:schemeClr val="tx1"/>
                        </a:solidFill>
                        <a:effectLst/>
                        <a:latin typeface="+mn-lt"/>
                      </a:endParaRPr>
                    </a:p>
                  </a:txBody>
                  <a:tcPr marL="36195" marR="36195" marT="17780" marB="17780"/>
                </a:tc>
                <a:tc>
                  <a:txBody>
                    <a:bodyPr/>
                    <a:lstStyle/>
                    <a:p>
                      <a:pPr>
                        <a:lnSpc>
                          <a:spcPct val="107000"/>
                        </a:lnSpc>
                        <a:spcAft>
                          <a:spcPts val="0"/>
                        </a:spcAft>
                      </a:pPr>
                      <a:r>
                        <a:rPr lang="en-ZA" sz="1400" dirty="0" smtClean="0">
                          <a:effectLst/>
                        </a:rPr>
                        <a:t>R1</a:t>
                      </a:r>
                      <a:r>
                        <a:rPr lang="en-ZA" sz="1400" baseline="0" dirty="0" smtClean="0">
                          <a:effectLst/>
                        </a:rPr>
                        <a:t>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9"/>
                  </a:ext>
                </a:extLst>
              </a:tr>
              <a:tr h="502719">
                <a:tc>
                  <a:txBody>
                    <a:bodyPr/>
                    <a:lstStyle/>
                    <a:p>
                      <a:pPr marL="0" marR="0">
                        <a:lnSpc>
                          <a:spcPct val="115000"/>
                        </a:lnSpc>
                        <a:spcBef>
                          <a:spcPts val="0"/>
                        </a:spcBef>
                        <a:spcAft>
                          <a:spcPts val="600"/>
                        </a:spcAft>
                      </a:pPr>
                      <a:r>
                        <a:rPr lang="en-GB" sz="1400" dirty="0" smtClean="0">
                          <a:effectLst/>
                        </a:rPr>
                        <a:t>Mine</a:t>
                      </a:r>
                      <a:r>
                        <a:rPr lang="en-GB" sz="1400" baseline="0" dirty="0" smtClean="0">
                          <a:effectLst/>
                        </a:rPr>
                        <a:t> Dance Festival </a:t>
                      </a:r>
                      <a:endParaRPr lang="en-GB" sz="1400" b="0" dirty="0" smtClean="0">
                        <a:solidFill>
                          <a:schemeClr val="tx1"/>
                        </a:solidFill>
                        <a:effectLst/>
                        <a:latin typeface="+mn-lt"/>
                      </a:endParaRPr>
                    </a:p>
                  </a:txBody>
                  <a:tcPr marL="36195" marR="36195" marT="17780" marB="1778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400" dirty="0" smtClean="0">
                          <a:effectLst/>
                        </a:rPr>
                        <a:t>R1</a:t>
                      </a:r>
                      <a:r>
                        <a:rPr lang="en-ZA" sz="1400" baseline="0" dirty="0" smtClean="0">
                          <a:effectLst/>
                        </a:rPr>
                        <a:t> 000 000.00</a:t>
                      </a:r>
                      <a:endParaRPr lang="en-ZA" sz="1400" dirty="0" smtClean="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Free</a:t>
                      </a:r>
                      <a:r>
                        <a:rPr lang="en-ZA" sz="1400" baseline="0" dirty="0" smtClean="0">
                          <a:effectLst/>
                        </a:rPr>
                        <a:t> State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10"/>
                  </a:ext>
                </a:extLst>
              </a:tr>
              <a:tr h="502719">
                <a:tc>
                  <a:txBody>
                    <a:bodyPr/>
                    <a:lstStyle/>
                    <a:p>
                      <a:pPr marL="0" marR="0">
                        <a:lnSpc>
                          <a:spcPct val="115000"/>
                        </a:lnSpc>
                        <a:spcBef>
                          <a:spcPts val="0"/>
                        </a:spcBef>
                        <a:spcAft>
                          <a:spcPts val="600"/>
                        </a:spcAft>
                      </a:pPr>
                      <a:r>
                        <a:rPr lang="en-GB" sz="1200" dirty="0" smtClean="0">
                          <a:effectLst/>
                        </a:rPr>
                        <a:t>International</a:t>
                      </a:r>
                      <a:r>
                        <a:rPr lang="en-GB" sz="1200" baseline="0" dirty="0" smtClean="0">
                          <a:effectLst/>
                        </a:rPr>
                        <a:t> Comedy Festival </a:t>
                      </a:r>
                      <a:endParaRPr lang="en-GB" sz="1200" b="0" dirty="0" smtClean="0">
                        <a:solidFill>
                          <a:schemeClr val="tx1"/>
                        </a:solidFill>
                        <a:effectLst/>
                        <a:latin typeface="+mn-lt"/>
                      </a:endParaRPr>
                    </a:p>
                  </a:txBody>
                  <a:tcPr marL="36195" marR="36195" marT="17780" marB="17780"/>
                </a:tc>
                <a:tc>
                  <a:txBody>
                    <a:bodyPr/>
                    <a:lstStyle/>
                    <a:p>
                      <a:pPr>
                        <a:lnSpc>
                          <a:spcPct val="107000"/>
                        </a:lnSpc>
                        <a:spcAft>
                          <a:spcPts val="0"/>
                        </a:spcAft>
                      </a:pPr>
                      <a:r>
                        <a:rPr lang="en-ZA" sz="1200" dirty="0" smtClean="0">
                          <a:effectLst/>
                        </a:rPr>
                        <a:t>R 1 500. 000. 00</a:t>
                      </a:r>
                      <a:endParaRPr lang="en-ZA" sz="12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200" dirty="0" smtClean="0">
                          <a:effectLst/>
                        </a:rPr>
                        <a:t>Gauteng</a:t>
                      </a:r>
                      <a:endParaRPr lang="en-ZA" sz="12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5004007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66945"/>
            <a:ext cx="9036496" cy="508736"/>
          </a:xfrm>
        </p:spPr>
        <p:txBody>
          <a:bodyPr>
            <a:noAutofit/>
          </a:bodyPr>
          <a:lstStyle/>
          <a:p>
            <a:pPr algn="ctr"/>
            <a:r>
              <a:rPr lang="en-US" sz="2800" dirty="0" smtClean="0">
                <a:latin typeface="+mj-lt"/>
                <a:cs typeface="Arial Narrow"/>
              </a:rPr>
              <a:t>DETAILS OF PROVINCIAL FLAGSHIP EVENTS TO BE SUPPORTED </a:t>
            </a:r>
            <a:endParaRPr lang="en-US" sz="2800" dirty="0">
              <a:latin typeface="+mj-lt"/>
              <a:cs typeface="Arial Narrow"/>
            </a:endParaRPr>
          </a:p>
        </p:txBody>
      </p:sp>
      <p:sp>
        <p:nvSpPr>
          <p:cNvPr id="6" name="Slide Number Placeholder 3"/>
          <p:cNvSpPr>
            <a:spLocks noGrp="1"/>
          </p:cNvSpPr>
          <p:nvPr>
            <p:ph type="sldNum" sz="quarter" idx="4294967295"/>
          </p:nvPr>
        </p:nvSpPr>
        <p:spPr>
          <a:xfrm>
            <a:off x="8172400" y="6309320"/>
            <a:ext cx="609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rPr>
              <a:t>47</a:t>
            </a:r>
          </a:p>
        </p:txBody>
      </p:sp>
      <p:graphicFrame>
        <p:nvGraphicFramePr>
          <p:cNvPr id="7" name="Table 6"/>
          <p:cNvGraphicFramePr>
            <a:graphicFrameLocks noGrp="1"/>
          </p:cNvGraphicFramePr>
          <p:nvPr>
            <p:extLst>
              <p:ext uri="{D42A27DB-BD31-4B8C-83A1-F6EECF244321}">
                <p14:modId xmlns:p14="http://schemas.microsoft.com/office/powerpoint/2010/main" xmlns="" val="3126935026"/>
              </p:ext>
            </p:extLst>
          </p:nvPr>
        </p:nvGraphicFramePr>
        <p:xfrm>
          <a:off x="323527" y="1268759"/>
          <a:ext cx="8496942" cy="4824539"/>
        </p:xfrm>
        <a:graphic>
          <a:graphicData uri="http://schemas.openxmlformats.org/drawingml/2006/table">
            <a:tbl>
              <a:tblPr firstRow="1" firstCol="1" bandRow="1">
                <a:tableStyleId>{3C2FFA5D-87B4-456A-9821-1D502468CF0F}</a:tableStyleId>
              </a:tblPr>
              <a:tblGrid>
                <a:gridCol w="3595606">
                  <a:extLst>
                    <a:ext uri="{9D8B030D-6E8A-4147-A177-3AD203B41FA5}">
                      <a16:colId xmlns:a16="http://schemas.microsoft.com/office/drawing/2014/main" xmlns="" val="20000"/>
                    </a:ext>
                  </a:extLst>
                </a:gridCol>
                <a:gridCol w="2450668">
                  <a:extLst>
                    <a:ext uri="{9D8B030D-6E8A-4147-A177-3AD203B41FA5}">
                      <a16:colId xmlns:a16="http://schemas.microsoft.com/office/drawing/2014/main" xmlns="" val="20001"/>
                    </a:ext>
                  </a:extLst>
                </a:gridCol>
                <a:gridCol w="2450668">
                  <a:extLst>
                    <a:ext uri="{9D8B030D-6E8A-4147-A177-3AD203B41FA5}">
                      <a16:colId xmlns:a16="http://schemas.microsoft.com/office/drawing/2014/main" xmlns="" val="20002"/>
                    </a:ext>
                  </a:extLst>
                </a:gridCol>
              </a:tblGrid>
              <a:tr h="699044">
                <a:tc>
                  <a:txBody>
                    <a:bodyPr/>
                    <a:lstStyle/>
                    <a:p>
                      <a:pPr algn="ctr">
                        <a:lnSpc>
                          <a:spcPct val="107000"/>
                        </a:lnSpc>
                        <a:spcAft>
                          <a:spcPts val="0"/>
                        </a:spcAft>
                      </a:pPr>
                      <a:r>
                        <a:rPr lang="en-US" sz="2400" dirty="0">
                          <a:effectLst/>
                        </a:rPr>
                        <a:t>Name of Project</a:t>
                      </a:r>
                      <a:endParaRPr lang="en-ZA" sz="2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400" dirty="0">
                          <a:effectLst/>
                        </a:rPr>
                        <a:t>Budget</a:t>
                      </a:r>
                      <a:endParaRPr lang="en-ZA" sz="2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400" dirty="0" smtClean="0">
                          <a:effectLst/>
                        </a:rPr>
                        <a:t>Province</a:t>
                      </a:r>
                      <a:endParaRPr lang="en-ZA" sz="2400" b="1"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49604">
                <a:tc>
                  <a:txBody>
                    <a:bodyPr/>
                    <a:lstStyle/>
                    <a:p>
                      <a:pPr marL="0" marR="0">
                        <a:lnSpc>
                          <a:spcPct val="115000"/>
                        </a:lnSpc>
                        <a:spcBef>
                          <a:spcPts val="0"/>
                        </a:spcBef>
                        <a:spcAft>
                          <a:spcPts val="600"/>
                        </a:spcAft>
                      </a:pPr>
                      <a:r>
                        <a:rPr lang="en-ZA" sz="1400" dirty="0" smtClean="0">
                          <a:effectLst/>
                        </a:rPr>
                        <a:t>Izingqi zethu Cultural Festival</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Eastern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449604">
                <a:tc>
                  <a:txBody>
                    <a:bodyPr/>
                    <a:lstStyle/>
                    <a:p>
                      <a:pPr marL="0" marR="0">
                        <a:lnSpc>
                          <a:spcPct val="115000"/>
                        </a:lnSpc>
                        <a:spcBef>
                          <a:spcPts val="0"/>
                        </a:spcBef>
                        <a:spcAft>
                          <a:spcPts val="600"/>
                        </a:spcAft>
                      </a:pPr>
                      <a:r>
                        <a:rPr lang="en-ZA" sz="1400" dirty="0" smtClean="0">
                          <a:effectLst/>
                        </a:rPr>
                        <a:t>National Arts Festival</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R3 500 000.00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Eastern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578347">
                <a:tc>
                  <a:txBody>
                    <a:bodyPr/>
                    <a:lstStyle/>
                    <a:p>
                      <a:pPr marL="0" marR="0">
                        <a:lnSpc>
                          <a:spcPct val="115000"/>
                        </a:lnSpc>
                        <a:spcBef>
                          <a:spcPts val="0"/>
                        </a:spcBef>
                        <a:spcAft>
                          <a:spcPts val="600"/>
                        </a:spcAft>
                      </a:pPr>
                      <a:r>
                        <a:rPr lang="en-ZA" sz="1400" dirty="0" smtClean="0">
                          <a:effectLst/>
                        </a:rPr>
                        <a:t>MACUFE</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R3 000 000.00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Free State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576228">
                <a:tc>
                  <a:txBody>
                    <a:bodyPr/>
                    <a:lstStyle/>
                    <a:p>
                      <a:pPr marL="0" marR="0">
                        <a:lnSpc>
                          <a:spcPct val="115000"/>
                        </a:lnSpc>
                        <a:spcBef>
                          <a:spcPts val="0"/>
                        </a:spcBef>
                        <a:spcAft>
                          <a:spcPts val="600"/>
                        </a:spcAft>
                      </a:pPr>
                      <a:r>
                        <a:rPr lang="en-ZA" sz="1400" dirty="0" smtClean="0">
                          <a:effectLst/>
                        </a:rPr>
                        <a:t>Pale Ya Rona Carnival</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R2 500</a:t>
                      </a:r>
                      <a:r>
                        <a:rPr lang="en-ZA" sz="1400" baseline="0" dirty="0" smtClean="0">
                          <a:effectLst/>
                        </a:rPr>
                        <a:t>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576228">
                <a:tc>
                  <a:txBody>
                    <a:bodyPr/>
                    <a:lstStyle/>
                    <a:p>
                      <a:pPr marL="0" marR="0">
                        <a:lnSpc>
                          <a:spcPct val="115000"/>
                        </a:lnSpc>
                        <a:spcBef>
                          <a:spcPts val="0"/>
                        </a:spcBef>
                        <a:spcAft>
                          <a:spcPts val="600"/>
                        </a:spcAft>
                      </a:pPr>
                      <a:r>
                        <a:rPr lang="en-ZA" sz="1400" dirty="0" smtClean="0">
                          <a:effectLst/>
                        </a:rPr>
                        <a:t>Go West Music Festival</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a:t>
                      </a:r>
                      <a:r>
                        <a:rPr lang="en-ZA" sz="1400" baseline="0" dirty="0" smtClean="0">
                          <a:effectLst/>
                        </a:rPr>
                        <a:t> 750 000. 00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576228">
                <a:tc>
                  <a:txBody>
                    <a:bodyPr/>
                    <a:lstStyle/>
                    <a:p>
                      <a:pPr marL="0" marR="0">
                        <a:lnSpc>
                          <a:spcPct val="115000"/>
                        </a:lnSpc>
                        <a:spcBef>
                          <a:spcPts val="0"/>
                        </a:spcBef>
                        <a:spcAft>
                          <a:spcPts val="600"/>
                        </a:spcAft>
                      </a:pPr>
                      <a:r>
                        <a:rPr lang="en-ZA" sz="1400" dirty="0" smtClean="0">
                          <a:effectLst/>
                        </a:rPr>
                        <a:t>Innibos</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Mpumalanga</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6"/>
                  </a:ext>
                </a:extLst>
              </a:tr>
              <a:tr h="576228">
                <a:tc>
                  <a:txBody>
                    <a:bodyPr/>
                    <a:lstStyle/>
                    <a:p>
                      <a:pPr marL="0" marR="0">
                        <a:lnSpc>
                          <a:spcPct val="115000"/>
                        </a:lnSpc>
                        <a:spcBef>
                          <a:spcPts val="0"/>
                        </a:spcBef>
                        <a:spcAft>
                          <a:spcPts val="600"/>
                        </a:spcAft>
                      </a:pPr>
                      <a:r>
                        <a:rPr lang="en-ZA" sz="1400" dirty="0" smtClean="0">
                          <a:effectLst/>
                        </a:rPr>
                        <a:t>Mpumalanga Cultural Experience</a:t>
                      </a:r>
                      <a:endParaRPr lang="en-ZA" sz="1400" b="0" dirty="0">
                        <a:solidFill>
                          <a:schemeClr val="tx1"/>
                        </a:solidFill>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R2 000</a:t>
                      </a:r>
                      <a:r>
                        <a:rPr lang="en-ZA" sz="1400" baseline="0" dirty="0" smtClean="0">
                          <a:effectLst/>
                        </a:rPr>
                        <a:t>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Mpumalanga</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7"/>
                  </a:ext>
                </a:extLst>
              </a:tr>
              <a:tr h="343028">
                <a:tc>
                  <a:txBody>
                    <a:bodyPr/>
                    <a:lstStyle/>
                    <a:p>
                      <a:pPr marL="0" marR="0">
                        <a:lnSpc>
                          <a:spcPct val="115000"/>
                        </a:lnSpc>
                        <a:spcBef>
                          <a:spcPts val="0"/>
                        </a:spcBef>
                        <a:spcAft>
                          <a:spcPts val="600"/>
                        </a:spcAft>
                      </a:pPr>
                      <a:r>
                        <a:rPr lang="en-GB" sz="1400" dirty="0" smtClean="0">
                          <a:effectLst/>
                        </a:rPr>
                        <a:t>Mapungubwe Arts Festival</a:t>
                      </a:r>
                      <a:endParaRPr lang="en-GB" sz="1400" b="0" dirty="0" smtClean="0">
                        <a:solidFill>
                          <a:schemeClr val="tx1"/>
                        </a:solidFill>
                        <a:effectLst/>
                        <a:latin typeface="+mn-lt"/>
                      </a:endParaRPr>
                    </a:p>
                  </a:txBody>
                  <a:tcPr marL="36195" marR="36195" marT="17780" marB="17780"/>
                </a:tc>
                <a:tc>
                  <a:txBody>
                    <a:bodyPr/>
                    <a:lstStyle/>
                    <a:p>
                      <a:pPr>
                        <a:lnSpc>
                          <a:spcPct val="107000"/>
                        </a:lnSpc>
                        <a:spcAft>
                          <a:spcPts val="0"/>
                        </a:spcAft>
                      </a:pPr>
                      <a:r>
                        <a:rPr lang="en-ZA" sz="1400" dirty="0" smtClean="0">
                          <a:effectLst/>
                        </a:rPr>
                        <a:t>R</a:t>
                      </a:r>
                      <a:r>
                        <a:rPr lang="en-ZA" sz="1400" baseline="0" dirty="0" smtClean="0">
                          <a:effectLst/>
                        </a:rPr>
                        <a:t> 4</a:t>
                      </a:r>
                      <a:r>
                        <a:rPr lang="en-ZA" sz="1400" dirty="0" smtClean="0">
                          <a:effectLst/>
                        </a:rPr>
                        <a:t>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Limpopo</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31962093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EXPANDED IN OUTCOME 14 AS FOLLOWS:</a:t>
            </a:r>
            <a:endParaRPr lang="en-US" dirty="0">
              <a:latin typeface="+mj-lt"/>
              <a:cs typeface="Arial Narrow"/>
            </a:endParaRPr>
          </a:p>
        </p:txBody>
      </p:sp>
      <p:sp>
        <p:nvSpPr>
          <p:cNvPr id="3" name="Content Placeholder 2"/>
          <p:cNvSpPr>
            <a:spLocks noGrp="1"/>
          </p:cNvSpPr>
          <p:nvPr>
            <p:ph idx="1"/>
          </p:nvPr>
        </p:nvSpPr>
        <p:spPr>
          <a:xfrm>
            <a:off x="179512" y="836712"/>
            <a:ext cx="8640960" cy="5184576"/>
          </a:xfrm>
        </p:spPr>
        <p:txBody>
          <a:bodyPr>
            <a:noAutofit/>
          </a:bodyPr>
          <a:lstStyle/>
          <a:p>
            <a:pPr algn="just"/>
            <a:r>
              <a:rPr lang="en-ZA" sz="2400" b="0" dirty="0" smtClean="0">
                <a:solidFill>
                  <a:schemeClr val="tx1"/>
                </a:solidFill>
                <a:latin typeface="+mn-lt"/>
              </a:rPr>
              <a:t>Broad-based </a:t>
            </a:r>
            <a:r>
              <a:rPr lang="en-ZA" sz="2400" b="0" dirty="0">
                <a:solidFill>
                  <a:schemeClr val="tx1"/>
                </a:solidFill>
                <a:latin typeface="+mn-lt"/>
              </a:rPr>
              <a:t>knowledge about and support for a set of values shared by all South Africans including the values contained in the Constitution. </a:t>
            </a:r>
            <a:endParaRPr lang="en-ZA" sz="2400" b="0" dirty="0" smtClean="0">
              <a:solidFill>
                <a:schemeClr val="tx1"/>
              </a:solidFill>
              <a:latin typeface="+mn-lt"/>
            </a:endParaRPr>
          </a:p>
          <a:p>
            <a:pPr algn="just"/>
            <a:r>
              <a:rPr lang="en-ZA" sz="2400" b="0" dirty="0" smtClean="0">
                <a:solidFill>
                  <a:schemeClr val="tx1"/>
                </a:solidFill>
                <a:latin typeface="+mn-lt"/>
              </a:rPr>
              <a:t>An </a:t>
            </a:r>
            <a:r>
              <a:rPr lang="en-ZA" sz="2400" b="0" dirty="0">
                <a:solidFill>
                  <a:schemeClr val="tx1"/>
                </a:solidFill>
                <a:latin typeface="+mn-lt"/>
              </a:rPr>
              <a:t>inclusive society and economy. This means tackling the factors that sustain inequality of opportunity and outcomes by building capabilities, removing </a:t>
            </a:r>
            <a:r>
              <a:rPr lang="en-ZA" sz="2400" b="0" dirty="0" smtClean="0">
                <a:solidFill>
                  <a:schemeClr val="tx1"/>
                </a:solidFill>
                <a:latin typeface="+mn-lt"/>
              </a:rPr>
              <a:t>participation </a:t>
            </a:r>
            <a:r>
              <a:rPr lang="en-ZA" sz="2400" b="0" dirty="0">
                <a:solidFill>
                  <a:schemeClr val="tx1"/>
                </a:solidFill>
                <a:latin typeface="+mn-lt"/>
              </a:rPr>
              <a:t>barriers and redressing the </a:t>
            </a:r>
            <a:r>
              <a:rPr lang="en-ZA" sz="2400" b="0" dirty="0" smtClean="0">
                <a:solidFill>
                  <a:schemeClr val="tx1"/>
                </a:solidFill>
                <a:latin typeface="+mn-lt"/>
              </a:rPr>
              <a:t>imbalances of </a:t>
            </a:r>
            <a:r>
              <a:rPr lang="en-ZA" sz="2400" b="0" dirty="0">
                <a:solidFill>
                  <a:schemeClr val="tx1"/>
                </a:solidFill>
                <a:latin typeface="+mn-lt"/>
              </a:rPr>
              <a:t>the past. </a:t>
            </a:r>
            <a:endParaRPr lang="en-ZA" sz="2400" b="0" dirty="0" smtClean="0">
              <a:solidFill>
                <a:schemeClr val="tx1"/>
              </a:solidFill>
              <a:latin typeface="+mn-lt"/>
            </a:endParaRPr>
          </a:p>
          <a:p>
            <a:pPr algn="just"/>
            <a:r>
              <a:rPr lang="en-ZA" sz="2400" b="0" dirty="0" smtClean="0">
                <a:solidFill>
                  <a:schemeClr val="tx1"/>
                </a:solidFill>
                <a:latin typeface="+mn-lt"/>
              </a:rPr>
              <a:t>Increased </a:t>
            </a:r>
            <a:r>
              <a:rPr lang="en-ZA" sz="2400" b="0" dirty="0">
                <a:solidFill>
                  <a:schemeClr val="tx1"/>
                </a:solidFill>
                <a:latin typeface="+mn-lt"/>
              </a:rPr>
              <a:t>interaction between South Africans from different social and racial groups. </a:t>
            </a:r>
            <a:endParaRPr lang="en-ZA" sz="2400" b="0" dirty="0" smtClean="0">
              <a:solidFill>
                <a:schemeClr val="tx1"/>
              </a:solidFill>
              <a:latin typeface="+mn-lt"/>
            </a:endParaRPr>
          </a:p>
          <a:p>
            <a:pPr algn="just"/>
            <a:r>
              <a:rPr lang="en-ZA" sz="2400" b="0" dirty="0" smtClean="0">
                <a:solidFill>
                  <a:schemeClr val="tx1"/>
                </a:solidFill>
                <a:latin typeface="+mn-lt"/>
              </a:rPr>
              <a:t>Strong </a:t>
            </a:r>
            <a:r>
              <a:rPr lang="en-ZA" sz="2400" b="0" dirty="0">
                <a:solidFill>
                  <a:schemeClr val="tx1"/>
                </a:solidFill>
                <a:latin typeface="+mn-lt"/>
              </a:rPr>
              <a:t>leadership across society and a mobilised, active and responsible citizenry. </a:t>
            </a:r>
            <a:endParaRPr lang="en-ZA" sz="2400" b="0" dirty="0" smtClean="0">
              <a:solidFill>
                <a:schemeClr val="tx1"/>
              </a:solidFill>
              <a:latin typeface="+mn-lt"/>
            </a:endParaRPr>
          </a:p>
          <a:p>
            <a:pPr algn="just"/>
            <a:r>
              <a:rPr lang="en-ZA" sz="2400" b="0" dirty="0">
                <a:solidFill>
                  <a:schemeClr val="tx1"/>
                </a:solidFill>
              </a:rPr>
              <a:t>Achieving a social compact that will lay the basis for equity, inclusion and prosperity for all</a:t>
            </a:r>
            <a:endParaRPr lang="en-ZA" sz="2400" b="0" dirty="0">
              <a:solidFill>
                <a:srgbClr val="FF0000"/>
              </a:solidFill>
              <a:latin typeface="+mn-lt"/>
            </a:endParaRPr>
          </a:p>
        </p:txBody>
      </p:sp>
      <p:sp>
        <p:nvSpPr>
          <p:cNvPr id="4" name="Slide Number Placeholder 3"/>
          <p:cNvSpPr>
            <a:spLocks noGrp="1"/>
          </p:cNvSpPr>
          <p:nvPr>
            <p:ph type="sldNum" sz="quarter" idx="4"/>
          </p:nvPr>
        </p:nvSpPr>
        <p:spPr/>
        <p:txBody>
          <a:bodyPr/>
          <a:lstStyle/>
          <a:p>
            <a:r>
              <a:rPr lang="en-ZA" sz="1200" b="1" dirty="0" smtClean="0"/>
              <a:t>5</a:t>
            </a:r>
          </a:p>
        </p:txBody>
      </p:sp>
    </p:spTree>
    <p:extLst>
      <p:ext uri="{BB962C8B-B14F-4D97-AF65-F5344CB8AC3E}">
        <p14:creationId xmlns:p14="http://schemas.microsoft.com/office/powerpoint/2010/main" xmlns="" val="106272539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18" y="188640"/>
            <a:ext cx="9036496" cy="508736"/>
          </a:xfrm>
        </p:spPr>
        <p:txBody>
          <a:bodyPr>
            <a:noAutofit/>
          </a:bodyPr>
          <a:lstStyle/>
          <a:p>
            <a:pPr algn="ctr"/>
            <a:r>
              <a:rPr lang="en-US" sz="3200" dirty="0" smtClean="0">
                <a:latin typeface="+mj-lt"/>
                <a:cs typeface="Arial Narrow"/>
              </a:rPr>
              <a:t>DETAILS OF PROVINCIAL FLAGSHIP EVENTS TO BE SUPPORTED </a:t>
            </a:r>
            <a:endParaRPr lang="en-US" sz="3200" dirty="0">
              <a:latin typeface="+mj-lt"/>
              <a:cs typeface="Arial Narrow"/>
            </a:endParaRPr>
          </a:p>
        </p:txBody>
      </p:sp>
      <p:sp>
        <p:nvSpPr>
          <p:cNvPr id="6" name="Slide Number Placeholder 3"/>
          <p:cNvSpPr>
            <a:spLocks noGrp="1"/>
          </p:cNvSpPr>
          <p:nvPr>
            <p:ph type="sldNum" sz="quarter" idx="4294967295"/>
          </p:nvPr>
        </p:nvSpPr>
        <p:spPr>
          <a:xfrm>
            <a:off x="8100392" y="5949280"/>
            <a:ext cx="609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rPr>
              <a:t>48</a:t>
            </a:r>
          </a:p>
        </p:txBody>
      </p:sp>
      <p:graphicFrame>
        <p:nvGraphicFramePr>
          <p:cNvPr id="7" name="Table 6"/>
          <p:cNvGraphicFramePr>
            <a:graphicFrameLocks noGrp="1"/>
          </p:cNvGraphicFramePr>
          <p:nvPr>
            <p:extLst>
              <p:ext uri="{D42A27DB-BD31-4B8C-83A1-F6EECF244321}">
                <p14:modId xmlns:p14="http://schemas.microsoft.com/office/powerpoint/2010/main" xmlns="" val="2990453972"/>
              </p:ext>
            </p:extLst>
          </p:nvPr>
        </p:nvGraphicFramePr>
        <p:xfrm>
          <a:off x="179512" y="1628800"/>
          <a:ext cx="8757668" cy="3816424"/>
        </p:xfrm>
        <a:graphic>
          <a:graphicData uri="http://schemas.openxmlformats.org/drawingml/2006/table">
            <a:tbl>
              <a:tblPr firstRow="1" firstCol="1" bandRow="1">
                <a:tableStyleId>{3C2FFA5D-87B4-456A-9821-1D502468CF0F}</a:tableStyleId>
              </a:tblPr>
              <a:tblGrid>
                <a:gridCol w="3705936">
                  <a:extLst>
                    <a:ext uri="{9D8B030D-6E8A-4147-A177-3AD203B41FA5}">
                      <a16:colId xmlns:a16="http://schemas.microsoft.com/office/drawing/2014/main" xmlns="" val="20000"/>
                    </a:ext>
                  </a:extLst>
                </a:gridCol>
                <a:gridCol w="2525866">
                  <a:extLst>
                    <a:ext uri="{9D8B030D-6E8A-4147-A177-3AD203B41FA5}">
                      <a16:colId xmlns:a16="http://schemas.microsoft.com/office/drawing/2014/main" xmlns="" val="20001"/>
                    </a:ext>
                  </a:extLst>
                </a:gridCol>
                <a:gridCol w="2525866">
                  <a:extLst>
                    <a:ext uri="{9D8B030D-6E8A-4147-A177-3AD203B41FA5}">
                      <a16:colId xmlns:a16="http://schemas.microsoft.com/office/drawing/2014/main" xmlns="" val="20002"/>
                    </a:ext>
                  </a:extLst>
                </a:gridCol>
              </a:tblGrid>
              <a:tr h="859768">
                <a:tc>
                  <a:txBody>
                    <a:bodyPr/>
                    <a:lstStyle/>
                    <a:p>
                      <a:pPr algn="ctr">
                        <a:lnSpc>
                          <a:spcPct val="107000"/>
                        </a:lnSpc>
                        <a:spcAft>
                          <a:spcPts val="0"/>
                        </a:spcAft>
                      </a:pPr>
                      <a:r>
                        <a:rPr lang="en-US" sz="2400" dirty="0">
                          <a:effectLst/>
                        </a:rPr>
                        <a:t>Name of Project</a:t>
                      </a:r>
                      <a:endParaRPr lang="en-ZA" sz="2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400" dirty="0">
                          <a:effectLst/>
                        </a:rPr>
                        <a:t>Budget</a:t>
                      </a:r>
                      <a:endParaRPr lang="en-ZA" sz="2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2400" dirty="0" smtClean="0">
                          <a:effectLst/>
                        </a:rPr>
                        <a:t>Province</a:t>
                      </a:r>
                      <a:endParaRPr lang="en-ZA" sz="2400" b="1"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39985">
                <a:tc>
                  <a:txBody>
                    <a:bodyPr/>
                    <a:lstStyle/>
                    <a:p>
                      <a:pPr marL="0" marR="0">
                        <a:lnSpc>
                          <a:spcPct val="115000"/>
                        </a:lnSpc>
                        <a:spcBef>
                          <a:spcPts val="0"/>
                        </a:spcBef>
                        <a:spcAft>
                          <a:spcPts val="600"/>
                        </a:spcAft>
                      </a:pPr>
                      <a:r>
                        <a:rPr lang="en-ZA" sz="1200" b="0" dirty="0" smtClean="0">
                          <a:solidFill>
                            <a:schemeClr val="tx1"/>
                          </a:solidFill>
                          <a:effectLst/>
                          <a:latin typeface="+mn-lt"/>
                          <a:ea typeface="Calibri"/>
                          <a:cs typeface="Times New Roman"/>
                        </a:rPr>
                        <a:t>Kalahari Desert Festival</a:t>
                      </a:r>
                      <a:endParaRPr lang="en-ZA" sz="1200" b="0" dirty="0">
                        <a:solidFill>
                          <a:schemeClr val="tx1"/>
                        </a:solidFill>
                        <a:effectLst/>
                        <a:latin typeface="+mn-lt"/>
                        <a:ea typeface="Calibri"/>
                        <a:cs typeface="Times New Roman"/>
                      </a:endParaRPr>
                    </a:p>
                  </a:txBody>
                  <a:tcPr marL="36195" marR="36195" marT="17780" marB="17780">
                    <a:solidFill>
                      <a:srgbClr val="F2F2F2"/>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R1 500 000.00</a:t>
                      </a:r>
                      <a:endParaRPr lang="en-ZA" sz="1200" dirty="0">
                        <a:solidFill>
                          <a:schemeClr val="tx1"/>
                        </a:solidFill>
                        <a:effectLst/>
                        <a:latin typeface="+mn-lt"/>
                        <a:ea typeface="Calibri"/>
                        <a:cs typeface="Times New Roman"/>
                      </a:endParaRPr>
                    </a:p>
                  </a:txBody>
                  <a:tcPr marL="68580" marR="68580" marT="0" marB="0">
                    <a:solidFill>
                      <a:srgbClr val="F2F2F2"/>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Northern Cape</a:t>
                      </a:r>
                      <a:endParaRPr lang="en-ZA" sz="1200" dirty="0">
                        <a:solidFill>
                          <a:schemeClr val="tx1"/>
                        </a:solidFill>
                        <a:effectLst/>
                        <a:latin typeface="+mn-lt"/>
                        <a:ea typeface="Calibri"/>
                        <a:cs typeface="Times New Roman"/>
                      </a:endParaRPr>
                    </a:p>
                  </a:txBody>
                  <a:tcPr marL="68580" marR="68580" marT="0" marB="0">
                    <a:noFill/>
                  </a:tcPr>
                </a:tc>
                <a:extLst>
                  <a:ext uri="{0D108BD9-81ED-4DB2-BD59-A6C34878D82A}">
                    <a16:rowId xmlns:a16="http://schemas.microsoft.com/office/drawing/2014/main" xmlns="" val="10001"/>
                  </a:ext>
                </a:extLst>
              </a:tr>
              <a:tr h="433251">
                <a:tc>
                  <a:txBody>
                    <a:bodyPr/>
                    <a:lstStyle/>
                    <a:p>
                      <a:pPr marL="0" marR="0">
                        <a:lnSpc>
                          <a:spcPct val="115000"/>
                        </a:lnSpc>
                        <a:spcBef>
                          <a:spcPts val="0"/>
                        </a:spcBef>
                        <a:spcAft>
                          <a:spcPts val="600"/>
                        </a:spcAft>
                      </a:pPr>
                      <a:r>
                        <a:rPr lang="en-ZA" sz="1200" b="0" dirty="0" smtClean="0">
                          <a:solidFill>
                            <a:schemeClr val="tx1"/>
                          </a:solidFill>
                          <a:effectLst/>
                          <a:latin typeface="+mn-lt"/>
                          <a:ea typeface="Calibri"/>
                          <a:cs typeface="Times New Roman"/>
                        </a:rPr>
                        <a:t>Mahika Mahikeng</a:t>
                      </a:r>
                      <a:endParaRPr lang="en-ZA" sz="1200" b="0" dirty="0">
                        <a:solidFill>
                          <a:schemeClr val="tx1"/>
                        </a:solidFill>
                        <a:effectLst/>
                        <a:latin typeface="+mn-lt"/>
                        <a:ea typeface="Calibri"/>
                        <a:cs typeface="Times New Roman"/>
                      </a:endParaRPr>
                    </a:p>
                  </a:txBody>
                  <a:tcPr marL="36195" marR="36195" marT="17780" marB="17780">
                    <a:solidFill>
                      <a:srgbClr val="F2F2F2"/>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R2 500 000.00</a:t>
                      </a:r>
                      <a:endParaRPr lang="en-ZA" sz="1200" dirty="0">
                        <a:solidFill>
                          <a:schemeClr val="tx1"/>
                        </a:solidFill>
                        <a:effectLst/>
                        <a:latin typeface="+mn-lt"/>
                        <a:ea typeface="Calibri"/>
                        <a:cs typeface="Times New Roman"/>
                      </a:endParaRPr>
                    </a:p>
                  </a:txBody>
                  <a:tcPr marL="68580" marR="68580" marT="0" marB="0">
                    <a:solidFill>
                      <a:srgbClr val="F2F2F2"/>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North</a:t>
                      </a:r>
                      <a:r>
                        <a:rPr lang="en-ZA" sz="1200" baseline="0" dirty="0" smtClean="0">
                          <a:solidFill>
                            <a:schemeClr val="tx1"/>
                          </a:solidFill>
                          <a:effectLst/>
                          <a:latin typeface="+mn-lt"/>
                          <a:ea typeface="Calibri"/>
                          <a:cs typeface="Times New Roman"/>
                        </a:rPr>
                        <a:t> West</a:t>
                      </a:r>
                      <a:endParaRPr lang="en-ZA" sz="1200" dirty="0">
                        <a:solidFill>
                          <a:schemeClr val="tx1"/>
                        </a:solidFill>
                        <a:effectLst/>
                        <a:latin typeface="+mn-lt"/>
                        <a:ea typeface="Calibri"/>
                        <a:cs typeface="Times New Roman"/>
                      </a:endParaRPr>
                    </a:p>
                  </a:txBody>
                  <a:tcPr marL="68580" marR="68580" marT="0" marB="0">
                    <a:noFill/>
                  </a:tcPr>
                </a:tc>
                <a:extLst>
                  <a:ext uri="{0D108BD9-81ED-4DB2-BD59-A6C34878D82A}">
                    <a16:rowId xmlns:a16="http://schemas.microsoft.com/office/drawing/2014/main" xmlns="" val="10002"/>
                  </a:ext>
                </a:extLst>
              </a:tr>
              <a:tr h="541564">
                <a:tc>
                  <a:txBody>
                    <a:bodyPr/>
                    <a:lstStyle/>
                    <a:p>
                      <a:pPr marL="0" marR="0">
                        <a:lnSpc>
                          <a:spcPct val="115000"/>
                        </a:lnSpc>
                        <a:spcBef>
                          <a:spcPts val="0"/>
                        </a:spcBef>
                        <a:spcAft>
                          <a:spcPts val="600"/>
                        </a:spcAft>
                      </a:pPr>
                      <a:r>
                        <a:rPr lang="en-ZA" sz="1200" b="0" dirty="0" smtClean="0">
                          <a:solidFill>
                            <a:schemeClr val="tx1"/>
                          </a:solidFill>
                          <a:effectLst/>
                          <a:latin typeface="+mn-lt"/>
                          <a:ea typeface="Calibri"/>
                          <a:cs typeface="Times New Roman"/>
                        </a:rPr>
                        <a:t>Taung Cultural Calabash</a:t>
                      </a:r>
                      <a:endParaRPr lang="en-ZA" sz="1200" b="0" dirty="0">
                        <a:solidFill>
                          <a:schemeClr val="tx1"/>
                        </a:solidFill>
                        <a:effectLst/>
                        <a:latin typeface="+mn-lt"/>
                        <a:ea typeface="Calibri"/>
                        <a:cs typeface="Times New Roman"/>
                      </a:endParaRPr>
                    </a:p>
                  </a:txBody>
                  <a:tcPr marL="36195" marR="36195" marT="17780" marB="17780">
                    <a:solidFill>
                      <a:schemeClr val="accent1">
                        <a:lumMod val="40000"/>
                        <a:lumOff val="60000"/>
                        <a:alpha val="40000"/>
                      </a:schemeClr>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R1 500 000.00</a:t>
                      </a:r>
                      <a:endParaRPr lang="en-ZA" sz="1200" dirty="0">
                        <a:solidFill>
                          <a:schemeClr val="tx1"/>
                        </a:solidFill>
                        <a:effectLst/>
                        <a:latin typeface="+mn-lt"/>
                        <a:ea typeface="Calibri"/>
                        <a:cs typeface="Times New Roman"/>
                      </a:endParaRPr>
                    </a:p>
                  </a:txBody>
                  <a:tcPr marL="68580" marR="68580" marT="0" marB="0">
                    <a:solidFill>
                      <a:schemeClr val="accent1">
                        <a:lumMod val="40000"/>
                        <a:lumOff val="60000"/>
                        <a:alpha val="40000"/>
                      </a:schemeClr>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North West</a:t>
                      </a:r>
                      <a:endParaRPr lang="en-ZA" sz="1200" dirty="0">
                        <a:solidFill>
                          <a:schemeClr val="tx1"/>
                        </a:solidFill>
                        <a:effectLst/>
                        <a:latin typeface="+mn-lt"/>
                        <a:ea typeface="Calibri"/>
                        <a:cs typeface="Times New Roman"/>
                      </a:endParaRPr>
                    </a:p>
                  </a:txBody>
                  <a:tcPr marL="68580" marR="68580" marT="0" marB="0">
                    <a:noFill/>
                  </a:tcPr>
                </a:tc>
                <a:extLst>
                  <a:ext uri="{0D108BD9-81ED-4DB2-BD59-A6C34878D82A}">
                    <a16:rowId xmlns:a16="http://schemas.microsoft.com/office/drawing/2014/main" xmlns="" val="10003"/>
                  </a:ext>
                </a:extLst>
              </a:tr>
              <a:tr h="482726">
                <a:tc>
                  <a:txBody>
                    <a:bodyPr/>
                    <a:lstStyle/>
                    <a:p>
                      <a:pPr marL="0" marR="0">
                        <a:lnSpc>
                          <a:spcPct val="115000"/>
                        </a:lnSpc>
                        <a:spcBef>
                          <a:spcPts val="0"/>
                        </a:spcBef>
                        <a:spcAft>
                          <a:spcPts val="600"/>
                        </a:spcAft>
                      </a:pPr>
                      <a:r>
                        <a:rPr lang="en-ZA" sz="1200" b="0" dirty="0" smtClean="0">
                          <a:solidFill>
                            <a:schemeClr val="tx1"/>
                          </a:solidFill>
                          <a:effectLst/>
                          <a:latin typeface="+mn-lt"/>
                          <a:ea typeface="Calibri"/>
                          <a:cs typeface="Times New Roman"/>
                        </a:rPr>
                        <a:t>Cape Town Carnival</a:t>
                      </a:r>
                      <a:endParaRPr lang="en-ZA" sz="1200" b="0" dirty="0">
                        <a:solidFill>
                          <a:schemeClr val="tx1"/>
                        </a:solidFill>
                        <a:effectLst/>
                        <a:latin typeface="+mn-lt"/>
                        <a:ea typeface="Calibri"/>
                        <a:cs typeface="Times New Roman"/>
                      </a:endParaRPr>
                    </a:p>
                  </a:txBody>
                  <a:tcPr marL="36195" marR="36195" marT="17780" marB="17780">
                    <a:solidFill>
                      <a:srgbClr val="F2F2F2"/>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R2 500 000.00</a:t>
                      </a:r>
                      <a:endParaRPr lang="en-ZA" sz="1200" dirty="0">
                        <a:solidFill>
                          <a:schemeClr val="tx1"/>
                        </a:solidFill>
                        <a:effectLst/>
                        <a:latin typeface="+mn-lt"/>
                        <a:ea typeface="Calibri"/>
                        <a:cs typeface="Times New Roman"/>
                      </a:endParaRPr>
                    </a:p>
                  </a:txBody>
                  <a:tcPr marL="68580" marR="68580" marT="0" marB="0">
                    <a:solidFill>
                      <a:srgbClr val="F2F2F2"/>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Western Cape</a:t>
                      </a:r>
                      <a:endParaRPr lang="en-ZA" sz="1200" dirty="0">
                        <a:solidFill>
                          <a:schemeClr val="tx1"/>
                        </a:solidFill>
                        <a:effectLst/>
                        <a:latin typeface="+mn-lt"/>
                        <a:ea typeface="Calibri"/>
                        <a:cs typeface="Times New Roman"/>
                      </a:endParaRPr>
                    </a:p>
                  </a:txBody>
                  <a:tcPr marL="68580" marR="68580" marT="0" marB="0">
                    <a:noFill/>
                  </a:tcPr>
                </a:tc>
                <a:extLst>
                  <a:ext uri="{0D108BD9-81ED-4DB2-BD59-A6C34878D82A}">
                    <a16:rowId xmlns:a16="http://schemas.microsoft.com/office/drawing/2014/main" xmlns="" val="10004"/>
                  </a:ext>
                </a:extLst>
              </a:tr>
              <a:tr h="426345">
                <a:tc>
                  <a:txBody>
                    <a:bodyPr/>
                    <a:lstStyle/>
                    <a:p>
                      <a:pPr marL="0" marR="0">
                        <a:lnSpc>
                          <a:spcPct val="115000"/>
                        </a:lnSpc>
                        <a:spcBef>
                          <a:spcPts val="0"/>
                        </a:spcBef>
                        <a:spcAft>
                          <a:spcPts val="600"/>
                        </a:spcAft>
                      </a:pPr>
                      <a:r>
                        <a:rPr lang="en-ZA" sz="1200" b="0" dirty="0" smtClean="0">
                          <a:solidFill>
                            <a:schemeClr val="tx1"/>
                          </a:solidFill>
                          <a:effectLst/>
                          <a:latin typeface="+mn-lt"/>
                          <a:ea typeface="Calibri"/>
                          <a:cs typeface="Times New Roman"/>
                        </a:rPr>
                        <a:t>Suid Ooster Fees</a:t>
                      </a:r>
                      <a:endParaRPr lang="en-ZA" sz="1200" b="0" dirty="0">
                        <a:solidFill>
                          <a:schemeClr val="tx1"/>
                        </a:solidFill>
                        <a:effectLst/>
                        <a:latin typeface="+mn-lt"/>
                        <a:ea typeface="Calibri"/>
                        <a:cs typeface="Times New Roman"/>
                      </a:endParaRPr>
                    </a:p>
                  </a:txBody>
                  <a:tcPr marL="36195" marR="36195" marT="17780" marB="17780">
                    <a:solidFill>
                      <a:schemeClr val="accent1">
                        <a:lumMod val="40000"/>
                        <a:lumOff val="60000"/>
                        <a:alpha val="40000"/>
                      </a:schemeClr>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R1</a:t>
                      </a:r>
                      <a:r>
                        <a:rPr lang="en-ZA" sz="1200" baseline="0" dirty="0" smtClean="0">
                          <a:solidFill>
                            <a:schemeClr val="tx1"/>
                          </a:solidFill>
                          <a:effectLst/>
                          <a:latin typeface="+mn-lt"/>
                          <a:ea typeface="Calibri"/>
                          <a:cs typeface="Times New Roman"/>
                        </a:rPr>
                        <a:t> 500 000.00</a:t>
                      </a:r>
                      <a:endParaRPr lang="en-ZA" sz="1200" dirty="0">
                        <a:solidFill>
                          <a:schemeClr val="tx1"/>
                        </a:solidFill>
                        <a:effectLst/>
                        <a:latin typeface="+mn-lt"/>
                        <a:ea typeface="Calibri"/>
                        <a:cs typeface="Times New Roman"/>
                      </a:endParaRPr>
                    </a:p>
                  </a:txBody>
                  <a:tcPr marL="68580" marR="68580" marT="0" marB="0">
                    <a:solidFill>
                      <a:schemeClr val="accent1">
                        <a:lumMod val="40000"/>
                        <a:lumOff val="60000"/>
                        <a:alpha val="40000"/>
                      </a:schemeClr>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Western Cape</a:t>
                      </a:r>
                      <a:endParaRPr lang="en-ZA" sz="1200" dirty="0">
                        <a:solidFill>
                          <a:schemeClr val="tx1"/>
                        </a:solidFill>
                        <a:effectLst/>
                        <a:latin typeface="+mn-lt"/>
                        <a:ea typeface="Calibri"/>
                        <a:cs typeface="Times New Roman"/>
                      </a:endParaRPr>
                    </a:p>
                  </a:txBody>
                  <a:tcPr marL="68580" marR="68580" marT="0" marB="0">
                    <a:noFill/>
                  </a:tcPr>
                </a:tc>
                <a:extLst>
                  <a:ext uri="{0D108BD9-81ED-4DB2-BD59-A6C34878D82A}">
                    <a16:rowId xmlns:a16="http://schemas.microsoft.com/office/drawing/2014/main" xmlns="" val="10005"/>
                  </a:ext>
                </a:extLst>
              </a:tr>
              <a:tr h="632785">
                <a:tc>
                  <a:txBody>
                    <a:bodyPr/>
                    <a:lstStyle/>
                    <a:p>
                      <a:pPr marL="0" marR="0">
                        <a:lnSpc>
                          <a:spcPct val="115000"/>
                        </a:lnSpc>
                        <a:spcBef>
                          <a:spcPts val="0"/>
                        </a:spcBef>
                        <a:spcAft>
                          <a:spcPts val="600"/>
                        </a:spcAft>
                      </a:pPr>
                      <a:r>
                        <a:rPr lang="en-ZA" sz="1200" b="0" dirty="0" smtClean="0">
                          <a:solidFill>
                            <a:schemeClr val="tx1"/>
                          </a:solidFill>
                          <a:effectLst/>
                          <a:latin typeface="+mn-lt"/>
                          <a:ea typeface="Calibri"/>
                          <a:cs typeface="Times New Roman"/>
                        </a:rPr>
                        <a:t>We Can Festival</a:t>
                      </a:r>
                      <a:endParaRPr lang="en-ZA" sz="1200" b="0" dirty="0">
                        <a:solidFill>
                          <a:schemeClr val="tx1"/>
                        </a:solidFill>
                        <a:effectLst/>
                        <a:latin typeface="+mn-lt"/>
                        <a:ea typeface="Calibri"/>
                        <a:cs typeface="Times New Roman"/>
                      </a:endParaRPr>
                    </a:p>
                  </a:txBody>
                  <a:tcPr marL="36195" marR="36195" marT="17780" marB="17780">
                    <a:solidFill>
                      <a:schemeClr val="accent1">
                        <a:lumMod val="40000"/>
                        <a:lumOff val="60000"/>
                        <a:alpha val="40000"/>
                      </a:schemeClr>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R2 000 000.00</a:t>
                      </a:r>
                      <a:endParaRPr lang="en-ZA" sz="1200" dirty="0">
                        <a:solidFill>
                          <a:schemeClr val="tx1"/>
                        </a:solidFill>
                        <a:effectLst/>
                        <a:latin typeface="+mn-lt"/>
                        <a:ea typeface="Calibri"/>
                        <a:cs typeface="Times New Roman"/>
                      </a:endParaRPr>
                    </a:p>
                  </a:txBody>
                  <a:tcPr marL="68580" marR="68580" marT="0" marB="0">
                    <a:solidFill>
                      <a:schemeClr val="accent1">
                        <a:lumMod val="40000"/>
                        <a:lumOff val="60000"/>
                        <a:alpha val="40000"/>
                      </a:schemeClr>
                    </a:solidFill>
                  </a:tcPr>
                </a:tc>
                <a:tc>
                  <a:txBody>
                    <a:bodyPr/>
                    <a:lstStyle/>
                    <a:p>
                      <a:pPr>
                        <a:lnSpc>
                          <a:spcPct val="107000"/>
                        </a:lnSpc>
                        <a:spcAft>
                          <a:spcPts val="0"/>
                        </a:spcAft>
                      </a:pPr>
                      <a:r>
                        <a:rPr lang="en-ZA" sz="1200" dirty="0" smtClean="0">
                          <a:solidFill>
                            <a:schemeClr val="tx1"/>
                          </a:solidFill>
                          <a:effectLst/>
                          <a:latin typeface="+mn-lt"/>
                          <a:ea typeface="Calibri"/>
                          <a:cs typeface="Times New Roman"/>
                        </a:rPr>
                        <a:t>KwaZulu-Natal</a:t>
                      </a:r>
                      <a:endParaRPr lang="en-ZA" sz="1200" dirty="0">
                        <a:solidFill>
                          <a:schemeClr val="tx1"/>
                        </a:solidFill>
                        <a:effectLst/>
                        <a:latin typeface="+mn-lt"/>
                        <a:ea typeface="Calibri"/>
                        <a:cs typeface="Times New Roman"/>
                      </a:endParaRPr>
                    </a:p>
                  </a:txBody>
                  <a:tcPr marL="68580" marR="68580" marT="0" marB="0">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00949293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036496" cy="710952"/>
          </a:xfrm>
        </p:spPr>
        <p:txBody>
          <a:bodyPr>
            <a:noAutofit/>
          </a:bodyPr>
          <a:lstStyle/>
          <a:p>
            <a:pPr algn="ctr"/>
            <a:r>
              <a:rPr lang="en-US" dirty="0" smtClean="0">
                <a:latin typeface="+mj-lt"/>
                <a:cs typeface="Arial Narrow"/>
              </a:rPr>
              <a:t>DETAILS OF MARKET ACCESS PLATFORMS TO BE SUPPORTED </a:t>
            </a:r>
            <a:r>
              <a:rPr lang="en-US" sz="2800" dirty="0" smtClean="0">
                <a:latin typeface="+mj-lt"/>
                <a:cs typeface="Arial Narrow"/>
              </a:rPr>
              <a:t> </a:t>
            </a:r>
            <a:endParaRPr lang="en-US" sz="2800" dirty="0">
              <a:latin typeface="+mj-lt"/>
              <a:cs typeface="Arial Narrow"/>
            </a:endParaRPr>
          </a:p>
        </p:txBody>
      </p:sp>
      <p:sp>
        <p:nvSpPr>
          <p:cNvPr id="6" name="Slide Number Placeholder 3"/>
          <p:cNvSpPr>
            <a:spLocks noGrp="1"/>
          </p:cNvSpPr>
          <p:nvPr>
            <p:ph type="sldNum" sz="quarter" idx="4294967295"/>
          </p:nvPr>
        </p:nvSpPr>
        <p:spPr>
          <a:xfrm>
            <a:off x="8100392" y="6165304"/>
            <a:ext cx="609600" cy="365125"/>
          </a:xfrm>
          <a:prstGeom prst="rect">
            <a:avLst/>
          </a:prstGeom>
        </p:spPr>
        <p:txBody>
          <a:bodyPr/>
          <a:lstStyle/>
          <a:p>
            <a:r>
              <a:rPr lang="en-ZA" sz="1200" b="1" dirty="0" smtClean="0"/>
              <a:t>49</a:t>
            </a:r>
          </a:p>
        </p:txBody>
      </p:sp>
      <p:graphicFrame>
        <p:nvGraphicFramePr>
          <p:cNvPr id="8" name="Table 7"/>
          <p:cNvGraphicFramePr>
            <a:graphicFrameLocks noGrp="1"/>
          </p:cNvGraphicFramePr>
          <p:nvPr>
            <p:extLst>
              <p:ext uri="{D42A27DB-BD31-4B8C-83A1-F6EECF244321}">
                <p14:modId xmlns:p14="http://schemas.microsoft.com/office/powerpoint/2010/main" xmlns="" val="2758306861"/>
              </p:ext>
            </p:extLst>
          </p:nvPr>
        </p:nvGraphicFramePr>
        <p:xfrm>
          <a:off x="179512" y="1340768"/>
          <a:ext cx="8784975" cy="4868233"/>
        </p:xfrm>
        <a:graphic>
          <a:graphicData uri="http://schemas.openxmlformats.org/drawingml/2006/table">
            <a:tbl>
              <a:tblPr firstRow="1" firstCol="1" bandRow="1">
                <a:tableStyleId>{3C2FFA5D-87B4-456A-9821-1D502468CF0F}</a:tableStyleId>
              </a:tblPr>
              <a:tblGrid>
                <a:gridCol w="2382366">
                  <a:extLst>
                    <a:ext uri="{9D8B030D-6E8A-4147-A177-3AD203B41FA5}">
                      <a16:colId xmlns:a16="http://schemas.microsoft.com/office/drawing/2014/main" xmlns="" val="20000"/>
                    </a:ext>
                  </a:extLst>
                </a:gridCol>
                <a:gridCol w="301823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656183">
                  <a:extLst>
                    <a:ext uri="{9D8B030D-6E8A-4147-A177-3AD203B41FA5}">
                      <a16:colId xmlns:a16="http://schemas.microsoft.com/office/drawing/2014/main" xmlns="" val="20003"/>
                    </a:ext>
                  </a:extLst>
                </a:gridCol>
              </a:tblGrid>
              <a:tr h="298166">
                <a:tc>
                  <a:txBody>
                    <a:bodyPr/>
                    <a:lstStyle/>
                    <a:p>
                      <a:pPr algn="ctr">
                        <a:lnSpc>
                          <a:spcPct val="107000"/>
                        </a:lnSpc>
                        <a:spcAft>
                          <a:spcPts val="0"/>
                        </a:spcAft>
                      </a:pPr>
                      <a:r>
                        <a:rPr lang="en-US" sz="1400" dirty="0">
                          <a:effectLst/>
                        </a:rPr>
                        <a:t>Name of Project</a:t>
                      </a:r>
                      <a:endParaRPr lang="en-ZA"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dirty="0">
                          <a:effectLst/>
                        </a:rPr>
                        <a:t>Beneficiary</a:t>
                      </a:r>
                      <a:endParaRPr lang="en-ZA"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dirty="0">
                          <a:effectLst/>
                        </a:rPr>
                        <a:t>Budget</a:t>
                      </a:r>
                      <a:endParaRPr lang="en-ZA"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dirty="0" smtClean="0">
                          <a:effectLst/>
                        </a:rPr>
                        <a:t>Province</a:t>
                      </a:r>
                      <a:endParaRPr lang="en-ZA" sz="1400" b="1"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68356">
                <a:tc>
                  <a:txBody>
                    <a:bodyPr/>
                    <a:lstStyle/>
                    <a:p>
                      <a:pPr marL="0" marR="0">
                        <a:lnSpc>
                          <a:spcPct val="115000"/>
                        </a:lnSpc>
                        <a:spcBef>
                          <a:spcPts val="0"/>
                        </a:spcBef>
                        <a:spcAft>
                          <a:spcPts val="600"/>
                        </a:spcAft>
                      </a:pPr>
                      <a:r>
                        <a:rPr lang="en-GB" sz="1400" dirty="0">
                          <a:effectLst/>
                        </a:rPr>
                        <a:t>2X </a:t>
                      </a:r>
                      <a:r>
                        <a:rPr lang="en-GB" sz="1400" dirty="0" smtClean="0">
                          <a:effectLst/>
                        </a:rPr>
                        <a:t>Performing </a:t>
                      </a:r>
                      <a:r>
                        <a:rPr lang="en-GB" sz="1400" dirty="0">
                          <a:effectLst/>
                        </a:rPr>
                        <a:t>A</a:t>
                      </a:r>
                      <a:r>
                        <a:rPr lang="en-GB" sz="1400" dirty="0" smtClean="0">
                          <a:effectLst/>
                        </a:rPr>
                        <a:t>rts </a:t>
                      </a:r>
                      <a:r>
                        <a:rPr lang="en-GB" sz="1400" dirty="0">
                          <a:effectLst/>
                        </a:rPr>
                        <a:t>and </a:t>
                      </a:r>
                      <a:r>
                        <a:rPr lang="en-GB" sz="1400" dirty="0" smtClean="0">
                          <a:effectLst/>
                        </a:rPr>
                        <a:t>Literature</a:t>
                      </a:r>
                    </a:p>
                    <a:p>
                      <a:pPr marL="0" marR="0">
                        <a:lnSpc>
                          <a:spcPct val="115000"/>
                        </a:lnSpc>
                        <a:spcBef>
                          <a:spcPts val="0"/>
                        </a:spcBef>
                        <a:spcAft>
                          <a:spcPts val="600"/>
                        </a:spcAft>
                      </a:pPr>
                      <a:endParaRPr lang="en-ZA" sz="1400" b="0" dirty="0">
                        <a:effectLst/>
                        <a:latin typeface="+mn-lt"/>
                        <a:ea typeface="Calibri"/>
                        <a:cs typeface="Times New Roman"/>
                      </a:endParaRPr>
                    </a:p>
                  </a:txBody>
                  <a:tcPr marL="36195" marR="36195" marT="17780" marB="17780"/>
                </a:tc>
                <a:tc>
                  <a:txBody>
                    <a:bodyPr/>
                    <a:lstStyle/>
                    <a:p>
                      <a:pPr algn="l">
                        <a:lnSpc>
                          <a:spcPct val="107000"/>
                        </a:lnSpc>
                        <a:spcAft>
                          <a:spcPts val="0"/>
                        </a:spcAft>
                      </a:pPr>
                      <a:r>
                        <a:rPr lang="en-ZA" sz="1400" dirty="0" smtClean="0">
                          <a:effectLst/>
                        </a:rPr>
                        <a:t>Tribute</a:t>
                      </a:r>
                      <a:r>
                        <a:rPr lang="en-ZA" sz="1400" baseline="0" dirty="0" smtClean="0">
                          <a:effectLst/>
                        </a:rPr>
                        <a:t> to women in the performing arts programme</a:t>
                      </a:r>
                    </a:p>
                    <a:p>
                      <a:pPr algn="l">
                        <a:lnSpc>
                          <a:spcPct val="107000"/>
                        </a:lnSpc>
                        <a:spcAft>
                          <a:spcPts val="0"/>
                        </a:spcAft>
                      </a:pPr>
                      <a:r>
                        <a:rPr lang="en-ZA" sz="1400" baseline="0" dirty="0" smtClean="0">
                          <a:effectLst/>
                        </a:rPr>
                        <a:t>Open book festival </a:t>
                      </a:r>
                    </a:p>
                    <a:p>
                      <a:pPr algn="l">
                        <a:lnSpc>
                          <a:spcPct val="107000"/>
                        </a:lnSpc>
                        <a:spcAft>
                          <a:spcPts val="0"/>
                        </a:spcAft>
                      </a:pPr>
                      <a:r>
                        <a:rPr lang="en-ZA" sz="1400" baseline="0" dirty="0" smtClean="0">
                          <a:effectLst/>
                        </a:rPr>
                        <a:t>Groovfest </a:t>
                      </a:r>
                      <a:endParaRPr lang="en-ZA" sz="14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R 2 000. 000. 00</a:t>
                      </a:r>
                    </a:p>
                    <a:p>
                      <a:pPr>
                        <a:lnSpc>
                          <a:spcPct val="107000"/>
                        </a:lnSpc>
                        <a:spcAft>
                          <a:spcPts val="0"/>
                        </a:spcAft>
                      </a:pPr>
                      <a:r>
                        <a:rPr lang="en-ZA" sz="1400" dirty="0" smtClean="0">
                          <a:effectLst/>
                        </a:rPr>
                        <a:t>R   500,000.00</a:t>
                      </a:r>
                    </a:p>
                    <a:p>
                      <a:pPr>
                        <a:lnSpc>
                          <a:spcPct val="107000"/>
                        </a:lnSpc>
                        <a:spcAft>
                          <a:spcPts val="0"/>
                        </a:spcAft>
                      </a:pPr>
                      <a:r>
                        <a:rPr lang="en-ZA" sz="1400" dirty="0" smtClean="0">
                          <a:effectLst/>
                        </a:rPr>
                        <a:t>R1</a:t>
                      </a:r>
                      <a:r>
                        <a:rPr lang="en-ZA" sz="1400" baseline="0" dirty="0" smtClean="0">
                          <a:effectLst/>
                        </a:rPr>
                        <a:t> 000. 000. 00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National</a:t>
                      </a:r>
                    </a:p>
                    <a:p>
                      <a:pPr>
                        <a:lnSpc>
                          <a:spcPct val="107000"/>
                        </a:lnSpc>
                        <a:spcAft>
                          <a:spcPts val="0"/>
                        </a:spcAft>
                      </a:pPr>
                      <a:r>
                        <a:rPr lang="en-ZA" sz="1400" dirty="0" smtClean="0">
                          <a:effectLst/>
                        </a:rPr>
                        <a:t>Western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627141">
                <a:tc>
                  <a:txBody>
                    <a:bodyPr/>
                    <a:lstStyle/>
                    <a:p>
                      <a:pPr marL="0" marR="0">
                        <a:lnSpc>
                          <a:spcPct val="115000"/>
                        </a:lnSpc>
                        <a:spcBef>
                          <a:spcPts val="0"/>
                        </a:spcBef>
                        <a:spcAft>
                          <a:spcPts val="600"/>
                        </a:spcAft>
                      </a:pPr>
                      <a:r>
                        <a:rPr lang="en-GB" sz="1400" dirty="0">
                          <a:effectLst/>
                        </a:rPr>
                        <a:t>2</a:t>
                      </a:r>
                      <a:r>
                        <a:rPr lang="en-GB" sz="1400" dirty="0" smtClean="0">
                          <a:effectLst/>
                        </a:rPr>
                        <a:t>X Design</a:t>
                      </a:r>
                      <a:endParaRPr lang="en-ZA" sz="14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Torino and Uganda</a:t>
                      </a:r>
                      <a:r>
                        <a:rPr lang="en-ZA" sz="1400" baseline="0" dirty="0" smtClean="0">
                          <a:effectLst/>
                        </a:rPr>
                        <a:t> Fashion Week </a:t>
                      </a:r>
                    </a:p>
                    <a:p>
                      <a:pPr>
                        <a:lnSpc>
                          <a:spcPct val="107000"/>
                        </a:lnSpc>
                        <a:spcAft>
                          <a:spcPts val="0"/>
                        </a:spcAft>
                      </a:pPr>
                      <a:r>
                        <a:rPr lang="en-ZA" sz="1400" baseline="0" dirty="0" smtClean="0">
                          <a:effectLst/>
                        </a:rPr>
                        <a:t>Milano Design Week</a:t>
                      </a:r>
                      <a:endParaRPr lang="en-ZA" sz="1400" b="0" baseline="0" dirty="0" smtClean="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R 1 000. 000. 00 </a:t>
                      </a:r>
                    </a:p>
                    <a:p>
                      <a:pPr>
                        <a:lnSpc>
                          <a:spcPct val="107000"/>
                        </a:lnSpc>
                        <a:spcAft>
                          <a:spcPts val="0"/>
                        </a:spcAft>
                      </a:pPr>
                      <a:r>
                        <a:rPr lang="en-ZA" sz="1400" dirty="0" smtClean="0">
                          <a:effectLst/>
                        </a:rPr>
                        <a:t>R 520 000.00</a:t>
                      </a:r>
                      <a:r>
                        <a:rPr lang="en-ZA" sz="1400" baseline="0" dirty="0" smtClean="0">
                          <a:effectLst/>
                        </a:rPr>
                        <a:t> </a:t>
                      </a:r>
                      <a:endParaRPr lang="en-ZA" sz="1400" dirty="0" smtClean="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Uganda</a:t>
                      </a:r>
                      <a:r>
                        <a:rPr lang="en-ZA" sz="1400" baseline="0" dirty="0" smtClean="0">
                          <a:effectLst/>
                        </a:rPr>
                        <a:t> </a:t>
                      </a:r>
                    </a:p>
                    <a:p>
                      <a:pPr>
                        <a:lnSpc>
                          <a:spcPct val="107000"/>
                        </a:lnSpc>
                        <a:spcAft>
                          <a:spcPts val="0"/>
                        </a:spcAft>
                      </a:pPr>
                      <a:r>
                        <a:rPr lang="en-ZA" sz="1400" baseline="0" dirty="0" smtClean="0">
                          <a:effectLst/>
                        </a:rPr>
                        <a:t>Italy</a:t>
                      </a:r>
                      <a:endParaRPr lang="en-ZA" sz="1400" dirty="0" smtClean="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521148">
                <a:tc>
                  <a:txBody>
                    <a:bodyPr/>
                    <a:lstStyle/>
                    <a:p>
                      <a:pPr marL="0" marR="0">
                        <a:lnSpc>
                          <a:spcPct val="115000"/>
                        </a:lnSpc>
                        <a:spcBef>
                          <a:spcPts val="0"/>
                        </a:spcBef>
                        <a:spcAft>
                          <a:spcPts val="600"/>
                        </a:spcAft>
                      </a:pPr>
                      <a:r>
                        <a:rPr lang="en-GB" sz="1400" dirty="0">
                          <a:effectLst/>
                        </a:rPr>
                        <a:t>2</a:t>
                      </a:r>
                      <a:r>
                        <a:rPr lang="en-GB" sz="1400" dirty="0" smtClean="0">
                          <a:effectLst/>
                        </a:rPr>
                        <a:t>X Crafts</a:t>
                      </a:r>
                      <a:endParaRPr lang="en-ZA" sz="14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Craft</a:t>
                      </a:r>
                      <a:r>
                        <a:rPr lang="en-ZA" sz="1400" baseline="0" dirty="0" smtClean="0">
                          <a:effectLst/>
                        </a:rPr>
                        <a:t> explore ECPACC</a:t>
                      </a:r>
                    </a:p>
                    <a:p>
                      <a:pPr>
                        <a:lnSpc>
                          <a:spcPct val="107000"/>
                        </a:lnSpc>
                        <a:spcAft>
                          <a:spcPts val="0"/>
                        </a:spcAft>
                      </a:pPr>
                      <a:r>
                        <a:rPr lang="en-ZA" sz="1400" baseline="0" dirty="0" smtClean="0">
                          <a:effectLst/>
                        </a:rPr>
                        <a:t>Craft Explore CDI</a:t>
                      </a:r>
                      <a:endParaRPr lang="en-ZA" sz="1400" b="0" i="1"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R 2</a:t>
                      </a:r>
                      <a:r>
                        <a:rPr lang="en-ZA" sz="1400" baseline="0" dirty="0" smtClean="0">
                          <a:effectLst/>
                        </a:rPr>
                        <a:t> </a:t>
                      </a:r>
                      <a:r>
                        <a:rPr lang="en-ZA" sz="1400" dirty="0" smtClean="0">
                          <a:effectLst/>
                        </a:rPr>
                        <a:t>000</a:t>
                      </a:r>
                      <a:r>
                        <a:rPr lang="en-ZA" sz="1400" baseline="0" dirty="0" smtClean="0">
                          <a:effectLst/>
                        </a:rPr>
                        <a:t> </a:t>
                      </a:r>
                      <a:r>
                        <a:rPr lang="en-ZA" sz="1400" dirty="0" smtClean="0">
                          <a:effectLst/>
                        </a:rPr>
                        <a:t>000.00</a:t>
                      </a:r>
                    </a:p>
                    <a:p>
                      <a:pPr>
                        <a:lnSpc>
                          <a:spcPct val="107000"/>
                        </a:lnSpc>
                        <a:spcAft>
                          <a:spcPts val="0"/>
                        </a:spcAft>
                      </a:pPr>
                      <a:r>
                        <a:rPr lang="en-ZA" sz="1400" dirty="0" smtClean="0">
                          <a:effectLst/>
                        </a:rPr>
                        <a:t>R</a:t>
                      </a:r>
                      <a:r>
                        <a:rPr lang="en-ZA" sz="1400" baseline="0" dirty="0" smtClean="0">
                          <a:effectLst/>
                        </a:rPr>
                        <a:t> 3 000 000. 00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Eastern Cape</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372709">
                <a:tc>
                  <a:txBody>
                    <a:bodyPr/>
                    <a:lstStyle/>
                    <a:p>
                      <a:pPr marL="0" marR="0">
                        <a:lnSpc>
                          <a:spcPct val="115000"/>
                        </a:lnSpc>
                        <a:spcBef>
                          <a:spcPts val="0"/>
                        </a:spcBef>
                        <a:spcAft>
                          <a:spcPts val="600"/>
                        </a:spcAft>
                      </a:pPr>
                      <a:r>
                        <a:rPr lang="en-GB" sz="1400" dirty="0">
                          <a:effectLst/>
                        </a:rPr>
                        <a:t>1X </a:t>
                      </a:r>
                      <a:r>
                        <a:rPr lang="en-GB" sz="1400" dirty="0" smtClean="0">
                          <a:effectLst/>
                        </a:rPr>
                        <a:t>Visual </a:t>
                      </a:r>
                      <a:r>
                        <a:rPr lang="en-GB" sz="1400" dirty="0">
                          <a:effectLst/>
                        </a:rPr>
                        <a:t>arts</a:t>
                      </a:r>
                      <a:endParaRPr lang="en-ZA" sz="1400" b="0" dirty="0">
                        <a:effectLst/>
                        <a:latin typeface="+mn-lt"/>
                        <a:ea typeface="Calibri"/>
                        <a:cs typeface="Times New Roman"/>
                      </a:endParaRPr>
                    </a:p>
                  </a:txBody>
                  <a:tcPr marL="36195" marR="36195" marT="17780" marB="17780"/>
                </a:tc>
                <a:tc>
                  <a:txBody>
                    <a:bodyPr/>
                    <a:lstStyle/>
                    <a:p>
                      <a:pPr algn="just">
                        <a:lnSpc>
                          <a:spcPct val="107000"/>
                        </a:lnSpc>
                        <a:spcAft>
                          <a:spcPts val="0"/>
                        </a:spcAft>
                      </a:pPr>
                      <a:r>
                        <a:rPr lang="en-ZA" sz="1400" dirty="0" smtClean="0">
                          <a:effectLst/>
                        </a:rPr>
                        <a:t>Venice Biennale</a:t>
                      </a:r>
                      <a:endParaRPr lang="en-ZA" sz="14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R6 000 000.00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Italy</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574118">
                <a:tc>
                  <a:txBody>
                    <a:bodyPr/>
                    <a:lstStyle/>
                    <a:p>
                      <a:pPr marL="0" marR="0">
                        <a:lnSpc>
                          <a:spcPct val="115000"/>
                        </a:lnSpc>
                        <a:spcBef>
                          <a:spcPts val="0"/>
                        </a:spcBef>
                        <a:spcAft>
                          <a:spcPts val="600"/>
                        </a:spcAft>
                      </a:pPr>
                      <a:r>
                        <a:rPr lang="en-GB" sz="1400" baseline="0" dirty="0" smtClean="0">
                          <a:effectLst/>
                        </a:rPr>
                        <a:t>3 </a:t>
                      </a:r>
                      <a:r>
                        <a:rPr lang="en-GB" sz="1400" dirty="0" smtClean="0">
                          <a:effectLst/>
                        </a:rPr>
                        <a:t>X Music</a:t>
                      </a:r>
                      <a:endParaRPr lang="en-ZA" sz="14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Crown</a:t>
                      </a:r>
                      <a:r>
                        <a:rPr lang="en-ZA" sz="1400" baseline="0" dirty="0" smtClean="0">
                          <a:effectLst/>
                        </a:rPr>
                        <a:t>  Gospel Awards </a:t>
                      </a:r>
                    </a:p>
                    <a:p>
                      <a:pPr>
                        <a:lnSpc>
                          <a:spcPct val="107000"/>
                        </a:lnSpc>
                        <a:spcAft>
                          <a:spcPts val="0"/>
                        </a:spcAft>
                      </a:pPr>
                      <a:r>
                        <a:rPr lang="en-ZA" sz="1400" baseline="0" dirty="0" smtClean="0">
                          <a:effectLst/>
                        </a:rPr>
                        <a:t>Baseline festival</a:t>
                      </a:r>
                    </a:p>
                    <a:p>
                      <a:pPr>
                        <a:lnSpc>
                          <a:spcPct val="107000"/>
                        </a:lnSpc>
                        <a:spcAft>
                          <a:spcPts val="0"/>
                        </a:spcAft>
                      </a:pPr>
                      <a:r>
                        <a:rPr lang="en-ZA" sz="1400" baseline="0" dirty="0" smtClean="0">
                          <a:effectLst/>
                        </a:rPr>
                        <a:t>RISA</a:t>
                      </a:r>
                      <a:endParaRPr lang="en-ZA" sz="14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R 2 500 000.00</a:t>
                      </a:r>
                    </a:p>
                    <a:p>
                      <a:pPr>
                        <a:lnSpc>
                          <a:spcPct val="107000"/>
                        </a:lnSpc>
                        <a:spcAft>
                          <a:spcPts val="0"/>
                        </a:spcAft>
                      </a:pPr>
                      <a:r>
                        <a:rPr lang="en-ZA" sz="1400" dirty="0" smtClean="0">
                          <a:effectLst/>
                        </a:rPr>
                        <a:t>R 2 500 000. 00</a:t>
                      </a:r>
                    </a:p>
                    <a:p>
                      <a:pPr>
                        <a:lnSpc>
                          <a:spcPct val="107000"/>
                        </a:lnSpc>
                        <a:spcAft>
                          <a:spcPts val="0"/>
                        </a:spcAft>
                      </a:pPr>
                      <a:r>
                        <a:rPr lang="en-ZA" sz="1400" dirty="0" smtClean="0">
                          <a:effectLst/>
                        </a:rPr>
                        <a:t>R</a:t>
                      </a:r>
                      <a:r>
                        <a:rPr lang="en-ZA" sz="1400" baseline="0" dirty="0" smtClean="0">
                          <a:effectLst/>
                        </a:rPr>
                        <a:t> 2 500 000. 00</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KZN</a:t>
                      </a:r>
                    </a:p>
                    <a:p>
                      <a:pPr>
                        <a:lnSpc>
                          <a:spcPct val="107000"/>
                        </a:lnSpc>
                        <a:spcAft>
                          <a:spcPts val="0"/>
                        </a:spcAft>
                      </a:pPr>
                      <a:r>
                        <a:rPr lang="en-ZA" sz="1400" dirty="0" smtClean="0">
                          <a:effectLst/>
                        </a:rPr>
                        <a:t>Gauteng</a:t>
                      </a:r>
                    </a:p>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526263">
                <a:tc>
                  <a:txBody>
                    <a:bodyPr/>
                    <a:lstStyle/>
                    <a:p>
                      <a:pPr marL="0" marR="0">
                        <a:lnSpc>
                          <a:spcPct val="115000"/>
                        </a:lnSpc>
                        <a:spcBef>
                          <a:spcPts val="0"/>
                        </a:spcBef>
                        <a:spcAft>
                          <a:spcPts val="600"/>
                        </a:spcAft>
                      </a:pPr>
                      <a:r>
                        <a:rPr lang="en-GB" sz="1400" dirty="0">
                          <a:effectLst/>
                        </a:rPr>
                        <a:t>1X </a:t>
                      </a:r>
                      <a:r>
                        <a:rPr lang="en-GB" sz="1400" dirty="0" smtClean="0">
                          <a:effectLst/>
                        </a:rPr>
                        <a:t>Animation</a:t>
                      </a:r>
                    </a:p>
                    <a:p>
                      <a:pPr marL="0" marR="0">
                        <a:lnSpc>
                          <a:spcPct val="115000"/>
                        </a:lnSpc>
                        <a:spcBef>
                          <a:spcPts val="0"/>
                        </a:spcBef>
                        <a:spcAft>
                          <a:spcPts val="600"/>
                        </a:spcAft>
                      </a:pPr>
                      <a:endParaRPr lang="en-GB" sz="1400" b="0" dirty="0" smtClean="0">
                        <a:effectLst/>
                        <a:latin typeface="+mn-lt"/>
                      </a:endParaRPr>
                    </a:p>
                  </a:txBody>
                  <a:tcPr marL="36195" marR="36195" marT="17780" marB="17780"/>
                </a:tc>
                <a:tc>
                  <a:txBody>
                    <a:bodyPr/>
                    <a:lstStyle/>
                    <a:p>
                      <a:pPr>
                        <a:lnSpc>
                          <a:spcPct val="107000"/>
                        </a:lnSpc>
                        <a:spcAft>
                          <a:spcPts val="0"/>
                        </a:spcAft>
                      </a:pPr>
                      <a:r>
                        <a:rPr lang="en-ZA" sz="1400" dirty="0" smtClean="0">
                          <a:effectLst/>
                        </a:rPr>
                        <a:t>Animation South Africa (NPO)</a:t>
                      </a:r>
                      <a:endParaRPr lang="en-ZA" sz="14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TBC</a:t>
                      </a:r>
                      <a:r>
                        <a:rPr lang="en-ZA" sz="1400" baseline="0" dirty="0" smtClean="0">
                          <a:effectLst/>
                        </a:rPr>
                        <a:t> </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6"/>
                  </a:ext>
                </a:extLst>
              </a:tr>
              <a:tr h="848603">
                <a:tc>
                  <a:txBody>
                    <a:bodyPr/>
                    <a:lstStyle/>
                    <a:p>
                      <a:pPr marL="0" marR="0">
                        <a:lnSpc>
                          <a:spcPct val="115000"/>
                        </a:lnSpc>
                        <a:spcBef>
                          <a:spcPts val="0"/>
                        </a:spcBef>
                        <a:spcAft>
                          <a:spcPts val="600"/>
                        </a:spcAft>
                      </a:pPr>
                      <a:r>
                        <a:rPr lang="en-GB" sz="1400" dirty="0">
                          <a:effectLst/>
                        </a:rPr>
                        <a:t>1</a:t>
                      </a:r>
                      <a:r>
                        <a:rPr lang="en-GB" sz="1400" dirty="0" smtClean="0">
                          <a:effectLst/>
                        </a:rPr>
                        <a:t>X Film</a:t>
                      </a:r>
                      <a:endParaRPr lang="en-ZA" sz="14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400" dirty="0" smtClean="0">
                          <a:effectLst/>
                        </a:rPr>
                        <a:t>Africa</a:t>
                      </a:r>
                      <a:r>
                        <a:rPr lang="en-ZA" sz="1400" baseline="0" dirty="0" smtClean="0">
                          <a:effectLst/>
                        </a:rPr>
                        <a:t> Raising International Film Festival </a:t>
                      </a:r>
                      <a:endParaRPr lang="en-ZA" sz="14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R 1500 000. 00 </a:t>
                      </a:r>
                      <a:endParaRPr lang="en-ZA" sz="140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400" dirty="0" smtClean="0">
                          <a:effectLst/>
                        </a:rPr>
                        <a:t>Gauteng</a:t>
                      </a:r>
                      <a:endParaRPr lang="en-ZA"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98387611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16632"/>
            <a:ext cx="9036496" cy="710952"/>
          </a:xfrm>
        </p:spPr>
        <p:txBody>
          <a:bodyPr>
            <a:noAutofit/>
          </a:bodyPr>
          <a:lstStyle/>
          <a:p>
            <a:pPr algn="ctr"/>
            <a:r>
              <a:rPr lang="en-US" dirty="0" smtClean="0">
                <a:latin typeface="+mj-lt"/>
                <a:cs typeface="Arial Narrow"/>
              </a:rPr>
              <a:t>DETAILS OF HLT MULTI-YEAR PROJECTS TO BE SUPPORTED</a:t>
            </a:r>
            <a:endParaRPr lang="en-US" dirty="0">
              <a:solidFill>
                <a:srgbClr val="FF0000"/>
              </a:solidFill>
              <a:latin typeface="+mj-lt"/>
              <a:cs typeface="Arial Narrow"/>
            </a:endParaRPr>
          </a:p>
        </p:txBody>
      </p:sp>
      <p:sp>
        <p:nvSpPr>
          <p:cNvPr id="7" name="Slide Number Placeholder 3"/>
          <p:cNvSpPr>
            <a:spLocks noGrp="1"/>
          </p:cNvSpPr>
          <p:nvPr>
            <p:ph type="sldNum" sz="quarter" idx="4294967295"/>
          </p:nvPr>
        </p:nvSpPr>
        <p:spPr>
          <a:xfrm>
            <a:off x="8077200" y="6172200"/>
            <a:ext cx="609600" cy="365125"/>
          </a:xfrm>
          <a:prstGeom prst="rect">
            <a:avLst/>
          </a:prstGeom>
        </p:spPr>
        <p:txBody>
          <a:bodyPr/>
          <a:lstStyle/>
          <a:p>
            <a:r>
              <a:rPr lang="en-ZA" sz="1200" b="1" dirty="0" smtClean="0"/>
              <a:t>50</a:t>
            </a:r>
          </a:p>
        </p:txBody>
      </p:sp>
      <p:graphicFrame>
        <p:nvGraphicFramePr>
          <p:cNvPr id="8" name="Table 7"/>
          <p:cNvGraphicFramePr>
            <a:graphicFrameLocks noGrp="1"/>
          </p:cNvGraphicFramePr>
          <p:nvPr>
            <p:extLst>
              <p:ext uri="{D42A27DB-BD31-4B8C-83A1-F6EECF244321}">
                <p14:modId xmlns:p14="http://schemas.microsoft.com/office/powerpoint/2010/main" xmlns="" val="1986629015"/>
              </p:ext>
            </p:extLst>
          </p:nvPr>
        </p:nvGraphicFramePr>
        <p:xfrm>
          <a:off x="467544" y="1340768"/>
          <a:ext cx="8494851" cy="4605540"/>
        </p:xfrm>
        <a:graphic>
          <a:graphicData uri="http://schemas.openxmlformats.org/drawingml/2006/table">
            <a:tbl>
              <a:tblPr firstRow="1" firstCol="1" bandRow="1">
                <a:tableStyleId>{3C2FFA5D-87B4-456A-9821-1D502468CF0F}</a:tableStyleId>
              </a:tblPr>
              <a:tblGrid>
                <a:gridCol w="2545016">
                  <a:extLst>
                    <a:ext uri="{9D8B030D-6E8A-4147-A177-3AD203B41FA5}">
                      <a16:colId xmlns:a16="http://schemas.microsoft.com/office/drawing/2014/main" xmlns="" val="20000"/>
                    </a:ext>
                  </a:extLst>
                </a:gridCol>
                <a:gridCol w="2434197">
                  <a:extLst>
                    <a:ext uri="{9D8B030D-6E8A-4147-A177-3AD203B41FA5}">
                      <a16:colId xmlns:a16="http://schemas.microsoft.com/office/drawing/2014/main" xmlns="" val="20001"/>
                    </a:ext>
                  </a:extLst>
                </a:gridCol>
                <a:gridCol w="1757819">
                  <a:extLst>
                    <a:ext uri="{9D8B030D-6E8A-4147-A177-3AD203B41FA5}">
                      <a16:colId xmlns:a16="http://schemas.microsoft.com/office/drawing/2014/main" xmlns="" val="20002"/>
                    </a:ext>
                  </a:extLst>
                </a:gridCol>
                <a:gridCol w="1757819">
                  <a:extLst>
                    <a:ext uri="{9D8B030D-6E8A-4147-A177-3AD203B41FA5}">
                      <a16:colId xmlns:a16="http://schemas.microsoft.com/office/drawing/2014/main" xmlns="" val="20003"/>
                    </a:ext>
                  </a:extLst>
                </a:gridCol>
              </a:tblGrid>
              <a:tr h="410198">
                <a:tc>
                  <a:txBody>
                    <a:bodyPr/>
                    <a:lstStyle/>
                    <a:p>
                      <a:pPr algn="ctr">
                        <a:lnSpc>
                          <a:spcPct val="107000"/>
                        </a:lnSpc>
                        <a:spcAft>
                          <a:spcPts val="0"/>
                        </a:spcAft>
                      </a:pPr>
                      <a:r>
                        <a:rPr lang="en-US" sz="1600" dirty="0">
                          <a:effectLst/>
                        </a:rPr>
                        <a:t>Name of Project</a:t>
                      </a:r>
                      <a:endParaRPr lang="en-ZA"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600" dirty="0">
                          <a:effectLst/>
                        </a:rPr>
                        <a:t>Beneficiary</a:t>
                      </a:r>
                      <a:endParaRPr lang="en-ZA"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600" dirty="0">
                          <a:effectLst/>
                        </a:rPr>
                        <a:t>Budget</a:t>
                      </a:r>
                      <a:endParaRPr lang="en-ZA"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600" dirty="0" smtClean="0">
                          <a:effectLst/>
                        </a:rPr>
                        <a:t>Province</a:t>
                      </a:r>
                      <a:r>
                        <a:rPr lang="en-US" sz="1600" baseline="0" dirty="0" smtClean="0">
                          <a:effectLst/>
                        </a:rPr>
                        <a:t> </a:t>
                      </a:r>
                    </a:p>
                    <a:p>
                      <a:pPr algn="ctr">
                        <a:lnSpc>
                          <a:spcPct val="107000"/>
                        </a:lnSpc>
                        <a:spcAft>
                          <a:spcPts val="0"/>
                        </a:spcAft>
                      </a:pPr>
                      <a:endParaRPr lang="en-ZA"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79539">
                <a:tc>
                  <a:txBody>
                    <a:bodyPr/>
                    <a:lstStyle/>
                    <a:p>
                      <a:pPr marL="0" marR="0">
                        <a:lnSpc>
                          <a:spcPct val="115000"/>
                        </a:lnSpc>
                        <a:spcBef>
                          <a:spcPts val="0"/>
                        </a:spcBef>
                        <a:spcAft>
                          <a:spcPts val="600"/>
                        </a:spcAft>
                      </a:pPr>
                      <a:r>
                        <a:rPr lang="en-GB" sz="1600" dirty="0">
                          <a:effectLst/>
                        </a:rPr>
                        <a:t>Aushumato </a:t>
                      </a:r>
                      <a:r>
                        <a:rPr lang="en-GB" sz="1600" dirty="0" smtClean="0">
                          <a:effectLst/>
                        </a:rPr>
                        <a:t>IV</a:t>
                      </a:r>
                    </a:p>
                    <a:p>
                      <a:pPr marL="0" marR="0">
                        <a:lnSpc>
                          <a:spcPct val="115000"/>
                        </a:lnSpc>
                        <a:spcBef>
                          <a:spcPts val="0"/>
                        </a:spcBef>
                        <a:spcAft>
                          <a:spcPts val="600"/>
                        </a:spcAft>
                      </a:pPr>
                      <a:endParaRPr lang="en-ZA" sz="16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600" dirty="0" smtClean="0">
                          <a:effectLst/>
                        </a:rPr>
                        <a:t>North West University</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GB" sz="1600" kern="1200" dirty="0" smtClean="0">
                          <a:effectLst/>
                        </a:rPr>
                        <a:t>R3 184 254,44</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600" dirty="0" smtClean="0">
                          <a:effectLst/>
                        </a:rPr>
                        <a:t>North West</a:t>
                      </a:r>
                      <a:endParaRPr lang="en-ZA" sz="1600" b="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787762">
                <a:tc>
                  <a:txBody>
                    <a:bodyPr/>
                    <a:lstStyle/>
                    <a:p>
                      <a:pPr marL="0" marR="0">
                        <a:lnSpc>
                          <a:spcPct val="115000"/>
                        </a:lnSpc>
                        <a:spcBef>
                          <a:spcPts val="0"/>
                        </a:spcBef>
                        <a:spcAft>
                          <a:spcPts val="600"/>
                        </a:spcAft>
                      </a:pPr>
                      <a:r>
                        <a:rPr lang="en-GB" sz="1600" dirty="0">
                          <a:effectLst/>
                        </a:rPr>
                        <a:t>Multilingual corpus of code-switched South African speech</a:t>
                      </a:r>
                      <a:endParaRPr lang="en-ZA" sz="16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600" dirty="0" smtClean="0">
                          <a:effectLst/>
                        </a:rPr>
                        <a:t>Stellenbosch University</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GB" sz="1600" kern="1200" dirty="0" smtClean="0">
                          <a:effectLst/>
                        </a:rPr>
                        <a:t>R1 174 712,30</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600" dirty="0" smtClean="0">
                          <a:effectLst/>
                        </a:rPr>
                        <a:t>Western Cape</a:t>
                      </a:r>
                      <a:endParaRPr lang="en-ZA" sz="1600" b="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467856">
                <a:tc>
                  <a:txBody>
                    <a:bodyPr/>
                    <a:lstStyle/>
                    <a:p>
                      <a:pPr marL="0" marR="0">
                        <a:lnSpc>
                          <a:spcPct val="115000"/>
                        </a:lnSpc>
                        <a:spcBef>
                          <a:spcPts val="0"/>
                        </a:spcBef>
                        <a:spcAft>
                          <a:spcPts val="600"/>
                        </a:spcAft>
                      </a:pPr>
                      <a:r>
                        <a:rPr lang="en-GB" sz="1600" dirty="0" smtClean="0">
                          <a:effectLst/>
                        </a:rPr>
                        <a:t>Mobilex</a:t>
                      </a:r>
                    </a:p>
                    <a:p>
                      <a:pPr marL="0" marR="0">
                        <a:lnSpc>
                          <a:spcPct val="115000"/>
                        </a:lnSpc>
                        <a:spcBef>
                          <a:spcPts val="0"/>
                        </a:spcBef>
                        <a:spcAft>
                          <a:spcPts val="600"/>
                        </a:spcAft>
                      </a:pPr>
                      <a:endParaRPr lang="en-ZA" sz="1600" b="0" dirty="0">
                        <a:effectLst/>
                        <a:latin typeface="+mn-lt"/>
                        <a:ea typeface="Calibri"/>
                        <a:cs typeface="Times New Roman"/>
                      </a:endParaRPr>
                    </a:p>
                  </a:txBody>
                  <a:tcPr marL="36195" marR="36195" marT="17780" marB="1778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effectLst/>
                        </a:rPr>
                        <a:t>Stellenbosch University</a:t>
                      </a:r>
                    </a:p>
                    <a:p>
                      <a:pPr>
                        <a:lnSpc>
                          <a:spcPct val="107000"/>
                        </a:lnSpc>
                        <a:spcAft>
                          <a:spcPts val="0"/>
                        </a:spcAft>
                      </a:pP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GB" sz="1600" kern="1200" dirty="0" smtClean="0">
                          <a:effectLst/>
                        </a:rPr>
                        <a:t>R86 172,10</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600" dirty="0" smtClean="0">
                          <a:effectLst/>
                        </a:rPr>
                        <a:t>Western</a:t>
                      </a:r>
                      <a:r>
                        <a:rPr lang="en-ZA" sz="1600" baseline="0" dirty="0" smtClean="0">
                          <a:effectLst/>
                        </a:rPr>
                        <a:t> Cape</a:t>
                      </a:r>
                      <a:endParaRPr lang="en-ZA" sz="1600" b="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3"/>
                  </a:ext>
                </a:extLst>
              </a:tr>
              <a:tr h="520666">
                <a:tc>
                  <a:txBody>
                    <a:bodyPr/>
                    <a:lstStyle/>
                    <a:p>
                      <a:pPr marL="0" marR="0">
                        <a:lnSpc>
                          <a:spcPct val="115000"/>
                        </a:lnSpc>
                        <a:spcBef>
                          <a:spcPts val="0"/>
                        </a:spcBef>
                        <a:spcAft>
                          <a:spcPts val="600"/>
                        </a:spcAft>
                      </a:pPr>
                      <a:r>
                        <a:rPr lang="en-GB" sz="1600" dirty="0" smtClean="0">
                          <a:effectLst/>
                        </a:rPr>
                        <a:t>Mburisano</a:t>
                      </a:r>
                    </a:p>
                    <a:p>
                      <a:pPr marL="0" marR="0">
                        <a:lnSpc>
                          <a:spcPct val="115000"/>
                        </a:lnSpc>
                        <a:spcBef>
                          <a:spcPts val="0"/>
                        </a:spcBef>
                        <a:spcAft>
                          <a:spcPts val="600"/>
                        </a:spcAft>
                      </a:pPr>
                      <a:endParaRPr lang="en-ZA" sz="16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600" dirty="0" smtClean="0">
                          <a:effectLst/>
                        </a:rPr>
                        <a:t>CSIR</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GB" sz="1600" kern="1200" dirty="0" smtClean="0">
                          <a:effectLst/>
                        </a:rPr>
                        <a:t>R4 789 010,00</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600" dirty="0" smtClean="0">
                          <a:effectLst/>
                        </a:rPr>
                        <a:t>Gauteng</a:t>
                      </a:r>
                      <a:endParaRPr lang="en-ZA" sz="1600" b="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501468">
                <a:tc>
                  <a:txBody>
                    <a:bodyPr/>
                    <a:lstStyle/>
                    <a:p>
                      <a:pPr marL="0" marR="0">
                        <a:lnSpc>
                          <a:spcPct val="115000"/>
                        </a:lnSpc>
                        <a:spcBef>
                          <a:spcPts val="0"/>
                        </a:spcBef>
                        <a:spcAft>
                          <a:spcPts val="600"/>
                        </a:spcAft>
                      </a:pPr>
                      <a:r>
                        <a:rPr lang="en-GB" sz="1600" kern="1200" dirty="0" smtClean="0">
                          <a:effectLst/>
                        </a:rPr>
                        <a:t>Speech Analytics</a:t>
                      </a:r>
                      <a:endParaRPr lang="en-ZA" sz="16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600" dirty="0" smtClean="0">
                          <a:effectLst/>
                        </a:rPr>
                        <a:t>Saigen (PTY) LTD</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GB" sz="1600" kern="1200" dirty="0" smtClean="0">
                          <a:effectLst/>
                        </a:rPr>
                        <a:t>R1 016 635,55</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600" dirty="0" smtClean="0">
                          <a:effectLst/>
                        </a:rPr>
                        <a:t>Western Cape</a:t>
                      </a:r>
                    </a:p>
                    <a:p>
                      <a:pPr>
                        <a:lnSpc>
                          <a:spcPct val="107000"/>
                        </a:lnSpc>
                        <a:spcAft>
                          <a:spcPts val="0"/>
                        </a:spcAft>
                      </a:pPr>
                      <a:endParaRPr lang="en-ZA" sz="1600" b="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667270">
                <a:tc>
                  <a:txBody>
                    <a:bodyPr/>
                    <a:lstStyle/>
                    <a:p>
                      <a:pPr marL="0" marR="0">
                        <a:lnSpc>
                          <a:spcPct val="115000"/>
                        </a:lnSpc>
                        <a:spcBef>
                          <a:spcPts val="0"/>
                        </a:spcBef>
                        <a:spcAft>
                          <a:spcPts val="600"/>
                        </a:spcAft>
                      </a:pPr>
                      <a:r>
                        <a:rPr lang="en-GB" sz="1600" kern="1200" dirty="0" smtClean="0">
                          <a:effectLst/>
                        </a:rPr>
                        <a:t>E-book Augmentation System</a:t>
                      </a:r>
                      <a:endParaRPr lang="en-ZA" sz="1600" b="0" dirty="0">
                        <a:effectLst/>
                        <a:latin typeface="+mn-lt"/>
                        <a:ea typeface="Calibri"/>
                        <a:cs typeface="Times New Roman"/>
                      </a:endParaRPr>
                    </a:p>
                  </a:txBody>
                  <a:tcPr marL="36195" marR="36195" marT="17780" marB="17780"/>
                </a:tc>
                <a:tc>
                  <a:txBody>
                    <a:bodyPr/>
                    <a:lstStyle/>
                    <a:p>
                      <a:pPr>
                        <a:lnSpc>
                          <a:spcPct val="107000"/>
                        </a:lnSpc>
                        <a:spcAft>
                          <a:spcPts val="0"/>
                        </a:spcAft>
                      </a:pPr>
                      <a:r>
                        <a:rPr lang="en-ZA" sz="1600" dirty="0" smtClean="0">
                          <a:effectLst/>
                        </a:rPr>
                        <a:t>CSIR</a:t>
                      </a:r>
                    </a:p>
                    <a:p>
                      <a:pPr>
                        <a:lnSpc>
                          <a:spcPct val="107000"/>
                        </a:lnSpc>
                        <a:spcAft>
                          <a:spcPts val="0"/>
                        </a:spcAft>
                      </a:pP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GB" sz="1600" kern="1200" dirty="0" smtClean="0">
                          <a:effectLst/>
                        </a:rPr>
                        <a:t>R871 215,61</a:t>
                      </a:r>
                      <a:endParaRPr lang="en-ZA" sz="1600" b="0" dirty="0">
                        <a:solidFill>
                          <a:schemeClr val="tx1"/>
                        </a:solidFill>
                        <a:effectLst/>
                        <a:latin typeface="+mn-lt"/>
                        <a:ea typeface="Calibri"/>
                        <a:cs typeface="Times New Roman"/>
                      </a:endParaRPr>
                    </a:p>
                  </a:txBody>
                  <a:tcPr marL="68580" marR="68580" marT="0" marB="0"/>
                </a:tc>
                <a:tc>
                  <a:txBody>
                    <a:bodyPr/>
                    <a:lstStyle/>
                    <a:p>
                      <a:pPr>
                        <a:lnSpc>
                          <a:spcPct val="107000"/>
                        </a:lnSpc>
                        <a:spcAft>
                          <a:spcPts val="0"/>
                        </a:spcAft>
                      </a:pPr>
                      <a:r>
                        <a:rPr lang="en-ZA" sz="1600" dirty="0" smtClean="0">
                          <a:effectLst/>
                        </a:rPr>
                        <a:t>Gauteng</a:t>
                      </a:r>
                      <a:endParaRPr lang="en-ZA" sz="1600" b="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10324752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686800" cy="710952"/>
          </a:xfrm>
        </p:spPr>
        <p:txBody>
          <a:bodyPr>
            <a:noAutofit/>
          </a:bodyPr>
          <a:lstStyle/>
          <a:p>
            <a:pPr algn="ctr"/>
            <a:r>
              <a:rPr lang="en-US" dirty="0" smtClean="0">
                <a:latin typeface="+mn-lt"/>
              </a:rPr>
              <a:t>DETAILS OF HERITAGE INFRASTRUCTURE PROJECTS TO BE SUPPORTED</a:t>
            </a:r>
            <a:endParaRPr lang="en-ZA" dirty="0">
              <a:solidFill>
                <a:srgbClr val="FF0000"/>
              </a:solidFill>
              <a:latin typeface="+mn-lt"/>
            </a:endParaRPr>
          </a:p>
        </p:txBody>
      </p:sp>
      <p:sp>
        <p:nvSpPr>
          <p:cNvPr id="4" name="Slide Number Placeholder 3"/>
          <p:cNvSpPr>
            <a:spLocks noGrp="1"/>
          </p:cNvSpPr>
          <p:nvPr>
            <p:ph type="sldNum" sz="quarter" idx="4"/>
          </p:nvPr>
        </p:nvSpPr>
        <p:spPr>
          <a:xfrm>
            <a:off x="8100392" y="5877272"/>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dirty="0" smtClean="0"/>
              <a:t>51</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3796305571"/>
              </p:ext>
            </p:extLst>
          </p:nvPr>
        </p:nvGraphicFramePr>
        <p:xfrm>
          <a:off x="251520" y="1556792"/>
          <a:ext cx="8496946" cy="3312368"/>
        </p:xfrm>
        <a:graphic>
          <a:graphicData uri="http://schemas.openxmlformats.org/drawingml/2006/table">
            <a:tbl>
              <a:tblPr firstRow="1" bandRow="1">
                <a:tableStyleId>{5C22544A-7EE6-4342-B048-85BDC9FD1C3A}</a:tableStyleId>
              </a:tblPr>
              <a:tblGrid>
                <a:gridCol w="2019766">
                  <a:extLst>
                    <a:ext uri="{9D8B030D-6E8A-4147-A177-3AD203B41FA5}">
                      <a16:colId xmlns:a16="http://schemas.microsoft.com/office/drawing/2014/main" xmlns="" val="20000"/>
                    </a:ext>
                  </a:extLst>
                </a:gridCol>
                <a:gridCol w="1532236">
                  <a:extLst>
                    <a:ext uri="{9D8B030D-6E8A-4147-A177-3AD203B41FA5}">
                      <a16:colId xmlns:a16="http://schemas.microsoft.com/office/drawing/2014/main" xmlns="" val="20001"/>
                    </a:ext>
                  </a:extLst>
                </a:gridCol>
                <a:gridCol w="1532236">
                  <a:extLst>
                    <a:ext uri="{9D8B030D-6E8A-4147-A177-3AD203B41FA5}">
                      <a16:colId xmlns:a16="http://schemas.microsoft.com/office/drawing/2014/main" xmlns="" val="20002"/>
                    </a:ext>
                  </a:extLst>
                </a:gridCol>
                <a:gridCol w="3412708">
                  <a:extLst>
                    <a:ext uri="{9D8B030D-6E8A-4147-A177-3AD203B41FA5}">
                      <a16:colId xmlns:a16="http://schemas.microsoft.com/office/drawing/2014/main" xmlns="" val="20003"/>
                    </a:ext>
                  </a:extLst>
                </a:gridCol>
              </a:tblGrid>
              <a:tr h="775146">
                <a:tc>
                  <a:txBody>
                    <a:bodyPr/>
                    <a:lstStyle/>
                    <a:p>
                      <a:r>
                        <a:rPr lang="en-US" sz="2400" dirty="0" smtClean="0">
                          <a:latin typeface="+mn-lt"/>
                        </a:rPr>
                        <a:t>Name</a:t>
                      </a:r>
                      <a:endParaRPr lang="en-ZA" sz="2400" dirty="0">
                        <a:latin typeface="+mn-lt"/>
                      </a:endParaRPr>
                    </a:p>
                  </a:txBody>
                  <a:tcPr/>
                </a:tc>
                <a:tc>
                  <a:txBody>
                    <a:bodyPr/>
                    <a:lstStyle/>
                    <a:p>
                      <a:r>
                        <a:rPr lang="en-US" sz="2400" dirty="0" smtClean="0">
                          <a:latin typeface="+mn-lt"/>
                        </a:rPr>
                        <a:t>Budget</a:t>
                      </a:r>
                      <a:r>
                        <a:rPr lang="en-US" sz="2400" baseline="0" dirty="0" smtClean="0">
                          <a:latin typeface="+mn-lt"/>
                        </a:rPr>
                        <a:t> </a:t>
                      </a:r>
                      <a:endParaRPr lang="en-ZA" sz="2400" dirty="0">
                        <a:latin typeface="+mn-lt"/>
                      </a:endParaRPr>
                    </a:p>
                  </a:txBody>
                  <a:tcPr/>
                </a:tc>
                <a:tc>
                  <a:txBody>
                    <a:bodyPr/>
                    <a:lstStyle/>
                    <a:p>
                      <a:r>
                        <a:rPr lang="en-US" sz="2400" dirty="0" smtClean="0">
                          <a:latin typeface="+mn-lt"/>
                        </a:rPr>
                        <a:t>Province</a:t>
                      </a:r>
                      <a:endParaRPr lang="en-ZA" sz="2400" dirty="0">
                        <a:latin typeface="+mn-lt"/>
                      </a:endParaRPr>
                    </a:p>
                  </a:txBody>
                  <a:tcPr/>
                </a:tc>
                <a:tc>
                  <a:txBody>
                    <a:bodyPr/>
                    <a:lstStyle/>
                    <a:p>
                      <a:r>
                        <a:rPr lang="en-US" sz="2400" dirty="0" smtClean="0">
                          <a:latin typeface="+mn-lt"/>
                        </a:rPr>
                        <a:t>Purpose</a:t>
                      </a:r>
                      <a:endParaRPr lang="en-ZA" sz="2400" dirty="0">
                        <a:latin typeface="+mn-lt"/>
                      </a:endParaRPr>
                    </a:p>
                  </a:txBody>
                  <a:tcPr/>
                </a:tc>
                <a:extLst>
                  <a:ext uri="{0D108BD9-81ED-4DB2-BD59-A6C34878D82A}">
                    <a16:rowId xmlns:a16="http://schemas.microsoft.com/office/drawing/2014/main" xmlns="" val="10000"/>
                  </a:ext>
                </a:extLst>
              </a:tr>
              <a:tr h="1393566">
                <a:tc>
                  <a:txBody>
                    <a:bodyPr/>
                    <a:lstStyle/>
                    <a:p>
                      <a:r>
                        <a:rPr lang="en-US" sz="1600" dirty="0" smtClean="0">
                          <a:latin typeface="+mn-lt"/>
                        </a:rPr>
                        <a:t>OR</a:t>
                      </a:r>
                      <a:r>
                        <a:rPr lang="en-US" sz="1600" baseline="0" dirty="0" smtClean="0">
                          <a:latin typeface="+mn-lt"/>
                        </a:rPr>
                        <a:t> Tambo</a:t>
                      </a:r>
                      <a:endParaRPr lang="en-ZA" sz="1600" dirty="0">
                        <a:latin typeface="+mn-lt"/>
                      </a:endParaRPr>
                    </a:p>
                  </a:txBody>
                  <a:tcPr/>
                </a:tc>
                <a:tc>
                  <a:txBody>
                    <a:bodyPr/>
                    <a:lstStyle/>
                    <a:p>
                      <a:r>
                        <a:rPr lang="en-ZA" sz="1600" dirty="0" smtClean="0">
                          <a:solidFill>
                            <a:schemeClr val="tx1"/>
                          </a:solidFill>
                          <a:latin typeface="+mn-lt"/>
                        </a:rPr>
                        <a:t>R11 851 236,27</a:t>
                      </a:r>
                      <a:endParaRPr lang="en-ZA" sz="1600" dirty="0">
                        <a:solidFill>
                          <a:schemeClr val="tx1"/>
                        </a:solidFill>
                        <a:latin typeface="+mn-lt"/>
                      </a:endParaRPr>
                    </a:p>
                  </a:txBody>
                  <a:tcPr/>
                </a:tc>
                <a:tc>
                  <a:txBody>
                    <a:bodyPr/>
                    <a:lstStyle/>
                    <a:p>
                      <a:r>
                        <a:rPr lang="en-ZA" sz="1600" dirty="0" smtClean="0">
                          <a:latin typeface="+mn-lt"/>
                        </a:rPr>
                        <a:t>Eastern</a:t>
                      </a:r>
                      <a:r>
                        <a:rPr lang="en-ZA" sz="1600" baseline="0" dirty="0" smtClean="0">
                          <a:latin typeface="+mn-lt"/>
                        </a:rPr>
                        <a:t> Cape</a:t>
                      </a:r>
                      <a:endParaRPr lang="en-ZA" sz="1600" dirty="0">
                        <a:latin typeface="+mn-lt"/>
                      </a:endParaRPr>
                    </a:p>
                  </a:txBody>
                  <a:tcPr/>
                </a:tc>
                <a:tc>
                  <a:txBody>
                    <a:bodyPr/>
                    <a:lstStyle/>
                    <a:p>
                      <a:r>
                        <a:rPr lang="en-ZA" sz="1600" b="1" baseline="0" dirty="0" smtClean="0">
                          <a:latin typeface="+mn-lt"/>
                        </a:rPr>
                        <a:t>OR Tambo</a:t>
                      </a:r>
                      <a:r>
                        <a:rPr lang="en-ZA" sz="1600" baseline="0" dirty="0" smtClean="0">
                          <a:latin typeface="+mn-lt"/>
                        </a:rPr>
                        <a:t>:  Construction of various prioritised elements, e.g. library with interpretative space</a:t>
                      </a:r>
                    </a:p>
                  </a:txBody>
                  <a:tcPr/>
                </a:tc>
                <a:extLst>
                  <a:ext uri="{0D108BD9-81ED-4DB2-BD59-A6C34878D82A}">
                    <a16:rowId xmlns:a16="http://schemas.microsoft.com/office/drawing/2014/main" xmlns="" val="10001"/>
                  </a:ext>
                </a:extLst>
              </a:tr>
              <a:tr h="1143656">
                <a:tc>
                  <a:txBody>
                    <a:bodyPr/>
                    <a:lstStyle/>
                    <a:p>
                      <a:r>
                        <a:rPr lang="en-US" sz="1600" dirty="0" smtClean="0">
                          <a:latin typeface="+mn-lt"/>
                        </a:rPr>
                        <a:t>Ms Winnie</a:t>
                      </a:r>
                      <a:r>
                        <a:rPr lang="en-US" sz="1600" baseline="0" dirty="0" smtClean="0">
                          <a:latin typeface="+mn-lt"/>
                        </a:rPr>
                        <a:t>  Madikizela Mandela</a:t>
                      </a:r>
                      <a:endParaRPr lang="en-ZA" sz="1600" dirty="0">
                        <a:latin typeface="+mn-lt"/>
                      </a:endParaRPr>
                    </a:p>
                  </a:txBody>
                  <a:tcPr/>
                </a:tc>
                <a:tc>
                  <a:txBody>
                    <a:bodyPr/>
                    <a:lstStyle/>
                    <a:p>
                      <a:r>
                        <a:rPr lang="en-ZA" sz="1600" dirty="0" smtClean="0">
                          <a:solidFill>
                            <a:schemeClr val="tx1"/>
                          </a:solidFill>
                          <a:latin typeface="+mn-lt"/>
                        </a:rPr>
                        <a:t>R3 409 083,00</a:t>
                      </a:r>
                      <a:endParaRPr lang="en-ZA" sz="1600" dirty="0">
                        <a:solidFill>
                          <a:schemeClr val="tx1"/>
                        </a:solidFill>
                        <a:latin typeface="+mn-lt"/>
                      </a:endParaRPr>
                    </a:p>
                  </a:txBody>
                  <a:tcPr/>
                </a:tc>
                <a:tc>
                  <a:txBody>
                    <a:bodyPr/>
                    <a:lstStyle/>
                    <a:p>
                      <a:r>
                        <a:rPr lang="en-ZA" sz="1600" dirty="0" smtClean="0">
                          <a:latin typeface="+mn-lt"/>
                        </a:rPr>
                        <a:t>Free</a:t>
                      </a:r>
                      <a:r>
                        <a:rPr lang="en-ZA" sz="1600" baseline="0" dirty="0" smtClean="0">
                          <a:latin typeface="+mn-lt"/>
                        </a:rPr>
                        <a:t> State</a:t>
                      </a:r>
                      <a:endParaRPr lang="en-ZA" sz="1600" dirty="0">
                        <a:latin typeface="+mn-lt"/>
                      </a:endParaRPr>
                    </a:p>
                  </a:txBody>
                  <a:tcPr/>
                </a:tc>
                <a:tc>
                  <a:txBody>
                    <a:bodyPr/>
                    <a:lstStyle/>
                    <a:p>
                      <a:r>
                        <a:rPr lang="en-ZA" sz="1600" dirty="0" smtClean="0">
                          <a:latin typeface="+mn-lt"/>
                        </a:rPr>
                        <a:t>House restoration</a:t>
                      </a:r>
                      <a:r>
                        <a:rPr lang="en-ZA" sz="1600" baseline="0" dirty="0" smtClean="0">
                          <a:latin typeface="+mn-lt"/>
                        </a:rPr>
                        <a:t> and construction of the museum</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25302716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10952"/>
          </a:xfrm>
        </p:spPr>
        <p:txBody>
          <a:bodyPr>
            <a:normAutofit fontScale="90000"/>
          </a:bodyPr>
          <a:lstStyle/>
          <a:p>
            <a:pPr algn="ctr"/>
            <a:r>
              <a:rPr lang="en-US" sz="4000" dirty="0" smtClean="0">
                <a:latin typeface="+mj-lt"/>
              </a:rPr>
              <a:t>DETAILS OF COLLECTION TO BE DIGITIZED</a:t>
            </a:r>
            <a:r>
              <a:rPr lang="en-ZA" dirty="0"/>
              <a:t/>
            </a:r>
            <a:br>
              <a:rPr lang="en-ZA" dirty="0"/>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53990324"/>
              </p:ext>
            </p:extLst>
          </p:nvPr>
        </p:nvGraphicFramePr>
        <p:xfrm>
          <a:off x="462595" y="1484784"/>
          <a:ext cx="8352928" cy="3240360"/>
        </p:xfrm>
        <a:graphic>
          <a:graphicData uri="http://schemas.openxmlformats.org/drawingml/2006/table">
            <a:tbl>
              <a:tblPr firstRow="1" bandRow="1">
                <a:tableStyleId>{5C22544A-7EE6-4342-B048-85BDC9FD1C3A}</a:tableStyleId>
              </a:tblPr>
              <a:tblGrid>
                <a:gridCol w="5062381">
                  <a:extLst>
                    <a:ext uri="{9D8B030D-6E8A-4147-A177-3AD203B41FA5}">
                      <a16:colId xmlns:a16="http://schemas.microsoft.com/office/drawing/2014/main" xmlns="" val="20000"/>
                    </a:ext>
                  </a:extLst>
                </a:gridCol>
                <a:gridCol w="3290547">
                  <a:extLst>
                    <a:ext uri="{9D8B030D-6E8A-4147-A177-3AD203B41FA5}">
                      <a16:colId xmlns:a16="http://schemas.microsoft.com/office/drawing/2014/main" xmlns="" val="20001"/>
                    </a:ext>
                  </a:extLst>
                </a:gridCol>
              </a:tblGrid>
              <a:tr h="1032865">
                <a:tc>
                  <a:txBody>
                    <a:bodyPr/>
                    <a:lstStyle/>
                    <a:p>
                      <a:pPr algn="l"/>
                      <a:r>
                        <a:rPr lang="en-US" sz="2800" dirty="0" smtClean="0">
                          <a:latin typeface="+mn-lt"/>
                        </a:rPr>
                        <a:t>Name</a:t>
                      </a:r>
                      <a:endParaRPr lang="en-ZA" sz="2800" dirty="0">
                        <a:latin typeface="+mn-lt"/>
                      </a:endParaRPr>
                    </a:p>
                  </a:txBody>
                  <a:tcPr/>
                </a:tc>
                <a:tc>
                  <a:txBody>
                    <a:bodyPr/>
                    <a:lstStyle/>
                    <a:p>
                      <a:pPr algn="l"/>
                      <a:r>
                        <a:rPr lang="en-US" sz="2800" dirty="0" smtClean="0">
                          <a:latin typeface="+mn-lt"/>
                        </a:rPr>
                        <a:t>Budget</a:t>
                      </a:r>
                      <a:r>
                        <a:rPr lang="en-US" sz="2800" baseline="0" dirty="0" smtClean="0">
                          <a:latin typeface="+mn-lt"/>
                        </a:rPr>
                        <a:t> </a:t>
                      </a:r>
                      <a:endParaRPr lang="en-ZA" sz="2800" dirty="0">
                        <a:latin typeface="+mn-lt"/>
                      </a:endParaRPr>
                    </a:p>
                  </a:txBody>
                  <a:tcPr/>
                </a:tc>
                <a:extLst>
                  <a:ext uri="{0D108BD9-81ED-4DB2-BD59-A6C34878D82A}">
                    <a16:rowId xmlns:a16="http://schemas.microsoft.com/office/drawing/2014/main" xmlns="" val="10000"/>
                  </a:ext>
                </a:extLst>
              </a:tr>
              <a:tr h="729081">
                <a:tc>
                  <a:txBody>
                    <a:bodyPr/>
                    <a:lstStyle/>
                    <a:p>
                      <a:pPr algn="l"/>
                      <a:r>
                        <a:rPr lang="en-ZA" sz="1800" dirty="0" smtClean="0">
                          <a:solidFill>
                            <a:schemeClr val="tx1"/>
                          </a:solidFill>
                          <a:latin typeface="+mn-lt"/>
                        </a:rPr>
                        <a:t>Codesa Records</a:t>
                      </a:r>
                      <a:endParaRPr lang="en-ZA" sz="1800" dirty="0">
                        <a:solidFill>
                          <a:schemeClr val="tx1"/>
                        </a:solidFill>
                        <a:latin typeface="+mn-lt"/>
                      </a:endParaRPr>
                    </a:p>
                  </a:txBody>
                  <a:tcPr/>
                </a:tc>
                <a:tc>
                  <a:txBody>
                    <a:bodyPr/>
                    <a:lstStyle/>
                    <a:p>
                      <a:pPr algn="l"/>
                      <a:r>
                        <a:rPr lang="en-ZA" sz="1800" dirty="0" smtClean="0">
                          <a:solidFill>
                            <a:schemeClr val="tx1"/>
                          </a:solidFill>
                          <a:latin typeface="+mn-lt"/>
                        </a:rPr>
                        <a:t>Work done in-house</a:t>
                      </a:r>
                      <a:endParaRPr lang="en-ZA" sz="1800" dirty="0">
                        <a:solidFill>
                          <a:schemeClr val="tx1"/>
                        </a:solidFill>
                        <a:latin typeface="+mn-lt"/>
                      </a:endParaRPr>
                    </a:p>
                  </a:txBody>
                  <a:tcPr/>
                </a:tc>
                <a:extLst>
                  <a:ext uri="{0D108BD9-81ED-4DB2-BD59-A6C34878D82A}">
                    <a16:rowId xmlns:a16="http://schemas.microsoft.com/office/drawing/2014/main" xmlns="" val="10001"/>
                  </a:ext>
                </a:extLst>
              </a:tr>
              <a:tr h="739207">
                <a:tc>
                  <a:txBody>
                    <a:bodyPr/>
                    <a:lstStyle/>
                    <a:p>
                      <a:pPr algn="l"/>
                      <a:r>
                        <a:rPr lang="en-ZA" sz="1800" dirty="0" smtClean="0">
                          <a:latin typeface="+mn-lt"/>
                        </a:rPr>
                        <a:t>Truth and Reconciliation Commission</a:t>
                      </a:r>
                      <a:endParaRPr lang="en-ZA" sz="1800" dirty="0">
                        <a:latin typeface="+mn-lt"/>
                      </a:endParaRPr>
                    </a:p>
                  </a:txBody>
                  <a:tcPr/>
                </a:tc>
                <a:tc>
                  <a:txBody>
                    <a:bodyPr/>
                    <a:lstStyle/>
                    <a:p>
                      <a:pPr algn="l"/>
                      <a:r>
                        <a:rPr lang="en-ZA" sz="1800" dirty="0" smtClean="0">
                          <a:latin typeface="+mn-lt"/>
                        </a:rPr>
                        <a:t>Work done in-house</a:t>
                      </a:r>
                      <a:endParaRPr lang="en-ZA" sz="1800" dirty="0">
                        <a:latin typeface="+mn-lt"/>
                      </a:endParaRPr>
                    </a:p>
                  </a:txBody>
                  <a:tcPr/>
                </a:tc>
                <a:extLst>
                  <a:ext uri="{0D108BD9-81ED-4DB2-BD59-A6C34878D82A}">
                    <a16:rowId xmlns:a16="http://schemas.microsoft.com/office/drawing/2014/main" xmlns="" val="10002"/>
                  </a:ext>
                </a:extLst>
              </a:tr>
              <a:tr h="739207">
                <a:tc>
                  <a:txBody>
                    <a:bodyPr/>
                    <a:lstStyle/>
                    <a:p>
                      <a:pPr marL="0" marR="0" algn="l">
                        <a:lnSpc>
                          <a:spcPct val="115000"/>
                        </a:lnSpc>
                        <a:spcBef>
                          <a:spcPts val="0"/>
                        </a:spcBef>
                        <a:spcAft>
                          <a:spcPts val="0"/>
                        </a:spcAft>
                      </a:pPr>
                      <a:r>
                        <a:rPr lang="en-ZA" sz="1800" dirty="0" smtClean="0">
                          <a:effectLst/>
                          <a:latin typeface="+mn-lt"/>
                          <a:ea typeface="Calibri"/>
                          <a:cs typeface="Times New Roman"/>
                        </a:rPr>
                        <a:t>Treason Trial</a:t>
                      </a:r>
                      <a:r>
                        <a:rPr lang="en-ZA" sz="1800" baseline="0" dirty="0" smtClean="0">
                          <a:effectLst/>
                          <a:latin typeface="+mn-lt"/>
                          <a:ea typeface="Calibri"/>
                          <a:cs typeface="Times New Roman"/>
                        </a:rPr>
                        <a:t> </a:t>
                      </a:r>
                      <a:endParaRPr lang="en-ZA" sz="1800" dirty="0">
                        <a:effectLst/>
                        <a:latin typeface="+mn-lt"/>
                        <a:ea typeface="Calibri"/>
                        <a:cs typeface="Times New Roman"/>
                      </a:endParaRPr>
                    </a:p>
                  </a:txBody>
                  <a:tcPr marL="68580" marR="68580" marT="0" marB="0"/>
                </a:tc>
                <a:tc>
                  <a:txBody>
                    <a:bodyPr/>
                    <a:lstStyle/>
                    <a:p>
                      <a:pPr algn="l"/>
                      <a:r>
                        <a:rPr lang="en-ZA" sz="1800" dirty="0" smtClean="0">
                          <a:latin typeface="+mn-lt"/>
                        </a:rPr>
                        <a:t>Work done in-house</a:t>
                      </a:r>
                      <a:endParaRPr lang="en-ZA" sz="1800" dirty="0">
                        <a:latin typeface="+mn-lt"/>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4"/>
          </p:nvPr>
        </p:nvSpPr>
        <p:spPr/>
        <p:txBody>
          <a:bodyPr/>
          <a:lstStyle/>
          <a:p>
            <a:r>
              <a:rPr lang="en-ZA" sz="1200" b="1" dirty="0" smtClean="0"/>
              <a:t>52</a:t>
            </a:r>
          </a:p>
        </p:txBody>
      </p:sp>
    </p:spTree>
    <p:extLst>
      <p:ext uri="{BB962C8B-B14F-4D97-AF65-F5344CB8AC3E}">
        <p14:creationId xmlns:p14="http://schemas.microsoft.com/office/powerpoint/2010/main" xmlns="" val="414769184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17" y="7450"/>
            <a:ext cx="8856984" cy="710952"/>
          </a:xfrm>
        </p:spPr>
        <p:txBody>
          <a:bodyPr>
            <a:noAutofit/>
          </a:bodyPr>
          <a:lstStyle/>
          <a:p>
            <a:pPr algn="ctr"/>
            <a:r>
              <a:rPr lang="en-US" sz="2400" dirty="0" smtClean="0">
                <a:latin typeface="+mj-lt"/>
              </a:rPr>
              <a:t>DETAILS OF 2019/20 COMMUNITY LIBRARY PROJECTS</a:t>
            </a:r>
            <a:endParaRPr lang="en-ZA" sz="2400" dirty="0">
              <a:latin typeface="+mj-lt"/>
            </a:endParaRPr>
          </a:p>
        </p:txBody>
      </p:sp>
      <p:sp>
        <p:nvSpPr>
          <p:cNvPr id="4" name="Slide Number Placeholder 3"/>
          <p:cNvSpPr>
            <a:spLocks noGrp="1"/>
          </p:cNvSpPr>
          <p:nvPr>
            <p:ph type="sldNum" sz="quarter" idx="4"/>
          </p:nvPr>
        </p:nvSpPr>
        <p:spPr/>
        <p:txBody>
          <a:bodyPr/>
          <a:lstStyle/>
          <a:p>
            <a:r>
              <a:rPr lang="en-US" sz="1200" b="1" dirty="0" smtClean="0"/>
              <a:t>53</a:t>
            </a:r>
            <a:endParaRPr lang="en-ZA" sz="1200" b="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30077731"/>
              </p:ext>
            </p:extLst>
          </p:nvPr>
        </p:nvGraphicFramePr>
        <p:xfrm>
          <a:off x="395536" y="1124744"/>
          <a:ext cx="8496944" cy="4536506"/>
        </p:xfrm>
        <a:graphic>
          <a:graphicData uri="http://schemas.openxmlformats.org/drawingml/2006/table">
            <a:tbl>
              <a:tblPr firstRow="1" firstCol="1" bandRow="1">
                <a:tableStyleId>{5C22544A-7EE6-4342-B048-85BDC9FD1C3A}</a:tableStyleId>
              </a:tblPr>
              <a:tblGrid>
                <a:gridCol w="2085613">
                  <a:extLst>
                    <a:ext uri="{9D8B030D-6E8A-4147-A177-3AD203B41FA5}">
                      <a16:colId xmlns:a16="http://schemas.microsoft.com/office/drawing/2014/main" xmlns="" val="1521395959"/>
                    </a:ext>
                  </a:extLst>
                </a:gridCol>
                <a:gridCol w="1544899">
                  <a:extLst>
                    <a:ext uri="{9D8B030D-6E8A-4147-A177-3AD203B41FA5}">
                      <a16:colId xmlns:a16="http://schemas.microsoft.com/office/drawing/2014/main" xmlns="" val="1335190589"/>
                    </a:ext>
                  </a:extLst>
                </a:gridCol>
                <a:gridCol w="2240104">
                  <a:extLst>
                    <a:ext uri="{9D8B030D-6E8A-4147-A177-3AD203B41FA5}">
                      <a16:colId xmlns:a16="http://schemas.microsoft.com/office/drawing/2014/main" xmlns="" val="1877892496"/>
                    </a:ext>
                  </a:extLst>
                </a:gridCol>
                <a:gridCol w="2626328">
                  <a:extLst>
                    <a:ext uri="{9D8B030D-6E8A-4147-A177-3AD203B41FA5}">
                      <a16:colId xmlns:a16="http://schemas.microsoft.com/office/drawing/2014/main" xmlns="" val="3324132064"/>
                    </a:ext>
                  </a:extLst>
                </a:gridCol>
              </a:tblGrid>
              <a:tr h="504118">
                <a:tc>
                  <a:txBody>
                    <a:bodyPr/>
                    <a:lstStyle/>
                    <a:p>
                      <a:pPr marL="0" marR="0" algn="ctr">
                        <a:lnSpc>
                          <a:spcPct val="107000"/>
                        </a:lnSpc>
                        <a:spcBef>
                          <a:spcPts val="0"/>
                        </a:spcBef>
                        <a:spcAft>
                          <a:spcPts val="0"/>
                        </a:spcAft>
                      </a:pPr>
                      <a:r>
                        <a:rPr lang="en-GB" sz="1600" dirty="0" smtClean="0">
                          <a:effectLst/>
                        </a:rPr>
                        <a:t>Library</a:t>
                      </a:r>
                      <a:r>
                        <a:rPr lang="en-GB" sz="1600" baseline="0" dirty="0" smtClean="0">
                          <a:effectLst/>
                        </a:rPr>
                        <a:t>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600" dirty="0">
                          <a:effectLst/>
                        </a:rPr>
                        <a:t>Province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600" dirty="0">
                          <a:effectLst/>
                        </a:rPr>
                        <a:t>Municipality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190710920"/>
                  </a:ext>
                </a:extLst>
              </a:tr>
              <a:tr h="504118">
                <a:tc>
                  <a:txBody>
                    <a:bodyPr/>
                    <a:lstStyle/>
                    <a:p>
                      <a:pPr marL="0" marR="0" lvl="0" indent="0">
                        <a:spcBef>
                          <a:spcPts val="0"/>
                        </a:spcBef>
                        <a:spcAft>
                          <a:spcPts val="0"/>
                        </a:spcAft>
                        <a:buFont typeface="+mj-lt"/>
                        <a:buNone/>
                        <a:tabLst>
                          <a:tab pos="252095" algn="l"/>
                        </a:tabLst>
                      </a:pPr>
                      <a:r>
                        <a:rPr lang="en-GB" sz="1600" dirty="0" smtClean="0">
                          <a:effectLst/>
                        </a:rPr>
                        <a:t>1. Alice</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Eastern Cape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Nkonkobe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80%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0930354"/>
                  </a:ext>
                </a:extLst>
              </a:tr>
              <a:tr h="504118">
                <a:tc>
                  <a:txBody>
                    <a:bodyPr/>
                    <a:lstStyle/>
                    <a:p>
                      <a:pPr marL="0" marR="0" lvl="0" indent="0">
                        <a:spcBef>
                          <a:spcPts val="0"/>
                        </a:spcBef>
                        <a:spcAft>
                          <a:spcPts val="0"/>
                        </a:spcAft>
                        <a:buFont typeface="+mj-lt"/>
                        <a:buNone/>
                        <a:tabLst>
                          <a:tab pos="252095" algn="l"/>
                        </a:tabLst>
                      </a:pPr>
                      <a:r>
                        <a:rPr lang="en-GB" sz="1600" dirty="0" smtClean="0">
                          <a:effectLst/>
                        </a:rPr>
                        <a:t>2. Wepener</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Free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Naledi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80%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4047957825"/>
                  </a:ext>
                </a:extLst>
              </a:tr>
              <a:tr h="544988">
                <a:tc>
                  <a:txBody>
                    <a:bodyPr/>
                    <a:lstStyle/>
                    <a:p>
                      <a:pPr marL="0" marR="0" lvl="0" indent="0">
                        <a:spcBef>
                          <a:spcPts val="0"/>
                        </a:spcBef>
                        <a:spcAft>
                          <a:spcPts val="0"/>
                        </a:spcAft>
                        <a:buFont typeface="+mj-lt"/>
                        <a:buNone/>
                        <a:tabLst>
                          <a:tab pos="252095" algn="l"/>
                        </a:tabLst>
                      </a:pPr>
                      <a:r>
                        <a:rPr lang="en-GB" sz="1600" dirty="0" smtClean="0">
                          <a:effectLst/>
                        </a:rPr>
                        <a:t>3. Van Stadensrus</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Free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Naledi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88%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22369020"/>
                  </a:ext>
                </a:extLst>
              </a:tr>
              <a:tr h="504118">
                <a:tc>
                  <a:txBody>
                    <a:bodyPr/>
                    <a:lstStyle/>
                    <a:p>
                      <a:pPr marL="0" marR="0" lvl="0" indent="0">
                        <a:spcBef>
                          <a:spcPts val="0"/>
                        </a:spcBef>
                        <a:spcAft>
                          <a:spcPts val="0"/>
                        </a:spcAft>
                        <a:buFont typeface="+mj-lt"/>
                        <a:buNone/>
                        <a:tabLst>
                          <a:tab pos="252095" algn="l"/>
                        </a:tabLst>
                      </a:pPr>
                      <a:r>
                        <a:rPr lang="en-GB" sz="1600" dirty="0" smtClean="0">
                          <a:effectLst/>
                        </a:rPr>
                        <a:t>4. Soutpan</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Free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Masilonyana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90%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4241264053"/>
                  </a:ext>
                </a:extLst>
              </a:tr>
              <a:tr h="483405">
                <a:tc>
                  <a:txBody>
                    <a:bodyPr/>
                    <a:lstStyle/>
                    <a:p>
                      <a:pPr marL="0" marR="0" lvl="0" indent="0">
                        <a:spcBef>
                          <a:spcPts val="0"/>
                        </a:spcBef>
                        <a:spcAft>
                          <a:spcPts val="0"/>
                        </a:spcAft>
                        <a:buFont typeface="+mj-lt"/>
                        <a:buNone/>
                        <a:tabLst>
                          <a:tab pos="252095" algn="l"/>
                        </a:tabLst>
                      </a:pPr>
                      <a:r>
                        <a:rPr lang="en-GB" sz="1600" dirty="0" smtClean="0">
                          <a:effectLst/>
                        </a:rPr>
                        <a:t>5. Impumelelo</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Gauteng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Emfuleni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28%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648589669"/>
                  </a:ext>
                </a:extLst>
              </a:tr>
              <a:tr h="504118">
                <a:tc>
                  <a:txBody>
                    <a:bodyPr/>
                    <a:lstStyle/>
                    <a:p>
                      <a:pPr marL="0" marR="0" lvl="0" indent="0">
                        <a:spcBef>
                          <a:spcPts val="0"/>
                        </a:spcBef>
                        <a:spcAft>
                          <a:spcPts val="0"/>
                        </a:spcAft>
                        <a:buFont typeface="+mj-lt"/>
                        <a:buNone/>
                        <a:tabLst>
                          <a:tab pos="252095" algn="l"/>
                        </a:tabLst>
                      </a:pPr>
                      <a:r>
                        <a:rPr lang="en-GB" sz="1600" dirty="0" smtClean="0">
                          <a:effectLst/>
                        </a:rPr>
                        <a:t>6. Kokosi</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Gauteng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Merafong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87%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581302154"/>
                  </a:ext>
                </a:extLst>
              </a:tr>
              <a:tr h="483405">
                <a:tc>
                  <a:txBody>
                    <a:bodyPr/>
                    <a:lstStyle/>
                    <a:p>
                      <a:pPr marL="0" marR="0" lvl="0" indent="0">
                        <a:spcBef>
                          <a:spcPts val="0"/>
                        </a:spcBef>
                        <a:spcAft>
                          <a:spcPts val="0"/>
                        </a:spcAft>
                        <a:buFont typeface="+mj-lt"/>
                        <a:buNone/>
                        <a:tabLst>
                          <a:tab pos="252095" algn="l"/>
                        </a:tabLst>
                      </a:pPr>
                      <a:r>
                        <a:rPr lang="en-GB" sz="1600" dirty="0" smtClean="0">
                          <a:effectLst/>
                        </a:rPr>
                        <a:t>7. Boipatong</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Gauteng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Emfuleni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89%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932660637"/>
                  </a:ext>
                </a:extLst>
              </a:tr>
              <a:tr h="504118">
                <a:tc>
                  <a:txBody>
                    <a:bodyPr/>
                    <a:lstStyle/>
                    <a:p>
                      <a:pPr marL="0" marR="0" lvl="0" indent="0">
                        <a:spcBef>
                          <a:spcPts val="0"/>
                        </a:spcBef>
                        <a:spcAft>
                          <a:spcPts val="0"/>
                        </a:spcAft>
                        <a:buFont typeface="+mj-lt"/>
                        <a:buNone/>
                        <a:tabLst>
                          <a:tab pos="252095" algn="l"/>
                        </a:tabLst>
                      </a:pPr>
                      <a:r>
                        <a:rPr lang="en-GB" sz="1600" dirty="0" smtClean="0">
                          <a:effectLst/>
                        </a:rPr>
                        <a:t>8. Akasia</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Gauteng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City of Tshwane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50%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867696935"/>
                  </a:ext>
                </a:extLst>
              </a:tr>
            </a:tbl>
          </a:graphicData>
        </a:graphic>
      </p:graphicFrame>
    </p:spTree>
    <p:extLst>
      <p:ext uri="{BB962C8B-B14F-4D97-AF65-F5344CB8AC3E}">
        <p14:creationId xmlns:p14="http://schemas.microsoft.com/office/powerpoint/2010/main" xmlns="" val="278191554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sz="1200" b="1" dirty="0" smtClean="0"/>
              <a:t>54</a:t>
            </a:r>
          </a:p>
        </p:txBody>
      </p:sp>
      <p:sp>
        <p:nvSpPr>
          <p:cNvPr id="6" name="Title 1"/>
          <p:cNvSpPr>
            <a:spLocks noGrp="1"/>
          </p:cNvSpPr>
          <p:nvPr>
            <p:ph type="title"/>
          </p:nvPr>
        </p:nvSpPr>
        <p:spPr>
          <a:xfrm>
            <a:off x="270117" y="7449"/>
            <a:ext cx="8856984" cy="970617"/>
          </a:xfrm>
        </p:spPr>
        <p:txBody>
          <a:bodyPr>
            <a:noAutofit/>
          </a:bodyPr>
          <a:lstStyle/>
          <a:p>
            <a:pPr algn="ctr"/>
            <a:r>
              <a:rPr lang="en-US" sz="2400" dirty="0" smtClean="0">
                <a:latin typeface="+mj-lt"/>
              </a:rPr>
              <a:t>DETAILS OF 2019/20 COMMUNITY LIBRARY PROJECTS</a:t>
            </a:r>
            <a:endParaRPr lang="en-ZA" sz="2400" dirty="0">
              <a:latin typeface="+mj-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100247319"/>
              </p:ext>
            </p:extLst>
          </p:nvPr>
        </p:nvGraphicFramePr>
        <p:xfrm>
          <a:off x="179512" y="978067"/>
          <a:ext cx="8712969" cy="4827196"/>
        </p:xfrm>
        <a:graphic>
          <a:graphicData uri="http://schemas.openxmlformats.org/drawingml/2006/table">
            <a:tbl>
              <a:tblPr firstRow="1" firstCol="1" bandRow="1">
                <a:tableStyleId>{5C22544A-7EE6-4342-B048-85BDC9FD1C3A}</a:tableStyleId>
              </a:tblPr>
              <a:tblGrid>
                <a:gridCol w="2851517">
                  <a:extLst>
                    <a:ext uri="{9D8B030D-6E8A-4147-A177-3AD203B41FA5}">
                      <a16:colId xmlns:a16="http://schemas.microsoft.com/office/drawing/2014/main" xmlns="" val="3300820879"/>
                    </a:ext>
                  </a:extLst>
                </a:gridCol>
                <a:gridCol w="1663385">
                  <a:extLst>
                    <a:ext uri="{9D8B030D-6E8A-4147-A177-3AD203B41FA5}">
                      <a16:colId xmlns:a16="http://schemas.microsoft.com/office/drawing/2014/main" xmlns="" val="1214937339"/>
                    </a:ext>
                  </a:extLst>
                </a:gridCol>
                <a:gridCol w="1742594">
                  <a:extLst>
                    <a:ext uri="{9D8B030D-6E8A-4147-A177-3AD203B41FA5}">
                      <a16:colId xmlns:a16="http://schemas.microsoft.com/office/drawing/2014/main" xmlns="" val="2998554426"/>
                    </a:ext>
                  </a:extLst>
                </a:gridCol>
                <a:gridCol w="2455473">
                  <a:extLst>
                    <a:ext uri="{9D8B030D-6E8A-4147-A177-3AD203B41FA5}">
                      <a16:colId xmlns:a16="http://schemas.microsoft.com/office/drawing/2014/main" xmlns="" val="1183698856"/>
                    </a:ext>
                  </a:extLst>
                </a:gridCol>
              </a:tblGrid>
              <a:tr h="438836">
                <a:tc>
                  <a:txBody>
                    <a:bodyPr/>
                    <a:lstStyle/>
                    <a:p>
                      <a:pPr marL="0" marR="0" lvl="0" indent="0" algn="ctr">
                        <a:spcBef>
                          <a:spcPts val="0"/>
                        </a:spcBef>
                        <a:spcAft>
                          <a:spcPts val="0"/>
                        </a:spcAft>
                        <a:buFont typeface="+mj-lt"/>
                        <a:buNone/>
                        <a:tabLst>
                          <a:tab pos="252095" algn="l"/>
                        </a:tabLst>
                      </a:pPr>
                      <a:r>
                        <a:rPr lang="en-GB" sz="1800" dirty="0" smtClean="0">
                          <a:effectLst/>
                        </a:rPr>
                        <a:t>Library Name</a:t>
                      </a:r>
                      <a:endParaRPr lang="en-US" sz="18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Province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Municipality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65866494"/>
                  </a:ext>
                </a:extLst>
              </a:tr>
              <a:tr h="438836">
                <a:tc>
                  <a:txBody>
                    <a:bodyPr/>
                    <a:lstStyle/>
                    <a:p>
                      <a:pPr marL="0" marR="0" lvl="0" indent="0">
                        <a:spcBef>
                          <a:spcPts val="0"/>
                        </a:spcBef>
                        <a:spcAft>
                          <a:spcPts val="0"/>
                        </a:spcAft>
                        <a:buFont typeface="+mj-lt"/>
                        <a:buNone/>
                        <a:tabLst>
                          <a:tab pos="252095" algn="l"/>
                        </a:tabLst>
                      </a:pPr>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9. </a:t>
                      </a:r>
                      <a:r>
                        <a:rPr lang="en-GB" sz="1600" dirty="0" smtClean="0">
                          <a:effectLst/>
                        </a:rPr>
                        <a:t>Ingwavuma</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effectLst/>
                        </a:rPr>
                        <a:t>Jozini</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latin typeface="Calibri" panose="020F0502020204030204" pitchFamily="34" charset="0"/>
                          <a:ea typeface="Calibri" panose="020F0502020204030204" pitchFamily="34" charset="0"/>
                          <a:cs typeface="Arial" panose="020B0604020202020204" pitchFamily="34" charset="0"/>
                        </a:rPr>
                        <a:t>75% </a:t>
                      </a:r>
                      <a:r>
                        <a:rPr lang="en-GB" sz="1600" dirty="0">
                          <a:effectLst/>
                          <a:latin typeface="Calibri" panose="020F0502020204030204" pitchFamily="34" charset="0"/>
                          <a:ea typeface="Calibri" panose="020F0502020204030204" pitchFamily="34" charset="0"/>
                          <a:cs typeface="Arial" panose="020B0604020202020204" pitchFamily="34" charset="0"/>
                        </a:rPr>
                        <a:t>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748748409"/>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10.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Bilanyoni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eDumbe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latin typeface="Calibri" panose="020F0502020204030204" pitchFamily="34" charset="0"/>
                          <a:ea typeface="Calibri" panose="020F0502020204030204" pitchFamily="34" charset="0"/>
                          <a:cs typeface="Arial" panose="020B0604020202020204" pitchFamily="34" charset="0"/>
                        </a:rPr>
                        <a:t>92% </a:t>
                      </a:r>
                      <a:r>
                        <a:rPr lang="en-GB" sz="1600" dirty="0">
                          <a:effectLst/>
                          <a:latin typeface="Calibri" panose="020F0502020204030204" pitchFamily="34" charset="0"/>
                          <a:ea typeface="Calibri" panose="020F0502020204030204" pitchFamily="34" charset="0"/>
                          <a:cs typeface="Arial" panose="020B0604020202020204" pitchFamily="34" charset="0"/>
                        </a:rPr>
                        <a:t>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549130584"/>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11. Ntunjambili </a:t>
                      </a:r>
                      <a:r>
                        <a:rPr lang="en-ZA" sz="1600" dirty="0">
                          <a:effectLst/>
                        </a:rPr>
                        <a:t>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Maphumulo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897398553"/>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12. Ward </a:t>
                      </a:r>
                      <a:r>
                        <a:rPr lang="en-GB" sz="1600" dirty="0">
                          <a:effectLst/>
                        </a:rPr>
                        <a:t>1 </a:t>
                      </a:r>
                      <a:r>
                        <a:rPr lang="en-ZA" sz="1600" dirty="0">
                          <a:effectLst/>
                        </a:rPr>
                        <a:t>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Big 5 Hlabisa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790055919"/>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13. Mfekayo </a:t>
                      </a:r>
                      <a:r>
                        <a:rPr lang="en-ZA" sz="1600" dirty="0">
                          <a:effectLst/>
                        </a:rPr>
                        <a:t>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Mtubatuba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373763136"/>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14. Danny </a:t>
                      </a:r>
                      <a:r>
                        <a:rPr lang="en-GB" sz="1600" dirty="0">
                          <a:effectLst/>
                        </a:rPr>
                        <a:t>Dalton 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Ulundi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34115354"/>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15. KwaKhetha </a:t>
                      </a:r>
                      <a:r>
                        <a:rPr lang="en-GB" sz="1600" dirty="0">
                          <a:effectLst/>
                        </a:rPr>
                        <a:t>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Nongoma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909574643"/>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16. KwaNzimakwe </a:t>
                      </a:r>
                      <a:r>
                        <a:rPr lang="en-ZA" sz="1600" dirty="0">
                          <a:effectLst/>
                        </a:rPr>
                        <a:t>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Ray Nkonyeni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269861085"/>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17. Sankontshe </a:t>
                      </a:r>
                      <a:r>
                        <a:rPr lang="en-GB" sz="1600" dirty="0">
                          <a:effectLst/>
                        </a:rPr>
                        <a:t>modular </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Ethekwini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307583789"/>
                  </a:ext>
                </a:extLst>
              </a:tr>
              <a:tr h="438836">
                <a:tc>
                  <a:txBody>
                    <a:bodyPr/>
                    <a:lstStyle/>
                    <a:p>
                      <a:pPr marL="0" marR="0" lvl="0" indent="0">
                        <a:spcBef>
                          <a:spcPts val="0"/>
                        </a:spcBef>
                        <a:spcAft>
                          <a:spcPts val="0"/>
                        </a:spcAft>
                        <a:buFont typeface="+mj-lt"/>
                        <a:buNone/>
                        <a:tabLst>
                          <a:tab pos="252095" algn="l"/>
                        </a:tabLst>
                      </a:pPr>
                      <a:r>
                        <a:rPr lang="en-GB" sz="1600" dirty="0" smtClean="0">
                          <a:effectLst/>
                        </a:rPr>
                        <a:t>18. Mpembeni </a:t>
                      </a:r>
                      <a:r>
                        <a:rPr lang="en-ZA" sz="1600" dirty="0" smtClean="0">
                          <a:effectLst/>
                        </a:rPr>
                        <a:t>modular</a:t>
                      </a:r>
                      <a:endParaRPr lang="en-US" sz="16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nSpc>
                          <a:spcPct val="107000"/>
                        </a:lnSpc>
                        <a:spcBef>
                          <a:spcPts val="0"/>
                        </a:spcBef>
                        <a:spcAft>
                          <a:spcPts val="0"/>
                        </a:spcAft>
                      </a:pPr>
                      <a:r>
                        <a:rPr lang="en-GB" sz="1600" dirty="0" smtClean="0">
                          <a:effectLst/>
                        </a:rPr>
                        <a:t>KwaZulu-Natal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rPr>
                        <a:t>Umhlathuze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155635212"/>
                  </a:ext>
                </a:extLst>
              </a:tr>
            </a:tbl>
          </a:graphicData>
        </a:graphic>
      </p:graphicFrame>
    </p:spTree>
    <p:extLst>
      <p:ext uri="{BB962C8B-B14F-4D97-AF65-F5344CB8AC3E}">
        <p14:creationId xmlns:p14="http://schemas.microsoft.com/office/powerpoint/2010/main" xmlns="" val="135853814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sz="1200" b="1" dirty="0" smtClean="0"/>
              <a:t>55</a:t>
            </a:r>
          </a:p>
        </p:txBody>
      </p:sp>
      <p:sp>
        <p:nvSpPr>
          <p:cNvPr id="6" name="Title 1"/>
          <p:cNvSpPr>
            <a:spLocks noGrp="1"/>
          </p:cNvSpPr>
          <p:nvPr>
            <p:ph type="title"/>
          </p:nvPr>
        </p:nvSpPr>
        <p:spPr>
          <a:xfrm>
            <a:off x="270117" y="7450"/>
            <a:ext cx="8856984" cy="710952"/>
          </a:xfrm>
        </p:spPr>
        <p:txBody>
          <a:bodyPr>
            <a:noAutofit/>
          </a:bodyPr>
          <a:lstStyle/>
          <a:p>
            <a:pPr algn="ctr"/>
            <a:r>
              <a:rPr lang="en-US" sz="3200" dirty="0" smtClean="0">
                <a:latin typeface="+mj-lt"/>
              </a:rPr>
              <a:t>DETAILS OF 2018/19 COMMUNITY LIBRARY PROJECTS</a:t>
            </a:r>
            <a:endParaRPr lang="en-ZA" sz="3200" dirty="0">
              <a:latin typeface="+mj-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790238546"/>
              </p:ext>
            </p:extLst>
          </p:nvPr>
        </p:nvGraphicFramePr>
        <p:xfrm>
          <a:off x="611560" y="1196752"/>
          <a:ext cx="8064896" cy="4624679"/>
        </p:xfrm>
        <a:graphic>
          <a:graphicData uri="http://schemas.openxmlformats.org/drawingml/2006/table">
            <a:tbl>
              <a:tblPr firstRow="1" firstCol="1" bandRow="1">
                <a:tableStyleId>{5C22544A-7EE6-4342-B048-85BDC9FD1C3A}</a:tableStyleId>
              </a:tblPr>
              <a:tblGrid>
                <a:gridCol w="1895595">
                  <a:extLst>
                    <a:ext uri="{9D8B030D-6E8A-4147-A177-3AD203B41FA5}">
                      <a16:colId xmlns:a16="http://schemas.microsoft.com/office/drawing/2014/main" xmlns="" val="1208060965"/>
                    </a:ext>
                  </a:extLst>
                </a:gridCol>
                <a:gridCol w="1704805">
                  <a:extLst>
                    <a:ext uri="{9D8B030D-6E8A-4147-A177-3AD203B41FA5}">
                      <a16:colId xmlns:a16="http://schemas.microsoft.com/office/drawing/2014/main" xmlns="" val="951233103"/>
                    </a:ext>
                  </a:extLst>
                </a:gridCol>
                <a:gridCol w="2088232">
                  <a:extLst>
                    <a:ext uri="{9D8B030D-6E8A-4147-A177-3AD203B41FA5}">
                      <a16:colId xmlns:a16="http://schemas.microsoft.com/office/drawing/2014/main" xmlns="" val="4009601360"/>
                    </a:ext>
                  </a:extLst>
                </a:gridCol>
                <a:gridCol w="2376264">
                  <a:extLst>
                    <a:ext uri="{9D8B030D-6E8A-4147-A177-3AD203B41FA5}">
                      <a16:colId xmlns:a16="http://schemas.microsoft.com/office/drawing/2014/main" xmlns="" val="4267484908"/>
                    </a:ext>
                  </a:extLst>
                </a:gridCol>
              </a:tblGrid>
              <a:tr h="455380">
                <a:tc>
                  <a:txBody>
                    <a:bodyPr/>
                    <a:lstStyle/>
                    <a:p>
                      <a:pPr marL="0" marR="0" lvl="0" indent="0" algn="ctr">
                        <a:spcBef>
                          <a:spcPts val="0"/>
                        </a:spcBef>
                        <a:spcAft>
                          <a:spcPts val="0"/>
                        </a:spcAft>
                        <a:buFont typeface="+mj-lt"/>
                        <a:buNone/>
                        <a:tabLst>
                          <a:tab pos="252095" algn="l"/>
                        </a:tabLst>
                      </a:pPr>
                      <a:r>
                        <a:rPr lang="en-US" sz="1800" dirty="0" smtClean="0">
                          <a:effectLst/>
                          <a:latin typeface="Calibri" panose="020F0502020204030204" pitchFamily="34" charset="0"/>
                          <a:cs typeface="Times New Roman" panose="02020603050405020304" pitchFamily="18" charset="0"/>
                        </a:rPr>
                        <a:t>Library name</a:t>
                      </a:r>
                      <a:endParaRPr lang="en-US" sz="1800" dirty="0">
                        <a:effectLst/>
                        <a:latin typeface="Calibri" panose="020F0502020204030204" pitchFamily="34" charset="0"/>
                        <a:cs typeface="Times New Roman" panose="02020603050405020304" pitchFamily="18" charset="0"/>
                      </a:endParaRPr>
                    </a:p>
                  </a:txBody>
                  <a:tcPr marL="17780" marR="17780" marT="17780" marB="17780" anchor="b"/>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Province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Municipality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191515117"/>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19. Thulamahashe</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Mpumalanga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effectLst/>
                        </a:rPr>
                        <a:t>Bushbuckridge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latin typeface="Calibri" panose="020F0502020204030204" pitchFamily="34" charset="0"/>
                          <a:ea typeface="Calibri" panose="020F0502020204030204" pitchFamily="34" charset="0"/>
                          <a:cs typeface="Arial" panose="020B0604020202020204" pitchFamily="34" charset="0"/>
                        </a:rPr>
                        <a:t>80% </a:t>
                      </a:r>
                      <a:r>
                        <a:rPr lang="en-GB" sz="1600" dirty="0">
                          <a:effectLst/>
                          <a:latin typeface="Calibri" panose="020F0502020204030204" pitchFamily="34" charset="0"/>
                          <a:ea typeface="Calibri" panose="020F0502020204030204" pitchFamily="34" charset="0"/>
                          <a:cs typeface="Arial" panose="020B0604020202020204" pitchFamily="34" charset="0"/>
                        </a:rPr>
                        <a:t>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686425740"/>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20. Sakhile</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Mpumalanga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rPr>
                        <a:t>Lekwa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latin typeface="Calibri" panose="020F0502020204030204" pitchFamily="34" charset="0"/>
                          <a:ea typeface="Calibri" panose="020F0502020204030204" pitchFamily="34" charset="0"/>
                          <a:cs typeface="Arial" panose="020B0604020202020204" pitchFamily="34" charset="0"/>
                        </a:rPr>
                        <a:t>65% </a:t>
                      </a:r>
                      <a:r>
                        <a:rPr lang="en-GB" sz="1600" dirty="0">
                          <a:effectLst/>
                          <a:latin typeface="Calibri" panose="020F0502020204030204" pitchFamily="34" charset="0"/>
                          <a:ea typeface="Calibri" panose="020F0502020204030204" pitchFamily="34" charset="0"/>
                          <a:cs typeface="Arial" panose="020B0604020202020204" pitchFamily="34" charset="0"/>
                        </a:rPr>
                        <a:t>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491072771"/>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21. Newtown</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Mpumalanga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rPr>
                        <a:t>Steve Tshwete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Tender 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2717671572"/>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22.  Thubelihle</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Mpumalanga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rPr>
                        <a:t>Emalahleni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80% compete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773800999"/>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23.  Upington</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Northern Cape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effectLst/>
                        </a:rPr>
                        <a:t>Dawid Kruiper</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95%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513783773"/>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24. Greenpoint</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Northern Cape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effectLst/>
                        </a:rPr>
                        <a:t>Sol Plaatjie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12%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78489386"/>
                  </a:ext>
                </a:extLst>
              </a:tr>
              <a:tr h="474136">
                <a:tc>
                  <a:txBody>
                    <a:bodyPr/>
                    <a:lstStyle/>
                    <a:p>
                      <a:pPr marL="0" marR="0" lvl="0" indent="0">
                        <a:spcBef>
                          <a:spcPts val="0"/>
                        </a:spcBef>
                        <a:spcAft>
                          <a:spcPts val="0"/>
                        </a:spcAft>
                        <a:buFont typeface="+mj-lt"/>
                        <a:buNone/>
                        <a:tabLst>
                          <a:tab pos="252095" algn="l"/>
                        </a:tabLst>
                      </a:pPr>
                      <a:r>
                        <a:rPr lang="en-GB" sz="1600" dirty="0" smtClean="0">
                          <a:effectLst/>
                        </a:rPr>
                        <a:t>25. Colesberg</a:t>
                      </a: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Northern Cape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smtClean="0">
                          <a:effectLst/>
                        </a:rPr>
                        <a:t>Umsobomvu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Consultants were appointed and final designs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907347024"/>
                  </a:ext>
                </a:extLst>
              </a:tr>
              <a:tr h="47413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252095" algn="l"/>
                        </a:tabLst>
                        <a:defRPr/>
                      </a:pPr>
                      <a:r>
                        <a:rPr lang="en-GB" sz="1600" dirty="0" smtClean="0">
                          <a:effectLst/>
                        </a:rPr>
                        <a:t>26. Niekershoop modular</a:t>
                      </a:r>
                      <a:endParaRPr lang="en-US" sz="1600" dirty="0" smtClean="0">
                        <a:effectLst/>
                        <a:latin typeface="Calibri" panose="020F0502020204030204" pitchFamily="34" charset="0"/>
                        <a:cs typeface="Times New Roman" panose="02020603050405020304" pitchFamily="18" charset="0"/>
                      </a:endParaRPr>
                    </a:p>
                    <a:p>
                      <a:pPr marL="0" marR="0" lvl="0" indent="0">
                        <a:spcBef>
                          <a:spcPts val="0"/>
                        </a:spcBef>
                        <a:spcAft>
                          <a:spcPts val="0"/>
                        </a:spcAft>
                        <a:buFont typeface="+mj-lt"/>
                        <a:buNone/>
                        <a:tabLst>
                          <a:tab pos="252095" algn="l"/>
                        </a:tabLst>
                      </a:pPr>
                      <a:endParaRPr lang="en-US" sz="16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rPr>
                        <a:t>Northern Cape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effectLst/>
                        </a:rPr>
                        <a:t>Siyathemba</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5% complete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3671526352"/>
                  </a:ext>
                </a:extLst>
              </a:tr>
            </a:tbl>
          </a:graphicData>
        </a:graphic>
      </p:graphicFrame>
    </p:spTree>
    <p:extLst>
      <p:ext uri="{BB962C8B-B14F-4D97-AF65-F5344CB8AC3E}">
        <p14:creationId xmlns:p14="http://schemas.microsoft.com/office/powerpoint/2010/main" xmlns="" val="135548030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28" y="260648"/>
            <a:ext cx="8229600" cy="936104"/>
          </a:xfrm>
        </p:spPr>
        <p:txBody>
          <a:bodyPr>
            <a:noAutofit/>
          </a:bodyPr>
          <a:lstStyle/>
          <a:p>
            <a:pPr algn="ctr"/>
            <a:r>
              <a:rPr lang="en-US" sz="3200" dirty="0">
                <a:latin typeface="Calibri"/>
              </a:rPr>
              <a:t>DETAILS OF 2019/20 COMMUNITY LIBRARY PROJECTS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39814948"/>
              </p:ext>
            </p:extLst>
          </p:nvPr>
        </p:nvGraphicFramePr>
        <p:xfrm>
          <a:off x="251520" y="1484782"/>
          <a:ext cx="8640961" cy="4248472"/>
        </p:xfrm>
        <a:graphic>
          <a:graphicData uri="http://schemas.openxmlformats.org/drawingml/2006/table">
            <a:tbl>
              <a:tblPr firstRow="1" firstCol="1" bandRow="1">
                <a:tableStyleId>{5C22544A-7EE6-4342-B048-85BDC9FD1C3A}</a:tableStyleId>
              </a:tblPr>
              <a:tblGrid>
                <a:gridCol w="2664969">
                  <a:extLst>
                    <a:ext uri="{9D8B030D-6E8A-4147-A177-3AD203B41FA5}">
                      <a16:colId xmlns:a16="http://schemas.microsoft.com/office/drawing/2014/main" xmlns="" val="1513411127"/>
                    </a:ext>
                  </a:extLst>
                </a:gridCol>
                <a:gridCol w="1615133">
                  <a:extLst>
                    <a:ext uri="{9D8B030D-6E8A-4147-A177-3AD203B41FA5}">
                      <a16:colId xmlns:a16="http://schemas.microsoft.com/office/drawing/2014/main" xmlns="" val="2738189594"/>
                    </a:ext>
                  </a:extLst>
                </a:gridCol>
                <a:gridCol w="2099673">
                  <a:extLst>
                    <a:ext uri="{9D8B030D-6E8A-4147-A177-3AD203B41FA5}">
                      <a16:colId xmlns:a16="http://schemas.microsoft.com/office/drawing/2014/main" xmlns="" val="740237804"/>
                    </a:ext>
                  </a:extLst>
                </a:gridCol>
                <a:gridCol w="2261186">
                  <a:extLst>
                    <a:ext uri="{9D8B030D-6E8A-4147-A177-3AD203B41FA5}">
                      <a16:colId xmlns:a16="http://schemas.microsoft.com/office/drawing/2014/main" xmlns="" val="977549746"/>
                    </a:ext>
                  </a:extLst>
                </a:gridCol>
              </a:tblGrid>
              <a:tr h="604153">
                <a:tc>
                  <a:txBody>
                    <a:bodyPr/>
                    <a:lstStyle/>
                    <a:p>
                      <a:pPr marL="0" marR="0" lvl="0" indent="0" algn="ctr">
                        <a:spcBef>
                          <a:spcPts val="0"/>
                        </a:spcBef>
                        <a:spcAft>
                          <a:spcPts val="0"/>
                        </a:spcAft>
                        <a:buFont typeface="+mj-lt"/>
                        <a:buNone/>
                        <a:tabLst>
                          <a:tab pos="252095" algn="l"/>
                        </a:tabLst>
                      </a:pPr>
                      <a:r>
                        <a:rPr lang="en-US" sz="1800" dirty="0" smtClean="0">
                          <a:effectLst/>
                          <a:latin typeface="Calibri" panose="020F0502020204030204" pitchFamily="34" charset="0"/>
                          <a:cs typeface="Times New Roman" panose="02020603050405020304" pitchFamily="18" charset="0"/>
                        </a:rPr>
                        <a:t>Library</a:t>
                      </a:r>
                      <a:r>
                        <a:rPr lang="en-US" sz="1800" baseline="0" dirty="0" smtClean="0">
                          <a:effectLst/>
                          <a:latin typeface="Calibri" panose="020F0502020204030204" pitchFamily="34" charset="0"/>
                          <a:cs typeface="Times New Roman" panose="02020603050405020304" pitchFamily="18" charset="0"/>
                        </a:rPr>
                        <a:t> Name</a:t>
                      </a:r>
                      <a:endParaRPr lang="en-US" sz="1800" dirty="0">
                        <a:effectLst/>
                        <a:latin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dirty="0" smtClean="0">
                          <a:effectLst/>
                        </a:rPr>
                        <a:t>Province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GB" sz="1800" dirty="0" smtClean="0">
                          <a:effectLst/>
                        </a:rPr>
                        <a:t>Municipality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4045761062"/>
                  </a:ext>
                </a:extLst>
              </a:tr>
              <a:tr h="604153">
                <a:tc>
                  <a:txBody>
                    <a:bodyPr/>
                    <a:lstStyle/>
                    <a:p>
                      <a:pPr marL="0" marR="0" lvl="0" indent="0">
                        <a:spcBef>
                          <a:spcPts val="0"/>
                        </a:spcBef>
                        <a:spcAft>
                          <a:spcPts val="0"/>
                        </a:spcAft>
                        <a:buFont typeface="+mj-lt"/>
                        <a:buNone/>
                        <a:tabLst>
                          <a:tab pos="252095" algn="l"/>
                        </a:tabLst>
                      </a:pPr>
                      <a:r>
                        <a:rPr lang="en-GB" sz="1600" dirty="0" smtClean="0">
                          <a:effectLst/>
                          <a:latin typeface="+mn-lt"/>
                        </a:rPr>
                        <a:t>27. Stella Library </a:t>
                      </a:r>
                      <a:endParaRPr lang="en-US" sz="1600" dirty="0">
                        <a:effectLst/>
                        <a:latin typeface="+mn-lt"/>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rPr>
                        <a:t>North West </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Naledi</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ea typeface="Calibri" panose="020F0502020204030204" pitchFamily="34" charset="0"/>
                          <a:cs typeface="Arial" panose="020B0604020202020204" pitchFamily="34" charset="0"/>
                        </a:rPr>
                        <a:t>72% complete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303070423"/>
                  </a:ext>
                </a:extLst>
              </a:tr>
              <a:tr h="604153">
                <a:tc>
                  <a:txBody>
                    <a:bodyPr/>
                    <a:lstStyle/>
                    <a:p>
                      <a:pPr marL="0" marR="0" lvl="0" indent="0">
                        <a:spcBef>
                          <a:spcPts val="0"/>
                        </a:spcBef>
                        <a:spcAft>
                          <a:spcPts val="0"/>
                        </a:spcAft>
                        <a:buFont typeface="+mj-lt"/>
                        <a:buNone/>
                        <a:tabLst>
                          <a:tab pos="252095" algn="l"/>
                        </a:tabLst>
                      </a:pPr>
                      <a:r>
                        <a:rPr lang="en-GB" sz="1600" dirty="0" smtClean="0">
                          <a:effectLst/>
                          <a:latin typeface="+mn-lt"/>
                        </a:rPr>
                        <a:t>28. Redirile library</a:t>
                      </a:r>
                      <a:endParaRPr lang="en-US" sz="1600" dirty="0">
                        <a:effectLst/>
                        <a:latin typeface="+mn-lt"/>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rPr>
                        <a:t>North West</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Kgetleng River</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ea typeface="Calibri" panose="020F0502020204030204" pitchFamily="34" charset="0"/>
                          <a:cs typeface="Arial" panose="020B0604020202020204" pitchFamily="34" charset="0"/>
                        </a:rPr>
                        <a:t>75% complete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046587580"/>
                  </a:ext>
                </a:extLst>
              </a:tr>
              <a:tr h="623554">
                <a:tc>
                  <a:txBody>
                    <a:bodyPr/>
                    <a:lstStyle/>
                    <a:p>
                      <a:pPr marL="0" marR="0" lvl="0" indent="0">
                        <a:spcBef>
                          <a:spcPts val="0"/>
                        </a:spcBef>
                        <a:spcAft>
                          <a:spcPts val="0"/>
                        </a:spcAft>
                        <a:buFont typeface="+mj-lt"/>
                        <a:buNone/>
                        <a:tabLst>
                          <a:tab pos="252095" algn="l"/>
                        </a:tabLst>
                      </a:pPr>
                      <a:r>
                        <a:rPr lang="en-GB" sz="1600" dirty="0" smtClean="0">
                          <a:effectLst/>
                          <a:latin typeface="+mn-lt"/>
                        </a:rPr>
                        <a:t>29. Southy Library </a:t>
                      </a:r>
                      <a:endParaRPr lang="en-US" sz="1600" dirty="0">
                        <a:effectLst/>
                        <a:latin typeface="+mn-lt"/>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rPr>
                        <a:t>North West </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Kagiso Molopo</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ea typeface="Calibri" panose="020F0502020204030204" pitchFamily="34" charset="0"/>
                          <a:cs typeface="Arial" panose="020B0604020202020204" pitchFamily="34" charset="0"/>
                        </a:rPr>
                        <a:t>Site was handed over in March 2019</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914134873"/>
                  </a:ext>
                </a:extLst>
              </a:tr>
              <a:tr h="604153">
                <a:tc>
                  <a:txBody>
                    <a:bodyPr/>
                    <a:lstStyle/>
                    <a:p>
                      <a:pPr marL="0" marR="0" lvl="0" indent="0">
                        <a:spcBef>
                          <a:spcPts val="0"/>
                        </a:spcBef>
                        <a:spcAft>
                          <a:spcPts val="0"/>
                        </a:spcAft>
                        <a:buFont typeface="+mj-lt"/>
                        <a:buNone/>
                        <a:tabLst>
                          <a:tab pos="252095" algn="l"/>
                        </a:tabLst>
                      </a:pPr>
                      <a:r>
                        <a:rPr lang="en-GB" sz="1600" dirty="0" smtClean="0">
                          <a:effectLst/>
                          <a:latin typeface="+mn-lt"/>
                        </a:rPr>
                        <a:t>30. Khayalethu library</a:t>
                      </a:r>
                      <a:endParaRPr lang="en-US" sz="1600" dirty="0">
                        <a:effectLst/>
                        <a:latin typeface="+mn-lt"/>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rPr>
                        <a:t>Western Cape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Knysna</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ea typeface="Calibri" panose="020F0502020204030204" pitchFamily="34" charset="0"/>
                          <a:cs typeface="Arial" panose="020B0604020202020204" pitchFamily="34" charset="0"/>
                        </a:rPr>
                        <a:t>99% complete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144657227"/>
                  </a:ext>
                </a:extLst>
              </a:tr>
              <a:tr h="60415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252095" algn="l"/>
                        </a:tabLst>
                        <a:defRPr/>
                      </a:pPr>
                      <a:r>
                        <a:rPr lang="en-GB" sz="1600" dirty="0" smtClean="0">
                          <a:effectLst/>
                          <a:latin typeface="+mn-lt"/>
                        </a:rPr>
                        <a:t>31. Koekenaap modular</a:t>
                      </a:r>
                      <a:endParaRPr lang="en-US" sz="1600" dirty="0" smtClean="0">
                        <a:effectLst/>
                        <a:latin typeface="+mn-lt"/>
                        <a:cs typeface="Times New Roman" panose="02020603050405020304" pitchFamily="18" charset="0"/>
                      </a:endParaRPr>
                    </a:p>
                    <a:p>
                      <a:pPr marL="0" marR="0" lvl="0" indent="0">
                        <a:spcBef>
                          <a:spcPts val="0"/>
                        </a:spcBef>
                        <a:spcAft>
                          <a:spcPts val="0"/>
                        </a:spcAft>
                        <a:buFont typeface="+mj-lt"/>
                        <a:buNone/>
                        <a:tabLst>
                          <a:tab pos="252095" algn="l"/>
                        </a:tabLst>
                      </a:pPr>
                      <a:endParaRPr lang="en-US" sz="1600" dirty="0">
                        <a:effectLst/>
                        <a:latin typeface="+mn-lt"/>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rPr>
                        <a:t>Western Cape </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Matzikama</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ZA" sz="1600" dirty="0">
                          <a:effectLst/>
                          <a:latin typeface="+mn-lt"/>
                          <a:ea typeface="Calibri" panose="020F0502020204030204" pitchFamily="34" charset="0"/>
                          <a:cs typeface="Arial" panose="020B0604020202020204" pitchFamily="34" charset="0"/>
                        </a:rPr>
                        <a:t>Contractor is on site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618351780"/>
                  </a:ext>
                </a:extLst>
              </a:tr>
              <a:tr h="604153">
                <a:tc>
                  <a:txBody>
                    <a:bodyPr/>
                    <a:lstStyle/>
                    <a:p>
                      <a:pPr marL="0" marR="0" lvl="0" indent="0">
                        <a:spcBef>
                          <a:spcPts val="0"/>
                        </a:spcBef>
                        <a:spcAft>
                          <a:spcPts val="0"/>
                        </a:spcAft>
                        <a:buFont typeface="+mj-lt"/>
                        <a:buNone/>
                        <a:tabLst>
                          <a:tab pos="252095" algn="l"/>
                        </a:tabLst>
                      </a:pPr>
                      <a:r>
                        <a:rPr lang="en-GB" sz="1600" dirty="0" smtClean="0">
                          <a:effectLst/>
                          <a:latin typeface="+mn-lt"/>
                        </a:rPr>
                        <a:t>32. Elim </a:t>
                      </a:r>
                      <a:r>
                        <a:rPr lang="en-GB" sz="1600" dirty="0">
                          <a:effectLst/>
                          <a:latin typeface="+mn-lt"/>
                        </a:rPr>
                        <a:t>modular</a:t>
                      </a:r>
                      <a:endParaRPr lang="en-US" sz="1600" dirty="0">
                        <a:effectLst/>
                        <a:latin typeface="+mn-lt"/>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rPr>
                        <a:t>Western Cape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Cape Agulhas</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tc>
                  <a:txBody>
                    <a:bodyPr/>
                    <a:lstStyle/>
                    <a:p>
                      <a:pPr marL="0" marR="0">
                        <a:lnSpc>
                          <a:spcPct val="107000"/>
                        </a:lnSpc>
                        <a:spcBef>
                          <a:spcPts val="0"/>
                        </a:spcBef>
                        <a:spcAft>
                          <a:spcPts val="0"/>
                        </a:spcAft>
                      </a:pPr>
                      <a:r>
                        <a:rPr lang="en-GB" sz="1600" dirty="0">
                          <a:effectLst/>
                          <a:latin typeface="+mn-lt"/>
                          <a:ea typeface="Calibri" panose="020F0502020204030204" pitchFamily="34" charset="0"/>
                          <a:cs typeface="Arial" panose="020B0604020202020204" pitchFamily="34" charset="0"/>
                        </a:rPr>
                        <a:t>Contractor is on site</a:t>
                      </a:r>
                      <a:endParaRPr lang="en-US" sz="1600" dirty="0">
                        <a:effectLst/>
                        <a:latin typeface="+mn-lt"/>
                        <a:ea typeface="Calibri" panose="020F0502020204030204" pitchFamily="34" charset="0"/>
                        <a:cs typeface="Times New Roman" panose="02020603050405020304" pitchFamily="18" charset="0"/>
                      </a:endParaRPr>
                    </a:p>
                  </a:txBody>
                  <a:tcPr marL="17780" marR="17780" marT="17780" marB="17780"/>
                </a:tc>
                <a:extLst>
                  <a:ext uri="{0D108BD9-81ED-4DB2-BD59-A6C34878D82A}">
                    <a16:rowId xmlns:a16="http://schemas.microsoft.com/office/drawing/2014/main" xmlns="" val="1347209065"/>
                  </a:ext>
                </a:extLst>
              </a:tr>
            </a:tbl>
          </a:graphicData>
        </a:graphic>
      </p:graphicFrame>
      <p:sp>
        <p:nvSpPr>
          <p:cNvPr id="6"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56</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20907054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Autofit/>
          </a:bodyPr>
          <a:lstStyle/>
          <a:p>
            <a:pPr algn="ctr"/>
            <a:r>
              <a:rPr lang="en-ZA" sz="3200" dirty="0" smtClean="0">
                <a:latin typeface="+mj-lt"/>
              </a:rPr>
              <a:t>DETAILS OF CULTURAL DIPLOMACY ENGAGEMENTS TO BE COORDINATED</a:t>
            </a:r>
            <a:r>
              <a:rPr lang="en-ZA" sz="2000" dirty="0" smtClean="0">
                <a:solidFill>
                  <a:srgbClr val="FF0000"/>
                </a:solidFill>
                <a:latin typeface="+mj-lt"/>
              </a:rPr>
              <a:t/>
            </a:r>
            <a:br>
              <a:rPr lang="en-ZA" sz="2000" dirty="0" smtClean="0">
                <a:solidFill>
                  <a:srgbClr val="FF0000"/>
                </a:solidFill>
                <a:latin typeface="+mj-lt"/>
              </a:rPr>
            </a:br>
            <a:r>
              <a:rPr lang="en-ZA" sz="2000" dirty="0">
                <a:solidFill>
                  <a:srgbClr val="FF0000"/>
                </a:solidFill>
                <a:latin typeface="+mj-lt"/>
              </a:rPr>
              <a:t/>
            </a:r>
            <a:br>
              <a:rPr lang="en-ZA" sz="2000" dirty="0">
                <a:solidFill>
                  <a:srgbClr val="FF0000"/>
                </a:solidFill>
                <a:latin typeface="+mj-lt"/>
              </a:rPr>
            </a:br>
            <a:endParaRPr lang="en-ZA" dirty="0">
              <a:solidFill>
                <a:srgbClr val="00B0F0"/>
              </a:solidFill>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5014194"/>
              </p:ext>
            </p:extLst>
          </p:nvPr>
        </p:nvGraphicFramePr>
        <p:xfrm>
          <a:off x="467544" y="1268761"/>
          <a:ext cx="8352928" cy="4613944"/>
        </p:xfrm>
        <a:graphic>
          <a:graphicData uri="http://schemas.openxmlformats.org/drawingml/2006/table">
            <a:tbl>
              <a:tblPr firstRow="1" bandRow="1">
                <a:tableStyleId>{5C22544A-7EE6-4342-B048-85BDC9FD1C3A}</a:tableStyleId>
              </a:tblPr>
              <a:tblGrid>
                <a:gridCol w="3108687">
                  <a:extLst>
                    <a:ext uri="{9D8B030D-6E8A-4147-A177-3AD203B41FA5}">
                      <a16:colId xmlns:a16="http://schemas.microsoft.com/office/drawing/2014/main" xmlns="" val="20000"/>
                    </a:ext>
                  </a:extLst>
                </a:gridCol>
                <a:gridCol w="2260449">
                  <a:extLst>
                    <a:ext uri="{9D8B030D-6E8A-4147-A177-3AD203B41FA5}">
                      <a16:colId xmlns:a16="http://schemas.microsoft.com/office/drawing/2014/main" xmlns="" val="20001"/>
                    </a:ext>
                  </a:extLst>
                </a:gridCol>
                <a:gridCol w="2983792">
                  <a:extLst>
                    <a:ext uri="{9D8B030D-6E8A-4147-A177-3AD203B41FA5}">
                      <a16:colId xmlns:a16="http://schemas.microsoft.com/office/drawing/2014/main" xmlns="" val="20002"/>
                    </a:ext>
                  </a:extLst>
                </a:gridCol>
              </a:tblGrid>
              <a:tr h="369907">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HOST COUNTRY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PROJECT/EVENT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PROJECT BUDGET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and source if not IR)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62863">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South Africa </a:t>
                      </a:r>
                    </a:p>
                    <a:p>
                      <a:pPr marL="0" marR="0">
                        <a:lnSpc>
                          <a:spcPct val="115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Africa Month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 2 000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000</a:t>
                      </a:r>
                      <a:r>
                        <a:rPr lang="en-US"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MGE </a:t>
                      </a:r>
                      <a:r>
                        <a:rPr lang="en-US"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17 000 000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62688">
                <a:tc>
                  <a:txBody>
                    <a:bodyPr/>
                    <a:lstStyle/>
                    <a:p>
                      <a:pPr marL="0" marR="0">
                        <a:lnSpc>
                          <a:spcPct val="115000"/>
                        </a:lnSpc>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Angola</a:t>
                      </a:r>
                    </a:p>
                    <a:p>
                      <a:pPr marL="0" marR="0">
                        <a:lnSpc>
                          <a:spcPct val="115000"/>
                        </a:lnSpc>
                        <a:spcBef>
                          <a:spcPts val="0"/>
                        </a:spcBef>
                        <a:spcAft>
                          <a:spcPts val="0"/>
                        </a:spcAft>
                      </a:pPr>
                      <a:endParaRPr lang="en-US"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Cultural Seasons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 2 000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000</a:t>
                      </a:r>
                      <a:r>
                        <a:rPr lang="en-US"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MGE </a:t>
                      </a:r>
                      <a:r>
                        <a:rPr lang="en-US"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R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6 000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(MGE budget still to be approved)</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62863">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South Africa </a:t>
                      </a:r>
                    </a:p>
                    <a:p>
                      <a:pPr marL="0" marR="0">
                        <a:lnSpc>
                          <a:spcPct val="115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Palestine Music and Dance Cultural </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Exchange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 200 000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500591">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Seychelles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Cultural Seasons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 2 000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000 and MGE R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6 000 </a:t>
                      </a:r>
                      <a:r>
                        <a:rPr lang="en-US" sz="1400" b="1" dirty="0" smtClean="0">
                          <a:effectLst/>
                          <a:latin typeface="Arial" panose="020B0604020202020204" pitchFamily="34" charset="0"/>
                          <a:ea typeface="Times New Roman" panose="02020603050405020304" pitchFamily="18" charset="0"/>
                          <a:cs typeface="Times New Roman" panose="02020603050405020304" pitchFamily="18" charset="0"/>
                        </a:rPr>
                        <a:t>000</a:t>
                      </a:r>
                    </a:p>
                    <a:p>
                      <a:pPr marL="0" marR="0">
                        <a:lnSpc>
                          <a:spcPct val="115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(MGE budget still to be approved)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933484">
                <a:tc gridSpan="3">
                  <a:txBody>
                    <a:bodyPr/>
                    <a:lstStyle/>
                    <a:p>
                      <a:pPr marL="0" marR="0">
                        <a:lnSpc>
                          <a:spcPct val="115000"/>
                        </a:lnSpc>
                        <a:spcBef>
                          <a:spcPts val="0"/>
                        </a:spcBef>
                        <a:spcAft>
                          <a:spcPts val="0"/>
                        </a:spcAft>
                      </a:pPr>
                      <a:r>
                        <a:rPr lang="en-US" sz="1400" b="1" baseline="0" dirty="0" smtClean="0">
                          <a:effectLst/>
                          <a:latin typeface="Arial" panose="020B0604020202020204" pitchFamily="34" charset="0"/>
                          <a:ea typeface="Times New Roman" panose="02020603050405020304" pitchFamily="18" charset="0"/>
                          <a:cs typeface="Arial" panose="020B0604020202020204" pitchFamily="34" charset="0"/>
                        </a:rPr>
                        <a:t>This is the CDIR Priority Project list for the 2019/20 APP as at 1 APRIL 2019.</a:t>
                      </a:r>
                    </a:p>
                    <a:p>
                      <a:pPr marL="0" marR="0">
                        <a:lnSpc>
                          <a:spcPct val="115000"/>
                        </a:lnSpc>
                        <a:spcBef>
                          <a:spcPts val="0"/>
                        </a:spcBef>
                        <a:spcAft>
                          <a:spcPts val="0"/>
                        </a:spcAft>
                      </a:pPr>
                      <a:endParaRPr lang="en-US" sz="1400" b="1" baseline="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66035231"/>
                  </a:ext>
                </a:extLst>
              </a:tr>
            </a:tbl>
          </a:graphicData>
        </a:graphic>
      </p:graphicFrame>
      <p:sp>
        <p:nvSpPr>
          <p:cNvPr id="4" name="Slide Number Placeholder 3"/>
          <p:cNvSpPr>
            <a:spLocks noGrp="1"/>
          </p:cNvSpPr>
          <p:nvPr>
            <p:ph type="sldNum" sz="quarter" idx="4"/>
          </p:nvPr>
        </p:nvSpPr>
        <p:spPr>
          <a:xfrm>
            <a:off x="8077200" y="5980967"/>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57</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105068699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THE NATIONAL DEVELOPMENT PLAN</a:t>
            </a:r>
            <a:endParaRPr lang="en-US" dirty="0">
              <a:latin typeface="+mj-lt"/>
              <a:cs typeface="Arial Narrow"/>
            </a:endParaRPr>
          </a:p>
        </p:txBody>
      </p:sp>
      <p:sp>
        <p:nvSpPr>
          <p:cNvPr id="3" name="Content Placeholder 2"/>
          <p:cNvSpPr>
            <a:spLocks noGrp="1"/>
          </p:cNvSpPr>
          <p:nvPr>
            <p:ph idx="1"/>
          </p:nvPr>
        </p:nvSpPr>
        <p:spPr>
          <a:xfrm>
            <a:off x="251520" y="1124744"/>
            <a:ext cx="8640960" cy="5040560"/>
          </a:xfrm>
        </p:spPr>
        <p:txBody>
          <a:bodyPr>
            <a:noAutofit/>
          </a:bodyPr>
          <a:lstStyle/>
          <a:p>
            <a:pPr marL="0" indent="0">
              <a:buNone/>
            </a:pPr>
            <a:r>
              <a:rPr lang="en-ZA" sz="2800" dirty="0" smtClean="0">
                <a:solidFill>
                  <a:schemeClr val="tx1"/>
                </a:solidFill>
                <a:latin typeface="+mn-lt"/>
              </a:rPr>
              <a:t>The </a:t>
            </a:r>
            <a:r>
              <a:rPr lang="en-ZA" sz="2800" dirty="0">
                <a:solidFill>
                  <a:schemeClr val="tx1"/>
                </a:solidFill>
                <a:latin typeface="+mn-lt"/>
              </a:rPr>
              <a:t>NDP sets out five long-term nation building goals for South Africa. These </a:t>
            </a:r>
            <a:r>
              <a:rPr lang="en-ZA" sz="2800" dirty="0" smtClean="0">
                <a:solidFill>
                  <a:schemeClr val="tx1"/>
                </a:solidFill>
                <a:latin typeface="+mn-lt"/>
              </a:rPr>
              <a:t>goals and indicators </a:t>
            </a:r>
            <a:r>
              <a:rPr lang="en-ZA" sz="2800" dirty="0">
                <a:solidFill>
                  <a:schemeClr val="tx1"/>
                </a:solidFill>
                <a:latin typeface="+mn-lt"/>
              </a:rPr>
              <a:t>are as follows</a:t>
            </a:r>
            <a:r>
              <a:rPr lang="en-ZA" sz="2800" b="0" dirty="0" smtClean="0">
                <a:solidFill>
                  <a:schemeClr val="tx1"/>
                </a:solidFill>
                <a:latin typeface="+mn-lt"/>
              </a:rPr>
              <a:t>:</a:t>
            </a:r>
          </a:p>
          <a:p>
            <a:pPr marL="0" indent="0">
              <a:buNone/>
            </a:pPr>
            <a:r>
              <a:rPr lang="en-ZA" sz="2800" b="0" dirty="0" smtClean="0">
                <a:solidFill>
                  <a:schemeClr val="tx1"/>
                </a:solidFill>
                <a:latin typeface="+mn-lt"/>
              </a:rPr>
              <a:t> Knowledge </a:t>
            </a:r>
            <a:r>
              <a:rPr lang="en-ZA" sz="2800" b="0" dirty="0">
                <a:solidFill>
                  <a:schemeClr val="tx1"/>
                </a:solidFill>
                <a:latin typeface="+mn-lt"/>
              </a:rPr>
              <a:t>of the Constitution and fostering Constitutional values </a:t>
            </a:r>
            <a:endParaRPr lang="en-ZA" sz="2800" b="0" dirty="0" smtClean="0">
              <a:solidFill>
                <a:schemeClr val="tx1"/>
              </a:solidFill>
              <a:latin typeface="+mn-lt"/>
            </a:endParaRPr>
          </a:p>
          <a:p>
            <a:pPr lvl="1"/>
            <a:r>
              <a:rPr lang="en-ZA" sz="2400" b="0" dirty="0">
                <a:solidFill>
                  <a:schemeClr val="tx1"/>
                </a:solidFill>
                <a:latin typeface="+mn-lt"/>
              </a:rPr>
              <a:t>Number of schools saying the Preamble of the Constitution at school assemblies </a:t>
            </a:r>
            <a:r>
              <a:rPr lang="en-ZA" sz="2400" b="0" dirty="0" smtClean="0">
                <a:solidFill>
                  <a:schemeClr val="tx1"/>
                </a:solidFill>
                <a:latin typeface="+mn-lt"/>
              </a:rPr>
              <a:t>(DBE)</a:t>
            </a:r>
            <a:r>
              <a:rPr lang="en-ZA" sz="2400" b="0" dirty="0">
                <a:solidFill>
                  <a:schemeClr val="tx1"/>
                </a:solidFill>
                <a:latin typeface="+mn-lt"/>
              </a:rPr>
              <a:t>	</a:t>
            </a:r>
          </a:p>
          <a:p>
            <a:pPr lvl="1"/>
            <a:r>
              <a:rPr lang="en-ZA" sz="2400" b="0" dirty="0" smtClean="0">
                <a:solidFill>
                  <a:schemeClr val="tx1"/>
                </a:solidFill>
                <a:latin typeface="+mn-lt"/>
              </a:rPr>
              <a:t>Schools </a:t>
            </a:r>
            <a:r>
              <a:rPr lang="en-ZA" sz="2400" b="0" dirty="0">
                <a:solidFill>
                  <a:schemeClr val="tx1"/>
                </a:solidFill>
                <a:latin typeface="+mn-lt"/>
              </a:rPr>
              <a:t>flying the national flag 	</a:t>
            </a:r>
          </a:p>
          <a:p>
            <a:pPr lvl="1"/>
            <a:r>
              <a:rPr lang="en-ZA" sz="2400" b="0" dirty="0" smtClean="0">
                <a:solidFill>
                  <a:schemeClr val="tx1"/>
                </a:solidFill>
                <a:latin typeface="+mn-lt"/>
              </a:rPr>
              <a:t>Schools </a:t>
            </a:r>
            <a:r>
              <a:rPr lang="en-ZA" sz="2400" b="0" dirty="0">
                <a:solidFill>
                  <a:schemeClr val="tx1"/>
                </a:solidFill>
                <a:latin typeface="+mn-lt"/>
              </a:rPr>
              <a:t>that have </a:t>
            </a:r>
            <a:r>
              <a:rPr lang="en-ZA" sz="2400" b="0" dirty="0" smtClean="0">
                <a:solidFill>
                  <a:schemeClr val="tx1"/>
                </a:solidFill>
                <a:latin typeface="+mn-lt"/>
              </a:rPr>
              <a:t>booklets </a:t>
            </a:r>
            <a:r>
              <a:rPr lang="en-ZA" sz="2400" b="0" dirty="0">
                <a:solidFill>
                  <a:schemeClr val="tx1"/>
                </a:solidFill>
                <a:latin typeface="+mn-lt"/>
              </a:rPr>
              <a:t>and </a:t>
            </a:r>
            <a:r>
              <a:rPr lang="en-ZA" sz="2400" b="0" dirty="0" smtClean="0">
                <a:solidFill>
                  <a:schemeClr val="tx1"/>
                </a:solidFill>
                <a:latin typeface="+mn-lt"/>
              </a:rPr>
              <a:t>posters of </a:t>
            </a:r>
            <a:r>
              <a:rPr lang="en-ZA" sz="2400" b="0" dirty="0">
                <a:solidFill>
                  <a:schemeClr val="tx1"/>
                </a:solidFill>
                <a:latin typeface="+mn-lt"/>
              </a:rPr>
              <a:t>national symbols and orders 	</a:t>
            </a:r>
          </a:p>
          <a:p>
            <a:pPr lvl="1"/>
            <a:r>
              <a:rPr lang="en-ZA" sz="2400" b="0" dirty="0" smtClean="0">
                <a:solidFill>
                  <a:schemeClr val="tx1"/>
                </a:solidFill>
                <a:latin typeface="+mn-lt"/>
              </a:rPr>
              <a:t>Number </a:t>
            </a:r>
            <a:r>
              <a:rPr lang="en-ZA" sz="2400" b="0" dirty="0">
                <a:solidFill>
                  <a:schemeClr val="tx1"/>
                </a:solidFill>
                <a:latin typeface="+mn-lt"/>
              </a:rPr>
              <a:t>of national days hosted and celebrated </a:t>
            </a:r>
            <a:endParaRPr lang="en-ZA" sz="2400" b="0" dirty="0" smtClean="0">
              <a:solidFill>
                <a:schemeClr val="tx1"/>
              </a:solidFill>
              <a:latin typeface="+mn-lt"/>
            </a:endParaRPr>
          </a:p>
          <a:p>
            <a:pPr algn="just"/>
            <a:endParaRPr lang="en-ZA" sz="2800" b="0" dirty="0" smtClean="0">
              <a:latin typeface="+mn-lt"/>
            </a:endParaRPr>
          </a:p>
          <a:p>
            <a:pPr marL="0" indent="0" algn="just">
              <a:buNone/>
            </a:pPr>
            <a:endParaRPr lang="en-ZA" sz="2800" b="0" dirty="0">
              <a:latin typeface="+mn-lt"/>
            </a:endParaRPr>
          </a:p>
        </p:txBody>
      </p:sp>
      <p:sp>
        <p:nvSpPr>
          <p:cNvPr id="4" name="Slide Number Placeholder 3"/>
          <p:cNvSpPr>
            <a:spLocks noGrp="1"/>
          </p:cNvSpPr>
          <p:nvPr>
            <p:ph type="sldNum" sz="quarter" idx="4"/>
          </p:nvPr>
        </p:nvSpPr>
        <p:spPr/>
        <p:txBody>
          <a:bodyPr/>
          <a:lstStyle/>
          <a:p>
            <a:r>
              <a:rPr lang="en-ZA" sz="1200" b="1" dirty="0"/>
              <a:t>6</a:t>
            </a:r>
            <a:endParaRPr lang="en-ZA" sz="1200" b="1" dirty="0" smtClean="0"/>
          </a:p>
        </p:txBody>
      </p:sp>
    </p:spTree>
    <p:extLst>
      <p:ext uri="{BB962C8B-B14F-4D97-AF65-F5344CB8AC3E}">
        <p14:creationId xmlns:p14="http://schemas.microsoft.com/office/powerpoint/2010/main" xmlns="" val="14140685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Autofit/>
          </a:bodyPr>
          <a:lstStyle/>
          <a:p>
            <a:pPr algn="ctr"/>
            <a:r>
              <a:rPr lang="en-ZA" sz="3200" dirty="0" smtClean="0">
                <a:latin typeface="+mj-lt"/>
              </a:rPr>
              <a:t>DETAILS OF CULTURAL DIPLOMACY ENGAGEMENTS TO BE COORDINATED</a:t>
            </a:r>
            <a:r>
              <a:rPr lang="en-ZA" sz="3200" dirty="0" smtClean="0">
                <a:solidFill>
                  <a:srgbClr val="FF0000"/>
                </a:solidFill>
                <a:latin typeface="+mj-lt"/>
              </a:rPr>
              <a:t> </a:t>
            </a:r>
            <a:r>
              <a:rPr lang="en-ZA" sz="2000" dirty="0" smtClean="0">
                <a:solidFill>
                  <a:srgbClr val="FF0000"/>
                </a:solidFill>
                <a:latin typeface="+mj-lt"/>
              </a:rPr>
              <a:t/>
            </a:r>
            <a:br>
              <a:rPr lang="en-ZA" sz="2000" dirty="0" smtClean="0">
                <a:solidFill>
                  <a:srgbClr val="FF0000"/>
                </a:solidFill>
                <a:latin typeface="+mj-lt"/>
              </a:rPr>
            </a:br>
            <a:r>
              <a:rPr lang="en-ZA" sz="2000" dirty="0">
                <a:solidFill>
                  <a:srgbClr val="FF0000"/>
                </a:solidFill>
                <a:latin typeface="+mj-lt"/>
              </a:rPr>
              <a:t/>
            </a:r>
            <a:br>
              <a:rPr lang="en-ZA" sz="2000" dirty="0">
                <a:solidFill>
                  <a:srgbClr val="FF0000"/>
                </a:solidFill>
                <a:latin typeface="+mj-lt"/>
              </a:rPr>
            </a:br>
            <a:endParaRPr lang="en-ZA" dirty="0">
              <a:solidFill>
                <a:srgbClr val="00B0F0"/>
              </a:solidFill>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19840991"/>
              </p:ext>
            </p:extLst>
          </p:nvPr>
        </p:nvGraphicFramePr>
        <p:xfrm>
          <a:off x="179512" y="1340768"/>
          <a:ext cx="8712968" cy="4767072"/>
        </p:xfrm>
        <a:graphic>
          <a:graphicData uri="http://schemas.openxmlformats.org/drawingml/2006/table">
            <a:tbl>
              <a:tblPr firstRow="1" bandRow="1">
                <a:tableStyleId>{5C22544A-7EE6-4342-B048-85BDC9FD1C3A}</a:tableStyleId>
              </a:tblPr>
              <a:tblGrid>
                <a:gridCol w="3336881">
                  <a:extLst>
                    <a:ext uri="{9D8B030D-6E8A-4147-A177-3AD203B41FA5}">
                      <a16:colId xmlns:a16="http://schemas.microsoft.com/office/drawing/2014/main" xmlns="" val="20000"/>
                    </a:ext>
                  </a:extLst>
                </a:gridCol>
                <a:gridCol w="2317279">
                  <a:extLst>
                    <a:ext uri="{9D8B030D-6E8A-4147-A177-3AD203B41FA5}">
                      <a16:colId xmlns:a16="http://schemas.microsoft.com/office/drawing/2014/main" xmlns="" val="20001"/>
                    </a:ext>
                  </a:extLst>
                </a:gridCol>
                <a:gridCol w="3058808">
                  <a:extLst>
                    <a:ext uri="{9D8B030D-6E8A-4147-A177-3AD203B41FA5}">
                      <a16:colId xmlns:a16="http://schemas.microsoft.com/office/drawing/2014/main" xmlns="" val="20002"/>
                    </a:ext>
                  </a:extLst>
                </a:gridCol>
              </a:tblGrid>
              <a:tr h="288032">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HOST COUNTRY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PROJECT/EVENT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PROJECT BUDGET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and source if not IR)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34888">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Canada </a:t>
                      </a:r>
                    </a:p>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Canada Music Week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 2 000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000</a:t>
                      </a:r>
                      <a:r>
                        <a:rPr lang="en-US" sz="16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MGE R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2 500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000</a:t>
                      </a:r>
                    </a:p>
                    <a:p>
                      <a:pPr marL="0" marR="0">
                        <a:lnSpc>
                          <a:spcPct val="115000"/>
                        </a:lnSpc>
                        <a:spcBef>
                          <a:spcPts val="0"/>
                        </a:spcBef>
                        <a:spcAft>
                          <a:spcPts val="0"/>
                        </a:spcAft>
                      </a:pP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(MGE funds approved and committed)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44040">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Brazil ( BRICS Chairmanship) </a:t>
                      </a:r>
                    </a:p>
                    <a:p>
                      <a:pPr marL="0" marR="0">
                        <a:lnSpc>
                          <a:spcPct val="115000"/>
                        </a:lnSpc>
                        <a:spcBef>
                          <a:spcPts val="0"/>
                        </a:spcBef>
                        <a:spcAft>
                          <a:spcPts val="0"/>
                        </a:spcAft>
                      </a:pP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BRICS 2019 Cultural programme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 1 000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00</a:t>
                      </a:r>
                      <a:r>
                        <a:rPr lang="en-US" sz="16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MGE R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7 000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000</a:t>
                      </a:r>
                    </a:p>
                    <a:p>
                      <a:pPr marL="0" marR="0">
                        <a:lnSpc>
                          <a:spcPct val="115000"/>
                        </a:lnSpc>
                        <a:spcBef>
                          <a:spcPts val="0"/>
                        </a:spcBef>
                        <a:spcAft>
                          <a:spcPts val="0"/>
                        </a:spcAft>
                      </a:pP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(MGE Funds approved and committed)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60825">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Germany </a:t>
                      </a:r>
                    </a:p>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SA Germany exchange in ICH and Indigenous Music</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600" b="1" baseline="0" dirty="0" smtClean="0">
                          <a:effectLst/>
                          <a:latin typeface="Arial" panose="020B0604020202020204" pitchFamily="34" charset="0"/>
                          <a:ea typeface="Times New Roman" panose="02020603050405020304" pitchFamily="18" charset="0"/>
                          <a:cs typeface="Times New Roman" panose="02020603050405020304" pitchFamily="18" charset="0"/>
                        </a:rPr>
                        <a:t> 410 000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76064">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Indonesia </a:t>
                      </a:r>
                    </a:p>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600" kern="1200" dirty="0" smtClean="0">
                          <a:effectLst/>
                          <a:latin typeface="Arial" panose="020B0604020202020204" pitchFamily="34" charset="0"/>
                          <a:ea typeface="+mn-ea"/>
                          <a:cs typeface="Times New Roman" panose="02020603050405020304" pitchFamily="18" charset="0"/>
                        </a:rPr>
                        <a:t>Celebrate</a:t>
                      </a:r>
                      <a:r>
                        <a:rPr lang="en-ZA" sz="1600" kern="1200" baseline="0" dirty="0" smtClean="0">
                          <a:effectLst/>
                          <a:latin typeface="Arial" panose="020B0604020202020204" pitchFamily="34" charset="0"/>
                          <a:ea typeface="+mn-ea"/>
                          <a:cs typeface="Times New Roman" panose="02020603050405020304" pitchFamily="18" charset="0"/>
                        </a:rPr>
                        <a:t> </a:t>
                      </a:r>
                      <a:r>
                        <a:rPr lang="en-ZA" sz="1600" kern="1200" dirty="0" smtClean="0">
                          <a:effectLst/>
                          <a:latin typeface="Arial" panose="020B0604020202020204" pitchFamily="34" charset="0"/>
                          <a:ea typeface="+mn-ea"/>
                          <a:cs typeface="Times New Roman" panose="02020603050405020304" pitchFamily="18" charset="0"/>
                        </a:rPr>
                        <a:t>25 </a:t>
                      </a:r>
                      <a:r>
                        <a:rPr lang="en-ZA" sz="1600" kern="1200" dirty="0">
                          <a:effectLst/>
                          <a:latin typeface="Arial" panose="020B0604020202020204" pitchFamily="34" charset="0"/>
                          <a:ea typeface="+mn-ea"/>
                          <a:cs typeface="Times New Roman" panose="02020603050405020304" pitchFamily="18" charset="0"/>
                        </a:rPr>
                        <a:t>Years of Diplomatic Relations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600" b="1" kern="1200" dirty="0">
                          <a:effectLst/>
                          <a:latin typeface="Arial" panose="020B0604020202020204" pitchFamily="34" charset="0"/>
                          <a:ea typeface="+mn-ea"/>
                          <a:cs typeface="Times New Roman" panose="02020603050405020304" pitchFamily="18" charset="0"/>
                        </a:rPr>
                        <a:t>R 500 000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4"/>
          </p:nvPr>
        </p:nvSpPr>
        <p:spPr>
          <a:xfrm>
            <a:off x="8244408" y="6381328"/>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58</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44849010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Autofit/>
          </a:bodyPr>
          <a:lstStyle/>
          <a:p>
            <a:pPr algn="ctr"/>
            <a:r>
              <a:rPr lang="en-ZA" sz="3200" dirty="0" smtClean="0">
                <a:latin typeface="+mj-lt"/>
              </a:rPr>
              <a:t>DETAILS OF CULTURAL DIPLOMACY ENGAGEMENTS TO BE COORDINATED</a:t>
            </a:r>
            <a:r>
              <a:rPr lang="en-ZA" sz="2000" dirty="0">
                <a:solidFill>
                  <a:srgbClr val="FF0000"/>
                </a:solidFill>
                <a:latin typeface="+mj-lt"/>
              </a:rPr>
              <a:t/>
            </a:r>
            <a:br>
              <a:rPr lang="en-ZA" sz="2000" dirty="0">
                <a:solidFill>
                  <a:srgbClr val="FF0000"/>
                </a:solidFill>
                <a:latin typeface="+mj-lt"/>
              </a:rPr>
            </a:br>
            <a:endParaRPr lang="en-ZA" dirty="0">
              <a:solidFill>
                <a:srgbClr val="00B0F0"/>
              </a:solidFill>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22226635"/>
              </p:ext>
            </p:extLst>
          </p:nvPr>
        </p:nvGraphicFramePr>
        <p:xfrm>
          <a:off x="241176" y="1340768"/>
          <a:ext cx="8507288" cy="4486656"/>
        </p:xfrm>
        <a:graphic>
          <a:graphicData uri="http://schemas.openxmlformats.org/drawingml/2006/table">
            <a:tbl>
              <a:tblPr firstRow="1" bandRow="1">
                <a:tableStyleId>{5C22544A-7EE6-4342-B048-85BDC9FD1C3A}</a:tableStyleId>
              </a:tblPr>
              <a:tblGrid>
                <a:gridCol w="3258110">
                  <a:extLst>
                    <a:ext uri="{9D8B030D-6E8A-4147-A177-3AD203B41FA5}">
                      <a16:colId xmlns:a16="http://schemas.microsoft.com/office/drawing/2014/main" xmlns="" val="20000"/>
                    </a:ext>
                  </a:extLst>
                </a:gridCol>
                <a:gridCol w="3078594">
                  <a:extLst>
                    <a:ext uri="{9D8B030D-6E8A-4147-A177-3AD203B41FA5}">
                      <a16:colId xmlns:a16="http://schemas.microsoft.com/office/drawing/2014/main" xmlns="" val="20001"/>
                    </a:ext>
                  </a:extLst>
                </a:gridCol>
                <a:gridCol w="2170584">
                  <a:extLst>
                    <a:ext uri="{9D8B030D-6E8A-4147-A177-3AD203B41FA5}">
                      <a16:colId xmlns:a16="http://schemas.microsoft.com/office/drawing/2014/main" xmlns="" val="20002"/>
                    </a:ext>
                  </a:extLst>
                </a:gridCol>
              </a:tblGrid>
              <a:tr h="288032">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HOST COUNTRY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PROJECT/EVENT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PROJECT BUDGET </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and source if not IR)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43472">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Argentina </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Implementation of Twinning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Agreement between Robben Island Museum and ESMA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 200 000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16024">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China</a:t>
                      </a:r>
                    </a:p>
                    <a:p>
                      <a:pPr marL="0" marR="0">
                        <a:lnSpc>
                          <a:spcPct val="115000"/>
                        </a:lnSpc>
                        <a:spcBef>
                          <a:spcPts val="0"/>
                        </a:spcBef>
                        <a:spcAft>
                          <a:spcPts val="0"/>
                        </a:spcAft>
                      </a:pP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Implementation</a:t>
                      </a:r>
                      <a:r>
                        <a:rPr lang="en-US" sz="1600" baseline="0" dirty="0" smtClean="0">
                          <a:effectLst/>
                          <a:latin typeface="Arial" panose="020B0604020202020204" pitchFamily="34" charset="0"/>
                          <a:ea typeface="Times New Roman" panose="02020603050405020304" pitchFamily="18" charset="0"/>
                          <a:cs typeface="Times New Roman" panose="02020603050405020304" pitchFamily="18" charset="0"/>
                        </a:rPr>
                        <a:t> of the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Creative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Economy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MOU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 500 000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16024">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India </a:t>
                      </a: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Fashion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Show</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 150 000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87815">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Spain </a:t>
                      </a: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Unveiling of Mandela Statue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 1 000 000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4"/>
          </p:nvPr>
        </p:nvSpPr>
        <p:spPr>
          <a:xfrm>
            <a:off x="8028384" y="5912760"/>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59</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188054831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240563108"/>
              </p:ext>
            </p:extLst>
          </p:nvPr>
        </p:nvGraphicFramePr>
        <p:xfrm>
          <a:off x="307830" y="1107946"/>
          <a:ext cx="8584650" cy="5057359"/>
        </p:xfrm>
        <a:graphic>
          <a:graphicData uri="http://schemas.openxmlformats.org/drawingml/2006/table">
            <a:tbl>
              <a:tblPr firstRow="1" bandRow="1">
                <a:tableStyleId>{5C22544A-7EE6-4342-B048-85BDC9FD1C3A}</a:tableStyleId>
              </a:tblPr>
              <a:tblGrid>
                <a:gridCol w="1904125">
                  <a:extLst>
                    <a:ext uri="{9D8B030D-6E8A-4147-A177-3AD203B41FA5}">
                      <a16:colId xmlns:a16="http://schemas.microsoft.com/office/drawing/2014/main" xmlns="" val="20000"/>
                    </a:ext>
                  </a:extLst>
                </a:gridCol>
                <a:gridCol w="5312373">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tblGrid>
              <a:tr h="557606">
                <a:tc>
                  <a:txBody>
                    <a:bodyPr/>
                    <a:lstStyle/>
                    <a:p>
                      <a:r>
                        <a:rPr lang="en-US" sz="2400" dirty="0" smtClean="0"/>
                        <a:t>Engagement</a:t>
                      </a:r>
                      <a:r>
                        <a:rPr lang="en-US" sz="2400" baseline="0" dirty="0" smtClean="0"/>
                        <a:t> </a:t>
                      </a:r>
                      <a:endParaRPr lang="en-ZA" sz="2400" dirty="0"/>
                    </a:p>
                  </a:txBody>
                  <a:tcPr/>
                </a:tc>
                <a:tc>
                  <a:txBody>
                    <a:bodyPr/>
                    <a:lstStyle/>
                    <a:p>
                      <a:r>
                        <a:rPr lang="en-US" sz="2400" baseline="0" dirty="0" smtClean="0"/>
                        <a:t> Country </a:t>
                      </a:r>
                      <a:endParaRPr lang="en-ZA" sz="2400" dirty="0"/>
                    </a:p>
                  </a:txBody>
                  <a:tcPr/>
                </a:tc>
                <a:tc>
                  <a:txBody>
                    <a:bodyPr/>
                    <a:lstStyle/>
                    <a:p>
                      <a:r>
                        <a:rPr lang="en-US" sz="2400" dirty="0" smtClean="0"/>
                        <a:t>Budget</a:t>
                      </a:r>
                      <a:r>
                        <a:rPr lang="en-US" sz="2400" baseline="0" dirty="0" smtClean="0"/>
                        <a:t> </a:t>
                      </a:r>
                      <a:endParaRPr lang="en-ZA" sz="2400" dirty="0"/>
                    </a:p>
                  </a:txBody>
                  <a:tcPr/>
                </a:tc>
                <a:extLst>
                  <a:ext uri="{0D108BD9-81ED-4DB2-BD59-A6C34878D82A}">
                    <a16:rowId xmlns:a16="http://schemas.microsoft.com/office/drawing/2014/main" xmlns="" val="10000"/>
                  </a:ext>
                </a:extLst>
              </a:tr>
              <a:tr h="706301">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Meeting of States Parties and the 7</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Session of the Subsidiary Committee on the 1970 Convention on the Illicit Trafficking of Cultural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Property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60 000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06301">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7th Session of the Conference of Parties on the 2005 Convention on the Protection and Promotion of the Diversity of Cultural Expressions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60 000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36337">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7th Meeting of States Parties on the 2001 Convention on the Protection of the Underwater Cultural Heritage from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60 000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54506">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Geneva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40th Session of the Intergovernmental Committee on Intellectual Property on Genetic Resources, Traditional Knowledge and Folklore and Traditional Cultural Expressions (IGC)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80 000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654506">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Meeting of States Parties and the 7</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Session of the Subsidiary Committee on the 1970 Convention on the Illicit Trafficking of Cultural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Property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60 000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36337">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Geneva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40th Session of the WIPO Standing Committee on Copyright and Related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Rights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80 000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69128">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40th Session of the UNESCO General Conference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60 000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436337">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Paris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Intergovernmental Committee on the 2005 UNESCO Convention on the Diversity of Cultural Expressions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 60 000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4"/>
          </p:nvPr>
        </p:nvSpPr>
        <p:spPr>
          <a:xfrm>
            <a:off x="8172400" y="6381328"/>
            <a:ext cx="609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60</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6" name="Title 1"/>
          <p:cNvSpPr>
            <a:spLocks noGrp="1"/>
          </p:cNvSpPr>
          <p:nvPr>
            <p:ph type="title"/>
          </p:nvPr>
        </p:nvSpPr>
        <p:spPr>
          <a:xfrm>
            <a:off x="0" y="116632"/>
            <a:ext cx="9144000" cy="648072"/>
          </a:xfrm>
        </p:spPr>
        <p:txBody>
          <a:bodyPr>
            <a:noAutofit/>
          </a:bodyPr>
          <a:lstStyle/>
          <a:p>
            <a:pPr algn="ctr"/>
            <a:r>
              <a:rPr lang="en-ZA" sz="3200" dirty="0" smtClean="0">
                <a:latin typeface="+mj-lt"/>
              </a:rPr>
              <a:t>DETAILS OF CULTURAL DIPLOMACY ENGAGEMENTS TO BE COORDINATED</a:t>
            </a:r>
            <a:r>
              <a:rPr lang="en-ZA" sz="3200" dirty="0" smtClean="0">
                <a:solidFill>
                  <a:srgbClr val="FF0000"/>
                </a:solidFill>
                <a:latin typeface="+mj-lt"/>
              </a:rPr>
              <a:t> </a:t>
            </a:r>
            <a:r>
              <a:rPr lang="en-ZA" sz="2000" dirty="0" smtClean="0">
                <a:solidFill>
                  <a:srgbClr val="FF0000"/>
                </a:solidFill>
                <a:latin typeface="+mj-lt"/>
              </a:rPr>
              <a:t/>
            </a:r>
            <a:br>
              <a:rPr lang="en-ZA" sz="2000" dirty="0" smtClean="0">
                <a:solidFill>
                  <a:srgbClr val="FF0000"/>
                </a:solidFill>
                <a:latin typeface="+mj-lt"/>
              </a:rPr>
            </a:br>
            <a:r>
              <a:rPr lang="en-ZA" sz="2000" dirty="0">
                <a:solidFill>
                  <a:srgbClr val="FF0000"/>
                </a:solidFill>
                <a:latin typeface="+mj-lt"/>
              </a:rPr>
              <a:t/>
            </a:r>
            <a:br>
              <a:rPr lang="en-ZA" sz="2000" dirty="0">
                <a:solidFill>
                  <a:srgbClr val="FF0000"/>
                </a:solidFill>
                <a:latin typeface="+mj-lt"/>
              </a:rPr>
            </a:br>
            <a:endParaRPr lang="en-ZA" dirty="0">
              <a:solidFill>
                <a:srgbClr val="00B0F0"/>
              </a:solidFill>
              <a:latin typeface="+mj-lt"/>
            </a:endParaRPr>
          </a:p>
        </p:txBody>
      </p:sp>
    </p:spTree>
    <p:extLst>
      <p:ext uri="{BB962C8B-B14F-4D97-AF65-F5344CB8AC3E}">
        <p14:creationId xmlns:p14="http://schemas.microsoft.com/office/powerpoint/2010/main" xmlns="" val="191460220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323938683"/>
              </p:ext>
            </p:extLst>
          </p:nvPr>
        </p:nvGraphicFramePr>
        <p:xfrm>
          <a:off x="323528" y="1196752"/>
          <a:ext cx="8424936" cy="4680624"/>
        </p:xfrm>
        <a:graphic>
          <a:graphicData uri="http://schemas.openxmlformats.org/drawingml/2006/table">
            <a:tbl>
              <a:tblPr firstRow="1" bandRow="1">
                <a:tableStyleId>{5C22544A-7EE6-4342-B048-85BDC9FD1C3A}</a:tableStyleId>
              </a:tblPr>
              <a:tblGrid>
                <a:gridCol w="1684987">
                  <a:extLst>
                    <a:ext uri="{9D8B030D-6E8A-4147-A177-3AD203B41FA5}">
                      <a16:colId xmlns:a16="http://schemas.microsoft.com/office/drawing/2014/main" xmlns="" val="20000"/>
                    </a:ext>
                  </a:extLst>
                </a:gridCol>
                <a:gridCol w="1684987">
                  <a:extLst>
                    <a:ext uri="{9D8B030D-6E8A-4147-A177-3AD203B41FA5}">
                      <a16:colId xmlns:a16="http://schemas.microsoft.com/office/drawing/2014/main" xmlns="" val="20001"/>
                    </a:ext>
                  </a:extLst>
                </a:gridCol>
                <a:gridCol w="1318095">
                  <a:extLst>
                    <a:ext uri="{9D8B030D-6E8A-4147-A177-3AD203B41FA5}">
                      <a16:colId xmlns:a16="http://schemas.microsoft.com/office/drawing/2014/main" xmlns="" val="20002"/>
                    </a:ext>
                  </a:extLst>
                </a:gridCol>
                <a:gridCol w="1358861">
                  <a:extLst>
                    <a:ext uri="{9D8B030D-6E8A-4147-A177-3AD203B41FA5}">
                      <a16:colId xmlns:a16="http://schemas.microsoft.com/office/drawing/2014/main" xmlns="" val="20003"/>
                    </a:ext>
                  </a:extLst>
                </a:gridCol>
                <a:gridCol w="2378006">
                  <a:extLst>
                    <a:ext uri="{9D8B030D-6E8A-4147-A177-3AD203B41FA5}">
                      <a16:colId xmlns:a16="http://schemas.microsoft.com/office/drawing/2014/main" xmlns="" val="20004"/>
                    </a:ext>
                  </a:extLst>
                </a:gridCol>
              </a:tblGrid>
              <a:tr h="396135">
                <a:tc>
                  <a:txBody>
                    <a:bodyPr/>
                    <a:lstStyle/>
                    <a:p>
                      <a:r>
                        <a:rPr lang="en-US" sz="2000" dirty="0" smtClean="0"/>
                        <a:t>Programme </a:t>
                      </a:r>
                      <a:endParaRPr lang="en-ZA" sz="2000" dirty="0"/>
                    </a:p>
                  </a:txBody>
                  <a:tcPr/>
                </a:tc>
                <a:tc>
                  <a:txBody>
                    <a:bodyPr/>
                    <a:lstStyle/>
                    <a:p>
                      <a:r>
                        <a:rPr lang="en-US" sz="2000" dirty="0" smtClean="0"/>
                        <a:t>Project </a:t>
                      </a:r>
                      <a:endParaRPr lang="en-ZA" sz="2000" dirty="0"/>
                    </a:p>
                  </a:txBody>
                  <a:tcPr/>
                </a:tc>
                <a:tc>
                  <a:txBody>
                    <a:bodyPr/>
                    <a:lstStyle/>
                    <a:p>
                      <a:r>
                        <a:rPr lang="en-US" sz="2000" dirty="0" smtClean="0"/>
                        <a:t>Budget</a:t>
                      </a:r>
                      <a:r>
                        <a:rPr lang="en-US" sz="2000" baseline="0" dirty="0" smtClean="0"/>
                        <a:t> </a:t>
                      </a:r>
                      <a:endParaRPr lang="en-ZA" sz="2000" dirty="0"/>
                    </a:p>
                  </a:txBody>
                  <a:tcPr/>
                </a:tc>
                <a:tc>
                  <a:txBody>
                    <a:bodyPr/>
                    <a:lstStyle/>
                    <a:p>
                      <a:r>
                        <a:rPr lang="en-US" sz="2000" dirty="0" smtClean="0"/>
                        <a:t>Province</a:t>
                      </a:r>
                      <a:r>
                        <a:rPr lang="en-US" sz="2000" baseline="0" dirty="0" smtClean="0"/>
                        <a:t> </a:t>
                      </a:r>
                      <a:endParaRPr lang="en-ZA" sz="2000" dirty="0"/>
                    </a:p>
                  </a:txBody>
                  <a:tcPr/>
                </a:tc>
                <a:tc>
                  <a:txBody>
                    <a:bodyPr/>
                    <a:lstStyle/>
                    <a:p>
                      <a:r>
                        <a:rPr lang="en-US" sz="2000" dirty="0" smtClean="0"/>
                        <a:t>Quarter </a:t>
                      </a:r>
                      <a:endParaRPr lang="en-ZA" sz="2000" dirty="0"/>
                    </a:p>
                  </a:txBody>
                  <a:tcPr/>
                </a:tc>
                <a:extLst>
                  <a:ext uri="{0D108BD9-81ED-4DB2-BD59-A6C34878D82A}">
                    <a16:rowId xmlns:a16="http://schemas.microsoft.com/office/drawing/2014/main" xmlns="" val="10000"/>
                  </a:ext>
                </a:extLst>
              </a:tr>
              <a:tr h="1831883">
                <a:tc rowSpan="2">
                  <a:txBody>
                    <a:bodyPr/>
                    <a:lstStyle/>
                    <a:p>
                      <a:r>
                        <a:rPr lang="en-ZA" sz="1600" dirty="0" smtClean="0"/>
                        <a:t>Social</a:t>
                      </a:r>
                      <a:r>
                        <a:rPr lang="en-ZA" sz="1600" baseline="0" dirty="0" smtClean="0"/>
                        <a:t> Cohesion </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The Social Cohesion Dialogue programme</a:t>
                      </a:r>
                    </a:p>
                    <a:p>
                      <a:endParaRPr lang="en-ZA" sz="1600" dirty="0"/>
                    </a:p>
                  </a:txBody>
                  <a:tcPr/>
                </a:tc>
                <a:tc>
                  <a:txBody>
                    <a:bodyPr/>
                    <a:lstStyle/>
                    <a:p>
                      <a:r>
                        <a:rPr lang="en-ZA" sz="1600" dirty="0" smtClean="0"/>
                        <a:t>R2.5m</a:t>
                      </a:r>
                      <a:endParaRPr lang="en-ZA" sz="1600" dirty="0"/>
                    </a:p>
                  </a:txBody>
                  <a:tcPr/>
                </a:tc>
                <a:tc>
                  <a:txBody>
                    <a:bodyPr/>
                    <a:lstStyle/>
                    <a:p>
                      <a:r>
                        <a:rPr lang="en-ZA" sz="1600" dirty="0" smtClean="0"/>
                        <a:t>All</a:t>
                      </a:r>
                      <a:r>
                        <a:rPr lang="en-ZA" sz="1600" baseline="0" dirty="0" smtClean="0"/>
                        <a:t> provinces </a:t>
                      </a:r>
                      <a:endParaRPr lang="en-ZA" sz="1600" dirty="0"/>
                    </a:p>
                  </a:txBody>
                  <a:tcPr/>
                </a:tc>
                <a:tc>
                  <a:txBody>
                    <a:bodyPr/>
                    <a:lstStyle/>
                    <a:p>
                      <a:r>
                        <a:rPr lang="en-ZA" sz="1600" dirty="0" smtClean="0"/>
                        <a:t>Minimum</a:t>
                      </a:r>
                      <a:r>
                        <a:rPr lang="en-ZA" sz="1600" baseline="0" dirty="0" smtClean="0"/>
                        <a:t> of 1 </a:t>
                      </a:r>
                      <a:r>
                        <a:rPr lang="en-ZA" sz="1600" dirty="0" smtClean="0"/>
                        <a:t>major public engagement platform on social cohesion per quarter</a:t>
                      </a:r>
                      <a:r>
                        <a:rPr lang="en-ZA" sz="1600" baseline="0" dirty="0" smtClean="0"/>
                        <a:t> – further assist provinces in their dialogue program</a:t>
                      </a:r>
                      <a:endParaRPr lang="en-ZA" sz="1600" dirty="0"/>
                    </a:p>
                  </a:txBody>
                  <a:tcPr/>
                </a:tc>
                <a:extLst>
                  <a:ext uri="{0D108BD9-81ED-4DB2-BD59-A6C34878D82A}">
                    <a16:rowId xmlns:a16="http://schemas.microsoft.com/office/drawing/2014/main" xmlns="" val="10001"/>
                  </a:ext>
                </a:extLst>
              </a:tr>
              <a:tr h="1031834">
                <a:tc vMerge="1">
                  <a:txBody>
                    <a:bodyPr/>
                    <a:lstStyle/>
                    <a:p>
                      <a:endParaRPr lang="en-ZA" dirty="0"/>
                    </a:p>
                  </a:txBody>
                  <a:tcPr/>
                </a:tc>
                <a:tc>
                  <a:txBody>
                    <a:bodyPr/>
                    <a:lstStyle/>
                    <a:p>
                      <a:r>
                        <a:rPr lang="en-ZA" sz="1600" dirty="0" smtClean="0"/>
                        <a:t>Media Platforms</a:t>
                      </a:r>
                      <a:r>
                        <a:rPr lang="en-ZA" sz="1600" baseline="0" dirty="0" smtClean="0"/>
                        <a:t> </a:t>
                      </a:r>
                      <a:endParaRPr lang="en-ZA" sz="1600" dirty="0"/>
                    </a:p>
                  </a:txBody>
                  <a:tcPr/>
                </a:tc>
                <a:tc>
                  <a:txBody>
                    <a:bodyPr/>
                    <a:lstStyle/>
                    <a:p>
                      <a:r>
                        <a:rPr lang="en-ZA" sz="1600" dirty="0" smtClean="0"/>
                        <a:t>Included</a:t>
                      </a:r>
                      <a:r>
                        <a:rPr lang="en-ZA" sz="1600" baseline="0" dirty="0" smtClean="0"/>
                        <a:t> in the above</a:t>
                      </a:r>
                      <a:endParaRPr lang="en-ZA" sz="1600" dirty="0"/>
                    </a:p>
                  </a:txBody>
                  <a:tcPr/>
                </a:tc>
                <a:tc>
                  <a:txBody>
                    <a:bodyPr/>
                    <a:lstStyle/>
                    <a:p>
                      <a:r>
                        <a:rPr lang="en-ZA" sz="1600" dirty="0" smtClean="0"/>
                        <a:t>N/A</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2 media platforms on social cohesion created per quarter </a:t>
                      </a:r>
                    </a:p>
                  </a:txBody>
                  <a:tcPr/>
                </a:tc>
                <a:extLst>
                  <a:ext uri="{0D108BD9-81ED-4DB2-BD59-A6C34878D82A}">
                    <a16:rowId xmlns:a16="http://schemas.microsoft.com/office/drawing/2014/main" xmlns="" val="10002"/>
                  </a:ext>
                </a:extLst>
              </a:tr>
              <a:tr h="1420667">
                <a:tc>
                  <a:txBody>
                    <a:bodyPr/>
                    <a:lstStyle/>
                    <a:p>
                      <a:r>
                        <a:rPr lang="en-ZA" sz="1600" dirty="0" smtClean="0"/>
                        <a:t>Social</a:t>
                      </a:r>
                      <a:r>
                        <a:rPr lang="en-ZA" sz="1600" baseline="0" dirty="0" smtClean="0"/>
                        <a:t> Cohesion </a:t>
                      </a:r>
                      <a:endParaRPr lang="en-ZA" sz="1600" dirty="0"/>
                    </a:p>
                  </a:txBody>
                  <a:tcPr/>
                </a:tc>
                <a:tc>
                  <a:txBody>
                    <a:bodyPr/>
                    <a:lstStyle/>
                    <a:p>
                      <a:r>
                        <a:rPr lang="en-ZA" sz="1600" dirty="0" smtClean="0"/>
                        <a:t>National Convention</a:t>
                      </a:r>
                      <a:r>
                        <a:rPr lang="en-ZA" sz="1600" baseline="0" dirty="0" smtClean="0"/>
                        <a:t> on the Social Compact</a:t>
                      </a:r>
                      <a:endParaRPr lang="en-ZA" sz="1600" dirty="0"/>
                    </a:p>
                  </a:txBody>
                  <a:tcPr/>
                </a:tc>
                <a:tc>
                  <a:txBody>
                    <a:bodyPr/>
                    <a:lstStyle/>
                    <a:p>
                      <a:r>
                        <a:rPr lang="en-ZA" sz="1600" dirty="0" smtClean="0"/>
                        <a:t>R5m</a:t>
                      </a:r>
                      <a:endParaRPr lang="en-ZA" sz="1600" dirty="0"/>
                    </a:p>
                  </a:txBody>
                  <a:tcPr/>
                </a:tc>
                <a:tc>
                  <a:txBody>
                    <a:bodyPr/>
                    <a:lstStyle/>
                    <a:p>
                      <a:r>
                        <a:rPr lang="en-ZA" sz="1600" dirty="0" smtClean="0"/>
                        <a:t>Gauteng</a:t>
                      </a:r>
                      <a:endParaRPr lang="en-ZA" sz="1600" dirty="0"/>
                    </a:p>
                  </a:txBody>
                  <a:tcPr/>
                </a:tc>
                <a:tc>
                  <a:txBody>
                    <a:bodyPr/>
                    <a:lstStyle/>
                    <a:p>
                      <a:r>
                        <a:rPr lang="en-ZA" sz="1600" dirty="0" smtClean="0"/>
                        <a:t>September</a:t>
                      </a:r>
                      <a:r>
                        <a:rPr lang="en-ZA" sz="1600" baseline="0" dirty="0" smtClean="0"/>
                        <a:t> 2019</a:t>
                      </a:r>
                      <a:endParaRPr lang="en-ZA" sz="1600" dirty="0"/>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4"/>
          </p:nvPr>
        </p:nvSpPr>
        <p:spPr>
          <a:xfrm>
            <a:off x="8172400" y="6312346"/>
            <a:ext cx="609600" cy="365125"/>
          </a:xfrm>
        </p:spPr>
        <p:txBody>
          <a:bodyPr/>
          <a:lstStyle/>
          <a:p>
            <a:r>
              <a:rPr lang="en-ZA" sz="1200" b="1" dirty="0" smtClean="0"/>
              <a:t>61</a:t>
            </a:r>
          </a:p>
        </p:txBody>
      </p:sp>
      <p:sp>
        <p:nvSpPr>
          <p:cNvPr id="6" name="Title 1"/>
          <p:cNvSpPr>
            <a:spLocks noGrp="1"/>
          </p:cNvSpPr>
          <p:nvPr>
            <p:ph type="title"/>
          </p:nvPr>
        </p:nvSpPr>
        <p:spPr>
          <a:xfrm>
            <a:off x="467544" y="260648"/>
            <a:ext cx="8229600" cy="432048"/>
          </a:xfrm>
        </p:spPr>
        <p:txBody>
          <a:bodyPr>
            <a:normAutofit fontScale="90000"/>
          </a:bodyPr>
          <a:lstStyle/>
          <a:p>
            <a:pPr algn="ctr"/>
            <a:r>
              <a:rPr lang="en-US" sz="2700" dirty="0" smtClean="0">
                <a:latin typeface="+mj-lt"/>
              </a:rPr>
              <a:t>DETAILS OF SOCIAL COHESION PROJECTS PLANNED</a:t>
            </a:r>
            <a:r>
              <a:rPr lang="en-US" dirty="0">
                <a:latin typeface="+mj-lt"/>
              </a:rPr>
              <a:t/>
            </a:r>
            <a:br>
              <a:rPr lang="en-US" dirty="0">
                <a:latin typeface="+mj-lt"/>
              </a:rPr>
            </a:br>
            <a:endParaRPr lang="en-ZA" dirty="0">
              <a:latin typeface="+mj-lt"/>
            </a:endParaRPr>
          </a:p>
        </p:txBody>
      </p:sp>
    </p:spTree>
    <p:extLst>
      <p:ext uri="{BB962C8B-B14F-4D97-AF65-F5344CB8AC3E}">
        <p14:creationId xmlns:p14="http://schemas.microsoft.com/office/powerpoint/2010/main" xmlns="" val="174296529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09" y="343964"/>
            <a:ext cx="8229600" cy="504056"/>
          </a:xfrm>
        </p:spPr>
        <p:txBody>
          <a:bodyPr>
            <a:normAutofit/>
          </a:bodyPr>
          <a:lstStyle/>
          <a:p>
            <a:pPr algn="ctr"/>
            <a:r>
              <a:rPr lang="en-US" sz="2700" dirty="0">
                <a:latin typeface="Calibri"/>
              </a:rPr>
              <a:t>DETAILS OF SOCIAL COHESION PROJECTS PLANNED</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86497304"/>
              </p:ext>
            </p:extLst>
          </p:nvPr>
        </p:nvGraphicFramePr>
        <p:xfrm>
          <a:off x="457200" y="1125538"/>
          <a:ext cx="8229600" cy="467972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734858">
                <a:tc>
                  <a:txBody>
                    <a:bodyPr/>
                    <a:lstStyle/>
                    <a:p>
                      <a:r>
                        <a:rPr lang="en-US" sz="2000" dirty="0" smtClean="0"/>
                        <a:t>Programme </a:t>
                      </a:r>
                      <a:endParaRPr lang="en-ZA" sz="2000" dirty="0"/>
                    </a:p>
                  </a:txBody>
                  <a:tcPr/>
                </a:tc>
                <a:tc>
                  <a:txBody>
                    <a:bodyPr/>
                    <a:lstStyle/>
                    <a:p>
                      <a:r>
                        <a:rPr lang="en-US" sz="2000" dirty="0" smtClean="0"/>
                        <a:t>Project </a:t>
                      </a:r>
                      <a:endParaRPr lang="en-ZA" sz="2000" dirty="0"/>
                    </a:p>
                  </a:txBody>
                  <a:tcPr/>
                </a:tc>
                <a:tc>
                  <a:txBody>
                    <a:bodyPr/>
                    <a:lstStyle/>
                    <a:p>
                      <a:r>
                        <a:rPr lang="en-US" sz="2000" dirty="0" smtClean="0"/>
                        <a:t>Budget</a:t>
                      </a:r>
                      <a:r>
                        <a:rPr lang="en-US" sz="2000" baseline="0" dirty="0" smtClean="0"/>
                        <a:t> </a:t>
                      </a:r>
                      <a:endParaRPr lang="en-ZA" sz="2000" dirty="0"/>
                    </a:p>
                  </a:txBody>
                  <a:tcPr/>
                </a:tc>
                <a:tc>
                  <a:txBody>
                    <a:bodyPr/>
                    <a:lstStyle/>
                    <a:p>
                      <a:r>
                        <a:rPr lang="en-US" sz="2000" dirty="0" smtClean="0"/>
                        <a:t>Province</a:t>
                      </a:r>
                      <a:r>
                        <a:rPr lang="en-US" sz="2000" baseline="0" dirty="0" smtClean="0"/>
                        <a:t> </a:t>
                      </a:r>
                      <a:endParaRPr lang="en-ZA" sz="2000" dirty="0"/>
                    </a:p>
                  </a:txBody>
                  <a:tcPr/>
                </a:tc>
                <a:tc>
                  <a:txBody>
                    <a:bodyPr/>
                    <a:lstStyle/>
                    <a:p>
                      <a:r>
                        <a:rPr lang="en-US" sz="2000" dirty="0" smtClean="0"/>
                        <a:t>Quarter </a:t>
                      </a:r>
                      <a:endParaRPr lang="en-ZA" sz="2000" dirty="0"/>
                    </a:p>
                  </a:txBody>
                  <a:tcPr/>
                </a:tc>
                <a:extLst>
                  <a:ext uri="{0D108BD9-81ED-4DB2-BD59-A6C34878D82A}">
                    <a16:rowId xmlns:a16="http://schemas.microsoft.com/office/drawing/2014/main" xmlns="" val="10000"/>
                  </a:ext>
                </a:extLst>
              </a:tr>
              <a:tr h="1972434">
                <a:tc rowSpan="2">
                  <a:txBody>
                    <a:bodyPr/>
                    <a:lstStyle/>
                    <a:p>
                      <a:r>
                        <a:rPr lang="en-ZA" sz="1600" dirty="0" smtClean="0"/>
                        <a:t>Social</a:t>
                      </a:r>
                      <a:r>
                        <a:rPr lang="en-ZA" sz="1600" baseline="0" dirty="0" smtClean="0"/>
                        <a:t> Cohesion</a:t>
                      </a:r>
                      <a:endParaRPr lang="en-ZA" sz="1600" dirty="0"/>
                    </a:p>
                  </a:txBody>
                  <a:tcPr/>
                </a:tc>
                <a:tc>
                  <a:txBody>
                    <a:bodyPr/>
                    <a:lstStyle/>
                    <a:p>
                      <a:r>
                        <a:rPr lang="en-ZA" sz="1600" dirty="0" smtClean="0"/>
                        <a:t>Social Cohesion Advocates Project</a:t>
                      </a:r>
                      <a:endParaRPr lang="en-ZA" sz="1600" dirty="0"/>
                    </a:p>
                  </a:txBody>
                  <a:tcPr/>
                </a:tc>
                <a:tc>
                  <a:txBody>
                    <a:bodyPr/>
                    <a:lstStyle/>
                    <a:p>
                      <a:r>
                        <a:rPr lang="en-ZA" sz="1600" dirty="0" smtClean="0"/>
                        <a:t>R5m</a:t>
                      </a:r>
                      <a:endParaRPr lang="en-ZA" sz="1600" dirty="0"/>
                    </a:p>
                  </a:txBody>
                  <a:tcPr/>
                </a:tc>
                <a:tc>
                  <a:txBody>
                    <a:bodyPr/>
                    <a:lstStyle/>
                    <a:p>
                      <a:r>
                        <a:rPr lang="en-ZA" sz="1600" dirty="0" smtClean="0"/>
                        <a:t>All provinces targeted </a:t>
                      </a:r>
                      <a:endParaRPr lang="en-ZA" sz="1600" dirty="0"/>
                    </a:p>
                  </a:txBody>
                  <a:tcPr/>
                </a:tc>
                <a:tc>
                  <a:txBody>
                    <a:bodyPr/>
                    <a:lstStyle/>
                    <a:p>
                      <a:r>
                        <a:rPr lang="en-ZA" sz="1600" dirty="0" smtClean="0"/>
                        <a:t>Minimum of 5 social</a:t>
                      </a:r>
                      <a:r>
                        <a:rPr lang="en-ZA" sz="1600" baseline="0" dirty="0" smtClean="0"/>
                        <a:t> cohesion advocacy platforms supported and created</a:t>
                      </a:r>
                      <a:endParaRPr lang="en-ZA" sz="1600" dirty="0"/>
                    </a:p>
                  </a:txBody>
                  <a:tcPr/>
                </a:tc>
                <a:extLst>
                  <a:ext uri="{0D108BD9-81ED-4DB2-BD59-A6C34878D82A}">
                    <a16:rowId xmlns:a16="http://schemas.microsoft.com/office/drawing/2014/main" xmlns="" val="10001"/>
                  </a:ext>
                </a:extLst>
              </a:tr>
              <a:tr h="1972434">
                <a:tc vMerge="1">
                  <a:txBody>
                    <a:bodyPr/>
                    <a:lstStyle/>
                    <a:p>
                      <a:endParaRPr lang="en-ZA" sz="1600" dirty="0"/>
                    </a:p>
                  </a:txBody>
                  <a:tcPr/>
                </a:tc>
                <a:tc>
                  <a:txBody>
                    <a:bodyPr/>
                    <a:lstStyle/>
                    <a:p>
                      <a:r>
                        <a:rPr lang="en-ZA" sz="1600" dirty="0" smtClean="0"/>
                        <a:t>National Days and major commemorations</a:t>
                      </a:r>
                      <a:endParaRPr lang="en-ZA" sz="1600" dirty="0"/>
                    </a:p>
                  </a:txBody>
                  <a:tcPr/>
                </a:tc>
                <a:tc>
                  <a:txBody>
                    <a:bodyPr/>
                    <a:lstStyle/>
                    <a:p>
                      <a:r>
                        <a:rPr lang="en-ZA" sz="1600" dirty="0" smtClean="0"/>
                        <a:t>R31,5m</a:t>
                      </a:r>
                      <a:endParaRPr lang="en-ZA" sz="1600" dirty="0"/>
                    </a:p>
                  </a:txBody>
                  <a:tcPr/>
                </a:tc>
                <a:tc>
                  <a:txBody>
                    <a:bodyPr/>
                    <a:lstStyle/>
                    <a:p>
                      <a:r>
                        <a:rPr lang="en-ZA" sz="1600" dirty="0" smtClean="0"/>
                        <a:t>Provinces</a:t>
                      </a:r>
                      <a:r>
                        <a:rPr lang="en-ZA" sz="1600" baseline="0" dirty="0" smtClean="0"/>
                        <a:t> as may be determined by the Presidency</a:t>
                      </a:r>
                      <a:endParaRPr lang="en-ZA" sz="1600" dirty="0"/>
                    </a:p>
                  </a:txBody>
                  <a:tcPr/>
                </a:tc>
                <a:tc>
                  <a:txBody>
                    <a:bodyPr/>
                    <a:lstStyle/>
                    <a:p>
                      <a:r>
                        <a:rPr lang="en-ZA" sz="1600" dirty="0" smtClean="0"/>
                        <a:t>A minimum of 6 national days celebrated and / or commemorated</a:t>
                      </a:r>
                      <a:endParaRPr lang="en-ZA" sz="1600" dirty="0"/>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4"/>
          </p:nvPr>
        </p:nvSpPr>
        <p:spPr/>
        <p:txBody>
          <a:bodyPr/>
          <a:lstStyle/>
          <a:p>
            <a:r>
              <a:rPr lang="en-ZA" sz="1200" b="1" dirty="0" smtClean="0"/>
              <a:t>62</a:t>
            </a:r>
          </a:p>
        </p:txBody>
      </p:sp>
    </p:spTree>
    <p:extLst>
      <p:ext uri="{BB962C8B-B14F-4D97-AF65-F5344CB8AC3E}">
        <p14:creationId xmlns:p14="http://schemas.microsoft.com/office/powerpoint/2010/main" xmlns="" val="413308042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494928"/>
          </a:xfrm>
        </p:spPr>
        <p:txBody>
          <a:bodyPr>
            <a:normAutofit fontScale="90000"/>
          </a:bodyPr>
          <a:lstStyle/>
          <a:p>
            <a:pPr algn="ctr"/>
            <a:r>
              <a:rPr lang="en-US" sz="2700" dirty="0">
                <a:latin typeface="Calibri"/>
              </a:rPr>
              <a:t>DETAILS OF SOCIAL COHESION PROJECTS PLANNED</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12691333"/>
              </p:ext>
            </p:extLst>
          </p:nvPr>
        </p:nvGraphicFramePr>
        <p:xfrm>
          <a:off x="467544" y="764704"/>
          <a:ext cx="8229600" cy="5257367"/>
        </p:xfrm>
        <a:graphic>
          <a:graphicData uri="http://schemas.openxmlformats.org/drawingml/2006/table">
            <a:tbl>
              <a:tblPr firstRow="1" bandRow="1">
                <a:tableStyleId>{5C22544A-7EE6-4342-B048-85BDC9FD1C3A}</a:tableStyleId>
              </a:tblPr>
              <a:tblGrid>
                <a:gridCol w="1450504">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532776">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9773">
                <a:tc>
                  <a:txBody>
                    <a:bodyPr/>
                    <a:lstStyle/>
                    <a:p>
                      <a:r>
                        <a:rPr lang="en-US" sz="2000" dirty="0" smtClean="0"/>
                        <a:t>Programme </a:t>
                      </a:r>
                      <a:endParaRPr lang="en-ZA" sz="2000" dirty="0"/>
                    </a:p>
                  </a:txBody>
                  <a:tcPr/>
                </a:tc>
                <a:tc>
                  <a:txBody>
                    <a:bodyPr/>
                    <a:lstStyle/>
                    <a:p>
                      <a:r>
                        <a:rPr lang="en-US" sz="2000" dirty="0" smtClean="0"/>
                        <a:t>Project </a:t>
                      </a:r>
                      <a:endParaRPr lang="en-ZA" sz="2000" dirty="0"/>
                    </a:p>
                  </a:txBody>
                  <a:tcPr/>
                </a:tc>
                <a:tc>
                  <a:txBody>
                    <a:bodyPr/>
                    <a:lstStyle/>
                    <a:p>
                      <a:r>
                        <a:rPr lang="en-US" sz="2000" dirty="0" smtClean="0"/>
                        <a:t>Budget</a:t>
                      </a:r>
                      <a:r>
                        <a:rPr lang="en-US" sz="2000" baseline="0" dirty="0" smtClean="0"/>
                        <a:t> </a:t>
                      </a:r>
                      <a:endParaRPr lang="en-ZA" sz="2000" dirty="0"/>
                    </a:p>
                  </a:txBody>
                  <a:tcPr/>
                </a:tc>
                <a:tc>
                  <a:txBody>
                    <a:bodyPr/>
                    <a:lstStyle/>
                    <a:p>
                      <a:r>
                        <a:rPr lang="en-US" sz="2000" dirty="0" smtClean="0"/>
                        <a:t>Province</a:t>
                      </a:r>
                      <a:r>
                        <a:rPr lang="en-US" sz="2000" baseline="0" dirty="0" smtClean="0"/>
                        <a:t> </a:t>
                      </a:r>
                      <a:endParaRPr lang="en-ZA" sz="2000" dirty="0"/>
                    </a:p>
                  </a:txBody>
                  <a:tcPr/>
                </a:tc>
                <a:tc>
                  <a:txBody>
                    <a:bodyPr/>
                    <a:lstStyle/>
                    <a:p>
                      <a:r>
                        <a:rPr lang="en-US" sz="2000" dirty="0" smtClean="0"/>
                        <a:t>Quarter </a:t>
                      </a:r>
                      <a:endParaRPr lang="en-ZA" sz="2000" dirty="0"/>
                    </a:p>
                  </a:txBody>
                  <a:tcPr/>
                </a:tc>
                <a:extLst>
                  <a:ext uri="{0D108BD9-81ED-4DB2-BD59-A6C34878D82A}">
                    <a16:rowId xmlns:a16="http://schemas.microsoft.com/office/drawing/2014/main" xmlns="" val="10000"/>
                  </a:ext>
                </a:extLst>
              </a:tr>
              <a:tr h="2979754">
                <a:tc>
                  <a:txBody>
                    <a:bodyPr/>
                    <a:lstStyle/>
                    <a:p>
                      <a:r>
                        <a:rPr lang="en-ZA" dirty="0" smtClean="0"/>
                        <a:t>Moral Regeneration </a:t>
                      </a:r>
                      <a:endParaRPr lang="en-ZA" dirty="0"/>
                    </a:p>
                  </a:txBody>
                  <a:tcPr/>
                </a:tc>
                <a:tc>
                  <a:txBody>
                    <a:bodyPr/>
                    <a:lstStyle/>
                    <a:p>
                      <a:r>
                        <a:rPr lang="en-ZA" dirty="0" smtClean="0"/>
                        <a:t>1) Charter of Election Ethics</a:t>
                      </a:r>
                    </a:p>
                    <a:p>
                      <a:r>
                        <a:rPr lang="en-ZA" dirty="0" smtClean="0"/>
                        <a:t>2) Ethical Leadership</a:t>
                      </a:r>
                    </a:p>
                    <a:p>
                      <a:r>
                        <a:rPr lang="en-ZA" dirty="0" smtClean="0"/>
                        <a:t>3) Youth Dialogue – to celebrate the youth month</a:t>
                      </a:r>
                    </a:p>
                    <a:p>
                      <a:r>
                        <a:rPr lang="en-ZA" dirty="0" smtClean="0"/>
                        <a:t>4) MRM Month  </a:t>
                      </a:r>
                    </a:p>
                    <a:p>
                      <a:r>
                        <a:rPr lang="en-ZA" dirty="0" smtClean="0"/>
                        <a:t>5) Public Lecture</a:t>
                      </a:r>
                    </a:p>
                    <a:p>
                      <a:r>
                        <a:rPr lang="en-ZA" dirty="0" smtClean="0"/>
                        <a:t>6) Anti-femicide campaign</a:t>
                      </a:r>
                    </a:p>
                    <a:p>
                      <a:endParaRPr lang="en-ZA" dirty="0"/>
                    </a:p>
                  </a:txBody>
                  <a:tcPr/>
                </a:tc>
                <a:tc>
                  <a:txBody>
                    <a:bodyPr/>
                    <a:lstStyle/>
                    <a:p>
                      <a:r>
                        <a:rPr lang="en-ZA" dirty="0" smtClean="0"/>
                        <a:t>R4 m</a:t>
                      </a:r>
                      <a:endParaRPr lang="en-ZA" dirty="0"/>
                    </a:p>
                  </a:txBody>
                  <a:tcPr/>
                </a:tc>
                <a:tc>
                  <a:txBody>
                    <a:bodyPr/>
                    <a:lstStyle/>
                    <a:p>
                      <a:r>
                        <a:rPr lang="en-ZA" dirty="0" smtClean="0"/>
                        <a:t>All provinces </a:t>
                      </a:r>
                      <a:endParaRPr lang="en-ZA" dirty="0"/>
                    </a:p>
                  </a:txBody>
                  <a:tcPr/>
                </a:tc>
                <a:tc>
                  <a:txBody>
                    <a:bodyPr/>
                    <a:lstStyle/>
                    <a:p>
                      <a:r>
                        <a:rPr lang="en-ZA" dirty="0" smtClean="0"/>
                        <a:t>Every quarter </a:t>
                      </a:r>
                      <a:endParaRPr lang="en-ZA" dirty="0"/>
                    </a:p>
                  </a:txBody>
                  <a:tcPr/>
                </a:tc>
                <a:extLst>
                  <a:ext uri="{0D108BD9-81ED-4DB2-BD59-A6C34878D82A}">
                    <a16:rowId xmlns:a16="http://schemas.microsoft.com/office/drawing/2014/main" xmlns="" val="10001"/>
                  </a:ext>
                </a:extLst>
              </a:tr>
              <a:tr h="1752167">
                <a:tc>
                  <a:txBody>
                    <a:bodyPr/>
                    <a:lstStyle/>
                    <a:p>
                      <a:r>
                        <a:rPr lang="en-ZA" dirty="0" smtClean="0"/>
                        <a:t>Social</a:t>
                      </a:r>
                      <a:r>
                        <a:rPr lang="en-ZA" baseline="0" dirty="0" smtClean="0"/>
                        <a:t> Cohesion </a:t>
                      </a:r>
                      <a:endParaRPr lang="en-ZA" dirty="0"/>
                    </a:p>
                  </a:txBody>
                  <a:tcPr/>
                </a:tc>
                <a:tc>
                  <a:txBody>
                    <a:bodyPr/>
                    <a:lstStyle/>
                    <a:p>
                      <a:r>
                        <a:rPr lang="en-ZA" dirty="0" smtClean="0"/>
                        <a:t>Outcome</a:t>
                      </a:r>
                      <a:r>
                        <a:rPr lang="en-ZA" baseline="0" dirty="0" smtClean="0"/>
                        <a:t> 14 coordination, monitoring, support and evaluation </a:t>
                      </a:r>
                      <a:endParaRPr lang="en-ZA" dirty="0"/>
                    </a:p>
                  </a:txBody>
                  <a:tcPr/>
                </a:tc>
                <a:tc>
                  <a:txBody>
                    <a:bodyPr/>
                    <a:lstStyle/>
                    <a:p>
                      <a:r>
                        <a:rPr lang="en-ZA" dirty="0" smtClean="0"/>
                        <a:t>R1m</a:t>
                      </a:r>
                      <a:endParaRPr lang="en-ZA" dirty="0"/>
                    </a:p>
                  </a:txBody>
                  <a:tcPr/>
                </a:tc>
                <a:tc>
                  <a:txBody>
                    <a:bodyPr/>
                    <a:lstStyle/>
                    <a:p>
                      <a:r>
                        <a:rPr lang="en-ZA" dirty="0" smtClean="0"/>
                        <a:t>All provinces</a:t>
                      </a:r>
                      <a:r>
                        <a:rPr lang="en-ZA" baseline="0" dirty="0" smtClean="0"/>
                        <a:t> </a:t>
                      </a:r>
                      <a:endParaRPr lang="en-ZA" dirty="0"/>
                    </a:p>
                  </a:txBody>
                  <a:tcPr/>
                </a:tc>
                <a:tc>
                  <a:txBody>
                    <a:bodyPr/>
                    <a:lstStyle/>
                    <a:p>
                      <a:r>
                        <a:rPr lang="en-ZA" dirty="0" smtClean="0"/>
                        <a:t>Bi-annual reprting</a:t>
                      </a:r>
                    </a:p>
                    <a:p>
                      <a:endParaRPr lang="en-ZA" dirty="0" smtClean="0"/>
                    </a:p>
                    <a:p>
                      <a:r>
                        <a:rPr lang="en-ZA" dirty="0" smtClean="0"/>
                        <a:t>Quarterly reporting</a:t>
                      </a:r>
                      <a:endParaRPr lang="en-ZA" dirty="0"/>
                    </a:p>
                  </a:txBody>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4"/>
          </p:nvPr>
        </p:nvSpPr>
        <p:spPr>
          <a:xfrm>
            <a:off x="8100392" y="6475743"/>
            <a:ext cx="609600" cy="365125"/>
          </a:xfrm>
        </p:spPr>
        <p:txBody>
          <a:bodyPr/>
          <a:lstStyle/>
          <a:p>
            <a:r>
              <a:rPr lang="en-ZA" sz="1000" b="1" dirty="0" smtClean="0"/>
              <a:t>63</a:t>
            </a:r>
          </a:p>
        </p:txBody>
      </p:sp>
    </p:spTree>
    <p:extLst>
      <p:ext uri="{BB962C8B-B14F-4D97-AF65-F5344CB8AC3E}">
        <p14:creationId xmlns:p14="http://schemas.microsoft.com/office/powerpoint/2010/main" xmlns="" val="254906860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a:spLocks noGrp="1"/>
          </p:cNvSpPr>
          <p:nvPr>
            <p:ph type="title"/>
          </p:nvPr>
        </p:nvSpPr>
        <p:spPr>
          <a:xfrm>
            <a:off x="1115616" y="1772816"/>
            <a:ext cx="6984776" cy="1224136"/>
          </a:xfrm>
        </p:spPr>
        <p:txBody>
          <a:bodyPr>
            <a:noAutofit/>
          </a:bodyPr>
          <a:lstStyle/>
          <a:p>
            <a:pPr algn="ctr"/>
            <a:r>
              <a:rPr lang="en-US" sz="4000" dirty="0" smtClean="0">
                <a:latin typeface="+mj-lt"/>
              </a:rPr>
              <a:t/>
            </a:r>
            <a:br>
              <a:rPr lang="en-US" sz="4000" dirty="0" smtClean="0">
                <a:latin typeface="+mj-lt"/>
              </a:rPr>
            </a:br>
            <a:r>
              <a:rPr lang="en-US" sz="4000" dirty="0" smtClean="0">
                <a:latin typeface="+mj-lt"/>
              </a:rPr>
              <a:t>GOAL 3: </a:t>
            </a:r>
            <a:r>
              <a:rPr lang="en-US" sz="4000" dirty="0">
                <a:latin typeface="+mj-lt"/>
                <a:cs typeface="Arial Narrow"/>
              </a:rPr>
              <a:t>AN EFFECTIVE AND EFFICIENT </a:t>
            </a:r>
            <a:r>
              <a:rPr lang="en-US" sz="4000" dirty="0" smtClean="0">
                <a:latin typeface="+mj-lt"/>
                <a:cs typeface="Arial Narrow"/>
              </a:rPr>
              <a:t>ACH SECTOR</a:t>
            </a:r>
            <a:r>
              <a:rPr lang="en-US" sz="4000" dirty="0" smtClean="0">
                <a:latin typeface="+mj-lt"/>
              </a:rPr>
              <a:t/>
            </a:r>
            <a:br>
              <a:rPr lang="en-US" sz="4000" dirty="0" smtClean="0">
                <a:latin typeface="+mj-lt"/>
              </a:rPr>
            </a:br>
            <a:endParaRPr lang="en-US" sz="4000" dirty="0">
              <a:latin typeface="+mj-lt"/>
            </a:endParaRPr>
          </a:p>
        </p:txBody>
      </p:sp>
      <p:sp>
        <p:nvSpPr>
          <p:cNvPr id="4" name="Slide Number Placeholder 3"/>
          <p:cNvSpPr txBox="1">
            <a:spLocks/>
          </p:cNvSpPr>
          <p:nvPr/>
        </p:nvSpPr>
        <p:spPr>
          <a:xfrm>
            <a:off x="8100392" y="6237312"/>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ZA" sz="1400" b="1" dirty="0" smtClean="0"/>
          </a:p>
        </p:txBody>
      </p:sp>
      <p:sp>
        <p:nvSpPr>
          <p:cNvPr id="6" name="Slide Number Placeholder 3"/>
          <p:cNvSpPr>
            <a:spLocks noGrp="1"/>
          </p:cNvSpPr>
          <p:nvPr>
            <p:ph type="sldNum" sz="quarter" idx="4"/>
          </p:nvPr>
        </p:nvSpPr>
        <p:spPr>
          <a:xfrm>
            <a:off x="8077200" y="6172200"/>
            <a:ext cx="609600" cy="365125"/>
          </a:xfrm>
        </p:spPr>
        <p:txBody>
          <a:bodyPr/>
          <a:lstStyle/>
          <a:p>
            <a:r>
              <a:rPr lang="en-ZA" sz="1200" b="1" dirty="0" smtClean="0"/>
              <a:t>64</a:t>
            </a:r>
          </a:p>
        </p:txBody>
      </p:sp>
    </p:spTree>
    <p:extLst>
      <p:ext uri="{BB962C8B-B14F-4D97-AF65-F5344CB8AC3E}">
        <p14:creationId xmlns:p14="http://schemas.microsoft.com/office/powerpoint/2010/main" xmlns="" val="182930641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00" y="188640"/>
            <a:ext cx="8229600" cy="710952"/>
          </a:xfrm>
        </p:spPr>
        <p:txBody>
          <a:bodyPr>
            <a:noAutofit/>
          </a:bodyPr>
          <a:lstStyle/>
          <a:p>
            <a:pPr algn="ctr"/>
            <a:r>
              <a:rPr lang="en-US" sz="2800" dirty="0" smtClean="0">
                <a:latin typeface="+mn-lt"/>
              </a:rPr>
              <a:t>DETAILS OF DEPARTMENTAL PERFORMANCE INFORMATION REPORTS OR DOCUMENTS TO BE GENERATED</a:t>
            </a:r>
            <a:endParaRPr lang="en-ZA"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39007697"/>
              </p:ext>
            </p:extLst>
          </p:nvPr>
        </p:nvGraphicFramePr>
        <p:xfrm>
          <a:off x="251520" y="1628800"/>
          <a:ext cx="8640960" cy="4636008"/>
        </p:xfrm>
        <a:graphic>
          <a:graphicData uri="http://schemas.openxmlformats.org/drawingml/2006/table">
            <a:tbl>
              <a:tblPr firstRow="1" bandRow="1">
                <a:tableStyleId>{5C22544A-7EE6-4342-B048-85BDC9FD1C3A}</a:tableStyleId>
              </a:tblPr>
              <a:tblGrid>
                <a:gridCol w="2107551">
                  <a:extLst>
                    <a:ext uri="{9D8B030D-6E8A-4147-A177-3AD203B41FA5}">
                      <a16:colId xmlns:a16="http://schemas.microsoft.com/office/drawing/2014/main" xmlns="" val="20000"/>
                    </a:ext>
                  </a:extLst>
                </a:gridCol>
                <a:gridCol w="1531321">
                  <a:extLst>
                    <a:ext uri="{9D8B030D-6E8A-4147-A177-3AD203B41FA5}">
                      <a16:colId xmlns:a16="http://schemas.microsoft.com/office/drawing/2014/main" xmlns="" val="20001"/>
                    </a:ext>
                  </a:extLst>
                </a:gridCol>
                <a:gridCol w="5002088">
                  <a:extLst>
                    <a:ext uri="{9D8B030D-6E8A-4147-A177-3AD203B41FA5}">
                      <a16:colId xmlns:a16="http://schemas.microsoft.com/office/drawing/2014/main" xmlns="" val="20002"/>
                    </a:ext>
                  </a:extLst>
                </a:gridCol>
              </a:tblGrid>
              <a:tr h="392442">
                <a:tc>
                  <a:txBody>
                    <a:bodyPr/>
                    <a:lstStyle/>
                    <a:p>
                      <a:r>
                        <a:rPr lang="en-US" sz="2000" dirty="0" smtClean="0"/>
                        <a:t>Report</a:t>
                      </a:r>
                      <a:r>
                        <a:rPr lang="en-US" sz="2000" baseline="0" dirty="0" smtClean="0"/>
                        <a:t> </a:t>
                      </a:r>
                      <a:endParaRPr lang="en-ZA" sz="2000" dirty="0"/>
                    </a:p>
                  </a:txBody>
                  <a:tcPr/>
                </a:tc>
                <a:tc>
                  <a:txBody>
                    <a:bodyPr/>
                    <a:lstStyle/>
                    <a:p>
                      <a:r>
                        <a:rPr lang="en-US" sz="2000" baseline="0" dirty="0" smtClean="0"/>
                        <a:t> Frequency </a:t>
                      </a:r>
                      <a:endParaRPr lang="en-ZA" sz="2000" dirty="0"/>
                    </a:p>
                  </a:txBody>
                  <a:tcPr/>
                </a:tc>
                <a:tc>
                  <a:txBody>
                    <a:bodyPr/>
                    <a:lstStyle/>
                    <a:p>
                      <a:pPr algn="ctr"/>
                      <a:r>
                        <a:rPr lang="en-US" sz="2000" dirty="0" smtClean="0"/>
                        <a:t>Purpose</a:t>
                      </a:r>
                      <a:endParaRPr lang="en-ZA" sz="2000" dirty="0"/>
                    </a:p>
                  </a:txBody>
                  <a:tcPr/>
                </a:tc>
                <a:extLst>
                  <a:ext uri="{0D108BD9-81ED-4DB2-BD59-A6C34878D82A}">
                    <a16:rowId xmlns:a16="http://schemas.microsoft.com/office/drawing/2014/main" xmlns="" val="10000"/>
                  </a:ext>
                </a:extLst>
              </a:tr>
              <a:tr h="392442">
                <a:tc>
                  <a:txBody>
                    <a:bodyPr/>
                    <a:lstStyle/>
                    <a:p>
                      <a:r>
                        <a:rPr lang="en-ZA" sz="1400" dirty="0" smtClean="0">
                          <a:latin typeface="+mn-lt"/>
                        </a:rPr>
                        <a:t>2 X Outcome 14 Reports</a:t>
                      </a:r>
                      <a:endParaRPr lang="en-ZA" sz="1400" dirty="0">
                        <a:latin typeface="+mn-lt"/>
                      </a:endParaRPr>
                    </a:p>
                  </a:txBody>
                  <a:tcPr/>
                </a:tc>
                <a:tc>
                  <a:txBody>
                    <a:bodyPr/>
                    <a:lstStyle/>
                    <a:p>
                      <a:r>
                        <a:rPr lang="en-US" sz="1400" dirty="0" smtClean="0">
                          <a:latin typeface="+mn-lt"/>
                        </a:rPr>
                        <a:t>Quarterly </a:t>
                      </a:r>
                      <a:endParaRPr lang="en-ZA" sz="1400" dirty="0">
                        <a:latin typeface="+mn-lt"/>
                      </a:endParaRPr>
                    </a:p>
                  </a:txBody>
                  <a:tcPr/>
                </a:tc>
                <a:tc>
                  <a:txBody>
                    <a:bodyPr/>
                    <a:lstStyle/>
                    <a:p>
                      <a:r>
                        <a:rPr lang="en-US" sz="1400" dirty="0" smtClean="0">
                          <a:latin typeface="+mn-lt"/>
                        </a:rPr>
                        <a:t>To measure the progress</a:t>
                      </a:r>
                      <a:r>
                        <a:rPr lang="en-US" sz="1400" baseline="0" dirty="0" smtClean="0">
                          <a:latin typeface="+mn-lt"/>
                        </a:rPr>
                        <a:t>  in the  implementation of the Outcome 14</a:t>
                      </a:r>
                    </a:p>
                    <a:p>
                      <a:endParaRPr lang="en-ZA" sz="1400" dirty="0">
                        <a:latin typeface="+mn-lt"/>
                      </a:endParaRPr>
                    </a:p>
                  </a:txBody>
                  <a:tcPr/>
                </a:tc>
                <a:extLst>
                  <a:ext uri="{0D108BD9-81ED-4DB2-BD59-A6C34878D82A}">
                    <a16:rowId xmlns:a16="http://schemas.microsoft.com/office/drawing/2014/main" xmlns="" val="10001"/>
                  </a:ext>
                </a:extLst>
              </a:tr>
              <a:tr h="392442">
                <a:tc>
                  <a:txBody>
                    <a:bodyPr/>
                    <a:lstStyle/>
                    <a:p>
                      <a:r>
                        <a:rPr lang="en-ZA" sz="1400" dirty="0" smtClean="0">
                          <a:latin typeface="+mn-lt"/>
                        </a:rPr>
                        <a:t>4 X Quarterly performance reposts</a:t>
                      </a:r>
                      <a:endParaRPr lang="en-ZA" sz="1400" dirty="0">
                        <a:latin typeface="+mn-lt"/>
                      </a:endParaRPr>
                    </a:p>
                  </a:txBody>
                  <a:tcPr/>
                </a:tc>
                <a:tc>
                  <a:txBody>
                    <a:bodyPr/>
                    <a:lstStyle/>
                    <a:p>
                      <a:r>
                        <a:rPr lang="en-US" sz="1400" dirty="0" smtClean="0">
                          <a:latin typeface="+mn-lt"/>
                        </a:rPr>
                        <a:t>Quarterly </a:t>
                      </a:r>
                      <a:endParaRPr lang="en-ZA" sz="1400" dirty="0">
                        <a:latin typeface="+mn-lt"/>
                      </a:endParaRPr>
                    </a:p>
                  </a:txBody>
                  <a:tcPr/>
                </a:tc>
                <a:tc>
                  <a:txBody>
                    <a:bodyPr/>
                    <a:lstStyle/>
                    <a:p>
                      <a:r>
                        <a:rPr lang="en-US" sz="1400" dirty="0" smtClean="0">
                          <a:latin typeface="+mn-lt"/>
                        </a:rPr>
                        <a:t>To measure quarterly performance </a:t>
                      </a:r>
                      <a:r>
                        <a:rPr lang="en-US" sz="1400" baseline="0" dirty="0" smtClean="0">
                          <a:latin typeface="+mn-lt"/>
                        </a:rPr>
                        <a:t> of the department  against  the  2018-19 APP </a:t>
                      </a:r>
                    </a:p>
                  </a:txBody>
                  <a:tcPr/>
                </a:tc>
                <a:extLst>
                  <a:ext uri="{0D108BD9-81ED-4DB2-BD59-A6C34878D82A}">
                    <a16:rowId xmlns:a16="http://schemas.microsoft.com/office/drawing/2014/main" xmlns="" val="10002"/>
                  </a:ext>
                </a:extLst>
              </a:tr>
              <a:tr h="392442">
                <a:tc>
                  <a:txBody>
                    <a:bodyPr/>
                    <a:lstStyle/>
                    <a:p>
                      <a:r>
                        <a:rPr lang="en-ZA" sz="1400" dirty="0" smtClean="0">
                          <a:latin typeface="+mn-lt"/>
                        </a:rPr>
                        <a:t>1 X Annual Report </a:t>
                      </a:r>
                      <a:endParaRPr lang="en-ZA" sz="1400" dirty="0">
                        <a:latin typeface="+mn-lt"/>
                      </a:endParaRPr>
                    </a:p>
                  </a:txBody>
                  <a:tcPr/>
                </a:tc>
                <a:tc>
                  <a:txBody>
                    <a:bodyPr/>
                    <a:lstStyle/>
                    <a:p>
                      <a:r>
                        <a:rPr lang="en-US" sz="1400" dirty="0" smtClean="0">
                          <a:latin typeface="+mn-lt"/>
                        </a:rPr>
                        <a:t>Annual (S</a:t>
                      </a:r>
                      <a:r>
                        <a:rPr lang="en-US" sz="1400" baseline="0" dirty="0" smtClean="0">
                          <a:latin typeface="+mn-lt"/>
                        </a:rPr>
                        <a:t>eptember 2018) </a:t>
                      </a:r>
                      <a:endParaRPr lang="en-ZA" sz="1400" dirty="0">
                        <a:latin typeface="+mn-lt"/>
                      </a:endParaRPr>
                    </a:p>
                  </a:txBody>
                  <a:tcPr/>
                </a:tc>
                <a:tc>
                  <a:txBody>
                    <a:bodyPr/>
                    <a:lstStyle/>
                    <a:p>
                      <a:r>
                        <a:rPr lang="en-US" sz="1400" dirty="0" smtClean="0">
                          <a:latin typeface="+mn-lt"/>
                        </a:rPr>
                        <a:t>To measure the annual performance</a:t>
                      </a:r>
                      <a:r>
                        <a:rPr lang="en-US" sz="1400" baseline="0" dirty="0" smtClean="0">
                          <a:latin typeface="+mn-lt"/>
                        </a:rPr>
                        <a:t>  of  the department  against the 2018-19 APP</a:t>
                      </a:r>
                    </a:p>
                    <a:p>
                      <a:endParaRPr lang="en-ZA" sz="1400" dirty="0">
                        <a:latin typeface="+mn-lt"/>
                      </a:endParaRPr>
                    </a:p>
                  </a:txBody>
                  <a:tcPr/>
                </a:tc>
                <a:extLst>
                  <a:ext uri="{0D108BD9-81ED-4DB2-BD59-A6C34878D82A}">
                    <a16:rowId xmlns:a16="http://schemas.microsoft.com/office/drawing/2014/main" xmlns="" val="10003"/>
                  </a:ext>
                </a:extLst>
              </a:tr>
              <a:tr h="392442">
                <a:tc>
                  <a:txBody>
                    <a:bodyPr/>
                    <a:lstStyle/>
                    <a:p>
                      <a:r>
                        <a:rPr lang="en-US" sz="1400" dirty="0" smtClean="0">
                          <a:latin typeface="+mn-lt"/>
                        </a:rPr>
                        <a:t>4 X Analysis report on performance of entities</a:t>
                      </a:r>
                      <a:endParaRPr lang="en-ZA" sz="1400" dirty="0">
                        <a:latin typeface="+mn-lt"/>
                      </a:endParaRPr>
                    </a:p>
                  </a:txBody>
                  <a:tcPr/>
                </a:tc>
                <a:tc>
                  <a:txBody>
                    <a:bodyPr/>
                    <a:lstStyle/>
                    <a:p>
                      <a:r>
                        <a:rPr lang="en-US" sz="1400" dirty="0" smtClean="0">
                          <a:latin typeface="+mn-lt"/>
                        </a:rPr>
                        <a:t>Quarterly </a:t>
                      </a:r>
                      <a:endParaRPr lang="en-ZA" sz="1400" dirty="0">
                        <a:latin typeface="+mn-lt"/>
                      </a:endParaRPr>
                    </a:p>
                  </a:txBody>
                  <a:tcPr/>
                </a:tc>
                <a:tc>
                  <a:txBody>
                    <a:bodyPr/>
                    <a:lstStyle/>
                    <a:p>
                      <a:r>
                        <a:rPr lang="en-US" sz="1400" dirty="0" smtClean="0">
                          <a:latin typeface="+mn-lt"/>
                        </a:rPr>
                        <a:t>To  asses functionality</a:t>
                      </a:r>
                      <a:r>
                        <a:rPr lang="en-US" sz="1400" baseline="0" dirty="0" smtClean="0">
                          <a:latin typeface="+mn-lt"/>
                        </a:rPr>
                        <a:t> </a:t>
                      </a:r>
                      <a:r>
                        <a:rPr lang="en-US" sz="1400" dirty="0" smtClean="0">
                          <a:latin typeface="+mn-lt"/>
                        </a:rPr>
                        <a:t> of the boards</a:t>
                      </a:r>
                      <a:r>
                        <a:rPr lang="en-US" sz="1400" baseline="0" dirty="0" smtClean="0">
                          <a:latin typeface="+mn-lt"/>
                        </a:rPr>
                        <a:t> /councils </a:t>
                      </a:r>
                      <a:r>
                        <a:rPr lang="en-US" sz="1400" dirty="0" smtClean="0">
                          <a:latin typeface="+mn-lt"/>
                        </a:rPr>
                        <a:t>and measure the performance of public entities against their</a:t>
                      </a:r>
                      <a:r>
                        <a:rPr lang="en-US" sz="1400" baseline="0" dirty="0" smtClean="0">
                          <a:latin typeface="+mn-lt"/>
                        </a:rPr>
                        <a:t> 2018-19 APPs </a:t>
                      </a:r>
                    </a:p>
                  </a:txBody>
                  <a:tcPr/>
                </a:tc>
                <a:extLst>
                  <a:ext uri="{0D108BD9-81ED-4DB2-BD59-A6C34878D82A}">
                    <a16:rowId xmlns:a16="http://schemas.microsoft.com/office/drawing/2014/main" xmlns="" val="10004"/>
                  </a:ext>
                </a:extLst>
              </a:tr>
              <a:tr h="392442">
                <a:tc>
                  <a:txBody>
                    <a:bodyPr/>
                    <a:lstStyle/>
                    <a:p>
                      <a:pPr marL="0" marR="0" algn="just">
                        <a:lnSpc>
                          <a:spcPct val="115000"/>
                        </a:lnSpc>
                        <a:spcBef>
                          <a:spcPts val="0"/>
                        </a:spcBef>
                        <a:spcAft>
                          <a:spcPts val="0"/>
                        </a:spcAft>
                      </a:pPr>
                      <a:r>
                        <a:rPr lang="en-ZA" sz="1400" dirty="0">
                          <a:effectLst/>
                          <a:latin typeface="+mn-lt"/>
                          <a:ea typeface="Times New Roman"/>
                          <a:cs typeface="Arial"/>
                        </a:rPr>
                        <a:t>1X </a:t>
                      </a:r>
                      <a:r>
                        <a:rPr lang="en-ZA" sz="1400" dirty="0" smtClean="0">
                          <a:effectLst/>
                          <a:latin typeface="+mn-lt"/>
                          <a:ea typeface="Times New Roman"/>
                          <a:cs typeface="Arial"/>
                        </a:rPr>
                        <a:t>Annual Performance Plan</a:t>
                      </a:r>
                      <a:endParaRPr lang="en-ZA" sz="1400" dirty="0">
                        <a:effectLst/>
                        <a:latin typeface="+mn-lt"/>
                        <a:ea typeface="Calibri"/>
                        <a:cs typeface="Times New Roman"/>
                      </a:endParaRPr>
                    </a:p>
                  </a:txBody>
                  <a:tcPr marL="68580" marR="68580" marT="0" marB="0"/>
                </a:tc>
                <a:tc>
                  <a:txBody>
                    <a:bodyPr/>
                    <a:lstStyle/>
                    <a:p>
                      <a:r>
                        <a:rPr lang="en-US" sz="1400" dirty="0" smtClean="0">
                          <a:latin typeface="+mn-lt"/>
                        </a:rPr>
                        <a:t>Annual</a:t>
                      </a:r>
                      <a:r>
                        <a:rPr lang="en-US" sz="1400" baseline="0" dirty="0" smtClean="0">
                          <a:latin typeface="+mn-lt"/>
                        </a:rPr>
                        <a:t> (June</a:t>
                      </a:r>
                      <a:r>
                        <a:rPr lang="en-US" sz="1400" dirty="0" smtClean="0">
                          <a:latin typeface="+mn-lt"/>
                        </a:rPr>
                        <a:t> 2019)</a:t>
                      </a:r>
                      <a:r>
                        <a:rPr lang="en-US" sz="1400" baseline="0" dirty="0" smtClean="0">
                          <a:latin typeface="+mn-lt"/>
                        </a:rPr>
                        <a:t> </a:t>
                      </a:r>
                      <a:endParaRPr lang="en-ZA" sz="1400" dirty="0">
                        <a:latin typeface="+mn-lt"/>
                      </a:endParaRPr>
                    </a:p>
                  </a:txBody>
                  <a:tcPr/>
                </a:tc>
                <a:tc>
                  <a:txBody>
                    <a:bodyPr/>
                    <a:lstStyle/>
                    <a:p>
                      <a:r>
                        <a:rPr lang="en-US" sz="1400" dirty="0" smtClean="0">
                          <a:latin typeface="+mn-lt"/>
                        </a:rPr>
                        <a:t>To prioritize</a:t>
                      </a:r>
                      <a:r>
                        <a:rPr lang="en-US" sz="1400" baseline="0" dirty="0" smtClean="0">
                          <a:latin typeface="+mn-lt"/>
                        </a:rPr>
                        <a:t> the programmes for implementation  in the 2019-20 APP</a:t>
                      </a:r>
                    </a:p>
                    <a:p>
                      <a:endParaRPr lang="en-ZA" sz="1400" dirty="0">
                        <a:latin typeface="+mn-lt"/>
                      </a:endParaRPr>
                    </a:p>
                  </a:txBody>
                  <a:tcPr/>
                </a:tc>
                <a:extLst>
                  <a:ext uri="{0D108BD9-81ED-4DB2-BD59-A6C34878D82A}">
                    <a16:rowId xmlns:a16="http://schemas.microsoft.com/office/drawing/2014/main" xmlns="" val="10005"/>
                  </a:ext>
                </a:extLst>
              </a:tr>
              <a:tr h="392442">
                <a:tc>
                  <a:txBody>
                    <a:bodyPr/>
                    <a:lstStyle/>
                    <a:p>
                      <a:pPr marL="0" marR="0" algn="just">
                        <a:lnSpc>
                          <a:spcPct val="115000"/>
                        </a:lnSpc>
                        <a:spcBef>
                          <a:spcPts val="0"/>
                        </a:spcBef>
                        <a:spcAft>
                          <a:spcPts val="0"/>
                        </a:spcAft>
                      </a:pPr>
                      <a:r>
                        <a:rPr lang="en-ZA" sz="1400" dirty="0" smtClean="0">
                          <a:effectLst/>
                          <a:latin typeface="+mn-lt"/>
                          <a:ea typeface="Calibri"/>
                          <a:cs typeface="Times New Roman"/>
                        </a:rPr>
                        <a:t>1 X Operational Plan</a:t>
                      </a:r>
                      <a:r>
                        <a:rPr lang="en-ZA" sz="1400" baseline="0" dirty="0" smtClean="0">
                          <a:effectLst/>
                          <a:latin typeface="+mn-lt"/>
                          <a:ea typeface="Calibri"/>
                          <a:cs typeface="Times New Roman"/>
                        </a:rPr>
                        <a:t> 2019-20</a:t>
                      </a:r>
                      <a:endParaRPr lang="en-ZA" sz="1400" dirty="0">
                        <a:effectLst/>
                        <a:latin typeface="+mn-lt"/>
                        <a:ea typeface="Calibri"/>
                        <a:cs typeface="Times New Roman"/>
                      </a:endParaRPr>
                    </a:p>
                  </a:txBody>
                  <a:tcPr marL="68580" marR="68580" marT="0" marB="0"/>
                </a:tc>
                <a:tc>
                  <a:txBody>
                    <a:bodyPr/>
                    <a:lstStyle/>
                    <a:p>
                      <a:r>
                        <a:rPr lang="en-ZA" sz="1400" dirty="0" smtClean="0">
                          <a:latin typeface="+mn-lt"/>
                        </a:rPr>
                        <a:t>April</a:t>
                      </a:r>
                      <a:r>
                        <a:rPr lang="en-ZA" sz="1400" baseline="0" dirty="0" smtClean="0">
                          <a:latin typeface="+mn-lt"/>
                        </a:rPr>
                        <a:t> 2019</a:t>
                      </a:r>
                      <a:endParaRPr lang="en-ZA" sz="1400" dirty="0">
                        <a:latin typeface="+mn-lt"/>
                      </a:endParaRPr>
                    </a:p>
                  </a:txBody>
                  <a:tcPr/>
                </a:tc>
                <a:tc>
                  <a:txBody>
                    <a:bodyPr/>
                    <a:lstStyle/>
                    <a:p>
                      <a:r>
                        <a:rPr lang="en-ZA" sz="1400" dirty="0" smtClean="0">
                          <a:latin typeface="+mn-lt"/>
                        </a:rPr>
                        <a:t>To assist</a:t>
                      </a:r>
                      <a:r>
                        <a:rPr lang="en-ZA" sz="1400" baseline="0" dirty="0" smtClean="0">
                          <a:latin typeface="+mn-lt"/>
                        </a:rPr>
                        <a:t> the programmes towards implementation of the annual targets contained in the APP. </a:t>
                      </a:r>
                      <a:endParaRPr lang="en-ZA" sz="1400" dirty="0">
                        <a:latin typeface="+mn-lt"/>
                      </a:endParaRPr>
                    </a:p>
                  </a:txBody>
                  <a:tcPr/>
                </a:tc>
                <a:extLst>
                  <a:ext uri="{0D108BD9-81ED-4DB2-BD59-A6C34878D82A}">
                    <a16:rowId xmlns:a16="http://schemas.microsoft.com/office/drawing/2014/main" xmlns="" val="10006"/>
                  </a:ext>
                </a:extLst>
              </a:tr>
              <a:tr h="392442">
                <a:tc>
                  <a:txBody>
                    <a:bodyPr/>
                    <a:lstStyle/>
                    <a:p>
                      <a:pPr marL="0" marR="0" algn="just">
                        <a:lnSpc>
                          <a:spcPct val="115000"/>
                        </a:lnSpc>
                        <a:spcBef>
                          <a:spcPts val="0"/>
                        </a:spcBef>
                        <a:spcAft>
                          <a:spcPts val="0"/>
                        </a:spcAft>
                      </a:pPr>
                      <a:r>
                        <a:rPr lang="en-ZA" sz="1400" dirty="0" smtClean="0">
                          <a:effectLst/>
                          <a:latin typeface="+mn-lt"/>
                          <a:ea typeface="Calibri"/>
                          <a:cs typeface="Times New Roman"/>
                        </a:rPr>
                        <a:t>1 X Strategic Plan 2020-2025</a:t>
                      </a:r>
                      <a:endParaRPr lang="en-ZA" sz="1400" dirty="0">
                        <a:effectLst/>
                        <a:latin typeface="+mn-lt"/>
                        <a:ea typeface="Calibri"/>
                        <a:cs typeface="Times New Roman"/>
                      </a:endParaRPr>
                    </a:p>
                  </a:txBody>
                  <a:tcPr marL="68580" marR="68580" marT="0" marB="0"/>
                </a:tc>
                <a:tc>
                  <a:txBody>
                    <a:bodyPr/>
                    <a:lstStyle/>
                    <a:p>
                      <a:r>
                        <a:rPr lang="en-ZA" sz="1400" dirty="0" smtClean="0">
                          <a:latin typeface="+mn-lt"/>
                        </a:rPr>
                        <a:t>March</a:t>
                      </a:r>
                      <a:r>
                        <a:rPr lang="en-ZA" sz="1400" baseline="0" dirty="0" smtClean="0">
                          <a:latin typeface="+mn-lt"/>
                        </a:rPr>
                        <a:t> 2020</a:t>
                      </a:r>
                      <a:endParaRPr lang="en-ZA" sz="1400" dirty="0">
                        <a:latin typeface="+mn-lt"/>
                      </a:endParaRPr>
                    </a:p>
                  </a:txBody>
                  <a:tcPr/>
                </a:tc>
                <a:tc>
                  <a:txBody>
                    <a:bodyPr/>
                    <a:lstStyle/>
                    <a:p>
                      <a:r>
                        <a:rPr lang="en-US" sz="1400" dirty="0" smtClean="0">
                          <a:latin typeface="+mn-lt"/>
                        </a:rPr>
                        <a:t>To </a:t>
                      </a:r>
                      <a:r>
                        <a:rPr lang="en-US" sz="1400" baseline="0" dirty="0" smtClean="0">
                          <a:latin typeface="+mn-lt"/>
                        </a:rPr>
                        <a:t> implement priorities of the 6</a:t>
                      </a:r>
                      <a:r>
                        <a:rPr lang="en-US" sz="1400" baseline="30000" dirty="0" smtClean="0">
                          <a:latin typeface="+mn-lt"/>
                        </a:rPr>
                        <a:t>th</a:t>
                      </a:r>
                      <a:r>
                        <a:rPr lang="en-US" sz="1400" baseline="0" dirty="0" smtClean="0">
                          <a:latin typeface="+mn-lt"/>
                        </a:rPr>
                        <a:t> Administration </a:t>
                      </a:r>
                      <a:endParaRPr lang="en-ZA" sz="1400" dirty="0">
                        <a:latin typeface="+mn-lt"/>
                      </a:endParaRPr>
                    </a:p>
                  </a:txBody>
                  <a:tcPr/>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4"/>
          </p:nvPr>
        </p:nvSpPr>
        <p:spPr>
          <a:xfrm>
            <a:off x="8172400" y="6309320"/>
            <a:ext cx="609600" cy="365125"/>
          </a:xfrm>
        </p:spPr>
        <p:txBody>
          <a:bodyPr/>
          <a:lstStyle/>
          <a:p>
            <a:r>
              <a:rPr lang="en-US" sz="1200" b="1" dirty="0" smtClean="0"/>
              <a:t>65</a:t>
            </a:r>
            <a:endParaRPr lang="en-ZA" sz="1200" b="1" dirty="0" smtClean="0"/>
          </a:p>
        </p:txBody>
      </p:sp>
    </p:spTree>
    <p:extLst>
      <p:ext uri="{BB962C8B-B14F-4D97-AF65-F5344CB8AC3E}">
        <p14:creationId xmlns:p14="http://schemas.microsoft.com/office/powerpoint/2010/main" xmlns="" val="9686372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476672"/>
            <a:ext cx="8064894" cy="533214"/>
          </a:xfrm>
        </p:spPr>
        <p:txBody>
          <a:bodyPr>
            <a:noAutofit/>
          </a:bodyPr>
          <a:lstStyle/>
          <a:p>
            <a:pPr algn="ctr"/>
            <a:r>
              <a:rPr lang="en-US" sz="2800" b="1" dirty="0">
                <a:solidFill>
                  <a:srgbClr val="800000"/>
                </a:solidFill>
                <a:latin typeface="+mn-lt"/>
                <a:cs typeface="Arial"/>
              </a:rPr>
              <a:t>DETAILS OF CAPACITY BUILDING PROGRAMMES TO BE </a:t>
            </a:r>
            <a:r>
              <a:rPr lang="en-US" sz="2800" b="1" dirty="0" smtClean="0">
                <a:solidFill>
                  <a:srgbClr val="800000"/>
                </a:solidFill>
                <a:latin typeface="+mn-lt"/>
                <a:cs typeface="Arial"/>
              </a:rPr>
              <a:t>SUPPORTED</a:t>
            </a:r>
            <a:r>
              <a:rPr lang="en-US" sz="1800" dirty="0" smtClean="0">
                <a:solidFill>
                  <a:srgbClr val="FF0000"/>
                </a:solidFill>
              </a:rPr>
              <a:t>   </a:t>
            </a:r>
            <a:endParaRPr lang="en-ZA" sz="18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51206099"/>
              </p:ext>
            </p:extLst>
          </p:nvPr>
        </p:nvGraphicFramePr>
        <p:xfrm>
          <a:off x="539552" y="1196756"/>
          <a:ext cx="8064895" cy="4652641"/>
        </p:xfrm>
        <a:graphic>
          <a:graphicData uri="http://schemas.openxmlformats.org/drawingml/2006/table">
            <a:tbl>
              <a:tblPr firstRow="1" bandRow="1">
                <a:tableStyleId>{5C22544A-7EE6-4342-B048-85BDC9FD1C3A}</a:tableStyleId>
              </a:tblPr>
              <a:tblGrid>
                <a:gridCol w="2453055">
                  <a:extLst>
                    <a:ext uri="{9D8B030D-6E8A-4147-A177-3AD203B41FA5}">
                      <a16:colId xmlns:a16="http://schemas.microsoft.com/office/drawing/2014/main" xmlns="" val="20000"/>
                    </a:ext>
                  </a:extLst>
                </a:gridCol>
                <a:gridCol w="1768948">
                  <a:extLst>
                    <a:ext uri="{9D8B030D-6E8A-4147-A177-3AD203B41FA5}">
                      <a16:colId xmlns:a16="http://schemas.microsoft.com/office/drawing/2014/main" xmlns="" val="20001"/>
                    </a:ext>
                  </a:extLst>
                </a:gridCol>
                <a:gridCol w="3842892">
                  <a:extLst>
                    <a:ext uri="{9D8B030D-6E8A-4147-A177-3AD203B41FA5}">
                      <a16:colId xmlns:a16="http://schemas.microsoft.com/office/drawing/2014/main" xmlns="" val="20002"/>
                    </a:ext>
                  </a:extLst>
                </a:gridCol>
              </a:tblGrid>
              <a:tr h="490543">
                <a:tc>
                  <a:txBody>
                    <a:bodyPr/>
                    <a:lstStyle/>
                    <a:p>
                      <a:r>
                        <a:rPr lang="en-US" sz="1600" dirty="0" smtClean="0"/>
                        <a:t>Project</a:t>
                      </a:r>
                      <a:r>
                        <a:rPr lang="en-US" sz="1600" baseline="0" dirty="0" smtClean="0"/>
                        <a:t> </a:t>
                      </a:r>
                      <a:endParaRPr lang="en-ZA" sz="1600" dirty="0"/>
                    </a:p>
                  </a:txBody>
                  <a:tcPr marL="68580" marR="68580" marT="34290" marB="34290"/>
                </a:tc>
                <a:tc>
                  <a:txBody>
                    <a:bodyPr/>
                    <a:lstStyle/>
                    <a:p>
                      <a:r>
                        <a:rPr lang="en-US" sz="1600" dirty="0" smtClean="0"/>
                        <a:t>Budget</a:t>
                      </a:r>
                      <a:endParaRPr lang="en-ZA" sz="1600" dirty="0"/>
                    </a:p>
                  </a:txBody>
                  <a:tcPr marL="68580" marR="68580" marT="34290" marB="34290"/>
                </a:tc>
                <a:tc>
                  <a:txBody>
                    <a:bodyPr/>
                    <a:lstStyle/>
                    <a:p>
                      <a:r>
                        <a:rPr lang="en-US" sz="1600" dirty="0" smtClean="0"/>
                        <a:t>Province</a:t>
                      </a:r>
                      <a:endParaRPr lang="en-ZA" sz="1600" dirty="0"/>
                    </a:p>
                  </a:txBody>
                  <a:tcPr marL="68580" marR="68580" marT="34290" marB="34290"/>
                </a:tc>
                <a:extLst>
                  <a:ext uri="{0D108BD9-81ED-4DB2-BD59-A6C34878D82A}">
                    <a16:rowId xmlns:a16="http://schemas.microsoft.com/office/drawing/2014/main" xmlns="" val="10000"/>
                  </a:ext>
                </a:extLst>
              </a:tr>
              <a:tr h="533014">
                <a:tc>
                  <a:txBody>
                    <a:bodyPr/>
                    <a:lstStyle/>
                    <a:p>
                      <a:pPr marL="0" marR="0">
                        <a:lnSpc>
                          <a:spcPct val="115000"/>
                        </a:lnSpc>
                        <a:spcBef>
                          <a:spcPts val="0"/>
                        </a:spcBef>
                        <a:spcAft>
                          <a:spcPts val="600"/>
                        </a:spcAft>
                      </a:pPr>
                      <a:r>
                        <a:rPr lang="en-GB" sz="1600" dirty="0" smtClean="0">
                          <a:effectLst/>
                          <a:latin typeface="+mn-lt"/>
                          <a:ea typeface="Calibri"/>
                          <a:cs typeface="Times New Roman"/>
                        </a:rPr>
                        <a:t>18X </a:t>
                      </a:r>
                      <a:r>
                        <a:rPr lang="en-GB" sz="1600" dirty="0">
                          <a:effectLst/>
                          <a:latin typeface="+mn-lt"/>
                          <a:ea typeface="Calibri"/>
                          <a:cs typeface="Times New Roman"/>
                        </a:rPr>
                        <a:t>incubator </a:t>
                      </a:r>
                      <a:r>
                        <a:rPr lang="en-GB" sz="1600" dirty="0" smtClean="0">
                          <a:effectLst/>
                          <a:latin typeface="+mn-lt"/>
                          <a:ea typeface="Calibri"/>
                          <a:cs typeface="Times New Roman"/>
                        </a:rPr>
                        <a:t>projects</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R26 751 000.00</a:t>
                      </a:r>
                      <a:endParaRPr lang="en-ZA" sz="1600" dirty="0">
                        <a:latin typeface="+mn-lt"/>
                      </a:endParaRPr>
                    </a:p>
                  </a:txBody>
                  <a:tcPr marL="68580" marR="68580" marT="34290" marB="34290"/>
                </a:tc>
                <a:tc>
                  <a:txBody>
                    <a:bodyPr/>
                    <a:lstStyle/>
                    <a:p>
                      <a:r>
                        <a:rPr lang="en-ZA" sz="1600" dirty="0" smtClean="0">
                          <a:latin typeface="+mn-lt"/>
                        </a:rPr>
                        <a:t>Mpumalanga, Gauteng,</a:t>
                      </a:r>
                      <a:r>
                        <a:rPr lang="en-ZA" sz="1600" baseline="0" dirty="0" smtClean="0">
                          <a:latin typeface="+mn-lt"/>
                        </a:rPr>
                        <a:t> Western Cape, KZN, Free State, Limpopo</a:t>
                      </a:r>
                      <a:endParaRPr lang="en-ZA" sz="1600" dirty="0">
                        <a:latin typeface="+mn-lt"/>
                      </a:endParaRPr>
                    </a:p>
                  </a:txBody>
                  <a:tcPr marL="68580" marR="68580" marT="34290" marB="34290"/>
                </a:tc>
                <a:extLst>
                  <a:ext uri="{0D108BD9-81ED-4DB2-BD59-A6C34878D82A}">
                    <a16:rowId xmlns:a16="http://schemas.microsoft.com/office/drawing/2014/main" xmlns="" val="10001"/>
                  </a:ext>
                </a:extLst>
              </a:tr>
              <a:tr h="374913">
                <a:tc>
                  <a:txBody>
                    <a:bodyPr/>
                    <a:lstStyle/>
                    <a:p>
                      <a:pPr marL="0" marR="0">
                        <a:lnSpc>
                          <a:spcPct val="115000"/>
                        </a:lnSpc>
                        <a:spcBef>
                          <a:spcPts val="0"/>
                        </a:spcBef>
                        <a:spcAft>
                          <a:spcPts val="600"/>
                        </a:spcAft>
                      </a:pPr>
                      <a:r>
                        <a:rPr lang="en-ZA" sz="1600" dirty="0" smtClean="0">
                          <a:effectLst/>
                          <a:latin typeface="+mn-lt"/>
                          <a:ea typeface="Calibri"/>
                          <a:cs typeface="Times New Roman"/>
                        </a:rPr>
                        <a:t>1x film </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3,500,000.00</a:t>
                      </a:r>
                      <a:endParaRPr lang="en-ZA" sz="1600" dirty="0">
                        <a:latin typeface="+mn-lt"/>
                      </a:endParaRPr>
                    </a:p>
                  </a:txBody>
                  <a:tcPr marL="68580" marR="68580" marT="34290" marB="34290"/>
                </a:tc>
                <a:tc>
                  <a:txBody>
                    <a:bodyPr/>
                    <a:lstStyle/>
                    <a:p>
                      <a:r>
                        <a:rPr lang="en-ZA" sz="1600" dirty="0" smtClean="0">
                          <a:latin typeface="+mn-lt"/>
                        </a:rPr>
                        <a:t>Gauteng</a:t>
                      </a:r>
                      <a:endParaRPr lang="en-ZA" sz="1600" dirty="0">
                        <a:latin typeface="+mn-lt"/>
                      </a:endParaRPr>
                    </a:p>
                  </a:txBody>
                  <a:tcPr marL="68580" marR="68580" marT="34290" marB="34290"/>
                </a:tc>
                <a:extLst>
                  <a:ext uri="{0D108BD9-81ED-4DB2-BD59-A6C34878D82A}">
                    <a16:rowId xmlns:a16="http://schemas.microsoft.com/office/drawing/2014/main" xmlns="" val="10002"/>
                  </a:ext>
                </a:extLst>
              </a:tr>
              <a:tr h="757442">
                <a:tc>
                  <a:txBody>
                    <a:bodyPr/>
                    <a:lstStyle/>
                    <a:p>
                      <a:pPr marL="0" marR="0">
                        <a:lnSpc>
                          <a:spcPct val="115000"/>
                        </a:lnSpc>
                        <a:spcBef>
                          <a:spcPts val="0"/>
                        </a:spcBef>
                        <a:spcAft>
                          <a:spcPts val="600"/>
                        </a:spcAft>
                      </a:pPr>
                      <a:r>
                        <a:rPr lang="en-GB" sz="1600" dirty="0">
                          <a:effectLst/>
                          <a:latin typeface="+mn-lt"/>
                          <a:ea typeface="Calibri"/>
                          <a:cs typeface="Times New Roman"/>
                        </a:rPr>
                        <a:t>1</a:t>
                      </a:r>
                      <a:r>
                        <a:rPr lang="en-GB" sz="1600" dirty="0" smtClean="0">
                          <a:effectLst/>
                          <a:latin typeface="+mn-lt"/>
                          <a:ea typeface="Calibri"/>
                          <a:cs typeface="Times New Roman"/>
                        </a:rPr>
                        <a:t>X </a:t>
                      </a:r>
                      <a:r>
                        <a:rPr lang="en-GB" sz="1600" dirty="0">
                          <a:effectLst/>
                          <a:latin typeface="+mn-lt"/>
                          <a:ea typeface="Calibri"/>
                          <a:cs typeface="Times New Roman"/>
                        </a:rPr>
                        <a:t>performing arts</a:t>
                      </a:r>
                      <a:endParaRPr lang="en-ZA" sz="1600" dirty="0">
                        <a:effectLst/>
                        <a:latin typeface="+mn-lt"/>
                        <a:ea typeface="Calibri"/>
                        <a:cs typeface="Times New Roman"/>
                      </a:endParaRPr>
                    </a:p>
                  </a:txBody>
                  <a:tcPr marL="27146" marR="27146" marT="13335" marB="13335"/>
                </a:tc>
                <a:tc>
                  <a:txBody>
                    <a:bodyPr/>
                    <a:lstStyle/>
                    <a:p>
                      <a:r>
                        <a:rPr lang="en-ZA" sz="1600" dirty="0" smtClean="0">
                          <a:solidFill>
                            <a:schemeClr val="tx1"/>
                          </a:solidFill>
                          <a:latin typeface="+mn-lt"/>
                        </a:rPr>
                        <a:t>R1,000,000.00</a:t>
                      </a:r>
                      <a:endParaRPr lang="en-ZA" sz="1600" dirty="0">
                        <a:solidFill>
                          <a:schemeClr val="tx1"/>
                        </a:solidFill>
                        <a:latin typeface="+mn-lt"/>
                      </a:endParaRPr>
                    </a:p>
                  </a:txBody>
                  <a:tcPr marL="68580" marR="68580" marT="34290" marB="34290"/>
                </a:tc>
                <a:tc>
                  <a:txBody>
                    <a:bodyPr/>
                    <a:lstStyle/>
                    <a:p>
                      <a:r>
                        <a:rPr lang="en-ZA" sz="1600" dirty="0" smtClean="0">
                          <a:solidFill>
                            <a:schemeClr val="tx1"/>
                          </a:solidFill>
                          <a:latin typeface="+mn-lt"/>
                        </a:rPr>
                        <a:t>National (Focus</a:t>
                      </a:r>
                      <a:r>
                        <a:rPr lang="en-ZA" sz="1600" baseline="0" dirty="0" smtClean="0">
                          <a:solidFill>
                            <a:schemeClr val="tx1"/>
                          </a:solidFill>
                          <a:latin typeface="+mn-lt"/>
                        </a:rPr>
                        <a:t> will struggling provinces – training of community art centre managers for functionality and programming)</a:t>
                      </a:r>
                      <a:endParaRPr lang="en-ZA" sz="1600" dirty="0">
                        <a:solidFill>
                          <a:schemeClr val="tx1"/>
                        </a:solidFill>
                        <a:latin typeface="+mn-lt"/>
                      </a:endParaRPr>
                    </a:p>
                  </a:txBody>
                  <a:tcPr marL="68580" marR="68580" marT="34290" marB="34290"/>
                </a:tc>
                <a:extLst>
                  <a:ext uri="{0D108BD9-81ED-4DB2-BD59-A6C34878D82A}">
                    <a16:rowId xmlns:a16="http://schemas.microsoft.com/office/drawing/2014/main" xmlns="" val="10003"/>
                  </a:ext>
                </a:extLst>
              </a:tr>
              <a:tr h="374913">
                <a:tc>
                  <a:txBody>
                    <a:bodyPr/>
                    <a:lstStyle/>
                    <a:p>
                      <a:pPr marL="0" marR="0">
                        <a:lnSpc>
                          <a:spcPct val="115000"/>
                        </a:lnSpc>
                        <a:spcBef>
                          <a:spcPts val="0"/>
                        </a:spcBef>
                        <a:spcAft>
                          <a:spcPts val="600"/>
                        </a:spcAft>
                      </a:pPr>
                      <a:r>
                        <a:rPr lang="en-GB" sz="1600" dirty="0">
                          <a:effectLst/>
                          <a:latin typeface="+mn-lt"/>
                          <a:ea typeface="Calibri"/>
                          <a:cs typeface="Times New Roman"/>
                        </a:rPr>
                        <a:t>1X animation</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R500</a:t>
                      </a:r>
                      <a:r>
                        <a:rPr lang="en-ZA" sz="1600" baseline="0" dirty="0" smtClean="0">
                          <a:latin typeface="+mn-lt"/>
                        </a:rPr>
                        <a:t> 000.00</a:t>
                      </a:r>
                      <a:endParaRPr lang="en-ZA" sz="1600" dirty="0">
                        <a:latin typeface="+mn-lt"/>
                      </a:endParaRPr>
                    </a:p>
                  </a:txBody>
                  <a:tcPr marL="68580" marR="68580" marT="34290" marB="34290"/>
                </a:tc>
                <a:tc>
                  <a:txBody>
                    <a:bodyPr/>
                    <a:lstStyle/>
                    <a:p>
                      <a:r>
                        <a:rPr lang="en-ZA" sz="1600" dirty="0" smtClean="0">
                          <a:latin typeface="+mn-lt"/>
                        </a:rPr>
                        <a:t>Gauteng &amp; Western Cape</a:t>
                      </a:r>
                      <a:endParaRPr lang="en-ZA" sz="1600" dirty="0">
                        <a:latin typeface="+mn-lt"/>
                      </a:endParaRPr>
                    </a:p>
                  </a:txBody>
                  <a:tcPr marL="68580" marR="68580" marT="34290" marB="34290"/>
                </a:tc>
                <a:extLst>
                  <a:ext uri="{0D108BD9-81ED-4DB2-BD59-A6C34878D82A}">
                    <a16:rowId xmlns:a16="http://schemas.microsoft.com/office/drawing/2014/main" xmlns="" val="10004"/>
                  </a:ext>
                </a:extLst>
              </a:tr>
              <a:tr h="374913">
                <a:tc>
                  <a:txBody>
                    <a:bodyPr/>
                    <a:lstStyle/>
                    <a:p>
                      <a:pPr marL="0" marR="0">
                        <a:lnSpc>
                          <a:spcPct val="115000"/>
                        </a:lnSpc>
                        <a:spcBef>
                          <a:spcPts val="0"/>
                        </a:spcBef>
                        <a:spcAft>
                          <a:spcPts val="600"/>
                        </a:spcAft>
                      </a:pPr>
                      <a:r>
                        <a:rPr lang="en-GB" sz="1600" dirty="0" smtClean="0">
                          <a:effectLst/>
                          <a:latin typeface="+mn-lt"/>
                          <a:ea typeface="Calibri"/>
                          <a:cs typeface="Times New Roman"/>
                        </a:rPr>
                        <a:t>1X Technical </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R1,1061,000.00</a:t>
                      </a:r>
                      <a:endParaRPr lang="en-ZA" sz="1600" dirty="0">
                        <a:latin typeface="+mn-lt"/>
                      </a:endParaRPr>
                    </a:p>
                  </a:txBody>
                  <a:tcPr marL="68580" marR="68580" marT="34290" marB="34290"/>
                </a:tc>
                <a:tc>
                  <a:txBody>
                    <a:bodyPr/>
                    <a:lstStyle/>
                    <a:p>
                      <a:r>
                        <a:rPr lang="en-ZA" sz="1600" dirty="0" smtClean="0">
                          <a:latin typeface="+mn-lt"/>
                        </a:rPr>
                        <a:t>Kenya</a:t>
                      </a:r>
                      <a:endParaRPr lang="en-ZA" sz="1600" dirty="0">
                        <a:latin typeface="+mn-lt"/>
                      </a:endParaRPr>
                    </a:p>
                  </a:txBody>
                  <a:tcPr marL="68580" marR="68580" marT="34290" marB="34290"/>
                </a:tc>
                <a:extLst>
                  <a:ext uri="{0D108BD9-81ED-4DB2-BD59-A6C34878D82A}">
                    <a16:rowId xmlns:a16="http://schemas.microsoft.com/office/drawing/2014/main" xmlns="" val="10005"/>
                  </a:ext>
                </a:extLst>
              </a:tr>
              <a:tr h="533014">
                <a:tc>
                  <a:txBody>
                    <a:bodyPr/>
                    <a:lstStyle/>
                    <a:p>
                      <a:pPr marL="0" marR="0">
                        <a:lnSpc>
                          <a:spcPct val="115000"/>
                        </a:lnSpc>
                        <a:spcBef>
                          <a:spcPts val="0"/>
                        </a:spcBef>
                        <a:spcAft>
                          <a:spcPts val="600"/>
                        </a:spcAft>
                      </a:pPr>
                      <a:r>
                        <a:rPr lang="en-GB" sz="1600" dirty="0">
                          <a:effectLst/>
                          <a:latin typeface="+mn-lt"/>
                          <a:ea typeface="Calibri"/>
                          <a:cs typeface="Times New Roman"/>
                        </a:rPr>
                        <a:t>4</a:t>
                      </a:r>
                      <a:r>
                        <a:rPr lang="en-GB" sz="1600" dirty="0" smtClean="0">
                          <a:effectLst/>
                          <a:latin typeface="+mn-lt"/>
                          <a:ea typeface="Calibri"/>
                          <a:cs typeface="Times New Roman"/>
                        </a:rPr>
                        <a:t>X </a:t>
                      </a:r>
                      <a:r>
                        <a:rPr lang="en-GB" sz="1600" dirty="0">
                          <a:effectLst/>
                          <a:latin typeface="+mn-lt"/>
                          <a:ea typeface="Calibri"/>
                          <a:cs typeface="Times New Roman"/>
                        </a:rPr>
                        <a:t>design</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R4,989,500.00</a:t>
                      </a:r>
                      <a:endParaRPr lang="en-ZA" sz="1600" dirty="0">
                        <a:latin typeface="+mn-lt"/>
                      </a:endParaRPr>
                    </a:p>
                  </a:txBody>
                  <a:tcPr marL="68580" marR="68580" marT="34290" marB="34290"/>
                </a:tc>
                <a:tc>
                  <a:txBody>
                    <a:bodyPr/>
                    <a:lstStyle/>
                    <a:p>
                      <a:r>
                        <a:rPr lang="en-ZA" sz="1600" dirty="0" smtClean="0">
                          <a:latin typeface="+mn-lt"/>
                        </a:rPr>
                        <a:t>Proposed provinces: North West, Limpopo, Mpumalanga</a:t>
                      </a:r>
                      <a:endParaRPr lang="en-ZA" sz="1600" dirty="0">
                        <a:latin typeface="+mn-lt"/>
                      </a:endParaRPr>
                    </a:p>
                  </a:txBody>
                  <a:tcPr marL="68580" marR="68580" marT="34290" marB="34290"/>
                </a:tc>
                <a:extLst>
                  <a:ext uri="{0D108BD9-81ED-4DB2-BD59-A6C34878D82A}">
                    <a16:rowId xmlns:a16="http://schemas.microsoft.com/office/drawing/2014/main" xmlns="" val="10006"/>
                  </a:ext>
                </a:extLst>
              </a:tr>
              <a:tr h="374913">
                <a:tc>
                  <a:txBody>
                    <a:bodyPr/>
                    <a:lstStyle/>
                    <a:p>
                      <a:pPr marL="0" marR="0">
                        <a:lnSpc>
                          <a:spcPct val="115000"/>
                        </a:lnSpc>
                        <a:spcBef>
                          <a:spcPts val="0"/>
                        </a:spcBef>
                        <a:spcAft>
                          <a:spcPts val="600"/>
                        </a:spcAft>
                      </a:pPr>
                      <a:r>
                        <a:rPr lang="en-GB" sz="1600" dirty="0">
                          <a:effectLst/>
                          <a:latin typeface="+mn-lt"/>
                          <a:ea typeface="Calibri"/>
                          <a:cs typeface="Times New Roman"/>
                        </a:rPr>
                        <a:t>1</a:t>
                      </a:r>
                      <a:r>
                        <a:rPr lang="en-GB" sz="1600" dirty="0" smtClean="0">
                          <a:effectLst/>
                          <a:latin typeface="+mn-lt"/>
                          <a:ea typeface="Calibri"/>
                          <a:cs typeface="Times New Roman"/>
                        </a:rPr>
                        <a:t>X crafts</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R2 000 000.00</a:t>
                      </a:r>
                      <a:endParaRPr lang="en-ZA" sz="1600" dirty="0">
                        <a:latin typeface="+mn-lt"/>
                      </a:endParaRPr>
                    </a:p>
                  </a:txBody>
                  <a:tcPr marL="68580" marR="68580" marT="34290" marB="34290"/>
                </a:tc>
                <a:tc>
                  <a:txBody>
                    <a:bodyPr/>
                    <a:lstStyle/>
                    <a:p>
                      <a:r>
                        <a:rPr lang="en-ZA" sz="1600" dirty="0" smtClean="0">
                          <a:latin typeface="+mn-lt"/>
                        </a:rPr>
                        <a:t>North</a:t>
                      </a:r>
                      <a:r>
                        <a:rPr lang="en-ZA" sz="1600" baseline="0" dirty="0" smtClean="0">
                          <a:latin typeface="+mn-lt"/>
                        </a:rPr>
                        <a:t> West with a national scope</a:t>
                      </a:r>
                      <a:endParaRPr lang="en-ZA" sz="1600" dirty="0">
                        <a:latin typeface="+mn-lt"/>
                      </a:endParaRPr>
                    </a:p>
                  </a:txBody>
                  <a:tcPr marL="68580" marR="68580" marT="34290" marB="34290"/>
                </a:tc>
                <a:extLst>
                  <a:ext uri="{0D108BD9-81ED-4DB2-BD59-A6C34878D82A}">
                    <a16:rowId xmlns:a16="http://schemas.microsoft.com/office/drawing/2014/main" xmlns="" val="10007"/>
                  </a:ext>
                </a:extLst>
              </a:tr>
              <a:tr h="374913">
                <a:tc>
                  <a:txBody>
                    <a:bodyPr/>
                    <a:lstStyle/>
                    <a:p>
                      <a:pPr marL="0" marR="0">
                        <a:lnSpc>
                          <a:spcPct val="115000"/>
                        </a:lnSpc>
                        <a:spcBef>
                          <a:spcPts val="0"/>
                        </a:spcBef>
                        <a:spcAft>
                          <a:spcPts val="600"/>
                        </a:spcAft>
                      </a:pPr>
                      <a:r>
                        <a:rPr lang="en-ZA" sz="1600" dirty="0" smtClean="0">
                          <a:effectLst/>
                          <a:latin typeface="+mn-lt"/>
                          <a:ea typeface="Calibri"/>
                          <a:cs typeface="Times New Roman"/>
                        </a:rPr>
                        <a:t>1x Visual arts</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R1,500,000.00</a:t>
                      </a:r>
                      <a:endParaRPr lang="en-ZA" sz="1600" dirty="0">
                        <a:latin typeface="+mn-lt"/>
                      </a:endParaRPr>
                    </a:p>
                  </a:txBody>
                  <a:tcPr marL="68580" marR="68580" marT="34290" marB="34290"/>
                </a:tc>
                <a:tc>
                  <a:txBody>
                    <a:bodyPr/>
                    <a:lstStyle/>
                    <a:p>
                      <a:r>
                        <a:rPr lang="en-ZA" sz="1600" dirty="0" smtClean="0">
                          <a:latin typeface="+mn-lt"/>
                        </a:rPr>
                        <a:t>National</a:t>
                      </a:r>
                      <a:endParaRPr lang="en-ZA" sz="1600" dirty="0">
                        <a:latin typeface="+mn-lt"/>
                      </a:endParaRPr>
                    </a:p>
                  </a:txBody>
                  <a:tcPr marL="68580" marR="68580" marT="34290" marB="34290"/>
                </a:tc>
                <a:extLst>
                  <a:ext uri="{0D108BD9-81ED-4DB2-BD59-A6C34878D82A}">
                    <a16:rowId xmlns:a16="http://schemas.microsoft.com/office/drawing/2014/main" xmlns="" val="10008"/>
                  </a:ext>
                </a:extLst>
              </a:tr>
              <a:tr h="374913">
                <a:tc>
                  <a:txBody>
                    <a:bodyPr/>
                    <a:lstStyle/>
                    <a:p>
                      <a:pPr marL="0" marR="0">
                        <a:lnSpc>
                          <a:spcPct val="115000"/>
                        </a:lnSpc>
                        <a:spcBef>
                          <a:spcPts val="0"/>
                        </a:spcBef>
                        <a:spcAft>
                          <a:spcPts val="600"/>
                        </a:spcAft>
                      </a:pPr>
                      <a:r>
                        <a:rPr lang="en-ZA" sz="1600" dirty="0" smtClean="0">
                          <a:effectLst/>
                          <a:latin typeface="+mn-lt"/>
                          <a:ea typeface="Calibri"/>
                          <a:cs typeface="Times New Roman"/>
                        </a:rPr>
                        <a:t>1x Books &amp; Publishing</a:t>
                      </a:r>
                      <a:endParaRPr lang="en-ZA" sz="1600" dirty="0">
                        <a:effectLst/>
                        <a:latin typeface="+mn-lt"/>
                        <a:ea typeface="Calibri"/>
                        <a:cs typeface="Times New Roman"/>
                      </a:endParaRPr>
                    </a:p>
                  </a:txBody>
                  <a:tcPr marL="27146" marR="27146" marT="13335" marB="13335"/>
                </a:tc>
                <a:tc>
                  <a:txBody>
                    <a:bodyPr/>
                    <a:lstStyle/>
                    <a:p>
                      <a:r>
                        <a:rPr lang="en-ZA" sz="1600" dirty="0" smtClean="0">
                          <a:latin typeface="+mn-lt"/>
                        </a:rPr>
                        <a:t>R 5,000,000.00</a:t>
                      </a:r>
                    </a:p>
                  </a:txBody>
                  <a:tcPr marL="68580" marR="68580" marT="34290" marB="34290"/>
                </a:tc>
                <a:tc>
                  <a:txBody>
                    <a:bodyPr/>
                    <a:lstStyle/>
                    <a:p>
                      <a:r>
                        <a:rPr lang="en-ZA" sz="1600" dirty="0" smtClean="0">
                          <a:latin typeface="+mn-lt"/>
                        </a:rPr>
                        <a:t>National</a:t>
                      </a:r>
                      <a:endParaRPr lang="en-ZA" sz="1600" dirty="0">
                        <a:latin typeface="+mn-lt"/>
                      </a:endParaRPr>
                    </a:p>
                  </a:txBody>
                  <a:tcPr marL="68580" marR="68580" marT="34290" marB="34290"/>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4294967295"/>
          </p:nvPr>
        </p:nvSpPr>
        <p:spPr>
          <a:xfrm>
            <a:off x="8077200" y="6172200"/>
            <a:ext cx="609600" cy="365125"/>
          </a:xfrm>
          <a:prstGeom prst="rect">
            <a:avLst/>
          </a:prstGeom>
        </p:spPr>
        <p:txBody>
          <a:bodyPr/>
          <a:lstStyle/>
          <a:p>
            <a:pPr lvl="0"/>
            <a:r>
              <a:rPr lang="en-US" sz="1200" b="1" dirty="0" smtClean="0">
                <a:solidFill>
                  <a:srgbClr val="660066"/>
                </a:solidFill>
                <a:latin typeface="Verdana" pitchFamily="34" charset="0"/>
              </a:rPr>
              <a:t>66</a:t>
            </a:r>
            <a:endParaRPr lang="en-ZA" sz="1200" b="1" dirty="0">
              <a:solidFill>
                <a:srgbClr val="660066"/>
              </a:solidFill>
              <a:latin typeface="Verdana" pitchFamily="34" charset="0"/>
            </a:endParaRPr>
          </a:p>
        </p:txBody>
      </p:sp>
    </p:spTree>
    <p:extLst>
      <p:ext uri="{BB962C8B-B14F-4D97-AF65-F5344CB8AC3E}">
        <p14:creationId xmlns:p14="http://schemas.microsoft.com/office/powerpoint/2010/main" xmlns="" val="29125758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76872"/>
            <a:ext cx="8229600" cy="720080"/>
          </a:xfrm>
        </p:spPr>
        <p:txBody>
          <a:bodyPr>
            <a:noAutofit/>
          </a:bodyPr>
          <a:lstStyle/>
          <a:p>
            <a:pPr algn="ctr"/>
            <a:r>
              <a:rPr lang="en-US" dirty="0" smtClean="0">
                <a:latin typeface="+mj-lt"/>
              </a:rPr>
              <a:t>LINKS TO MTSF AND OUTCOME 14, INCLUDING RESPONSES TO AGSA FINDINGS</a:t>
            </a:r>
            <a:endParaRPr lang="en-ZA" dirty="0">
              <a:latin typeface="+mj-lt"/>
            </a:endParaRPr>
          </a:p>
        </p:txBody>
      </p:sp>
      <p:sp>
        <p:nvSpPr>
          <p:cNvPr id="3" name="Slide Number Placeholder 3"/>
          <p:cNvSpPr>
            <a:spLocks noGrp="1"/>
          </p:cNvSpPr>
          <p:nvPr>
            <p:ph type="sldNum" sz="quarter" idx="4"/>
          </p:nvPr>
        </p:nvSpPr>
        <p:spPr>
          <a:xfrm>
            <a:off x="8077200" y="6172200"/>
            <a:ext cx="609600" cy="365125"/>
          </a:xfrm>
        </p:spPr>
        <p:txBody>
          <a:bodyPr/>
          <a:lstStyle/>
          <a:p>
            <a:r>
              <a:rPr lang="en-US" sz="1200" b="1" dirty="0" smtClean="0"/>
              <a:t>67</a:t>
            </a:r>
            <a:endParaRPr lang="en-ZA" sz="1200" b="1" dirty="0" smtClean="0"/>
          </a:p>
        </p:txBody>
      </p:sp>
    </p:spTree>
    <p:extLst>
      <p:ext uri="{BB962C8B-B14F-4D97-AF65-F5344CB8AC3E}">
        <p14:creationId xmlns:p14="http://schemas.microsoft.com/office/powerpoint/2010/main" xmlns="" val="123366638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THE NATIONAL DEVELOPMENT PLAN</a:t>
            </a:r>
            <a:endParaRPr lang="en-US" dirty="0">
              <a:latin typeface="+mj-lt"/>
              <a:cs typeface="Arial Narrow"/>
            </a:endParaRPr>
          </a:p>
        </p:txBody>
      </p:sp>
      <p:sp>
        <p:nvSpPr>
          <p:cNvPr id="3" name="Content Placeholder 2"/>
          <p:cNvSpPr>
            <a:spLocks noGrp="1"/>
          </p:cNvSpPr>
          <p:nvPr>
            <p:ph idx="1"/>
          </p:nvPr>
        </p:nvSpPr>
        <p:spPr>
          <a:xfrm>
            <a:off x="251520" y="836712"/>
            <a:ext cx="8640960" cy="5256584"/>
          </a:xfrm>
        </p:spPr>
        <p:txBody>
          <a:bodyPr>
            <a:noAutofit/>
          </a:bodyPr>
          <a:lstStyle/>
          <a:p>
            <a:pPr marL="0" indent="0">
              <a:buNone/>
            </a:pPr>
            <a:r>
              <a:rPr lang="en-ZA" sz="2400" dirty="0" smtClean="0">
                <a:solidFill>
                  <a:schemeClr val="tx1"/>
                </a:solidFill>
                <a:latin typeface="+mn-lt"/>
              </a:rPr>
              <a:t>The </a:t>
            </a:r>
            <a:r>
              <a:rPr lang="en-ZA" sz="2400" dirty="0">
                <a:solidFill>
                  <a:schemeClr val="tx1"/>
                </a:solidFill>
                <a:latin typeface="+mn-lt"/>
              </a:rPr>
              <a:t>NDP sets out five long-term nation building goals for South Africa. These </a:t>
            </a:r>
            <a:r>
              <a:rPr lang="en-ZA" sz="2400" dirty="0" smtClean="0">
                <a:solidFill>
                  <a:schemeClr val="tx1"/>
                </a:solidFill>
                <a:latin typeface="+mn-lt"/>
              </a:rPr>
              <a:t>goals and indicators </a:t>
            </a:r>
            <a:r>
              <a:rPr lang="en-ZA" sz="2400" dirty="0">
                <a:solidFill>
                  <a:schemeClr val="tx1"/>
                </a:solidFill>
                <a:latin typeface="+mn-lt"/>
              </a:rPr>
              <a:t>are as follows</a:t>
            </a:r>
            <a:r>
              <a:rPr lang="en-ZA" sz="2400" b="0" dirty="0" smtClean="0">
                <a:solidFill>
                  <a:schemeClr val="tx1"/>
                </a:solidFill>
                <a:latin typeface="+mn-lt"/>
              </a:rPr>
              <a:t>:</a:t>
            </a:r>
          </a:p>
          <a:p>
            <a:r>
              <a:rPr lang="en-ZA" sz="2400" b="0" dirty="0" smtClean="0">
                <a:solidFill>
                  <a:schemeClr val="tx1"/>
                </a:solidFill>
                <a:latin typeface="+mn-lt"/>
              </a:rPr>
              <a:t> Equalising </a:t>
            </a:r>
            <a:r>
              <a:rPr lang="en-ZA" sz="2400" b="0" dirty="0">
                <a:solidFill>
                  <a:schemeClr val="tx1"/>
                </a:solidFill>
                <a:latin typeface="+mn-lt"/>
              </a:rPr>
              <a:t>opportunities, promoting inclusion and </a:t>
            </a:r>
            <a:r>
              <a:rPr lang="en-ZA" sz="2400" b="0" dirty="0" smtClean="0">
                <a:solidFill>
                  <a:schemeClr val="tx1"/>
                </a:solidFill>
                <a:latin typeface="+mn-lt"/>
              </a:rPr>
              <a:t>redress</a:t>
            </a:r>
          </a:p>
          <a:p>
            <a:pPr lvl="1"/>
            <a:r>
              <a:rPr lang="en-ZA" sz="2400" b="0" dirty="0">
                <a:solidFill>
                  <a:schemeClr val="tx1"/>
                </a:solidFill>
                <a:latin typeface="+mn-lt"/>
              </a:rPr>
              <a:t>Number of </a:t>
            </a:r>
            <a:r>
              <a:rPr lang="en-ZA" sz="2400" b="0" dirty="0" smtClean="0">
                <a:solidFill>
                  <a:schemeClr val="tx1"/>
                </a:solidFill>
                <a:latin typeface="+mn-lt"/>
              </a:rPr>
              <a:t>community </a:t>
            </a:r>
            <a:r>
              <a:rPr lang="en-ZA" sz="2400" b="0" dirty="0">
                <a:solidFill>
                  <a:schemeClr val="tx1"/>
                </a:solidFill>
                <a:latin typeface="+mn-lt"/>
              </a:rPr>
              <a:t>conversations on social cohesion and nation building conducted 	</a:t>
            </a:r>
          </a:p>
          <a:p>
            <a:pPr lvl="1"/>
            <a:r>
              <a:rPr lang="en-ZA" sz="2400" b="0" dirty="0" smtClean="0">
                <a:solidFill>
                  <a:schemeClr val="tx1"/>
                </a:solidFill>
                <a:latin typeface="+mn-lt"/>
              </a:rPr>
              <a:t>Social </a:t>
            </a:r>
            <a:r>
              <a:rPr lang="en-ZA" sz="2400" b="0" dirty="0">
                <a:solidFill>
                  <a:schemeClr val="tx1"/>
                </a:solidFill>
                <a:latin typeface="+mn-lt"/>
              </a:rPr>
              <a:t>Cohesion report back </a:t>
            </a:r>
            <a:r>
              <a:rPr lang="en-ZA" sz="2400" b="0" dirty="0" smtClean="0">
                <a:solidFill>
                  <a:schemeClr val="tx1"/>
                </a:solidFill>
                <a:latin typeface="+mn-lt"/>
              </a:rPr>
              <a:t>summit </a:t>
            </a:r>
            <a:r>
              <a:rPr lang="en-ZA" sz="2400" b="0" dirty="0">
                <a:solidFill>
                  <a:schemeClr val="tx1"/>
                </a:solidFill>
                <a:latin typeface="+mn-lt"/>
              </a:rPr>
              <a:t>hosted 	</a:t>
            </a:r>
          </a:p>
          <a:p>
            <a:pPr lvl="1"/>
            <a:r>
              <a:rPr lang="en-ZA" sz="2400" b="0" dirty="0" smtClean="0">
                <a:solidFill>
                  <a:schemeClr val="tx1"/>
                </a:solidFill>
                <a:latin typeface="+mn-lt"/>
              </a:rPr>
              <a:t>Number </a:t>
            </a:r>
            <a:r>
              <a:rPr lang="en-ZA" sz="2400" b="0" dirty="0">
                <a:solidFill>
                  <a:schemeClr val="tx1"/>
                </a:solidFill>
                <a:latin typeface="+mn-lt"/>
              </a:rPr>
              <a:t>of Social Cohesion Advocates public </a:t>
            </a:r>
            <a:r>
              <a:rPr lang="en-ZA" sz="2400" b="0" dirty="0" smtClean="0">
                <a:solidFill>
                  <a:schemeClr val="tx1"/>
                </a:solidFill>
                <a:latin typeface="+mn-lt"/>
              </a:rPr>
              <a:t>programmes </a:t>
            </a:r>
            <a:r>
              <a:rPr lang="en-ZA" sz="2400" b="0" dirty="0">
                <a:solidFill>
                  <a:schemeClr val="tx1"/>
                </a:solidFill>
                <a:latin typeface="+mn-lt"/>
              </a:rPr>
              <a:t>rolled-out </a:t>
            </a:r>
          </a:p>
          <a:p>
            <a:pPr lvl="1"/>
            <a:r>
              <a:rPr lang="en-ZA" sz="2400" b="0" dirty="0" smtClean="0">
                <a:solidFill>
                  <a:schemeClr val="tx1"/>
                </a:solidFill>
                <a:latin typeface="+mn-lt"/>
              </a:rPr>
              <a:t>Number of artists placed in schools</a:t>
            </a:r>
          </a:p>
          <a:p>
            <a:pPr lvl="1"/>
            <a:r>
              <a:rPr lang="en-ZA" sz="2400" b="0" dirty="0" smtClean="0">
                <a:solidFill>
                  <a:schemeClr val="tx1"/>
                </a:solidFill>
                <a:latin typeface="+mn-lt"/>
              </a:rPr>
              <a:t>Heritage </a:t>
            </a:r>
            <a:r>
              <a:rPr lang="en-ZA" sz="2400" b="0" dirty="0">
                <a:solidFill>
                  <a:schemeClr val="tx1"/>
                </a:solidFill>
                <a:latin typeface="+mn-lt"/>
              </a:rPr>
              <a:t>infrastructure in rural areas built 	</a:t>
            </a:r>
            <a:endParaRPr lang="en-ZA" sz="2400" b="0" dirty="0" smtClean="0">
              <a:solidFill>
                <a:schemeClr val="tx1"/>
              </a:solidFill>
              <a:latin typeface="+mn-lt"/>
            </a:endParaRPr>
          </a:p>
          <a:p>
            <a:pPr lvl="1"/>
            <a:r>
              <a:rPr lang="en-ZA" sz="2400" b="0" dirty="0" smtClean="0">
                <a:solidFill>
                  <a:schemeClr val="tx1"/>
                </a:solidFill>
                <a:latin typeface="+mn-lt"/>
              </a:rPr>
              <a:t>Sourcing </a:t>
            </a:r>
            <a:r>
              <a:rPr lang="en-ZA" sz="2400" b="0" dirty="0">
                <a:solidFill>
                  <a:schemeClr val="tx1"/>
                </a:solidFill>
                <a:latin typeface="+mn-lt"/>
              </a:rPr>
              <a:t>Enterprise and the Art Bank of South </a:t>
            </a:r>
            <a:r>
              <a:rPr lang="en-ZA" sz="2400" b="0" dirty="0" smtClean="0">
                <a:solidFill>
                  <a:schemeClr val="tx1"/>
                </a:solidFill>
                <a:latin typeface="+mn-lt"/>
              </a:rPr>
              <a:t>Africa established</a:t>
            </a:r>
          </a:p>
          <a:p>
            <a:pPr lvl="1"/>
            <a:r>
              <a:rPr lang="en-ZA" sz="2400" b="0" dirty="0" smtClean="0">
                <a:solidFill>
                  <a:schemeClr val="tx1"/>
                </a:solidFill>
                <a:latin typeface="+mn-lt"/>
              </a:rPr>
              <a:t>Cultural </a:t>
            </a:r>
            <a:r>
              <a:rPr lang="en-ZA" sz="2400" b="0" dirty="0">
                <a:solidFill>
                  <a:schemeClr val="tx1"/>
                </a:solidFill>
                <a:latin typeface="+mn-lt"/>
              </a:rPr>
              <a:t>Observatory established </a:t>
            </a:r>
            <a:r>
              <a:rPr lang="en-ZA" sz="2400" b="0" dirty="0">
                <a:solidFill>
                  <a:schemeClr val="dk1"/>
                </a:solidFill>
                <a:latin typeface="+mn-lt"/>
              </a:rPr>
              <a:t>	</a:t>
            </a:r>
            <a:endParaRPr lang="en-ZA" sz="2400" b="0" dirty="0" smtClean="0">
              <a:solidFill>
                <a:schemeClr val="dk1"/>
              </a:solidFill>
              <a:latin typeface="+mn-lt"/>
            </a:endParaRPr>
          </a:p>
          <a:p>
            <a:pPr marL="457200" lvl="1" indent="0">
              <a:buNone/>
            </a:pPr>
            <a:r>
              <a:rPr lang="en-ZA" sz="2400" b="0" dirty="0">
                <a:solidFill>
                  <a:schemeClr val="dk1"/>
                </a:solidFill>
                <a:latin typeface="+mn-lt"/>
              </a:rPr>
              <a:t>	</a:t>
            </a:r>
          </a:p>
        </p:txBody>
      </p:sp>
      <p:sp>
        <p:nvSpPr>
          <p:cNvPr id="4" name="Slide Number Placeholder 3"/>
          <p:cNvSpPr>
            <a:spLocks noGrp="1"/>
          </p:cNvSpPr>
          <p:nvPr>
            <p:ph type="sldNum" sz="quarter" idx="4"/>
          </p:nvPr>
        </p:nvSpPr>
        <p:spPr/>
        <p:txBody>
          <a:bodyPr/>
          <a:lstStyle/>
          <a:p>
            <a:r>
              <a:rPr lang="en-ZA" sz="1200" b="1" dirty="0" smtClean="0"/>
              <a:t>7</a:t>
            </a:r>
          </a:p>
        </p:txBody>
      </p:sp>
    </p:spTree>
    <p:extLst>
      <p:ext uri="{BB962C8B-B14F-4D97-AF65-F5344CB8AC3E}">
        <p14:creationId xmlns:p14="http://schemas.microsoft.com/office/powerpoint/2010/main" xmlns="" val="355804486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576064"/>
          </a:xfrm>
        </p:spPr>
        <p:txBody>
          <a:bodyPr>
            <a:normAutofit fontScale="90000"/>
          </a:bodyPr>
          <a:lstStyle/>
          <a:p>
            <a:pPr algn="ctr"/>
            <a:r>
              <a:rPr lang="en-US" sz="3200" dirty="0" smtClean="0">
                <a:latin typeface="+mj-lt"/>
              </a:rPr>
              <a:t>ALIGNMENT WITH THE MTSF </a:t>
            </a:r>
            <a:endParaRPr lang="en-ZA" sz="32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35546076"/>
              </p:ext>
            </p:extLst>
          </p:nvPr>
        </p:nvGraphicFramePr>
        <p:xfrm>
          <a:off x="184855" y="836712"/>
          <a:ext cx="8779634" cy="5516880"/>
        </p:xfrm>
        <a:graphic>
          <a:graphicData uri="http://schemas.openxmlformats.org/drawingml/2006/table">
            <a:tbl>
              <a:tblPr firstRow="1" bandRow="1">
                <a:tableStyleId>{5C22544A-7EE6-4342-B048-85BDC9FD1C3A}</a:tableStyleId>
              </a:tblPr>
              <a:tblGrid>
                <a:gridCol w="2771852">
                  <a:extLst>
                    <a:ext uri="{9D8B030D-6E8A-4147-A177-3AD203B41FA5}">
                      <a16:colId xmlns:a16="http://schemas.microsoft.com/office/drawing/2014/main" xmlns="" val="20000"/>
                    </a:ext>
                  </a:extLst>
                </a:gridCol>
                <a:gridCol w="1800582">
                  <a:extLst>
                    <a:ext uri="{9D8B030D-6E8A-4147-A177-3AD203B41FA5}">
                      <a16:colId xmlns:a16="http://schemas.microsoft.com/office/drawing/2014/main" xmlns="" val="20001"/>
                    </a:ext>
                  </a:extLst>
                </a:gridCol>
                <a:gridCol w="1500331">
                  <a:extLst>
                    <a:ext uri="{9D8B030D-6E8A-4147-A177-3AD203B41FA5}">
                      <a16:colId xmlns:a16="http://schemas.microsoft.com/office/drawing/2014/main" xmlns="" val="20002"/>
                    </a:ext>
                  </a:extLst>
                </a:gridCol>
                <a:gridCol w="2706869">
                  <a:extLst>
                    <a:ext uri="{9D8B030D-6E8A-4147-A177-3AD203B41FA5}">
                      <a16:colId xmlns:a16="http://schemas.microsoft.com/office/drawing/2014/main" xmlns="" val="20003"/>
                    </a:ext>
                  </a:extLst>
                </a:gridCol>
              </a:tblGrid>
              <a:tr h="3962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cap="all" dirty="0" smtClean="0"/>
                        <a:t>SUB - outcome</a:t>
                      </a:r>
                      <a:r>
                        <a:rPr lang="en-US" sz="2000" cap="all" baseline="0" dirty="0" smtClean="0"/>
                        <a:t> 01: </a:t>
                      </a:r>
                      <a:r>
                        <a:rPr lang="en-US" sz="2000" cap="all" dirty="0" smtClean="0"/>
                        <a:t>Fostering constitutional values</a:t>
                      </a:r>
                      <a:endParaRPr lang="en-US" sz="2000" b="0" i="0" u="none" strike="noStrike" kern="1200" baseline="0" dirty="0" smtClean="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210304">
                <a:tc>
                  <a:txBody>
                    <a:bodyPr/>
                    <a:lstStyle/>
                    <a:p>
                      <a:r>
                        <a:rPr lang="en-US" sz="1300" b="1" dirty="0" smtClean="0"/>
                        <a:t>KEY </a:t>
                      </a:r>
                      <a:r>
                        <a:rPr lang="en-US" sz="1300" b="1" baseline="0" dirty="0" smtClean="0"/>
                        <a:t> PERFORMANCE </a:t>
                      </a:r>
                      <a:r>
                        <a:rPr lang="en-US" sz="1300" b="1" dirty="0" smtClean="0"/>
                        <a:t> INDICATOR</a:t>
                      </a:r>
                      <a:r>
                        <a:rPr lang="en-US" sz="1300" b="1" baseline="0" dirty="0" smtClean="0"/>
                        <a:t> </a:t>
                      </a:r>
                    </a:p>
                    <a:p>
                      <a:endParaRPr lang="en-ZA" sz="1300" b="1" dirty="0"/>
                    </a:p>
                  </a:txBody>
                  <a:tcPr/>
                </a:tc>
                <a:tc>
                  <a:txBody>
                    <a:bodyPr/>
                    <a:lstStyle/>
                    <a:p>
                      <a:r>
                        <a:rPr lang="en-US" sz="1300" b="1" dirty="0" smtClean="0"/>
                        <a:t>TARGET</a:t>
                      </a:r>
                      <a:r>
                        <a:rPr lang="en-US" sz="1300" b="1" baseline="0" dirty="0" smtClean="0"/>
                        <a:t> </a:t>
                      </a:r>
                      <a:endParaRPr lang="en-ZA" sz="1300" b="1" dirty="0"/>
                    </a:p>
                  </a:txBody>
                  <a:tcPr/>
                </a:tc>
                <a:tc>
                  <a:txBody>
                    <a:bodyPr/>
                    <a:lstStyle/>
                    <a:p>
                      <a:r>
                        <a:rPr lang="en-US" sz="1300" b="1" baseline="0" dirty="0" smtClean="0"/>
                        <a:t>AGSA FINDING </a:t>
                      </a:r>
                      <a:endParaRPr lang="en-ZA" sz="1300" b="1" dirty="0"/>
                    </a:p>
                  </a:txBody>
                  <a:tcPr/>
                </a:tc>
                <a:tc>
                  <a:txBody>
                    <a:bodyPr/>
                    <a:lstStyle/>
                    <a:p>
                      <a:r>
                        <a:rPr lang="en-US" sz="1300" b="1" baseline="0" dirty="0" smtClean="0"/>
                        <a:t> DAC RESPONSE  </a:t>
                      </a:r>
                      <a:endParaRPr lang="en-ZA" sz="1300" b="1" dirty="0"/>
                    </a:p>
                  </a:txBody>
                  <a:tcPr/>
                </a:tc>
                <a:extLst>
                  <a:ext uri="{0D108BD9-81ED-4DB2-BD59-A6C34878D82A}">
                    <a16:rowId xmlns:a16="http://schemas.microsoft.com/office/drawing/2014/main" xmlns="" val="10001"/>
                  </a:ext>
                </a:extLst>
              </a:tr>
              <a:tr h="730736">
                <a:tc>
                  <a:txBody>
                    <a:bodyPr/>
                    <a:lstStyle/>
                    <a:p>
                      <a:r>
                        <a:rPr lang="en-US" sz="1300" b="0" i="0" u="none" strike="noStrike" kern="1200" baseline="0" dirty="0" smtClean="0">
                          <a:solidFill>
                            <a:schemeClr val="tx1"/>
                          </a:solidFill>
                          <a:latin typeface="+mn-lt"/>
                          <a:ea typeface="+mn-ea"/>
                          <a:cs typeface="+mn-cs"/>
                        </a:rPr>
                        <a:t>Number of schools reciting the Preamble of the Constitution at school assemblies.</a:t>
                      </a:r>
                    </a:p>
                    <a:p>
                      <a:r>
                        <a:rPr lang="en-US" sz="1300" b="0" i="0" u="none" strike="noStrike" kern="1200" baseline="0" dirty="0" smtClean="0">
                          <a:solidFill>
                            <a:schemeClr val="tx1"/>
                          </a:solidFill>
                          <a:latin typeface="+mn-lt"/>
                          <a:ea typeface="+mn-ea"/>
                          <a:cs typeface="+mn-cs"/>
                        </a:rPr>
                        <a:t>(In collaboration with Basic Education)	</a:t>
                      </a:r>
                    </a:p>
                  </a:txBody>
                  <a:tcPr/>
                </a:tc>
                <a:tc>
                  <a:txBody>
                    <a:bodyPr/>
                    <a:lstStyle/>
                    <a:p>
                      <a:r>
                        <a:rPr lang="en-US" sz="1300" b="0" i="0" u="none" strike="noStrike" kern="1200" baseline="0" dirty="0" smtClean="0">
                          <a:solidFill>
                            <a:schemeClr val="tx1"/>
                          </a:solidFill>
                          <a:latin typeface="+mn-lt"/>
                          <a:ea typeface="+mn-ea"/>
                          <a:cs typeface="+mn-cs"/>
                        </a:rPr>
                        <a:t>Preamble of the Constitution said in school assemblies of  24 000 schools by 2018/19 </a:t>
                      </a:r>
                    </a:p>
                  </a:txBody>
                  <a:tcPr/>
                </a:tc>
                <a:tc>
                  <a:txBody>
                    <a:bodyPr/>
                    <a:lstStyle/>
                    <a:p>
                      <a:r>
                        <a:rPr lang="en-ZA" sz="1300" b="0" i="0" u="none" strike="noStrike" baseline="0" dirty="0" smtClean="0">
                          <a:solidFill>
                            <a:schemeClr val="tx1"/>
                          </a:solidFill>
                          <a:latin typeface="+mn-lt"/>
                        </a:rPr>
                        <a:t>Not in the  APP	</a:t>
                      </a:r>
                    </a:p>
                  </a:txBody>
                  <a:tcPr/>
                </a:tc>
                <a:tc>
                  <a:txBody>
                    <a:bodyPr/>
                    <a:lstStyle/>
                    <a:p>
                      <a:r>
                        <a:rPr lang="en-US" sz="1300" baseline="0" dirty="0" smtClean="0">
                          <a:solidFill>
                            <a:schemeClr val="tx1"/>
                          </a:solidFill>
                          <a:latin typeface="+mn-lt"/>
                        </a:rPr>
                        <a:t>DBE  takes  a lead in the implementation, the  DAC supports through provision  of  national symbols </a:t>
                      </a:r>
                      <a:endParaRPr lang="en-ZA" sz="1300" dirty="0">
                        <a:solidFill>
                          <a:schemeClr val="tx1"/>
                        </a:solidFill>
                        <a:latin typeface="+mn-lt"/>
                      </a:endParaRPr>
                    </a:p>
                  </a:txBody>
                  <a:tcPr/>
                </a:tc>
                <a:extLst>
                  <a:ext uri="{0D108BD9-81ED-4DB2-BD59-A6C34878D82A}">
                    <a16:rowId xmlns:a16="http://schemas.microsoft.com/office/drawing/2014/main" xmlns="" val="10002"/>
                  </a:ext>
                </a:extLst>
              </a:tr>
              <a:tr h="648072">
                <a:tc>
                  <a:txBody>
                    <a:bodyPr/>
                    <a:lstStyle/>
                    <a:p>
                      <a:r>
                        <a:rPr lang="en-US" sz="1300" b="0" i="0" u="none" strike="noStrike" kern="1200" baseline="0" dirty="0" smtClean="0">
                          <a:solidFill>
                            <a:schemeClr val="tx1"/>
                          </a:solidFill>
                          <a:latin typeface="+mn-lt"/>
                          <a:ea typeface="+mn-ea"/>
                          <a:cs typeface="+mn-cs"/>
                        </a:rPr>
                        <a:t>% of schools flying the national flag </a:t>
                      </a:r>
                    </a:p>
                    <a:p>
                      <a:r>
                        <a:rPr lang="en-US" sz="1300" b="0" i="0" u="none" strike="noStrike" kern="1200" baseline="0" dirty="0" smtClean="0">
                          <a:solidFill>
                            <a:schemeClr val="tx1"/>
                          </a:solidFill>
                          <a:latin typeface="+mn-lt"/>
                          <a:ea typeface="+mn-ea"/>
                          <a:cs typeface="+mn-cs"/>
                        </a:rPr>
                        <a:t>(In collaboration with Basic Education)	</a:t>
                      </a:r>
                    </a:p>
                    <a:p>
                      <a:endParaRPr lang="en-US" sz="1300" b="0" i="0" u="none" strike="noStrike"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i="0" u="none" strike="noStrike" kern="1200" baseline="0" dirty="0" smtClean="0">
                          <a:solidFill>
                            <a:schemeClr val="tx1"/>
                          </a:solidFill>
                          <a:latin typeface="+mn-lt"/>
                          <a:ea typeface="+mn-ea"/>
                          <a:cs typeface="+mn-cs"/>
                        </a:rPr>
                        <a:t>100% compliance by 2018/19 	</a:t>
                      </a:r>
                    </a:p>
                    <a:p>
                      <a:r>
                        <a:rPr lang="en-ZA" sz="1300" dirty="0" smtClean="0">
                          <a:solidFill>
                            <a:schemeClr val="tx1"/>
                          </a:solidFill>
                          <a:latin typeface="+mn-lt"/>
                        </a:rPr>
                        <a:t> </a:t>
                      </a:r>
                      <a:endParaRPr lang="en-ZA" sz="1300" dirty="0">
                        <a:solidFill>
                          <a:schemeClr val="tx1"/>
                        </a:solidFill>
                        <a:latin typeface="+mn-lt"/>
                      </a:endParaRPr>
                    </a:p>
                  </a:txBody>
                  <a:tcPr/>
                </a:tc>
                <a:tc>
                  <a:txBody>
                    <a:bodyPr/>
                    <a:lstStyle/>
                    <a:p>
                      <a:r>
                        <a:rPr lang="en-ZA" sz="1300" b="0" i="0" u="none" strike="noStrike" baseline="0" dirty="0" smtClean="0">
                          <a:solidFill>
                            <a:schemeClr val="tx1"/>
                          </a:solidFill>
                          <a:latin typeface="+mn-lt"/>
                        </a:rPr>
                        <a:t>Not in the APP	</a:t>
                      </a:r>
                    </a:p>
                  </a:txBody>
                  <a:tcPr/>
                </a:tc>
                <a:tc>
                  <a:txBody>
                    <a:bodyPr/>
                    <a:lstStyle/>
                    <a:p>
                      <a:r>
                        <a:rPr lang="en-US" sz="1300" dirty="0" smtClean="0">
                          <a:solidFill>
                            <a:schemeClr val="tx1"/>
                          </a:solidFill>
                          <a:latin typeface="+mn-lt"/>
                        </a:rPr>
                        <a:t>19</a:t>
                      </a:r>
                      <a:r>
                        <a:rPr lang="en-US" sz="1300" baseline="0" dirty="0" smtClean="0">
                          <a:solidFill>
                            <a:schemeClr val="tx1"/>
                          </a:solidFill>
                          <a:latin typeface="+mn-lt"/>
                        </a:rPr>
                        <a:t> 068</a:t>
                      </a:r>
                      <a:r>
                        <a:rPr lang="en-US" sz="1300" dirty="0" smtClean="0">
                          <a:solidFill>
                            <a:schemeClr val="tx1"/>
                          </a:solidFill>
                          <a:latin typeface="+mn-lt"/>
                        </a:rPr>
                        <a:t> flags were installed from 2014/15 to 2017/18;</a:t>
                      </a:r>
                      <a:r>
                        <a:rPr lang="en-US" sz="1300" baseline="0" dirty="0" smtClean="0">
                          <a:solidFill>
                            <a:schemeClr val="tx1"/>
                          </a:solidFill>
                          <a:latin typeface="+mn-lt"/>
                        </a:rPr>
                        <a:t> </a:t>
                      </a:r>
                      <a:r>
                        <a:rPr lang="en-US" sz="1300" dirty="0" smtClean="0">
                          <a:solidFill>
                            <a:schemeClr val="tx1"/>
                          </a:solidFill>
                          <a:latin typeface="+mn-lt"/>
                        </a:rPr>
                        <a:t>14 415 in 2014/15; 3 532 in 2015/16; 504 in 2016/17</a:t>
                      </a:r>
                      <a:r>
                        <a:rPr lang="en-US" sz="1300" baseline="0" dirty="0" smtClean="0">
                          <a:solidFill>
                            <a:schemeClr val="tx1"/>
                          </a:solidFill>
                          <a:latin typeface="+mn-lt"/>
                        </a:rPr>
                        <a:t>; 617 in 2017/18;  and 1114 in 2018/19  </a:t>
                      </a:r>
                      <a:endParaRPr lang="en-US" sz="1300" dirty="0" smtClean="0">
                        <a:solidFill>
                          <a:schemeClr val="tx1"/>
                        </a:solidFill>
                        <a:latin typeface="+mn-lt"/>
                      </a:endParaRPr>
                    </a:p>
                  </a:txBody>
                  <a:tcPr/>
                </a:tc>
                <a:extLst>
                  <a:ext uri="{0D108BD9-81ED-4DB2-BD59-A6C34878D82A}">
                    <a16:rowId xmlns:a16="http://schemas.microsoft.com/office/drawing/2014/main" xmlns="" val="10003"/>
                  </a:ext>
                </a:extLst>
              </a:tr>
              <a:tr h="1008112">
                <a:tc>
                  <a:txBody>
                    <a:bodyPr/>
                    <a:lstStyle/>
                    <a:p>
                      <a:r>
                        <a:rPr lang="en-US" sz="1300" b="0" i="0" u="none" strike="noStrike" kern="1200" baseline="0" dirty="0" smtClean="0">
                          <a:solidFill>
                            <a:schemeClr val="tx1"/>
                          </a:solidFill>
                          <a:latin typeface="+mn-lt"/>
                          <a:ea typeface="+mn-ea"/>
                          <a:cs typeface="+mn-cs"/>
                        </a:rPr>
                        <a:t>% schools that have booklet and poster (Frame) of national symbols and orders </a:t>
                      </a:r>
                    </a:p>
                    <a:p>
                      <a:r>
                        <a:rPr lang="en-US" sz="1300" b="0" i="0" u="none" strike="noStrike" kern="1200" baseline="0" dirty="0" smtClean="0">
                          <a:solidFill>
                            <a:schemeClr val="tx1"/>
                          </a:solidFill>
                          <a:latin typeface="+mn-lt"/>
                          <a:ea typeface="+mn-ea"/>
                          <a:cs typeface="+mn-cs"/>
                        </a:rPr>
                        <a:t>(In collaboration with Basic Education)	</a:t>
                      </a:r>
                    </a:p>
                    <a:p>
                      <a:endParaRPr lang="en-ZA" sz="1300" dirty="0">
                        <a:solidFill>
                          <a:schemeClr val="tx1"/>
                        </a:solidFill>
                        <a:latin typeface="+mn-lt"/>
                      </a:endParaRPr>
                    </a:p>
                  </a:txBody>
                  <a:tcPr/>
                </a:tc>
                <a:tc>
                  <a:txBody>
                    <a:bodyPr/>
                    <a:lstStyle/>
                    <a:p>
                      <a:r>
                        <a:rPr lang="en-US" sz="1300" b="0" i="0" u="none" strike="noStrike" kern="1200" baseline="0" dirty="0" smtClean="0">
                          <a:solidFill>
                            <a:schemeClr val="tx1"/>
                          </a:solidFill>
                          <a:latin typeface="+mn-lt"/>
                          <a:ea typeface="+mn-ea"/>
                          <a:cs typeface="+mn-cs"/>
                        </a:rPr>
                        <a:t>25% of schools have booklet and poster for national Symbols and Orders by 2014/15 </a:t>
                      </a:r>
                    </a:p>
                    <a:p>
                      <a:endParaRPr lang="en-US" sz="1300" b="0" i="0" u="none" strike="noStrike" kern="1200" baseline="0" dirty="0" smtClean="0">
                        <a:solidFill>
                          <a:schemeClr val="tx1"/>
                        </a:solidFill>
                        <a:latin typeface="+mn-lt"/>
                        <a:ea typeface="+mn-ea"/>
                        <a:cs typeface="+mn-cs"/>
                      </a:endParaRPr>
                    </a:p>
                    <a:p>
                      <a:r>
                        <a:rPr lang="en-US" sz="1300" b="0" i="0" u="none" strike="noStrike" kern="1200" baseline="0" dirty="0" smtClean="0">
                          <a:solidFill>
                            <a:schemeClr val="tx1"/>
                          </a:solidFill>
                          <a:latin typeface="+mn-lt"/>
                          <a:ea typeface="+mn-ea"/>
                          <a:cs typeface="+mn-cs"/>
                        </a:rPr>
                        <a:t>100% of schools have booklet and poster 	</a:t>
                      </a:r>
                    </a:p>
                  </a:txBody>
                  <a:tcPr/>
                </a:tc>
                <a:tc>
                  <a:txBody>
                    <a:bodyPr/>
                    <a:lstStyle/>
                    <a:p>
                      <a:r>
                        <a:rPr lang="en-ZA" sz="1300" b="0" i="0" u="none" strike="noStrike" baseline="0" dirty="0" smtClean="0">
                          <a:solidFill>
                            <a:schemeClr val="tx1"/>
                          </a:solidFill>
                          <a:latin typeface="+mn-lt"/>
                        </a:rPr>
                        <a:t>Not in the APP	</a:t>
                      </a:r>
                    </a:p>
                  </a:txBody>
                  <a:tcPr/>
                </a:tc>
                <a:tc>
                  <a:txBody>
                    <a:bodyPr/>
                    <a:lstStyle/>
                    <a:p>
                      <a:r>
                        <a:rPr lang="en-US" sz="1300" dirty="0" smtClean="0">
                          <a:solidFill>
                            <a:schemeClr val="tx1"/>
                          </a:solidFill>
                          <a:latin typeface="+mn-lt"/>
                        </a:rPr>
                        <a:t>The Department has distributed 27 363 </a:t>
                      </a:r>
                      <a:r>
                        <a:rPr lang="en-US" sz="1300" baseline="0" dirty="0" smtClean="0">
                          <a:solidFill>
                            <a:schemeClr val="tx1"/>
                          </a:solidFill>
                          <a:latin typeface="+mn-lt"/>
                        </a:rPr>
                        <a:t> booklets and posters of national symbols from 2014/15 to 2018/19 financial years.</a:t>
                      </a:r>
                      <a:endParaRPr lang="en-US" sz="1300" dirty="0" smtClean="0">
                        <a:solidFill>
                          <a:schemeClr val="tx1"/>
                        </a:solidFill>
                        <a:latin typeface="+mn-lt"/>
                      </a:endParaRPr>
                    </a:p>
                    <a:p>
                      <a:r>
                        <a:rPr lang="en-US" sz="1300" dirty="0" smtClean="0">
                          <a:solidFill>
                            <a:schemeClr val="tx1"/>
                          </a:solidFill>
                          <a:latin typeface="+mn-lt"/>
                        </a:rPr>
                        <a:t>The Department</a:t>
                      </a:r>
                      <a:r>
                        <a:rPr lang="en-US" sz="1300" baseline="0" dirty="0" smtClean="0">
                          <a:solidFill>
                            <a:schemeClr val="tx1"/>
                          </a:solidFill>
                          <a:latin typeface="+mn-lt"/>
                        </a:rPr>
                        <a:t> will continue to  provide schools  with  national  symbols. The work  will be covered in the Branch Operational  Plan for 2019/20  </a:t>
                      </a:r>
                      <a:r>
                        <a:rPr lang="en-ZA" sz="1300" kern="1200" baseline="0" dirty="0" smtClean="0">
                          <a:solidFill>
                            <a:schemeClr val="tx1"/>
                          </a:solidFill>
                          <a:effectLst/>
                          <a:latin typeface="+mn-lt"/>
                          <a:ea typeface="+mn-ea"/>
                          <a:cs typeface="+mn-cs"/>
                        </a:rPr>
                        <a:t>(6 359 in 2014/15, 6 535 in 2015/17, 6 115 in 2016/17, 6 784 in 2017/18 and 1570 in 2018/19)</a:t>
                      </a:r>
                    </a:p>
                    <a:p>
                      <a:endParaRPr lang="en-ZA" sz="1300" dirty="0">
                        <a:solidFill>
                          <a:schemeClr val="tx1"/>
                        </a:solidFill>
                        <a:latin typeface="+mn-lt"/>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
          </p:nvPr>
        </p:nvSpPr>
        <p:spPr>
          <a:xfrm>
            <a:off x="8244408" y="6483282"/>
            <a:ext cx="609600" cy="365125"/>
          </a:xfrm>
        </p:spPr>
        <p:txBody>
          <a:bodyPr/>
          <a:lstStyle/>
          <a:p>
            <a:r>
              <a:rPr lang="en-ZA" sz="1100" b="1" dirty="0" smtClean="0"/>
              <a:t>68</a:t>
            </a:r>
          </a:p>
        </p:txBody>
      </p:sp>
    </p:spTree>
    <p:extLst>
      <p:ext uri="{BB962C8B-B14F-4D97-AF65-F5344CB8AC3E}">
        <p14:creationId xmlns:p14="http://schemas.microsoft.com/office/powerpoint/2010/main" xmlns="" val="12089713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711"/>
            <a:ext cx="9144000" cy="670009"/>
          </a:xfrm>
        </p:spPr>
        <p:txBody>
          <a:bodyPr>
            <a:normAutofit/>
          </a:bodyPr>
          <a:lstStyle/>
          <a:p>
            <a:pPr algn="ctr"/>
            <a:r>
              <a:rPr lang="en-US" sz="2800" dirty="0" smtClean="0">
                <a:latin typeface="+mj-lt"/>
              </a:rPr>
              <a:t>ALIGNMENT TO THE MTSF </a:t>
            </a:r>
            <a:endParaRPr lang="en-ZA" sz="2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54886942"/>
              </p:ext>
            </p:extLst>
          </p:nvPr>
        </p:nvGraphicFramePr>
        <p:xfrm>
          <a:off x="195890" y="908720"/>
          <a:ext cx="8746504" cy="4995664"/>
        </p:xfrm>
        <a:graphic>
          <a:graphicData uri="http://schemas.openxmlformats.org/drawingml/2006/table">
            <a:tbl>
              <a:tblPr firstRow="1" bandRow="1">
                <a:tableStyleId>{5C22544A-7EE6-4342-B048-85BDC9FD1C3A}</a:tableStyleId>
              </a:tblPr>
              <a:tblGrid>
                <a:gridCol w="2761393">
                  <a:extLst>
                    <a:ext uri="{9D8B030D-6E8A-4147-A177-3AD203B41FA5}">
                      <a16:colId xmlns:a16="http://schemas.microsoft.com/office/drawing/2014/main" xmlns="" val="20000"/>
                    </a:ext>
                  </a:extLst>
                </a:gridCol>
                <a:gridCol w="2147752">
                  <a:extLst>
                    <a:ext uri="{9D8B030D-6E8A-4147-A177-3AD203B41FA5}">
                      <a16:colId xmlns:a16="http://schemas.microsoft.com/office/drawing/2014/main" xmlns="" val="20001"/>
                    </a:ext>
                  </a:extLst>
                </a:gridCol>
                <a:gridCol w="1504958">
                  <a:extLst>
                    <a:ext uri="{9D8B030D-6E8A-4147-A177-3AD203B41FA5}">
                      <a16:colId xmlns:a16="http://schemas.microsoft.com/office/drawing/2014/main" xmlns="" val="20002"/>
                    </a:ext>
                  </a:extLst>
                </a:gridCol>
                <a:gridCol w="2332401">
                  <a:extLst>
                    <a:ext uri="{9D8B030D-6E8A-4147-A177-3AD203B41FA5}">
                      <a16:colId xmlns:a16="http://schemas.microsoft.com/office/drawing/2014/main" xmlns="" val="20003"/>
                    </a:ext>
                  </a:extLst>
                </a:gridCol>
              </a:tblGrid>
              <a:tr h="57606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cap="all" dirty="0" smtClean="0"/>
                        <a:t>SUB - outcome</a:t>
                      </a:r>
                      <a:r>
                        <a:rPr lang="en-US" sz="2000" cap="all" baseline="0" dirty="0" smtClean="0"/>
                        <a:t> 01: </a:t>
                      </a:r>
                      <a:r>
                        <a:rPr lang="en-US" sz="2000" cap="all" dirty="0" smtClean="0"/>
                        <a:t>Fostering constitutional values</a:t>
                      </a:r>
                      <a:endParaRPr lang="en-US" sz="2000" b="0" i="0" u="none" strike="noStrike" kern="1200" baseline="0" dirty="0" smtClean="0">
                        <a:solidFill>
                          <a:schemeClr val="lt1"/>
                        </a:solidFill>
                        <a:latin typeface="+mn-lt"/>
                        <a:ea typeface="+mn-ea"/>
                        <a:cs typeface="+mn-cs"/>
                      </a:endParaRPr>
                    </a:p>
                  </a:txBody>
                  <a:tcPr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210304">
                <a:tc>
                  <a:txBody>
                    <a:bodyPr/>
                    <a:lstStyle/>
                    <a:p>
                      <a:r>
                        <a:rPr lang="en-US" sz="1400" b="1" dirty="0" smtClean="0"/>
                        <a:t>KEY </a:t>
                      </a:r>
                      <a:r>
                        <a:rPr lang="en-US" sz="1400" b="1" baseline="0" dirty="0" smtClean="0"/>
                        <a:t> PERFORMANCE </a:t>
                      </a:r>
                      <a:r>
                        <a:rPr lang="en-US" sz="1400" b="1" dirty="0" smtClean="0"/>
                        <a:t> INDICATOR</a:t>
                      </a:r>
                      <a:r>
                        <a:rPr lang="en-US" sz="1400" b="1" baseline="0" dirty="0" smtClean="0"/>
                        <a:t> </a:t>
                      </a:r>
                    </a:p>
                    <a:p>
                      <a:endParaRPr lang="en-ZA" sz="1400" b="1" dirty="0"/>
                    </a:p>
                  </a:txBody>
                  <a:tcPr/>
                </a:tc>
                <a:tc>
                  <a:txBody>
                    <a:bodyPr/>
                    <a:lstStyle/>
                    <a:p>
                      <a:r>
                        <a:rPr lang="en-US" sz="1400" b="1" dirty="0" smtClean="0"/>
                        <a:t>TARGET</a:t>
                      </a:r>
                      <a:r>
                        <a:rPr lang="en-US" sz="1400" b="1" baseline="0" dirty="0" smtClean="0"/>
                        <a:t> </a:t>
                      </a:r>
                      <a:endParaRPr lang="en-ZA" sz="1400" b="1" dirty="0"/>
                    </a:p>
                  </a:txBody>
                  <a:tcPr/>
                </a:tc>
                <a:tc>
                  <a:txBody>
                    <a:bodyPr/>
                    <a:lstStyle/>
                    <a:p>
                      <a:r>
                        <a:rPr lang="en-US" sz="1400" b="1" baseline="0" dirty="0" smtClean="0"/>
                        <a:t>AGSA FINDING </a:t>
                      </a:r>
                      <a:endParaRPr lang="en-ZA" sz="1400" b="1" dirty="0"/>
                    </a:p>
                  </a:txBody>
                  <a:tcPr/>
                </a:tc>
                <a:tc>
                  <a:txBody>
                    <a:bodyPr/>
                    <a:lstStyle/>
                    <a:p>
                      <a:r>
                        <a:rPr lang="en-US" sz="1400" b="1" baseline="0" dirty="0" smtClean="0"/>
                        <a:t> DAC RESPONSE  </a:t>
                      </a:r>
                      <a:endParaRPr lang="en-ZA" sz="1400" b="1" dirty="0"/>
                    </a:p>
                  </a:txBody>
                  <a:tcPr/>
                </a:tc>
                <a:extLst>
                  <a:ext uri="{0D108BD9-81ED-4DB2-BD59-A6C34878D82A}">
                    <a16:rowId xmlns:a16="http://schemas.microsoft.com/office/drawing/2014/main" xmlns="" val="10001"/>
                  </a:ext>
                </a:extLst>
              </a:tr>
              <a:tr h="745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Number of national days hosted and celebrated 	</a:t>
                      </a:r>
                    </a:p>
                    <a:p>
                      <a:endParaRPr lang="en-ZA"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7 national days hosted and celebrated/year up to 2018/19 	</a:t>
                      </a:r>
                    </a:p>
                    <a:p>
                      <a:endParaRPr lang="en-ZA"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Only 6 national days have been planned as 2018/19 APP</a:t>
                      </a:r>
                    </a:p>
                  </a:txBody>
                  <a:tcPr/>
                </a:tc>
                <a:tc>
                  <a:txBody>
                    <a:bodyPr/>
                    <a:lstStyle/>
                    <a:p>
                      <a:r>
                        <a:rPr lang="en-US" sz="1400" dirty="0" smtClean="0">
                          <a:solidFill>
                            <a:schemeClr val="tx1"/>
                          </a:solidFill>
                        </a:rPr>
                        <a:t>Six (6) national days, were</a:t>
                      </a:r>
                      <a:r>
                        <a:rPr lang="en-US" sz="1400" baseline="0" dirty="0" smtClean="0">
                          <a:solidFill>
                            <a:schemeClr val="tx1"/>
                          </a:solidFill>
                        </a:rPr>
                        <a:t> </a:t>
                      </a:r>
                      <a:r>
                        <a:rPr lang="en-US" sz="1400" dirty="0" smtClean="0">
                          <a:solidFill>
                            <a:schemeClr val="tx1"/>
                          </a:solidFill>
                        </a:rPr>
                        <a:t>commemorated</a:t>
                      </a:r>
                      <a:r>
                        <a:rPr lang="en-US" sz="1400" baseline="0" dirty="0" smtClean="0">
                          <a:solidFill>
                            <a:schemeClr val="tx1"/>
                          </a:solidFill>
                        </a:rPr>
                        <a:t>.   The seventh day is  the celebration  of the </a:t>
                      </a:r>
                      <a:r>
                        <a:rPr lang="en-ZA" sz="1400" kern="1200" dirty="0" smtClean="0">
                          <a:solidFill>
                            <a:schemeClr val="tx1"/>
                          </a:solidFill>
                          <a:effectLst/>
                          <a:latin typeface="+mn-lt"/>
                          <a:ea typeface="+mn-ea"/>
                          <a:cs typeface="+mn-cs"/>
                        </a:rPr>
                        <a:t>International Mandela Day which</a:t>
                      </a:r>
                      <a:r>
                        <a:rPr lang="en-ZA" sz="1400" kern="1200" baseline="0" dirty="0" smtClean="0">
                          <a:solidFill>
                            <a:schemeClr val="tx1"/>
                          </a:solidFill>
                          <a:effectLst/>
                          <a:latin typeface="+mn-lt"/>
                          <a:ea typeface="+mn-ea"/>
                          <a:cs typeface="+mn-cs"/>
                        </a:rPr>
                        <a:t> is </a:t>
                      </a:r>
                      <a:r>
                        <a:rPr lang="en-ZA" sz="1400" kern="1200" dirty="0" smtClean="0">
                          <a:solidFill>
                            <a:schemeClr val="tx1"/>
                          </a:solidFill>
                          <a:effectLst/>
                          <a:latin typeface="+mn-lt"/>
                          <a:ea typeface="+mn-ea"/>
                          <a:cs typeface="+mn-cs"/>
                        </a:rPr>
                        <a:t>not part of the Public Holidays Act and thus not a national day though it is also commemorated.</a:t>
                      </a:r>
                    </a:p>
                  </a:txBody>
                  <a:tcPr/>
                </a:tc>
                <a:extLst>
                  <a:ext uri="{0D108BD9-81ED-4DB2-BD59-A6C34878D82A}">
                    <a16:rowId xmlns:a16="http://schemas.microsoft.com/office/drawing/2014/main" xmlns="" val="10002"/>
                  </a:ext>
                </a:extLst>
              </a:tr>
              <a:tr h="745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Number of Community conversations on social cohesion and nation building conducted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150 Community conversations held by 2018/19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Target of (150) was achieved by the 2017/18 financial year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 total</a:t>
                      </a:r>
                      <a:r>
                        <a:rPr lang="en-US" sz="1400" kern="1200" baseline="0" dirty="0" smtClean="0">
                          <a:solidFill>
                            <a:schemeClr val="tx1"/>
                          </a:solidFill>
                          <a:effectLst/>
                          <a:latin typeface="+mn-lt"/>
                          <a:ea typeface="+mn-ea"/>
                          <a:cs typeface="+mn-cs"/>
                        </a:rPr>
                        <a:t> of </a:t>
                      </a:r>
                      <a:r>
                        <a:rPr lang="en-US" sz="1400" kern="1200" dirty="0" smtClean="0">
                          <a:solidFill>
                            <a:schemeClr val="tx1"/>
                          </a:solidFill>
                          <a:effectLst/>
                          <a:latin typeface="+mn-lt"/>
                          <a:ea typeface="+mn-ea"/>
                          <a:cs typeface="+mn-cs"/>
                        </a:rPr>
                        <a:t>137 community conversations</a:t>
                      </a:r>
                      <a:r>
                        <a:rPr lang="en-US" sz="1400" kern="1200" baseline="0" dirty="0" smtClean="0">
                          <a:solidFill>
                            <a:schemeClr val="tx1"/>
                          </a:solidFill>
                          <a:effectLst/>
                          <a:latin typeface="+mn-lt"/>
                          <a:ea typeface="+mn-ea"/>
                          <a:cs typeface="+mn-cs"/>
                        </a:rPr>
                        <a:t> have been held by 2018/19</a:t>
                      </a:r>
                      <a:endParaRPr lang="en-US" sz="140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3"/>
                  </a:ext>
                </a:extLst>
              </a:tr>
              <a:tr h="745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Number of Social Cohesion Advocates public platforms programme rolled-out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10 public platforms programmes for Social Cohesion Advocates per year up to 2018/19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Target  (20) has  been in the 2017/18 financial year.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a:t>
                      </a:r>
                      <a:r>
                        <a:rPr lang="en-US" sz="1400" baseline="0" dirty="0" smtClean="0">
                          <a:solidFill>
                            <a:schemeClr val="tx1"/>
                          </a:solidFill>
                        </a:rPr>
                        <a:t> total of 77 platforms for social cohesion advocates have been created by 2018/19.</a:t>
                      </a:r>
                      <a:endParaRPr lang="en-ZA" sz="1400" dirty="0">
                        <a:solidFill>
                          <a:schemeClr val="tx1"/>
                        </a:solidFill>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
          </p:nvPr>
        </p:nvSpPr>
        <p:spPr>
          <a:xfrm>
            <a:off x="8316416" y="6492875"/>
            <a:ext cx="609600" cy="365125"/>
          </a:xfrm>
        </p:spPr>
        <p:txBody>
          <a:bodyPr/>
          <a:lstStyle/>
          <a:p>
            <a:r>
              <a:rPr lang="en-ZA" sz="1100" b="1" dirty="0" smtClean="0"/>
              <a:t>69</a:t>
            </a:r>
          </a:p>
        </p:txBody>
      </p:sp>
    </p:spTree>
    <p:extLst>
      <p:ext uri="{BB962C8B-B14F-4D97-AF65-F5344CB8AC3E}">
        <p14:creationId xmlns:p14="http://schemas.microsoft.com/office/powerpoint/2010/main" xmlns="" val="196176178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76064"/>
          </a:xfrm>
        </p:spPr>
        <p:txBody>
          <a:bodyPr>
            <a:normAutofit/>
          </a:bodyPr>
          <a:lstStyle/>
          <a:p>
            <a:pPr algn="ctr"/>
            <a:r>
              <a:rPr lang="en-US" sz="2800" dirty="0">
                <a:latin typeface="+mn-lt"/>
              </a:rPr>
              <a:t>ALIGNMENT WITH </a:t>
            </a:r>
            <a:r>
              <a:rPr lang="en-US" sz="2800" dirty="0" smtClean="0">
                <a:latin typeface="+mn-lt"/>
              </a:rPr>
              <a:t>THE MTSF</a:t>
            </a:r>
            <a:endParaRPr lang="en-ZA"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39396135"/>
              </p:ext>
            </p:extLst>
          </p:nvPr>
        </p:nvGraphicFramePr>
        <p:xfrm>
          <a:off x="141864" y="719659"/>
          <a:ext cx="8640958" cy="5520702"/>
        </p:xfrm>
        <a:graphic>
          <a:graphicData uri="http://schemas.openxmlformats.org/drawingml/2006/table">
            <a:tbl>
              <a:tblPr firstRow="1" bandRow="1">
                <a:tableStyleId>{5C22544A-7EE6-4342-B048-85BDC9FD1C3A}</a:tableStyleId>
              </a:tblPr>
              <a:tblGrid>
                <a:gridCol w="201993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194174">
                  <a:extLst>
                    <a:ext uri="{9D8B030D-6E8A-4147-A177-3AD203B41FA5}">
                      <a16:colId xmlns:a16="http://schemas.microsoft.com/office/drawing/2014/main" xmlns="" val="20002"/>
                    </a:ext>
                  </a:extLst>
                </a:gridCol>
                <a:gridCol w="3202710">
                  <a:extLst>
                    <a:ext uri="{9D8B030D-6E8A-4147-A177-3AD203B41FA5}">
                      <a16:colId xmlns:a16="http://schemas.microsoft.com/office/drawing/2014/main" xmlns="" val="20003"/>
                    </a:ext>
                  </a:extLst>
                </a:gridCol>
              </a:tblGrid>
              <a:tr h="55246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cap="all" dirty="0" smtClean="0"/>
                        <a:t>SUB - outcome</a:t>
                      </a:r>
                      <a:r>
                        <a:rPr lang="en-US" sz="2000" cap="all" baseline="0" dirty="0" smtClean="0"/>
                        <a:t> 2: </a:t>
                      </a:r>
                      <a:r>
                        <a:rPr lang="en-US" sz="2000" b="1" i="0" u="none" strike="noStrike" kern="1200" cap="all" baseline="0" dirty="0" smtClean="0">
                          <a:solidFill>
                            <a:schemeClr val="lt1"/>
                          </a:solidFill>
                          <a:latin typeface="+mn-lt"/>
                          <a:ea typeface="+mn-ea"/>
                          <a:cs typeface="+mn-cs"/>
                        </a:rPr>
                        <a:t>Equal opportunities, inclusion and redress </a:t>
                      </a:r>
                      <a:r>
                        <a:rPr lang="en-US" sz="2000" b="0" i="0" u="none" strike="noStrike" kern="1200" baseline="0" dirty="0" smtClean="0">
                          <a:solidFill>
                            <a:schemeClr val="lt1"/>
                          </a:solidFill>
                          <a:latin typeface="+mn-lt"/>
                          <a:ea typeface="+mn-ea"/>
                          <a:cs typeface="+mn-cs"/>
                        </a:rPr>
                        <a:t>	</a:t>
                      </a: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66383">
                <a:tc>
                  <a:txBody>
                    <a:bodyPr/>
                    <a:lstStyle/>
                    <a:p>
                      <a:r>
                        <a:rPr lang="en-US" sz="1400" b="1" dirty="0" smtClean="0"/>
                        <a:t>KEY </a:t>
                      </a:r>
                      <a:r>
                        <a:rPr lang="en-US" sz="1400" b="1" baseline="0" dirty="0" smtClean="0"/>
                        <a:t> PERFORMANCE </a:t>
                      </a:r>
                      <a:r>
                        <a:rPr lang="en-US" sz="1400" b="1" dirty="0" smtClean="0"/>
                        <a:t> INDICATOR</a:t>
                      </a:r>
                      <a:r>
                        <a:rPr lang="en-US" sz="1400" b="1" baseline="0" dirty="0" smtClean="0"/>
                        <a:t> </a:t>
                      </a:r>
                    </a:p>
                  </a:txBody>
                  <a:tcPr/>
                </a:tc>
                <a:tc>
                  <a:txBody>
                    <a:bodyPr/>
                    <a:lstStyle/>
                    <a:p>
                      <a:r>
                        <a:rPr lang="en-US" sz="1400" b="1" dirty="0" smtClean="0"/>
                        <a:t>TARGET</a:t>
                      </a:r>
                      <a:r>
                        <a:rPr lang="en-US" sz="1400" b="1" baseline="0" dirty="0" smtClean="0"/>
                        <a:t> </a:t>
                      </a:r>
                      <a:endParaRPr lang="en-ZA" sz="1400" b="1" dirty="0"/>
                    </a:p>
                  </a:txBody>
                  <a:tcPr/>
                </a:tc>
                <a:tc>
                  <a:txBody>
                    <a:bodyPr/>
                    <a:lstStyle/>
                    <a:p>
                      <a:r>
                        <a:rPr lang="en-US" sz="1400" b="1" baseline="0" dirty="0" smtClean="0"/>
                        <a:t>AGSA FINDING </a:t>
                      </a:r>
                      <a:endParaRPr lang="en-ZA" sz="1400" b="1" dirty="0"/>
                    </a:p>
                  </a:txBody>
                  <a:tcPr/>
                </a:tc>
                <a:tc>
                  <a:txBody>
                    <a:bodyPr/>
                    <a:lstStyle/>
                    <a:p>
                      <a:r>
                        <a:rPr lang="en-US" sz="1400" b="1" baseline="0" dirty="0" smtClean="0"/>
                        <a:t> DAC RESPONSE  </a:t>
                      </a:r>
                      <a:endParaRPr lang="en-ZA" sz="1400" b="1" dirty="0"/>
                    </a:p>
                  </a:txBody>
                  <a:tcPr/>
                </a:tc>
                <a:extLst>
                  <a:ext uri="{0D108BD9-81ED-4DB2-BD59-A6C34878D82A}">
                    <a16:rowId xmlns:a16="http://schemas.microsoft.com/office/drawing/2014/main" xmlns="" val="10001"/>
                  </a:ext>
                </a:extLst>
              </a:tr>
              <a:tr h="1028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Number of Artist placed in schools (each artist covers a cluster of at least 3 schools) 	</a:t>
                      </a:r>
                    </a:p>
                    <a:p>
                      <a:endParaRPr lang="en-ZA"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2 000 Artist placed in schools by 2018/19 	</a:t>
                      </a:r>
                    </a:p>
                    <a:p>
                      <a:endParaRPr lang="en-ZA" sz="1400" dirty="0">
                        <a:solidFill>
                          <a:schemeClr val="tx1"/>
                        </a:solidFill>
                      </a:endParaRPr>
                    </a:p>
                  </a:txBody>
                  <a:tcPr/>
                </a:tc>
                <a:tc>
                  <a:txBody>
                    <a:bodyPr/>
                    <a:lstStyle/>
                    <a:p>
                      <a:r>
                        <a:rPr lang="en-US" sz="1400" b="0" i="0" u="none" strike="noStrike" kern="1200" baseline="0" dirty="0" smtClean="0">
                          <a:solidFill>
                            <a:schemeClr val="tx1"/>
                          </a:solidFill>
                          <a:latin typeface="+mn-lt"/>
                          <a:ea typeface="+mn-ea"/>
                          <a:cs typeface="+mn-cs"/>
                        </a:rPr>
                        <a:t>Target not included in the 2018/19 APP for Artists placed in schools up to 2017/18 financial year = 1 552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 total</a:t>
                      </a:r>
                      <a:r>
                        <a:rPr lang="en-US" sz="1400" kern="1200" baseline="0" dirty="0" smtClean="0">
                          <a:solidFill>
                            <a:schemeClr val="tx1"/>
                          </a:solidFill>
                          <a:effectLst/>
                          <a:latin typeface="+mn-lt"/>
                          <a:ea typeface="+mn-ea"/>
                          <a:cs typeface="+mn-cs"/>
                        </a:rPr>
                        <a:t> of </a:t>
                      </a:r>
                      <a:r>
                        <a:rPr lang="en-US" sz="1400" kern="1200" dirty="0" smtClean="0">
                          <a:solidFill>
                            <a:schemeClr val="tx1"/>
                          </a:solidFill>
                          <a:effectLst/>
                          <a:latin typeface="+mn-lt"/>
                          <a:ea typeface="+mn-ea"/>
                          <a:cs typeface="+mn-cs"/>
                        </a:rPr>
                        <a:t>1646 a</a:t>
                      </a:r>
                      <a:r>
                        <a:rPr lang="en-US" sz="1400" b="0" i="0" u="none" strike="noStrike" kern="1200" baseline="0" dirty="0" smtClean="0">
                          <a:solidFill>
                            <a:schemeClr val="tx1"/>
                          </a:solidFill>
                          <a:latin typeface="+mn-lt"/>
                          <a:ea typeface="+mn-ea"/>
                          <a:cs typeface="+mn-cs"/>
                        </a:rPr>
                        <a:t>rtist were placed in schools by 2018/19.  </a:t>
                      </a:r>
                      <a:r>
                        <a:rPr lang="en-US" sz="1400" baseline="0" dirty="0" smtClean="0">
                          <a:solidFill>
                            <a:schemeClr val="tx1"/>
                          </a:solidFill>
                          <a:latin typeface="+mn-lt"/>
                        </a:rPr>
                        <a:t>Targets were reduced due to budget reprioritisation in the  initial years of the MTSF. A target has been included in 2019/20 APP.</a:t>
                      </a:r>
                      <a:endParaRPr lang="en-ZA" sz="1400" dirty="0">
                        <a:solidFill>
                          <a:schemeClr val="tx1"/>
                        </a:solidFill>
                      </a:endParaRPr>
                    </a:p>
                  </a:txBody>
                  <a:tcPr/>
                </a:tc>
                <a:extLst>
                  <a:ext uri="{0D108BD9-81ED-4DB2-BD59-A6C34878D82A}">
                    <a16:rowId xmlns:a16="http://schemas.microsoft.com/office/drawing/2014/main" xmlns="" val="10002"/>
                  </a:ext>
                </a:extLst>
              </a:tr>
              <a:tr h="2705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Heritage infrastructure in rural  areas built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FF0000"/>
                          </a:solidFill>
                          <a:latin typeface="+mn-lt"/>
                          <a:ea typeface="+mn-ea"/>
                          <a:cs typeface="+mn-cs"/>
                        </a:rPr>
                        <a:t>2 heritage sites built per year up to 2018/19 </a:t>
                      </a:r>
                    </a:p>
                  </a:txBody>
                  <a:tcPr/>
                </a:tc>
                <a:tc>
                  <a:txBody>
                    <a:bodyPr/>
                    <a:lstStyle/>
                    <a:p>
                      <a:r>
                        <a:rPr lang="en-US" sz="1400" dirty="0" smtClean="0">
                          <a:solidFill>
                            <a:schemeClr val="tx1"/>
                          </a:solidFill>
                        </a:rPr>
                        <a:t>Only one infrastructure project has been planned for the 2018/19</a:t>
                      </a:r>
                    </a:p>
                    <a:p>
                      <a:endParaRPr lang="en-US" sz="1400" dirty="0" smtClean="0">
                        <a:solidFill>
                          <a:schemeClr val="tx1"/>
                        </a:solidFill>
                      </a:endParaRPr>
                    </a:p>
                    <a:p>
                      <a:r>
                        <a:rPr lang="en-US" sz="1400" dirty="0" smtClean="0">
                          <a:solidFill>
                            <a:schemeClr val="tx1"/>
                          </a:solidFill>
                        </a:rPr>
                        <a:t>Nothing has been reported as completed from 2014/15 financial year</a:t>
                      </a:r>
                      <a:endParaRPr lang="en-ZA" sz="1400" dirty="0">
                        <a:solidFill>
                          <a:schemeClr val="tx1"/>
                        </a:solidFill>
                      </a:endParaRPr>
                    </a:p>
                  </a:txBody>
                  <a:tcPr/>
                </a:tc>
                <a:tc>
                  <a:txBody>
                    <a:bodyPr/>
                    <a:lstStyle/>
                    <a:p>
                      <a:r>
                        <a:rPr lang="en-US" sz="1400" dirty="0" smtClean="0">
                          <a:solidFill>
                            <a:schemeClr val="tx1"/>
                          </a:solidFill>
                        </a:rPr>
                        <a:t>The following heritage  infrastructure projects were completed in rural areas:</a:t>
                      </a:r>
                    </a:p>
                    <a:p>
                      <a:r>
                        <a:rPr lang="en-US" sz="1400" dirty="0" smtClean="0">
                          <a:solidFill>
                            <a:schemeClr val="tx1"/>
                          </a:solidFill>
                        </a:rPr>
                        <a:t>Phase 2 of Ncome Museum (2014), in Nquthu; Phase 1 of Ingquza Hill Heritage site (2015), in Flagstaff; Bhambatha Statue in Greytown (2015).</a:t>
                      </a:r>
                      <a:r>
                        <a:rPr lang="en-US" sz="1400" baseline="0" dirty="0" smtClean="0">
                          <a:solidFill>
                            <a:schemeClr val="tx1"/>
                          </a:solidFill>
                        </a:rPr>
                        <a:t> </a:t>
                      </a:r>
                      <a:r>
                        <a:rPr lang="en-US" sz="1400" dirty="0" smtClean="0">
                          <a:solidFill>
                            <a:schemeClr val="tx1"/>
                          </a:solidFill>
                        </a:rPr>
                        <a:t>Completion report/certificates are available. </a:t>
                      </a:r>
                    </a:p>
                    <a:p>
                      <a:r>
                        <a:rPr lang="en-US" sz="1400" dirty="0" smtClean="0">
                          <a:solidFill>
                            <a:schemeClr val="tx1"/>
                          </a:solidFill>
                        </a:rPr>
                        <a:t>Two projects per year could not be completed because these projects are multi-year projects and implementation agents had to be replaced because of non-delivery</a:t>
                      </a:r>
                    </a:p>
                    <a:p>
                      <a:endParaRPr lang="en-US" sz="1400" dirty="0" smtClean="0">
                        <a:solidFill>
                          <a:schemeClr val="tx1"/>
                        </a:solidFill>
                      </a:endParaRPr>
                    </a:p>
                    <a:p>
                      <a:r>
                        <a:rPr lang="en-US" sz="1400" dirty="0" smtClean="0">
                          <a:solidFill>
                            <a:schemeClr val="tx1"/>
                          </a:solidFill>
                        </a:rPr>
                        <a:t>Khananda project was completed in 2018/19. </a:t>
                      </a:r>
                      <a:endParaRPr lang="en-ZA" sz="1400" baseline="0" dirty="0" smtClean="0">
                        <a:solidFill>
                          <a:schemeClr val="tx1"/>
                        </a:solidFill>
                      </a:endParaRPr>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4"/>
          </p:nvPr>
        </p:nvSpPr>
        <p:spPr>
          <a:xfrm>
            <a:off x="8443437" y="6492875"/>
            <a:ext cx="609600" cy="365125"/>
          </a:xfrm>
        </p:spPr>
        <p:txBody>
          <a:bodyPr/>
          <a:lstStyle/>
          <a:p>
            <a:r>
              <a:rPr lang="en-US" sz="1100" b="1" dirty="0" smtClean="0"/>
              <a:t>70</a:t>
            </a:r>
            <a:endParaRPr lang="en-ZA" sz="1100" b="1" dirty="0" smtClean="0"/>
          </a:p>
        </p:txBody>
      </p:sp>
      <p:sp>
        <p:nvSpPr>
          <p:cNvPr id="6" name="Slide Number Placeholder 3"/>
          <p:cNvSpPr txBox="1">
            <a:spLocks/>
          </p:cNvSpPr>
          <p:nvPr/>
        </p:nvSpPr>
        <p:spPr>
          <a:xfrm>
            <a:off x="8173222" y="6021288"/>
            <a:ext cx="609600" cy="836712"/>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32353161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22920"/>
          </a:xfrm>
        </p:spPr>
        <p:txBody>
          <a:bodyPr>
            <a:noAutofit/>
          </a:bodyPr>
          <a:lstStyle/>
          <a:p>
            <a:pPr algn="ctr"/>
            <a:r>
              <a:rPr lang="en-US" sz="2400" dirty="0">
                <a:latin typeface="+mj-lt"/>
              </a:rPr>
              <a:t>ALIGNMENT WITH </a:t>
            </a:r>
            <a:r>
              <a:rPr lang="en-US" sz="2400" dirty="0" smtClean="0">
                <a:latin typeface="+mj-lt"/>
              </a:rPr>
              <a:t>THE MTSF</a:t>
            </a:r>
            <a:endParaRPr lang="en-ZA" sz="24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81708048"/>
              </p:ext>
            </p:extLst>
          </p:nvPr>
        </p:nvGraphicFramePr>
        <p:xfrm>
          <a:off x="179512" y="693390"/>
          <a:ext cx="8784976" cy="5518394"/>
        </p:xfrm>
        <a:graphic>
          <a:graphicData uri="http://schemas.openxmlformats.org/drawingml/2006/table">
            <a:tbl>
              <a:tblPr firstRow="1" bandRow="1">
                <a:tableStyleId>{5C22544A-7EE6-4342-B048-85BDC9FD1C3A}</a:tableStyleId>
              </a:tblPr>
              <a:tblGrid>
                <a:gridCol w="1571296">
                  <a:extLst>
                    <a:ext uri="{9D8B030D-6E8A-4147-A177-3AD203B41FA5}">
                      <a16:colId xmlns:a16="http://schemas.microsoft.com/office/drawing/2014/main" xmlns="" val="20000"/>
                    </a:ext>
                  </a:extLst>
                </a:gridCol>
                <a:gridCol w="1262568">
                  <a:extLst>
                    <a:ext uri="{9D8B030D-6E8A-4147-A177-3AD203B41FA5}">
                      <a16:colId xmlns:a16="http://schemas.microsoft.com/office/drawing/2014/main" xmlns="" val="20001"/>
                    </a:ext>
                  </a:extLst>
                </a:gridCol>
                <a:gridCol w="1700318">
                  <a:extLst>
                    <a:ext uri="{9D8B030D-6E8A-4147-A177-3AD203B41FA5}">
                      <a16:colId xmlns:a16="http://schemas.microsoft.com/office/drawing/2014/main" xmlns="" val="20002"/>
                    </a:ext>
                  </a:extLst>
                </a:gridCol>
                <a:gridCol w="4250794">
                  <a:extLst>
                    <a:ext uri="{9D8B030D-6E8A-4147-A177-3AD203B41FA5}">
                      <a16:colId xmlns:a16="http://schemas.microsoft.com/office/drawing/2014/main" xmlns="" val="20003"/>
                    </a:ext>
                  </a:extLst>
                </a:gridCol>
              </a:tblGrid>
              <a:tr h="331776">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cap="all" dirty="0" smtClean="0"/>
                        <a:t>SUB - outcome</a:t>
                      </a:r>
                      <a:r>
                        <a:rPr lang="en-US" sz="1100" cap="all" baseline="0" dirty="0" smtClean="0"/>
                        <a:t> 2: </a:t>
                      </a:r>
                      <a:r>
                        <a:rPr lang="en-US" sz="1100" b="1" i="0" u="none" strike="noStrike" kern="1200" cap="all" baseline="0" dirty="0" smtClean="0">
                          <a:solidFill>
                            <a:schemeClr val="lt1"/>
                          </a:solidFill>
                          <a:latin typeface="+mn-lt"/>
                          <a:ea typeface="+mn-ea"/>
                          <a:cs typeface="+mn-cs"/>
                        </a:rPr>
                        <a:t>Equal opportunities, inclusion and redress </a:t>
                      </a:r>
                      <a:endParaRPr lang="en-US" sz="1100" b="0" i="0" u="none" strike="noStrike" kern="1200" baseline="0" dirty="0" smtClean="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622081">
                <a:tc>
                  <a:txBody>
                    <a:bodyPr/>
                    <a:lstStyle/>
                    <a:p>
                      <a:pPr algn="just"/>
                      <a:r>
                        <a:rPr lang="en-US" sz="1100" b="1" dirty="0" smtClean="0"/>
                        <a:t>KEY </a:t>
                      </a:r>
                      <a:r>
                        <a:rPr lang="en-US" sz="1100" b="1" baseline="0" dirty="0" smtClean="0"/>
                        <a:t> PERFORMANCE </a:t>
                      </a:r>
                      <a:r>
                        <a:rPr lang="en-US" sz="1100" b="1" dirty="0" smtClean="0"/>
                        <a:t> INDICATOR</a:t>
                      </a:r>
                      <a:r>
                        <a:rPr lang="en-US" sz="1100" b="1" baseline="0" dirty="0" smtClean="0"/>
                        <a:t> </a:t>
                      </a:r>
                    </a:p>
                  </a:txBody>
                  <a:tcPr/>
                </a:tc>
                <a:tc>
                  <a:txBody>
                    <a:bodyPr/>
                    <a:lstStyle/>
                    <a:p>
                      <a:pPr algn="just"/>
                      <a:r>
                        <a:rPr lang="en-US" sz="1100" b="1" dirty="0" smtClean="0"/>
                        <a:t>TARGET</a:t>
                      </a:r>
                      <a:r>
                        <a:rPr lang="en-US" sz="1100" b="1" baseline="0" dirty="0" smtClean="0"/>
                        <a:t> </a:t>
                      </a:r>
                      <a:endParaRPr lang="en-ZA" sz="1100" b="1" dirty="0"/>
                    </a:p>
                  </a:txBody>
                  <a:tcPr/>
                </a:tc>
                <a:tc>
                  <a:txBody>
                    <a:bodyPr/>
                    <a:lstStyle/>
                    <a:p>
                      <a:pPr algn="just"/>
                      <a:r>
                        <a:rPr lang="en-US" sz="1100" b="1" baseline="0" dirty="0" smtClean="0"/>
                        <a:t>AGSA FINDING </a:t>
                      </a:r>
                      <a:endParaRPr lang="en-ZA" sz="1100" b="1" dirty="0"/>
                    </a:p>
                  </a:txBody>
                  <a:tcPr/>
                </a:tc>
                <a:tc>
                  <a:txBody>
                    <a:bodyPr/>
                    <a:lstStyle/>
                    <a:p>
                      <a:pPr algn="just"/>
                      <a:r>
                        <a:rPr lang="en-US" sz="1100" b="1" baseline="0" dirty="0" smtClean="0"/>
                        <a:t> DAC RESPONSE  </a:t>
                      </a:r>
                      <a:endParaRPr lang="en-ZA" sz="1100" b="1" dirty="0"/>
                    </a:p>
                  </a:txBody>
                  <a:tcPr/>
                </a:tc>
                <a:extLst>
                  <a:ext uri="{0D108BD9-81ED-4DB2-BD59-A6C34878D82A}">
                    <a16:rowId xmlns:a16="http://schemas.microsoft.com/office/drawing/2014/main" xmlns="" val="10001"/>
                  </a:ext>
                </a:extLst>
              </a:tr>
              <a:tr h="23943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National Cultural Institute of South Africa (NaCISA) established 	</a:t>
                      </a:r>
                    </a:p>
                    <a:p>
                      <a:pPr algn="just"/>
                      <a:endParaRPr lang="en-ZA" sz="110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National Cultural Institute of South Africa (NaCISA) established by 2018/19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Not in the APP for the 2018/19	</a:t>
                      </a:r>
                    </a:p>
                    <a:p>
                      <a:pPr algn="just"/>
                      <a:endParaRPr lang="en-ZA" sz="1100" dirty="0">
                        <a:solidFill>
                          <a:schemeClr val="tx1"/>
                        </a:solidFill>
                      </a:endParaRPr>
                    </a:p>
                  </a:txBody>
                  <a:tcPr/>
                </a:tc>
                <a:tc>
                  <a:txBody>
                    <a:bodyPr/>
                    <a:lstStyle/>
                    <a:p>
                      <a:pPr algn="just"/>
                      <a:r>
                        <a:rPr lang="en-US" sz="1100" baseline="0" dirty="0" smtClean="0">
                          <a:solidFill>
                            <a:schemeClr val="tx1"/>
                          </a:solidFill>
                        </a:rPr>
                        <a:t>The NaCISA programme has been reconfigured and aligned to the existing skills development programmes, including the incubator programme, masterclasses and training programmes led by Living Legends</a:t>
                      </a:r>
                    </a:p>
                    <a:p>
                      <a:pPr algn="just">
                        <a:lnSpc>
                          <a:spcPct val="90000"/>
                        </a:lnSpc>
                        <a:defRPr/>
                      </a:pPr>
                      <a:r>
                        <a:rPr lang="en-ZA" sz="1100" dirty="0" smtClean="0">
                          <a:solidFill>
                            <a:schemeClr val="tx1"/>
                          </a:solidFill>
                        </a:rPr>
                        <a:t>Since the original proposal for NaCISA there have been a number of factors which have informed a revised approach:</a:t>
                      </a:r>
                    </a:p>
                    <a:p>
                      <a:pPr marL="285750" lvl="0" indent="-285750" algn="just">
                        <a:lnSpc>
                          <a:spcPct val="90000"/>
                        </a:lnSpc>
                        <a:buFont typeface="Arial" panose="020B0604020202020204" pitchFamily="34" charset="0"/>
                        <a:buChar char="•"/>
                        <a:defRPr/>
                      </a:pPr>
                      <a:r>
                        <a:rPr lang="en-ZA" sz="1100" b="0" dirty="0" smtClean="0">
                          <a:solidFill>
                            <a:schemeClr val="tx1"/>
                          </a:solidFill>
                        </a:rPr>
                        <a:t>Concern expressed by the sector with regard to duplication of current efforts and its location within the current value chain</a:t>
                      </a:r>
                    </a:p>
                    <a:p>
                      <a:pPr marL="285750" lvl="0" indent="-285750" algn="just">
                        <a:lnSpc>
                          <a:spcPct val="90000"/>
                        </a:lnSpc>
                        <a:buFont typeface="Arial" panose="020B0604020202020204" pitchFamily="34" charset="0"/>
                        <a:buChar char="•"/>
                        <a:defRPr/>
                      </a:pPr>
                      <a:r>
                        <a:rPr lang="en-ZA" sz="1100" b="0" dirty="0" smtClean="0">
                          <a:solidFill>
                            <a:schemeClr val="tx1"/>
                          </a:solidFill>
                        </a:rPr>
                        <a:t>Constraints to the fiscus making large scale investments in major new institutions unlikely over the MTSF</a:t>
                      </a:r>
                    </a:p>
                    <a:p>
                      <a:pPr marL="285750" lvl="0" indent="-285750" algn="just">
                        <a:lnSpc>
                          <a:spcPct val="90000"/>
                        </a:lnSpc>
                        <a:buFont typeface="Arial" panose="020B0604020202020204" pitchFamily="34" charset="0"/>
                        <a:buChar char="•"/>
                        <a:defRPr/>
                      </a:pPr>
                      <a:r>
                        <a:rPr lang="en-ZA" sz="1100" b="0" dirty="0" smtClean="0">
                          <a:solidFill>
                            <a:schemeClr val="tx1"/>
                          </a:solidFill>
                        </a:rPr>
                        <a:t>Concern expressed in the value of a centralised model for the country as a whole</a:t>
                      </a:r>
                    </a:p>
                    <a:p>
                      <a:pPr marL="0" lvl="0" indent="-457200" algn="just">
                        <a:defRPr/>
                      </a:pPr>
                      <a:r>
                        <a:rPr lang="en-ZA" sz="1100" b="0" dirty="0" smtClean="0">
                          <a:solidFill>
                            <a:schemeClr val="tx1"/>
                          </a:solidFill>
                        </a:rPr>
                        <a:t>The response to these challenges has been to</a:t>
                      </a:r>
                      <a:r>
                        <a:rPr lang="en-ZA" sz="1100" b="0" baseline="0" dirty="0" smtClean="0">
                          <a:solidFill>
                            <a:schemeClr val="tx1"/>
                          </a:solidFill>
                        </a:rPr>
                        <a:t> </a:t>
                      </a:r>
                      <a:r>
                        <a:rPr lang="en-ZA" sz="1100" b="0" dirty="0" smtClean="0">
                          <a:solidFill>
                            <a:schemeClr val="tx1"/>
                          </a:solidFill>
                        </a:rPr>
                        <a:t>reimagine NaCISA</a:t>
                      </a:r>
                      <a:r>
                        <a:rPr lang="en-ZA" sz="1100" b="0" baseline="0" dirty="0" smtClean="0">
                          <a:solidFill>
                            <a:schemeClr val="tx1"/>
                          </a:solidFill>
                        </a:rPr>
                        <a:t> </a:t>
                      </a:r>
                      <a:r>
                        <a:rPr lang="en-ZA" sz="1100" b="0" dirty="0" smtClean="0">
                          <a:solidFill>
                            <a:schemeClr val="tx1"/>
                          </a:solidFill>
                        </a:rPr>
                        <a:t>with a programmatic focus, rather</a:t>
                      </a:r>
                      <a:r>
                        <a:rPr lang="en-ZA" sz="1100" b="0" baseline="0" dirty="0" smtClean="0">
                          <a:solidFill>
                            <a:schemeClr val="tx1"/>
                          </a:solidFill>
                        </a:rPr>
                        <a:t> </a:t>
                      </a:r>
                      <a:r>
                        <a:rPr lang="en-ZA" sz="1100" b="0" dirty="0" smtClean="0">
                          <a:solidFill>
                            <a:schemeClr val="tx1"/>
                          </a:solidFill>
                        </a:rPr>
                        <a:t>than an institutional one to ensure that the current gaps in the system do not have a multi-generational impact on the development of the sector</a:t>
                      </a:r>
                    </a:p>
                  </a:txBody>
                  <a:tcPr/>
                </a:tc>
                <a:extLst>
                  <a:ext uri="{0D108BD9-81ED-4DB2-BD59-A6C34878D82A}">
                    <a16:rowId xmlns:a16="http://schemas.microsoft.com/office/drawing/2014/main" xmlns="" val="10002"/>
                  </a:ext>
                </a:extLst>
              </a:tr>
              <a:tr h="9123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tx1"/>
                          </a:solidFill>
                          <a:latin typeface="+mn-lt"/>
                          <a:ea typeface="+mn-ea"/>
                          <a:cs typeface="+mn-cs"/>
                        </a:rPr>
                        <a:t>Number of libraries built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95 libraries built by 2018/19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Target to be achieved in the 2017/18 financial year and therefore not included in the 2018/19 APP</a:t>
                      </a:r>
                    </a:p>
                  </a:txBody>
                  <a:tcPr/>
                </a:tc>
                <a:tc>
                  <a:txBody>
                    <a:bodyPr/>
                    <a:lstStyle/>
                    <a:p>
                      <a:pPr algn="just"/>
                      <a:r>
                        <a:rPr lang="en-US" sz="1100" b="0" i="0" u="none" strike="noStrike" kern="1200" baseline="0" dirty="0" smtClean="0">
                          <a:solidFill>
                            <a:schemeClr val="tx1"/>
                          </a:solidFill>
                          <a:latin typeface="+mn-lt"/>
                          <a:ea typeface="+mn-ea"/>
                          <a:cs typeface="+mn-cs"/>
                        </a:rPr>
                        <a:t> </a:t>
                      </a:r>
                      <a:r>
                        <a:rPr lang="en-ZA" sz="1100" kern="1200" dirty="0" smtClean="0">
                          <a:solidFill>
                            <a:schemeClr val="tx1"/>
                          </a:solidFill>
                          <a:effectLst/>
                          <a:latin typeface="+mn-lt"/>
                          <a:ea typeface="+mn-ea"/>
                          <a:cs typeface="+mn-cs"/>
                        </a:rPr>
                        <a:t>A total of 142 libraries were built and/or supported</a:t>
                      </a:r>
                      <a:r>
                        <a:rPr lang="en-ZA" sz="1100" kern="1200" baseline="0" dirty="0" smtClean="0">
                          <a:solidFill>
                            <a:schemeClr val="tx1"/>
                          </a:solidFill>
                          <a:effectLst/>
                          <a:latin typeface="+mn-lt"/>
                          <a:ea typeface="+mn-ea"/>
                          <a:cs typeface="+mn-cs"/>
                        </a:rPr>
                        <a:t> by </a:t>
                      </a:r>
                      <a:r>
                        <a:rPr lang="en-US" sz="1100" b="0" i="0" u="none" strike="noStrike" kern="1200" baseline="0" dirty="0" smtClean="0">
                          <a:solidFill>
                            <a:schemeClr val="tx1"/>
                          </a:solidFill>
                          <a:latin typeface="+mn-lt"/>
                          <a:ea typeface="+mn-ea"/>
                          <a:cs typeface="+mn-cs"/>
                        </a:rPr>
                        <a:t>2018/19. Most are </a:t>
                      </a:r>
                      <a:r>
                        <a:rPr lang="en-ZA" sz="1100" kern="1200" dirty="0" smtClean="0">
                          <a:solidFill>
                            <a:schemeClr val="tx1"/>
                          </a:solidFill>
                          <a:effectLst/>
                          <a:latin typeface="+mn-lt"/>
                          <a:ea typeface="+mn-ea"/>
                          <a:cs typeface="+mn-cs"/>
                        </a:rPr>
                        <a:t>in both the urban and most rural areas.</a:t>
                      </a:r>
                      <a:endParaRPr lang="en-US" sz="1100" b="0" i="0" u="none" strike="noStrike" kern="1200" baseline="0" dirty="0" smtClean="0">
                        <a:solidFill>
                          <a:schemeClr val="tx1"/>
                        </a:solidFill>
                        <a:latin typeface="+mn-lt"/>
                        <a:ea typeface="+mn-ea"/>
                        <a:cs typeface="+mn-cs"/>
                      </a:endParaRPr>
                    </a:p>
                    <a:p>
                      <a:pPr algn="just"/>
                      <a:endParaRPr lang="en-US" sz="1100" b="0" i="0" u="none" strike="noStrike" kern="1200" baseline="0" dirty="0" smtClean="0">
                        <a:solidFill>
                          <a:schemeClr val="tx1"/>
                        </a:solidFill>
                        <a:latin typeface="+mn-lt"/>
                        <a:ea typeface="+mn-ea"/>
                        <a:cs typeface="+mn-cs"/>
                      </a:endParaRPr>
                    </a:p>
                    <a:p>
                      <a:pPr algn="just"/>
                      <a:endParaRPr lang="en-ZA" sz="1100" dirty="0">
                        <a:solidFill>
                          <a:schemeClr val="tx1"/>
                        </a:solidFill>
                      </a:endParaRPr>
                    </a:p>
                  </a:txBody>
                  <a:tcPr/>
                </a:tc>
                <a:extLst>
                  <a:ext uri="{0D108BD9-81ED-4DB2-BD59-A6C34878D82A}">
                    <a16:rowId xmlns:a16="http://schemas.microsoft.com/office/drawing/2014/main" xmlns="" val="10003"/>
                  </a:ext>
                </a:extLst>
              </a:tr>
              <a:tr h="9953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Number of Community Arts Centres built 	</a:t>
                      </a:r>
                    </a:p>
                    <a:p>
                      <a:pPr algn="just"/>
                      <a:endParaRPr lang="en-ZA" sz="110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15 community art centres built 	</a:t>
                      </a:r>
                    </a:p>
                    <a:p>
                      <a:pPr algn="just"/>
                      <a:endParaRPr lang="en-ZA" sz="110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Not in the APP for 2018/19 and target not achieved	</a:t>
                      </a:r>
                    </a:p>
                    <a:p>
                      <a:pPr algn="just"/>
                      <a:endParaRPr lang="en-ZA" sz="1100" dirty="0">
                        <a:solidFill>
                          <a:schemeClr val="tx1"/>
                        </a:solidFill>
                      </a:endParaRPr>
                    </a:p>
                  </a:txBody>
                  <a:tcPr/>
                </a:tc>
                <a:tc>
                  <a:txBody>
                    <a:bodyPr/>
                    <a:lstStyle/>
                    <a:p>
                      <a:pPr algn="just"/>
                      <a:r>
                        <a:rPr lang="en-US" sz="1100" dirty="0" smtClean="0">
                          <a:solidFill>
                            <a:schemeClr val="tx1"/>
                          </a:solidFill>
                        </a:rPr>
                        <a:t>No new CACs have been built. The Department is</a:t>
                      </a:r>
                      <a:r>
                        <a:rPr lang="en-US" sz="1100" baseline="0" dirty="0" smtClean="0">
                          <a:solidFill>
                            <a:schemeClr val="tx1"/>
                          </a:solidFill>
                        </a:rPr>
                        <a:t> prioritizing programming in existing CACs with engagement of provinces . </a:t>
                      </a:r>
                    </a:p>
                    <a:p>
                      <a:pPr algn="just"/>
                      <a:r>
                        <a:rPr lang="en-US" sz="1100" baseline="0" dirty="0" smtClean="0">
                          <a:solidFill>
                            <a:schemeClr val="tx1"/>
                          </a:solidFill>
                        </a:rPr>
                        <a:t>An audit done in 2013 identified 250 CACs and half of those belonged to government. Some were not fully functional  / operational hence the decision to focus on programming in the existing CACs was  made.</a:t>
                      </a:r>
                    </a:p>
                  </a:txBody>
                  <a:tcPr/>
                </a:tc>
                <a:extLst>
                  <a:ext uri="{0D108BD9-81ED-4DB2-BD59-A6C34878D82A}">
                    <a16:rowId xmlns:a16="http://schemas.microsoft.com/office/drawing/2014/main" xmlns="" val="10004"/>
                  </a:ext>
                </a:extLst>
              </a:tr>
            </a:tbl>
          </a:graphicData>
        </a:graphic>
      </p:graphicFrame>
      <p:sp>
        <p:nvSpPr>
          <p:cNvPr id="3" name="Rectangle 2"/>
          <p:cNvSpPr/>
          <p:nvPr/>
        </p:nvSpPr>
        <p:spPr>
          <a:xfrm>
            <a:off x="8172400" y="6453336"/>
            <a:ext cx="402674" cy="276999"/>
          </a:xfrm>
          <a:prstGeom prst="rect">
            <a:avLst/>
          </a:prstGeom>
        </p:spPr>
        <p:txBody>
          <a:bodyPr wrap="none">
            <a:spAutoFit/>
          </a:bodyPr>
          <a:lstStyle/>
          <a:p>
            <a:pPr lvl="0" algn="r"/>
            <a:r>
              <a:rPr lang="en-US" sz="1200" b="1" dirty="0" smtClean="0">
                <a:solidFill>
                  <a:srgbClr val="660066"/>
                </a:solidFill>
                <a:latin typeface="Verdana" pitchFamily="34" charset="0"/>
              </a:rPr>
              <a:t>71</a:t>
            </a:r>
            <a:endParaRPr lang="en-ZA" sz="1200" b="1" dirty="0">
              <a:solidFill>
                <a:srgbClr val="660066"/>
              </a:solidFill>
              <a:latin typeface="Verdana" pitchFamily="34" charset="0"/>
            </a:endParaRPr>
          </a:p>
        </p:txBody>
      </p:sp>
    </p:spTree>
    <p:extLst>
      <p:ext uri="{BB962C8B-B14F-4D97-AF65-F5344CB8AC3E}">
        <p14:creationId xmlns:p14="http://schemas.microsoft.com/office/powerpoint/2010/main" xmlns="" val="78801132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404664"/>
          </a:xfrm>
        </p:spPr>
        <p:txBody>
          <a:bodyPr>
            <a:noAutofit/>
          </a:bodyPr>
          <a:lstStyle/>
          <a:p>
            <a:pPr algn="ctr"/>
            <a:r>
              <a:rPr lang="en-US" sz="2800" dirty="0">
                <a:latin typeface="+mj-lt"/>
              </a:rPr>
              <a:t>ALIGNMENT WITH </a:t>
            </a:r>
            <a:r>
              <a:rPr lang="en-US" sz="2800" dirty="0" smtClean="0">
                <a:latin typeface="+mj-lt"/>
              </a:rPr>
              <a:t>THE MTSF</a:t>
            </a:r>
            <a:endParaRPr lang="en-ZA" sz="2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5135304"/>
              </p:ext>
            </p:extLst>
          </p:nvPr>
        </p:nvGraphicFramePr>
        <p:xfrm>
          <a:off x="193954" y="620688"/>
          <a:ext cx="8732062" cy="5550727"/>
        </p:xfrm>
        <a:graphic>
          <a:graphicData uri="http://schemas.openxmlformats.org/drawingml/2006/table">
            <a:tbl>
              <a:tblPr firstRow="1" bandRow="1">
                <a:tableStyleId>{5C22544A-7EE6-4342-B048-85BDC9FD1C3A}</a:tableStyleId>
              </a:tblPr>
              <a:tblGrid>
                <a:gridCol w="1419848">
                  <a:extLst>
                    <a:ext uri="{9D8B030D-6E8A-4147-A177-3AD203B41FA5}">
                      <a16:colId xmlns:a16="http://schemas.microsoft.com/office/drawing/2014/main" xmlns="" val="20000"/>
                    </a:ext>
                  </a:extLst>
                </a:gridCol>
                <a:gridCol w="1277863">
                  <a:extLst>
                    <a:ext uri="{9D8B030D-6E8A-4147-A177-3AD203B41FA5}">
                      <a16:colId xmlns:a16="http://schemas.microsoft.com/office/drawing/2014/main" xmlns="" val="20001"/>
                    </a:ext>
                  </a:extLst>
                </a:gridCol>
                <a:gridCol w="2058779">
                  <a:extLst>
                    <a:ext uri="{9D8B030D-6E8A-4147-A177-3AD203B41FA5}">
                      <a16:colId xmlns:a16="http://schemas.microsoft.com/office/drawing/2014/main" xmlns="" val="20002"/>
                    </a:ext>
                  </a:extLst>
                </a:gridCol>
                <a:gridCol w="3975572">
                  <a:extLst>
                    <a:ext uri="{9D8B030D-6E8A-4147-A177-3AD203B41FA5}">
                      <a16:colId xmlns:a16="http://schemas.microsoft.com/office/drawing/2014/main" xmlns="" val="20003"/>
                    </a:ext>
                  </a:extLst>
                </a:gridCol>
              </a:tblGrid>
              <a:tr h="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cap="all" dirty="0" smtClean="0">
                          <a:latin typeface="+mn-lt"/>
                        </a:rPr>
                        <a:t>SUB - outcome</a:t>
                      </a:r>
                      <a:r>
                        <a:rPr lang="en-US" sz="1100" cap="all" baseline="0" dirty="0" smtClean="0">
                          <a:latin typeface="+mn-lt"/>
                        </a:rPr>
                        <a:t> 2: </a:t>
                      </a:r>
                      <a:r>
                        <a:rPr lang="en-US" sz="1100" b="1" i="0" u="none" strike="noStrike" kern="1200" cap="all" baseline="0" dirty="0" smtClean="0">
                          <a:solidFill>
                            <a:schemeClr val="lt1"/>
                          </a:solidFill>
                          <a:latin typeface="+mn-lt"/>
                          <a:ea typeface="+mn-ea"/>
                          <a:cs typeface="+mn-cs"/>
                        </a:rPr>
                        <a:t>Equal opportunities, inclusion and redress </a:t>
                      </a:r>
                      <a:r>
                        <a:rPr lang="en-US" sz="1100" b="0" i="0" u="none" strike="noStrike" kern="1200" baseline="0" dirty="0" smtClean="0">
                          <a:solidFill>
                            <a:schemeClr val="lt1"/>
                          </a:solidFill>
                          <a:latin typeface="+mn-lt"/>
                          <a:ea typeface="+mn-ea"/>
                          <a:cs typeface="+mn-cs"/>
                        </a:rPr>
                        <a:t>	</a:t>
                      </a: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131722">
                <a:tc>
                  <a:txBody>
                    <a:bodyPr/>
                    <a:lstStyle/>
                    <a:p>
                      <a:r>
                        <a:rPr lang="en-US" sz="1100" b="1" dirty="0" smtClean="0">
                          <a:latin typeface="+mn-lt"/>
                        </a:rPr>
                        <a:t>KEY </a:t>
                      </a:r>
                      <a:r>
                        <a:rPr lang="en-US" sz="1100" b="1" baseline="0" dirty="0" smtClean="0">
                          <a:latin typeface="+mn-lt"/>
                        </a:rPr>
                        <a:t> PERFORMANCE </a:t>
                      </a:r>
                      <a:r>
                        <a:rPr lang="en-US" sz="1100" b="1" dirty="0" smtClean="0">
                          <a:latin typeface="+mn-lt"/>
                        </a:rPr>
                        <a:t> INDICATOR</a:t>
                      </a:r>
                      <a:r>
                        <a:rPr lang="en-US" sz="1100" b="1" baseline="0" dirty="0" smtClean="0">
                          <a:latin typeface="+mn-lt"/>
                        </a:rPr>
                        <a:t> </a:t>
                      </a:r>
                    </a:p>
                  </a:txBody>
                  <a:tcPr/>
                </a:tc>
                <a:tc>
                  <a:txBody>
                    <a:bodyPr/>
                    <a:lstStyle/>
                    <a:p>
                      <a:r>
                        <a:rPr lang="en-US" sz="1100" b="1" dirty="0" smtClean="0">
                          <a:latin typeface="+mn-lt"/>
                        </a:rPr>
                        <a:t>TARGET</a:t>
                      </a:r>
                      <a:r>
                        <a:rPr lang="en-US" sz="1100" b="1" baseline="0" dirty="0" smtClean="0">
                          <a:latin typeface="+mn-lt"/>
                        </a:rPr>
                        <a:t> </a:t>
                      </a:r>
                      <a:endParaRPr lang="en-ZA" sz="1100" b="1" dirty="0">
                        <a:latin typeface="+mn-lt"/>
                      </a:endParaRPr>
                    </a:p>
                  </a:txBody>
                  <a:tcPr/>
                </a:tc>
                <a:tc>
                  <a:txBody>
                    <a:bodyPr/>
                    <a:lstStyle/>
                    <a:p>
                      <a:r>
                        <a:rPr lang="en-US" sz="1100" b="1" baseline="0" dirty="0" smtClean="0">
                          <a:latin typeface="+mn-lt"/>
                        </a:rPr>
                        <a:t>AGSA FINDING </a:t>
                      </a:r>
                      <a:endParaRPr lang="en-ZA" sz="1100" b="1" dirty="0">
                        <a:latin typeface="+mn-lt"/>
                      </a:endParaRPr>
                    </a:p>
                  </a:txBody>
                  <a:tcPr/>
                </a:tc>
                <a:tc>
                  <a:txBody>
                    <a:bodyPr/>
                    <a:lstStyle/>
                    <a:p>
                      <a:r>
                        <a:rPr lang="en-US" sz="1100" b="1" baseline="0" dirty="0" smtClean="0">
                          <a:latin typeface="+mn-lt"/>
                        </a:rPr>
                        <a:t> DAC RESPONSE  </a:t>
                      </a:r>
                      <a:endParaRPr lang="en-ZA" sz="1100" b="1" dirty="0">
                        <a:latin typeface="+mn-lt"/>
                      </a:endParaRPr>
                    </a:p>
                  </a:txBody>
                  <a:tcPr/>
                </a:tc>
                <a:extLst>
                  <a:ext uri="{0D108BD9-81ED-4DB2-BD59-A6C34878D82A}">
                    <a16:rowId xmlns:a16="http://schemas.microsoft.com/office/drawing/2014/main" xmlns="" val="10001"/>
                  </a:ext>
                </a:extLst>
              </a:tr>
              <a:tr h="267834">
                <a:tc>
                  <a:txBody>
                    <a:bodyPr/>
                    <a:lstStyle/>
                    <a:p>
                      <a:r>
                        <a:rPr lang="en-ZA" sz="1100" dirty="0" smtClean="0">
                          <a:solidFill>
                            <a:schemeClr val="tx1"/>
                          </a:solidFill>
                          <a:latin typeface="+mn-lt"/>
                        </a:rPr>
                        <a:t>Number of community art centres refurbished</a:t>
                      </a:r>
                      <a:endParaRPr lang="en-ZA" sz="11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80 community art centres refurbished by 2018/19 	</a:t>
                      </a:r>
                    </a:p>
                  </a:txBody>
                  <a:tcPr/>
                </a:tc>
                <a:tc>
                  <a:txBody>
                    <a:bodyPr/>
                    <a:lstStyle/>
                    <a:p>
                      <a:r>
                        <a:rPr lang="en-US" sz="1100" dirty="0" smtClean="0">
                          <a:solidFill>
                            <a:schemeClr val="tx1"/>
                          </a:solidFill>
                        </a:rPr>
                        <a:t>Planned performance up to 2017/18 =40 and the indicator is not included in the 2018/19 APP.</a:t>
                      </a:r>
                      <a:endParaRPr lang="en-ZA" sz="1100" dirty="0">
                        <a:solidFill>
                          <a:schemeClr val="tx1"/>
                        </a:solidFill>
                      </a:endParaRPr>
                    </a:p>
                  </a:txBody>
                  <a:tcPr/>
                </a:tc>
                <a:tc>
                  <a:txBody>
                    <a:bodyPr/>
                    <a:lstStyle/>
                    <a:p>
                      <a:r>
                        <a:rPr lang="en-US" sz="1100" kern="1200" dirty="0" smtClean="0">
                          <a:solidFill>
                            <a:schemeClr val="tx1"/>
                          </a:solidFill>
                          <a:effectLst/>
                          <a:latin typeface="+mn-lt"/>
                          <a:ea typeface="+mn-ea"/>
                          <a:cs typeface="+mn-cs"/>
                        </a:rPr>
                        <a:t>19 CACs have been refurbished from 2015/16 to date and out of the 19 , a total of 13 refurbishment projects are ongoing as they are being implemented in phases.</a:t>
                      </a:r>
                    </a:p>
                    <a:p>
                      <a:r>
                        <a:rPr lang="en-US" sz="1100" kern="1200" dirty="0" smtClean="0">
                          <a:solidFill>
                            <a:schemeClr val="tx1"/>
                          </a:solidFill>
                          <a:effectLst/>
                          <a:latin typeface="+mn-lt"/>
                          <a:ea typeface="+mn-ea"/>
                          <a:cs typeface="+mn-cs"/>
                        </a:rPr>
                        <a:t>Department has no full control over target; implementation dependent on applications received from provinces and non-governmental arts centers</a:t>
                      </a:r>
                      <a:endParaRPr lang="en-ZA" sz="1100" dirty="0">
                        <a:solidFill>
                          <a:schemeClr val="tx1"/>
                        </a:solidFill>
                      </a:endParaRPr>
                    </a:p>
                  </a:txBody>
                  <a:tcPr/>
                </a:tc>
                <a:extLst>
                  <a:ext uri="{0D108BD9-81ED-4DB2-BD59-A6C34878D82A}">
                    <a16:rowId xmlns:a16="http://schemas.microsoft.com/office/drawing/2014/main" xmlns="" val="10002"/>
                  </a:ext>
                </a:extLst>
              </a:tr>
              <a:tr h="412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Number of Community Arts Centres programmes supported	</a:t>
                      </a:r>
                    </a:p>
                    <a:p>
                      <a:endParaRPr lang="en-ZA" sz="1100" dirty="0">
                        <a:solidFill>
                          <a:schemeClr val="tx1"/>
                        </a:solidFill>
                        <a:latin typeface="+mn-lt"/>
                      </a:endParaRPr>
                    </a:p>
                  </a:txBody>
                  <a:tcPr/>
                </a:tc>
                <a:tc>
                  <a:txBody>
                    <a:bodyPr/>
                    <a:lstStyle/>
                    <a:p>
                      <a:r>
                        <a:rPr lang="en-US" sz="1100" b="0" i="0" u="none" strike="noStrike" baseline="0" dirty="0" smtClean="0">
                          <a:solidFill>
                            <a:schemeClr val="tx1"/>
                          </a:solidFill>
                          <a:latin typeface="+mn-lt"/>
                        </a:rPr>
                        <a:t>500 community arts programmes activated by 2018/19 	</a:t>
                      </a:r>
                    </a:p>
                  </a:txBody>
                  <a:tcPr/>
                </a:tc>
                <a:tc>
                  <a:txBody>
                    <a:bodyPr/>
                    <a:lstStyle/>
                    <a:p>
                      <a:r>
                        <a:rPr lang="en-US" sz="1100" b="0" i="0" u="none" strike="noStrike" baseline="0" dirty="0" smtClean="0">
                          <a:solidFill>
                            <a:schemeClr val="tx1"/>
                          </a:solidFill>
                          <a:latin typeface="+mn-lt"/>
                        </a:rPr>
                        <a:t>Not included in the 2018/19 APP and the target has not been achieved.</a:t>
                      </a:r>
                    </a:p>
                    <a:p>
                      <a:r>
                        <a:rPr lang="en-US" sz="1100" b="0" i="0" u="none" strike="noStrike" baseline="0" dirty="0" smtClean="0">
                          <a:solidFill>
                            <a:schemeClr val="tx1"/>
                          </a:solidFill>
                          <a:latin typeface="+mn-lt"/>
                        </a:rPr>
                        <a:t>Up to 2017/18 financial year a target of 410 programmes will be activate	</a:t>
                      </a:r>
                    </a:p>
                  </a:txBody>
                  <a:tcPr/>
                </a:tc>
                <a:tc>
                  <a:txBody>
                    <a:bodyPr/>
                    <a:lstStyle/>
                    <a:p>
                      <a:r>
                        <a:rPr lang="en-ZA" sz="1100" dirty="0" smtClean="0">
                          <a:solidFill>
                            <a:schemeClr val="tx1"/>
                          </a:solidFill>
                          <a:latin typeface="+mn-lt"/>
                        </a:rPr>
                        <a:t>496 community arts programmes have been supported by </a:t>
                      </a:r>
                      <a:r>
                        <a:rPr lang="en-ZA" sz="1100" baseline="0" dirty="0" smtClean="0">
                          <a:solidFill>
                            <a:schemeClr val="tx1"/>
                          </a:solidFill>
                          <a:latin typeface="+mn-lt"/>
                        </a:rPr>
                        <a:t> 2018/19 financial year.</a:t>
                      </a:r>
                      <a:endParaRPr lang="en-ZA" sz="1100" dirty="0">
                        <a:solidFill>
                          <a:schemeClr val="tx1"/>
                        </a:solidFill>
                        <a:latin typeface="+mn-lt"/>
                      </a:endParaRPr>
                    </a:p>
                  </a:txBody>
                  <a:tcPr/>
                </a:tc>
                <a:extLst>
                  <a:ext uri="{0D108BD9-81ED-4DB2-BD59-A6C34878D82A}">
                    <a16:rowId xmlns:a16="http://schemas.microsoft.com/office/drawing/2014/main" xmlns="" val="10003"/>
                  </a:ext>
                </a:extLst>
              </a:tr>
              <a:tr h="1070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Number of projects completed for liberation heritage routes 	</a:t>
                      </a:r>
                    </a:p>
                    <a:p>
                      <a:endParaRPr lang="en-ZA" sz="1100" dirty="0">
                        <a:solidFill>
                          <a:schemeClr val="tx1"/>
                        </a:solidFill>
                        <a:latin typeface="+mn-lt"/>
                      </a:endParaRPr>
                    </a:p>
                  </a:txBody>
                  <a:tcPr/>
                </a:tc>
                <a:tc>
                  <a:txBody>
                    <a:bodyPr/>
                    <a:lstStyle/>
                    <a:p>
                      <a:r>
                        <a:rPr lang="en-US" sz="1100" b="0" i="0" u="none" strike="noStrike" kern="1200" baseline="0" dirty="0" smtClean="0">
                          <a:solidFill>
                            <a:schemeClr val="tx1"/>
                          </a:solidFill>
                          <a:latin typeface="+mn-lt"/>
                          <a:ea typeface="+mn-ea"/>
                          <a:cs typeface="+mn-cs"/>
                        </a:rPr>
                        <a:t>8 projects completed for liberation heritage routes by 2018/19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Two projects were planned to be financially supported in the 2016/17 financial year and the target was not achieved</a:t>
                      </a:r>
                    </a:p>
                  </a:txBody>
                  <a:tcPr/>
                </a:tc>
                <a:tc>
                  <a:txBody>
                    <a:bodyPr/>
                    <a:lstStyle/>
                    <a:p>
                      <a:pPr marL="0" marR="0" algn="l">
                        <a:spcBef>
                          <a:spcPts val="0"/>
                        </a:spcBef>
                        <a:spcAft>
                          <a:spcPts val="0"/>
                        </a:spcAft>
                      </a:pPr>
                      <a:r>
                        <a:rPr lang="en-US" sz="1100" dirty="0" smtClean="0">
                          <a:solidFill>
                            <a:schemeClr val="tx1"/>
                          </a:solidFill>
                          <a:effectLst/>
                          <a:latin typeface="Calibri" panose="020F0502020204030204" pitchFamily="34" charset="0"/>
                          <a:ea typeface="Calibri" panose="020F0502020204030204" pitchFamily="34" charset="0"/>
                        </a:rPr>
                        <a:t>Matola Monument was completed and unveiled in 2015.  Provinces were requested to identify 3 projects per province and these were adopted by Cabinet in 2015. Provinces  submitted business plans for the identified projects. </a:t>
                      </a:r>
                    </a:p>
                    <a:p>
                      <a:pPr marL="0" marR="0" algn="l">
                        <a:spcBef>
                          <a:spcPts val="0"/>
                        </a:spcBef>
                        <a:spcAft>
                          <a:spcPts val="0"/>
                        </a:spcAft>
                      </a:pPr>
                      <a:r>
                        <a:rPr lang="en-US" sz="1100" dirty="0" smtClean="0">
                          <a:solidFill>
                            <a:schemeClr val="tx1"/>
                          </a:solidFill>
                          <a:effectLst/>
                          <a:latin typeface="Calibri" panose="020F0502020204030204" pitchFamily="34" charset="0"/>
                          <a:ea typeface="Calibri" panose="020F0502020204030204" pitchFamily="34" charset="0"/>
                        </a:rPr>
                        <a:t>Site visits and workshops were held with provinces to improve the quality of business plans quality to make them bankable.</a:t>
                      </a:r>
                    </a:p>
                  </a:txBody>
                  <a:tcPr marL="114300" marR="114300" marT="0" marB="0"/>
                </a:tc>
                <a:extLst>
                  <a:ext uri="{0D108BD9-81ED-4DB2-BD59-A6C34878D82A}">
                    <a16:rowId xmlns:a16="http://schemas.microsoft.com/office/drawing/2014/main" xmlns="" val="10004"/>
                  </a:ext>
                </a:extLst>
              </a:tr>
              <a:tr h="461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Number of movies made that dramatize the lives of other liberation heroes such as Steve Biko, Mangaliso Sobukwe, Mantantise up to 2018/19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1 move/year that dramatizes the lives of other liberation heroes such as Steve Biko, Mangaliso Sobukwe, Mantantise up to 2018/19 	</a:t>
                      </a:r>
                    </a:p>
                  </a:txBody>
                  <a:tcPr/>
                </a:tc>
                <a:tc>
                  <a:txBody>
                    <a:bodyPr/>
                    <a:lstStyle/>
                    <a:p>
                      <a:r>
                        <a:rPr lang="en-US" sz="1100" b="0" i="0" u="none" strike="noStrike" baseline="0" dirty="0" smtClean="0">
                          <a:solidFill>
                            <a:schemeClr val="tx1"/>
                          </a:solidFill>
                          <a:latin typeface="+mn-lt"/>
                        </a:rPr>
                        <a:t>Not in the APP for 2018/19	</a:t>
                      </a:r>
                    </a:p>
                  </a:txBody>
                  <a:tcPr/>
                </a:tc>
                <a:tc>
                  <a:txBody>
                    <a:bodyPr/>
                    <a:lstStyle/>
                    <a:p>
                      <a:r>
                        <a:rPr lang="en-ZA" sz="1100" dirty="0" smtClean="0">
                          <a:solidFill>
                            <a:schemeClr val="tx1"/>
                          </a:solidFill>
                          <a:latin typeface="+mn-lt"/>
                        </a:rPr>
                        <a:t>The DAC supported the making of Mandela’s Gun released in 2015/16,  Lillian</a:t>
                      </a:r>
                      <a:r>
                        <a:rPr lang="en-ZA" sz="1100" baseline="0" dirty="0" smtClean="0">
                          <a:solidFill>
                            <a:schemeClr val="tx1"/>
                          </a:solidFill>
                          <a:latin typeface="+mn-lt"/>
                        </a:rPr>
                        <a:t> Ngoyi </a:t>
                      </a:r>
                      <a:r>
                        <a:rPr lang="en-ZA" sz="1100" dirty="0" smtClean="0">
                          <a:solidFill>
                            <a:schemeClr val="tx1"/>
                          </a:solidFill>
                          <a:latin typeface="+mn-lt"/>
                        </a:rPr>
                        <a:t> in 2016/17 and the marketing of Kalushi  – the Story of Solomon Mahlangu in  2016/17</a:t>
                      </a:r>
                      <a:r>
                        <a:rPr lang="en-ZA" sz="1100" baseline="0" dirty="0" smtClean="0">
                          <a:solidFill>
                            <a:schemeClr val="tx1"/>
                          </a:solidFill>
                          <a:latin typeface="+mn-lt"/>
                        </a:rPr>
                        <a:t>. The story of Winnie (Black as I’m) was supported in the 2017-18. Furthermore the Department supported the </a:t>
                      </a:r>
                      <a:r>
                        <a:rPr lang="en-ZA" sz="1100" dirty="0" smtClean="0">
                          <a:solidFill>
                            <a:schemeClr val="tx1"/>
                          </a:solidFill>
                          <a:latin typeface="+mn-lt"/>
                        </a:rPr>
                        <a:t>Mandela man  of peace </a:t>
                      </a:r>
                      <a:r>
                        <a:rPr lang="en-ZA" sz="1100" baseline="0" dirty="0" smtClean="0">
                          <a:solidFill>
                            <a:schemeClr val="tx1"/>
                          </a:solidFill>
                          <a:latin typeface="+mn-lt"/>
                        </a:rPr>
                        <a:t> in the  20181-19 financial  year. </a:t>
                      </a:r>
                    </a:p>
                  </a:txBody>
                  <a:tcPr/>
                </a:tc>
                <a:extLst>
                  <a:ext uri="{0D108BD9-81ED-4DB2-BD59-A6C34878D82A}">
                    <a16:rowId xmlns:a16="http://schemas.microsoft.com/office/drawing/2014/main" xmlns="" val="10005"/>
                  </a:ext>
                </a:extLst>
              </a:tr>
            </a:tbl>
          </a:graphicData>
        </a:graphic>
      </p:graphicFrame>
      <p:sp>
        <p:nvSpPr>
          <p:cNvPr id="4" name="Slide Number Placeholder 3"/>
          <p:cNvSpPr txBox="1">
            <a:spLocks/>
          </p:cNvSpPr>
          <p:nvPr/>
        </p:nvSpPr>
        <p:spPr>
          <a:xfrm>
            <a:off x="8316416" y="6381328"/>
            <a:ext cx="609600" cy="476672"/>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rPr>
              <a:t>72</a:t>
            </a:r>
          </a:p>
        </p:txBody>
      </p:sp>
    </p:spTree>
    <p:extLst>
      <p:ext uri="{BB962C8B-B14F-4D97-AF65-F5344CB8AC3E}">
        <p14:creationId xmlns:p14="http://schemas.microsoft.com/office/powerpoint/2010/main" xmlns="" val="269113238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7110"/>
            <a:ext cx="8229600" cy="432048"/>
          </a:xfrm>
        </p:spPr>
        <p:txBody>
          <a:bodyPr>
            <a:noAutofit/>
          </a:bodyPr>
          <a:lstStyle/>
          <a:p>
            <a:pPr algn="ctr"/>
            <a:r>
              <a:rPr lang="en-US" sz="2800" dirty="0">
                <a:latin typeface="+mj-lt"/>
              </a:rPr>
              <a:t>ALIGNMENT WITH </a:t>
            </a:r>
            <a:r>
              <a:rPr lang="en-US" sz="2800" dirty="0" smtClean="0">
                <a:latin typeface="+mj-lt"/>
              </a:rPr>
              <a:t>THE MTSF</a:t>
            </a:r>
            <a:endParaRPr lang="en-ZA" sz="28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43033963"/>
              </p:ext>
            </p:extLst>
          </p:nvPr>
        </p:nvGraphicFramePr>
        <p:xfrm>
          <a:off x="107504" y="836713"/>
          <a:ext cx="8823614" cy="5481082"/>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420356">
                  <a:extLst>
                    <a:ext uri="{9D8B030D-6E8A-4147-A177-3AD203B41FA5}">
                      <a16:colId xmlns:a16="http://schemas.microsoft.com/office/drawing/2014/main" xmlns="" val="20002"/>
                    </a:ext>
                  </a:extLst>
                </a:gridCol>
                <a:gridCol w="3586834">
                  <a:extLst>
                    <a:ext uri="{9D8B030D-6E8A-4147-A177-3AD203B41FA5}">
                      <a16:colId xmlns:a16="http://schemas.microsoft.com/office/drawing/2014/main" xmlns="" val="20003"/>
                    </a:ext>
                  </a:extLst>
                </a:gridCol>
              </a:tblGrid>
              <a:tr h="38843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cap="all" dirty="0" smtClean="0">
                          <a:latin typeface="+mn-lt"/>
                        </a:rPr>
                        <a:t>SUB - outcome</a:t>
                      </a:r>
                      <a:r>
                        <a:rPr lang="en-US" sz="2000" cap="all" baseline="0" dirty="0" smtClean="0">
                          <a:latin typeface="+mn-lt"/>
                        </a:rPr>
                        <a:t> 2: </a:t>
                      </a:r>
                      <a:r>
                        <a:rPr lang="en-US" sz="2000" b="1" i="0" u="none" strike="noStrike" kern="1200" cap="all" baseline="0" dirty="0" smtClean="0">
                          <a:solidFill>
                            <a:schemeClr val="lt1"/>
                          </a:solidFill>
                          <a:latin typeface="+mn-lt"/>
                          <a:ea typeface="+mn-ea"/>
                          <a:cs typeface="+mn-cs"/>
                        </a:rPr>
                        <a:t>Equal opportunities, inclusion and redress </a:t>
                      </a:r>
                      <a:r>
                        <a:rPr lang="en-US" sz="2000" b="0" i="0" u="none" strike="noStrike" kern="1200" baseline="0" dirty="0" smtClean="0">
                          <a:solidFill>
                            <a:schemeClr val="lt1"/>
                          </a:solidFill>
                          <a:latin typeface="+mn-lt"/>
                          <a:ea typeface="+mn-ea"/>
                          <a:cs typeface="+mn-cs"/>
                        </a:rPr>
                        <a:t>	</a:t>
                      </a: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07950">
                <a:tc>
                  <a:txBody>
                    <a:bodyPr/>
                    <a:lstStyle/>
                    <a:p>
                      <a:r>
                        <a:rPr lang="en-US" sz="1400" b="1" dirty="0" smtClean="0">
                          <a:latin typeface="+mn-lt"/>
                        </a:rPr>
                        <a:t>KEY </a:t>
                      </a:r>
                      <a:r>
                        <a:rPr lang="en-US" sz="1400" b="1" baseline="0" dirty="0" smtClean="0">
                          <a:latin typeface="+mn-lt"/>
                        </a:rPr>
                        <a:t> PERFORMANCE </a:t>
                      </a:r>
                      <a:r>
                        <a:rPr lang="en-US" sz="1400" b="1" dirty="0" smtClean="0">
                          <a:latin typeface="+mn-lt"/>
                        </a:rPr>
                        <a:t> INDICATOR</a:t>
                      </a:r>
                      <a:r>
                        <a:rPr lang="en-US" sz="1400" b="1" baseline="0" dirty="0" smtClean="0">
                          <a:latin typeface="+mn-lt"/>
                        </a:rPr>
                        <a:t> </a:t>
                      </a:r>
                    </a:p>
                  </a:txBody>
                  <a:tcPr/>
                </a:tc>
                <a:tc>
                  <a:txBody>
                    <a:bodyPr/>
                    <a:lstStyle/>
                    <a:p>
                      <a:r>
                        <a:rPr lang="en-US" sz="1400" b="1" dirty="0" smtClean="0">
                          <a:latin typeface="+mn-lt"/>
                        </a:rPr>
                        <a:t>TARGET</a:t>
                      </a:r>
                      <a:r>
                        <a:rPr lang="en-US" sz="1400" b="1" baseline="0" dirty="0" smtClean="0">
                          <a:latin typeface="+mn-lt"/>
                        </a:rPr>
                        <a:t> </a:t>
                      </a:r>
                      <a:endParaRPr lang="en-ZA" sz="1400" b="1" dirty="0">
                        <a:latin typeface="+mn-lt"/>
                      </a:endParaRPr>
                    </a:p>
                  </a:txBody>
                  <a:tcPr/>
                </a:tc>
                <a:tc>
                  <a:txBody>
                    <a:bodyPr/>
                    <a:lstStyle/>
                    <a:p>
                      <a:r>
                        <a:rPr lang="en-US" sz="1400" b="1" baseline="0" dirty="0" smtClean="0">
                          <a:latin typeface="+mn-lt"/>
                        </a:rPr>
                        <a:t>AGSA FINDING </a:t>
                      </a:r>
                      <a:endParaRPr lang="en-ZA" sz="1400" b="1" dirty="0">
                        <a:latin typeface="+mn-lt"/>
                      </a:endParaRPr>
                    </a:p>
                  </a:txBody>
                  <a:tcPr/>
                </a:tc>
                <a:tc>
                  <a:txBody>
                    <a:bodyPr/>
                    <a:lstStyle/>
                    <a:p>
                      <a:r>
                        <a:rPr lang="en-US" sz="1400" b="1" baseline="0" dirty="0" smtClean="0">
                          <a:latin typeface="+mn-lt"/>
                        </a:rPr>
                        <a:t> DAC RESPONSE  </a:t>
                      </a:r>
                      <a:endParaRPr lang="en-ZA" sz="1400" b="1" dirty="0">
                        <a:latin typeface="+mn-lt"/>
                      </a:endParaRPr>
                    </a:p>
                  </a:txBody>
                  <a:tcPr/>
                </a:tc>
                <a:extLst>
                  <a:ext uri="{0D108BD9-81ED-4DB2-BD59-A6C34878D82A}">
                    <a16:rowId xmlns:a16="http://schemas.microsoft.com/office/drawing/2014/main" xmlns="" val="10001"/>
                  </a:ext>
                </a:extLst>
              </a:tr>
              <a:tr h="1972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Sourcing Enterprise and the Art Bank of South Africa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1 Sourcing Enterprise and the Art Bank of South Africa by 2018/19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Not in the APP for the 2018/19	</a:t>
                      </a:r>
                    </a:p>
                  </a:txBody>
                  <a:tcPr/>
                </a:tc>
                <a:tc>
                  <a:txBody>
                    <a:bodyPr/>
                    <a:lstStyle/>
                    <a:p>
                      <a:pPr algn="just"/>
                      <a:r>
                        <a:rPr lang="en-US" sz="1400" dirty="0" smtClean="0">
                          <a:solidFill>
                            <a:schemeClr val="tx1"/>
                          </a:solidFill>
                        </a:rPr>
                        <a:t>The</a:t>
                      </a:r>
                      <a:r>
                        <a:rPr lang="en-US" sz="1400" baseline="0" dirty="0" smtClean="0">
                          <a:solidFill>
                            <a:schemeClr val="tx1"/>
                          </a:solidFill>
                        </a:rPr>
                        <a:t> Art Bank was launched in 2017 in Bloemfontein.  Mzansi Golden Market (sourcing enterprise) – a service provider was appointed to develop the portal and 2</a:t>
                      </a:r>
                      <a:r>
                        <a:rPr lang="en-US" sz="1400" baseline="30000" dirty="0" smtClean="0">
                          <a:solidFill>
                            <a:schemeClr val="tx1"/>
                          </a:solidFill>
                        </a:rPr>
                        <a:t>nd</a:t>
                      </a:r>
                      <a:r>
                        <a:rPr lang="en-US" sz="1400" baseline="0" dirty="0" smtClean="0">
                          <a:solidFill>
                            <a:schemeClr val="tx1"/>
                          </a:solidFill>
                        </a:rPr>
                        <a:t> service provider  did content generation and developed the platforms. The project is now at a stage where migration from the service provider to be hosted on the DAC IT server is being done</a:t>
                      </a:r>
                    </a:p>
                  </a:txBody>
                  <a:tcPr/>
                </a:tc>
                <a:extLst>
                  <a:ext uri="{0D108BD9-81ED-4DB2-BD59-A6C34878D82A}">
                    <a16:rowId xmlns:a16="http://schemas.microsoft.com/office/drawing/2014/main" xmlns="" val="10002"/>
                  </a:ext>
                </a:extLst>
              </a:tr>
              <a:tr h="1396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Number of African language included in official correspondence depending on province’s top three dominant languages spoken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At least one African language included in all official correspondence depending on province by 2018/19 </a:t>
                      </a:r>
                    </a:p>
                  </a:txBody>
                  <a:tcPr/>
                </a:tc>
                <a:tc>
                  <a:txBody>
                    <a:bodyPr/>
                    <a:lstStyle/>
                    <a:p>
                      <a:r>
                        <a:rPr lang="en-US" sz="1400" b="0" i="0" u="none" strike="noStrike" baseline="0" dirty="0" smtClean="0">
                          <a:solidFill>
                            <a:schemeClr val="tx1"/>
                          </a:solidFill>
                          <a:latin typeface="+mn-lt"/>
                        </a:rPr>
                        <a:t>Not in the APP for 2018/19	</a:t>
                      </a:r>
                    </a:p>
                  </a:txBody>
                  <a:tcPr/>
                </a:tc>
                <a:tc>
                  <a:txBody>
                    <a:bodyPr/>
                    <a:lstStyle/>
                    <a:p>
                      <a:r>
                        <a:rPr lang="en-ZA" sz="1400" dirty="0" smtClean="0">
                          <a:solidFill>
                            <a:schemeClr val="tx1"/>
                          </a:solidFill>
                          <a:latin typeface="+mn-lt"/>
                        </a:rPr>
                        <a:t>KPI is the responsibility of PanSALB</a:t>
                      </a:r>
                      <a:endParaRPr lang="en-ZA" sz="1400" baseline="0" dirty="0" smtClean="0">
                        <a:solidFill>
                          <a:schemeClr val="tx1"/>
                        </a:solidFill>
                        <a:latin typeface="+mn-lt"/>
                      </a:endParaRPr>
                    </a:p>
                    <a:p>
                      <a:pPr algn="just"/>
                      <a:r>
                        <a:rPr lang="en-ZA" sz="1400" dirty="0" smtClean="0">
                          <a:solidFill>
                            <a:schemeClr val="tx1"/>
                          </a:solidFill>
                          <a:latin typeface="+mn-lt"/>
                        </a:rPr>
                        <a:t>PanSALB</a:t>
                      </a:r>
                      <a:r>
                        <a:rPr lang="en-ZA" sz="1400" baseline="0" dirty="0" smtClean="0">
                          <a:solidFill>
                            <a:schemeClr val="tx1"/>
                          </a:solidFill>
                          <a:latin typeface="+mn-lt"/>
                        </a:rPr>
                        <a:t> will be monitoring the existence of language units, development of language policies and implementation plans  including  the implementation 3 dominant languages per province  </a:t>
                      </a:r>
                      <a:endParaRPr lang="en-ZA" sz="1400" dirty="0">
                        <a:solidFill>
                          <a:schemeClr val="tx1"/>
                        </a:solidFill>
                        <a:latin typeface="+mn-lt"/>
                      </a:endParaRPr>
                    </a:p>
                  </a:txBody>
                  <a:tcPr/>
                </a:tc>
                <a:extLst>
                  <a:ext uri="{0D108BD9-81ED-4DB2-BD59-A6C34878D82A}">
                    <a16:rowId xmlns:a16="http://schemas.microsoft.com/office/drawing/2014/main" xmlns="" val="10003"/>
                  </a:ext>
                </a:extLst>
              </a:tr>
              <a:tr h="1135417">
                <a:tc>
                  <a:txBody>
                    <a:bodyPr/>
                    <a:lstStyle/>
                    <a:p>
                      <a:r>
                        <a:rPr lang="en-US" sz="1400" dirty="0" smtClean="0">
                          <a:solidFill>
                            <a:schemeClr val="tx1"/>
                          </a:solidFill>
                          <a:latin typeface="+mn-lt"/>
                        </a:rPr>
                        <a:t>Number of international Arts and Culture Seasons hosted and/or participated in/year</a:t>
                      </a:r>
                      <a:endParaRPr lang="en-ZA"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10 international Arts and Culture Seasons hosted and/or participated in by 2018/19 	</a:t>
                      </a:r>
                    </a:p>
                  </a:txBody>
                  <a:tcPr/>
                </a:tc>
                <a:tc>
                  <a:txBody>
                    <a:bodyPr/>
                    <a:lstStyle/>
                    <a:p>
                      <a:r>
                        <a:rPr lang="en-US" sz="1400" b="0" i="0" u="none" strike="noStrike" kern="1200" baseline="0" dirty="0" smtClean="0">
                          <a:solidFill>
                            <a:schemeClr val="tx1"/>
                          </a:solidFill>
                          <a:latin typeface="+mn-lt"/>
                          <a:ea typeface="+mn-ea"/>
                          <a:cs typeface="+mn-cs"/>
                        </a:rPr>
                        <a:t>Target of 10 achieved in the 2016/17 financial year	</a:t>
                      </a:r>
                    </a:p>
                  </a:txBody>
                  <a:tcPr/>
                </a:tc>
                <a:tc>
                  <a:txBody>
                    <a:bodyPr/>
                    <a:lstStyle/>
                    <a:p>
                      <a:r>
                        <a:rPr lang="en-US" sz="1400" b="0" i="0" u="none" strike="noStrike" kern="1200" baseline="0" dirty="0" smtClean="0">
                          <a:solidFill>
                            <a:schemeClr val="tx1"/>
                          </a:solidFill>
                          <a:latin typeface="+mn-lt"/>
                          <a:ea typeface="+mn-ea"/>
                          <a:cs typeface="+mn-cs"/>
                        </a:rPr>
                        <a:t>12 international Arts and Culture Seasons hosted and/or participated in by 2018/19 </a:t>
                      </a:r>
                      <a:endParaRPr lang="en-ZA" sz="1400" dirty="0">
                        <a:solidFill>
                          <a:schemeClr val="tx1"/>
                        </a:solidFill>
                        <a:latin typeface="+mn-lt"/>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txBox="1">
            <a:spLocks/>
          </p:cNvSpPr>
          <p:nvPr/>
        </p:nvSpPr>
        <p:spPr>
          <a:xfrm>
            <a:off x="8173222" y="6453336"/>
            <a:ext cx="609600" cy="404664"/>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rPr>
              <a:t>73</a:t>
            </a:r>
          </a:p>
        </p:txBody>
      </p:sp>
    </p:spTree>
    <p:extLst>
      <p:ext uri="{BB962C8B-B14F-4D97-AF65-F5344CB8AC3E}">
        <p14:creationId xmlns:p14="http://schemas.microsoft.com/office/powerpoint/2010/main" xmlns="" val="455272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720080"/>
          </a:xfrm>
        </p:spPr>
        <p:txBody>
          <a:bodyPr>
            <a:noAutofit/>
          </a:bodyPr>
          <a:lstStyle/>
          <a:p>
            <a:pPr algn="ctr"/>
            <a:r>
              <a:rPr lang="en-US" sz="4000" dirty="0" smtClean="0">
                <a:latin typeface="+mj-lt"/>
              </a:rPr>
              <a:t>BUDGET AND EXPENDITURE PLAN</a:t>
            </a:r>
            <a:endParaRPr lang="en-ZA" sz="4000" dirty="0">
              <a:latin typeface="+mj-lt"/>
            </a:endParaRPr>
          </a:p>
        </p:txBody>
      </p:sp>
      <p:sp>
        <p:nvSpPr>
          <p:cNvPr id="3" name="Slide Number Placeholder 3"/>
          <p:cNvSpPr>
            <a:spLocks noGrp="1"/>
          </p:cNvSpPr>
          <p:nvPr>
            <p:ph type="sldNum" sz="quarter" idx="4"/>
          </p:nvPr>
        </p:nvSpPr>
        <p:spPr>
          <a:xfrm>
            <a:off x="8077200" y="6172200"/>
            <a:ext cx="609600" cy="365125"/>
          </a:xfrm>
        </p:spPr>
        <p:txBody>
          <a:bodyPr/>
          <a:lstStyle/>
          <a:p>
            <a:r>
              <a:rPr lang="en-US" sz="1200" b="1" dirty="0" smtClean="0"/>
              <a:t>74</a:t>
            </a:r>
            <a:endParaRPr lang="en-ZA" sz="1200" b="1" dirty="0" smtClean="0"/>
          </a:p>
        </p:txBody>
      </p:sp>
    </p:spTree>
    <p:extLst>
      <p:ext uri="{BB962C8B-B14F-4D97-AF65-F5344CB8AC3E}">
        <p14:creationId xmlns:p14="http://schemas.microsoft.com/office/powerpoint/2010/main" xmlns="" val="108334743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88640"/>
            <a:ext cx="8280920" cy="792088"/>
          </a:xfrm>
          <a:ln>
            <a:solidFill>
              <a:srgbClr val="C00000"/>
            </a:solidFill>
          </a:ln>
        </p:spPr>
        <p:txBody>
          <a:bodyPr>
            <a:noAutofit/>
          </a:bodyPr>
          <a:lstStyle/>
          <a:p>
            <a:pPr algn="ctr"/>
            <a:r>
              <a:rPr lang="en-US" sz="2200" dirty="0" smtClean="0"/>
              <a:t>MEDIUM TERM EXPENDITURE FRAMEWORK (MTEF)  PROCESS:  2019/20 TO 2021/22</a:t>
            </a:r>
            <a:br>
              <a:rPr lang="en-US" sz="2200" dirty="0" smtClean="0"/>
            </a:br>
            <a:endParaRPr lang="en-US" sz="2200" dirty="0"/>
          </a:p>
        </p:txBody>
      </p:sp>
      <p:sp>
        <p:nvSpPr>
          <p:cNvPr id="3" name="Content Placeholder 2"/>
          <p:cNvSpPr>
            <a:spLocks noGrp="1"/>
          </p:cNvSpPr>
          <p:nvPr>
            <p:ph idx="1"/>
          </p:nvPr>
        </p:nvSpPr>
        <p:spPr>
          <a:xfrm>
            <a:off x="467544" y="1124744"/>
            <a:ext cx="8280920" cy="4752528"/>
          </a:xfrm>
          <a:ln>
            <a:solidFill>
              <a:srgbClr val="C00000"/>
            </a:solidFill>
          </a:ln>
        </p:spPr>
        <p:txBody>
          <a:bodyPr>
            <a:normAutofit fontScale="62500" lnSpcReduction="20000"/>
          </a:bodyPr>
          <a:lstStyle/>
          <a:p>
            <a:pPr>
              <a:lnSpc>
                <a:spcPct val="170000"/>
              </a:lnSpc>
              <a:buFont typeface="Wingdings" panose="05000000000000000000" pitchFamily="2" charset="2"/>
              <a:buChar char="v"/>
            </a:pPr>
            <a:r>
              <a:rPr lang="en-US" sz="2600" dirty="0" smtClean="0">
                <a:solidFill>
                  <a:schemeClr val="tx1"/>
                </a:solidFill>
              </a:rPr>
              <a:t>A reallocation of funds of R3.2 million over the 2019 MTEF: R1.02 million in 2019/20, R1.07 million in 2020/21 and R1.13 million in 2021/22 is taken from transfers to the Pan South African Language Board for municipal service charges and have been reallocated to the War Museum over the MTEF period (R1.02 million in 2019/20, R1.07 million in 2020/21 and R1.13 million in 2021/22);</a:t>
            </a:r>
          </a:p>
          <a:p>
            <a:pPr marL="0" indent="0">
              <a:lnSpc>
                <a:spcPct val="170000"/>
              </a:lnSpc>
              <a:buNone/>
            </a:pPr>
            <a:endParaRPr lang="en-US" sz="2600" dirty="0" smtClean="0">
              <a:solidFill>
                <a:schemeClr val="tx1"/>
              </a:solidFill>
            </a:endParaRPr>
          </a:p>
          <a:p>
            <a:pPr>
              <a:lnSpc>
                <a:spcPct val="170000"/>
              </a:lnSpc>
              <a:buFont typeface="Wingdings" panose="05000000000000000000" pitchFamily="2" charset="2"/>
              <a:buChar char="v"/>
            </a:pPr>
            <a:r>
              <a:rPr lang="en-US" sz="2600" dirty="0" smtClean="0">
                <a:solidFill>
                  <a:schemeClr val="tx1"/>
                </a:solidFill>
              </a:rPr>
              <a:t>The 2019 MTEF baseline includes Budget baseline reductions.  The net change to the vote Budget baseline amounts are R5.2 million for 2019/20, R5.7 million for 2020/21 and R6.0 million for 2021/22.  These amounts comprise Cabinet approved Budget baseline reallocations and reductions, in respect of transfers to public entities for a wage freeze for executives and senior management; and</a:t>
            </a:r>
          </a:p>
          <a:p>
            <a:pPr>
              <a:lnSpc>
                <a:spcPct val="150000"/>
              </a:lnSpc>
              <a:buFont typeface="Wingdings" panose="05000000000000000000" pitchFamily="2" charset="2"/>
              <a:buChar char="v"/>
            </a:pPr>
            <a:endParaRPr lang="en-US" sz="1800" dirty="0">
              <a:solidFill>
                <a:schemeClr val="tx1"/>
              </a:solidFill>
            </a:endParaRPr>
          </a:p>
          <a:p>
            <a:pPr marL="0" indent="0">
              <a:lnSpc>
                <a:spcPct val="150000"/>
              </a:lnSpc>
              <a:buNone/>
            </a:pPr>
            <a:r>
              <a:rPr lang="en-US" sz="1800" dirty="0" smtClean="0">
                <a:solidFill>
                  <a:schemeClr val="tx1"/>
                </a:solidFill>
              </a:rPr>
              <a:t>  </a:t>
            </a:r>
            <a:endParaRPr lang="en-US" sz="1800" b="0" dirty="0">
              <a:solidFill>
                <a:schemeClr val="tx1"/>
              </a:solidFill>
            </a:endParaRPr>
          </a:p>
        </p:txBody>
      </p:sp>
      <p:sp>
        <p:nvSpPr>
          <p:cNvPr id="5" name="Slide Number Placeholder 3"/>
          <p:cNvSpPr txBox="1">
            <a:spLocks/>
          </p:cNvSpPr>
          <p:nvPr/>
        </p:nvSpPr>
        <p:spPr>
          <a:xfrm>
            <a:off x="8173222" y="6021288"/>
            <a:ext cx="609600" cy="63663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rPr>
              <a:t>75</a:t>
            </a:r>
          </a:p>
        </p:txBody>
      </p:sp>
    </p:spTree>
    <p:extLst>
      <p:ext uri="{BB962C8B-B14F-4D97-AF65-F5344CB8AC3E}">
        <p14:creationId xmlns:p14="http://schemas.microsoft.com/office/powerpoint/2010/main" xmlns="" val="40789103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88640"/>
            <a:ext cx="8280920" cy="792088"/>
          </a:xfrm>
          <a:ln>
            <a:solidFill>
              <a:srgbClr val="C00000"/>
            </a:solidFill>
          </a:ln>
        </p:spPr>
        <p:txBody>
          <a:bodyPr>
            <a:noAutofit/>
          </a:bodyPr>
          <a:lstStyle/>
          <a:p>
            <a:pPr algn="ctr"/>
            <a:r>
              <a:rPr lang="en-US" sz="2200" dirty="0" smtClean="0"/>
              <a:t>MEDIUM TERM EXPENDITURE FRAMEWORK (MTEF)  PROCESS:  2019/20 TO 2021/22</a:t>
            </a:r>
            <a:br>
              <a:rPr lang="en-US" sz="2200" dirty="0" smtClean="0"/>
            </a:br>
            <a:endParaRPr lang="en-US" sz="2200" dirty="0"/>
          </a:p>
        </p:txBody>
      </p:sp>
      <p:sp>
        <p:nvSpPr>
          <p:cNvPr id="3" name="Content Placeholder 2"/>
          <p:cNvSpPr>
            <a:spLocks noGrp="1"/>
          </p:cNvSpPr>
          <p:nvPr>
            <p:ph idx="1"/>
          </p:nvPr>
        </p:nvSpPr>
        <p:spPr>
          <a:xfrm>
            <a:off x="467544" y="1124744"/>
            <a:ext cx="8280920" cy="4752528"/>
          </a:xfrm>
          <a:ln>
            <a:solidFill>
              <a:srgbClr val="C00000"/>
            </a:solidFill>
          </a:ln>
        </p:spPr>
        <p:txBody>
          <a:bodyPr>
            <a:normAutofit/>
          </a:bodyPr>
          <a:lstStyle/>
          <a:p>
            <a:pPr marL="0" indent="0">
              <a:lnSpc>
                <a:spcPct val="150000"/>
              </a:lnSpc>
              <a:buNone/>
            </a:pPr>
            <a:endParaRPr lang="en-US" sz="1800" dirty="0">
              <a:solidFill>
                <a:schemeClr val="tx1"/>
              </a:solidFill>
            </a:endParaRPr>
          </a:p>
          <a:p>
            <a:pPr>
              <a:lnSpc>
                <a:spcPct val="200000"/>
              </a:lnSpc>
              <a:buFont typeface="Wingdings" panose="05000000000000000000" pitchFamily="2" charset="2"/>
              <a:buChar char="v"/>
            </a:pPr>
            <a:r>
              <a:rPr lang="en-US" sz="1800" dirty="0" smtClean="0">
                <a:solidFill>
                  <a:schemeClr val="tx1"/>
                </a:solidFill>
              </a:rPr>
              <a:t>R272.9 million in 2019/20, R293.3 million in 2020/21 and R312.4 million in 2021/22 comprise the total allocation towards the payment of compensation of employees.  The compensation of employees’ budget limits will continue to be set in the Appropriation Bill, 2019 and be spent within the ceiling amounts.  </a:t>
            </a:r>
            <a:endParaRPr lang="en-US" sz="1800" b="0" dirty="0">
              <a:solidFill>
                <a:schemeClr val="tx1"/>
              </a:solidFill>
            </a:endParaRPr>
          </a:p>
        </p:txBody>
      </p:sp>
      <p:sp>
        <p:nvSpPr>
          <p:cNvPr id="5" name="Slide Number Placeholder 3"/>
          <p:cNvSpPr txBox="1">
            <a:spLocks/>
          </p:cNvSpPr>
          <p:nvPr/>
        </p:nvSpPr>
        <p:spPr>
          <a:xfrm>
            <a:off x="8173222" y="6021288"/>
            <a:ext cx="609600" cy="63663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76</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310120472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96902" cy="648072"/>
          </a:xfrm>
          <a:ln>
            <a:solidFill>
              <a:srgbClr val="C00000"/>
            </a:solidFill>
          </a:ln>
        </p:spPr>
        <p:txBody>
          <a:bodyPr>
            <a:noAutofit/>
          </a:bodyPr>
          <a:lstStyle/>
          <a:p>
            <a:pPr algn="ctr"/>
            <a:r>
              <a:rPr lang="en-ZA" sz="2400" dirty="0" smtClean="0">
                <a:solidFill>
                  <a:schemeClr val="accent6">
                    <a:lumMod val="50000"/>
                  </a:schemeClr>
                </a:solidFill>
              </a:rPr>
              <a:t>2019 MTEF ALLOCATIONS </a:t>
            </a:r>
            <a:br>
              <a:rPr lang="en-ZA" sz="2400" dirty="0" smtClean="0">
                <a:solidFill>
                  <a:schemeClr val="accent6">
                    <a:lumMod val="50000"/>
                  </a:schemeClr>
                </a:solidFill>
              </a:rPr>
            </a:br>
            <a:r>
              <a:rPr lang="en-ZA" sz="2400" dirty="0">
                <a:solidFill>
                  <a:schemeClr val="accent6">
                    <a:lumMod val="50000"/>
                  </a:schemeClr>
                </a:solidFill>
              </a:rPr>
              <a:t/>
            </a:r>
            <a:br>
              <a:rPr lang="en-ZA" sz="2400" dirty="0">
                <a:solidFill>
                  <a:schemeClr val="accent6">
                    <a:lumMod val="50000"/>
                  </a:schemeClr>
                </a:solidFill>
              </a:rPr>
            </a:br>
            <a:endParaRPr lang="en-ZA" sz="2400" dirty="0">
              <a:solidFill>
                <a:schemeClr val="accent6">
                  <a:lumMod val="50000"/>
                </a:schemeClr>
              </a:solidFill>
            </a:endParaRPr>
          </a:p>
        </p:txBody>
      </p:sp>
      <p:graphicFrame>
        <p:nvGraphicFramePr>
          <p:cNvPr id="5" name="Content Placeholder 4"/>
          <p:cNvGraphicFramePr>
            <a:graphicFrameLocks noGrp="1"/>
          </p:cNvGraphicFramePr>
          <p:nvPr>
            <p:ph idx="1"/>
            <p:extLst/>
          </p:nvPr>
        </p:nvGraphicFramePr>
        <p:xfrm>
          <a:off x="395536" y="1196752"/>
          <a:ext cx="8424936" cy="4824535"/>
        </p:xfrm>
        <a:graphic>
          <a:graphicData uri="http://schemas.openxmlformats.org/drawingml/2006/table">
            <a:tbl>
              <a:tblPr firstRow="1" bandRow="1">
                <a:tableStyleId>{5C22544A-7EE6-4342-B048-85BDC9FD1C3A}</a:tableStyleId>
              </a:tblPr>
              <a:tblGrid>
                <a:gridCol w="4736767">
                  <a:extLst>
                    <a:ext uri="{9D8B030D-6E8A-4147-A177-3AD203B41FA5}">
                      <a16:colId xmlns:a16="http://schemas.microsoft.com/office/drawing/2014/main" xmlns="" val="20000"/>
                    </a:ext>
                  </a:extLst>
                </a:gridCol>
                <a:gridCol w="1101567">
                  <a:extLst>
                    <a:ext uri="{9D8B030D-6E8A-4147-A177-3AD203B41FA5}">
                      <a16:colId xmlns:a16="http://schemas.microsoft.com/office/drawing/2014/main" xmlns="" val="20001"/>
                    </a:ext>
                  </a:extLst>
                </a:gridCol>
                <a:gridCol w="1330253">
                  <a:extLst>
                    <a:ext uri="{9D8B030D-6E8A-4147-A177-3AD203B41FA5}">
                      <a16:colId xmlns:a16="http://schemas.microsoft.com/office/drawing/2014/main" xmlns="" val="20002"/>
                    </a:ext>
                  </a:extLst>
                </a:gridCol>
                <a:gridCol w="1256349">
                  <a:extLst>
                    <a:ext uri="{9D8B030D-6E8A-4147-A177-3AD203B41FA5}">
                      <a16:colId xmlns:a16="http://schemas.microsoft.com/office/drawing/2014/main" xmlns="" val="20003"/>
                    </a:ext>
                  </a:extLst>
                </a:gridCol>
              </a:tblGrid>
              <a:tr h="1007260">
                <a:tc>
                  <a:txBody>
                    <a:bodyPr/>
                    <a:lstStyle/>
                    <a:p>
                      <a:endParaRPr lang="en-ZA" sz="1800" b="1" dirty="0">
                        <a:latin typeface="+mn-lt"/>
                      </a:endParaRPr>
                    </a:p>
                  </a:txBody>
                  <a:tcPr marL="91435" marR="91435" marT="45719" marB="45719">
                    <a:solidFill>
                      <a:srgbClr val="B77727"/>
                    </a:solidFill>
                  </a:tcPr>
                </a:tc>
                <a:tc>
                  <a:txBody>
                    <a:bodyPr/>
                    <a:lstStyle/>
                    <a:p>
                      <a:pPr algn="ctr"/>
                      <a:r>
                        <a:rPr lang="en-US" sz="2000" b="1" dirty="0" smtClean="0">
                          <a:latin typeface="+mn-lt"/>
                        </a:rPr>
                        <a:t>2019/20</a:t>
                      </a:r>
                      <a:endParaRPr lang="en-ZA" sz="2000" b="1" dirty="0">
                        <a:latin typeface="+mn-lt"/>
                      </a:endParaRPr>
                    </a:p>
                  </a:txBody>
                  <a:tcPr marL="91435" marR="91435" marT="45719" marB="45719" anchor="ctr">
                    <a:solidFill>
                      <a:srgbClr val="B77727"/>
                    </a:solidFill>
                  </a:tcPr>
                </a:tc>
                <a:tc>
                  <a:txBody>
                    <a:bodyPr/>
                    <a:lstStyle/>
                    <a:p>
                      <a:pPr algn="r"/>
                      <a:r>
                        <a:rPr lang="en-ZA" sz="2000" b="1" dirty="0" smtClean="0">
                          <a:latin typeface="+mn-lt"/>
                        </a:rPr>
                        <a:t>2020/21</a:t>
                      </a:r>
                      <a:endParaRPr lang="en-ZA" sz="2000" b="1" dirty="0">
                        <a:latin typeface="+mn-lt"/>
                      </a:endParaRPr>
                    </a:p>
                  </a:txBody>
                  <a:tcPr marL="91435" marR="91435" marT="45719" marB="45719" anchor="ctr">
                    <a:solidFill>
                      <a:srgbClr val="B77727"/>
                    </a:solidFill>
                  </a:tcPr>
                </a:tc>
                <a:tc>
                  <a:txBody>
                    <a:bodyPr/>
                    <a:lstStyle/>
                    <a:p>
                      <a:pPr algn="ctr"/>
                      <a:r>
                        <a:rPr lang="en-US" sz="2000" b="1" dirty="0" smtClean="0">
                          <a:latin typeface="+mn-lt"/>
                        </a:rPr>
                        <a:t>   2021/22</a:t>
                      </a:r>
                      <a:endParaRPr lang="en-ZA" sz="2000" b="1" dirty="0">
                        <a:latin typeface="+mn-lt"/>
                      </a:endParaRPr>
                    </a:p>
                  </a:txBody>
                  <a:tcPr marL="91435" marR="91435" marT="45719" marB="45719" anchor="ctr">
                    <a:solidFill>
                      <a:srgbClr val="B77727"/>
                    </a:solidFill>
                  </a:tcPr>
                </a:tc>
                <a:extLst>
                  <a:ext uri="{0D108BD9-81ED-4DB2-BD59-A6C34878D82A}">
                    <a16:rowId xmlns:a16="http://schemas.microsoft.com/office/drawing/2014/main" xmlns="" val="10000"/>
                  </a:ext>
                </a:extLst>
              </a:tr>
              <a:tr h="76345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7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ZA" sz="1700" b="1" dirty="0" smtClean="0">
                          <a:latin typeface="+mn-lt"/>
                        </a:rPr>
                        <a:t>R’000</a:t>
                      </a:r>
                      <a:endParaRPr lang="en-ZA" sz="1700" b="1" dirty="0">
                        <a:latin typeface="+mn-lt"/>
                      </a:endParaRPr>
                    </a:p>
                  </a:txBody>
                  <a:tcPr marL="91435" marR="91435" marT="45719" marB="45719" anchor="ctr">
                    <a:solidFill>
                      <a:srgbClr val="FFFFFF"/>
                    </a:solidFill>
                  </a:tcPr>
                </a:tc>
                <a:tc>
                  <a:txBody>
                    <a:bodyPr/>
                    <a:lstStyle/>
                    <a:p>
                      <a:pPr algn="r"/>
                      <a:r>
                        <a:rPr lang="en-ZA" sz="1700" b="1" dirty="0" smtClean="0">
                          <a:latin typeface="+mn-lt"/>
                        </a:rPr>
                        <a:t>R’000</a:t>
                      </a:r>
                      <a:endParaRPr lang="en-ZA" sz="1700" b="1" dirty="0">
                        <a:latin typeface="+mn-lt"/>
                      </a:endParaRPr>
                    </a:p>
                  </a:txBody>
                  <a:tcPr marL="91435" marR="91435" marT="45719" marB="45719" anchor="ctr">
                    <a:solidFill>
                      <a:srgbClr val="FFFFFF"/>
                    </a:solidFill>
                  </a:tcPr>
                </a:tc>
                <a:tc>
                  <a:txBody>
                    <a:bodyPr/>
                    <a:lstStyle/>
                    <a:p>
                      <a:pPr algn="r"/>
                      <a:r>
                        <a:rPr lang="en-US" sz="1700" b="1" dirty="0" smtClean="0">
                          <a:latin typeface="+mn-lt"/>
                        </a:rPr>
                        <a:t>R’000</a:t>
                      </a:r>
                      <a:endParaRPr lang="en-ZA" sz="1700" b="1" dirty="0">
                        <a:latin typeface="+mn-lt"/>
                      </a:endParaRPr>
                    </a:p>
                  </a:txBody>
                  <a:tcPr marL="91435" marR="91435" marT="45719" marB="45719" anchor="ctr">
                    <a:solidFill>
                      <a:srgbClr val="FFFFFF"/>
                    </a:solidFill>
                  </a:tcPr>
                </a:tc>
                <a:extLst>
                  <a:ext uri="{0D108BD9-81ED-4DB2-BD59-A6C34878D82A}">
                    <a16:rowId xmlns:a16="http://schemas.microsoft.com/office/drawing/2014/main" xmlns="" val="10001"/>
                  </a:ext>
                </a:extLst>
              </a:tr>
              <a:tr h="76345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2018 MTEF ALLOCATIONS</a:t>
                      </a:r>
                    </a:p>
                  </a:txBody>
                  <a:tcPr marT="45718" marB="45718" horzOverflow="overflow">
                    <a:solidFill>
                      <a:srgbClr val="FFFFCC"/>
                    </a:solidFill>
                  </a:tcPr>
                </a:tc>
                <a:tc>
                  <a:txBody>
                    <a:bodyPr/>
                    <a:lstStyle/>
                    <a:p>
                      <a:pPr algn="r"/>
                      <a:r>
                        <a:rPr lang="en-US" sz="1700" b="1" dirty="0" smtClean="0">
                          <a:latin typeface="+mn-lt"/>
                        </a:rPr>
                        <a:t>4 622 723</a:t>
                      </a:r>
                      <a:endParaRPr lang="en-ZA" sz="1700" b="1" dirty="0">
                        <a:latin typeface="+mn-lt"/>
                      </a:endParaRPr>
                    </a:p>
                  </a:txBody>
                  <a:tcPr marL="91435" marR="91435" marT="45719" marB="45719">
                    <a:lnB w="12700" cap="flat" cmpd="sng" algn="ctr">
                      <a:solidFill>
                        <a:schemeClr val="tx1"/>
                      </a:solidFill>
                      <a:prstDash val="solid"/>
                      <a:round/>
                      <a:headEnd type="none" w="med" len="med"/>
                      <a:tailEnd type="none" w="med" len="med"/>
                    </a:lnB>
                    <a:solidFill>
                      <a:srgbClr val="FFFFCC"/>
                    </a:solidFill>
                  </a:tcPr>
                </a:tc>
                <a:tc>
                  <a:txBody>
                    <a:bodyPr/>
                    <a:lstStyle/>
                    <a:p>
                      <a:pPr algn="r"/>
                      <a:r>
                        <a:rPr lang="en-US" sz="1700" b="1" dirty="0" smtClean="0">
                          <a:latin typeface="+mn-lt"/>
                        </a:rPr>
                        <a:t>4 882 785</a:t>
                      </a:r>
                      <a:endParaRPr lang="en-ZA" sz="1700" b="1" dirty="0">
                        <a:latin typeface="+mn-lt"/>
                      </a:endParaRPr>
                    </a:p>
                  </a:txBody>
                  <a:tcPr marL="91435" marR="91435" marT="45719" marB="45719">
                    <a:lnB w="12700" cap="flat" cmpd="sng" algn="ctr">
                      <a:solidFill>
                        <a:schemeClr val="tx1"/>
                      </a:solidFill>
                      <a:prstDash val="solid"/>
                      <a:round/>
                      <a:headEnd type="none" w="med" len="med"/>
                      <a:tailEnd type="none" w="med" len="med"/>
                    </a:lnB>
                    <a:solidFill>
                      <a:srgbClr val="FFFFCC"/>
                    </a:solidFill>
                  </a:tcPr>
                </a:tc>
                <a:tc>
                  <a:txBody>
                    <a:bodyPr/>
                    <a:lstStyle/>
                    <a:p>
                      <a:pPr algn="r"/>
                      <a:r>
                        <a:rPr lang="en-US" sz="1700" b="1" dirty="0" smtClean="0">
                          <a:latin typeface="+mn-lt"/>
                        </a:rPr>
                        <a:t>5 166 093</a:t>
                      </a:r>
                      <a:endParaRPr lang="en-ZA" sz="1700" b="1" dirty="0">
                        <a:latin typeface="+mn-lt"/>
                      </a:endParaRPr>
                    </a:p>
                  </a:txBody>
                  <a:tcPr marL="91435" marR="91435" marT="45719" marB="45719">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r h="763455">
                <a:tc>
                  <a:txBody>
                    <a:bodyPr/>
                    <a:lstStyle/>
                    <a:p>
                      <a:pPr marL="285750" marR="0" lvl="0" indent="-285750" algn="l" defTabSz="457200" rtl="0" eaLnBrk="0" fontAlgn="base" latinLnBrk="0" hangingPunct="0">
                        <a:lnSpc>
                          <a:spcPct val="100000"/>
                        </a:lnSpc>
                        <a:spcBef>
                          <a:spcPts val="800"/>
                        </a:spcBef>
                        <a:spcAft>
                          <a:spcPct val="0"/>
                        </a:spcAft>
                        <a:buClr>
                          <a:srgbClr val="000000"/>
                        </a:buClr>
                        <a:buSzPct val="100000"/>
                        <a:buFont typeface="Arial" pitchFamily="34" charset="0"/>
                        <a:buChar char="•"/>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Departmental baseline</a:t>
                      </a:r>
                    </a:p>
                  </a:txBody>
                  <a:tcPr marT="45718" marB="45718" horzOverflow="overflow">
                    <a:lnR w="12700" cap="flat" cmpd="sng" algn="ctr">
                      <a:solidFill>
                        <a:schemeClr val="tx1"/>
                      </a:solidFill>
                      <a:prstDash val="solid"/>
                      <a:round/>
                      <a:headEnd type="none" w="med" len="med"/>
                      <a:tailEnd type="none" w="med" len="med"/>
                    </a:lnR>
                    <a:solidFill>
                      <a:srgbClr val="FFFFFF"/>
                    </a:solidFill>
                  </a:tcPr>
                </a:tc>
                <a:tc>
                  <a:txBody>
                    <a:bodyPr/>
                    <a:lstStyle/>
                    <a:p>
                      <a:pPr algn="r"/>
                      <a:r>
                        <a:rPr lang="en-US" sz="1700" b="0" dirty="0" smtClean="0">
                          <a:latin typeface="+mn-lt"/>
                        </a:rPr>
                        <a:t>3 121 524</a:t>
                      </a:r>
                      <a:endParaRPr lang="en-ZA" sz="1700" b="0" dirty="0">
                        <a:latin typeface="+mn-lt"/>
                      </a:endParaRPr>
                    </a:p>
                  </a:txBody>
                  <a:tcPr marL="91435" marR="91435"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r"/>
                      <a:r>
                        <a:rPr lang="en-US" sz="1700" b="0" dirty="0" smtClean="0">
                          <a:latin typeface="+mn-lt"/>
                        </a:rPr>
                        <a:t>3 298 663</a:t>
                      </a:r>
                      <a:endParaRPr lang="en-ZA" sz="1700" b="0" dirty="0">
                        <a:latin typeface="+mn-lt"/>
                      </a:endParaRPr>
                    </a:p>
                  </a:txBody>
                  <a:tcPr marL="91435" marR="91435" marT="45719" marB="45719">
                    <a:lnT w="12700" cap="flat" cmpd="sng" algn="ctr">
                      <a:solidFill>
                        <a:schemeClr val="tx1"/>
                      </a:solidFill>
                      <a:prstDash val="solid"/>
                      <a:round/>
                      <a:headEnd type="none" w="med" len="med"/>
                      <a:tailEnd type="none" w="med" len="med"/>
                    </a:lnT>
                    <a:solidFill>
                      <a:srgbClr val="FFFFFF"/>
                    </a:solidFill>
                  </a:tcPr>
                </a:tc>
                <a:tc>
                  <a:txBody>
                    <a:bodyPr/>
                    <a:lstStyle/>
                    <a:p>
                      <a:pPr algn="r"/>
                      <a:r>
                        <a:rPr lang="en-US" sz="1700" b="0" dirty="0" smtClean="0">
                          <a:latin typeface="+mn-lt"/>
                        </a:rPr>
                        <a:t>3 486 925</a:t>
                      </a:r>
                      <a:endParaRPr lang="en-ZA" sz="1700" b="0" dirty="0">
                        <a:latin typeface="+mn-lt"/>
                      </a:endParaRPr>
                    </a:p>
                  </a:txBody>
                  <a:tcPr marL="91435" marR="91435" marT="45719" marB="4571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xmlns="" val="10003"/>
                  </a:ext>
                </a:extLst>
              </a:tr>
              <a:tr h="763455">
                <a:tc>
                  <a:txBody>
                    <a:bodyPr/>
                    <a:lstStyle/>
                    <a:p>
                      <a:pPr marL="285750" marR="0" lvl="0" indent="-285750" algn="l" defTabSz="457200" rtl="0" eaLnBrk="0" fontAlgn="base" latinLnBrk="0" hangingPunct="0">
                        <a:lnSpc>
                          <a:spcPct val="100000"/>
                        </a:lnSpc>
                        <a:spcBef>
                          <a:spcPts val="800"/>
                        </a:spcBef>
                        <a:spcAft>
                          <a:spcPct val="0"/>
                        </a:spcAft>
                        <a:buClr>
                          <a:srgbClr val="000000"/>
                        </a:buClr>
                        <a:buSzPct val="100000"/>
                        <a:buFont typeface="Arial" pitchFamily="34" charset="0"/>
                        <a:buChar char="•"/>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Conditional Grant to Provincial Government</a:t>
                      </a:r>
                    </a:p>
                  </a:txBody>
                  <a:tcPr marT="45718" marB="45718" horzOverflow="overflow">
                    <a:lnR w="12700" cap="flat" cmpd="sng" algn="ctr">
                      <a:solidFill>
                        <a:schemeClr val="tx1"/>
                      </a:solidFill>
                      <a:prstDash val="solid"/>
                      <a:round/>
                      <a:headEnd type="none" w="med" len="med"/>
                      <a:tailEnd type="none" w="med" len="med"/>
                    </a:lnR>
                    <a:solidFill>
                      <a:srgbClr val="FFFFCC"/>
                    </a:solidFill>
                  </a:tcPr>
                </a:tc>
                <a:tc>
                  <a:txBody>
                    <a:bodyPr/>
                    <a:lstStyle/>
                    <a:p>
                      <a:pPr algn="r"/>
                      <a:r>
                        <a:rPr lang="en-US" sz="1700" b="0" dirty="0" smtClean="0">
                          <a:latin typeface="+mn-lt"/>
                        </a:rPr>
                        <a:t>1 501 199</a:t>
                      </a:r>
                      <a:endParaRPr lang="en-ZA" sz="1700" b="0" dirty="0">
                        <a:latin typeface="+mn-lt"/>
                      </a:endParaRPr>
                    </a:p>
                  </a:txBody>
                  <a:tcPr marL="91435" marR="91435" marT="45719" marB="4571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CC"/>
                    </a:solidFill>
                  </a:tcPr>
                </a:tc>
                <a:tc>
                  <a:txBody>
                    <a:bodyPr/>
                    <a:lstStyle/>
                    <a:p>
                      <a:pPr algn="r"/>
                      <a:r>
                        <a:rPr lang="en-US" sz="1700" b="0" dirty="0" smtClean="0">
                          <a:latin typeface="+mn-lt"/>
                        </a:rPr>
                        <a:t>1 584 122</a:t>
                      </a:r>
                      <a:endParaRPr lang="en-ZA" sz="1700" b="0" dirty="0">
                        <a:latin typeface="+mn-lt"/>
                      </a:endParaRPr>
                    </a:p>
                  </a:txBody>
                  <a:tcPr marL="91435" marR="91435" marT="45719" marB="45719">
                    <a:lnB w="12700" cap="flat" cmpd="sng" algn="ctr">
                      <a:solidFill>
                        <a:schemeClr val="tx1"/>
                      </a:solidFill>
                      <a:prstDash val="solid"/>
                      <a:round/>
                      <a:headEnd type="none" w="med" len="med"/>
                      <a:tailEnd type="none" w="med" len="med"/>
                    </a:lnB>
                    <a:solidFill>
                      <a:srgbClr val="FFFFCC"/>
                    </a:solidFill>
                  </a:tcPr>
                </a:tc>
                <a:tc>
                  <a:txBody>
                    <a:bodyPr/>
                    <a:lstStyle/>
                    <a:p>
                      <a:pPr algn="r"/>
                      <a:r>
                        <a:rPr lang="en-US" sz="1700" b="0" dirty="0" smtClean="0">
                          <a:latin typeface="+mn-lt"/>
                        </a:rPr>
                        <a:t>1 679 168 </a:t>
                      </a:r>
                      <a:endParaRPr lang="en-ZA" sz="1700" b="0" dirty="0">
                        <a:latin typeface="+mn-lt"/>
                      </a:endParaRPr>
                    </a:p>
                  </a:txBody>
                  <a:tcPr marL="91435" marR="91435" marT="45719" marB="4571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4"/>
                  </a:ext>
                </a:extLst>
              </a:tr>
              <a:tr h="76345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endParaRPr lang="en-ZA" sz="1700" b="0" dirty="0">
                        <a:latin typeface="+mn-lt"/>
                      </a:endParaRPr>
                    </a:p>
                  </a:txBody>
                  <a:tcPr marL="91435" marR="91435" marT="45719" marB="45719">
                    <a:lnT w="12700" cap="flat" cmpd="sng" algn="ctr">
                      <a:solidFill>
                        <a:schemeClr val="tx1"/>
                      </a:solidFill>
                      <a:prstDash val="solid"/>
                      <a:round/>
                      <a:headEnd type="none" w="med" len="med"/>
                      <a:tailEnd type="none" w="med" len="med"/>
                    </a:lnT>
                    <a:solidFill>
                      <a:srgbClr val="FFFFFF"/>
                    </a:solidFill>
                  </a:tcPr>
                </a:tc>
                <a:tc>
                  <a:txBody>
                    <a:bodyPr/>
                    <a:lstStyle/>
                    <a:p>
                      <a:pPr algn="r"/>
                      <a:endParaRPr lang="en-ZA" sz="1700" b="0" dirty="0">
                        <a:latin typeface="+mn-lt"/>
                      </a:endParaRPr>
                    </a:p>
                  </a:txBody>
                  <a:tcPr marL="91435" marR="91435" marT="45719" marB="45719">
                    <a:lnT w="12700" cap="flat" cmpd="sng" algn="ctr">
                      <a:solidFill>
                        <a:schemeClr val="tx1"/>
                      </a:solidFill>
                      <a:prstDash val="solid"/>
                      <a:round/>
                      <a:headEnd type="none" w="med" len="med"/>
                      <a:tailEnd type="none" w="med" len="med"/>
                    </a:lnT>
                    <a:solidFill>
                      <a:srgbClr val="FFFFFF"/>
                    </a:solidFill>
                  </a:tcPr>
                </a:tc>
                <a:tc>
                  <a:txBody>
                    <a:bodyPr/>
                    <a:lstStyle/>
                    <a:p>
                      <a:pPr algn="r"/>
                      <a:endParaRPr lang="en-ZA" sz="1700" b="0" dirty="0">
                        <a:latin typeface="+mn-lt"/>
                      </a:endParaRPr>
                    </a:p>
                  </a:txBody>
                  <a:tcPr marL="91435" marR="91435" marT="45719" marB="45719">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xmlns="" val="10005"/>
                  </a:ext>
                </a:extLst>
              </a:tr>
            </a:tbl>
          </a:graphicData>
        </a:graphic>
      </p:graphicFrame>
      <p:sp>
        <p:nvSpPr>
          <p:cNvPr id="6" name="Slide Number Placeholder 3"/>
          <p:cNvSpPr txBox="1">
            <a:spLocks/>
          </p:cNvSpPr>
          <p:nvPr/>
        </p:nvSpPr>
        <p:spPr>
          <a:xfrm>
            <a:off x="7884368" y="6165305"/>
            <a:ext cx="720080" cy="492620"/>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77</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291888088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THE NATIONAL DEVELOPMENT PLAN</a:t>
            </a:r>
            <a:endParaRPr lang="en-US" dirty="0">
              <a:latin typeface="+mj-lt"/>
              <a:cs typeface="Arial Narrow"/>
            </a:endParaRPr>
          </a:p>
        </p:txBody>
      </p:sp>
      <p:sp>
        <p:nvSpPr>
          <p:cNvPr id="3" name="Content Placeholder 2"/>
          <p:cNvSpPr>
            <a:spLocks noGrp="1"/>
          </p:cNvSpPr>
          <p:nvPr>
            <p:ph idx="1"/>
          </p:nvPr>
        </p:nvSpPr>
        <p:spPr>
          <a:xfrm>
            <a:off x="251520" y="836712"/>
            <a:ext cx="8640960" cy="5400600"/>
          </a:xfrm>
        </p:spPr>
        <p:txBody>
          <a:bodyPr>
            <a:noAutofit/>
          </a:bodyPr>
          <a:lstStyle/>
          <a:p>
            <a:pPr marL="0" indent="0">
              <a:buNone/>
            </a:pPr>
            <a:r>
              <a:rPr lang="en-ZA" sz="2000" dirty="0" smtClean="0">
                <a:solidFill>
                  <a:schemeClr val="tx1"/>
                </a:solidFill>
                <a:latin typeface="+mn-lt"/>
              </a:rPr>
              <a:t>The </a:t>
            </a:r>
            <a:r>
              <a:rPr lang="en-ZA" sz="2000" dirty="0">
                <a:solidFill>
                  <a:schemeClr val="tx1"/>
                </a:solidFill>
                <a:latin typeface="+mn-lt"/>
              </a:rPr>
              <a:t>NDP sets out five long-term nation building goals for South Africa. These </a:t>
            </a:r>
            <a:r>
              <a:rPr lang="en-ZA" sz="2000" dirty="0" smtClean="0">
                <a:solidFill>
                  <a:schemeClr val="tx1"/>
                </a:solidFill>
                <a:latin typeface="+mn-lt"/>
              </a:rPr>
              <a:t>goals and indicators </a:t>
            </a:r>
            <a:r>
              <a:rPr lang="en-ZA" sz="2000" dirty="0">
                <a:solidFill>
                  <a:schemeClr val="tx1"/>
                </a:solidFill>
                <a:latin typeface="+mn-lt"/>
              </a:rPr>
              <a:t>are as follows</a:t>
            </a:r>
            <a:r>
              <a:rPr lang="en-ZA" sz="2000" b="0" dirty="0" smtClean="0">
                <a:solidFill>
                  <a:schemeClr val="tx1"/>
                </a:solidFill>
                <a:latin typeface="+mn-lt"/>
              </a:rPr>
              <a:t>:</a:t>
            </a:r>
          </a:p>
          <a:p>
            <a:r>
              <a:rPr lang="en-ZA" sz="2000" b="0" dirty="0" smtClean="0">
                <a:solidFill>
                  <a:schemeClr val="tx1"/>
                </a:solidFill>
                <a:latin typeface="+mn-lt"/>
              </a:rPr>
              <a:t> </a:t>
            </a:r>
            <a:r>
              <a:rPr lang="en-ZA" sz="2200" b="0" dirty="0" smtClean="0">
                <a:solidFill>
                  <a:schemeClr val="tx1"/>
                </a:solidFill>
                <a:latin typeface="+mn-lt"/>
              </a:rPr>
              <a:t>Equalising </a:t>
            </a:r>
            <a:r>
              <a:rPr lang="en-ZA" sz="2200" b="0" dirty="0">
                <a:solidFill>
                  <a:schemeClr val="tx1"/>
                </a:solidFill>
                <a:latin typeface="+mn-lt"/>
              </a:rPr>
              <a:t>opportunities, promoting inclusion and </a:t>
            </a:r>
            <a:r>
              <a:rPr lang="en-ZA" sz="2200" b="0" dirty="0" smtClean="0">
                <a:solidFill>
                  <a:schemeClr val="tx1"/>
                </a:solidFill>
                <a:latin typeface="+mn-lt"/>
              </a:rPr>
              <a:t>redress</a:t>
            </a:r>
            <a:r>
              <a:rPr lang="en-ZA" sz="2200" b="0" dirty="0">
                <a:solidFill>
                  <a:schemeClr val="tx1"/>
                </a:solidFill>
                <a:latin typeface="+mn-lt"/>
              </a:rPr>
              <a:t>	</a:t>
            </a:r>
            <a:endParaRPr lang="en-ZA" sz="2200" b="0" dirty="0" smtClean="0">
              <a:solidFill>
                <a:schemeClr val="tx1"/>
              </a:solidFill>
              <a:latin typeface="+mn-lt"/>
            </a:endParaRPr>
          </a:p>
          <a:p>
            <a:pPr lvl="1"/>
            <a:r>
              <a:rPr lang="en-ZA" sz="2200" b="0" dirty="0" smtClean="0">
                <a:solidFill>
                  <a:schemeClr val="tx1"/>
                </a:solidFill>
                <a:latin typeface="+mn-lt"/>
              </a:rPr>
              <a:t>Number </a:t>
            </a:r>
            <a:r>
              <a:rPr lang="en-ZA" sz="2200" b="0" dirty="0">
                <a:solidFill>
                  <a:schemeClr val="tx1"/>
                </a:solidFill>
                <a:latin typeface="+mn-lt"/>
              </a:rPr>
              <a:t>of libraries built 	</a:t>
            </a:r>
            <a:endParaRPr lang="en-ZA" sz="2200" b="0" dirty="0" smtClean="0">
              <a:solidFill>
                <a:schemeClr val="tx1"/>
              </a:solidFill>
              <a:latin typeface="+mn-lt"/>
            </a:endParaRPr>
          </a:p>
          <a:p>
            <a:pPr lvl="1"/>
            <a:r>
              <a:rPr lang="en-ZA" sz="2200" b="0" dirty="0" smtClean="0">
                <a:solidFill>
                  <a:schemeClr val="tx1"/>
                </a:solidFill>
                <a:latin typeface="+mn-lt"/>
              </a:rPr>
              <a:t>Number </a:t>
            </a:r>
            <a:r>
              <a:rPr lang="en-ZA" sz="2200" b="0" dirty="0">
                <a:solidFill>
                  <a:schemeClr val="tx1"/>
                </a:solidFill>
                <a:latin typeface="+mn-lt"/>
              </a:rPr>
              <a:t>of Community Arts Centres built 	</a:t>
            </a:r>
            <a:endParaRPr lang="en-ZA" sz="2200" b="0" dirty="0" smtClean="0">
              <a:solidFill>
                <a:schemeClr val="tx1"/>
              </a:solidFill>
              <a:latin typeface="+mn-lt"/>
            </a:endParaRPr>
          </a:p>
          <a:p>
            <a:pPr lvl="1"/>
            <a:r>
              <a:rPr lang="en-ZA" sz="2200" b="0" dirty="0" smtClean="0">
                <a:solidFill>
                  <a:schemeClr val="tx1"/>
                </a:solidFill>
                <a:latin typeface="+mn-lt"/>
              </a:rPr>
              <a:t>Number </a:t>
            </a:r>
            <a:r>
              <a:rPr lang="en-ZA" sz="2200" b="0" dirty="0">
                <a:solidFill>
                  <a:schemeClr val="tx1"/>
                </a:solidFill>
                <a:latin typeface="+mn-lt"/>
              </a:rPr>
              <a:t>of community centres refurbished </a:t>
            </a:r>
            <a:endParaRPr lang="en-ZA" sz="2200" b="0" dirty="0" smtClean="0">
              <a:solidFill>
                <a:schemeClr val="tx1"/>
              </a:solidFill>
              <a:latin typeface="+mn-lt"/>
            </a:endParaRPr>
          </a:p>
          <a:p>
            <a:pPr lvl="1"/>
            <a:r>
              <a:rPr lang="en-ZA" sz="2200" b="0" dirty="0" smtClean="0">
                <a:solidFill>
                  <a:schemeClr val="tx1"/>
                </a:solidFill>
                <a:latin typeface="+mn-lt"/>
              </a:rPr>
              <a:t>Number </a:t>
            </a:r>
            <a:r>
              <a:rPr lang="en-ZA" sz="2200" b="0" dirty="0">
                <a:solidFill>
                  <a:schemeClr val="tx1"/>
                </a:solidFill>
                <a:latin typeface="+mn-lt"/>
              </a:rPr>
              <a:t>of projects completed </a:t>
            </a:r>
            <a:r>
              <a:rPr lang="en-ZA" sz="2200" b="0" dirty="0" smtClean="0">
                <a:solidFill>
                  <a:schemeClr val="tx1"/>
                </a:solidFill>
                <a:latin typeface="+mn-lt"/>
              </a:rPr>
              <a:t>for resistance and liberation </a:t>
            </a:r>
            <a:r>
              <a:rPr lang="en-ZA" sz="2200" b="0" dirty="0">
                <a:solidFill>
                  <a:schemeClr val="tx1"/>
                </a:solidFill>
                <a:latin typeface="+mn-lt"/>
              </a:rPr>
              <a:t>heritage </a:t>
            </a:r>
            <a:r>
              <a:rPr lang="en-ZA" sz="2200" b="0" dirty="0" smtClean="0">
                <a:solidFill>
                  <a:schemeClr val="tx1"/>
                </a:solidFill>
                <a:latin typeface="+mn-lt"/>
              </a:rPr>
              <a:t>route</a:t>
            </a:r>
          </a:p>
          <a:p>
            <a:pPr lvl="1"/>
            <a:r>
              <a:rPr lang="en-ZA" sz="2200" b="0" dirty="0" smtClean="0">
                <a:solidFill>
                  <a:schemeClr val="tx1"/>
                </a:solidFill>
                <a:latin typeface="+mn-lt"/>
              </a:rPr>
              <a:t>Number </a:t>
            </a:r>
            <a:r>
              <a:rPr lang="en-ZA" sz="2200" b="0" dirty="0">
                <a:solidFill>
                  <a:schemeClr val="tx1"/>
                </a:solidFill>
                <a:latin typeface="+mn-lt"/>
              </a:rPr>
              <a:t>of movies made that dramatize the lives of other liberation </a:t>
            </a:r>
            <a:r>
              <a:rPr lang="en-ZA" sz="2200" b="0" dirty="0" smtClean="0">
                <a:solidFill>
                  <a:schemeClr val="tx1"/>
                </a:solidFill>
                <a:latin typeface="+mn-lt"/>
              </a:rPr>
              <a:t>heroes</a:t>
            </a:r>
          </a:p>
          <a:p>
            <a:pPr lvl="1"/>
            <a:r>
              <a:rPr lang="en-ZA" sz="2200" b="0" dirty="0" smtClean="0">
                <a:solidFill>
                  <a:schemeClr val="tx1"/>
                </a:solidFill>
                <a:latin typeface="+mn-lt"/>
              </a:rPr>
              <a:t>Approval </a:t>
            </a:r>
            <a:r>
              <a:rPr lang="en-ZA" sz="2200" b="0" dirty="0">
                <a:solidFill>
                  <a:schemeClr val="tx1"/>
                </a:solidFill>
                <a:latin typeface="+mn-lt"/>
              </a:rPr>
              <a:t>of the “South African Language Practitioners Council Bill” </a:t>
            </a:r>
            <a:endParaRPr lang="en-ZA" sz="2200" b="0" dirty="0" smtClean="0">
              <a:solidFill>
                <a:schemeClr val="tx1"/>
              </a:solidFill>
              <a:latin typeface="+mn-lt"/>
            </a:endParaRPr>
          </a:p>
          <a:p>
            <a:pPr lvl="1"/>
            <a:r>
              <a:rPr lang="en-ZA" sz="2200" b="0" dirty="0" smtClean="0">
                <a:solidFill>
                  <a:schemeClr val="tx1"/>
                </a:solidFill>
                <a:latin typeface="+mn-lt"/>
              </a:rPr>
              <a:t>Number </a:t>
            </a:r>
            <a:r>
              <a:rPr lang="en-ZA" sz="2200" b="0" dirty="0">
                <a:solidFill>
                  <a:schemeClr val="tx1"/>
                </a:solidFill>
                <a:latin typeface="+mn-lt"/>
              </a:rPr>
              <a:t>of African language included in official correspondence depending on </a:t>
            </a:r>
            <a:r>
              <a:rPr lang="en-ZA" sz="2200" b="0" dirty="0" smtClean="0">
                <a:solidFill>
                  <a:schemeClr val="tx1"/>
                </a:solidFill>
                <a:latin typeface="+mn-lt"/>
              </a:rPr>
              <a:t>provinces’ </a:t>
            </a:r>
            <a:r>
              <a:rPr lang="en-ZA" sz="2200" b="0" dirty="0">
                <a:solidFill>
                  <a:schemeClr val="tx1"/>
                </a:solidFill>
                <a:latin typeface="+mn-lt"/>
              </a:rPr>
              <a:t>top three dominant languages </a:t>
            </a:r>
            <a:r>
              <a:rPr lang="en-ZA" sz="2200" b="0" dirty="0">
                <a:solidFill>
                  <a:schemeClr val="dk1"/>
                </a:solidFill>
                <a:latin typeface="+mn-lt"/>
              </a:rPr>
              <a:t>	</a:t>
            </a:r>
          </a:p>
        </p:txBody>
      </p:sp>
      <p:sp>
        <p:nvSpPr>
          <p:cNvPr id="4" name="Slide Number Placeholder 3"/>
          <p:cNvSpPr>
            <a:spLocks noGrp="1"/>
          </p:cNvSpPr>
          <p:nvPr>
            <p:ph type="sldNum" sz="quarter" idx="4"/>
          </p:nvPr>
        </p:nvSpPr>
        <p:spPr/>
        <p:txBody>
          <a:bodyPr/>
          <a:lstStyle/>
          <a:p>
            <a:r>
              <a:rPr lang="en-ZA" sz="1200" b="1" dirty="0" smtClean="0"/>
              <a:t>8</a:t>
            </a:r>
          </a:p>
        </p:txBody>
      </p:sp>
    </p:spTree>
    <p:extLst>
      <p:ext uri="{BB962C8B-B14F-4D97-AF65-F5344CB8AC3E}">
        <p14:creationId xmlns:p14="http://schemas.microsoft.com/office/powerpoint/2010/main" xmlns="" val="236761364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838"/>
            <a:ext cx="8756942" cy="504056"/>
          </a:xfrm>
          <a:ln>
            <a:solidFill>
              <a:srgbClr val="C00000"/>
            </a:solidFill>
          </a:ln>
        </p:spPr>
        <p:txBody>
          <a:bodyPr>
            <a:noAutofit/>
          </a:bodyPr>
          <a:lstStyle/>
          <a:p>
            <a:pPr algn="ctr"/>
            <a:r>
              <a:rPr lang="en-ZA" sz="2400" dirty="0" smtClean="0">
                <a:solidFill>
                  <a:schemeClr val="accent6">
                    <a:lumMod val="50000"/>
                  </a:schemeClr>
                </a:solidFill>
              </a:rPr>
              <a:t>2019 </a:t>
            </a:r>
            <a:r>
              <a:rPr lang="en-ZA" sz="2400" dirty="0">
                <a:solidFill>
                  <a:schemeClr val="accent6">
                    <a:lumMod val="50000"/>
                  </a:schemeClr>
                </a:solidFill>
              </a:rPr>
              <a:t>MTEF </a:t>
            </a:r>
            <a:r>
              <a:rPr lang="en-ZA" sz="2400" dirty="0" smtClean="0">
                <a:solidFill>
                  <a:schemeClr val="accent6">
                    <a:lumMod val="50000"/>
                  </a:schemeClr>
                </a:solidFill>
              </a:rPr>
              <a:t>ALLOCATIONS</a:t>
            </a:r>
            <a:r>
              <a:rPr lang="en-ZA" sz="2400" dirty="0">
                <a:solidFill>
                  <a:schemeClr val="accent6">
                    <a:lumMod val="50000"/>
                  </a:schemeClr>
                </a:solidFill>
              </a:rPr>
              <a:t/>
            </a:r>
            <a:br>
              <a:rPr lang="en-ZA" sz="2400" dirty="0">
                <a:solidFill>
                  <a:schemeClr val="accent6">
                    <a:lumMod val="50000"/>
                  </a:schemeClr>
                </a:solidFill>
              </a:rPr>
            </a:br>
            <a:endParaRPr lang="en-ZA" sz="2400" dirty="0">
              <a:solidFill>
                <a:schemeClr val="accent6">
                  <a:lumMod val="50000"/>
                </a:schemeClr>
              </a:solidFill>
            </a:endParaRPr>
          </a:p>
        </p:txBody>
      </p:sp>
      <p:graphicFrame>
        <p:nvGraphicFramePr>
          <p:cNvPr id="5" name="Content Placeholder 4"/>
          <p:cNvGraphicFramePr>
            <a:graphicFrameLocks noGrp="1"/>
          </p:cNvGraphicFramePr>
          <p:nvPr>
            <p:ph idx="1"/>
            <p:extLst/>
          </p:nvPr>
        </p:nvGraphicFramePr>
        <p:xfrm>
          <a:off x="179511" y="535465"/>
          <a:ext cx="8784976" cy="6044369"/>
        </p:xfrm>
        <a:graphic>
          <a:graphicData uri="http://schemas.openxmlformats.org/drawingml/2006/table">
            <a:tbl>
              <a:tblPr firstRow="1" bandRow="1">
                <a:tableStyleId>{5C22544A-7EE6-4342-B048-85BDC9FD1C3A}</a:tableStyleId>
              </a:tblPr>
              <a:tblGrid>
                <a:gridCol w="4874000">
                  <a:extLst>
                    <a:ext uri="{9D8B030D-6E8A-4147-A177-3AD203B41FA5}">
                      <a16:colId xmlns:a16="http://schemas.microsoft.com/office/drawing/2014/main" xmlns="" val="20000"/>
                    </a:ext>
                  </a:extLst>
                </a:gridCol>
                <a:gridCol w="1506720">
                  <a:extLst>
                    <a:ext uri="{9D8B030D-6E8A-4147-A177-3AD203B41FA5}">
                      <a16:colId xmlns:a16="http://schemas.microsoft.com/office/drawing/2014/main" xmlns="" val="20001"/>
                    </a:ext>
                  </a:extLst>
                </a:gridCol>
                <a:gridCol w="1205376">
                  <a:extLst>
                    <a:ext uri="{9D8B030D-6E8A-4147-A177-3AD203B41FA5}">
                      <a16:colId xmlns:a16="http://schemas.microsoft.com/office/drawing/2014/main" xmlns="" val="20002"/>
                    </a:ext>
                  </a:extLst>
                </a:gridCol>
                <a:gridCol w="1198880">
                  <a:extLst>
                    <a:ext uri="{9D8B030D-6E8A-4147-A177-3AD203B41FA5}">
                      <a16:colId xmlns:a16="http://schemas.microsoft.com/office/drawing/2014/main" xmlns="" val="20003"/>
                    </a:ext>
                  </a:extLst>
                </a:gridCol>
              </a:tblGrid>
              <a:tr h="370656">
                <a:tc>
                  <a:txBody>
                    <a:bodyPr/>
                    <a:lstStyle/>
                    <a:p>
                      <a:endParaRPr lang="en-ZA" sz="2000" b="1" dirty="0">
                        <a:latin typeface="+mn-lt"/>
                      </a:endParaRPr>
                    </a:p>
                  </a:txBody>
                  <a:tcPr marL="91435" marR="91435" marT="45719" marB="45719">
                    <a:solidFill>
                      <a:srgbClr val="B77727"/>
                    </a:solidFill>
                  </a:tcPr>
                </a:tc>
                <a:tc>
                  <a:txBody>
                    <a:bodyPr/>
                    <a:lstStyle/>
                    <a:p>
                      <a:pPr algn="ctr"/>
                      <a:r>
                        <a:rPr lang="en-US" sz="2000" b="1" dirty="0" smtClean="0">
                          <a:latin typeface="+mn-lt"/>
                        </a:rPr>
                        <a:t>     2019/20</a:t>
                      </a:r>
                      <a:endParaRPr lang="en-ZA" sz="2000" b="1" dirty="0">
                        <a:latin typeface="+mn-lt"/>
                      </a:endParaRPr>
                    </a:p>
                  </a:txBody>
                  <a:tcPr marL="91435" marR="91435" marT="45719" marB="45719">
                    <a:solidFill>
                      <a:srgbClr val="B77727"/>
                    </a:solidFill>
                  </a:tcPr>
                </a:tc>
                <a:tc>
                  <a:txBody>
                    <a:bodyPr/>
                    <a:lstStyle/>
                    <a:p>
                      <a:pPr algn="ctr"/>
                      <a:r>
                        <a:rPr lang="en-ZA" sz="2000" b="1" dirty="0" smtClean="0">
                          <a:latin typeface="+mn-lt"/>
                        </a:rPr>
                        <a:t> 2020/21</a:t>
                      </a:r>
                      <a:endParaRPr lang="en-ZA" sz="2000" b="1" dirty="0">
                        <a:latin typeface="+mn-lt"/>
                      </a:endParaRPr>
                    </a:p>
                  </a:txBody>
                  <a:tcPr marL="91435" marR="91435" marT="45719" marB="45719">
                    <a:solidFill>
                      <a:srgbClr val="B77727"/>
                    </a:solidFill>
                  </a:tcPr>
                </a:tc>
                <a:tc>
                  <a:txBody>
                    <a:bodyPr/>
                    <a:lstStyle/>
                    <a:p>
                      <a:pPr algn="ctr"/>
                      <a:r>
                        <a:rPr lang="en-US" sz="2000" b="1" dirty="0" smtClean="0">
                          <a:latin typeface="+mn-lt"/>
                        </a:rPr>
                        <a:t> 2021/22</a:t>
                      </a:r>
                      <a:endParaRPr lang="en-ZA" sz="20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136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US" sz="1600" b="1" dirty="0" smtClean="0">
                          <a:latin typeface="+mn-lt"/>
                        </a:rPr>
                        <a:t>R’000</a:t>
                      </a:r>
                      <a:endParaRPr lang="en-ZA" sz="1600" b="1" dirty="0">
                        <a:latin typeface="+mn-lt"/>
                      </a:endParaRPr>
                    </a:p>
                  </a:txBody>
                  <a:tcPr marL="91435" marR="91435" marT="45719" marB="45719">
                    <a:solidFill>
                      <a:srgbClr val="FFFFCC"/>
                    </a:solidFill>
                  </a:tcPr>
                </a:tc>
                <a:extLst>
                  <a:ext uri="{0D108BD9-81ED-4DB2-BD59-A6C34878D82A}">
                    <a16:rowId xmlns:a16="http://schemas.microsoft.com/office/drawing/2014/main" xmlns="" val="10001"/>
                  </a:ext>
                </a:extLst>
              </a:tr>
              <a:tr h="3136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BASELINE INCREASES</a:t>
                      </a:r>
                    </a:p>
                  </a:txBody>
                  <a:tcPr marT="45718" marB="45718" horzOverflow="overflow">
                    <a:solidFill>
                      <a:srgbClr val="FFFFFF"/>
                    </a:solidFill>
                  </a:tcPr>
                </a:tc>
                <a:tc>
                  <a:txBody>
                    <a:bodyPr/>
                    <a:lstStyle/>
                    <a:p>
                      <a:pPr algn="r"/>
                      <a:r>
                        <a:rPr lang="en-US" sz="1600" b="1" dirty="0" smtClean="0">
                          <a:latin typeface="+mn-lt"/>
                        </a:rPr>
                        <a:t>15 000</a:t>
                      </a:r>
                      <a:endParaRPr lang="en-ZA" sz="1600" b="1" dirty="0">
                        <a:latin typeface="+mn-lt"/>
                      </a:endParaRPr>
                    </a:p>
                  </a:txBody>
                  <a:tcPr marL="91435" marR="91435" marT="45719" marB="45719">
                    <a:solidFill>
                      <a:srgbClr val="FFFFFF"/>
                    </a:solidFill>
                  </a:tcPr>
                </a:tc>
                <a:tc>
                  <a:txBody>
                    <a:bodyPr/>
                    <a:lstStyle/>
                    <a:p>
                      <a:pPr algn="r"/>
                      <a:r>
                        <a:rPr lang="en-ZA" sz="1600" b="1" dirty="0" smtClean="0">
                          <a:latin typeface="+mn-lt"/>
                        </a:rPr>
                        <a:t>65 000</a:t>
                      </a:r>
                      <a:endParaRPr lang="en-ZA" sz="1600" b="1" dirty="0">
                        <a:latin typeface="+mn-lt"/>
                      </a:endParaRPr>
                    </a:p>
                  </a:txBody>
                  <a:tcPr marL="91435" marR="91435" marT="45719" marB="45719">
                    <a:solidFill>
                      <a:srgbClr val="FFFFFF"/>
                    </a:solidFill>
                  </a:tcPr>
                </a:tc>
                <a:tc>
                  <a:txBody>
                    <a:bodyPr/>
                    <a:lstStyle/>
                    <a:p>
                      <a:pPr algn="r"/>
                      <a:r>
                        <a:rPr lang="en-ZA" sz="1600" b="1" dirty="0" smtClean="0">
                          <a:latin typeface="+mn-lt"/>
                        </a:rPr>
                        <a:t>80 000</a:t>
                      </a:r>
                      <a:endParaRPr lang="en-ZA" sz="1600" b="1" dirty="0">
                        <a:latin typeface="+mn-lt"/>
                      </a:endParaRPr>
                    </a:p>
                  </a:txBody>
                  <a:tcPr marL="91435" marR="91435" marT="45719" marB="45719">
                    <a:solidFill>
                      <a:srgbClr val="FFFFFF"/>
                    </a:solidFill>
                  </a:tcPr>
                </a:tc>
                <a:extLst>
                  <a:ext uri="{0D108BD9-81ED-4DB2-BD59-A6C34878D82A}">
                    <a16:rowId xmlns:a16="http://schemas.microsoft.com/office/drawing/2014/main" xmlns="" val="10002"/>
                  </a:ext>
                </a:extLst>
              </a:tr>
              <a:tr h="3136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Heritage assets: National Archives   </a:t>
                      </a:r>
                    </a:p>
                  </a:txBody>
                  <a:tcPr marT="45718" marB="45718" horzOverflow="overflow">
                    <a:solidFill>
                      <a:srgbClr val="FFFFCC"/>
                    </a:solidFill>
                  </a:tcPr>
                </a:tc>
                <a:tc>
                  <a:txBody>
                    <a:bodyPr/>
                    <a:lstStyle/>
                    <a:p>
                      <a:pPr algn="r"/>
                      <a:r>
                        <a:rPr lang="en-US" sz="1600" b="0" dirty="0" smtClean="0">
                          <a:latin typeface="+mn-lt"/>
                        </a:rPr>
                        <a:t>15 000</a:t>
                      </a:r>
                      <a:endParaRPr lang="en-ZA" sz="1600" b="0" dirty="0" smtClean="0">
                        <a:latin typeface="+mn-lt"/>
                      </a:endParaRPr>
                    </a:p>
                  </a:txBody>
                  <a:tcPr marL="91435" marR="91435" marT="45719" marB="45719">
                    <a:solidFill>
                      <a:srgbClr val="FFFFCC"/>
                    </a:solidFill>
                  </a:tcPr>
                </a:tc>
                <a:tc>
                  <a:txBody>
                    <a:bodyPr/>
                    <a:lstStyle/>
                    <a:p>
                      <a:pPr algn="r"/>
                      <a:r>
                        <a:rPr lang="en-US" sz="1600" b="0" dirty="0" smtClean="0">
                          <a:latin typeface="+mn-lt"/>
                        </a:rPr>
                        <a:t>65 000</a:t>
                      </a:r>
                      <a:endParaRPr lang="en-ZA" sz="1600" b="0" dirty="0" smtClean="0">
                        <a:latin typeface="+mn-lt"/>
                      </a:endParaRPr>
                    </a:p>
                  </a:txBody>
                  <a:tcPr marL="91435" marR="91435" marT="45719" marB="45719">
                    <a:solidFill>
                      <a:srgbClr val="FFFFCC"/>
                    </a:solidFill>
                  </a:tcPr>
                </a:tc>
                <a:tc>
                  <a:txBody>
                    <a:bodyPr/>
                    <a:lstStyle/>
                    <a:p>
                      <a:pPr algn="r"/>
                      <a:r>
                        <a:rPr lang="en-US" sz="1600" b="0" dirty="0" smtClean="0">
                          <a:latin typeface="+mn-lt"/>
                        </a:rPr>
                        <a:t>80 000</a:t>
                      </a:r>
                      <a:endParaRPr lang="en-ZA" sz="1600" b="0" dirty="0" smtClean="0">
                        <a:latin typeface="+mn-lt"/>
                      </a:endParaRPr>
                    </a:p>
                  </a:txBody>
                  <a:tcPr marL="91435" marR="91435" marT="45719" marB="45719">
                    <a:solidFill>
                      <a:srgbClr val="FFFFCC"/>
                    </a:solidFill>
                  </a:tcPr>
                </a:tc>
                <a:extLst>
                  <a:ext uri="{0D108BD9-81ED-4DB2-BD59-A6C34878D82A}">
                    <a16:rowId xmlns:a16="http://schemas.microsoft.com/office/drawing/2014/main" xmlns="" val="10003"/>
                  </a:ext>
                </a:extLst>
              </a:tr>
              <a:tr h="19531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BASELINE REDUCTIONS</a:t>
                      </a:r>
                    </a:p>
                  </a:txBody>
                  <a:tcPr marT="45718" marB="45718" horzOverflow="overflow">
                    <a:noFill/>
                  </a:tcPr>
                </a:tc>
                <a:tc>
                  <a:txBody>
                    <a:bodyPr/>
                    <a:lstStyle/>
                    <a:p>
                      <a:pPr algn="r"/>
                      <a:r>
                        <a:rPr lang="en-US" sz="1600" b="1" dirty="0" smtClean="0">
                          <a:latin typeface="+mn-lt"/>
                        </a:rPr>
                        <a:t>(20</a:t>
                      </a:r>
                      <a:r>
                        <a:rPr lang="en-US" sz="1600" b="1" baseline="0" dirty="0" smtClean="0">
                          <a:latin typeface="+mn-lt"/>
                        </a:rPr>
                        <a:t> 238)</a:t>
                      </a:r>
                      <a:endParaRPr lang="en-ZA" sz="1600" b="1" dirty="0">
                        <a:latin typeface="+mn-lt"/>
                      </a:endParaRPr>
                    </a:p>
                  </a:txBody>
                  <a:tcPr marL="91435" marR="91435" marT="45719" marB="45719">
                    <a:noFill/>
                  </a:tcPr>
                </a:tc>
                <a:tc>
                  <a:txBody>
                    <a:bodyPr/>
                    <a:lstStyle/>
                    <a:p>
                      <a:pPr algn="r"/>
                      <a:r>
                        <a:rPr lang="en-US" sz="1600" b="1" dirty="0" smtClean="0">
                          <a:latin typeface="+mn-lt"/>
                        </a:rPr>
                        <a:t>(70 697)</a:t>
                      </a:r>
                      <a:endParaRPr lang="en-ZA" sz="1600" b="1" dirty="0">
                        <a:latin typeface="+mn-lt"/>
                      </a:endParaRPr>
                    </a:p>
                  </a:txBody>
                  <a:tcPr marL="91435" marR="91435" marT="45719" marB="45719">
                    <a:noFill/>
                  </a:tcPr>
                </a:tc>
                <a:tc>
                  <a:txBody>
                    <a:bodyPr/>
                    <a:lstStyle/>
                    <a:p>
                      <a:pPr algn="r"/>
                      <a:r>
                        <a:rPr lang="en-US" sz="1600" b="1" dirty="0" smtClean="0">
                          <a:latin typeface="+mn-lt"/>
                        </a:rPr>
                        <a:t>(85 974)</a:t>
                      </a:r>
                      <a:endParaRPr lang="en-ZA" sz="1600" b="1" dirty="0">
                        <a:latin typeface="+mn-lt"/>
                      </a:endParaRPr>
                    </a:p>
                  </a:txBody>
                  <a:tcPr marL="91435" marR="91435" marT="45719" marB="45719">
                    <a:noFill/>
                  </a:tcPr>
                </a:tc>
                <a:extLst>
                  <a:ext uri="{0D108BD9-81ED-4DB2-BD59-A6C34878D82A}">
                    <a16:rowId xmlns:a16="http://schemas.microsoft.com/office/drawing/2014/main" xmlns="" val="10004"/>
                  </a:ext>
                </a:extLst>
              </a:tr>
              <a:tr h="3136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Heritage assets: Capital works projects</a:t>
                      </a:r>
                    </a:p>
                  </a:txBody>
                  <a:tcPr marT="45718" marB="45718" horzOverflow="overflow">
                    <a:solidFill>
                      <a:srgbClr val="FFFFCC"/>
                    </a:solidFill>
                  </a:tcPr>
                </a:tc>
                <a:tc>
                  <a:txBody>
                    <a:bodyPr/>
                    <a:lstStyle/>
                    <a:p>
                      <a:pPr algn="r"/>
                      <a:endParaRPr lang="en-ZA" sz="1600" b="0" dirty="0">
                        <a:latin typeface="+mn-lt"/>
                      </a:endParaRPr>
                    </a:p>
                  </a:txBody>
                  <a:tcPr marL="91435" marR="91435" marT="45719" marB="45719">
                    <a:solidFill>
                      <a:srgbClr val="FFFFCC"/>
                    </a:solidFill>
                  </a:tcPr>
                </a:tc>
                <a:tc>
                  <a:txBody>
                    <a:bodyPr/>
                    <a:lstStyle/>
                    <a:p>
                      <a:pPr algn="r"/>
                      <a:endParaRPr lang="en-ZA" sz="1600" b="0" dirty="0">
                        <a:solidFill>
                          <a:schemeClr val="tx1"/>
                        </a:solidFill>
                        <a:latin typeface="+mn-lt"/>
                      </a:endParaRPr>
                    </a:p>
                  </a:txBody>
                  <a:tcPr marL="91435" marR="91435" marT="45719" marB="45719">
                    <a:solidFill>
                      <a:srgbClr val="FFFFCC"/>
                    </a:solidFill>
                  </a:tcPr>
                </a:tc>
                <a:tc>
                  <a:txBody>
                    <a:bodyPr/>
                    <a:lstStyle/>
                    <a:p>
                      <a:pPr algn="r"/>
                      <a:r>
                        <a:rPr lang="en-US" sz="1600" b="0" dirty="0" smtClean="0">
                          <a:solidFill>
                            <a:schemeClr val="tx1"/>
                          </a:solidFill>
                          <a:latin typeface="+mn-lt"/>
                        </a:rPr>
                        <a:t>(12 239)</a:t>
                      </a:r>
                      <a:endParaRPr lang="en-ZA" sz="16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05"/>
                  </a:ext>
                </a:extLst>
              </a:tr>
              <a:tr h="3136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Capital Works: Liberation Heritage Route</a:t>
                      </a:r>
                    </a:p>
                  </a:txBody>
                  <a:tcPr marT="45718" marB="45718" horzOverflow="overflow">
                    <a:noFill/>
                  </a:tcPr>
                </a:tc>
                <a:tc>
                  <a:txBody>
                    <a:bodyPr/>
                    <a:lstStyle/>
                    <a:p>
                      <a:pPr algn="r"/>
                      <a:r>
                        <a:rPr lang="en-US" sz="1600" b="0" dirty="0" smtClean="0">
                          <a:latin typeface="+mn-lt"/>
                        </a:rPr>
                        <a:t>  (15 000)</a:t>
                      </a:r>
                      <a:endParaRPr lang="en-ZA" sz="1600" b="0" dirty="0">
                        <a:latin typeface="+mn-lt"/>
                      </a:endParaRPr>
                    </a:p>
                  </a:txBody>
                  <a:tcPr marL="91435" marR="91435" marT="45719" marB="45719">
                    <a:noFill/>
                  </a:tcPr>
                </a:tc>
                <a:tc>
                  <a:txBody>
                    <a:bodyPr/>
                    <a:lstStyle/>
                    <a:p>
                      <a:pPr algn="r"/>
                      <a:r>
                        <a:rPr lang="en-US" sz="1600" b="0" dirty="0" smtClean="0">
                          <a:latin typeface="+mn-lt"/>
                        </a:rPr>
                        <a:t>(10 000)</a:t>
                      </a:r>
                      <a:endParaRPr lang="en-ZA" sz="1600" b="0" dirty="0">
                        <a:latin typeface="+mn-lt"/>
                      </a:endParaRPr>
                    </a:p>
                  </a:txBody>
                  <a:tcPr marL="91435" marR="91435" marT="45719" marB="45719">
                    <a:noFill/>
                  </a:tcPr>
                </a:tc>
                <a:tc>
                  <a:txBody>
                    <a:bodyPr/>
                    <a:lstStyle/>
                    <a:p>
                      <a:pPr algn="r"/>
                      <a:r>
                        <a:rPr lang="en-US" sz="1600" b="0" dirty="0" smtClean="0">
                          <a:latin typeface="+mn-lt"/>
                        </a:rPr>
                        <a:t>(10 000)</a:t>
                      </a:r>
                      <a:endParaRPr lang="en-ZA" sz="1600" b="0" dirty="0">
                        <a:latin typeface="+mn-lt"/>
                      </a:endParaRPr>
                    </a:p>
                  </a:txBody>
                  <a:tcPr marL="91435" marR="91435" marT="45719" marB="45719">
                    <a:noFill/>
                  </a:tcPr>
                </a:tc>
                <a:extLst>
                  <a:ext uri="{0D108BD9-81ED-4DB2-BD59-A6C34878D82A}">
                    <a16:rowId xmlns:a16="http://schemas.microsoft.com/office/drawing/2014/main" xmlns="" val="10006"/>
                  </a:ext>
                </a:extLst>
              </a:tr>
              <a:tr h="3136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Capital Works: National Heritage Monument</a:t>
                      </a:r>
                    </a:p>
                  </a:txBody>
                  <a:tcPr marT="45718" marB="45718" horzOverflow="overflow">
                    <a:solidFill>
                      <a:srgbClr val="FFFFCC"/>
                    </a:solidFill>
                  </a:tcPr>
                </a:tc>
                <a:tc>
                  <a:txBody>
                    <a:bodyPr/>
                    <a:lstStyle/>
                    <a:p>
                      <a:pPr algn="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(27 000)</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(30 000)</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7"/>
                  </a:ext>
                </a:extLst>
              </a:tr>
              <a:tr h="636768">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Capital Works: National Film &amp; Video  </a:t>
                      </a: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Foundation</a:t>
                      </a:r>
                    </a:p>
                  </a:txBody>
                  <a:tcPr marT="45718" marB="45718" horzOverflow="overflow">
                    <a:noFill/>
                  </a:tcPr>
                </a:tc>
                <a:tc>
                  <a:txBody>
                    <a:bodyPr/>
                    <a:lstStyle/>
                    <a:p>
                      <a:pPr algn="r"/>
                      <a:r>
                        <a:rPr lang="en-US" sz="1600" b="0" dirty="0" smtClean="0">
                          <a:latin typeface="+mn-lt"/>
                        </a:rPr>
                        <a:t> </a:t>
                      </a:r>
                      <a:endParaRPr lang="en-ZA" sz="1600" b="0" dirty="0">
                        <a:latin typeface="+mn-lt"/>
                      </a:endParaRPr>
                    </a:p>
                  </a:txBody>
                  <a:tcPr marL="91435" marR="91435" marT="45719" marB="45719">
                    <a:noFill/>
                  </a:tcPr>
                </a:tc>
                <a:tc>
                  <a:txBody>
                    <a:bodyPr/>
                    <a:lstStyle/>
                    <a:p>
                      <a:pPr algn="r"/>
                      <a:r>
                        <a:rPr lang="en-US" sz="1600" b="0" dirty="0" smtClean="0">
                          <a:latin typeface="+mn-lt"/>
                        </a:rPr>
                        <a:t>(7 736)</a:t>
                      </a:r>
                      <a:endParaRPr lang="en-ZA" sz="1600" b="0" dirty="0">
                        <a:latin typeface="+mn-lt"/>
                      </a:endParaRPr>
                    </a:p>
                  </a:txBody>
                  <a:tcPr marL="91435" marR="91435" marT="45719" marB="45719">
                    <a:noFill/>
                  </a:tcPr>
                </a:tc>
                <a:tc>
                  <a:txBody>
                    <a:bodyPr/>
                    <a:lstStyle/>
                    <a:p>
                      <a:pPr algn="r"/>
                      <a:r>
                        <a:rPr lang="en-US" sz="1600" b="0" dirty="0" smtClean="0">
                          <a:latin typeface="+mn-lt"/>
                        </a:rPr>
                        <a:t>(8 161)</a:t>
                      </a:r>
                      <a:endParaRPr lang="en-ZA" sz="1600" b="0" dirty="0">
                        <a:latin typeface="+mn-lt"/>
                      </a:endParaRPr>
                    </a:p>
                  </a:txBody>
                  <a:tcPr marL="91435" marR="91435" marT="45719" marB="45719">
                    <a:noFill/>
                  </a:tcPr>
                </a:tc>
                <a:extLst>
                  <a:ext uri="{0D108BD9-81ED-4DB2-BD59-A6C34878D82A}">
                    <a16:rowId xmlns:a16="http://schemas.microsoft.com/office/drawing/2014/main" xmlns="" val="10008"/>
                  </a:ext>
                </a:extLst>
              </a:tr>
              <a:tr h="16298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 </a:t>
                      </a: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Capital Works: Ditsong Museums</a:t>
                      </a: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Capital Works: South African Heritage </a:t>
                      </a: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 Resources Agency</a:t>
                      </a:r>
                    </a:p>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Entities Wage Freeze for Executive and Senior   Management</a:t>
                      </a:r>
                    </a:p>
                  </a:txBody>
                  <a:tcPr marT="45718" marB="45718" horzOverflow="overflow">
                    <a:solidFill>
                      <a:srgbClr val="FFFFCC"/>
                    </a:solidFill>
                  </a:tcPr>
                </a:tc>
                <a:tc>
                  <a:txBody>
                    <a:bodyPr/>
                    <a:lstStyle/>
                    <a:p>
                      <a:pPr algn="r"/>
                      <a:endParaRPr lang="en-ZA" sz="1600" b="0" dirty="0" smtClean="0">
                        <a:latin typeface="+mn-lt"/>
                      </a:endParaRPr>
                    </a:p>
                    <a:p>
                      <a:pPr algn="r"/>
                      <a:endParaRPr lang="en-ZA" sz="1600" b="0" dirty="0" smtClean="0">
                        <a:latin typeface="+mn-lt"/>
                      </a:endParaRPr>
                    </a:p>
                    <a:p>
                      <a:pPr algn="r"/>
                      <a:endParaRPr lang="en-ZA" sz="1600" b="0" dirty="0" smtClean="0">
                        <a:latin typeface="+mn-lt"/>
                      </a:endParaRPr>
                    </a:p>
                    <a:p>
                      <a:pPr algn="r"/>
                      <a:endParaRPr lang="en-ZA" sz="1600" b="0" dirty="0" smtClean="0">
                        <a:latin typeface="+mn-lt"/>
                      </a:endParaRPr>
                    </a:p>
                    <a:p>
                      <a:pPr algn="r"/>
                      <a:r>
                        <a:rPr lang="en-ZA" sz="1600" b="0" dirty="0" smtClean="0">
                          <a:latin typeface="+mn-lt"/>
                        </a:rPr>
                        <a:t>(5 238)</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(10 000)</a:t>
                      </a:r>
                    </a:p>
                    <a:p>
                      <a:pPr algn="r"/>
                      <a:endParaRPr lang="en-US" sz="1600" b="0" dirty="0" smtClean="0">
                        <a:latin typeface="+mn-lt"/>
                      </a:endParaRPr>
                    </a:p>
                    <a:p>
                      <a:pPr algn="r"/>
                      <a:r>
                        <a:rPr lang="en-US" sz="1600" b="0" dirty="0" smtClean="0">
                          <a:latin typeface="+mn-lt"/>
                        </a:rPr>
                        <a:t>(10 264)</a:t>
                      </a:r>
                    </a:p>
                    <a:p>
                      <a:pPr algn="r"/>
                      <a:endParaRPr lang="en-US" sz="1600" b="0" dirty="0" smtClean="0">
                        <a:latin typeface="+mn-lt"/>
                      </a:endParaRPr>
                    </a:p>
                    <a:p>
                      <a:pPr algn="r"/>
                      <a:r>
                        <a:rPr lang="en-ZA" sz="1600" b="0" dirty="0" smtClean="0">
                          <a:latin typeface="+mn-lt"/>
                        </a:rPr>
                        <a:t>(5 697)</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(4 600)</a:t>
                      </a:r>
                    </a:p>
                    <a:p>
                      <a:pPr algn="r"/>
                      <a:endParaRPr lang="en-US" sz="1600" b="0" dirty="0" smtClean="0">
                        <a:latin typeface="+mn-lt"/>
                      </a:endParaRPr>
                    </a:p>
                    <a:p>
                      <a:pPr algn="r"/>
                      <a:r>
                        <a:rPr lang="en-US" sz="1600" b="0" dirty="0" smtClean="0">
                          <a:latin typeface="+mn-lt"/>
                        </a:rPr>
                        <a:t>(15 000)</a:t>
                      </a:r>
                    </a:p>
                    <a:p>
                      <a:pPr algn="r"/>
                      <a:endParaRPr lang="en-US" sz="1600" b="0" dirty="0" smtClean="0">
                        <a:latin typeface="+mn-lt"/>
                      </a:endParaRPr>
                    </a:p>
                    <a:p>
                      <a:pPr algn="r"/>
                      <a:r>
                        <a:rPr lang="en-US" sz="1600" b="0" dirty="0" smtClean="0">
                          <a:latin typeface="+mn-lt"/>
                        </a:rPr>
                        <a:t>(5 974)</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9"/>
                  </a:ext>
                </a:extLst>
              </a:tr>
              <a:tr h="59875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2019 MTEF ALLOCATIONS (to be included in 2019 ENE)</a:t>
                      </a:r>
                    </a:p>
                  </a:txBody>
                  <a:tcPr marT="45718" marB="45718" horzOverflow="overflow">
                    <a:noFill/>
                  </a:tcPr>
                </a:tc>
                <a:tc>
                  <a:txBody>
                    <a:bodyPr/>
                    <a:lstStyle/>
                    <a:p>
                      <a:pPr algn="r"/>
                      <a:r>
                        <a:rPr lang="en-US" sz="1800" b="1" i="0" dirty="0" smtClean="0">
                          <a:latin typeface="+mn-lt"/>
                        </a:rPr>
                        <a:t>4 617 485</a:t>
                      </a:r>
                      <a:endParaRPr lang="en-ZA" sz="1800" b="1" i="0" dirty="0">
                        <a:latin typeface="+mn-lt"/>
                      </a:endParaRPr>
                    </a:p>
                  </a:txBody>
                  <a:tcPr marL="91435" marR="91435" marT="45719" marB="45719" anchor="b">
                    <a:noFill/>
                  </a:tcPr>
                </a:tc>
                <a:tc>
                  <a:txBody>
                    <a:bodyPr/>
                    <a:lstStyle/>
                    <a:p>
                      <a:pPr algn="r"/>
                      <a:r>
                        <a:rPr lang="en-US" sz="1800" b="1" i="0" dirty="0" smtClean="0">
                          <a:latin typeface="+mn-lt"/>
                        </a:rPr>
                        <a:t>4 877 088</a:t>
                      </a:r>
                      <a:endParaRPr lang="en-ZA" sz="1800" b="1" i="0" dirty="0">
                        <a:latin typeface="+mn-lt"/>
                      </a:endParaRPr>
                    </a:p>
                  </a:txBody>
                  <a:tcPr marL="91435" marR="91435" marT="45719" marB="45719" anchor="b">
                    <a:noFill/>
                  </a:tcPr>
                </a:tc>
                <a:tc>
                  <a:txBody>
                    <a:bodyPr/>
                    <a:lstStyle/>
                    <a:p>
                      <a:pPr algn="r"/>
                      <a:r>
                        <a:rPr lang="en-US" sz="1800" b="1" i="0" dirty="0" smtClean="0">
                          <a:latin typeface="+mn-lt"/>
                        </a:rPr>
                        <a:t>5 1</a:t>
                      </a:r>
                      <a:r>
                        <a:rPr lang="en-US" sz="1800" b="1" i="0" baseline="0" dirty="0" smtClean="0">
                          <a:latin typeface="+mn-lt"/>
                        </a:rPr>
                        <a:t>60 119</a:t>
                      </a:r>
                      <a:endParaRPr lang="en-US" sz="1800" b="1" i="0" dirty="0" smtClean="0">
                        <a:latin typeface="+mn-lt"/>
                      </a:endParaRPr>
                    </a:p>
                  </a:txBody>
                  <a:tcPr marL="91435" marR="91435" marT="45719" marB="45719" anchor="b">
                    <a:noFill/>
                  </a:tcPr>
                </a:tc>
                <a:extLst>
                  <a:ext uri="{0D108BD9-81ED-4DB2-BD59-A6C34878D82A}">
                    <a16:rowId xmlns:a16="http://schemas.microsoft.com/office/drawing/2014/main" xmlns="" val="10010"/>
                  </a:ext>
                </a:extLst>
              </a:tr>
              <a:tr h="327888">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7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endParaRPr lang="en-ZA" sz="1700" b="0" dirty="0">
                        <a:latin typeface="+mn-lt"/>
                      </a:endParaRPr>
                    </a:p>
                  </a:txBody>
                  <a:tcPr marL="91435" marR="91435" marT="45719" marB="45719">
                    <a:solidFill>
                      <a:srgbClr val="FFFFFF"/>
                    </a:solidFill>
                  </a:tcPr>
                </a:tc>
                <a:tc>
                  <a:txBody>
                    <a:bodyPr/>
                    <a:lstStyle/>
                    <a:p>
                      <a:pPr algn="r"/>
                      <a:endParaRPr lang="en-ZA" sz="1700" b="0" dirty="0">
                        <a:latin typeface="+mn-lt"/>
                      </a:endParaRPr>
                    </a:p>
                  </a:txBody>
                  <a:tcPr marL="91435" marR="91435" marT="45719" marB="45719">
                    <a:solidFill>
                      <a:srgbClr val="FFFFFF"/>
                    </a:solidFill>
                  </a:tcPr>
                </a:tc>
                <a:tc>
                  <a:txBody>
                    <a:bodyPr/>
                    <a:lstStyle/>
                    <a:p>
                      <a:pPr algn="r"/>
                      <a:endParaRPr lang="en-ZA" sz="1700" b="0" dirty="0">
                        <a:latin typeface="+mn-lt"/>
                      </a:endParaRPr>
                    </a:p>
                  </a:txBody>
                  <a:tcPr marL="91435" marR="91435" marT="45719" marB="45719">
                    <a:solidFill>
                      <a:srgbClr val="FFFFFF"/>
                    </a:solidFill>
                  </a:tcPr>
                </a:tc>
                <a:extLst>
                  <a:ext uri="{0D108BD9-81ED-4DB2-BD59-A6C34878D82A}">
                    <a16:rowId xmlns:a16="http://schemas.microsoft.com/office/drawing/2014/main" xmlns="" val="10011"/>
                  </a:ext>
                </a:extLst>
              </a:tr>
            </a:tbl>
          </a:graphicData>
        </a:graphic>
      </p:graphicFrame>
      <p:sp>
        <p:nvSpPr>
          <p:cNvPr id="6" name="Slide Number Placeholder 3"/>
          <p:cNvSpPr txBox="1">
            <a:spLocks/>
          </p:cNvSpPr>
          <p:nvPr/>
        </p:nvSpPr>
        <p:spPr>
          <a:xfrm>
            <a:off x="8244408" y="6309319"/>
            <a:ext cx="548030" cy="34860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78</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3" name="Left-Right Arrow 2"/>
          <p:cNvSpPr/>
          <p:nvPr/>
        </p:nvSpPr>
        <p:spPr>
          <a:xfrm>
            <a:off x="382987" y="5589240"/>
            <a:ext cx="8396902"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Left-Right Arrow 8"/>
          <p:cNvSpPr/>
          <p:nvPr/>
        </p:nvSpPr>
        <p:spPr>
          <a:xfrm>
            <a:off x="359532" y="6218677"/>
            <a:ext cx="8396902"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364325045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96902" cy="576064"/>
          </a:xfrm>
          <a:ln>
            <a:solidFill>
              <a:srgbClr val="C00000"/>
            </a:solidFill>
          </a:ln>
        </p:spPr>
        <p:txBody>
          <a:bodyPr>
            <a:noAutofit/>
          </a:bodyPr>
          <a:lstStyle/>
          <a:p>
            <a:pPr algn="ctr"/>
            <a:r>
              <a:rPr lang="en-ZA" sz="2400" dirty="0" smtClean="0">
                <a:solidFill>
                  <a:schemeClr val="accent6">
                    <a:lumMod val="50000"/>
                  </a:schemeClr>
                </a:solidFill>
              </a:rPr>
              <a:t>2019 ENE EARMARKED / RING-FENCED FUNDS</a:t>
            </a:r>
            <a:r>
              <a:rPr lang="en-ZA" sz="2500" dirty="0">
                <a:solidFill>
                  <a:schemeClr val="accent6">
                    <a:lumMod val="50000"/>
                  </a:schemeClr>
                </a:solidFill>
              </a:rPr>
              <a:t/>
            </a:r>
            <a:br>
              <a:rPr lang="en-ZA" sz="2500" dirty="0">
                <a:solidFill>
                  <a:schemeClr val="accent6">
                    <a:lumMod val="50000"/>
                  </a:schemeClr>
                </a:solidFill>
              </a:rPr>
            </a:br>
            <a:endParaRPr lang="en-ZA" sz="2500" dirty="0">
              <a:solidFill>
                <a:schemeClr val="accent6">
                  <a:lumMod val="50000"/>
                </a:schemeClr>
              </a:solidFill>
            </a:endParaRPr>
          </a:p>
        </p:txBody>
      </p:sp>
      <p:graphicFrame>
        <p:nvGraphicFramePr>
          <p:cNvPr id="5" name="Content Placeholder 4"/>
          <p:cNvGraphicFramePr>
            <a:graphicFrameLocks noGrp="1"/>
          </p:cNvGraphicFramePr>
          <p:nvPr>
            <p:ph idx="1"/>
            <p:extLst/>
          </p:nvPr>
        </p:nvGraphicFramePr>
        <p:xfrm>
          <a:off x="395537" y="908721"/>
          <a:ext cx="8396900" cy="4795292"/>
        </p:xfrm>
        <a:graphic>
          <a:graphicData uri="http://schemas.openxmlformats.org/drawingml/2006/table">
            <a:tbl>
              <a:tblPr firstRow="1" bandRow="1">
                <a:tableStyleId>{5C22544A-7EE6-4342-B048-85BDC9FD1C3A}</a:tableStyleId>
              </a:tblPr>
              <a:tblGrid>
                <a:gridCol w="4416634">
                  <a:extLst>
                    <a:ext uri="{9D8B030D-6E8A-4147-A177-3AD203B41FA5}">
                      <a16:colId xmlns:a16="http://schemas.microsoft.com/office/drawing/2014/main" xmlns="" val="20000"/>
                    </a:ext>
                  </a:extLst>
                </a:gridCol>
                <a:gridCol w="1271997">
                  <a:extLst>
                    <a:ext uri="{9D8B030D-6E8A-4147-A177-3AD203B41FA5}">
                      <a16:colId xmlns:a16="http://schemas.microsoft.com/office/drawing/2014/main" xmlns="" val="20001"/>
                    </a:ext>
                  </a:extLst>
                </a:gridCol>
                <a:gridCol w="1381513">
                  <a:extLst>
                    <a:ext uri="{9D8B030D-6E8A-4147-A177-3AD203B41FA5}">
                      <a16:colId xmlns:a16="http://schemas.microsoft.com/office/drawing/2014/main" xmlns="" val="20002"/>
                    </a:ext>
                  </a:extLst>
                </a:gridCol>
                <a:gridCol w="1326756">
                  <a:extLst>
                    <a:ext uri="{9D8B030D-6E8A-4147-A177-3AD203B41FA5}">
                      <a16:colId xmlns:a16="http://schemas.microsoft.com/office/drawing/2014/main" xmlns="" val="20003"/>
                    </a:ext>
                  </a:extLst>
                </a:gridCol>
              </a:tblGrid>
              <a:tr h="432047">
                <a:tc>
                  <a:txBody>
                    <a:bodyPr/>
                    <a:lstStyle/>
                    <a:p>
                      <a:endParaRPr lang="en-ZA" sz="2000" b="1" dirty="0">
                        <a:latin typeface="+mn-lt"/>
                      </a:endParaRPr>
                    </a:p>
                  </a:txBody>
                  <a:tcPr marL="91435" marR="91435" marT="45719" marB="45719">
                    <a:solidFill>
                      <a:srgbClr val="B77727"/>
                    </a:solidFill>
                  </a:tcPr>
                </a:tc>
                <a:tc>
                  <a:txBody>
                    <a:bodyPr/>
                    <a:lstStyle/>
                    <a:p>
                      <a:pPr algn="ctr"/>
                      <a:r>
                        <a:rPr lang="en-US" sz="2000" b="1" dirty="0" smtClean="0">
                          <a:latin typeface="+mn-lt"/>
                        </a:rPr>
                        <a:t>   2019/20</a:t>
                      </a:r>
                      <a:endParaRPr lang="en-ZA" sz="2000" b="1" dirty="0">
                        <a:latin typeface="+mn-lt"/>
                      </a:endParaRPr>
                    </a:p>
                  </a:txBody>
                  <a:tcPr marL="91435" marR="91435" marT="45719" marB="45719">
                    <a:solidFill>
                      <a:srgbClr val="B77727"/>
                    </a:solidFill>
                  </a:tcPr>
                </a:tc>
                <a:tc>
                  <a:txBody>
                    <a:bodyPr/>
                    <a:lstStyle/>
                    <a:p>
                      <a:pPr algn="ctr"/>
                      <a:r>
                        <a:rPr lang="en-ZA" sz="2000" b="1" dirty="0" smtClean="0">
                          <a:latin typeface="+mn-lt"/>
                        </a:rPr>
                        <a:t>    2020/21</a:t>
                      </a:r>
                      <a:endParaRPr lang="en-ZA" sz="2000" b="1" dirty="0">
                        <a:latin typeface="+mn-lt"/>
                      </a:endParaRPr>
                    </a:p>
                  </a:txBody>
                  <a:tcPr marL="91435" marR="91435" marT="45719" marB="45719">
                    <a:solidFill>
                      <a:srgbClr val="B77727"/>
                    </a:solidFill>
                  </a:tcPr>
                </a:tc>
                <a:tc>
                  <a:txBody>
                    <a:bodyPr/>
                    <a:lstStyle/>
                    <a:p>
                      <a:pPr algn="ctr"/>
                      <a:r>
                        <a:rPr lang="en-US" sz="2000" b="1" dirty="0" smtClean="0">
                          <a:latin typeface="+mn-lt"/>
                        </a:rPr>
                        <a:t>    2021/22</a:t>
                      </a:r>
                      <a:endParaRPr lang="en-ZA" sz="20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US" sz="1600" b="1" dirty="0" smtClean="0">
                          <a:latin typeface="+mn-lt"/>
                        </a:rPr>
                        <a:t>R’000</a:t>
                      </a:r>
                      <a:endParaRPr lang="en-ZA" sz="1600" b="1" dirty="0">
                        <a:latin typeface="+mn-lt"/>
                      </a:endParaRPr>
                    </a:p>
                  </a:txBody>
                  <a:tcPr marL="91435" marR="91435" marT="45719" marB="45719">
                    <a:solidFill>
                      <a:srgbClr val="FFFFCC"/>
                    </a:solidFill>
                  </a:tcPr>
                </a:tc>
                <a:extLst>
                  <a:ext uri="{0D108BD9-81ED-4DB2-BD59-A6C34878D82A}">
                    <a16:rowId xmlns:a16="http://schemas.microsoft.com/office/drawing/2014/main" xmlns="" val="10001"/>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Heritage Assets: National Archives New Building</a:t>
                      </a:r>
                    </a:p>
                  </a:txBody>
                  <a:tcPr marT="45718" marB="45718" horzOverflow="overflow">
                    <a:solidFill>
                      <a:srgbClr val="FFFFFF"/>
                    </a:solidFill>
                  </a:tcPr>
                </a:tc>
                <a:tc>
                  <a:txBody>
                    <a:bodyPr/>
                    <a:lstStyle/>
                    <a:p>
                      <a:pPr algn="r"/>
                      <a:r>
                        <a:rPr lang="en-US" sz="1600" b="0" dirty="0" smtClean="0">
                          <a:latin typeface="+mn-lt"/>
                        </a:rPr>
                        <a:t>15 000</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65 000</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80 000</a:t>
                      </a:r>
                      <a:endParaRPr lang="en-ZA" sz="1600" b="0" dirty="0">
                        <a:latin typeface="+mn-lt"/>
                      </a:endParaRPr>
                    </a:p>
                  </a:txBody>
                  <a:tcPr marL="91435" marR="91435" marT="45719" marB="45719">
                    <a:solidFill>
                      <a:srgbClr val="FFFFFF"/>
                    </a:solidFill>
                  </a:tcPr>
                </a:tc>
                <a:extLst>
                  <a:ext uri="{0D108BD9-81ED-4DB2-BD59-A6C34878D82A}">
                    <a16:rowId xmlns:a16="http://schemas.microsoft.com/office/drawing/2014/main" xmlns="" val="10002"/>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Community Library Services (National)</a:t>
                      </a:r>
                    </a:p>
                  </a:txBody>
                  <a:tcPr marT="45718" marB="45718" horzOverflow="overflow">
                    <a:solidFill>
                      <a:srgbClr val="FFFFFF"/>
                    </a:solidFill>
                  </a:tcPr>
                </a:tc>
                <a:tc>
                  <a:txBody>
                    <a:bodyPr/>
                    <a:lstStyle/>
                    <a:p>
                      <a:pPr algn="r"/>
                      <a:r>
                        <a:rPr lang="en-US" sz="1600" b="0" dirty="0" smtClean="0">
                          <a:latin typeface="+mn-lt"/>
                        </a:rPr>
                        <a:t>30 468</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32 144</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33 912</a:t>
                      </a:r>
                      <a:endParaRPr lang="en-ZA" sz="1600" b="0" dirty="0">
                        <a:latin typeface="+mn-lt"/>
                      </a:endParaRPr>
                    </a:p>
                  </a:txBody>
                  <a:tcPr marL="91435" marR="91435" marT="45719" marB="45719">
                    <a:solidFill>
                      <a:srgbClr val="FFFFFF"/>
                    </a:solidFill>
                  </a:tcPr>
                </a:tc>
                <a:extLst>
                  <a:ext uri="{0D108BD9-81ED-4DB2-BD59-A6C34878D82A}">
                    <a16:rowId xmlns:a16="http://schemas.microsoft.com/office/drawing/2014/main" xmlns="" val="10003"/>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Pan South African Language Board</a:t>
                      </a:r>
                    </a:p>
                  </a:txBody>
                  <a:tcPr marT="45718" marB="45718" horzOverflow="overflow">
                    <a:solidFill>
                      <a:srgbClr val="FFFFCC"/>
                    </a:solidFill>
                  </a:tcPr>
                </a:tc>
                <a:tc>
                  <a:txBody>
                    <a:bodyPr/>
                    <a:lstStyle/>
                    <a:p>
                      <a:pPr algn="r"/>
                      <a:r>
                        <a:rPr lang="en-US" sz="1600" b="0" dirty="0" smtClean="0">
                          <a:latin typeface="+mn-lt"/>
                        </a:rPr>
                        <a:t>120 857</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127 414</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134 420</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4"/>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Capital Works: Infrastructure Allocation</a:t>
                      </a:r>
                    </a:p>
                  </a:txBody>
                  <a:tcPr marT="45718" marB="45718" horzOverflow="overflow">
                    <a:noFill/>
                  </a:tcPr>
                </a:tc>
                <a:tc>
                  <a:txBody>
                    <a:bodyPr/>
                    <a:lstStyle/>
                    <a:p>
                      <a:pPr algn="r"/>
                      <a:r>
                        <a:rPr lang="en-US" sz="1600" b="0" dirty="0" smtClean="0">
                          <a:solidFill>
                            <a:schemeClr val="tx1"/>
                          </a:solidFill>
                          <a:latin typeface="+mn-lt"/>
                        </a:rPr>
                        <a:t>524 126</a:t>
                      </a:r>
                      <a:endParaRPr lang="en-ZA" sz="1600" b="0" dirty="0">
                        <a:solidFill>
                          <a:schemeClr val="tx1"/>
                        </a:solidFill>
                        <a:latin typeface="+mn-lt"/>
                      </a:endParaRPr>
                    </a:p>
                  </a:txBody>
                  <a:tcPr marL="91435" marR="91435" marT="45719" marB="45719">
                    <a:noFill/>
                  </a:tcPr>
                </a:tc>
                <a:tc>
                  <a:txBody>
                    <a:bodyPr/>
                    <a:lstStyle/>
                    <a:p>
                      <a:pPr algn="r"/>
                      <a:r>
                        <a:rPr lang="en-US" sz="1600" b="0" dirty="0" smtClean="0">
                          <a:solidFill>
                            <a:schemeClr val="tx1"/>
                          </a:solidFill>
                          <a:latin typeface="+mn-lt"/>
                        </a:rPr>
                        <a:t>503 778</a:t>
                      </a:r>
                      <a:endParaRPr lang="en-ZA" sz="1600" b="0" dirty="0">
                        <a:solidFill>
                          <a:schemeClr val="tx1"/>
                        </a:solidFill>
                        <a:latin typeface="+mn-lt"/>
                      </a:endParaRPr>
                    </a:p>
                  </a:txBody>
                  <a:tcPr marL="91435" marR="91435" marT="45719" marB="45719">
                    <a:noFill/>
                  </a:tcPr>
                </a:tc>
                <a:tc>
                  <a:txBody>
                    <a:bodyPr/>
                    <a:lstStyle/>
                    <a:p>
                      <a:pPr algn="r"/>
                      <a:r>
                        <a:rPr lang="en-US" sz="1600" b="0" dirty="0" smtClean="0">
                          <a:solidFill>
                            <a:schemeClr val="tx1"/>
                          </a:solidFill>
                          <a:latin typeface="+mn-lt"/>
                        </a:rPr>
                        <a:t>520 061</a:t>
                      </a:r>
                      <a:endParaRPr lang="en-ZA" sz="1600" b="0" dirty="0">
                        <a:solidFill>
                          <a:schemeClr val="tx1"/>
                        </a:solidFill>
                        <a:latin typeface="+mn-lt"/>
                      </a:endParaRPr>
                    </a:p>
                  </a:txBody>
                  <a:tcPr marL="91435" marR="91435" marT="45719" marB="45719">
                    <a:noFill/>
                  </a:tcPr>
                </a:tc>
                <a:extLst>
                  <a:ext uri="{0D108BD9-81ED-4DB2-BD59-A6C34878D82A}">
                    <a16:rowId xmlns:a16="http://schemas.microsoft.com/office/drawing/2014/main" xmlns="" val="10005"/>
                  </a:ext>
                </a:extLst>
              </a:tr>
              <a:tr h="58701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tx1"/>
                          </a:solidFill>
                          <a:effectLst/>
                          <a:latin typeface="+mn-lt"/>
                          <a:ea typeface="Arial Unicode MS" pitchFamily="34" charset="-128"/>
                          <a:cs typeface="Arial Unicode MS" pitchFamily="34" charset="-128"/>
                        </a:rPr>
                        <a:t>National Film &amp; Video Foundation: Subsidy/Development of local film industry </a:t>
                      </a:r>
                    </a:p>
                  </a:txBody>
                  <a:tcPr marT="45718" marB="45718" horzOverflow="overflow">
                    <a:solidFill>
                      <a:srgbClr val="FFFFCC"/>
                    </a:solidFill>
                  </a:tcPr>
                </a:tc>
                <a:tc>
                  <a:txBody>
                    <a:bodyPr/>
                    <a:lstStyle/>
                    <a:p>
                      <a:pPr algn="r"/>
                      <a:r>
                        <a:rPr lang="en-US" sz="1600" b="0" dirty="0" smtClean="0">
                          <a:latin typeface="+mn-lt"/>
                        </a:rPr>
                        <a:t>140 403  </a:t>
                      </a:r>
                      <a:endParaRPr lang="en-ZA" sz="1600" b="0" dirty="0">
                        <a:latin typeface="+mn-lt"/>
                      </a:endParaRPr>
                    </a:p>
                  </a:txBody>
                  <a:tcPr marL="91435" marR="91435" marT="45719" marB="45719">
                    <a:solidFill>
                      <a:srgbClr val="FFFFCC"/>
                    </a:solidFill>
                  </a:tcPr>
                </a:tc>
                <a:tc>
                  <a:txBody>
                    <a:bodyPr/>
                    <a:lstStyle/>
                    <a:p>
                      <a:pPr algn="r"/>
                      <a:r>
                        <a:rPr lang="en-US" sz="1600" b="0" dirty="0" smtClean="0">
                          <a:solidFill>
                            <a:schemeClr val="tx1"/>
                          </a:solidFill>
                          <a:latin typeface="+mn-lt"/>
                        </a:rPr>
                        <a:t>148 119</a:t>
                      </a:r>
                      <a:endParaRPr lang="en-ZA" sz="1600" b="0" dirty="0">
                        <a:solidFill>
                          <a:schemeClr val="tx1"/>
                        </a:solidFill>
                        <a:latin typeface="+mn-lt"/>
                      </a:endParaRPr>
                    </a:p>
                  </a:txBody>
                  <a:tcPr marL="91435" marR="91435" marT="45719" marB="45719">
                    <a:solidFill>
                      <a:srgbClr val="FFFFCC"/>
                    </a:solidFill>
                  </a:tcPr>
                </a:tc>
                <a:tc>
                  <a:txBody>
                    <a:bodyPr/>
                    <a:lstStyle/>
                    <a:p>
                      <a:pPr algn="r"/>
                      <a:r>
                        <a:rPr lang="en-US" sz="1600" b="0" dirty="0" smtClean="0">
                          <a:solidFill>
                            <a:schemeClr val="tx1"/>
                          </a:solidFill>
                          <a:latin typeface="+mn-lt"/>
                        </a:rPr>
                        <a:t>156</a:t>
                      </a:r>
                      <a:r>
                        <a:rPr lang="en-US" sz="1600" b="0" baseline="0" dirty="0" smtClean="0">
                          <a:solidFill>
                            <a:schemeClr val="tx1"/>
                          </a:solidFill>
                          <a:latin typeface="+mn-lt"/>
                        </a:rPr>
                        <a:t> 265</a:t>
                      </a:r>
                      <a:endParaRPr lang="en-ZA" sz="16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06"/>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Bursaries for Heritage Professionals</a:t>
                      </a:r>
                    </a:p>
                  </a:txBody>
                  <a:tcPr marT="45718" marB="45718" horzOverflow="overflow">
                    <a:noFill/>
                  </a:tcPr>
                </a:tc>
                <a:tc>
                  <a:txBody>
                    <a:bodyPr/>
                    <a:lstStyle/>
                    <a:p>
                      <a:pPr algn="r"/>
                      <a:r>
                        <a:rPr lang="en-US" sz="1600" b="0" dirty="0" smtClean="0">
                          <a:latin typeface="+mn-lt"/>
                        </a:rPr>
                        <a:t>6 163</a:t>
                      </a:r>
                      <a:endParaRPr lang="en-ZA" sz="1600" b="0" dirty="0">
                        <a:latin typeface="+mn-lt"/>
                      </a:endParaRPr>
                    </a:p>
                  </a:txBody>
                  <a:tcPr marL="91435" marR="91435" marT="45719" marB="45719">
                    <a:noFill/>
                  </a:tcPr>
                </a:tc>
                <a:tc>
                  <a:txBody>
                    <a:bodyPr/>
                    <a:lstStyle/>
                    <a:p>
                      <a:pPr algn="r"/>
                      <a:r>
                        <a:rPr lang="en-US" sz="1600" b="0" dirty="0" smtClean="0">
                          <a:latin typeface="+mn-lt"/>
                        </a:rPr>
                        <a:t>6 502</a:t>
                      </a:r>
                      <a:endParaRPr lang="en-ZA" sz="1600" b="0" dirty="0">
                        <a:latin typeface="+mn-lt"/>
                      </a:endParaRPr>
                    </a:p>
                  </a:txBody>
                  <a:tcPr marL="91435" marR="91435" marT="45719" marB="45719">
                    <a:noFill/>
                  </a:tcPr>
                </a:tc>
                <a:tc>
                  <a:txBody>
                    <a:bodyPr/>
                    <a:lstStyle/>
                    <a:p>
                      <a:pPr algn="r"/>
                      <a:r>
                        <a:rPr lang="en-US" sz="1600" b="0" dirty="0" smtClean="0">
                          <a:latin typeface="+mn-lt"/>
                        </a:rPr>
                        <a:t>6 860</a:t>
                      </a:r>
                      <a:endParaRPr lang="en-ZA" sz="1600" b="0" dirty="0">
                        <a:latin typeface="+mn-lt"/>
                      </a:endParaRPr>
                    </a:p>
                  </a:txBody>
                  <a:tcPr marL="91435" marR="91435" marT="45719" marB="45719">
                    <a:noFill/>
                  </a:tcPr>
                </a:tc>
                <a:extLst>
                  <a:ext uri="{0D108BD9-81ED-4DB2-BD59-A6C34878D82A}">
                    <a16:rowId xmlns:a16="http://schemas.microsoft.com/office/drawing/2014/main" xmlns="" val="10007"/>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Mzansi Golden Economy Strategy Projects</a:t>
                      </a:r>
                    </a:p>
                  </a:txBody>
                  <a:tcPr marT="45718" marB="45718" horzOverflow="overflow">
                    <a:solidFill>
                      <a:srgbClr val="FFFFCC"/>
                    </a:solidFill>
                  </a:tcPr>
                </a:tc>
                <a:tc>
                  <a:txBody>
                    <a:bodyPr/>
                    <a:lstStyle/>
                    <a:p>
                      <a:pPr algn="r"/>
                      <a:r>
                        <a:rPr lang="en-US" sz="1600" b="0" dirty="0" smtClean="0">
                          <a:latin typeface="+mn-lt"/>
                        </a:rPr>
                        <a:t>323 264</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341 044</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359 801</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8"/>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Community Library Services Grant</a:t>
                      </a:r>
                    </a:p>
                  </a:txBody>
                  <a:tcPr marT="45718" marB="45718" horzOverflow="overflow">
                    <a:noFill/>
                  </a:tcPr>
                </a:tc>
                <a:tc>
                  <a:txBody>
                    <a:bodyPr/>
                    <a:lstStyle/>
                    <a:p>
                      <a:pPr algn="r"/>
                      <a:r>
                        <a:rPr lang="en-US" sz="1600" b="0" dirty="0" smtClean="0">
                          <a:latin typeface="+mn-lt"/>
                        </a:rPr>
                        <a:t>1</a:t>
                      </a:r>
                      <a:r>
                        <a:rPr lang="en-US" sz="1600" b="0" baseline="0" dirty="0" smtClean="0">
                          <a:latin typeface="+mn-lt"/>
                        </a:rPr>
                        <a:t> 501 199</a:t>
                      </a:r>
                      <a:endParaRPr lang="en-ZA" sz="1600" b="0" dirty="0">
                        <a:latin typeface="+mn-lt"/>
                      </a:endParaRPr>
                    </a:p>
                  </a:txBody>
                  <a:tcPr marL="91435" marR="91435" marT="45719" marB="45719">
                    <a:noFill/>
                  </a:tcPr>
                </a:tc>
                <a:tc>
                  <a:txBody>
                    <a:bodyPr/>
                    <a:lstStyle/>
                    <a:p>
                      <a:pPr algn="r"/>
                      <a:r>
                        <a:rPr lang="en-US" sz="1600" b="0" dirty="0" smtClean="0">
                          <a:latin typeface="+mn-lt"/>
                        </a:rPr>
                        <a:t>1 584 122</a:t>
                      </a:r>
                      <a:endParaRPr lang="en-ZA" sz="1600" b="0" dirty="0">
                        <a:latin typeface="+mn-lt"/>
                      </a:endParaRPr>
                    </a:p>
                  </a:txBody>
                  <a:tcPr marL="91435" marR="91435" marT="45719" marB="45719">
                    <a:noFill/>
                  </a:tcPr>
                </a:tc>
                <a:tc>
                  <a:txBody>
                    <a:bodyPr/>
                    <a:lstStyle/>
                    <a:p>
                      <a:pPr algn="r"/>
                      <a:r>
                        <a:rPr lang="en-US" sz="1600" b="0" dirty="0" smtClean="0">
                          <a:latin typeface="+mn-lt"/>
                        </a:rPr>
                        <a:t>1 679 168</a:t>
                      </a:r>
                      <a:endParaRPr lang="en-ZA" sz="1600" b="0" dirty="0">
                        <a:latin typeface="+mn-lt"/>
                      </a:endParaRPr>
                    </a:p>
                  </a:txBody>
                  <a:tcPr marL="91435" marR="91435" marT="45719" marB="45719">
                    <a:noFill/>
                  </a:tcPr>
                </a:tc>
                <a:extLst>
                  <a:ext uri="{0D108BD9-81ED-4DB2-BD59-A6C34878D82A}">
                    <a16:rowId xmlns:a16="http://schemas.microsoft.com/office/drawing/2014/main" xmlns="" val="10009"/>
                  </a:ext>
                </a:extLst>
              </a:tr>
              <a:tr h="24113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chemeClr val="tx1"/>
                          </a:solidFill>
                          <a:effectLst/>
                          <a:latin typeface="+mn-lt"/>
                          <a:ea typeface="Arial Unicode MS" pitchFamily="34" charset="-128"/>
                          <a:cs typeface="Arial Unicode MS" pitchFamily="34" charset="-128"/>
                        </a:rPr>
                        <a:t>Compensation of employees ceiling</a:t>
                      </a:r>
                    </a:p>
                  </a:txBody>
                  <a:tcPr marT="45718" marB="45718" horzOverflow="overflow">
                    <a:solidFill>
                      <a:srgbClr val="FFFFCC"/>
                    </a:solidFill>
                  </a:tcPr>
                </a:tc>
                <a:tc>
                  <a:txBody>
                    <a:bodyPr/>
                    <a:lstStyle/>
                    <a:p>
                      <a:pPr algn="r"/>
                      <a:r>
                        <a:rPr lang="en-US" sz="1600" b="0" dirty="0" smtClean="0">
                          <a:solidFill>
                            <a:schemeClr val="tx1"/>
                          </a:solidFill>
                          <a:latin typeface="+mn-lt"/>
                        </a:rPr>
                        <a:t>272 858</a:t>
                      </a:r>
                      <a:endParaRPr lang="en-ZA" sz="1600" b="0" dirty="0">
                        <a:solidFill>
                          <a:schemeClr val="tx1"/>
                        </a:solidFill>
                        <a:latin typeface="+mn-lt"/>
                      </a:endParaRPr>
                    </a:p>
                  </a:txBody>
                  <a:tcPr marL="91435" marR="91435" marT="45719" marB="45719">
                    <a:solidFill>
                      <a:srgbClr val="FFFFCC"/>
                    </a:solidFill>
                  </a:tcPr>
                </a:tc>
                <a:tc>
                  <a:txBody>
                    <a:bodyPr/>
                    <a:lstStyle/>
                    <a:p>
                      <a:pPr algn="r"/>
                      <a:r>
                        <a:rPr lang="en-US" sz="1600" b="0" dirty="0" smtClean="0">
                          <a:solidFill>
                            <a:schemeClr val="tx1"/>
                          </a:solidFill>
                          <a:latin typeface="+mn-lt"/>
                        </a:rPr>
                        <a:t>293 322</a:t>
                      </a:r>
                      <a:endParaRPr lang="en-ZA" sz="1600" b="0" dirty="0">
                        <a:solidFill>
                          <a:schemeClr val="tx1"/>
                        </a:solidFill>
                        <a:latin typeface="+mn-lt"/>
                      </a:endParaRPr>
                    </a:p>
                  </a:txBody>
                  <a:tcPr marL="91435" marR="91435" marT="45719" marB="45719">
                    <a:solidFill>
                      <a:srgbClr val="FFFFCC"/>
                    </a:solidFill>
                  </a:tcPr>
                </a:tc>
                <a:tc>
                  <a:txBody>
                    <a:bodyPr/>
                    <a:lstStyle/>
                    <a:p>
                      <a:pPr algn="r"/>
                      <a:r>
                        <a:rPr lang="en-US" sz="1600" b="0" dirty="0" smtClean="0">
                          <a:solidFill>
                            <a:schemeClr val="tx1"/>
                          </a:solidFill>
                          <a:latin typeface="+mn-lt"/>
                        </a:rPr>
                        <a:t>312</a:t>
                      </a:r>
                      <a:r>
                        <a:rPr lang="en-US" sz="1600" b="0" baseline="0" dirty="0" smtClean="0">
                          <a:solidFill>
                            <a:schemeClr val="tx1"/>
                          </a:solidFill>
                          <a:latin typeface="+mn-lt"/>
                        </a:rPr>
                        <a:t> 388</a:t>
                      </a:r>
                      <a:endParaRPr lang="en-ZA" sz="16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10"/>
                  </a:ext>
                </a:extLst>
              </a:tr>
              <a:tr h="40317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1" i="0" u="none" strike="noStrike" cap="none" normalizeH="0" baseline="0" dirty="0" smtClean="0">
                          <a:ln>
                            <a:noFill/>
                          </a:ln>
                          <a:solidFill>
                            <a:schemeClr val="tx1"/>
                          </a:solidFill>
                          <a:effectLst/>
                          <a:latin typeface="+mn-lt"/>
                          <a:ea typeface="Arial Unicode MS" pitchFamily="34" charset="-128"/>
                          <a:cs typeface="Arial Unicode MS" pitchFamily="34" charset="-128"/>
                        </a:rPr>
                        <a:t>Total</a:t>
                      </a:r>
                    </a:p>
                  </a:txBody>
                  <a:tcPr marT="45718" marB="45718" horzOverflow="overflow">
                    <a:noFill/>
                  </a:tcPr>
                </a:tc>
                <a:tc>
                  <a:txBody>
                    <a:bodyPr/>
                    <a:lstStyle/>
                    <a:p>
                      <a:pPr algn="r"/>
                      <a:r>
                        <a:rPr lang="en-US" sz="1600" b="1" i="0" dirty="0" smtClean="0">
                          <a:solidFill>
                            <a:schemeClr val="tx1"/>
                          </a:solidFill>
                          <a:latin typeface="+mn-lt"/>
                        </a:rPr>
                        <a:t>2 934 338</a:t>
                      </a:r>
                      <a:endParaRPr lang="en-ZA" sz="1600" b="1" i="0" dirty="0">
                        <a:solidFill>
                          <a:schemeClr val="tx1"/>
                        </a:solidFill>
                        <a:latin typeface="+mn-lt"/>
                      </a:endParaRPr>
                    </a:p>
                  </a:txBody>
                  <a:tcPr marL="91435" marR="91435" marT="45719" marB="45719" anchor="b">
                    <a:noFill/>
                  </a:tcPr>
                </a:tc>
                <a:tc>
                  <a:txBody>
                    <a:bodyPr/>
                    <a:lstStyle/>
                    <a:p>
                      <a:pPr algn="r"/>
                      <a:r>
                        <a:rPr lang="en-US" sz="1600" b="1" i="0" dirty="0" smtClean="0">
                          <a:solidFill>
                            <a:schemeClr val="tx1"/>
                          </a:solidFill>
                          <a:latin typeface="+mn-lt"/>
                        </a:rPr>
                        <a:t>3 101 445</a:t>
                      </a:r>
                      <a:endParaRPr lang="en-ZA" sz="1600" b="1" i="0" dirty="0">
                        <a:solidFill>
                          <a:schemeClr val="tx1"/>
                        </a:solidFill>
                        <a:latin typeface="+mn-lt"/>
                      </a:endParaRPr>
                    </a:p>
                  </a:txBody>
                  <a:tcPr marL="91435" marR="91435" marT="45719" marB="45719" anchor="b">
                    <a:noFill/>
                  </a:tcPr>
                </a:tc>
                <a:tc>
                  <a:txBody>
                    <a:bodyPr/>
                    <a:lstStyle/>
                    <a:p>
                      <a:pPr algn="r"/>
                      <a:r>
                        <a:rPr lang="en-US" sz="1600" b="1" i="0" dirty="0" smtClean="0">
                          <a:solidFill>
                            <a:schemeClr val="tx1"/>
                          </a:solidFill>
                          <a:latin typeface="+mn-lt"/>
                        </a:rPr>
                        <a:t>3 282 875</a:t>
                      </a:r>
                    </a:p>
                  </a:txBody>
                  <a:tcPr marL="91435" marR="91435" marT="45719" marB="45719" anchor="b">
                    <a:noFill/>
                  </a:tcPr>
                </a:tc>
                <a:extLst>
                  <a:ext uri="{0D108BD9-81ED-4DB2-BD59-A6C34878D82A}">
                    <a16:rowId xmlns:a16="http://schemas.microsoft.com/office/drawing/2014/main" xmlns="" val="10011"/>
                  </a:ext>
                </a:extLst>
              </a:tr>
              <a:tr h="3375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endParaRPr lang="en-ZA" sz="1600" b="0" dirty="0">
                        <a:latin typeface="+mn-lt"/>
                      </a:endParaRPr>
                    </a:p>
                  </a:txBody>
                  <a:tcPr marL="91435" marR="91435" marT="45719" marB="45719">
                    <a:solidFill>
                      <a:srgbClr val="FFFFFF"/>
                    </a:solidFill>
                  </a:tcPr>
                </a:tc>
                <a:tc>
                  <a:txBody>
                    <a:bodyPr/>
                    <a:lstStyle/>
                    <a:p>
                      <a:pPr algn="r"/>
                      <a:endParaRPr lang="en-ZA" sz="1600" b="0" dirty="0">
                        <a:latin typeface="+mn-lt"/>
                      </a:endParaRPr>
                    </a:p>
                  </a:txBody>
                  <a:tcPr marL="91435" marR="91435" marT="45719" marB="45719">
                    <a:solidFill>
                      <a:srgbClr val="FFFFFF"/>
                    </a:solidFill>
                  </a:tcPr>
                </a:tc>
                <a:tc>
                  <a:txBody>
                    <a:bodyPr/>
                    <a:lstStyle/>
                    <a:p>
                      <a:pPr algn="r"/>
                      <a:endParaRPr lang="en-ZA" sz="1600" b="0" dirty="0">
                        <a:latin typeface="+mn-lt"/>
                      </a:endParaRPr>
                    </a:p>
                  </a:txBody>
                  <a:tcPr marL="91435" marR="91435" marT="45719" marB="45719">
                    <a:solidFill>
                      <a:srgbClr val="FFFFFF"/>
                    </a:solidFill>
                  </a:tcPr>
                </a:tc>
                <a:extLst>
                  <a:ext uri="{0D108BD9-81ED-4DB2-BD59-A6C34878D82A}">
                    <a16:rowId xmlns:a16="http://schemas.microsoft.com/office/drawing/2014/main" xmlns="" val="10012"/>
                  </a:ext>
                </a:extLst>
              </a:tr>
            </a:tbl>
          </a:graphicData>
        </a:graphic>
      </p:graphicFrame>
      <p:sp>
        <p:nvSpPr>
          <p:cNvPr id="6" name="Slide Number Placeholder 3"/>
          <p:cNvSpPr txBox="1">
            <a:spLocks/>
          </p:cNvSpPr>
          <p:nvPr/>
        </p:nvSpPr>
        <p:spPr>
          <a:xfrm>
            <a:off x="8182838" y="6237311"/>
            <a:ext cx="609600" cy="42061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79</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418356930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2856"/>
            <a:ext cx="8229600" cy="2520280"/>
          </a:xfrm>
        </p:spPr>
        <p:txBody>
          <a:bodyPr>
            <a:normAutofit fontScale="90000"/>
          </a:bodyPr>
          <a:lstStyle/>
          <a:p>
            <a:pPr lvl="0" algn="ctr" defTabSz="457200" eaLnBrk="0" fontAlgn="base" hangingPunct="0">
              <a:spcBef>
                <a:spcPct val="20000"/>
              </a:spcBef>
              <a:spcAft>
                <a:spcPct val="0"/>
              </a:spcAft>
              <a:defRPr/>
            </a:pPr>
            <a:r>
              <a:rPr lang="en-ZA" sz="3100" dirty="0" smtClean="0">
                <a:solidFill>
                  <a:schemeClr val="accent2">
                    <a:lumMod val="75000"/>
                  </a:schemeClr>
                </a:solidFill>
                <a:latin typeface="Calibri"/>
                <a:ea typeface="+mn-ea"/>
                <a:cs typeface="Calibri" pitchFamily="34" charset="0"/>
              </a:rPr>
              <a:t>BUDGET SUMMARY TOTALS</a:t>
            </a:r>
            <a:br>
              <a:rPr lang="en-ZA" sz="3100" dirty="0" smtClean="0">
                <a:solidFill>
                  <a:schemeClr val="accent2">
                    <a:lumMod val="75000"/>
                  </a:schemeClr>
                </a:solidFill>
                <a:latin typeface="Calibri"/>
                <a:ea typeface="+mn-ea"/>
                <a:cs typeface="Calibri" pitchFamily="34" charset="0"/>
              </a:rPr>
            </a:br>
            <a:r>
              <a:rPr lang="en-ZA" sz="3100" dirty="0">
                <a:solidFill>
                  <a:schemeClr val="accent2">
                    <a:lumMod val="75000"/>
                  </a:schemeClr>
                </a:solidFill>
                <a:latin typeface="Calibri"/>
                <a:ea typeface="+mn-ea"/>
                <a:cs typeface="Calibri" pitchFamily="34" charset="0"/>
              </a:rPr>
              <a:t/>
            </a:r>
            <a:br>
              <a:rPr lang="en-ZA" sz="3100" dirty="0">
                <a:solidFill>
                  <a:schemeClr val="accent2">
                    <a:lumMod val="75000"/>
                  </a:schemeClr>
                </a:solidFill>
                <a:latin typeface="Calibri"/>
                <a:ea typeface="+mn-ea"/>
                <a:cs typeface="Calibri" pitchFamily="34" charset="0"/>
              </a:rPr>
            </a:br>
            <a:r>
              <a:rPr lang="en-ZA" sz="3100" dirty="0" smtClean="0">
                <a:solidFill>
                  <a:schemeClr val="accent2">
                    <a:lumMod val="75000"/>
                  </a:schemeClr>
                </a:solidFill>
                <a:latin typeface="Calibri"/>
                <a:ea typeface="+mn-ea"/>
                <a:cs typeface="Calibri" pitchFamily="34" charset="0"/>
              </a:rPr>
              <a:t>PER </a:t>
            </a:r>
            <a:br>
              <a:rPr lang="en-ZA" sz="3100" dirty="0" smtClean="0">
                <a:solidFill>
                  <a:schemeClr val="accent2">
                    <a:lumMod val="75000"/>
                  </a:schemeClr>
                </a:solidFill>
                <a:latin typeface="Calibri"/>
                <a:ea typeface="+mn-ea"/>
                <a:cs typeface="Calibri" pitchFamily="34" charset="0"/>
              </a:rPr>
            </a:br>
            <a:r>
              <a:rPr lang="en-ZA" sz="3100" dirty="0" smtClean="0">
                <a:solidFill>
                  <a:schemeClr val="accent2">
                    <a:lumMod val="75000"/>
                  </a:schemeClr>
                </a:solidFill>
                <a:latin typeface="Calibri"/>
                <a:ea typeface="+mn-ea"/>
                <a:cs typeface="Calibri" pitchFamily="34" charset="0"/>
              </a:rPr>
              <a:t/>
            </a:r>
            <a:br>
              <a:rPr lang="en-ZA" sz="3100" dirty="0" smtClean="0">
                <a:solidFill>
                  <a:schemeClr val="accent2">
                    <a:lumMod val="75000"/>
                  </a:schemeClr>
                </a:solidFill>
                <a:latin typeface="Calibri"/>
                <a:ea typeface="+mn-ea"/>
                <a:cs typeface="Calibri" pitchFamily="34" charset="0"/>
              </a:rPr>
            </a:br>
            <a:r>
              <a:rPr lang="en-ZA" sz="3100" dirty="0">
                <a:solidFill>
                  <a:schemeClr val="accent2">
                    <a:lumMod val="75000"/>
                  </a:schemeClr>
                </a:solidFill>
                <a:latin typeface="Calibri"/>
                <a:cs typeface="Calibri" pitchFamily="34" charset="0"/>
              </a:rPr>
              <a:t>PROGRAMME AND ECONOMIC CLASSIFICATION</a:t>
            </a:r>
            <a:r>
              <a:rPr lang="en-ZA" sz="3100" dirty="0" smtClean="0">
                <a:solidFill>
                  <a:schemeClr val="accent2">
                    <a:lumMod val="75000"/>
                  </a:schemeClr>
                </a:solidFill>
                <a:latin typeface="Calibri"/>
                <a:ea typeface="+mn-ea"/>
                <a:cs typeface="Calibri" pitchFamily="34" charset="0"/>
              </a:rPr>
              <a:t/>
            </a:r>
            <a:br>
              <a:rPr lang="en-ZA" sz="3100" dirty="0" smtClean="0">
                <a:solidFill>
                  <a:schemeClr val="accent2">
                    <a:lumMod val="75000"/>
                  </a:schemeClr>
                </a:solidFill>
                <a:latin typeface="Calibri"/>
                <a:ea typeface="+mn-ea"/>
                <a:cs typeface="Calibri" pitchFamily="34" charset="0"/>
              </a:rPr>
            </a:br>
            <a:r>
              <a:rPr lang="en-US" sz="2200" dirty="0">
                <a:solidFill>
                  <a:schemeClr val="accent2">
                    <a:lumMod val="75000"/>
                  </a:schemeClr>
                </a:solidFill>
                <a:latin typeface="Calibri"/>
                <a:ea typeface="+mn-ea"/>
                <a:cs typeface="Calibri" pitchFamily="34" charset="0"/>
              </a:rPr>
              <a:t/>
            </a:r>
            <a:br>
              <a:rPr lang="en-US" sz="2200" dirty="0">
                <a:solidFill>
                  <a:schemeClr val="accent2">
                    <a:lumMod val="75000"/>
                  </a:schemeClr>
                </a:solidFill>
                <a:latin typeface="Calibri"/>
                <a:ea typeface="+mn-ea"/>
                <a:cs typeface="Calibri" pitchFamily="34" charset="0"/>
              </a:rPr>
            </a:br>
            <a:r>
              <a:rPr lang="en-ZA" sz="3200" dirty="0">
                <a:solidFill>
                  <a:schemeClr val="accent2">
                    <a:lumMod val="75000"/>
                  </a:schemeClr>
                </a:solidFill>
                <a:latin typeface="Calibri"/>
                <a:ea typeface="+mn-ea"/>
                <a:cs typeface="Calibri" pitchFamily="34" charset="0"/>
              </a:rPr>
              <a:t/>
            </a:r>
            <a:br>
              <a:rPr lang="en-ZA" sz="3200" dirty="0">
                <a:solidFill>
                  <a:schemeClr val="accent2">
                    <a:lumMod val="75000"/>
                  </a:schemeClr>
                </a:solidFill>
                <a:latin typeface="Calibri"/>
                <a:ea typeface="+mn-ea"/>
                <a:cs typeface="Calibri" pitchFamily="34" charset="0"/>
              </a:rPr>
            </a:br>
            <a:endParaRPr lang="en-ZA" dirty="0">
              <a:solidFill>
                <a:schemeClr val="accent2">
                  <a:lumMod val="75000"/>
                </a:schemeClr>
              </a:solidFill>
            </a:endParaRPr>
          </a:p>
        </p:txBody>
      </p:sp>
      <p:sp>
        <p:nvSpPr>
          <p:cNvPr id="5" name="Slide Number Placeholder 3"/>
          <p:cNvSpPr txBox="1">
            <a:spLocks/>
          </p:cNvSpPr>
          <p:nvPr/>
        </p:nvSpPr>
        <p:spPr>
          <a:xfrm>
            <a:off x="8182838" y="6292799"/>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4" name="Slide Number Placeholder 3"/>
          <p:cNvSpPr txBox="1">
            <a:spLocks/>
          </p:cNvSpPr>
          <p:nvPr/>
        </p:nvSpPr>
        <p:spPr>
          <a:xfrm>
            <a:off x="8182838" y="6237312"/>
            <a:ext cx="609600" cy="573011"/>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6" name="Slide Number Placeholder 3"/>
          <p:cNvSpPr txBox="1">
            <a:spLocks/>
          </p:cNvSpPr>
          <p:nvPr/>
        </p:nvSpPr>
        <p:spPr>
          <a:xfrm>
            <a:off x="8182838" y="6237311"/>
            <a:ext cx="609600" cy="42061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80</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1391046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87286" cy="792088"/>
          </a:xfrm>
          <a:ln>
            <a:solidFill>
              <a:srgbClr val="C00000"/>
            </a:solidFill>
          </a:ln>
        </p:spPr>
        <p:txBody>
          <a:bodyPr>
            <a:noAutofit/>
          </a:bodyPr>
          <a:lstStyle/>
          <a:p>
            <a:pPr algn="ctr"/>
            <a:r>
              <a:rPr lang="en-ZA" sz="2400" dirty="0" smtClean="0">
                <a:solidFill>
                  <a:schemeClr val="accent6">
                    <a:lumMod val="50000"/>
                  </a:schemeClr>
                </a:solidFill>
              </a:rPr>
              <a:t>BUDGET SUMMARY TOTALS PER PROGRAMME</a:t>
            </a:r>
            <a:r>
              <a:rPr lang="en-ZA" sz="2400" dirty="0">
                <a:solidFill>
                  <a:schemeClr val="accent6">
                    <a:lumMod val="50000"/>
                  </a:schemeClr>
                </a:solidFill>
              </a:rPr>
              <a:t/>
            </a:r>
            <a:br>
              <a:rPr lang="en-ZA" sz="2400" dirty="0">
                <a:solidFill>
                  <a:schemeClr val="accent6">
                    <a:lumMod val="50000"/>
                  </a:schemeClr>
                </a:solidFill>
              </a:rPr>
            </a:br>
            <a:endParaRPr lang="en-ZA" sz="2400" dirty="0">
              <a:solidFill>
                <a:schemeClr val="accent6">
                  <a:lumMod val="50000"/>
                </a:schemeClr>
              </a:solidFill>
            </a:endParaRPr>
          </a:p>
        </p:txBody>
      </p:sp>
      <p:graphicFrame>
        <p:nvGraphicFramePr>
          <p:cNvPr id="5" name="Table 4"/>
          <p:cNvGraphicFramePr>
            <a:graphicFrameLocks noGrp="1"/>
          </p:cNvGraphicFramePr>
          <p:nvPr>
            <p:extLst/>
          </p:nvPr>
        </p:nvGraphicFramePr>
        <p:xfrm>
          <a:off x="395535" y="1052736"/>
          <a:ext cx="8387288" cy="4852049"/>
        </p:xfrm>
        <a:graphic>
          <a:graphicData uri="http://schemas.openxmlformats.org/drawingml/2006/table">
            <a:tbl>
              <a:tblPr firstRow="1" bandRow="1">
                <a:tableStyleId>{5C22544A-7EE6-4342-B048-85BDC9FD1C3A}</a:tableStyleId>
              </a:tblPr>
              <a:tblGrid>
                <a:gridCol w="2304257">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402511">
                  <a:extLst>
                    <a:ext uri="{9D8B030D-6E8A-4147-A177-3AD203B41FA5}">
                      <a16:colId xmlns:a16="http://schemas.microsoft.com/office/drawing/2014/main" xmlns="" val="20004"/>
                    </a:ext>
                  </a:extLst>
                </a:gridCol>
              </a:tblGrid>
              <a:tr h="750387">
                <a:tc>
                  <a:txBody>
                    <a:bodyPr/>
                    <a:lstStyle/>
                    <a:p>
                      <a:pPr algn="ctr"/>
                      <a:r>
                        <a:rPr lang="en-US" sz="2000" b="1" dirty="0" smtClean="0">
                          <a:latin typeface="+mn-lt"/>
                        </a:rPr>
                        <a:t>Programmes</a:t>
                      </a:r>
                      <a:endParaRPr lang="en-ZA" sz="2000" b="1" dirty="0">
                        <a:latin typeface="+mn-lt"/>
                      </a:endParaRPr>
                    </a:p>
                  </a:txBody>
                  <a:tcPr marL="91435" marR="91435" marT="45719" marB="45719">
                    <a:solidFill>
                      <a:srgbClr val="B77727"/>
                    </a:solidFill>
                  </a:tcPr>
                </a:tc>
                <a:tc>
                  <a:txBody>
                    <a:bodyPr/>
                    <a:lstStyle/>
                    <a:p>
                      <a:pPr algn="ctr"/>
                      <a:r>
                        <a:rPr lang="en-ZA" sz="2000" b="1" baseline="0" dirty="0" smtClean="0"/>
                        <a:t> </a:t>
                      </a:r>
                      <a:r>
                        <a:rPr lang="en-ZA" sz="2000" b="1" dirty="0" smtClean="0"/>
                        <a:t>2018/19</a:t>
                      </a:r>
                    </a:p>
                    <a:p>
                      <a:pPr algn="ctr"/>
                      <a:r>
                        <a:rPr lang="en-US" sz="1400" b="1" dirty="0" smtClean="0"/>
                        <a:t>Adjusted </a:t>
                      </a:r>
                    </a:p>
                    <a:p>
                      <a:pPr algn="ctr"/>
                      <a:r>
                        <a:rPr lang="en-US" sz="1400" b="1" dirty="0" smtClean="0"/>
                        <a:t>Appropriation</a:t>
                      </a:r>
                      <a:endParaRPr lang="en-ZA" sz="1200" b="1" dirty="0"/>
                    </a:p>
                  </a:txBody>
                  <a:tcPr marL="91435" marR="91435" marT="45719" marB="45719">
                    <a:solidFill>
                      <a:srgbClr val="B77727"/>
                    </a:solidFill>
                  </a:tcPr>
                </a:tc>
                <a:tc>
                  <a:txBody>
                    <a:bodyPr/>
                    <a:lstStyle/>
                    <a:p>
                      <a:pPr algn="ctr"/>
                      <a:r>
                        <a:rPr lang="en-US" sz="2000" b="1" dirty="0" smtClean="0"/>
                        <a:t>    2019/20</a:t>
                      </a:r>
                      <a:endParaRPr lang="en-ZA" sz="2000" b="1" dirty="0"/>
                    </a:p>
                  </a:txBody>
                  <a:tcPr marL="91435" marR="91435" marT="45719" marB="45719">
                    <a:solidFill>
                      <a:srgbClr val="B77727"/>
                    </a:solidFill>
                  </a:tcPr>
                </a:tc>
                <a:tc>
                  <a:txBody>
                    <a:bodyPr/>
                    <a:lstStyle/>
                    <a:p>
                      <a:pPr algn="ctr"/>
                      <a:r>
                        <a:rPr lang="en-US" sz="2000" b="1" dirty="0" smtClean="0"/>
                        <a:t>  2020/21</a:t>
                      </a:r>
                      <a:endParaRPr lang="en-ZA" sz="2000" b="1" dirty="0"/>
                    </a:p>
                  </a:txBody>
                  <a:tcPr marL="91435" marR="91435" marT="45719" marB="45719">
                    <a:solidFill>
                      <a:srgbClr val="B77727"/>
                    </a:solidFill>
                  </a:tcPr>
                </a:tc>
                <a:tc>
                  <a:txBody>
                    <a:bodyPr/>
                    <a:lstStyle/>
                    <a:p>
                      <a:pPr algn="ctr"/>
                      <a:r>
                        <a:rPr lang="en-US" sz="2000" b="1" dirty="0" smtClean="0"/>
                        <a:t>2021/22</a:t>
                      </a:r>
                      <a:endParaRPr lang="en-ZA" sz="2000" b="1" dirty="0"/>
                    </a:p>
                  </a:txBody>
                  <a:tcPr marL="91435" marR="91435" marT="45719" marB="45719">
                    <a:solidFill>
                      <a:srgbClr val="B77727"/>
                    </a:solidFill>
                  </a:tcPr>
                </a:tc>
                <a:extLst>
                  <a:ext uri="{0D108BD9-81ED-4DB2-BD59-A6C34878D82A}">
                    <a16:rowId xmlns:a16="http://schemas.microsoft.com/office/drawing/2014/main" xmlns="" val="10000"/>
                  </a:ext>
                </a:extLst>
              </a:tr>
              <a:tr h="473186">
                <a:tc>
                  <a:txBody>
                    <a:bodyPr/>
                    <a:lstStyle/>
                    <a:p>
                      <a:endParaRPr lang="en-ZA" sz="1800" b="1" dirty="0"/>
                    </a:p>
                  </a:txBody>
                  <a:tcPr marL="91435" marR="91435" marT="45719" marB="45719">
                    <a:solidFill>
                      <a:srgbClr val="FFFFFF"/>
                    </a:solidFill>
                  </a:tcPr>
                </a:tc>
                <a:tc>
                  <a:txBody>
                    <a:bodyPr/>
                    <a:lstStyle/>
                    <a:p>
                      <a:pPr algn="r"/>
                      <a:r>
                        <a:rPr lang="en-ZA" sz="1800" b="1" dirty="0" smtClean="0"/>
                        <a:t>R’000</a:t>
                      </a:r>
                      <a:endParaRPr lang="en-ZA" sz="1800" b="1" dirty="0"/>
                    </a:p>
                  </a:txBody>
                  <a:tcPr marL="91435" marR="91435" marT="45719" marB="45719">
                    <a:solidFill>
                      <a:srgbClr val="FFFFFF"/>
                    </a:solidFill>
                  </a:tcPr>
                </a:tc>
                <a:tc>
                  <a:txBody>
                    <a:bodyPr/>
                    <a:lstStyle/>
                    <a:p>
                      <a:pPr algn="r"/>
                      <a:r>
                        <a:rPr lang="en-US" sz="1800" b="1" dirty="0" smtClean="0"/>
                        <a:t>R’000</a:t>
                      </a:r>
                      <a:endParaRPr lang="en-ZA" sz="1800" b="1" dirty="0"/>
                    </a:p>
                  </a:txBody>
                  <a:tcPr marL="91435" marR="91435" marT="45719" marB="45719">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R’000</a:t>
                      </a:r>
                      <a:endParaRPr lang="en-ZA" sz="1800" b="1" dirty="0" smtClean="0"/>
                    </a:p>
                    <a:p>
                      <a:pPr algn="r"/>
                      <a:endParaRPr lang="en-ZA" sz="1800" b="1" dirty="0"/>
                    </a:p>
                  </a:txBody>
                  <a:tcPr marL="91435" marR="91435" marT="45719" marB="45719">
                    <a:solidFill>
                      <a:srgbClr val="FFFFFF"/>
                    </a:solidFill>
                  </a:tcPr>
                </a:tc>
                <a:tc>
                  <a:txBody>
                    <a:bodyPr/>
                    <a:lstStyle/>
                    <a:p>
                      <a:pPr algn="r"/>
                      <a:r>
                        <a:rPr lang="en-US" sz="1800" b="1" dirty="0" smtClean="0"/>
                        <a:t>R’000</a:t>
                      </a:r>
                      <a:endParaRPr lang="en-ZA" sz="1800" b="1" dirty="0"/>
                    </a:p>
                  </a:txBody>
                  <a:tcPr marL="91435" marR="91435" marT="45719" marB="45719">
                    <a:solidFill>
                      <a:srgbClr val="FFFFFF"/>
                    </a:solidFill>
                  </a:tcPr>
                </a:tc>
                <a:extLst>
                  <a:ext uri="{0D108BD9-81ED-4DB2-BD59-A6C34878D82A}">
                    <a16:rowId xmlns:a16="http://schemas.microsoft.com/office/drawing/2014/main" xmlns="" val="10001"/>
                  </a:ext>
                </a:extLst>
              </a:tr>
              <a:tr h="439068">
                <a:tc>
                  <a:txBody>
                    <a:bodyPr/>
                    <a:lstStyle/>
                    <a:p>
                      <a:r>
                        <a:rPr lang="en-US" sz="1800" b="0" dirty="0" smtClean="0"/>
                        <a:t>Administration</a:t>
                      </a:r>
                      <a:endParaRPr lang="en-ZA" sz="1800" b="0" dirty="0"/>
                    </a:p>
                  </a:txBody>
                  <a:tcPr marL="91435" marR="91435" marT="45719" marB="45719">
                    <a:solidFill>
                      <a:srgbClr val="FFFFCC"/>
                    </a:solidFill>
                  </a:tcPr>
                </a:tc>
                <a:tc>
                  <a:txBody>
                    <a:bodyPr/>
                    <a:lstStyle/>
                    <a:p>
                      <a:pPr algn="r"/>
                      <a:r>
                        <a:rPr lang="en-US" sz="1800" b="0" dirty="0" smtClean="0"/>
                        <a:t>310 317</a:t>
                      </a:r>
                      <a:endParaRPr lang="en-ZA" sz="1800" b="0" dirty="0"/>
                    </a:p>
                  </a:txBody>
                  <a:tcPr marL="91435" marR="91435" marT="45719" marB="45719">
                    <a:solidFill>
                      <a:srgbClr val="FFFFCC"/>
                    </a:solidFill>
                  </a:tcPr>
                </a:tc>
                <a:tc>
                  <a:txBody>
                    <a:bodyPr/>
                    <a:lstStyle/>
                    <a:p>
                      <a:pPr algn="r"/>
                      <a:r>
                        <a:rPr lang="en-US" sz="1800" b="0" dirty="0" smtClean="0">
                          <a:solidFill>
                            <a:schemeClr val="tx1"/>
                          </a:solidFill>
                        </a:rPr>
                        <a:t>308 274</a:t>
                      </a:r>
                      <a:endParaRPr lang="en-ZA" sz="1800" b="0" dirty="0">
                        <a:solidFill>
                          <a:schemeClr val="tx1"/>
                        </a:solidFill>
                      </a:endParaRPr>
                    </a:p>
                  </a:txBody>
                  <a:tcPr marL="91435" marR="91435" marT="45719" marB="45719">
                    <a:solidFill>
                      <a:srgbClr val="FFFFCC"/>
                    </a:solidFill>
                  </a:tcPr>
                </a:tc>
                <a:tc>
                  <a:txBody>
                    <a:bodyPr/>
                    <a:lstStyle/>
                    <a:p>
                      <a:pPr algn="r"/>
                      <a:r>
                        <a:rPr lang="en-US" sz="1800" b="0" dirty="0" smtClean="0">
                          <a:solidFill>
                            <a:schemeClr val="tx1"/>
                          </a:solidFill>
                        </a:rPr>
                        <a:t>326 155</a:t>
                      </a:r>
                      <a:endParaRPr lang="en-ZA" sz="1800" b="0" dirty="0">
                        <a:solidFill>
                          <a:schemeClr val="tx1"/>
                        </a:solidFill>
                      </a:endParaRPr>
                    </a:p>
                  </a:txBody>
                  <a:tcPr marL="91435" marR="91435" marT="45719" marB="45719">
                    <a:solidFill>
                      <a:srgbClr val="FFFFCC"/>
                    </a:solidFill>
                  </a:tcPr>
                </a:tc>
                <a:tc>
                  <a:txBody>
                    <a:bodyPr/>
                    <a:lstStyle/>
                    <a:p>
                      <a:pPr algn="r"/>
                      <a:r>
                        <a:rPr lang="en-US" sz="1800" b="0" dirty="0" smtClean="0">
                          <a:solidFill>
                            <a:schemeClr val="tx1"/>
                          </a:solidFill>
                        </a:rPr>
                        <a:t>344 067</a:t>
                      </a:r>
                      <a:endParaRPr lang="en-ZA" sz="1800" b="0"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2"/>
                  </a:ext>
                </a:extLst>
              </a:tr>
              <a:tr h="685136">
                <a:tc>
                  <a:txBody>
                    <a:bodyPr/>
                    <a:lstStyle/>
                    <a:p>
                      <a:r>
                        <a:rPr lang="en-US" sz="1800" b="0" dirty="0" smtClean="0"/>
                        <a:t>Institutional</a:t>
                      </a:r>
                      <a:r>
                        <a:rPr lang="en-US" sz="1800" b="0" baseline="0" dirty="0" smtClean="0"/>
                        <a:t> Governance</a:t>
                      </a:r>
                      <a:endParaRPr lang="en-ZA" sz="1800" b="0" dirty="0"/>
                    </a:p>
                  </a:txBody>
                  <a:tcPr marL="91435" marR="91435" marT="45719" marB="45719">
                    <a:solidFill>
                      <a:srgbClr val="FFFFFF"/>
                    </a:solidFill>
                  </a:tcPr>
                </a:tc>
                <a:tc>
                  <a:txBody>
                    <a:bodyPr/>
                    <a:lstStyle/>
                    <a:p>
                      <a:pPr algn="r"/>
                      <a:r>
                        <a:rPr lang="en-US" sz="1800" b="0" dirty="0" smtClean="0"/>
                        <a:t>287 823</a:t>
                      </a:r>
                      <a:endParaRPr lang="en-ZA" sz="1800" b="0" dirty="0"/>
                    </a:p>
                  </a:txBody>
                  <a:tcPr marL="91435" marR="91435" marT="45719" marB="45719">
                    <a:solidFill>
                      <a:srgbClr val="FFFFFF"/>
                    </a:solidFill>
                  </a:tcPr>
                </a:tc>
                <a:tc>
                  <a:txBody>
                    <a:bodyPr/>
                    <a:lstStyle/>
                    <a:p>
                      <a:pPr algn="r"/>
                      <a:r>
                        <a:rPr lang="en-US" sz="1800" b="0" dirty="0" smtClean="0">
                          <a:solidFill>
                            <a:schemeClr val="tx1"/>
                          </a:solidFill>
                        </a:rPr>
                        <a:t>150 393</a:t>
                      </a:r>
                      <a:endParaRPr lang="en-ZA" sz="1800" b="0" dirty="0">
                        <a:solidFill>
                          <a:schemeClr val="tx1"/>
                        </a:solidFill>
                      </a:endParaRPr>
                    </a:p>
                  </a:txBody>
                  <a:tcPr marL="91435" marR="91435" marT="45719" marB="45719">
                    <a:solidFill>
                      <a:srgbClr val="FFFFFF"/>
                    </a:solidFill>
                  </a:tcPr>
                </a:tc>
                <a:tc>
                  <a:txBody>
                    <a:bodyPr/>
                    <a:lstStyle/>
                    <a:p>
                      <a:pPr algn="r"/>
                      <a:r>
                        <a:rPr lang="en-US" sz="1800" b="0" dirty="0" smtClean="0">
                          <a:solidFill>
                            <a:schemeClr val="tx1"/>
                          </a:solidFill>
                        </a:rPr>
                        <a:t>159 578</a:t>
                      </a:r>
                      <a:endParaRPr lang="en-ZA" sz="1800" b="0" dirty="0">
                        <a:solidFill>
                          <a:schemeClr val="tx1"/>
                        </a:solidFill>
                      </a:endParaRPr>
                    </a:p>
                  </a:txBody>
                  <a:tcPr marL="91435" marR="91435" marT="45719" marB="45719">
                    <a:solidFill>
                      <a:srgbClr val="FFFFFF"/>
                    </a:solidFill>
                  </a:tcPr>
                </a:tc>
                <a:tc>
                  <a:txBody>
                    <a:bodyPr/>
                    <a:lstStyle/>
                    <a:p>
                      <a:pPr algn="r"/>
                      <a:r>
                        <a:rPr lang="en-US" sz="1800" b="0" dirty="0" smtClean="0">
                          <a:solidFill>
                            <a:schemeClr val="tx1"/>
                          </a:solidFill>
                        </a:rPr>
                        <a:t>169 672</a:t>
                      </a:r>
                      <a:endParaRPr lang="en-ZA" sz="1800" b="0" dirty="0">
                        <a:solidFill>
                          <a:schemeClr val="tx1"/>
                        </a:solidFill>
                      </a:endParaRPr>
                    </a:p>
                  </a:txBody>
                  <a:tcPr marL="91435" marR="91435" marT="45719" marB="45719">
                    <a:solidFill>
                      <a:srgbClr val="FFFFFF"/>
                    </a:solidFill>
                  </a:tcPr>
                </a:tc>
                <a:extLst>
                  <a:ext uri="{0D108BD9-81ED-4DB2-BD59-A6C34878D82A}">
                    <a16:rowId xmlns:a16="http://schemas.microsoft.com/office/drawing/2014/main" xmlns="" val="10003"/>
                  </a:ext>
                </a:extLst>
              </a:tr>
              <a:tr h="943600">
                <a:tc>
                  <a:txBody>
                    <a:bodyPr/>
                    <a:lstStyle/>
                    <a:p>
                      <a:r>
                        <a:rPr lang="en-US" sz="1800" b="0" dirty="0" smtClean="0"/>
                        <a:t>Arts</a:t>
                      </a:r>
                      <a:r>
                        <a:rPr lang="en-US" sz="1800" b="0" baseline="0" dirty="0" smtClean="0"/>
                        <a:t> and Culture Promotion and Development</a:t>
                      </a:r>
                      <a:endParaRPr lang="en-ZA" sz="1800" b="0" dirty="0"/>
                    </a:p>
                  </a:txBody>
                  <a:tcPr marL="91435" marR="91435" marT="45719" marB="45719">
                    <a:solidFill>
                      <a:srgbClr val="FFFFCC"/>
                    </a:solidFill>
                  </a:tcPr>
                </a:tc>
                <a:tc>
                  <a:txBody>
                    <a:bodyPr/>
                    <a:lstStyle/>
                    <a:p>
                      <a:pPr algn="r"/>
                      <a:r>
                        <a:rPr lang="en-US" sz="1800" b="0" dirty="0" smtClean="0"/>
                        <a:t>1 167 540</a:t>
                      </a:r>
                      <a:endParaRPr lang="en-ZA" sz="1800" b="0" dirty="0"/>
                    </a:p>
                  </a:txBody>
                  <a:tcPr marL="91435" marR="91435" marT="45719" marB="45719">
                    <a:solidFill>
                      <a:srgbClr val="FFFFCC"/>
                    </a:solidFill>
                  </a:tcPr>
                </a:tc>
                <a:tc>
                  <a:txBody>
                    <a:bodyPr/>
                    <a:lstStyle/>
                    <a:p>
                      <a:pPr algn="r"/>
                      <a:r>
                        <a:rPr lang="en-US" sz="1800" b="0" dirty="0" smtClean="0">
                          <a:solidFill>
                            <a:schemeClr val="tx1"/>
                          </a:solidFill>
                        </a:rPr>
                        <a:t>1 132 238</a:t>
                      </a:r>
                      <a:endParaRPr lang="en-ZA" sz="1800" b="0" dirty="0">
                        <a:solidFill>
                          <a:schemeClr val="tx1"/>
                        </a:solidFill>
                      </a:endParaRPr>
                    </a:p>
                  </a:txBody>
                  <a:tcPr marL="91435" marR="91435" marT="45719" marB="45719">
                    <a:solidFill>
                      <a:srgbClr val="FFFFCC"/>
                    </a:solidFill>
                  </a:tcPr>
                </a:tc>
                <a:tc>
                  <a:txBody>
                    <a:bodyPr/>
                    <a:lstStyle/>
                    <a:p>
                      <a:pPr algn="r"/>
                      <a:r>
                        <a:rPr lang="en-US" sz="1800" b="0" dirty="0" smtClean="0">
                          <a:solidFill>
                            <a:schemeClr val="tx1"/>
                          </a:solidFill>
                        </a:rPr>
                        <a:t>1 195 222</a:t>
                      </a:r>
                      <a:endParaRPr lang="en-ZA" sz="1800" b="0" dirty="0">
                        <a:solidFill>
                          <a:schemeClr val="tx1"/>
                        </a:solidFill>
                      </a:endParaRPr>
                    </a:p>
                  </a:txBody>
                  <a:tcPr marL="91435" marR="91435" marT="45719" marB="45719">
                    <a:solidFill>
                      <a:srgbClr val="FFFFCC"/>
                    </a:solidFill>
                  </a:tcPr>
                </a:tc>
                <a:tc>
                  <a:txBody>
                    <a:bodyPr/>
                    <a:lstStyle/>
                    <a:p>
                      <a:pPr algn="r"/>
                      <a:r>
                        <a:rPr lang="en-US" sz="1800" b="0" dirty="0" smtClean="0">
                          <a:solidFill>
                            <a:schemeClr val="tx1"/>
                          </a:solidFill>
                        </a:rPr>
                        <a:t>1 264 947</a:t>
                      </a:r>
                      <a:endParaRPr lang="en-ZA" sz="1800" b="0"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4"/>
                  </a:ext>
                </a:extLst>
              </a:tr>
              <a:tr h="685136">
                <a:tc>
                  <a:txBody>
                    <a:bodyPr/>
                    <a:lstStyle/>
                    <a:p>
                      <a:r>
                        <a:rPr lang="en-US" sz="1800" b="0" dirty="0" smtClean="0"/>
                        <a:t>Heritage</a:t>
                      </a:r>
                      <a:r>
                        <a:rPr lang="en-US" sz="1800" b="0" baseline="0" dirty="0" smtClean="0"/>
                        <a:t> Promotion and Preservation</a:t>
                      </a:r>
                      <a:endParaRPr lang="en-ZA" sz="1800" b="0" dirty="0"/>
                    </a:p>
                  </a:txBody>
                  <a:tcPr marL="91435" marR="91435" marT="45719" marB="45719">
                    <a:solidFill>
                      <a:srgbClr val="FFFFFF"/>
                    </a:solidFill>
                  </a:tcPr>
                </a:tc>
                <a:tc>
                  <a:txBody>
                    <a:bodyPr/>
                    <a:lstStyle/>
                    <a:p>
                      <a:pPr algn="r"/>
                      <a:r>
                        <a:rPr lang="en-US" sz="1800" b="0" dirty="0" smtClean="0">
                          <a:solidFill>
                            <a:schemeClr val="tx1"/>
                          </a:solidFill>
                        </a:rPr>
                        <a:t>2 573 057</a:t>
                      </a:r>
                      <a:endParaRPr lang="en-ZA" sz="1800" b="0" dirty="0">
                        <a:solidFill>
                          <a:schemeClr val="tx1"/>
                        </a:solidFill>
                      </a:endParaRPr>
                    </a:p>
                  </a:txBody>
                  <a:tcPr marL="91435" marR="91435" marT="45719" marB="45719">
                    <a:solidFill>
                      <a:srgbClr val="FFFFFF"/>
                    </a:solidFill>
                  </a:tcPr>
                </a:tc>
                <a:tc>
                  <a:txBody>
                    <a:bodyPr/>
                    <a:lstStyle/>
                    <a:p>
                      <a:pPr lvl="0" algn="r"/>
                      <a:r>
                        <a:rPr lang="en-US" sz="1800" b="0" dirty="0" smtClean="0">
                          <a:solidFill>
                            <a:schemeClr val="tx1"/>
                          </a:solidFill>
                        </a:rPr>
                        <a:t>3 026 580</a:t>
                      </a:r>
                      <a:endParaRPr lang="en-ZA" sz="1800" b="0" dirty="0">
                        <a:solidFill>
                          <a:schemeClr val="tx1"/>
                        </a:solidFill>
                      </a:endParaRPr>
                    </a:p>
                  </a:txBody>
                  <a:tcPr marL="91435" marR="91435" marT="45719" marB="45719">
                    <a:solidFill>
                      <a:srgbClr val="FFFFFF"/>
                    </a:solidFill>
                  </a:tcPr>
                </a:tc>
                <a:tc>
                  <a:txBody>
                    <a:bodyPr/>
                    <a:lstStyle/>
                    <a:p>
                      <a:pPr algn="r"/>
                      <a:r>
                        <a:rPr lang="en-US" sz="1800" b="0" dirty="0" smtClean="0">
                          <a:solidFill>
                            <a:schemeClr val="tx1"/>
                          </a:solidFill>
                        </a:rPr>
                        <a:t>3 196 133</a:t>
                      </a:r>
                      <a:endParaRPr lang="en-ZA" sz="1800" b="0" dirty="0">
                        <a:solidFill>
                          <a:schemeClr val="tx1"/>
                        </a:solidFill>
                      </a:endParaRPr>
                    </a:p>
                  </a:txBody>
                  <a:tcPr marL="91435" marR="91435" marT="45719" marB="45719">
                    <a:solidFill>
                      <a:srgbClr val="FFFFFF"/>
                    </a:solidFill>
                  </a:tcPr>
                </a:tc>
                <a:tc>
                  <a:txBody>
                    <a:bodyPr/>
                    <a:lstStyle/>
                    <a:p>
                      <a:pPr algn="r"/>
                      <a:r>
                        <a:rPr lang="en-US" sz="1800" b="0" dirty="0" smtClean="0">
                          <a:solidFill>
                            <a:schemeClr val="tx1"/>
                          </a:solidFill>
                        </a:rPr>
                        <a:t>3 381 433</a:t>
                      </a:r>
                      <a:endParaRPr lang="en-ZA" sz="1800" b="0" dirty="0">
                        <a:solidFill>
                          <a:schemeClr val="tx1"/>
                        </a:solidFill>
                      </a:endParaRPr>
                    </a:p>
                  </a:txBody>
                  <a:tcPr marL="91435" marR="91435" marT="45719" marB="45719">
                    <a:solidFill>
                      <a:srgbClr val="FFFFFF"/>
                    </a:solidFill>
                  </a:tcPr>
                </a:tc>
                <a:extLst>
                  <a:ext uri="{0D108BD9-81ED-4DB2-BD59-A6C34878D82A}">
                    <a16:rowId xmlns:a16="http://schemas.microsoft.com/office/drawing/2014/main" xmlns="" val="10005"/>
                  </a:ext>
                </a:extLst>
              </a:tr>
              <a:tr h="636073">
                <a:tc>
                  <a:txBody>
                    <a:bodyPr/>
                    <a:lstStyle/>
                    <a:p>
                      <a:r>
                        <a:rPr lang="en-US" sz="1800" b="1" dirty="0" smtClean="0"/>
                        <a:t>GRAND</a:t>
                      </a:r>
                      <a:r>
                        <a:rPr lang="en-US" sz="1800" b="1" baseline="0" dirty="0" smtClean="0"/>
                        <a:t> TOTAL</a:t>
                      </a:r>
                      <a:endParaRPr lang="en-ZA" sz="1800" b="1" dirty="0"/>
                    </a:p>
                  </a:txBody>
                  <a:tcPr marL="91435" marR="91435" marT="45719" marB="45719">
                    <a:solidFill>
                      <a:srgbClr val="FFFFCC"/>
                    </a:solidFill>
                  </a:tcPr>
                </a:tc>
                <a:tc>
                  <a:txBody>
                    <a:bodyPr/>
                    <a:lstStyle/>
                    <a:p>
                      <a:pPr algn="r"/>
                      <a:r>
                        <a:rPr lang="en-US" sz="1800" b="1" dirty="0" smtClean="0"/>
                        <a:t>4 338 737</a:t>
                      </a:r>
                      <a:endParaRPr lang="en-ZA" sz="1800" b="1" dirty="0"/>
                    </a:p>
                  </a:txBody>
                  <a:tcPr marL="91435" marR="91435" marT="45719" marB="45719">
                    <a:solidFill>
                      <a:srgbClr val="FFFFCC"/>
                    </a:solidFill>
                  </a:tcPr>
                </a:tc>
                <a:tc>
                  <a:txBody>
                    <a:bodyPr/>
                    <a:lstStyle/>
                    <a:p>
                      <a:pPr algn="r"/>
                      <a:r>
                        <a:rPr lang="en-US" sz="1800" b="1" dirty="0" smtClean="0">
                          <a:solidFill>
                            <a:schemeClr val="tx1"/>
                          </a:solidFill>
                        </a:rPr>
                        <a:t>4 617 485</a:t>
                      </a:r>
                      <a:endParaRPr lang="en-ZA" sz="1800" b="1" dirty="0">
                        <a:solidFill>
                          <a:schemeClr val="tx1"/>
                        </a:solidFill>
                      </a:endParaRPr>
                    </a:p>
                  </a:txBody>
                  <a:tcPr marL="91435" marR="91435" marT="45719" marB="45719">
                    <a:solidFill>
                      <a:srgbClr val="FFFFCC"/>
                    </a:solidFill>
                  </a:tcPr>
                </a:tc>
                <a:tc>
                  <a:txBody>
                    <a:bodyPr/>
                    <a:lstStyle/>
                    <a:p>
                      <a:pPr algn="r"/>
                      <a:r>
                        <a:rPr lang="en-US" sz="1800" b="1" dirty="0" smtClean="0">
                          <a:solidFill>
                            <a:schemeClr val="tx1"/>
                          </a:solidFill>
                        </a:rPr>
                        <a:t>4 877 088</a:t>
                      </a:r>
                      <a:endParaRPr lang="en-ZA" sz="1800" b="1" dirty="0">
                        <a:solidFill>
                          <a:schemeClr val="tx1"/>
                        </a:solidFill>
                      </a:endParaRPr>
                    </a:p>
                  </a:txBody>
                  <a:tcPr marL="91435" marR="91435" marT="45719" marB="45719">
                    <a:solidFill>
                      <a:srgbClr val="FFFFCC"/>
                    </a:solidFill>
                  </a:tcPr>
                </a:tc>
                <a:tc>
                  <a:txBody>
                    <a:bodyPr/>
                    <a:lstStyle/>
                    <a:p>
                      <a:pPr algn="r"/>
                      <a:r>
                        <a:rPr lang="en-US" sz="1800" b="1" dirty="0" smtClean="0">
                          <a:solidFill>
                            <a:schemeClr val="tx1"/>
                          </a:solidFill>
                        </a:rPr>
                        <a:t>5 160 119</a:t>
                      </a:r>
                      <a:endParaRPr lang="en-ZA" sz="1800" b="1"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6"/>
                  </a:ext>
                </a:extLst>
              </a:tr>
            </a:tbl>
          </a:graphicData>
        </a:graphic>
      </p:graphicFrame>
      <p:sp>
        <p:nvSpPr>
          <p:cNvPr id="6" name="Slide Number Placeholder 3"/>
          <p:cNvSpPr txBox="1">
            <a:spLocks/>
          </p:cNvSpPr>
          <p:nvPr/>
        </p:nvSpPr>
        <p:spPr>
          <a:xfrm>
            <a:off x="8173222" y="6165304"/>
            <a:ext cx="503234" cy="492619"/>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dirty="0" smtClean="0"/>
              <a:t>81</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344113607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432048"/>
          </a:xfrm>
          <a:ln>
            <a:solidFill>
              <a:srgbClr val="C00000"/>
            </a:solidFill>
          </a:ln>
        </p:spPr>
        <p:txBody>
          <a:bodyPr>
            <a:noAutofit/>
          </a:bodyPr>
          <a:lstStyle/>
          <a:p>
            <a:pPr algn="ctr"/>
            <a:r>
              <a:rPr lang="en-ZA" sz="2000" dirty="0" smtClean="0">
                <a:solidFill>
                  <a:schemeClr val="accent6">
                    <a:lumMod val="50000"/>
                  </a:schemeClr>
                </a:solidFill>
              </a:rPr>
              <a:t>BUDGET SUMMARY TOTALS PER ECONOMIC CLASSIFICATION</a:t>
            </a:r>
            <a:r>
              <a:rPr lang="en-ZA" sz="2000" dirty="0" smtClean="0">
                <a:solidFill>
                  <a:schemeClr val="tx1"/>
                </a:solidFill>
              </a:rPr>
              <a:t/>
            </a:r>
            <a:br>
              <a:rPr lang="en-ZA" sz="2000" dirty="0" smtClean="0">
                <a:solidFill>
                  <a:schemeClr val="tx1"/>
                </a:solidFill>
              </a:rPr>
            </a:br>
            <a:r>
              <a:rPr lang="en-ZA" sz="2000" dirty="0">
                <a:solidFill>
                  <a:schemeClr val="tx1"/>
                </a:solidFill>
              </a:rPr>
              <a:t/>
            </a:r>
            <a:br>
              <a:rPr lang="en-ZA" sz="2000" dirty="0">
                <a:solidFill>
                  <a:schemeClr val="tx1"/>
                </a:solidFill>
              </a:rPr>
            </a:br>
            <a:endParaRPr lang="en-ZA"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2127836"/>
              </p:ext>
            </p:extLst>
          </p:nvPr>
        </p:nvGraphicFramePr>
        <p:xfrm>
          <a:off x="251519" y="731512"/>
          <a:ext cx="8622590" cy="5257770"/>
        </p:xfrm>
        <a:graphic>
          <a:graphicData uri="http://schemas.openxmlformats.org/drawingml/2006/table">
            <a:tbl>
              <a:tblPr firstRow="1" bandRow="1">
                <a:tableStyleId>{5C22544A-7EE6-4342-B048-85BDC9FD1C3A}</a:tableStyleId>
              </a:tblPr>
              <a:tblGrid>
                <a:gridCol w="3979726">
                  <a:extLst>
                    <a:ext uri="{9D8B030D-6E8A-4147-A177-3AD203B41FA5}">
                      <a16:colId xmlns:a16="http://schemas.microsoft.com/office/drawing/2014/main" xmlns="" val="20000"/>
                    </a:ext>
                  </a:extLst>
                </a:gridCol>
                <a:gridCol w="1179254">
                  <a:extLst>
                    <a:ext uri="{9D8B030D-6E8A-4147-A177-3AD203B41FA5}">
                      <a16:colId xmlns:a16="http://schemas.microsoft.com/office/drawing/2014/main" xmlns="" val="20001"/>
                    </a:ext>
                  </a:extLst>
                </a:gridCol>
                <a:gridCol w="1105408">
                  <a:extLst>
                    <a:ext uri="{9D8B030D-6E8A-4147-A177-3AD203B41FA5}">
                      <a16:colId xmlns:a16="http://schemas.microsoft.com/office/drawing/2014/main" xmlns="" val="20002"/>
                    </a:ext>
                  </a:extLst>
                </a:gridCol>
                <a:gridCol w="1179101">
                  <a:extLst>
                    <a:ext uri="{9D8B030D-6E8A-4147-A177-3AD203B41FA5}">
                      <a16:colId xmlns:a16="http://schemas.microsoft.com/office/drawing/2014/main" xmlns="" val="20003"/>
                    </a:ext>
                  </a:extLst>
                </a:gridCol>
                <a:gridCol w="1179101">
                  <a:extLst>
                    <a:ext uri="{9D8B030D-6E8A-4147-A177-3AD203B41FA5}">
                      <a16:colId xmlns:a16="http://schemas.microsoft.com/office/drawing/2014/main" xmlns="" val="20004"/>
                    </a:ext>
                  </a:extLst>
                </a:gridCol>
              </a:tblGrid>
              <a:tr h="712631">
                <a:tc>
                  <a:txBody>
                    <a:bodyPr/>
                    <a:lstStyle/>
                    <a:p>
                      <a:r>
                        <a:rPr lang="en-US" sz="1800" b="1" dirty="0" smtClean="0">
                          <a:latin typeface="+mn-lt"/>
                        </a:rPr>
                        <a:t>Economic</a:t>
                      </a:r>
                      <a:r>
                        <a:rPr lang="en-US" sz="1800" b="1" baseline="0" dirty="0" smtClean="0">
                          <a:latin typeface="+mn-lt"/>
                        </a:rPr>
                        <a:t> Classification</a:t>
                      </a:r>
                      <a:endParaRPr lang="en-ZA" sz="1800" b="1" dirty="0">
                        <a:latin typeface="+mn-lt"/>
                      </a:endParaRPr>
                    </a:p>
                  </a:txBody>
                  <a:tcPr marL="91435" marR="91435" marT="45719" marB="45719">
                    <a:solidFill>
                      <a:srgbClr val="B77727"/>
                    </a:solidFill>
                  </a:tcPr>
                </a:tc>
                <a:tc>
                  <a:txBody>
                    <a:bodyPr/>
                    <a:lstStyle/>
                    <a:p>
                      <a:pPr algn="ctr"/>
                      <a:r>
                        <a:rPr lang="en-US" sz="1800" b="1" dirty="0" smtClean="0">
                          <a:latin typeface="+mn-lt"/>
                        </a:rPr>
                        <a:t>2018/19</a:t>
                      </a:r>
                    </a:p>
                    <a:p>
                      <a:pPr algn="ctr"/>
                      <a:r>
                        <a:rPr lang="en-US" sz="1200" b="1" baseline="0" dirty="0" smtClean="0">
                          <a:latin typeface="+mn-lt"/>
                        </a:rPr>
                        <a:t>Adjusted</a:t>
                      </a:r>
                      <a:r>
                        <a:rPr lang="en-US" sz="1200" b="1" dirty="0" smtClean="0">
                          <a:latin typeface="+mn-lt"/>
                        </a:rPr>
                        <a:t> Appropriation</a:t>
                      </a:r>
                      <a:endParaRPr lang="en-ZA" sz="1200" b="1" dirty="0">
                        <a:latin typeface="+mn-lt"/>
                      </a:endParaRPr>
                    </a:p>
                  </a:txBody>
                  <a:tcPr marL="91435" marR="91435" marT="45719" marB="45719">
                    <a:solidFill>
                      <a:srgbClr val="B77727"/>
                    </a:solidFill>
                  </a:tcPr>
                </a:tc>
                <a:tc>
                  <a:txBody>
                    <a:bodyPr/>
                    <a:lstStyle/>
                    <a:p>
                      <a:pPr algn="ctr"/>
                      <a:r>
                        <a:rPr lang="en-ZA" sz="1800" b="1" dirty="0" smtClean="0">
                          <a:latin typeface="+mn-lt"/>
                        </a:rPr>
                        <a:t>2019/20</a:t>
                      </a:r>
                      <a:endParaRPr lang="en-ZA" sz="1800" b="1" dirty="0">
                        <a:latin typeface="+mn-lt"/>
                      </a:endParaRPr>
                    </a:p>
                  </a:txBody>
                  <a:tcPr marL="91435" marR="91435" marT="45719" marB="45719">
                    <a:solidFill>
                      <a:srgbClr val="B77727"/>
                    </a:solidFill>
                  </a:tcPr>
                </a:tc>
                <a:tc>
                  <a:txBody>
                    <a:bodyPr/>
                    <a:lstStyle/>
                    <a:p>
                      <a:pPr algn="ctr"/>
                      <a:r>
                        <a:rPr lang="en-US" sz="1800" b="1" dirty="0" smtClean="0">
                          <a:latin typeface="+mn-lt"/>
                        </a:rPr>
                        <a:t>2020/21</a:t>
                      </a:r>
                      <a:endParaRPr lang="en-ZA" sz="1800" b="1" dirty="0">
                        <a:latin typeface="+mn-lt"/>
                      </a:endParaRPr>
                    </a:p>
                  </a:txBody>
                  <a:tcPr marL="91435" marR="91435" marT="45719" marB="45719">
                    <a:solidFill>
                      <a:srgbClr val="B77727"/>
                    </a:solidFill>
                  </a:tcPr>
                </a:tc>
                <a:tc>
                  <a:txBody>
                    <a:bodyPr/>
                    <a:lstStyle/>
                    <a:p>
                      <a:pPr algn="ctr"/>
                      <a:r>
                        <a:rPr lang="en-US" sz="1800" b="1" dirty="0" smtClean="0">
                          <a:latin typeface="+mn-lt"/>
                        </a:rPr>
                        <a:t>2021/22</a:t>
                      </a:r>
                      <a:endParaRPr lang="en-ZA" sz="18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2662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FF"/>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FF"/>
                    </a:solidFill>
                  </a:tcPr>
                </a:tc>
                <a:tc>
                  <a:txBody>
                    <a:bodyPr/>
                    <a:lstStyle/>
                    <a:p>
                      <a:pPr algn="r"/>
                      <a:r>
                        <a:rPr lang="en-US" sz="1600" b="1" dirty="0" smtClean="0">
                          <a:latin typeface="+mn-lt"/>
                        </a:rPr>
                        <a:t>R’000</a:t>
                      </a:r>
                      <a:endParaRPr lang="en-ZA" sz="1600" b="1" dirty="0">
                        <a:latin typeface="+mn-lt"/>
                      </a:endParaRPr>
                    </a:p>
                  </a:txBody>
                  <a:tcPr marL="91435" marR="91435" marT="45719" marB="45719">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rPr>
                        <a:t>R’000</a:t>
                      </a:r>
                      <a:endParaRPr lang="en-ZA" sz="1600" b="1" dirty="0" smtClean="0">
                        <a:latin typeface="+mn-lt"/>
                      </a:endParaRPr>
                    </a:p>
                  </a:txBody>
                  <a:tcPr marL="91435" marR="91435" marT="45719" marB="45719">
                    <a:solidFill>
                      <a:srgbClr val="FFFFFF"/>
                    </a:solidFill>
                  </a:tcPr>
                </a:tc>
                <a:extLst>
                  <a:ext uri="{0D108BD9-81ED-4DB2-BD59-A6C34878D82A}">
                    <a16:rowId xmlns:a16="http://schemas.microsoft.com/office/drawing/2014/main" xmlns="" val="10001"/>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Compensation </a:t>
                      </a:r>
                      <a:endPar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500" b="0" dirty="0" smtClean="0">
                          <a:latin typeface="+mn-lt"/>
                        </a:rPr>
                        <a:t>253 530</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272 858</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293 322</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312 388</a:t>
                      </a:r>
                      <a:endParaRPr lang="en-ZA" sz="1500" b="0" dirty="0">
                        <a:latin typeface="+mn-lt"/>
                      </a:endParaRPr>
                    </a:p>
                  </a:txBody>
                  <a:tcPr marL="91435" marR="91435" marT="45719" marB="45719">
                    <a:solidFill>
                      <a:srgbClr val="FFFFCC"/>
                    </a:solidFill>
                  </a:tcPr>
                </a:tc>
                <a:extLst>
                  <a:ext uri="{0D108BD9-81ED-4DB2-BD59-A6C34878D82A}">
                    <a16:rowId xmlns:a16="http://schemas.microsoft.com/office/drawing/2014/main" xmlns="" val="10002"/>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Goods &amp; Services </a:t>
                      </a:r>
                      <a:endPar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500" b="0" dirty="0" smtClean="0">
                          <a:latin typeface="+mn-lt"/>
                        </a:rPr>
                        <a:t>377 512</a:t>
                      </a:r>
                      <a:endParaRPr lang="en-ZA" sz="1500" b="0" dirty="0">
                        <a:latin typeface="+mn-lt"/>
                      </a:endParaRPr>
                    </a:p>
                  </a:txBody>
                  <a:tcPr marL="91435" marR="91435" marT="45719" marB="45719">
                    <a:solidFill>
                      <a:srgbClr val="FFFFFF"/>
                    </a:solidFill>
                  </a:tcPr>
                </a:tc>
                <a:tc>
                  <a:txBody>
                    <a:bodyPr/>
                    <a:lstStyle/>
                    <a:p>
                      <a:pPr algn="r"/>
                      <a:r>
                        <a:rPr lang="en-US" sz="1500" b="0" dirty="0" smtClean="0">
                          <a:solidFill>
                            <a:schemeClr val="tx1"/>
                          </a:solidFill>
                          <a:latin typeface="+mn-lt"/>
                        </a:rPr>
                        <a:t>402 712</a:t>
                      </a:r>
                      <a:endParaRPr lang="en-ZA" sz="1500" b="0" dirty="0">
                        <a:solidFill>
                          <a:schemeClr val="tx1"/>
                        </a:solidFill>
                        <a:latin typeface="+mn-lt"/>
                      </a:endParaRPr>
                    </a:p>
                  </a:txBody>
                  <a:tcPr marL="91435" marR="91435" marT="45719" marB="45719">
                    <a:solidFill>
                      <a:srgbClr val="FFFFFF"/>
                    </a:solidFill>
                  </a:tcPr>
                </a:tc>
                <a:tc>
                  <a:txBody>
                    <a:bodyPr/>
                    <a:lstStyle/>
                    <a:p>
                      <a:pPr algn="r"/>
                      <a:r>
                        <a:rPr lang="en-US" sz="1500" b="0" dirty="0" smtClean="0">
                          <a:latin typeface="+mn-lt"/>
                        </a:rPr>
                        <a:t>425 824</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449 032</a:t>
                      </a:r>
                      <a:endParaRPr lang="en-ZA" sz="1500" b="0" dirty="0">
                        <a:latin typeface="+mn-lt"/>
                      </a:endParaRPr>
                    </a:p>
                  </a:txBody>
                  <a:tcPr marL="91435" marR="91435" marT="45719" marB="45719">
                    <a:solidFill>
                      <a:srgbClr val="FFFFFF"/>
                    </a:solidFill>
                  </a:tcPr>
                </a:tc>
                <a:extLst>
                  <a:ext uri="{0D108BD9-81ED-4DB2-BD59-A6C34878D82A}">
                    <a16:rowId xmlns:a16="http://schemas.microsoft.com/office/drawing/2014/main" xmlns="" val="10003"/>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Provinces &amp; Municipalities (Conditional Grant)</a:t>
                      </a:r>
                      <a:endPar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500" b="0" dirty="0" smtClean="0">
                          <a:latin typeface="+mn-lt"/>
                        </a:rPr>
                        <a:t>1 423 684</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1 501 199</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1 584 122</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1 679 168</a:t>
                      </a:r>
                      <a:endParaRPr lang="en-ZA" sz="1500" b="0" dirty="0">
                        <a:latin typeface="+mn-lt"/>
                      </a:endParaRPr>
                    </a:p>
                  </a:txBody>
                  <a:tcPr marL="91435" marR="91435" marT="45719" marB="45719">
                    <a:solidFill>
                      <a:srgbClr val="FFFFCC"/>
                    </a:solidFill>
                  </a:tcPr>
                </a:tc>
                <a:extLst>
                  <a:ext uri="{0D108BD9-81ED-4DB2-BD59-A6C34878D82A}">
                    <a16:rowId xmlns:a16="http://schemas.microsoft.com/office/drawing/2014/main" xmlns="" val="10004"/>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Departmental Agencies &amp; Accounts  </a:t>
                      </a:r>
                      <a:endPar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500" b="0" dirty="0" smtClean="0">
                          <a:latin typeface="+mn-lt"/>
                        </a:rPr>
                        <a:t>1 795 366</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1 860 753</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1 929 030</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2 025 053</a:t>
                      </a:r>
                      <a:endParaRPr lang="en-ZA" sz="1500" b="0" dirty="0">
                        <a:latin typeface="+mn-lt"/>
                      </a:endParaRPr>
                    </a:p>
                  </a:txBody>
                  <a:tcPr marL="91435" marR="91435" marT="45719" marB="45719">
                    <a:solidFill>
                      <a:srgbClr val="FFFFFF"/>
                    </a:solidFill>
                  </a:tcPr>
                </a:tc>
                <a:extLst>
                  <a:ext uri="{0D108BD9-81ED-4DB2-BD59-A6C34878D82A}">
                    <a16:rowId xmlns:a16="http://schemas.microsoft.com/office/drawing/2014/main" xmlns="" val="10005"/>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Foreign Govn &amp; International Org</a:t>
                      </a:r>
                    </a:p>
                  </a:txBody>
                  <a:tcPr marT="45718" marB="45718" horzOverflow="overflow">
                    <a:solidFill>
                      <a:srgbClr val="FFFFCC"/>
                    </a:solidFill>
                  </a:tcPr>
                </a:tc>
                <a:tc>
                  <a:txBody>
                    <a:bodyPr/>
                    <a:lstStyle/>
                    <a:p>
                      <a:pPr algn="r"/>
                      <a:r>
                        <a:rPr lang="en-US" sz="1500" b="0" dirty="0" smtClean="0">
                          <a:latin typeface="+mn-lt"/>
                        </a:rPr>
                        <a:t>4 809</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5 050</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5 327</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5 620</a:t>
                      </a:r>
                      <a:endParaRPr lang="en-ZA" sz="1500" b="0" dirty="0">
                        <a:latin typeface="+mn-lt"/>
                      </a:endParaRPr>
                    </a:p>
                  </a:txBody>
                  <a:tcPr marL="91435" marR="91435" marT="45719" marB="45719">
                    <a:solidFill>
                      <a:srgbClr val="FFFFCC"/>
                    </a:solidFill>
                  </a:tcPr>
                </a:tc>
                <a:extLst>
                  <a:ext uri="{0D108BD9-81ED-4DB2-BD59-A6C34878D82A}">
                    <a16:rowId xmlns:a16="http://schemas.microsoft.com/office/drawing/2014/main" xmlns="" val="10006"/>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Public Corporations</a:t>
                      </a:r>
                      <a:endPar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500" b="0" dirty="0" smtClean="0">
                          <a:latin typeface="+mn-lt"/>
                        </a:rPr>
                        <a:t>115 051</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101 827</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105</a:t>
                      </a:r>
                      <a:r>
                        <a:rPr lang="en-US" sz="1500" b="0" baseline="0" dirty="0" smtClean="0">
                          <a:latin typeface="+mn-lt"/>
                        </a:rPr>
                        <a:t> 397</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122 466</a:t>
                      </a:r>
                      <a:endParaRPr lang="en-ZA" sz="1500" b="0" dirty="0">
                        <a:latin typeface="+mn-lt"/>
                      </a:endParaRPr>
                    </a:p>
                  </a:txBody>
                  <a:tcPr marL="91435" marR="91435" marT="45719" marB="45719">
                    <a:solidFill>
                      <a:srgbClr val="FFFFFF"/>
                    </a:solidFill>
                  </a:tcPr>
                </a:tc>
                <a:extLst>
                  <a:ext uri="{0D108BD9-81ED-4DB2-BD59-A6C34878D82A}">
                    <a16:rowId xmlns:a16="http://schemas.microsoft.com/office/drawing/2014/main" xmlns="" val="10007"/>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Non-Profit Institutions</a:t>
                      </a:r>
                    </a:p>
                  </a:txBody>
                  <a:tcPr marT="45718" marB="45718" horzOverflow="overflow">
                    <a:solidFill>
                      <a:srgbClr val="FFFFCC"/>
                    </a:solidFill>
                  </a:tcPr>
                </a:tc>
                <a:tc>
                  <a:txBody>
                    <a:bodyPr/>
                    <a:lstStyle/>
                    <a:p>
                      <a:pPr algn="r"/>
                      <a:r>
                        <a:rPr lang="en-US" sz="1500" b="0" dirty="0" smtClean="0">
                          <a:latin typeface="+mn-lt"/>
                        </a:rPr>
                        <a:t>212 452</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196 484</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249 217</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255 776</a:t>
                      </a:r>
                      <a:endParaRPr lang="en-ZA" sz="1500" b="0" dirty="0">
                        <a:latin typeface="+mn-lt"/>
                      </a:endParaRPr>
                    </a:p>
                  </a:txBody>
                  <a:tcPr marL="91435" marR="91435" marT="45719" marB="45719">
                    <a:solidFill>
                      <a:srgbClr val="FFFFCC"/>
                    </a:solidFill>
                  </a:tcPr>
                </a:tc>
                <a:extLst>
                  <a:ext uri="{0D108BD9-81ED-4DB2-BD59-A6C34878D82A}">
                    <a16:rowId xmlns:a16="http://schemas.microsoft.com/office/drawing/2014/main" xmlns="" val="10008"/>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Households (Project funding)</a:t>
                      </a:r>
                      <a:endPar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500" b="0" dirty="0" smtClean="0">
                          <a:latin typeface="+mn-lt"/>
                        </a:rPr>
                        <a:t>23 649</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22 512</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21 893</a:t>
                      </a:r>
                      <a:endParaRPr lang="en-ZA" sz="1500" b="0" dirty="0">
                        <a:latin typeface="+mn-lt"/>
                      </a:endParaRPr>
                    </a:p>
                  </a:txBody>
                  <a:tcPr marL="91435" marR="91435" marT="45719" marB="45719">
                    <a:solidFill>
                      <a:srgbClr val="FFFFFF"/>
                    </a:solidFill>
                  </a:tcPr>
                </a:tc>
                <a:tc>
                  <a:txBody>
                    <a:bodyPr/>
                    <a:lstStyle/>
                    <a:p>
                      <a:pPr algn="r"/>
                      <a:r>
                        <a:rPr lang="en-US" sz="1500" b="0" dirty="0" smtClean="0">
                          <a:latin typeface="+mn-lt"/>
                        </a:rPr>
                        <a:t>23 097</a:t>
                      </a:r>
                      <a:endParaRPr lang="en-ZA" sz="1500" b="0" dirty="0">
                        <a:latin typeface="+mn-lt"/>
                      </a:endParaRPr>
                    </a:p>
                  </a:txBody>
                  <a:tcPr marL="91435" marR="91435" marT="45719" marB="45719">
                    <a:solidFill>
                      <a:srgbClr val="FFFFFF"/>
                    </a:solidFill>
                  </a:tcPr>
                </a:tc>
                <a:extLst>
                  <a:ext uri="{0D108BD9-81ED-4DB2-BD59-A6C34878D82A}">
                    <a16:rowId xmlns:a16="http://schemas.microsoft.com/office/drawing/2014/main" xmlns="" val="10009"/>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Heritage Assets (Legacy projects)</a:t>
                      </a:r>
                    </a:p>
                  </a:txBody>
                  <a:tcPr marT="45718" marB="45718" horzOverflow="overflow">
                    <a:solidFill>
                      <a:srgbClr val="FFFFCC"/>
                    </a:solidFill>
                  </a:tcPr>
                </a:tc>
                <a:tc>
                  <a:txBody>
                    <a:bodyPr/>
                    <a:lstStyle/>
                    <a:p>
                      <a:pPr algn="r"/>
                      <a:r>
                        <a:rPr lang="en-US" sz="1500" b="0" dirty="0" smtClean="0">
                          <a:latin typeface="+mn-lt"/>
                        </a:rPr>
                        <a:t>109 593</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236 637</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246 958</a:t>
                      </a:r>
                      <a:endParaRPr lang="en-ZA" sz="1500" b="0" dirty="0">
                        <a:latin typeface="+mn-lt"/>
                      </a:endParaRPr>
                    </a:p>
                  </a:txBody>
                  <a:tcPr marL="91435" marR="91435" marT="45719" marB="45719">
                    <a:solidFill>
                      <a:srgbClr val="FFFFCC"/>
                    </a:solidFill>
                  </a:tcPr>
                </a:tc>
                <a:tc>
                  <a:txBody>
                    <a:bodyPr/>
                    <a:lstStyle/>
                    <a:p>
                      <a:pPr algn="r"/>
                      <a:r>
                        <a:rPr lang="en-US" sz="1500" b="0" dirty="0" smtClean="0">
                          <a:latin typeface="+mn-lt"/>
                        </a:rPr>
                        <a:t>270 407</a:t>
                      </a:r>
                      <a:endParaRPr lang="en-ZA" sz="1500" b="0" dirty="0">
                        <a:latin typeface="+mn-lt"/>
                      </a:endParaRPr>
                    </a:p>
                  </a:txBody>
                  <a:tcPr marL="91435" marR="91435" marT="45719" marB="45719">
                    <a:solidFill>
                      <a:srgbClr val="FFFFCC"/>
                    </a:solidFill>
                  </a:tcPr>
                </a:tc>
                <a:extLst>
                  <a:ext uri="{0D108BD9-81ED-4DB2-BD59-A6C34878D82A}">
                    <a16:rowId xmlns:a16="http://schemas.microsoft.com/office/drawing/2014/main" xmlns="" val="10010"/>
                  </a:ext>
                </a:extLst>
              </a:tr>
              <a:tr h="31177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chemeClr val="tx1"/>
                          </a:solidFill>
                          <a:effectLst/>
                          <a:latin typeface="+mn-lt"/>
                          <a:ea typeface="Arial Unicode MS" pitchFamily="34" charset="-128"/>
                          <a:cs typeface="Arial Unicode MS" pitchFamily="34" charset="-128"/>
                        </a:rPr>
                        <a:t>Machinery &amp; equipment</a:t>
                      </a:r>
                    </a:p>
                  </a:txBody>
                  <a:tcPr marT="45718" marB="45718" horzOverflow="overflow">
                    <a:solidFill>
                      <a:schemeClr val="bg1"/>
                    </a:solidFill>
                  </a:tcPr>
                </a:tc>
                <a:tc>
                  <a:txBody>
                    <a:bodyPr/>
                    <a:lstStyle/>
                    <a:p>
                      <a:pPr algn="r"/>
                      <a:r>
                        <a:rPr lang="en-US" sz="1500" b="0" dirty="0" smtClean="0">
                          <a:solidFill>
                            <a:schemeClr val="tx1"/>
                          </a:solidFill>
                          <a:latin typeface="+mn-lt"/>
                        </a:rPr>
                        <a:t>17 650</a:t>
                      </a:r>
                      <a:endParaRPr lang="en-ZA" sz="1500" b="0" dirty="0">
                        <a:solidFill>
                          <a:schemeClr val="tx1"/>
                        </a:solidFill>
                        <a:latin typeface="+mn-lt"/>
                      </a:endParaRPr>
                    </a:p>
                  </a:txBody>
                  <a:tcPr marL="91435" marR="91435" marT="45719" marB="45719">
                    <a:solidFill>
                      <a:schemeClr val="bg1"/>
                    </a:solidFill>
                  </a:tcPr>
                </a:tc>
                <a:tc>
                  <a:txBody>
                    <a:bodyPr/>
                    <a:lstStyle/>
                    <a:p>
                      <a:pPr algn="r"/>
                      <a:r>
                        <a:rPr lang="en-US" sz="1500" b="0" dirty="0" smtClean="0">
                          <a:solidFill>
                            <a:schemeClr val="tx1"/>
                          </a:solidFill>
                          <a:latin typeface="+mn-lt"/>
                        </a:rPr>
                        <a:t>8 635</a:t>
                      </a:r>
                      <a:endParaRPr lang="en-ZA" sz="1500" b="0" dirty="0">
                        <a:solidFill>
                          <a:schemeClr val="tx1"/>
                        </a:solidFill>
                        <a:latin typeface="+mn-lt"/>
                      </a:endParaRPr>
                    </a:p>
                  </a:txBody>
                  <a:tcPr marL="91435" marR="91435" marT="45719" marB="45719">
                    <a:solidFill>
                      <a:schemeClr val="bg1"/>
                    </a:solidFill>
                  </a:tcPr>
                </a:tc>
                <a:tc>
                  <a:txBody>
                    <a:bodyPr/>
                    <a:lstStyle/>
                    <a:p>
                      <a:pPr algn="r"/>
                      <a:r>
                        <a:rPr lang="en-US" sz="1500" b="0" dirty="0" smtClean="0">
                          <a:solidFill>
                            <a:schemeClr val="tx1"/>
                          </a:solidFill>
                          <a:latin typeface="+mn-lt"/>
                        </a:rPr>
                        <a:t>9 110</a:t>
                      </a:r>
                      <a:endParaRPr lang="en-ZA" sz="1500" b="0" dirty="0">
                        <a:solidFill>
                          <a:schemeClr val="tx1"/>
                        </a:solidFill>
                        <a:latin typeface="+mn-lt"/>
                      </a:endParaRPr>
                    </a:p>
                  </a:txBody>
                  <a:tcPr marL="91435" marR="91435" marT="45719" marB="45719">
                    <a:solidFill>
                      <a:schemeClr val="bg1"/>
                    </a:solidFill>
                  </a:tcPr>
                </a:tc>
                <a:tc>
                  <a:txBody>
                    <a:bodyPr/>
                    <a:lstStyle/>
                    <a:p>
                      <a:pPr algn="r"/>
                      <a:r>
                        <a:rPr lang="en-US" sz="1500" b="0" dirty="0" smtClean="0">
                          <a:solidFill>
                            <a:schemeClr val="tx1"/>
                          </a:solidFill>
                          <a:latin typeface="+mn-lt"/>
                        </a:rPr>
                        <a:t>9 611</a:t>
                      </a:r>
                      <a:endParaRPr lang="en-ZA" sz="1500" b="0" dirty="0">
                        <a:solidFill>
                          <a:schemeClr val="tx1"/>
                        </a:solidFill>
                        <a:latin typeface="+mn-lt"/>
                      </a:endParaRPr>
                    </a:p>
                  </a:txBody>
                  <a:tcPr marL="91435" marR="91435" marT="45719" marB="45719">
                    <a:solidFill>
                      <a:schemeClr val="bg1"/>
                    </a:solidFill>
                  </a:tcPr>
                </a:tc>
                <a:extLst>
                  <a:ext uri="{0D108BD9-81ED-4DB2-BD59-A6C34878D82A}">
                    <a16:rowId xmlns:a16="http://schemas.microsoft.com/office/drawing/2014/main" xmlns="" val="10011"/>
                  </a:ext>
                </a:extLst>
              </a:tr>
              <a:tr h="19850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5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Higher education institutions</a:t>
                      </a:r>
                    </a:p>
                  </a:txBody>
                  <a:tcPr marT="45718" marB="45718" horzOverflow="overflow">
                    <a:solidFill>
                      <a:schemeClr val="bg1"/>
                    </a:solidFill>
                  </a:tcPr>
                </a:tc>
                <a:tc>
                  <a:txBody>
                    <a:bodyPr/>
                    <a:lstStyle/>
                    <a:p>
                      <a:pPr algn="r"/>
                      <a:r>
                        <a:rPr lang="en-US" sz="1500" b="0" dirty="0" smtClean="0">
                          <a:latin typeface="+mn-lt"/>
                        </a:rPr>
                        <a:t>5 441</a:t>
                      </a:r>
                      <a:endParaRPr lang="en-ZA" sz="1500" b="0" dirty="0">
                        <a:latin typeface="+mn-lt"/>
                      </a:endParaRPr>
                    </a:p>
                  </a:txBody>
                  <a:tcPr marL="91435" marR="91435" marT="45719" marB="45719">
                    <a:solidFill>
                      <a:schemeClr val="bg1"/>
                    </a:solidFill>
                  </a:tcPr>
                </a:tc>
                <a:tc>
                  <a:txBody>
                    <a:bodyPr/>
                    <a:lstStyle/>
                    <a:p>
                      <a:pPr algn="r"/>
                      <a:r>
                        <a:rPr lang="en-US" sz="1500" b="0" dirty="0" smtClean="0">
                          <a:latin typeface="+mn-lt"/>
                        </a:rPr>
                        <a:t>8 818</a:t>
                      </a:r>
                      <a:endParaRPr lang="en-ZA" sz="1500" b="0" dirty="0">
                        <a:latin typeface="+mn-lt"/>
                      </a:endParaRPr>
                    </a:p>
                  </a:txBody>
                  <a:tcPr marL="91435" marR="91435" marT="45719" marB="45719">
                    <a:solidFill>
                      <a:schemeClr val="bg1"/>
                    </a:solidFill>
                  </a:tcPr>
                </a:tc>
                <a:tc>
                  <a:txBody>
                    <a:bodyPr/>
                    <a:lstStyle/>
                    <a:p>
                      <a:pPr algn="r"/>
                      <a:r>
                        <a:rPr lang="en-US" sz="1500" b="0" dirty="0" smtClean="0">
                          <a:latin typeface="+mn-lt"/>
                        </a:rPr>
                        <a:t>6 888</a:t>
                      </a:r>
                      <a:endParaRPr lang="en-ZA" sz="1500" b="0" dirty="0">
                        <a:latin typeface="+mn-lt"/>
                      </a:endParaRPr>
                    </a:p>
                  </a:txBody>
                  <a:tcPr marL="91435" marR="91435" marT="45719" marB="45719">
                    <a:solidFill>
                      <a:schemeClr val="bg1"/>
                    </a:solidFill>
                  </a:tcPr>
                </a:tc>
                <a:tc>
                  <a:txBody>
                    <a:bodyPr/>
                    <a:lstStyle/>
                    <a:p>
                      <a:pPr algn="r"/>
                      <a:r>
                        <a:rPr lang="en-US" sz="1500" b="0" dirty="0" smtClean="0">
                          <a:latin typeface="+mn-lt"/>
                        </a:rPr>
                        <a:t>7 501</a:t>
                      </a:r>
                      <a:endParaRPr lang="en-ZA" sz="1500" b="0" dirty="0">
                        <a:latin typeface="+mn-lt"/>
                      </a:endParaRPr>
                    </a:p>
                  </a:txBody>
                  <a:tcPr marL="91435" marR="91435" marT="45719" marB="45719">
                    <a:solidFill>
                      <a:schemeClr val="bg1"/>
                    </a:solidFill>
                  </a:tcPr>
                </a:tc>
                <a:extLst>
                  <a:ext uri="{0D108BD9-81ED-4DB2-BD59-A6C34878D82A}">
                    <a16:rowId xmlns:a16="http://schemas.microsoft.com/office/drawing/2014/main" xmlns="" val="10012"/>
                  </a:ext>
                </a:extLst>
              </a:tr>
              <a:tr h="32662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GRAND TOTAL</a:t>
                      </a:r>
                    </a:p>
                  </a:txBody>
                  <a:tcPr marT="45718" marB="45718" horzOverflow="overflow">
                    <a:solidFill>
                      <a:srgbClr val="FFFFCC"/>
                    </a:solidFill>
                  </a:tcPr>
                </a:tc>
                <a:tc>
                  <a:txBody>
                    <a:bodyPr/>
                    <a:lstStyle/>
                    <a:p>
                      <a:pPr algn="r"/>
                      <a:r>
                        <a:rPr lang="en-US" sz="1600" b="1" dirty="0" smtClean="0">
                          <a:latin typeface="+mn-lt"/>
                        </a:rPr>
                        <a:t>4 338 737</a:t>
                      </a:r>
                      <a:endParaRPr lang="en-ZA" sz="1600" b="1" dirty="0">
                        <a:latin typeface="+mn-lt"/>
                      </a:endParaRPr>
                    </a:p>
                  </a:txBody>
                  <a:tcPr marL="91435" marR="91435" marT="45719" marB="45719">
                    <a:solidFill>
                      <a:srgbClr val="FFFFCC"/>
                    </a:solidFill>
                  </a:tcPr>
                </a:tc>
                <a:tc>
                  <a:txBody>
                    <a:bodyPr/>
                    <a:lstStyle/>
                    <a:p>
                      <a:pPr algn="r"/>
                      <a:r>
                        <a:rPr lang="en-US" sz="1600" b="1" dirty="0" smtClean="0">
                          <a:latin typeface="+mn-lt"/>
                        </a:rPr>
                        <a:t>4 617 485</a:t>
                      </a:r>
                      <a:endParaRPr lang="en-ZA" sz="1600" b="1" dirty="0">
                        <a:latin typeface="+mn-lt"/>
                      </a:endParaRPr>
                    </a:p>
                  </a:txBody>
                  <a:tcPr marL="91435" marR="91435" marT="45719" marB="45719">
                    <a:solidFill>
                      <a:srgbClr val="FFFFCC"/>
                    </a:solidFill>
                  </a:tcPr>
                </a:tc>
                <a:tc>
                  <a:txBody>
                    <a:bodyPr/>
                    <a:lstStyle/>
                    <a:p>
                      <a:pPr algn="r"/>
                      <a:r>
                        <a:rPr lang="en-US" sz="1600" b="1" dirty="0" smtClean="0">
                          <a:latin typeface="+mn-lt"/>
                        </a:rPr>
                        <a:t>4 877 088</a:t>
                      </a:r>
                      <a:endParaRPr lang="en-ZA" sz="1600" b="1" dirty="0">
                        <a:latin typeface="+mn-lt"/>
                      </a:endParaRPr>
                    </a:p>
                  </a:txBody>
                  <a:tcPr marL="91435" marR="91435" marT="45719" marB="45719">
                    <a:solidFill>
                      <a:srgbClr val="FFFFCC"/>
                    </a:solidFill>
                  </a:tcPr>
                </a:tc>
                <a:tc>
                  <a:txBody>
                    <a:bodyPr/>
                    <a:lstStyle/>
                    <a:p>
                      <a:pPr algn="r"/>
                      <a:r>
                        <a:rPr lang="en-US" sz="1600" b="1" dirty="0" smtClean="0">
                          <a:latin typeface="+mn-lt"/>
                        </a:rPr>
                        <a:t>5 160 119</a:t>
                      </a:r>
                      <a:endParaRPr lang="en-ZA" sz="1600" b="1" dirty="0">
                        <a:latin typeface="+mn-lt"/>
                      </a:endParaRPr>
                    </a:p>
                  </a:txBody>
                  <a:tcPr marL="91435" marR="91435" marT="45719" marB="45719">
                    <a:solidFill>
                      <a:srgbClr val="FFFFCC"/>
                    </a:solidFill>
                  </a:tcPr>
                </a:tc>
                <a:extLst>
                  <a:ext uri="{0D108BD9-81ED-4DB2-BD59-A6C34878D82A}">
                    <a16:rowId xmlns:a16="http://schemas.microsoft.com/office/drawing/2014/main" xmlns="" val="10013"/>
                  </a:ext>
                </a:extLst>
              </a:tr>
              <a:tr h="326621">
                <a:tc>
                  <a:txBody>
                    <a:bodyPr/>
                    <a:lstStyle/>
                    <a:p>
                      <a:endParaRPr lang="en-ZA" sz="1600" b="1" dirty="0"/>
                    </a:p>
                  </a:txBody>
                  <a:tcPr marT="45718" marB="45718" horzOverflow="overflow">
                    <a:solidFill>
                      <a:schemeClr val="bg1"/>
                    </a:solidFill>
                  </a:tcPr>
                </a:tc>
                <a:tc>
                  <a:txBody>
                    <a:bodyPr/>
                    <a:lstStyle/>
                    <a:p>
                      <a:pPr algn="r"/>
                      <a:endParaRPr lang="en-ZA" sz="1600" b="1" dirty="0">
                        <a:latin typeface="+mn-lt"/>
                      </a:endParaRPr>
                    </a:p>
                  </a:txBody>
                  <a:tcPr marL="91435" marR="91435" marT="45719" marB="45719">
                    <a:solidFill>
                      <a:schemeClr val="bg1"/>
                    </a:solidFill>
                  </a:tcPr>
                </a:tc>
                <a:tc>
                  <a:txBody>
                    <a:bodyPr/>
                    <a:lstStyle/>
                    <a:p>
                      <a:pPr algn="r"/>
                      <a:endParaRPr lang="en-ZA" sz="1600" b="1" dirty="0">
                        <a:latin typeface="+mn-lt"/>
                      </a:endParaRPr>
                    </a:p>
                  </a:txBody>
                  <a:tcPr marL="91435" marR="91435" marT="45719" marB="45719">
                    <a:solidFill>
                      <a:schemeClr val="bg1"/>
                    </a:solidFill>
                  </a:tcPr>
                </a:tc>
                <a:tc>
                  <a:txBody>
                    <a:bodyPr/>
                    <a:lstStyle/>
                    <a:p>
                      <a:pPr algn="r"/>
                      <a:endParaRPr lang="en-ZA" sz="1600" b="1" dirty="0">
                        <a:latin typeface="+mn-lt"/>
                      </a:endParaRPr>
                    </a:p>
                  </a:txBody>
                  <a:tcPr marL="91435" marR="91435" marT="45719" marB="45719">
                    <a:solidFill>
                      <a:schemeClr val="bg1"/>
                    </a:solidFill>
                  </a:tcPr>
                </a:tc>
                <a:tc>
                  <a:txBody>
                    <a:bodyPr/>
                    <a:lstStyle/>
                    <a:p>
                      <a:pPr algn="r"/>
                      <a:endParaRPr lang="en-ZA" sz="1600" b="1" dirty="0">
                        <a:latin typeface="+mn-lt"/>
                      </a:endParaRPr>
                    </a:p>
                  </a:txBody>
                  <a:tcPr marL="91435" marR="91435" marT="45719" marB="45719">
                    <a:solidFill>
                      <a:schemeClr val="bg1"/>
                    </a:solidFill>
                  </a:tcPr>
                </a:tc>
                <a:extLst>
                  <a:ext uri="{0D108BD9-81ED-4DB2-BD59-A6C34878D82A}">
                    <a16:rowId xmlns:a16="http://schemas.microsoft.com/office/drawing/2014/main" xmlns="" val="10014"/>
                  </a:ext>
                </a:extLst>
              </a:tr>
            </a:tbl>
          </a:graphicData>
        </a:graphic>
      </p:graphicFrame>
      <p:sp>
        <p:nvSpPr>
          <p:cNvPr id="6" name="Slide Number Placeholder 3"/>
          <p:cNvSpPr txBox="1">
            <a:spLocks/>
          </p:cNvSpPr>
          <p:nvPr/>
        </p:nvSpPr>
        <p:spPr>
          <a:xfrm>
            <a:off x="8388424" y="6093296"/>
            <a:ext cx="485684" cy="576064"/>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82</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271862017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576064"/>
          </a:xfrm>
          <a:ln>
            <a:solidFill>
              <a:srgbClr val="C00000"/>
            </a:solidFill>
          </a:ln>
        </p:spPr>
        <p:txBody>
          <a:bodyPr>
            <a:noAutofit/>
          </a:bodyPr>
          <a:lstStyle/>
          <a:p>
            <a:pPr algn="ctr"/>
            <a:r>
              <a:rPr lang="en-ZA" sz="2400" dirty="0" smtClean="0">
                <a:solidFill>
                  <a:schemeClr val="accent6">
                    <a:lumMod val="50000"/>
                  </a:schemeClr>
                </a:solidFill>
              </a:rPr>
              <a:t>2019/20:   WHERE FUNDS WILL BE SPENT</a:t>
            </a:r>
            <a:r>
              <a:rPr lang="en-ZA" sz="2400" dirty="0" smtClean="0">
                <a:solidFill>
                  <a:schemeClr val="tx1"/>
                </a:solidFill>
              </a:rPr>
              <a:t/>
            </a:r>
            <a:br>
              <a:rPr lang="en-ZA" sz="2400" dirty="0" smtClean="0">
                <a:solidFill>
                  <a:schemeClr val="tx1"/>
                </a:solidFill>
              </a:rPr>
            </a:br>
            <a:r>
              <a:rPr lang="en-ZA" sz="2400" dirty="0">
                <a:solidFill>
                  <a:schemeClr val="tx1"/>
                </a:solidFill>
              </a:rPr>
              <a:t/>
            </a:r>
            <a:br>
              <a:rPr lang="en-ZA" sz="2400" dirty="0">
                <a:solidFill>
                  <a:schemeClr val="tx1"/>
                </a:solidFill>
              </a:rPr>
            </a:br>
            <a:endParaRPr lang="en-ZA" sz="2400" dirty="0"/>
          </a:p>
        </p:txBody>
      </p:sp>
      <p:sp>
        <p:nvSpPr>
          <p:cNvPr id="6" name="Slide Number Placeholder 3"/>
          <p:cNvSpPr txBox="1">
            <a:spLocks/>
          </p:cNvSpPr>
          <p:nvPr/>
        </p:nvSpPr>
        <p:spPr>
          <a:xfrm>
            <a:off x="8388424" y="6093296"/>
            <a:ext cx="485684" cy="576064"/>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83</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xmlns="" val="2511191251"/>
              </p:ext>
            </p:extLst>
          </p:nvPr>
        </p:nvGraphicFramePr>
        <p:xfrm>
          <a:off x="323528" y="836712"/>
          <a:ext cx="8550580" cy="5040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4917355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504056"/>
          </a:xfrm>
          <a:ln>
            <a:solidFill>
              <a:srgbClr val="C00000"/>
            </a:solidFill>
          </a:ln>
        </p:spPr>
        <p:txBody>
          <a:bodyPr>
            <a:noAutofit/>
          </a:bodyPr>
          <a:lstStyle/>
          <a:p>
            <a:pPr algn="ctr"/>
            <a:r>
              <a:rPr lang="en-ZA" sz="2400" dirty="0" smtClean="0">
                <a:solidFill>
                  <a:schemeClr val="accent6">
                    <a:lumMod val="50000"/>
                  </a:schemeClr>
                </a:solidFill>
              </a:rPr>
              <a:t>2019/20:  HOW FUNDS WILL BE SPENT:  OUTSIDE DAC</a:t>
            </a:r>
            <a:r>
              <a:rPr lang="en-ZA" sz="2400" dirty="0" smtClean="0">
                <a:solidFill>
                  <a:schemeClr val="tx1"/>
                </a:solidFill>
              </a:rPr>
              <a:t/>
            </a:r>
            <a:br>
              <a:rPr lang="en-ZA" sz="2400" dirty="0" smtClean="0">
                <a:solidFill>
                  <a:schemeClr val="tx1"/>
                </a:solidFill>
              </a:rPr>
            </a:br>
            <a:r>
              <a:rPr lang="en-ZA" sz="2000" dirty="0">
                <a:solidFill>
                  <a:schemeClr val="tx1"/>
                </a:solidFill>
              </a:rPr>
              <a:t/>
            </a:r>
            <a:br>
              <a:rPr lang="en-ZA" sz="2000" dirty="0">
                <a:solidFill>
                  <a:schemeClr val="tx1"/>
                </a:solidFill>
              </a:rPr>
            </a:br>
            <a:endParaRPr lang="en-ZA" sz="2000" dirty="0"/>
          </a:p>
        </p:txBody>
      </p:sp>
      <p:sp>
        <p:nvSpPr>
          <p:cNvPr id="6" name="Slide Number Placeholder 3"/>
          <p:cNvSpPr txBox="1">
            <a:spLocks/>
          </p:cNvSpPr>
          <p:nvPr/>
        </p:nvSpPr>
        <p:spPr>
          <a:xfrm>
            <a:off x="8388424" y="6093296"/>
            <a:ext cx="485684" cy="576064"/>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84</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xmlns="" val="773407794"/>
              </p:ext>
            </p:extLst>
          </p:nvPr>
        </p:nvGraphicFramePr>
        <p:xfrm>
          <a:off x="323528" y="692696"/>
          <a:ext cx="8550579"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3406397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504056"/>
          </a:xfrm>
          <a:ln>
            <a:solidFill>
              <a:srgbClr val="C00000"/>
            </a:solidFill>
          </a:ln>
        </p:spPr>
        <p:txBody>
          <a:bodyPr>
            <a:noAutofit/>
          </a:bodyPr>
          <a:lstStyle/>
          <a:p>
            <a:pPr algn="ctr"/>
            <a:r>
              <a:rPr lang="en-ZA" sz="2400" dirty="0" smtClean="0">
                <a:solidFill>
                  <a:schemeClr val="accent6">
                    <a:lumMod val="50000"/>
                  </a:schemeClr>
                </a:solidFill>
              </a:rPr>
              <a:t>2019/20:  HOW FUNDS WILL BE SPENT:  WITHIN DAC</a:t>
            </a:r>
            <a:r>
              <a:rPr lang="en-ZA" sz="2400" dirty="0" smtClean="0">
                <a:solidFill>
                  <a:schemeClr val="tx1"/>
                </a:solidFill>
              </a:rPr>
              <a:t/>
            </a:r>
            <a:br>
              <a:rPr lang="en-ZA" sz="2400" dirty="0" smtClean="0">
                <a:solidFill>
                  <a:schemeClr val="tx1"/>
                </a:solidFill>
              </a:rPr>
            </a:br>
            <a:r>
              <a:rPr lang="en-ZA" sz="2000" dirty="0">
                <a:solidFill>
                  <a:schemeClr val="tx1"/>
                </a:solidFill>
              </a:rPr>
              <a:t/>
            </a:r>
            <a:br>
              <a:rPr lang="en-ZA" sz="2000" dirty="0">
                <a:solidFill>
                  <a:schemeClr val="tx1"/>
                </a:solidFill>
              </a:rPr>
            </a:br>
            <a:endParaRPr lang="en-ZA" sz="2000" dirty="0"/>
          </a:p>
        </p:txBody>
      </p:sp>
      <p:sp>
        <p:nvSpPr>
          <p:cNvPr id="6" name="Slide Number Placeholder 3"/>
          <p:cNvSpPr txBox="1">
            <a:spLocks/>
          </p:cNvSpPr>
          <p:nvPr/>
        </p:nvSpPr>
        <p:spPr>
          <a:xfrm>
            <a:off x="8388424" y="6093296"/>
            <a:ext cx="485684" cy="576064"/>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85</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5" name="Chart 4"/>
          <p:cNvGraphicFramePr>
            <a:graphicFrameLocks/>
          </p:cNvGraphicFramePr>
          <p:nvPr>
            <p:extLst/>
          </p:nvPr>
        </p:nvGraphicFramePr>
        <p:xfrm>
          <a:off x="323528" y="836712"/>
          <a:ext cx="8550579"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2981187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2856"/>
            <a:ext cx="8229600" cy="1296144"/>
          </a:xfrm>
        </p:spPr>
        <p:txBody>
          <a:bodyPr>
            <a:normAutofit fontScale="90000"/>
          </a:bodyPr>
          <a:lstStyle/>
          <a:p>
            <a:pPr lvl="0" algn="ctr" defTabSz="457200" eaLnBrk="0" fontAlgn="base" hangingPunct="0">
              <a:spcBef>
                <a:spcPct val="20000"/>
              </a:spcBef>
              <a:spcAft>
                <a:spcPct val="0"/>
              </a:spcAft>
              <a:defRPr/>
            </a:pPr>
            <a:r>
              <a:rPr lang="en-ZA" sz="3100" dirty="0" smtClean="0">
                <a:solidFill>
                  <a:schemeClr val="accent2">
                    <a:lumMod val="75000"/>
                  </a:schemeClr>
                </a:solidFill>
                <a:latin typeface="Calibri"/>
                <a:ea typeface="+mn-ea"/>
                <a:cs typeface="Calibri" pitchFamily="34" charset="0"/>
              </a:rPr>
              <a:t>BUDGET SUMMARY</a:t>
            </a:r>
            <a:br>
              <a:rPr lang="en-ZA" sz="3100" dirty="0" smtClean="0">
                <a:solidFill>
                  <a:schemeClr val="accent2">
                    <a:lumMod val="75000"/>
                  </a:schemeClr>
                </a:solidFill>
                <a:latin typeface="Calibri"/>
                <a:ea typeface="+mn-ea"/>
                <a:cs typeface="Calibri" pitchFamily="34" charset="0"/>
              </a:rPr>
            </a:br>
            <a:r>
              <a:rPr lang="en-ZA" sz="3100" dirty="0" smtClean="0">
                <a:solidFill>
                  <a:schemeClr val="accent2">
                    <a:lumMod val="75000"/>
                  </a:schemeClr>
                </a:solidFill>
                <a:latin typeface="Calibri"/>
                <a:ea typeface="+mn-ea"/>
                <a:cs typeface="Calibri" pitchFamily="34" charset="0"/>
              </a:rPr>
              <a:t/>
            </a:r>
            <a:br>
              <a:rPr lang="en-ZA" sz="3100" dirty="0" smtClean="0">
                <a:solidFill>
                  <a:schemeClr val="accent2">
                    <a:lumMod val="75000"/>
                  </a:schemeClr>
                </a:solidFill>
                <a:latin typeface="Calibri"/>
                <a:ea typeface="+mn-ea"/>
                <a:cs typeface="Calibri" pitchFamily="34" charset="0"/>
              </a:rPr>
            </a:br>
            <a:r>
              <a:rPr lang="en-ZA" sz="3100" dirty="0" smtClean="0">
                <a:solidFill>
                  <a:schemeClr val="accent2">
                    <a:lumMod val="75000"/>
                  </a:schemeClr>
                </a:solidFill>
                <a:latin typeface="Calibri"/>
                <a:ea typeface="+mn-ea"/>
                <a:cs typeface="Calibri" pitchFamily="34" charset="0"/>
              </a:rPr>
              <a:t>PER PROGRAMME AND ECONOMIC CLASSIFICATION</a:t>
            </a:r>
            <a:r>
              <a:rPr lang="en-US" sz="2200" dirty="0">
                <a:solidFill>
                  <a:schemeClr val="accent2">
                    <a:lumMod val="75000"/>
                  </a:schemeClr>
                </a:solidFill>
                <a:latin typeface="Calibri"/>
                <a:ea typeface="+mn-ea"/>
                <a:cs typeface="Calibri" pitchFamily="34" charset="0"/>
              </a:rPr>
              <a:t/>
            </a:r>
            <a:br>
              <a:rPr lang="en-US" sz="2200" dirty="0">
                <a:solidFill>
                  <a:schemeClr val="accent2">
                    <a:lumMod val="75000"/>
                  </a:schemeClr>
                </a:solidFill>
                <a:latin typeface="Calibri"/>
                <a:ea typeface="+mn-ea"/>
                <a:cs typeface="Calibri" pitchFamily="34" charset="0"/>
              </a:rPr>
            </a:br>
            <a:r>
              <a:rPr lang="en-ZA" sz="3200" dirty="0">
                <a:solidFill>
                  <a:schemeClr val="accent2">
                    <a:lumMod val="75000"/>
                  </a:schemeClr>
                </a:solidFill>
                <a:latin typeface="Calibri"/>
                <a:ea typeface="+mn-ea"/>
                <a:cs typeface="Calibri" pitchFamily="34" charset="0"/>
              </a:rPr>
              <a:t/>
            </a:r>
            <a:br>
              <a:rPr lang="en-ZA" sz="3200" dirty="0">
                <a:solidFill>
                  <a:schemeClr val="accent2">
                    <a:lumMod val="75000"/>
                  </a:schemeClr>
                </a:solidFill>
                <a:latin typeface="Calibri"/>
                <a:ea typeface="+mn-ea"/>
                <a:cs typeface="Calibri" pitchFamily="34" charset="0"/>
              </a:rPr>
            </a:br>
            <a:endParaRPr lang="en-ZA" dirty="0">
              <a:solidFill>
                <a:schemeClr val="accent2">
                  <a:lumMod val="75000"/>
                </a:schemeClr>
              </a:solidFill>
            </a:endParaRPr>
          </a:p>
        </p:txBody>
      </p:sp>
      <p:sp>
        <p:nvSpPr>
          <p:cNvPr id="5" name="Slide Number Placeholder 3"/>
          <p:cNvSpPr txBox="1">
            <a:spLocks/>
          </p:cNvSpPr>
          <p:nvPr/>
        </p:nvSpPr>
        <p:spPr>
          <a:xfrm>
            <a:off x="8182838" y="6292799"/>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4" name="Slide Number Placeholder 3"/>
          <p:cNvSpPr txBox="1">
            <a:spLocks/>
          </p:cNvSpPr>
          <p:nvPr/>
        </p:nvSpPr>
        <p:spPr>
          <a:xfrm>
            <a:off x="8335238" y="6093297"/>
            <a:ext cx="609600" cy="71702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6" name="Slide Number Placeholder 3"/>
          <p:cNvSpPr txBox="1">
            <a:spLocks/>
          </p:cNvSpPr>
          <p:nvPr/>
        </p:nvSpPr>
        <p:spPr>
          <a:xfrm>
            <a:off x="8182838" y="6237311"/>
            <a:ext cx="609600" cy="42061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86</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405823938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920" cy="648072"/>
          </a:xfrm>
          <a:ln>
            <a:solidFill>
              <a:srgbClr val="C00000"/>
            </a:solidFill>
          </a:ln>
        </p:spPr>
        <p:txBody>
          <a:bodyPr>
            <a:noAutofit/>
          </a:bodyPr>
          <a:lstStyle/>
          <a:p>
            <a:pPr algn="ctr"/>
            <a:r>
              <a:rPr lang="en-ZA" sz="2400" dirty="0" smtClean="0">
                <a:solidFill>
                  <a:srgbClr val="B77727"/>
                </a:solidFill>
              </a:rPr>
              <a:t> </a:t>
            </a:r>
            <a:r>
              <a:rPr lang="en-ZA" sz="2400" dirty="0" smtClean="0">
                <a:solidFill>
                  <a:schemeClr val="accent6">
                    <a:lumMod val="50000"/>
                  </a:schemeClr>
                </a:solidFill>
              </a:rPr>
              <a:t>PROGRAMME 1: ADMINISTRATION</a:t>
            </a:r>
            <a:r>
              <a:rPr lang="en-ZA" sz="2400" dirty="0">
                <a:solidFill>
                  <a:schemeClr val="accent6">
                    <a:lumMod val="50000"/>
                  </a:schemeClr>
                </a:solidFill>
              </a:rPr>
              <a:t/>
            </a:r>
            <a:br>
              <a:rPr lang="en-ZA" sz="2400" dirty="0">
                <a:solidFill>
                  <a:schemeClr val="accent6">
                    <a:lumMod val="50000"/>
                  </a:schemeClr>
                </a:solidFill>
              </a:rPr>
            </a:br>
            <a:endParaRPr lang="en-ZA" sz="2400" dirty="0">
              <a:solidFill>
                <a:schemeClr val="accent6">
                  <a:lumMod val="50000"/>
                </a:schemeClr>
              </a:solidFill>
            </a:endParaRPr>
          </a:p>
        </p:txBody>
      </p:sp>
      <p:graphicFrame>
        <p:nvGraphicFramePr>
          <p:cNvPr id="5" name="Table 4"/>
          <p:cNvGraphicFramePr>
            <a:graphicFrameLocks noGrp="1"/>
          </p:cNvGraphicFramePr>
          <p:nvPr>
            <p:extLst/>
          </p:nvPr>
        </p:nvGraphicFramePr>
        <p:xfrm>
          <a:off x="395536" y="1268760"/>
          <a:ext cx="8208912" cy="4405636"/>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tblGrid>
              <a:tr h="677331">
                <a:tc>
                  <a:txBody>
                    <a:bodyPr/>
                    <a:lstStyle/>
                    <a:p>
                      <a:r>
                        <a:rPr lang="en-US" sz="2000" dirty="0" smtClean="0">
                          <a:latin typeface="+mn-lt"/>
                        </a:rPr>
                        <a:t>Economi</a:t>
                      </a:r>
                      <a:r>
                        <a:rPr lang="en-US" sz="2000" baseline="0" dirty="0" smtClean="0">
                          <a:latin typeface="+mn-lt"/>
                        </a:rPr>
                        <a:t>c Classification</a:t>
                      </a:r>
                      <a:endParaRPr lang="en-ZA" sz="2000" dirty="0">
                        <a:latin typeface="+mn-lt"/>
                      </a:endParaRPr>
                    </a:p>
                  </a:txBody>
                  <a:tcPr marL="91435" marR="91435" marT="45719" marB="45719">
                    <a:solidFill>
                      <a:srgbClr val="B77727"/>
                    </a:solidFill>
                  </a:tcPr>
                </a:tc>
                <a:tc>
                  <a:txBody>
                    <a:bodyPr/>
                    <a:lstStyle/>
                    <a:p>
                      <a:pPr algn="ctr"/>
                      <a:r>
                        <a:rPr lang="en-US" sz="2000" dirty="0" smtClean="0"/>
                        <a:t>2018/19</a:t>
                      </a:r>
                    </a:p>
                    <a:p>
                      <a:pPr algn="ctr"/>
                      <a:r>
                        <a:rPr lang="en-US" sz="1400" dirty="0" smtClean="0"/>
                        <a:t>Adjusted Appropriation</a:t>
                      </a:r>
                      <a:endParaRPr lang="en-ZA" sz="1400" dirty="0"/>
                    </a:p>
                  </a:txBody>
                  <a:tcPr marL="91435" marR="91435" marT="45719" marB="45719">
                    <a:solidFill>
                      <a:srgbClr val="B77727"/>
                    </a:solidFill>
                  </a:tcPr>
                </a:tc>
                <a:tc>
                  <a:txBody>
                    <a:bodyPr/>
                    <a:lstStyle/>
                    <a:p>
                      <a:pPr algn="r"/>
                      <a:r>
                        <a:rPr lang="en-US" sz="2000" dirty="0" smtClean="0"/>
                        <a:t>2019/20</a:t>
                      </a:r>
                      <a:endParaRPr lang="en-ZA" sz="2000" dirty="0"/>
                    </a:p>
                  </a:txBody>
                  <a:tcPr marL="91435" marR="91435" marT="45719" marB="45719">
                    <a:solidFill>
                      <a:srgbClr val="B77727"/>
                    </a:solidFill>
                  </a:tcPr>
                </a:tc>
                <a:tc>
                  <a:txBody>
                    <a:bodyPr/>
                    <a:lstStyle/>
                    <a:p>
                      <a:pPr algn="r"/>
                      <a:r>
                        <a:rPr lang="en-ZA" sz="2000" dirty="0" smtClean="0"/>
                        <a:t>2020/21</a:t>
                      </a:r>
                      <a:endParaRPr lang="en-ZA" sz="2000" dirty="0"/>
                    </a:p>
                  </a:txBody>
                  <a:tcPr marL="91435" marR="91435" marT="45719" marB="45719">
                    <a:solidFill>
                      <a:srgbClr val="B77727"/>
                    </a:solidFill>
                  </a:tcPr>
                </a:tc>
                <a:tc>
                  <a:txBody>
                    <a:bodyPr/>
                    <a:lstStyle/>
                    <a:p>
                      <a:pPr algn="r"/>
                      <a:r>
                        <a:rPr lang="en-US" sz="2000" dirty="0" smtClean="0"/>
                        <a:t>2021/22</a:t>
                      </a:r>
                      <a:endParaRPr lang="en-ZA" sz="2000" dirty="0"/>
                    </a:p>
                  </a:txBody>
                  <a:tcPr marL="91435" marR="91435" marT="45719" marB="45719">
                    <a:solidFill>
                      <a:srgbClr val="B77727"/>
                    </a:solidFill>
                  </a:tcPr>
                </a:tc>
                <a:extLst>
                  <a:ext uri="{0D108BD9-81ED-4DB2-BD59-A6C34878D82A}">
                    <a16:rowId xmlns:a16="http://schemas.microsoft.com/office/drawing/2014/main" xmlns="" val="10000"/>
                  </a:ext>
                </a:extLst>
              </a:tr>
              <a:tr h="421194">
                <a:tc>
                  <a:txBody>
                    <a:bodyPr/>
                    <a:lstStyle/>
                    <a:p>
                      <a:endParaRPr lang="en-ZA" sz="1800" b="1" dirty="0"/>
                    </a:p>
                  </a:txBody>
                  <a:tcPr marL="91435" marR="91435" marT="45719" marB="45719">
                    <a:solidFill>
                      <a:srgbClr val="FFFFFF"/>
                    </a:solidFill>
                  </a:tcPr>
                </a:tc>
                <a:tc>
                  <a:txBody>
                    <a:bodyPr/>
                    <a:lstStyle/>
                    <a:p>
                      <a:pPr algn="r"/>
                      <a:r>
                        <a:rPr lang="en-US" sz="1800" b="1" dirty="0" smtClean="0"/>
                        <a:t>R’000</a:t>
                      </a:r>
                      <a:endParaRPr lang="en-ZA" sz="1800" b="1" dirty="0"/>
                    </a:p>
                  </a:txBody>
                  <a:tcPr marL="91435" marR="91435" marT="45719" marB="45719">
                    <a:solidFill>
                      <a:srgbClr val="FFFFFF"/>
                    </a:solidFill>
                  </a:tcPr>
                </a:tc>
                <a:tc>
                  <a:txBody>
                    <a:bodyPr/>
                    <a:lstStyle/>
                    <a:p>
                      <a:pPr algn="r"/>
                      <a:r>
                        <a:rPr lang="en-ZA" sz="1800" b="1" dirty="0" smtClean="0"/>
                        <a:t>R’000</a:t>
                      </a:r>
                      <a:endParaRPr lang="en-ZA" sz="1800" b="1" dirty="0"/>
                    </a:p>
                  </a:txBody>
                  <a:tcPr marL="91435" marR="91435" marT="45719" marB="45719">
                    <a:solidFill>
                      <a:srgbClr val="FFFFFF"/>
                    </a:solidFill>
                  </a:tcPr>
                </a:tc>
                <a:tc>
                  <a:txBody>
                    <a:bodyPr/>
                    <a:lstStyle/>
                    <a:p>
                      <a:pPr algn="r"/>
                      <a:r>
                        <a:rPr lang="en-ZA" sz="1800" b="1" dirty="0" smtClean="0"/>
                        <a:t>R’000</a:t>
                      </a:r>
                      <a:endParaRPr lang="en-ZA" sz="1800" b="1" dirty="0"/>
                    </a:p>
                  </a:txBody>
                  <a:tcPr marL="91435" marR="91435" marT="45719" marB="45719">
                    <a:solidFill>
                      <a:srgbClr val="FFFFFF"/>
                    </a:solidFill>
                  </a:tcPr>
                </a:tc>
                <a:tc>
                  <a:txBody>
                    <a:bodyPr/>
                    <a:lstStyle/>
                    <a:p>
                      <a:pPr algn="r"/>
                      <a:r>
                        <a:rPr lang="en-US" sz="1800" b="1" dirty="0" smtClean="0"/>
                        <a:t>R’000</a:t>
                      </a:r>
                      <a:endParaRPr lang="en-ZA" sz="1800" b="1" dirty="0"/>
                    </a:p>
                  </a:txBody>
                  <a:tcPr marL="91435" marR="91435" marT="45719" marB="45719">
                    <a:solidFill>
                      <a:srgbClr val="FFFFFF"/>
                    </a:solidFill>
                  </a:tcPr>
                </a:tc>
                <a:extLst>
                  <a:ext uri="{0D108BD9-81ED-4DB2-BD59-A6C34878D82A}">
                    <a16:rowId xmlns:a16="http://schemas.microsoft.com/office/drawing/2014/main" xmlns="" val="10001"/>
                  </a:ext>
                </a:extLst>
              </a:tr>
              <a:tr h="510135">
                <a:tc>
                  <a:txBody>
                    <a:bodyPr/>
                    <a:lstStyle/>
                    <a:p>
                      <a:r>
                        <a:rPr lang="en-US" sz="1800" b="0" dirty="0" smtClean="0"/>
                        <a:t>Compensation of Employees</a:t>
                      </a:r>
                      <a:endParaRPr lang="en-ZA" sz="1800" b="0" dirty="0"/>
                    </a:p>
                  </a:txBody>
                  <a:tcPr marL="91435" marR="91435" marT="45719" marB="45719">
                    <a:solidFill>
                      <a:srgbClr val="FFFFCC"/>
                    </a:solidFill>
                  </a:tcPr>
                </a:tc>
                <a:tc>
                  <a:txBody>
                    <a:bodyPr/>
                    <a:lstStyle/>
                    <a:p>
                      <a:pPr algn="r"/>
                      <a:r>
                        <a:rPr lang="en-US" sz="1800" b="0" dirty="0" smtClean="0"/>
                        <a:t>107 118</a:t>
                      </a:r>
                      <a:endParaRPr lang="en-ZA" sz="1800" b="0" dirty="0"/>
                    </a:p>
                  </a:txBody>
                  <a:tcPr marL="91435" marR="91435" marT="45719" marB="45719">
                    <a:solidFill>
                      <a:srgbClr val="FFFFCC"/>
                    </a:solidFill>
                  </a:tcPr>
                </a:tc>
                <a:tc>
                  <a:txBody>
                    <a:bodyPr/>
                    <a:lstStyle/>
                    <a:p>
                      <a:pPr algn="r"/>
                      <a:r>
                        <a:rPr lang="en-US" sz="1800" b="0" dirty="0" smtClean="0"/>
                        <a:t>114 385</a:t>
                      </a:r>
                      <a:endParaRPr lang="en-ZA" sz="1800" b="0" dirty="0"/>
                    </a:p>
                  </a:txBody>
                  <a:tcPr marL="91435" marR="91435" marT="45719" marB="45719">
                    <a:solidFill>
                      <a:srgbClr val="FFFFCC"/>
                    </a:solidFill>
                  </a:tcPr>
                </a:tc>
                <a:tc>
                  <a:txBody>
                    <a:bodyPr/>
                    <a:lstStyle/>
                    <a:p>
                      <a:pPr algn="r"/>
                      <a:r>
                        <a:rPr lang="en-US" sz="1800" b="0" dirty="0" smtClean="0"/>
                        <a:t>123 371</a:t>
                      </a:r>
                      <a:endParaRPr lang="en-ZA" sz="1800" b="0" dirty="0"/>
                    </a:p>
                  </a:txBody>
                  <a:tcPr marL="91435" marR="91435" marT="45719" marB="45719">
                    <a:solidFill>
                      <a:srgbClr val="FFFFCC"/>
                    </a:solidFill>
                  </a:tcPr>
                </a:tc>
                <a:tc>
                  <a:txBody>
                    <a:bodyPr/>
                    <a:lstStyle/>
                    <a:p>
                      <a:pPr algn="r"/>
                      <a:r>
                        <a:rPr lang="en-US" sz="1800" b="0" dirty="0" smtClean="0">
                          <a:solidFill>
                            <a:schemeClr val="tx1"/>
                          </a:solidFill>
                        </a:rPr>
                        <a:t>130 157</a:t>
                      </a:r>
                      <a:endParaRPr lang="en-ZA" sz="1800" b="0"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2"/>
                  </a:ext>
                </a:extLst>
              </a:tr>
              <a:tr h="562500">
                <a:tc>
                  <a:txBody>
                    <a:bodyPr/>
                    <a:lstStyle/>
                    <a:p>
                      <a:r>
                        <a:rPr lang="en-US" sz="1800" b="0" dirty="0" smtClean="0"/>
                        <a:t>Goods and Services (Departmental Activities)</a:t>
                      </a:r>
                      <a:endParaRPr lang="en-ZA" sz="1800" b="0" dirty="0"/>
                    </a:p>
                  </a:txBody>
                  <a:tcPr marL="91435" marR="91435" marT="45719" marB="45719">
                    <a:solidFill>
                      <a:srgbClr val="FFFFFF"/>
                    </a:solidFill>
                  </a:tcPr>
                </a:tc>
                <a:tc>
                  <a:txBody>
                    <a:bodyPr/>
                    <a:lstStyle/>
                    <a:p>
                      <a:pPr algn="r"/>
                      <a:r>
                        <a:rPr lang="en-US" sz="1800" b="0" dirty="0" smtClean="0"/>
                        <a:t>76 643</a:t>
                      </a:r>
                      <a:endParaRPr lang="en-ZA" sz="1800" b="0" dirty="0"/>
                    </a:p>
                  </a:txBody>
                  <a:tcPr marL="91435" marR="91435" marT="45719" marB="45719">
                    <a:solidFill>
                      <a:srgbClr val="FFFFFF"/>
                    </a:solidFill>
                  </a:tcPr>
                </a:tc>
                <a:tc>
                  <a:txBody>
                    <a:bodyPr/>
                    <a:lstStyle/>
                    <a:p>
                      <a:pPr algn="r"/>
                      <a:r>
                        <a:rPr lang="en-US" sz="1800" b="0" dirty="0" smtClean="0"/>
                        <a:t>80</a:t>
                      </a:r>
                      <a:r>
                        <a:rPr lang="en-US" sz="1800" b="0" baseline="0" dirty="0" smtClean="0"/>
                        <a:t> 933</a:t>
                      </a:r>
                      <a:endParaRPr lang="en-ZA" sz="1800" b="0" dirty="0"/>
                    </a:p>
                  </a:txBody>
                  <a:tcPr marL="91435" marR="91435" marT="45719" marB="45719">
                    <a:solidFill>
                      <a:srgbClr val="FFFFFF"/>
                    </a:solidFill>
                  </a:tcPr>
                </a:tc>
                <a:tc>
                  <a:txBody>
                    <a:bodyPr/>
                    <a:lstStyle/>
                    <a:p>
                      <a:pPr algn="r"/>
                      <a:r>
                        <a:rPr lang="en-US" sz="1800" b="0" dirty="0" smtClean="0"/>
                        <a:t>85 375</a:t>
                      </a:r>
                      <a:endParaRPr lang="en-ZA" sz="1800" b="0" dirty="0"/>
                    </a:p>
                  </a:txBody>
                  <a:tcPr marL="91435" marR="91435" marT="45719" marB="45719">
                    <a:solidFill>
                      <a:srgbClr val="FFFFFF"/>
                    </a:solidFill>
                  </a:tcPr>
                </a:tc>
                <a:tc>
                  <a:txBody>
                    <a:bodyPr/>
                    <a:lstStyle/>
                    <a:p>
                      <a:pPr algn="r"/>
                      <a:r>
                        <a:rPr lang="en-US" sz="1800" b="0" dirty="0" smtClean="0">
                          <a:solidFill>
                            <a:schemeClr val="tx1"/>
                          </a:solidFill>
                        </a:rPr>
                        <a:t>90 070</a:t>
                      </a:r>
                      <a:endParaRPr lang="en-ZA" sz="1800" b="0" dirty="0">
                        <a:solidFill>
                          <a:schemeClr val="tx1"/>
                        </a:solidFill>
                      </a:endParaRPr>
                    </a:p>
                  </a:txBody>
                  <a:tcPr marL="91435" marR="91435" marT="45719" marB="45719">
                    <a:solidFill>
                      <a:srgbClr val="FFFFFF"/>
                    </a:solidFill>
                  </a:tcPr>
                </a:tc>
                <a:extLst>
                  <a:ext uri="{0D108BD9-81ED-4DB2-BD59-A6C34878D82A}">
                    <a16:rowId xmlns:a16="http://schemas.microsoft.com/office/drawing/2014/main" xmlns="" val="10003"/>
                  </a:ext>
                </a:extLst>
              </a:tr>
              <a:tr h="444396">
                <a:tc>
                  <a:txBody>
                    <a:bodyPr/>
                    <a:lstStyle/>
                    <a:p>
                      <a:r>
                        <a:rPr lang="en-US" sz="1800" b="0" dirty="0" smtClean="0"/>
                        <a:t>Office Accommodation (Goods</a:t>
                      </a:r>
                      <a:r>
                        <a:rPr lang="en-US" sz="1800" b="0" baseline="0" dirty="0" smtClean="0"/>
                        <a:t> &amp; Services)</a:t>
                      </a:r>
                      <a:endParaRPr lang="en-ZA" sz="1800" b="0" dirty="0"/>
                    </a:p>
                  </a:txBody>
                  <a:tcPr marL="91435" marR="91435" marT="45719" marB="45719">
                    <a:solidFill>
                      <a:srgbClr val="FFFFCC"/>
                    </a:solidFill>
                  </a:tcPr>
                </a:tc>
                <a:tc>
                  <a:txBody>
                    <a:bodyPr/>
                    <a:lstStyle/>
                    <a:p>
                      <a:pPr algn="r"/>
                      <a:r>
                        <a:rPr lang="en-US" sz="1800" b="0" dirty="0" smtClean="0"/>
                        <a:t>108 906</a:t>
                      </a:r>
                      <a:endParaRPr lang="en-ZA" sz="1800" b="0" dirty="0"/>
                    </a:p>
                  </a:txBody>
                  <a:tcPr marL="91435" marR="91435" marT="45719" marB="45719">
                    <a:solidFill>
                      <a:srgbClr val="FFFFCC"/>
                    </a:solidFill>
                  </a:tcPr>
                </a:tc>
                <a:tc>
                  <a:txBody>
                    <a:bodyPr/>
                    <a:lstStyle/>
                    <a:p>
                      <a:pPr algn="r"/>
                      <a:r>
                        <a:rPr lang="en-US" sz="1800" b="0" dirty="0" smtClean="0"/>
                        <a:t>104 321</a:t>
                      </a:r>
                      <a:endParaRPr lang="en-ZA" sz="1800" b="0" dirty="0"/>
                    </a:p>
                  </a:txBody>
                  <a:tcPr marL="91435" marR="91435" marT="45719" marB="45719">
                    <a:solidFill>
                      <a:srgbClr val="FFFFCC"/>
                    </a:solidFill>
                  </a:tcPr>
                </a:tc>
                <a:tc>
                  <a:txBody>
                    <a:bodyPr/>
                    <a:lstStyle/>
                    <a:p>
                      <a:pPr algn="r"/>
                      <a:r>
                        <a:rPr lang="en-US" sz="1800" b="0" dirty="0" smtClean="0"/>
                        <a:t>109 576</a:t>
                      </a:r>
                      <a:endParaRPr lang="en-ZA" sz="1800" b="0" dirty="0"/>
                    </a:p>
                  </a:txBody>
                  <a:tcPr marL="91435" marR="91435" marT="45719" marB="45719">
                    <a:solidFill>
                      <a:srgbClr val="FFFFCC"/>
                    </a:solidFill>
                  </a:tcPr>
                </a:tc>
                <a:tc>
                  <a:txBody>
                    <a:bodyPr/>
                    <a:lstStyle/>
                    <a:p>
                      <a:pPr algn="r"/>
                      <a:r>
                        <a:rPr lang="en-US" sz="1800" b="0" dirty="0" smtClean="0">
                          <a:solidFill>
                            <a:schemeClr val="tx1"/>
                          </a:solidFill>
                        </a:rPr>
                        <a:t>115 613</a:t>
                      </a:r>
                      <a:endParaRPr lang="en-ZA" sz="1800" b="0"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4"/>
                  </a:ext>
                </a:extLst>
              </a:tr>
              <a:tr h="452390">
                <a:tc>
                  <a:txBody>
                    <a:bodyPr/>
                    <a:lstStyle/>
                    <a:p>
                      <a:r>
                        <a:rPr lang="en-US" sz="1800" b="0" dirty="0" smtClean="0"/>
                        <a:t>Payments for Capital Assets</a:t>
                      </a:r>
                      <a:endParaRPr lang="en-ZA" sz="1800" b="0" dirty="0"/>
                    </a:p>
                  </a:txBody>
                  <a:tcPr marL="91435" marR="91435" marT="45719" marB="45719">
                    <a:solidFill>
                      <a:srgbClr val="FFFFFF"/>
                    </a:solidFill>
                  </a:tcPr>
                </a:tc>
                <a:tc>
                  <a:txBody>
                    <a:bodyPr/>
                    <a:lstStyle/>
                    <a:p>
                      <a:pPr algn="r"/>
                      <a:r>
                        <a:rPr lang="en-US" sz="1800" b="0" dirty="0" smtClean="0"/>
                        <a:t>17 650</a:t>
                      </a:r>
                      <a:endParaRPr lang="en-ZA" sz="1800" b="0" dirty="0"/>
                    </a:p>
                  </a:txBody>
                  <a:tcPr marL="91435" marR="91435" marT="45719" marB="45719">
                    <a:solidFill>
                      <a:srgbClr val="FFFFFF"/>
                    </a:solidFill>
                  </a:tcPr>
                </a:tc>
                <a:tc>
                  <a:txBody>
                    <a:bodyPr/>
                    <a:lstStyle/>
                    <a:p>
                      <a:pPr algn="r"/>
                      <a:r>
                        <a:rPr lang="en-US" sz="1800" b="0" dirty="0" smtClean="0"/>
                        <a:t>8 635</a:t>
                      </a:r>
                      <a:endParaRPr lang="en-ZA" sz="1800" b="0" dirty="0"/>
                    </a:p>
                  </a:txBody>
                  <a:tcPr marL="91435" marR="91435" marT="45719" marB="45719">
                    <a:solidFill>
                      <a:srgbClr val="FFFFFF"/>
                    </a:solidFill>
                  </a:tcPr>
                </a:tc>
                <a:tc>
                  <a:txBody>
                    <a:bodyPr/>
                    <a:lstStyle/>
                    <a:p>
                      <a:pPr algn="r"/>
                      <a:r>
                        <a:rPr lang="en-US" sz="1800" b="0" dirty="0" smtClean="0"/>
                        <a:t>9 110</a:t>
                      </a:r>
                      <a:endParaRPr lang="en-ZA" sz="1800" b="0" dirty="0"/>
                    </a:p>
                  </a:txBody>
                  <a:tcPr marL="91435" marR="91435" marT="45719" marB="45719">
                    <a:solidFill>
                      <a:srgbClr val="FFFFFF"/>
                    </a:solidFill>
                  </a:tcPr>
                </a:tc>
                <a:tc>
                  <a:txBody>
                    <a:bodyPr/>
                    <a:lstStyle/>
                    <a:p>
                      <a:pPr algn="r"/>
                      <a:r>
                        <a:rPr lang="en-US" sz="1800" b="0" dirty="0" smtClean="0">
                          <a:solidFill>
                            <a:schemeClr val="tx1"/>
                          </a:solidFill>
                        </a:rPr>
                        <a:t>9 611</a:t>
                      </a:r>
                      <a:endParaRPr lang="en-ZA" sz="1800" b="0" dirty="0">
                        <a:solidFill>
                          <a:schemeClr val="tx1"/>
                        </a:solidFill>
                      </a:endParaRPr>
                    </a:p>
                  </a:txBody>
                  <a:tcPr marL="91435" marR="91435" marT="45719" marB="45719">
                    <a:solidFill>
                      <a:srgbClr val="FFFFFF"/>
                    </a:solidFill>
                  </a:tcPr>
                </a:tc>
                <a:extLst>
                  <a:ext uri="{0D108BD9-81ED-4DB2-BD59-A6C34878D82A}">
                    <a16:rowId xmlns:a16="http://schemas.microsoft.com/office/drawing/2014/main" xmlns="" val="10005"/>
                  </a:ext>
                </a:extLst>
              </a:tr>
              <a:tr h="601172">
                <a:tc>
                  <a:txBody>
                    <a:bodyPr/>
                    <a:lstStyle/>
                    <a:p>
                      <a:r>
                        <a:rPr lang="en-US" sz="1800" b="1" dirty="0" smtClean="0"/>
                        <a:t>TOTAL</a:t>
                      </a:r>
                      <a:endParaRPr lang="en-ZA" sz="1800" b="1" dirty="0"/>
                    </a:p>
                  </a:txBody>
                  <a:tcPr marL="91435" marR="91435" marT="45719" marB="45719">
                    <a:solidFill>
                      <a:srgbClr val="FFFFCC"/>
                    </a:solidFill>
                  </a:tcPr>
                </a:tc>
                <a:tc>
                  <a:txBody>
                    <a:bodyPr/>
                    <a:lstStyle/>
                    <a:p>
                      <a:pPr algn="r"/>
                      <a:r>
                        <a:rPr lang="en-US" sz="1800" b="1" dirty="0" smtClean="0"/>
                        <a:t>310 317</a:t>
                      </a:r>
                      <a:endParaRPr lang="en-ZA" sz="1800" b="1" dirty="0"/>
                    </a:p>
                  </a:txBody>
                  <a:tcPr marL="91435" marR="91435" marT="45719" marB="45719">
                    <a:solidFill>
                      <a:srgbClr val="FFFFCC"/>
                    </a:solidFill>
                  </a:tcPr>
                </a:tc>
                <a:tc>
                  <a:txBody>
                    <a:bodyPr/>
                    <a:lstStyle/>
                    <a:p>
                      <a:pPr algn="r"/>
                      <a:r>
                        <a:rPr lang="en-US" sz="1800" b="1" dirty="0" smtClean="0">
                          <a:solidFill>
                            <a:schemeClr val="tx1"/>
                          </a:solidFill>
                        </a:rPr>
                        <a:t>308 274</a:t>
                      </a:r>
                      <a:endParaRPr lang="en-ZA" sz="1800" b="1" dirty="0">
                        <a:solidFill>
                          <a:schemeClr val="tx1"/>
                        </a:solidFill>
                      </a:endParaRPr>
                    </a:p>
                  </a:txBody>
                  <a:tcPr marL="91435" marR="91435" marT="45719" marB="45719">
                    <a:solidFill>
                      <a:srgbClr val="FFFFCC"/>
                    </a:solidFill>
                  </a:tcPr>
                </a:tc>
                <a:tc>
                  <a:txBody>
                    <a:bodyPr/>
                    <a:lstStyle/>
                    <a:p>
                      <a:pPr algn="r"/>
                      <a:r>
                        <a:rPr lang="en-US" sz="1800" b="1" dirty="0" smtClean="0">
                          <a:solidFill>
                            <a:schemeClr val="tx1"/>
                          </a:solidFill>
                        </a:rPr>
                        <a:t>326 155</a:t>
                      </a:r>
                      <a:endParaRPr lang="en-ZA" sz="1800" b="1" dirty="0">
                        <a:solidFill>
                          <a:schemeClr val="tx1"/>
                        </a:solidFill>
                      </a:endParaRPr>
                    </a:p>
                  </a:txBody>
                  <a:tcPr marL="91435" marR="91435" marT="45719" marB="45719">
                    <a:solidFill>
                      <a:srgbClr val="FFFFCC"/>
                    </a:solidFill>
                  </a:tcPr>
                </a:tc>
                <a:tc>
                  <a:txBody>
                    <a:bodyPr/>
                    <a:lstStyle/>
                    <a:p>
                      <a:pPr algn="r"/>
                      <a:r>
                        <a:rPr lang="en-US" sz="1800" b="1" dirty="0" smtClean="0">
                          <a:solidFill>
                            <a:schemeClr val="tx1"/>
                          </a:solidFill>
                        </a:rPr>
                        <a:t>344 067</a:t>
                      </a:r>
                      <a:endParaRPr lang="en-ZA" sz="1800" b="1"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6"/>
                  </a:ext>
                </a:extLst>
              </a:tr>
            </a:tbl>
          </a:graphicData>
        </a:graphic>
      </p:graphicFrame>
      <p:sp>
        <p:nvSpPr>
          <p:cNvPr id="6" name="Slide Number Placeholder 3"/>
          <p:cNvSpPr txBox="1">
            <a:spLocks/>
          </p:cNvSpPr>
          <p:nvPr/>
        </p:nvSpPr>
        <p:spPr>
          <a:xfrm>
            <a:off x="8182838" y="6165305"/>
            <a:ext cx="609600" cy="492620"/>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dirty="0" smtClean="0"/>
              <a:t>87</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405803691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10952"/>
          </a:xfrm>
        </p:spPr>
        <p:txBody>
          <a:bodyPr>
            <a:normAutofit/>
          </a:bodyPr>
          <a:lstStyle/>
          <a:p>
            <a:pPr algn="ctr"/>
            <a:r>
              <a:rPr lang="en-US" dirty="0" smtClean="0">
                <a:latin typeface="+mj-lt"/>
                <a:cs typeface="Arial Narrow"/>
              </a:rPr>
              <a:t>THE NATIONAL DEVELOPMENT PLAN</a:t>
            </a:r>
            <a:endParaRPr lang="en-US" dirty="0">
              <a:latin typeface="+mj-lt"/>
              <a:cs typeface="Arial Narrow"/>
            </a:endParaRPr>
          </a:p>
        </p:txBody>
      </p:sp>
      <p:sp>
        <p:nvSpPr>
          <p:cNvPr id="3" name="Content Placeholder 2"/>
          <p:cNvSpPr>
            <a:spLocks noGrp="1"/>
          </p:cNvSpPr>
          <p:nvPr>
            <p:ph idx="1"/>
          </p:nvPr>
        </p:nvSpPr>
        <p:spPr>
          <a:xfrm>
            <a:off x="251520" y="1124744"/>
            <a:ext cx="8640960" cy="4680520"/>
          </a:xfrm>
        </p:spPr>
        <p:txBody>
          <a:bodyPr>
            <a:noAutofit/>
          </a:bodyPr>
          <a:lstStyle/>
          <a:p>
            <a:pPr marL="0" indent="0">
              <a:buNone/>
            </a:pPr>
            <a:r>
              <a:rPr lang="en-ZA" sz="2400" dirty="0" smtClean="0">
                <a:solidFill>
                  <a:schemeClr val="tx1"/>
                </a:solidFill>
                <a:latin typeface="+mn-lt"/>
              </a:rPr>
              <a:t>The </a:t>
            </a:r>
            <a:r>
              <a:rPr lang="en-ZA" sz="2400" dirty="0">
                <a:solidFill>
                  <a:schemeClr val="tx1"/>
                </a:solidFill>
                <a:latin typeface="+mn-lt"/>
              </a:rPr>
              <a:t>NDP sets out five long-term nation building goals for South Africa. These </a:t>
            </a:r>
            <a:r>
              <a:rPr lang="en-ZA" sz="2400" dirty="0" smtClean="0">
                <a:solidFill>
                  <a:schemeClr val="tx1"/>
                </a:solidFill>
                <a:latin typeface="+mn-lt"/>
              </a:rPr>
              <a:t>goals and indicators </a:t>
            </a:r>
            <a:r>
              <a:rPr lang="en-ZA" sz="2400" dirty="0">
                <a:solidFill>
                  <a:schemeClr val="tx1"/>
                </a:solidFill>
                <a:latin typeface="+mn-lt"/>
              </a:rPr>
              <a:t>are as follows</a:t>
            </a:r>
            <a:r>
              <a:rPr lang="en-ZA" sz="2400" b="0" dirty="0" smtClean="0">
                <a:solidFill>
                  <a:schemeClr val="tx1"/>
                </a:solidFill>
                <a:latin typeface="+mn-lt"/>
              </a:rPr>
              <a:t>:</a:t>
            </a:r>
          </a:p>
          <a:p>
            <a:endParaRPr lang="en-ZA" sz="2400" b="0" dirty="0" smtClean="0">
              <a:solidFill>
                <a:schemeClr val="tx1"/>
              </a:solidFill>
              <a:latin typeface="+mn-lt"/>
            </a:endParaRPr>
          </a:p>
          <a:p>
            <a:r>
              <a:rPr lang="en-ZA" sz="2400" b="0" dirty="0" smtClean="0">
                <a:solidFill>
                  <a:schemeClr val="tx1"/>
                </a:solidFill>
                <a:latin typeface="+mn-lt"/>
              </a:rPr>
              <a:t>Promoting </a:t>
            </a:r>
            <a:r>
              <a:rPr lang="en-ZA" sz="2400" b="0" dirty="0">
                <a:solidFill>
                  <a:schemeClr val="tx1"/>
                </a:solidFill>
                <a:latin typeface="+mn-lt"/>
              </a:rPr>
              <a:t>active citizenry and broad-based </a:t>
            </a:r>
            <a:r>
              <a:rPr lang="en-ZA" sz="2400" b="0" dirty="0" smtClean="0">
                <a:solidFill>
                  <a:schemeClr val="tx1"/>
                </a:solidFill>
                <a:latin typeface="+mn-lt"/>
              </a:rPr>
              <a:t>leadership</a:t>
            </a:r>
          </a:p>
          <a:p>
            <a:pPr lvl="1"/>
            <a:r>
              <a:rPr lang="en-ZA" sz="2400" b="0" dirty="0">
                <a:solidFill>
                  <a:schemeClr val="tx1"/>
                </a:solidFill>
                <a:latin typeface="+mn-lt"/>
              </a:rPr>
              <a:t>Number of community conversations on social cohesion and nation building </a:t>
            </a:r>
            <a:r>
              <a:rPr lang="en-ZA" sz="2400" b="0" dirty="0" smtClean="0">
                <a:solidFill>
                  <a:schemeClr val="tx1"/>
                </a:solidFill>
                <a:latin typeface="+mn-lt"/>
              </a:rPr>
              <a:t>conducted</a:t>
            </a:r>
          </a:p>
          <a:p>
            <a:pPr marL="457200" lvl="1" indent="0">
              <a:buNone/>
            </a:pPr>
            <a:endParaRPr lang="en-ZA" sz="2400" b="0" dirty="0" smtClean="0">
              <a:solidFill>
                <a:schemeClr val="tx1"/>
              </a:solidFill>
              <a:latin typeface="+mn-lt"/>
            </a:endParaRPr>
          </a:p>
          <a:p>
            <a:r>
              <a:rPr lang="en-ZA" sz="2400" b="0" dirty="0" smtClean="0">
                <a:solidFill>
                  <a:schemeClr val="tx1"/>
                </a:solidFill>
                <a:latin typeface="+mn-lt"/>
              </a:rPr>
              <a:t>Achieving </a:t>
            </a:r>
            <a:r>
              <a:rPr lang="en-ZA" sz="2400" b="0" dirty="0">
                <a:solidFill>
                  <a:schemeClr val="tx1"/>
                </a:solidFill>
                <a:latin typeface="+mn-lt"/>
              </a:rPr>
              <a:t>a social compact that will lay the basis for equity, inclusion and prosperity for all. </a:t>
            </a:r>
            <a:endParaRPr lang="en-ZA" sz="2400" b="0" dirty="0" smtClean="0">
              <a:solidFill>
                <a:schemeClr val="tx1"/>
              </a:solidFill>
              <a:latin typeface="+mn-lt"/>
            </a:endParaRPr>
          </a:p>
          <a:p>
            <a:pPr lvl="1"/>
            <a:r>
              <a:rPr lang="en-ZA" sz="2400" b="0" dirty="0">
                <a:solidFill>
                  <a:schemeClr val="tx1"/>
                </a:solidFill>
                <a:latin typeface="+mn-lt"/>
              </a:rPr>
              <a:t>A social compact for nation building and social cohesion </a:t>
            </a:r>
            <a:endParaRPr lang="en-ZA" sz="2400" b="0" dirty="0" smtClean="0">
              <a:solidFill>
                <a:schemeClr val="tx1"/>
              </a:solidFill>
              <a:latin typeface="+mn-lt"/>
            </a:endParaRPr>
          </a:p>
          <a:p>
            <a:pPr marL="457200" lvl="1" indent="0">
              <a:buNone/>
            </a:pPr>
            <a:r>
              <a:rPr lang="en-ZA" sz="2000" b="0" dirty="0">
                <a:solidFill>
                  <a:schemeClr val="tx1"/>
                </a:solidFill>
                <a:latin typeface="+mn-lt"/>
              </a:rPr>
              <a:t>	</a:t>
            </a:r>
          </a:p>
          <a:p>
            <a:pPr marL="0" indent="0" algn="just">
              <a:buNone/>
            </a:pPr>
            <a:endParaRPr lang="en-ZA" sz="2400" b="0" dirty="0" smtClean="0">
              <a:latin typeface="+mn-lt"/>
            </a:endParaRPr>
          </a:p>
          <a:p>
            <a:pPr marL="0" indent="0" algn="just">
              <a:buNone/>
            </a:pPr>
            <a:endParaRPr lang="en-ZA" sz="2400" b="0" dirty="0">
              <a:latin typeface="+mn-lt"/>
            </a:endParaRPr>
          </a:p>
        </p:txBody>
      </p:sp>
      <p:sp>
        <p:nvSpPr>
          <p:cNvPr id="4" name="Slide Number Placeholder 3"/>
          <p:cNvSpPr>
            <a:spLocks noGrp="1"/>
          </p:cNvSpPr>
          <p:nvPr>
            <p:ph type="sldNum" sz="quarter" idx="4"/>
          </p:nvPr>
        </p:nvSpPr>
        <p:spPr/>
        <p:txBody>
          <a:bodyPr/>
          <a:lstStyle/>
          <a:p>
            <a:r>
              <a:rPr lang="en-ZA" sz="1200" b="1" dirty="0" smtClean="0"/>
              <a:t>9</a:t>
            </a:r>
          </a:p>
        </p:txBody>
      </p:sp>
    </p:spTree>
    <p:extLst>
      <p:ext uri="{BB962C8B-B14F-4D97-AF65-F5344CB8AC3E}">
        <p14:creationId xmlns:p14="http://schemas.microsoft.com/office/powerpoint/2010/main" xmlns="" val="120475681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494928"/>
          </a:xfrm>
          <a:ln>
            <a:solidFill>
              <a:srgbClr val="C00000"/>
            </a:solidFill>
          </a:ln>
        </p:spPr>
        <p:txBody>
          <a:bodyPr>
            <a:noAutofit/>
          </a:bodyPr>
          <a:lstStyle/>
          <a:p>
            <a:pPr algn="ctr"/>
            <a:r>
              <a:rPr lang="en-ZA" sz="2400" dirty="0">
                <a:solidFill>
                  <a:schemeClr val="tx1"/>
                </a:solidFill>
              </a:rPr>
              <a:t> </a:t>
            </a:r>
            <a:r>
              <a:rPr lang="en-ZA" sz="2400" dirty="0" smtClean="0">
                <a:solidFill>
                  <a:schemeClr val="accent6">
                    <a:lumMod val="50000"/>
                  </a:schemeClr>
                </a:solidFill>
              </a:rPr>
              <a:t>PROGRAMME </a:t>
            </a:r>
            <a:r>
              <a:rPr lang="en-ZA" sz="2400" dirty="0">
                <a:solidFill>
                  <a:schemeClr val="accent6">
                    <a:lumMod val="50000"/>
                  </a:schemeClr>
                </a:solidFill>
              </a:rPr>
              <a:t>2: </a:t>
            </a:r>
            <a:r>
              <a:rPr lang="en-ZA" sz="2400" dirty="0" smtClean="0">
                <a:solidFill>
                  <a:schemeClr val="accent6">
                    <a:lumMod val="50000"/>
                  </a:schemeClr>
                </a:solidFill>
              </a:rPr>
              <a:t>INSTITUTIONAL GOVERNANCE</a:t>
            </a:r>
            <a:endParaRPr lang="en-ZA" sz="2400" dirty="0">
              <a:solidFill>
                <a:schemeClr val="accent6">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02161336"/>
              </p:ext>
            </p:extLst>
          </p:nvPr>
        </p:nvGraphicFramePr>
        <p:xfrm>
          <a:off x="323528" y="1124744"/>
          <a:ext cx="8468910" cy="4680524"/>
        </p:xfrm>
        <a:graphic>
          <a:graphicData uri="http://schemas.openxmlformats.org/drawingml/2006/table">
            <a:tbl>
              <a:tblPr firstRow="1" bandRow="1">
                <a:tableStyleId>{5C22544A-7EE6-4342-B048-85BDC9FD1C3A}</a:tableStyleId>
              </a:tblPr>
              <a:tblGrid>
                <a:gridCol w="3456383">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131773">
                  <a:extLst>
                    <a:ext uri="{9D8B030D-6E8A-4147-A177-3AD203B41FA5}">
                      <a16:colId xmlns:a16="http://schemas.microsoft.com/office/drawing/2014/main" xmlns="" val="20002"/>
                    </a:ext>
                  </a:extLst>
                </a:gridCol>
                <a:gridCol w="1172483">
                  <a:extLst>
                    <a:ext uri="{9D8B030D-6E8A-4147-A177-3AD203B41FA5}">
                      <a16:colId xmlns:a16="http://schemas.microsoft.com/office/drawing/2014/main" xmlns="" val="20003"/>
                    </a:ext>
                  </a:extLst>
                </a:gridCol>
                <a:gridCol w="1124095">
                  <a:extLst>
                    <a:ext uri="{9D8B030D-6E8A-4147-A177-3AD203B41FA5}">
                      <a16:colId xmlns:a16="http://schemas.microsoft.com/office/drawing/2014/main" xmlns="" val="20004"/>
                    </a:ext>
                  </a:extLst>
                </a:gridCol>
              </a:tblGrid>
              <a:tr h="908672">
                <a:tc>
                  <a:txBody>
                    <a:bodyPr/>
                    <a:lstStyle/>
                    <a:p>
                      <a:r>
                        <a:rPr lang="en-US" sz="2000" b="1" dirty="0" smtClean="0">
                          <a:latin typeface="+mn-lt"/>
                        </a:rPr>
                        <a:t>Economic</a:t>
                      </a:r>
                      <a:r>
                        <a:rPr lang="en-US" sz="2000" b="1" baseline="0" dirty="0" smtClean="0">
                          <a:latin typeface="+mn-lt"/>
                        </a:rPr>
                        <a:t> Classification</a:t>
                      </a:r>
                      <a:endParaRPr lang="en-ZA" sz="2000" b="1" dirty="0">
                        <a:latin typeface="+mn-lt"/>
                      </a:endParaRPr>
                    </a:p>
                  </a:txBody>
                  <a:tcPr marL="91435" marR="91435" marT="45719" marB="45719">
                    <a:solidFill>
                      <a:srgbClr val="B77727"/>
                    </a:solidFill>
                  </a:tcPr>
                </a:tc>
                <a:tc>
                  <a:txBody>
                    <a:bodyPr/>
                    <a:lstStyle/>
                    <a:p>
                      <a:pPr algn="ctr"/>
                      <a:r>
                        <a:rPr lang="en-US" sz="2000" b="1" dirty="0" smtClean="0">
                          <a:latin typeface="+mn-lt"/>
                        </a:rPr>
                        <a:t>2018/19 </a:t>
                      </a:r>
                      <a:r>
                        <a:rPr lang="en-US" sz="1400" b="1" dirty="0" smtClean="0">
                          <a:latin typeface="+mn-lt"/>
                        </a:rPr>
                        <a:t>Adjusted Appropriation</a:t>
                      </a:r>
                      <a:endParaRPr lang="en-ZA" sz="1400" b="1" dirty="0">
                        <a:latin typeface="+mn-lt"/>
                      </a:endParaRPr>
                    </a:p>
                  </a:txBody>
                  <a:tcPr marL="91435" marR="91435" marT="45719" marB="45719">
                    <a:solidFill>
                      <a:srgbClr val="B77727"/>
                    </a:solidFill>
                  </a:tcPr>
                </a:tc>
                <a:tc>
                  <a:txBody>
                    <a:bodyPr/>
                    <a:lstStyle/>
                    <a:p>
                      <a:pPr algn="r"/>
                      <a:r>
                        <a:rPr lang="en-US" sz="2000" b="1" dirty="0" smtClean="0">
                          <a:latin typeface="+mn-lt"/>
                        </a:rPr>
                        <a:t>2019/20</a:t>
                      </a:r>
                      <a:endParaRPr lang="en-ZA" sz="2000" b="1" dirty="0">
                        <a:latin typeface="+mn-lt"/>
                      </a:endParaRPr>
                    </a:p>
                  </a:txBody>
                  <a:tcPr marL="91435" marR="91435" marT="45719" marB="45719">
                    <a:solidFill>
                      <a:srgbClr val="B77727"/>
                    </a:solidFill>
                  </a:tcPr>
                </a:tc>
                <a:tc>
                  <a:txBody>
                    <a:bodyPr/>
                    <a:lstStyle/>
                    <a:p>
                      <a:pPr algn="r"/>
                      <a:r>
                        <a:rPr lang="en-ZA" sz="2000" b="1" dirty="0" smtClean="0">
                          <a:latin typeface="+mn-lt"/>
                        </a:rPr>
                        <a:t>2020/21</a:t>
                      </a:r>
                      <a:endParaRPr lang="en-ZA" sz="2000" b="1" dirty="0">
                        <a:latin typeface="+mn-lt"/>
                      </a:endParaRPr>
                    </a:p>
                  </a:txBody>
                  <a:tcPr marL="91435" marR="91435" marT="45719" marB="45719">
                    <a:solidFill>
                      <a:srgbClr val="B77727"/>
                    </a:solidFill>
                  </a:tcPr>
                </a:tc>
                <a:tc>
                  <a:txBody>
                    <a:bodyPr/>
                    <a:lstStyle/>
                    <a:p>
                      <a:pPr algn="r"/>
                      <a:r>
                        <a:rPr lang="en-US" sz="2000" b="1" dirty="0" smtClean="0">
                          <a:latin typeface="+mn-lt"/>
                        </a:rPr>
                        <a:t>2021/22</a:t>
                      </a:r>
                      <a:endParaRPr lang="en-ZA" sz="20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610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ZA" sz="1600" b="1" dirty="0" smtClean="0">
                          <a:latin typeface="+mn-lt"/>
                        </a:rPr>
                        <a:t>R’000</a:t>
                      </a:r>
                      <a:endParaRPr lang="en-ZA" sz="1600" b="1" dirty="0">
                        <a:latin typeface="+mn-lt"/>
                      </a:endParaRPr>
                    </a:p>
                  </a:txBody>
                  <a:tcPr marL="91435" marR="91435" marT="45719" marB="45719">
                    <a:solidFill>
                      <a:srgbClr val="FFFFCC"/>
                    </a:solidFill>
                  </a:tcPr>
                </a:tc>
                <a:tc>
                  <a:txBody>
                    <a:bodyPr/>
                    <a:lstStyle/>
                    <a:p>
                      <a:pPr algn="r"/>
                      <a:r>
                        <a:rPr lang="en-US" sz="1600" b="1" dirty="0" smtClean="0">
                          <a:latin typeface="+mn-lt"/>
                        </a:rPr>
                        <a:t>R’000</a:t>
                      </a:r>
                      <a:endParaRPr lang="en-ZA" sz="1600" b="1" dirty="0">
                        <a:latin typeface="+mn-lt"/>
                      </a:endParaRPr>
                    </a:p>
                  </a:txBody>
                  <a:tcPr marL="91435" marR="91435" marT="45719" marB="45719">
                    <a:solidFill>
                      <a:srgbClr val="FFFFCC"/>
                    </a:solidFill>
                  </a:tcPr>
                </a:tc>
                <a:extLst>
                  <a:ext uri="{0D108BD9-81ED-4DB2-BD59-A6C34878D82A}">
                    <a16:rowId xmlns:a16="http://schemas.microsoft.com/office/drawing/2014/main" xmlns="" val="10001"/>
                  </a:ext>
                </a:extLst>
              </a:tr>
              <a:tr h="38744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Compensation </a:t>
                      </a:r>
                      <a:endPar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700" b="0" dirty="0" smtClean="0">
                          <a:latin typeface="+mn-lt"/>
                        </a:rPr>
                        <a:t>40</a:t>
                      </a:r>
                      <a:r>
                        <a:rPr lang="en-US" sz="1700" b="0" baseline="0" dirty="0" smtClean="0">
                          <a:latin typeface="+mn-lt"/>
                        </a:rPr>
                        <a:t> 356</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41 573</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44 592</a:t>
                      </a:r>
                      <a:endParaRPr lang="en-ZA" sz="1700" b="0" dirty="0">
                        <a:latin typeface="+mn-lt"/>
                      </a:endParaRPr>
                    </a:p>
                  </a:txBody>
                  <a:tcPr marL="91435" marR="91435" marT="45719" marB="45719">
                    <a:solidFill>
                      <a:srgbClr val="FFFFFF"/>
                    </a:solidFill>
                  </a:tcPr>
                </a:tc>
                <a:tc>
                  <a:txBody>
                    <a:bodyPr/>
                    <a:lstStyle/>
                    <a:p>
                      <a:pPr algn="r"/>
                      <a:r>
                        <a:rPr lang="en-US" sz="1700" b="0" dirty="0" smtClean="0">
                          <a:solidFill>
                            <a:schemeClr val="tx1"/>
                          </a:solidFill>
                          <a:latin typeface="+mn-lt"/>
                        </a:rPr>
                        <a:t>47 739</a:t>
                      </a:r>
                      <a:endParaRPr lang="en-ZA" sz="1700" b="0" dirty="0">
                        <a:solidFill>
                          <a:schemeClr val="tx1"/>
                        </a:solidFill>
                        <a:latin typeface="+mn-lt"/>
                      </a:endParaRPr>
                    </a:p>
                  </a:txBody>
                  <a:tcPr marL="91435" marR="91435" marT="45719" marB="45719">
                    <a:solidFill>
                      <a:srgbClr val="FFFFFF"/>
                    </a:solidFill>
                  </a:tcPr>
                </a:tc>
                <a:extLst>
                  <a:ext uri="{0D108BD9-81ED-4DB2-BD59-A6C34878D82A}">
                    <a16:rowId xmlns:a16="http://schemas.microsoft.com/office/drawing/2014/main" xmlns="" val="10002"/>
                  </a:ext>
                </a:extLst>
              </a:tr>
              <a:tr h="380880">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Goods &amp; Services </a:t>
                      </a:r>
                      <a:endPar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700" b="0" dirty="0" smtClean="0">
                          <a:latin typeface="+mn-lt"/>
                        </a:rPr>
                        <a:t>78 643</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73 817</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78 085</a:t>
                      </a:r>
                      <a:endParaRPr lang="en-ZA" sz="1700" b="0" dirty="0">
                        <a:latin typeface="+mn-lt"/>
                      </a:endParaRPr>
                    </a:p>
                  </a:txBody>
                  <a:tcPr marL="91435" marR="91435" marT="45719" marB="45719">
                    <a:solidFill>
                      <a:srgbClr val="FFFFCC"/>
                    </a:solidFill>
                  </a:tcPr>
                </a:tc>
                <a:tc>
                  <a:txBody>
                    <a:bodyPr/>
                    <a:lstStyle/>
                    <a:p>
                      <a:pPr algn="r"/>
                      <a:r>
                        <a:rPr lang="en-US" sz="1700" b="0" dirty="0" smtClean="0">
                          <a:solidFill>
                            <a:schemeClr val="tx1"/>
                          </a:solidFill>
                          <a:latin typeface="+mn-lt"/>
                        </a:rPr>
                        <a:t>82 529</a:t>
                      </a:r>
                      <a:endParaRPr lang="en-ZA" sz="17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03"/>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Foreign Govn &amp; International Org</a:t>
                      </a:r>
                    </a:p>
                  </a:txBody>
                  <a:tcPr marT="45718" marB="45718" horzOverflow="overflow">
                    <a:solidFill>
                      <a:srgbClr val="FFFFFF"/>
                    </a:solidFill>
                  </a:tcPr>
                </a:tc>
                <a:tc>
                  <a:txBody>
                    <a:bodyPr/>
                    <a:lstStyle/>
                    <a:p>
                      <a:pPr algn="r"/>
                      <a:r>
                        <a:rPr lang="en-US" sz="1700" b="0" dirty="0" smtClean="0">
                          <a:latin typeface="+mn-lt"/>
                        </a:rPr>
                        <a:t>2 865</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3 025</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3 191</a:t>
                      </a:r>
                      <a:endParaRPr lang="en-ZA" sz="1700" b="0" dirty="0">
                        <a:latin typeface="+mn-lt"/>
                      </a:endParaRPr>
                    </a:p>
                  </a:txBody>
                  <a:tcPr marL="91435" marR="91435" marT="45719" marB="45719">
                    <a:solidFill>
                      <a:srgbClr val="FFFFFF"/>
                    </a:solidFill>
                  </a:tcPr>
                </a:tc>
                <a:tc>
                  <a:txBody>
                    <a:bodyPr/>
                    <a:lstStyle/>
                    <a:p>
                      <a:pPr algn="r"/>
                      <a:r>
                        <a:rPr lang="en-US" sz="1700" b="0" dirty="0" smtClean="0">
                          <a:solidFill>
                            <a:schemeClr val="tx1"/>
                          </a:solidFill>
                          <a:latin typeface="+mn-lt"/>
                        </a:rPr>
                        <a:t>3 367</a:t>
                      </a:r>
                      <a:endParaRPr lang="en-ZA" sz="1700" b="0" dirty="0">
                        <a:solidFill>
                          <a:schemeClr val="tx1"/>
                        </a:solidFill>
                        <a:latin typeface="+mn-lt"/>
                      </a:endParaRPr>
                    </a:p>
                  </a:txBody>
                  <a:tcPr marL="91435" marR="91435" marT="45719" marB="45719">
                    <a:solidFill>
                      <a:srgbClr val="FFFFFF"/>
                    </a:solidFill>
                  </a:tcPr>
                </a:tc>
                <a:extLst>
                  <a:ext uri="{0D108BD9-81ED-4DB2-BD59-A6C34878D82A}">
                    <a16:rowId xmlns:a16="http://schemas.microsoft.com/office/drawing/2014/main" xmlns="" val="10004"/>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Non-Profit Institutions</a:t>
                      </a:r>
                    </a:p>
                  </a:txBody>
                  <a:tcPr marT="45718" marB="45718" horzOverflow="overflow">
                    <a:solidFill>
                      <a:srgbClr val="FFFFCC"/>
                    </a:solidFill>
                  </a:tcPr>
                </a:tc>
                <a:tc>
                  <a:txBody>
                    <a:bodyPr/>
                    <a:lstStyle/>
                    <a:p>
                      <a:pPr algn="r"/>
                      <a:r>
                        <a:rPr lang="en-US" sz="1700" b="0" dirty="0" smtClean="0">
                          <a:latin typeface="+mn-lt"/>
                        </a:rPr>
                        <a:t>42 366</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22 474</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23 683</a:t>
                      </a:r>
                      <a:endParaRPr lang="en-ZA" sz="1700" b="0" dirty="0">
                        <a:latin typeface="+mn-lt"/>
                      </a:endParaRPr>
                    </a:p>
                  </a:txBody>
                  <a:tcPr marL="91435" marR="91435" marT="45719" marB="45719">
                    <a:solidFill>
                      <a:srgbClr val="FFFFCC"/>
                    </a:solidFill>
                  </a:tcPr>
                </a:tc>
                <a:tc>
                  <a:txBody>
                    <a:bodyPr/>
                    <a:lstStyle/>
                    <a:p>
                      <a:pPr algn="r"/>
                      <a:r>
                        <a:rPr lang="en-US" sz="1700" b="0" dirty="0" smtClean="0">
                          <a:solidFill>
                            <a:schemeClr val="tx1"/>
                          </a:solidFill>
                          <a:latin typeface="+mn-lt"/>
                        </a:rPr>
                        <a:t>25 459</a:t>
                      </a:r>
                      <a:endParaRPr lang="en-ZA" sz="17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05"/>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Public Corporations</a:t>
                      </a:r>
                    </a:p>
                  </a:txBody>
                  <a:tcPr marT="45718" marB="45718" horzOverflow="overflow">
                    <a:solidFill>
                      <a:srgbClr val="FFFFFF"/>
                    </a:solidFill>
                  </a:tcPr>
                </a:tc>
                <a:tc>
                  <a:txBody>
                    <a:bodyPr/>
                    <a:lstStyle/>
                    <a:p>
                      <a:pPr algn="r"/>
                      <a:r>
                        <a:rPr lang="en-US" sz="1700" b="0" dirty="0" smtClean="0">
                          <a:latin typeface="+mn-lt"/>
                        </a:rPr>
                        <a:t>5</a:t>
                      </a:r>
                      <a:r>
                        <a:rPr lang="en-US" sz="1700" b="0" baseline="0" dirty="0" smtClean="0">
                          <a:latin typeface="+mn-lt"/>
                        </a:rPr>
                        <a:t> 000</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FF"/>
                    </a:solidFill>
                  </a:tcPr>
                </a:tc>
                <a:tc>
                  <a:txBody>
                    <a:bodyPr/>
                    <a:lstStyle/>
                    <a:p>
                      <a:pPr algn="r"/>
                      <a:endParaRPr lang="en-ZA" sz="1700" b="0" dirty="0">
                        <a:solidFill>
                          <a:schemeClr val="tx1"/>
                        </a:solidFill>
                        <a:latin typeface="+mn-lt"/>
                      </a:endParaRPr>
                    </a:p>
                  </a:txBody>
                  <a:tcPr marL="91435" marR="91435" marT="45719" marB="45719">
                    <a:solidFill>
                      <a:srgbClr val="FFFFFF"/>
                    </a:solidFill>
                  </a:tcPr>
                </a:tc>
                <a:extLst>
                  <a:ext uri="{0D108BD9-81ED-4DB2-BD59-A6C34878D82A}">
                    <a16:rowId xmlns:a16="http://schemas.microsoft.com/office/drawing/2014/main" xmlns="" val="10006"/>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Heritage Assets (Legacy projects)</a:t>
                      </a:r>
                    </a:p>
                  </a:txBody>
                  <a:tcPr marT="45718" marB="45718" horzOverflow="overflow">
                    <a:solidFill>
                      <a:srgbClr val="FFFFCC"/>
                    </a:solidFill>
                  </a:tcPr>
                </a:tc>
                <a:tc>
                  <a:txBody>
                    <a:bodyPr/>
                    <a:lstStyle/>
                    <a:p>
                      <a:pPr algn="r"/>
                      <a:r>
                        <a:rPr lang="en-US" sz="1700" b="0" dirty="0" smtClean="0">
                          <a:latin typeface="+mn-lt"/>
                        </a:rPr>
                        <a:t>109 593</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CC"/>
                    </a:solidFill>
                  </a:tcPr>
                </a:tc>
                <a:tc>
                  <a:txBody>
                    <a:bodyPr/>
                    <a:lstStyle/>
                    <a:p>
                      <a:pPr algn="r"/>
                      <a:r>
                        <a:rPr lang="en-US" sz="1700" b="0" dirty="0" smtClean="0">
                          <a:solidFill>
                            <a:schemeClr val="tx1"/>
                          </a:solidFill>
                          <a:latin typeface="+mn-lt"/>
                        </a:rPr>
                        <a:t>-</a:t>
                      </a:r>
                      <a:endParaRPr lang="en-ZA" sz="17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07"/>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Software and other intangible assets</a:t>
                      </a:r>
                    </a:p>
                  </a:txBody>
                  <a:tcPr marT="45718" marB="45718" horzOverflow="overflow">
                    <a:solidFill>
                      <a:srgbClr val="FFFFFF"/>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FF"/>
                    </a:solidFill>
                  </a:tcPr>
                </a:tc>
                <a:tc>
                  <a:txBody>
                    <a:bodyPr/>
                    <a:lstStyle/>
                    <a:p>
                      <a:pPr algn="r"/>
                      <a:r>
                        <a:rPr lang="en-US" sz="1700" b="0" dirty="0" smtClean="0">
                          <a:latin typeface="+mn-lt"/>
                        </a:rPr>
                        <a:t>-</a:t>
                      </a:r>
                      <a:endParaRPr lang="en-ZA" sz="1700" b="0" dirty="0">
                        <a:latin typeface="+mn-lt"/>
                      </a:endParaRPr>
                    </a:p>
                  </a:txBody>
                  <a:tcPr marL="91435" marR="91435" marT="45719" marB="45719">
                    <a:solidFill>
                      <a:srgbClr val="FFFFFF"/>
                    </a:solidFill>
                  </a:tcPr>
                </a:tc>
                <a:tc>
                  <a:txBody>
                    <a:bodyPr/>
                    <a:lstStyle/>
                    <a:p>
                      <a:pPr algn="r"/>
                      <a:r>
                        <a:rPr lang="en-US" sz="1700" b="0" dirty="0" smtClean="0">
                          <a:solidFill>
                            <a:schemeClr val="tx1"/>
                          </a:solidFill>
                          <a:latin typeface="+mn-lt"/>
                        </a:rPr>
                        <a:t>-</a:t>
                      </a:r>
                      <a:endParaRPr lang="en-ZA" sz="1700" b="0" dirty="0">
                        <a:solidFill>
                          <a:schemeClr val="tx1"/>
                        </a:solidFill>
                        <a:latin typeface="+mn-lt"/>
                      </a:endParaRPr>
                    </a:p>
                  </a:txBody>
                  <a:tcPr marL="91435" marR="91435" marT="45719" marB="45719">
                    <a:solidFill>
                      <a:srgbClr val="FFFFFF"/>
                    </a:solidFill>
                  </a:tcPr>
                </a:tc>
                <a:extLst>
                  <a:ext uri="{0D108BD9-81ED-4DB2-BD59-A6C34878D82A}">
                    <a16:rowId xmlns:a16="http://schemas.microsoft.com/office/drawing/2014/main" xmlns="" val="10008"/>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Dept Agencies &amp; Accounts</a:t>
                      </a:r>
                    </a:p>
                  </a:txBody>
                  <a:tcPr marT="45718" marB="45718" horzOverflow="overflow">
                    <a:solidFill>
                      <a:srgbClr val="FFFFCC"/>
                    </a:solidFill>
                  </a:tcPr>
                </a:tc>
                <a:tc>
                  <a:txBody>
                    <a:bodyPr/>
                    <a:lstStyle/>
                    <a:p>
                      <a:pPr algn="r"/>
                      <a:r>
                        <a:rPr lang="en-US" sz="1700" b="0" dirty="0" smtClean="0">
                          <a:latin typeface="+mn-lt"/>
                        </a:rPr>
                        <a:t>9 000</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9 504</a:t>
                      </a:r>
                      <a:endParaRPr lang="en-ZA" sz="1700" b="0" dirty="0">
                        <a:latin typeface="+mn-lt"/>
                      </a:endParaRPr>
                    </a:p>
                  </a:txBody>
                  <a:tcPr marL="91435" marR="91435" marT="45719" marB="45719">
                    <a:solidFill>
                      <a:srgbClr val="FFFFCC"/>
                    </a:solidFill>
                  </a:tcPr>
                </a:tc>
                <a:tc>
                  <a:txBody>
                    <a:bodyPr/>
                    <a:lstStyle/>
                    <a:p>
                      <a:pPr algn="r"/>
                      <a:r>
                        <a:rPr lang="en-US" sz="1700" b="0" dirty="0" smtClean="0">
                          <a:latin typeface="+mn-lt"/>
                        </a:rPr>
                        <a:t>10 027</a:t>
                      </a:r>
                      <a:endParaRPr lang="en-ZA" sz="1700" b="0" dirty="0">
                        <a:latin typeface="+mn-lt"/>
                      </a:endParaRPr>
                    </a:p>
                  </a:txBody>
                  <a:tcPr marL="91435" marR="91435" marT="45719" marB="45719">
                    <a:solidFill>
                      <a:srgbClr val="FFFFCC"/>
                    </a:solidFill>
                  </a:tcPr>
                </a:tc>
                <a:tc>
                  <a:txBody>
                    <a:bodyPr/>
                    <a:lstStyle/>
                    <a:p>
                      <a:pPr algn="r"/>
                      <a:r>
                        <a:rPr lang="en-US" sz="1700" b="0" dirty="0" smtClean="0">
                          <a:solidFill>
                            <a:schemeClr val="tx1"/>
                          </a:solidFill>
                          <a:latin typeface="+mn-lt"/>
                        </a:rPr>
                        <a:t>10 578</a:t>
                      </a:r>
                      <a:endParaRPr lang="en-ZA" sz="1700" b="0" dirty="0">
                        <a:solidFill>
                          <a:schemeClr val="tx1"/>
                        </a:solidFill>
                        <a:latin typeface="+mn-lt"/>
                      </a:endParaRPr>
                    </a:p>
                  </a:txBody>
                  <a:tcPr marL="91435" marR="91435" marT="45719" marB="45719">
                    <a:solidFill>
                      <a:srgbClr val="FFFFCC"/>
                    </a:solidFill>
                  </a:tcPr>
                </a:tc>
                <a:extLst>
                  <a:ext uri="{0D108BD9-81ED-4DB2-BD59-A6C34878D82A}">
                    <a16:rowId xmlns:a16="http://schemas.microsoft.com/office/drawing/2014/main" xmlns="" val="10009"/>
                  </a:ext>
                </a:extLst>
              </a:tr>
              <a:tr h="377492">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700" b="1" i="0" u="none" strike="noStrike" cap="none" normalizeH="0" baseline="0" dirty="0" smtClean="0">
                          <a:ln>
                            <a:noFill/>
                          </a:ln>
                          <a:solidFill>
                            <a:schemeClr val="tx1"/>
                          </a:solidFill>
                          <a:effectLst/>
                          <a:latin typeface="+mn-lt"/>
                          <a:ea typeface="Arial Unicode MS" pitchFamily="34" charset="-128"/>
                          <a:cs typeface="Arial Unicode MS" pitchFamily="34" charset="-128"/>
                        </a:rPr>
                        <a:t>TOTAL</a:t>
                      </a:r>
                    </a:p>
                  </a:txBody>
                  <a:tcPr marT="45718" marB="45718" horzOverflow="overflow">
                    <a:noFill/>
                  </a:tcPr>
                </a:tc>
                <a:tc>
                  <a:txBody>
                    <a:bodyPr/>
                    <a:lstStyle/>
                    <a:p>
                      <a:pPr algn="r"/>
                      <a:r>
                        <a:rPr lang="en-US" sz="1700" b="1" dirty="0" smtClean="0">
                          <a:solidFill>
                            <a:schemeClr val="tx1"/>
                          </a:solidFill>
                          <a:latin typeface="+mn-lt"/>
                        </a:rPr>
                        <a:t>287 823</a:t>
                      </a:r>
                      <a:endParaRPr lang="en-ZA" sz="1700" b="1" dirty="0">
                        <a:solidFill>
                          <a:schemeClr val="tx1"/>
                        </a:solidFill>
                        <a:latin typeface="+mn-lt"/>
                      </a:endParaRPr>
                    </a:p>
                  </a:txBody>
                  <a:tcPr marL="91435" marR="91435" marT="45719" marB="45719">
                    <a:noFill/>
                  </a:tcPr>
                </a:tc>
                <a:tc>
                  <a:txBody>
                    <a:bodyPr/>
                    <a:lstStyle/>
                    <a:p>
                      <a:pPr algn="r"/>
                      <a:r>
                        <a:rPr lang="en-US" sz="1800" b="1" dirty="0" smtClean="0">
                          <a:solidFill>
                            <a:schemeClr val="tx1"/>
                          </a:solidFill>
                        </a:rPr>
                        <a:t>150 393</a:t>
                      </a:r>
                      <a:endParaRPr lang="en-ZA" sz="1800" b="1" dirty="0">
                        <a:solidFill>
                          <a:schemeClr val="tx1"/>
                        </a:solidFill>
                      </a:endParaRPr>
                    </a:p>
                  </a:txBody>
                  <a:tcPr marL="91435" marR="91435" marT="45719" marB="45719">
                    <a:noFill/>
                  </a:tcPr>
                </a:tc>
                <a:tc>
                  <a:txBody>
                    <a:bodyPr/>
                    <a:lstStyle/>
                    <a:p>
                      <a:pPr algn="r"/>
                      <a:r>
                        <a:rPr lang="en-US" sz="1800" b="1" dirty="0" smtClean="0">
                          <a:solidFill>
                            <a:schemeClr val="tx1"/>
                          </a:solidFill>
                        </a:rPr>
                        <a:t>159 578</a:t>
                      </a:r>
                      <a:endParaRPr lang="en-ZA" sz="1800" b="1" dirty="0">
                        <a:solidFill>
                          <a:schemeClr val="tx1"/>
                        </a:solidFill>
                      </a:endParaRPr>
                    </a:p>
                  </a:txBody>
                  <a:tcPr marL="91435" marR="91435" marT="45719" marB="45719">
                    <a:noFill/>
                  </a:tcPr>
                </a:tc>
                <a:tc>
                  <a:txBody>
                    <a:bodyPr/>
                    <a:lstStyle/>
                    <a:p>
                      <a:pPr algn="r"/>
                      <a:r>
                        <a:rPr lang="en-US" sz="1800" b="1" dirty="0" smtClean="0">
                          <a:solidFill>
                            <a:schemeClr val="tx1"/>
                          </a:solidFill>
                        </a:rPr>
                        <a:t>169 672</a:t>
                      </a:r>
                      <a:endParaRPr lang="en-ZA" sz="1800" b="1" dirty="0">
                        <a:solidFill>
                          <a:schemeClr val="tx1"/>
                        </a:solidFill>
                      </a:endParaRPr>
                    </a:p>
                  </a:txBody>
                  <a:tcPr marL="91435" marR="91435" marT="45719" marB="45719">
                    <a:noFill/>
                  </a:tcPr>
                </a:tc>
                <a:extLst>
                  <a:ext uri="{0D108BD9-81ED-4DB2-BD59-A6C34878D82A}">
                    <a16:rowId xmlns:a16="http://schemas.microsoft.com/office/drawing/2014/main" xmlns="" val="10010"/>
                  </a:ext>
                </a:extLst>
              </a:tr>
            </a:tbl>
          </a:graphicData>
        </a:graphic>
      </p:graphicFrame>
      <p:sp>
        <p:nvSpPr>
          <p:cNvPr id="6" name="Slide Number Placeholder 3"/>
          <p:cNvSpPr txBox="1">
            <a:spLocks/>
          </p:cNvSpPr>
          <p:nvPr/>
        </p:nvSpPr>
        <p:spPr>
          <a:xfrm>
            <a:off x="8182838" y="6165305"/>
            <a:ext cx="609600" cy="492620"/>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dirty="0" smtClean="0"/>
              <a:t>88</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230316089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864096"/>
          </a:xfrm>
          <a:ln>
            <a:solidFill>
              <a:srgbClr val="C00000"/>
            </a:solidFill>
          </a:ln>
        </p:spPr>
        <p:txBody>
          <a:bodyPr>
            <a:noAutofit/>
          </a:bodyPr>
          <a:lstStyle/>
          <a:p>
            <a:pPr algn="ctr"/>
            <a:r>
              <a:rPr lang="en-ZA" sz="2200" dirty="0" smtClean="0">
                <a:solidFill>
                  <a:schemeClr val="accent6">
                    <a:lumMod val="50000"/>
                  </a:schemeClr>
                </a:solidFill>
              </a:rPr>
              <a:t>PROGRAMME </a:t>
            </a:r>
            <a:r>
              <a:rPr lang="en-ZA" sz="2200" dirty="0">
                <a:solidFill>
                  <a:schemeClr val="accent6">
                    <a:lumMod val="50000"/>
                  </a:schemeClr>
                </a:solidFill>
              </a:rPr>
              <a:t>3: </a:t>
            </a:r>
            <a:r>
              <a:rPr lang="en-ZA" sz="2200" dirty="0" smtClean="0">
                <a:solidFill>
                  <a:schemeClr val="accent6">
                    <a:lumMod val="50000"/>
                  </a:schemeClr>
                </a:solidFill>
              </a:rPr>
              <a:t>ARTS &amp; CULTURE PROMOTION &amp; DEVELOPMENT </a:t>
            </a:r>
            <a:endParaRPr lang="en-ZA" sz="2200" dirty="0">
              <a:solidFill>
                <a:schemeClr val="accent6">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57826213"/>
              </p:ext>
            </p:extLst>
          </p:nvPr>
        </p:nvGraphicFramePr>
        <p:xfrm>
          <a:off x="323529" y="1484784"/>
          <a:ext cx="8468908" cy="4259523"/>
        </p:xfrm>
        <a:graphic>
          <a:graphicData uri="http://schemas.openxmlformats.org/drawingml/2006/table">
            <a:tbl>
              <a:tblPr firstRow="1" bandRow="1">
                <a:tableStyleId>{5C22544A-7EE6-4342-B048-85BDC9FD1C3A}</a:tableStyleId>
              </a:tblPr>
              <a:tblGrid>
                <a:gridCol w="3672407">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196101">
                  <a:extLst>
                    <a:ext uri="{9D8B030D-6E8A-4147-A177-3AD203B41FA5}">
                      <a16:colId xmlns:a16="http://schemas.microsoft.com/office/drawing/2014/main" xmlns="" val="20004"/>
                    </a:ext>
                  </a:extLst>
                </a:gridCol>
              </a:tblGrid>
              <a:tr h="532016">
                <a:tc>
                  <a:txBody>
                    <a:bodyPr/>
                    <a:lstStyle/>
                    <a:p>
                      <a:r>
                        <a:rPr lang="en-US" sz="2000" b="1" dirty="0" smtClean="0">
                          <a:latin typeface="+mn-lt"/>
                        </a:rPr>
                        <a:t>Economic</a:t>
                      </a:r>
                      <a:r>
                        <a:rPr lang="en-US" sz="2000" b="1" baseline="0" dirty="0" smtClean="0">
                          <a:latin typeface="+mn-lt"/>
                        </a:rPr>
                        <a:t> Classification</a:t>
                      </a:r>
                      <a:endParaRPr lang="en-ZA" sz="2000" b="1" dirty="0">
                        <a:latin typeface="+mn-lt"/>
                      </a:endParaRPr>
                    </a:p>
                  </a:txBody>
                  <a:tcPr marL="91435" marR="91435" marT="45719" marB="45719">
                    <a:solidFill>
                      <a:srgbClr val="B77727"/>
                    </a:solidFill>
                  </a:tcPr>
                </a:tc>
                <a:tc>
                  <a:txBody>
                    <a:bodyPr/>
                    <a:lstStyle/>
                    <a:p>
                      <a:pPr algn="ctr"/>
                      <a:r>
                        <a:rPr lang="en-US" sz="2000" b="1" dirty="0" smtClean="0">
                          <a:latin typeface="+mn-lt"/>
                        </a:rPr>
                        <a:t>2018/19</a:t>
                      </a:r>
                    </a:p>
                    <a:p>
                      <a:pPr algn="ctr"/>
                      <a:r>
                        <a:rPr lang="en-US" sz="1400" b="1" dirty="0" smtClean="0">
                          <a:latin typeface="+mn-lt"/>
                        </a:rPr>
                        <a:t>Adjusted Appropriation</a:t>
                      </a:r>
                      <a:endParaRPr lang="en-ZA" sz="1400" b="1" dirty="0">
                        <a:latin typeface="+mn-lt"/>
                      </a:endParaRPr>
                    </a:p>
                  </a:txBody>
                  <a:tcPr marL="91435" marR="91435" marT="45719" marB="45719">
                    <a:solidFill>
                      <a:srgbClr val="B77727"/>
                    </a:solidFill>
                  </a:tcPr>
                </a:tc>
                <a:tc>
                  <a:txBody>
                    <a:bodyPr/>
                    <a:lstStyle/>
                    <a:p>
                      <a:pPr algn="r"/>
                      <a:r>
                        <a:rPr lang="en-US" sz="2000" b="1" dirty="0" smtClean="0">
                          <a:latin typeface="+mn-lt"/>
                        </a:rPr>
                        <a:t>2019/20</a:t>
                      </a:r>
                      <a:endParaRPr lang="en-ZA" sz="2000" b="1" dirty="0">
                        <a:latin typeface="+mn-lt"/>
                      </a:endParaRPr>
                    </a:p>
                  </a:txBody>
                  <a:tcPr marL="91435" marR="91435" marT="45719" marB="45719">
                    <a:solidFill>
                      <a:srgbClr val="B77727"/>
                    </a:solidFill>
                  </a:tcPr>
                </a:tc>
                <a:tc>
                  <a:txBody>
                    <a:bodyPr/>
                    <a:lstStyle/>
                    <a:p>
                      <a:pPr algn="r"/>
                      <a:r>
                        <a:rPr lang="en-ZA" sz="2000" b="1" dirty="0" smtClean="0">
                          <a:latin typeface="+mn-lt"/>
                        </a:rPr>
                        <a:t>2020/21</a:t>
                      </a:r>
                      <a:endParaRPr lang="en-ZA" sz="2000" b="1" dirty="0">
                        <a:latin typeface="+mn-lt"/>
                      </a:endParaRPr>
                    </a:p>
                  </a:txBody>
                  <a:tcPr marL="91435" marR="91435" marT="45719" marB="45719">
                    <a:solidFill>
                      <a:srgbClr val="B77727"/>
                    </a:solidFill>
                  </a:tcPr>
                </a:tc>
                <a:tc>
                  <a:txBody>
                    <a:bodyPr/>
                    <a:lstStyle/>
                    <a:p>
                      <a:pPr algn="r"/>
                      <a:r>
                        <a:rPr lang="en-US" sz="2000" b="1" dirty="0" smtClean="0">
                          <a:latin typeface="+mn-lt"/>
                        </a:rPr>
                        <a:t>2021/22</a:t>
                      </a:r>
                      <a:endParaRPr lang="en-ZA" sz="20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62314">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8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endParaRPr lang="en-ZA" sz="1800" b="1" dirty="0">
                        <a:latin typeface="+mn-lt"/>
                      </a:endParaRPr>
                    </a:p>
                  </a:txBody>
                  <a:tcPr marL="91435" marR="91435" marT="45719" marB="45719">
                    <a:solidFill>
                      <a:srgbClr val="FFFFCC"/>
                    </a:solidFill>
                  </a:tcPr>
                </a:tc>
                <a:tc>
                  <a:txBody>
                    <a:bodyPr/>
                    <a:lstStyle/>
                    <a:p>
                      <a:pPr algn="r"/>
                      <a:r>
                        <a:rPr lang="en-ZA" sz="1800" b="1" dirty="0" smtClean="0">
                          <a:latin typeface="+mn-lt"/>
                        </a:rPr>
                        <a:t>R’000</a:t>
                      </a:r>
                      <a:endParaRPr lang="en-ZA" sz="1800" b="1" dirty="0">
                        <a:latin typeface="+mn-lt"/>
                      </a:endParaRPr>
                    </a:p>
                  </a:txBody>
                  <a:tcPr marL="91435" marR="91435" marT="45719" marB="45719">
                    <a:solidFill>
                      <a:srgbClr val="FFFFCC"/>
                    </a:solidFill>
                  </a:tcPr>
                </a:tc>
                <a:tc>
                  <a:txBody>
                    <a:bodyPr/>
                    <a:lstStyle/>
                    <a:p>
                      <a:pPr algn="r"/>
                      <a:r>
                        <a:rPr lang="en-ZA" sz="1800" b="1" dirty="0" smtClean="0">
                          <a:latin typeface="+mn-lt"/>
                        </a:rPr>
                        <a:t>R’000</a:t>
                      </a:r>
                      <a:endParaRPr lang="en-ZA" sz="1800" b="1" dirty="0">
                        <a:latin typeface="+mn-lt"/>
                      </a:endParaRPr>
                    </a:p>
                  </a:txBody>
                  <a:tcPr marL="91435" marR="91435" marT="45719" marB="45719">
                    <a:solidFill>
                      <a:srgbClr val="FFFFCC"/>
                    </a:solidFill>
                  </a:tcPr>
                </a:tc>
                <a:tc>
                  <a:txBody>
                    <a:bodyPr/>
                    <a:lstStyle/>
                    <a:p>
                      <a:pPr algn="r"/>
                      <a:r>
                        <a:rPr lang="en-US" sz="1800" b="1" dirty="0" smtClean="0">
                          <a:latin typeface="+mn-lt"/>
                        </a:rPr>
                        <a:t>R’000</a:t>
                      </a:r>
                      <a:endParaRPr lang="en-ZA" sz="1800" b="1" dirty="0">
                        <a:latin typeface="+mn-lt"/>
                      </a:endParaRPr>
                    </a:p>
                  </a:txBody>
                  <a:tcPr marL="91435" marR="91435" marT="45719" marB="45719">
                    <a:solidFill>
                      <a:srgbClr val="FFFFCC"/>
                    </a:solidFill>
                  </a:tcPr>
                </a:tc>
                <a:extLst>
                  <a:ext uri="{0D108BD9-81ED-4DB2-BD59-A6C34878D82A}">
                    <a16:rowId xmlns:a16="http://schemas.microsoft.com/office/drawing/2014/main" xmlns="" val="10001"/>
                  </a:ext>
                </a:extLst>
              </a:tr>
              <a:tr h="3565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Compensation </a:t>
                      </a:r>
                      <a:endPar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600" b="0" dirty="0" smtClean="0">
                          <a:latin typeface="+mn-lt"/>
                        </a:rPr>
                        <a:t>51 801</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56 770</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60 982</a:t>
                      </a:r>
                      <a:endParaRPr lang="en-ZA" sz="1600" b="0" dirty="0">
                        <a:latin typeface="+mn-lt"/>
                      </a:endParaRPr>
                    </a:p>
                  </a:txBody>
                  <a:tcPr marL="91435" marR="91435" marT="45719" marB="45719">
                    <a:solidFill>
                      <a:srgbClr val="FFFFFF"/>
                    </a:solidFill>
                  </a:tcPr>
                </a:tc>
                <a:tc>
                  <a:txBody>
                    <a:bodyPr/>
                    <a:lstStyle/>
                    <a:p>
                      <a:pPr algn="r"/>
                      <a:r>
                        <a:rPr lang="en-US" sz="1600" b="0" dirty="0" smtClean="0">
                          <a:latin typeface="+mn-lt"/>
                        </a:rPr>
                        <a:t>65 384</a:t>
                      </a:r>
                      <a:endParaRPr lang="en-ZA" sz="1600" b="0" dirty="0">
                        <a:latin typeface="+mn-lt"/>
                      </a:endParaRPr>
                    </a:p>
                  </a:txBody>
                  <a:tcPr marL="91435" marR="91435" marT="45719" marB="45719">
                    <a:solidFill>
                      <a:srgbClr val="FFFFFF"/>
                    </a:solidFill>
                  </a:tcPr>
                </a:tc>
                <a:extLst>
                  <a:ext uri="{0D108BD9-81ED-4DB2-BD59-A6C34878D82A}">
                    <a16:rowId xmlns:a16="http://schemas.microsoft.com/office/drawing/2014/main" xmlns="" val="10002"/>
                  </a:ext>
                </a:extLst>
              </a:tr>
              <a:tr h="42288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Goods &amp; Services </a:t>
                      </a:r>
                      <a:endPar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600" b="0" dirty="0" smtClean="0">
                          <a:latin typeface="+mn-lt"/>
                        </a:rPr>
                        <a:t>64 314</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  77 620</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81 688</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85 770</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3"/>
                  </a:ext>
                </a:extLst>
              </a:tr>
              <a:tr h="398904">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Dept Agencies &amp; Accounts </a:t>
                      </a:r>
                      <a:endPar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600" b="0" dirty="0" smtClean="0">
                          <a:latin typeface="+mn-lt"/>
                        </a:rPr>
                        <a:t>762 349</a:t>
                      </a:r>
                      <a:endParaRPr lang="en-ZA" sz="1600" b="0" dirty="0">
                        <a:latin typeface="+mn-lt"/>
                      </a:endParaRPr>
                    </a:p>
                  </a:txBody>
                  <a:tcPr marL="91435" marR="91435" marT="45719" marB="45719" anchor="ctr">
                    <a:solidFill>
                      <a:srgbClr val="FFFFFF"/>
                    </a:solidFill>
                  </a:tcPr>
                </a:tc>
                <a:tc>
                  <a:txBody>
                    <a:bodyPr/>
                    <a:lstStyle/>
                    <a:p>
                      <a:pPr algn="r" fontAlgn="b"/>
                      <a:r>
                        <a:rPr lang="en-ZA" sz="1600" b="0" i="0" u="none" strike="noStrike" dirty="0" smtClean="0">
                          <a:solidFill>
                            <a:srgbClr val="000000"/>
                          </a:solidFill>
                          <a:effectLst/>
                          <a:latin typeface="Calibri" panose="020F0502020204030204" pitchFamily="34" charset="0"/>
                        </a:rPr>
                        <a:t>736 241</a:t>
                      </a:r>
                      <a:endParaRPr lang="en-ZA" sz="1600" b="0" i="0" u="none" strike="noStrike" dirty="0">
                        <a:solidFill>
                          <a:srgbClr val="000000"/>
                        </a:solidFill>
                        <a:effectLst/>
                        <a:latin typeface="Calibri" panose="020F0502020204030204" pitchFamily="34" charset="0"/>
                      </a:endParaRPr>
                    </a:p>
                  </a:txBody>
                  <a:tcPr marL="6350" marR="6350" marT="6350" marB="0" anchor="ctr">
                    <a:solidFill>
                      <a:srgbClr val="FFFFFF"/>
                    </a:solidFill>
                  </a:tcPr>
                </a:tc>
                <a:tc>
                  <a:txBody>
                    <a:bodyPr/>
                    <a:lstStyle/>
                    <a:p>
                      <a:pPr algn="r" fontAlgn="b"/>
                      <a:r>
                        <a:rPr lang="en-ZA" sz="1600" b="0" i="0" u="none" strike="noStrike" dirty="0" smtClean="0">
                          <a:solidFill>
                            <a:srgbClr val="000000"/>
                          </a:solidFill>
                          <a:effectLst/>
                          <a:latin typeface="Calibri" panose="020F0502020204030204" pitchFamily="34" charset="0"/>
                        </a:rPr>
                        <a:t>779 346</a:t>
                      </a:r>
                      <a:endParaRPr lang="en-ZA" sz="1600" b="0" i="0" u="none" strike="noStrike" dirty="0">
                        <a:solidFill>
                          <a:srgbClr val="000000"/>
                        </a:solidFill>
                        <a:effectLst/>
                        <a:latin typeface="Calibri" panose="020F0502020204030204" pitchFamily="34" charset="0"/>
                      </a:endParaRPr>
                    </a:p>
                  </a:txBody>
                  <a:tcPr marL="6350" marR="6350" marT="6350" marB="0" anchor="ctr">
                    <a:solidFill>
                      <a:srgbClr val="FFFFFF"/>
                    </a:solidFill>
                  </a:tcPr>
                </a:tc>
                <a:tc>
                  <a:txBody>
                    <a:bodyPr/>
                    <a:lstStyle/>
                    <a:p>
                      <a:pPr algn="r" fontAlgn="b"/>
                      <a:r>
                        <a:rPr lang="en-ZA" sz="1600" b="0" i="0" u="none" strike="noStrike" dirty="0" smtClean="0">
                          <a:solidFill>
                            <a:srgbClr val="000000"/>
                          </a:solidFill>
                          <a:effectLst/>
                          <a:latin typeface="Calibri" panose="020F0502020204030204" pitchFamily="34" charset="0"/>
                        </a:rPr>
                        <a:t>822 588</a:t>
                      </a:r>
                      <a:endParaRPr lang="en-ZA" sz="1600" b="0" i="0" u="none" strike="noStrike" dirty="0">
                        <a:solidFill>
                          <a:srgbClr val="000000"/>
                        </a:solidFill>
                        <a:effectLst/>
                        <a:latin typeface="Calibri" panose="020F0502020204030204" pitchFamily="34" charset="0"/>
                      </a:endParaRPr>
                    </a:p>
                  </a:txBody>
                  <a:tcPr marL="6350" marR="6350" marT="6350" marB="0" anchor="ctr">
                    <a:solidFill>
                      <a:srgbClr val="FFFFFF"/>
                    </a:solidFill>
                  </a:tcPr>
                </a:tc>
                <a:extLst>
                  <a:ext uri="{0D108BD9-81ED-4DB2-BD59-A6C34878D82A}">
                    <a16:rowId xmlns:a16="http://schemas.microsoft.com/office/drawing/2014/main" xmlns="" val="10004"/>
                  </a:ext>
                </a:extLst>
              </a:tr>
              <a:tr h="398904">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Higher Education Institutions</a:t>
                      </a:r>
                    </a:p>
                  </a:txBody>
                  <a:tcPr marT="45718" marB="45718" horzOverflow="overflow">
                    <a:solidFill>
                      <a:srgbClr val="FFFFCC"/>
                    </a:solidFill>
                  </a:tcPr>
                </a:tc>
                <a:tc>
                  <a:txBody>
                    <a:bodyPr/>
                    <a:lstStyle/>
                    <a:p>
                      <a:pPr algn="r"/>
                      <a:r>
                        <a:rPr lang="en-US" sz="1600" b="0" dirty="0" smtClean="0">
                          <a:latin typeface="+mn-lt"/>
                        </a:rPr>
                        <a:t>5 441</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4 445</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6 888</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7 501</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5"/>
                  </a:ext>
                </a:extLst>
              </a:tr>
              <a:tr h="185158">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Public Corporations</a:t>
                      </a:r>
                      <a:endPar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noFill/>
                  </a:tcPr>
                </a:tc>
                <a:tc>
                  <a:txBody>
                    <a:bodyPr/>
                    <a:lstStyle/>
                    <a:p>
                      <a:pPr algn="r"/>
                      <a:r>
                        <a:rPr lang="en-US" sz="1600" b="0" dirty="0" smtClean="0">
                          <a:latin typeface="+mn-lt"/>
                        </a:rPr>
                        <a:t>109 551</a:t>
                      </a:r>
                      <a:endParaRPr lang="en-ZA" sz="1600" b="0" dirty="0">
                        <a:latin typeface="+mn-lt"/>
                      </a:endParaRPr>
                    </a:p>
                  </a:txBody>
                  <a:tcPr marL="91435" marR="91435" marT="45719" marB="45719">
                    <a:noFill/>
                  </a:tcPr>
                </a:tc>
                <a:tc>
                  <a:txBody>
                    <a:bodyPr/>
                    <a:lstStyle/>
                    <a:p>
                      <a:pPr algn="r"/>
                      <a:r>
                        <a:rPr lang="en-US" sz="1600" b="0" dirty="0" smtClean="0">
                          <a:latin typeface="+mn-lt"/>
                        </a:rPr>
                        <a:t>100 927</a:t>
                      </a:r>
                      <a:endParaRPr lang="en-ZA" sz="1600" b="0" dirty="0">
                        <a:latin typeface="+mn-lt"/>
                      </a:endParaRPr>
                    </a:p>
                  </a:txBody>
                  <a:tcPr marL="91435" marR="91435" marT="45719" marB="45719">
                    <a:noFill/>
                  </a:tcPr>
                </a:tc>
                <a:tc>
                  <a:txBody>
                    <a:bodyPr/>
                    <a:lstStyle/>
                    <a:p>
                      <a:pPr algn="r"/>
                      <a:r>
                        <a:rPr lang="en-US" sz="1600" b="0" dirty="0" smtClean="0">
                          <a:latin typeface="+mn-lt"/>
                        </a:rPr>
                        <a:t>102 497</a:t>
                      </a:r>
                      <a:endParaRPr lang="en-ZA" sz="1600" b="0" dirty="0">
                        <a:latin typeface="+mn-lt"/>
                      </a:endParaRPr>
                    </a:p>
                  </a:txBody>
                  <a:tcPr marL="91435" marR="91435" marT="45719" marB="45719">
                    <a:noFill/>
                  </a:tcPr>
                </a:tc>
                <a:tc>
                  <a:txBody>
                    <a:bodyPr/>
                    <a:lstStyle/>
                    <a:p>
                      <a:pPr algn="r"/>
                      <a:r>
                        <a:rPr lang="en-US" sz="1600" b="0" dirty="0" smtClean="0">
                          <a:latin typeface="+mn-lt"/>
                        </a:rPr>
                        <a:t>107 900</a:t>
                      </a:r>
                      <a:endParaRPr lang="en-ZA" sz="1600" b="0" dirty="0">
                        <a:latin typeface="+mn-lt"/>
                      </a:endParaRPr>
                    </a:p>
                  </a:txBody>
                  <a:tcPr marL="91435" marR="91435" marT="45719" marB="45719">
                    <a:noFill/>
                  </a:tcPr>
                </a:tc>
                <a:extLst>
                  <a:ext uri="{0D108BD9-81ED-4DB2-BD59-A6C34878D82A}">
                    <a16:rowId xmlns:a16="http://schemas.microsoft.com/office/drawing/2014/main" xmlns="" val="10006"/>
                  </a:ext>
                </a:extLst>
              </a:tr>
              <a:tr h="251448">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Non-Profit Institutions</a:t>
                      </a:r>
                    </a:p>
                  </a:txBody>
                  <a:tcPr marT="45718" marB="45718" horzOverflow="overflow">
                    <a:solidFill>
                      <a:srgbClr val="FFFFCC"/>
                    </a:solidFill>
                  </a:tcPr>
                </a:tc>
                <a:tc>
                  <a:txBody>
                    <a:bodyPr/>
                    <a:lstStyle/>
                    <a:p>
                      <a:pPr algn="r"/>
                      <a:r>
                        <a:rPr lang="en-US" sz="1600" b="0" dirty="0" smtClean="0">
                          <a:latin typeface="+mn-lt"/>
                        </a:rPr>
                        <a:t>156 358</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139 978</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148 527</a:t>
                      </a:r>
                      <a:endParaRPr lang="en-ZA" sz="1600" b="0" dirty="0">
                        <a:latin typeface="+mn-lt"/>
                      </a:endParaRPr>
                    </a:p>
                  </a:txBody>
                  <a:tcPr marL="91435" marR="91435" marT="45719" marB="45719">
                    <a:solidFill>
                      <a:srgbClr val="FFFFCC"/>
                    </a:solidFill>
                  </a:tcPr>
                </a:tc>
                <a:tc>
                  <a:txBody>
                    <a:bodyPr/>
                    <a:lstStyle/>
                    <a:p>
                      <a:pPr algn="r"/>
                      <a:r>
                        <a:rPr lang="en-US" sz="1600" b="0" dirty="0" smtClean="0">
                          <a:latin typeface="+mn-lt"/>
                        </a:rPr>
                        <a:t>159 669</a:t>
                      </a:r>
                      <a:endParaRPr lang="en-ZA" sz="1600" b="0" dirty="0">
                        <a:latin typeface="+mn-lt"/>
                      </a:endParaRPr>
                    </a:p>
                  </a:txBody>
                  <a:tcPr marL="91435" marR="91435" marT="45719" marB="45719">
                    <a:solidFill>
                      <a:srgbClr val="FFFFCC"/>
                    </a:solidFill>
                  </a:tcPr>
                </a:tc>
                <a:extLst>
                  <a:ext uri="{0D108BD9-81ED-4DB2-BD59-A6C34878D82A}">
                    <a16:rowId xmlns:a16="http://schemas.microsoft.com/office/drawing/2014/main" xmlns="" val="10007"/>
                  </a:ext>
                </a:extLst>
              </a:tr>
              <a:tr h="249170">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6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Households </a:t>
                      </a:r>
                      <a:endParaRPr kumimoji="0" lang="en-US" sz="16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noFill/>
                  </a:tcPr>
                </a:tc>
                <a:tc>
                  <a:txBody>
                    <a:bodyPr/>
                    <a:lstStyle/>
                    <a:p>
                      <a:pPr algn="r"/>
                      <a:r>
                        <a:rPr lang="en-US" sz="1600" b="0" dirty="0" smtClean="0">
                          <a:latin typeface="+mn-lt"/>
                        </a:rPr>
                        <a:t>17 726</a:t>
                      </a:r>
                      <a:endParaRPr lang="en-ZA" sz="1600" b="0" dirty="0">
                        <a:latin typeface="+mn-lt"/>
                      </a:endParaRPr>
                    </a:p>
                  </a:txBody>
                  <a:tcPr marL="91435" marR="91435" marT="45719" marB="45719">
                    <a:noFill/>
                  </a:tcPr>
                </a:tc>
                <a:tc>
                  <a:txBody>
                    <a:bodyPr/>
                    <a:lstStyle/>
                    <a:p>
                      <a:pPr algn="r"/>
                      <a:r>
                        <a:rPr lang="en-US" sz="1600" b="0" dirty="0" smtClean="0">
                          <a:latin typeface="+mn-lt"/>
                        </a:rPr>
                        <a:t>16 257</a:t>
                      </a:r>
                      <a:endParaRPr lang="en-ZA" sz="1600" b="0" dirty="0">
                        <a:latin typeface="+mn-lt"/>
                      </a:endParaRPr>
                    </a:p>
                  </a:txBody>
                  <a:tcPr marL="91435" marR="91435" marT="45719" marB="45719">
                    <a:noFill/>
                  </a:tcPr>
                </a:tc>
                <a:tc>
                  <a:txBody>
                    <a:bodyPr/>
                    <a:lstStyle/>
                    <a:p>
                      <a:pPr algn="r"/>
                      <a:r>
                        <a:rPr lang="en-US" sz="1600" b="0" dirty="0" smtClean="0">
                          <a:latin typeface="+mn-lt"/>
                        </a:rPr>
                        <a:t>15 294</a:t>
                      </a:r>
                      <a:endParaRPr lang="en-ZA" sz="1600" b="0" dirty="0">
                        <a:latin typeface="+mn-lt"/>
                      </a:endParaRPr>
                    </a:p>
                  </a:txBody>
                  <a:tcPr marL="91435" marR="91435" marT="45719" marB="45719">
                    <a:noFill/>
                  </a:tcPr>
                </a:tc>
                <a:tc>
                  <a:txBody>
                    <a:bodyPr/>
                    <a:lstStyle/>
                    <a:p>
                      <a:pPr algn="r"/>
                      <a:r>
                        <a:rPr lang="en-US" sz="1600" b="0" dirty="0" smtClean="0">
                          <a:latin typeface="+mn-lt"/>
                        </a:rPr>
                        <a:t>16 135</a:t>
                      </a:r>
                      <a:endParaRPr lang="en-ZA" sz="1600" b="0" dirty="0">
                        <a:latin typeface="+mn-lt"/>
                      </a:endParaRPr>
                    </a:p>
                  </a:txBody>
                  <a:tcPr marL="91435" marR="91435" marT="45719" marB="45719">
                    <a:noFill/>
                  </a:tcPr>
                </a:tc>
                <a:extLst>
                  <a:ext uri="{0D108BD9-81ED-4DB2-BD59-A6C34878D82A}">
                    <a16:rowId xmlns:a16="http://schemas.microsoft.com/office/drawing/2014/main" xmlns="" val="10008"/>
                  </a:ext>
                </a:extLst>
              </a:tr>
              <a:tr h="487683">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6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TOTAL</a:t>
                      </a:r>
                      <a:endParaRPr kumimoji="0" lang="en-US" sz="16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600" b="1" dirty="0" smtClean="0">
                          <a:latin typeface="+mn-lt"/>
                        </a:rPr>
                        <a:t>1 167 540</a:t>
                      </a:r>
                      <a:endParaRPr lang="en-ZA" sz="1600" b="1" dirty="0">
                        <a:latin typeface="+mn-lt"/>
                      </a:endParaRPr>
                    </a:p>
                  </a:txBody>
                  <a:tcPr marL="91435" marR="91435" marT="45719" marB="45719">
                    <a:solidFill>
                      <a:srgbClr val="FFFFCC"/>
                    </a:solidFill>
                  </a:tcPr>
                </a:tc>
                <a:tc>
                  <a:txBody>
                    <a:bodyPr/>
                    <a:lstStyle/>
                    <a:p>
                      <a:pPr algn="r"/>
                      <a:r>
                        <a:rPr lang="en-US" sz="1600" b="1" dirty="0" smtClean="0">
                          <a:solidFill>
                            <a:schemeClr val="tx1"/>
                          </a:solidFill>
                        </a:rPr>
                        <a:t>1 132 238</a:t>
                      </a:r>
                      <a:endParaRPr lang="en-ZA" sz="1600" b="1" dirty="0">
                        <a:solidFill>
                          <a:schemeClr val="tx1"/>
                        </a:solidFill>
                      </a:endParaRPr>
                    </a:p>
                  </a:txBody>
                  <a:tcPr marL="91435" marR="91435" marT="45719" marB="45719">
                    <a:solidFill>
                      <a:srgbClr val="FFFFCC"/>
                    </a:solidFill>
                  </a:tcPr>
                </a:tc>
                <a:tc>
                  <a:txBody>
                    <a:bodyPr/>
                    <a:lstStyle/>
                    <a:p>
                      <a:pPr algn="r"/>
                      <a:r>
                        <a:rPr lang="en-US" sz="1600" b="1" dirty="0" smtClean="0">
                          <a:solidFill>
                            <a:schemeClr val="tx1"/>
                          </a:solidFill>
                        </a:rPr>
                        <a:t>1 195 222</a:t>
                      </a:r>
                      <a:endParaRPr lang="en-ZA" sz="1600" b="1" dirty="0">
                        <a:solidFill>
                          <a:schemeClr val="tx1"/>
                        </a:solidFill>
                      </a:endParaRPr>
                    </a:p>
                  </a:txBody>
                  <a:tcPr marL="91435" marR="91435" marT="45719" marB="45719">
                    <a:solidFill>
                      <a:srgbClr val="FFFFCC"/>
                    </a:solidFill>
                  </a:tcPr>
                </a:tc>
                <a:tc>
                  <a:txBody>
                    <a:bodyPr/>
                    <a:lstStyle/>
                    <a:p>
                      <a:pPr algn="r"/>
                      <a:r>
                        <a:rPr lang="en-US" sz="1600" b="1" dirty="0" smtClean="0">
                          <a:solidFill>
                            <a:schemeClr val="tx1"/>
                          </a:solidFill>
                        </a:rPr>
                        <a:t>1 264 947</a:t>
                      </a:r>
                      <a:endParaRPr lang="en-ZA" sz="1600" b="1"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09"/>
                  </a:ext>
                </a:extLst>
              </a:tr>
            </a:tbl>
          </a:graphicData>
        </a:graphic>
      </p:graphicFrame>
      <p:sp>
        <p:nvSpPr>
          <p:cNvPr id="6" name="Slide Number Placeholder 3"/>
          <p:cNvSpPr txBox="1">
            <a:spLocks/>
          </p:cNvSpPr>
          <p:nvPr/>
        </p:nvSpPr>
        <p:spPr>
          <a:xfrm>
            <a:off x="8182838" y="6093297"/>
            <a:ext cx="609600" cy="56462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dirty="0" smtClean="0"/>
              <a:t>89</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171320489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27" y="157152"/>
            <a:ext cx="8568952" cy="494928"/>
          </a:xfrm>
          <a:ln>
            <a:solidFill>
              <a:srgbClr val="C00000"/>
            </a:solidFill>
          </a:ln>
        </p:spPr>
        <p:txBody>
          <a:bodyPr>
            <a:noAutofit/>
          </a:bodyPr>
          <a:lstStyle/>
          <a:p>
            <a:pPr algn="ctr"/>
            <a:r>
              <a:rPr lang="en-ZA" sz="2000" dirty="0" smtClean="0">
                <a:solidFill>
                  <a:schemeClr val="accent6">
                    <a:lumMod val="50000"/>
                  </a:schemeClr>
                </a:solidFill>
              </a:rPr>
              <a:t>PROGRAMME 4: HERITAGE PROMOTION AND PRESERVATION</a:t>
            </a:r>
            <a:endParaRPr lang="en-ZA" sz="2000" dirty="0">
              <a:solidFill>
                <a:schemeClr val="accent6">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19647405"/>
              </p:ext>
            </p:extLst>
          </p:nvPr>
        </p:nvGraphicFramePr>
        <p:xfrm>
          <a:off x="257303" y="652080"/>
          <a:ext cx="8530481" cy="5215968"/>
        </p:xfrm>
        <a:graphic>
          <a:graphicData uri="http://schemas.openxmlformats.org/drawingml/2006/table">
            <a:tbl>
              <a:tblPr firstRow="1" bandRow="1">
                <a:tableStyleId>{5C22544A-7EE6-4342-B048-85BDC9FD1C3A}</a:tableStyleId>
              </a:tblPr>
              <a:tblGrid>
                <a:gridCol w="3320361">
                  <a:extLst>
                    <a:ext uri="{9D8B030D-6E8A-4147-A177-3AD203B41FA5}">
                      <a16:colId xmlns:a16="http://schemas.microsoft.com/office/drawing/2014/main" xmlns="" val="20000"/>
                    </a:ext>
                  </a:extLst>
                </a:gridCol>
                <a:gridCol w="1292418">
                  <a:extLst>
                    <a:ext uri="{9D8B030D-6E8A-4147-A177-3AD203B41FA5}">
                      <a16:colId xmlns:a16="http://schemas.microsoft.com/office/drawing/2014/main" xmlns="" val="20001"/>
                    </a:ext>
                  </a:extLst>
                </a:gridCol>
                <a:gridCol w="1263776">
                  <a:extLst>
                    <a:ext uri="{9D8B030D-6E8A-4147-A177-3AD203B41FA5}">
                      <a16:colId xmlns:a16="http://schemas.microsoft.com/office/drawing/2014/main" xmlns="" val="20002"/>
                    </a:ext>
                  </a:extLst>
                </a:gridCol>
                <a:gridCol w="1324247">
                  <a:extLst>
                    <a:ext uri="{9D8B030D-6E8A-4147-A177-3AD203B41FA5}">
                      <a16:colId xmlns:a16="http://schemas.microsoft.com/office/drawing/2014/main" xmlns="" val="20003"/>
                    </a:ext>
                  </a:extLst>
                </a:gridCol>
                <a:gridCol w="1329679">
                  <a:extLst>
                    <a:ext uri="{9D8B030D-6E8A-4147-A177-3AD203B41FA5}">
                      <a16:colId xmlns:a16="http://schemas.microsoft.com/office/drawing/2014/main" xmlns="" val="20004"/>
                    </a:ext>
                  </a:extLst>
                </a:gridCol>
              </a:tblGrid>
              <a:tr h="830891">
                <a:tc>
                  <a:txBody>
                    <a:bodyPr/>
                    <a:lstStyle/>
                    <a:p>
                      <a:r>
                        <a:rPr lang="en-US" sz="2000" b="1" dirty="0" smtClean="0">
                          <a:latin typeface="+mn-lt"/>
                        </a:rPr>
                        <a:t>Economic</a:t>
                      </a:r>
                      <a:r>
                        <a:rPr lang="en-US" sz="2000" b="1" baseline="0" dirty="0" smtClean="0">
                          <a:latin typeface="+mn-lt"/>
                        </a:rPr>
                        <a:t> Classification</a:t>
                      </a:r>
                      <a:endParaRPr lang="en-ZA" sz="2000" b="1" dirty="0">
                        <a:latin typeface="+mn-lt"/>
                      </a:endParaRPr>
                    </a:p>
                  </a:txBody>
                  <a:tcPr marL="91435" marR="91435" marT="45719" marB="45719">
                    <a:solidFill>
                      <a:srgbClr val="B7772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2018/19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Adjusted Appropriation</a:t>
                      </a:r>
                      <a:endParaRPr kumimoji="0" lang="en-ZA" sz="1400" b="1" i="0" u="none" strike="noStrike" kern="1200" cap="none" spc="0" normalizeH="0" baseline="0" noProof="0" dirty="0" smtClean="0">
                        <a:ln>
                          <a:noFill/>
                        </a:ln>
                        <a:solidFill>
                          <a:prstClr val="white"/>
                        </a:solidFill>
                        <a:effectLst/>
                        <a:uLnTx/>
                        <a:uFillTx/>
                        <a:latin typeface="+mn-lt"/>
                        <a:ea typeface="+mn-ea"/>
                        <a:cs typeface="+mn-cs"/>
                      </a:endParaRPr>
                    </a:p>
                  </a:txBody>
                  <a:tcPr marL="91435" marR="91435" marT="45719" marB="45719">
                    <a:solidFill>
                      <a:srgbClr val="B77727"/>
                    </a:solidFill>
                  </a:tcPr>
                </a:tc>
                <a:tc>
                  <a:txBody>
                    <a:bodyPr/>
                    <a:lstStyle/>
                    <a:p>
                      <a:pPr algn="r"/>
                      <a:r>
                        <a:rPr lang="en-US" sz="2000" b="1" dirty="0" smtClean="0">
                          <a:latin typeface="+mn-lt"/>
                        </a:rPr>
                        <a:t>2019/20</a:t>
                      </a:r>
                      <a:endParaRPr lang="en-ZA" sz="2000" b="1" dirty="0">
                        <a:latin typeface="+mn-lt"/>
                      </a:endParaRPr>
                    </a:p>
                  </a:txBody>
                  <a:tcPr marL="91435" marR="91435" marT="45719" marB="45719">
                    <a:solidFill>
                      <a:srgbClr val="B77727"/>
                    </a:solidFill>
                  </a:tcPr>
                </a:tc>
                <a:tc>
                  <a:txBody>
                    <a:bodyPr/>
                    <a:lstStyle/>
                    <a:p>
                      <a:pPr algn="r"/>
                      <a:r>
                        <a:rPr lang="en-ZA" sz="2000" b="1" dirty="0" smtClean="0">
                          <a:latin typeface="+mn-lt"/>
                        </a:rPr>
                        <a:t>2020/21</a:t>
                      </a:r>
                      <a:endParaRPr lang="en-ZA" sz="2000" b="1" dirty="0">
                        <a:latin typeface="+mn-lt"/>
                      </a:endParaRPr>
                    </a:p>
                  </a:txBody>
                  <a:tcPr marL="91435" marR="91435" marT="45719" marB="45719">
                    <a:solidFill>
                      <a:srgbClr val="B77727"/>
                    </a:solidFill>
                  </a:tcPr>
                </a:tc>
                <a:tc>
                  <a:txBody>
                    <a:bodyPr/>
                    <a:lstStyle/>
                    <a:p>
                      <a:pPr algn="r"/>
                      <a:r>
                        <a:rPr lang="en-US" sz="2000" b="1" dirty="0" smtClean="0">
                          <a:latin typeface="+mn-lt"/>
                        </a:rPr>
                        <a:t>2021/22</a:t>
                      </a:r>
                      <a:endParaRPr lang="en-ZA" sz="20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69284">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8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800" b="1" dirty="0" smtClean="0">
                          <a:latin typeface="+mn-lt"/>
                        </a:rPr>
                        <a:t>R’000</a:t>
                      </a:r>
                      <a:endParaRPr lang="en-ZA" sz="1800" b="1" dirty="0">
                        <a:latin typeface="+mn-lt"/>
                      </a:endParaRPr>
                    </a:p>
                  </a:txBody>
                  <a:tcPr marL="91435" marR="91435" marT="45719" marB="45719">
                    <a:solidFill>
                      <a:srgbClr val="FFFFFF"/>
                    </a:solidFill>
                  </a:tcPr>
                </a:tc>
                <a:tc>
                  <a:txBody>
                    <a:bodyPr/>
                    <a:lstStyle/>
                    <a:p>
                      <a:pPr algn="r"/>
                      <a:r>
                        <a:rPr lang="en-ZA" sz="1800" b="1" dirty="0" smtClean="0">
                          <a:latin typeface="+mn-lt"/>
                        </a:rPr>
                        <a:t>R’000</a:t>
                      </a:r>
                      <a:endParaRPr lang="en-ZA" sz="1800" b="1" dirty="0">
                        <a:latin typeface="+mn-lt"/>
                      </a:endParaRPr>
                    </a:p>
                  </a:txBody>
                  <a:tcPr marL="91435" marR="91435" marT="45719" marB="45719">
                    <a:solidFill>
                      <a:srgbClr val="FFFFFF"/>
                    </a:solidFill>
                  </a:tcPr>
                </a:tc>
                <a:tc>
                  <a:txBody>
                    <a:bodyPr/>
                    <a:lstStyle/>
                    <a:p>
                      <a:pPr algn="r"/>
                      <a:r>
                        <a:rPr lang="en-ZA" sz="1800" b="1" dirty="0" smtClean="0">
                          <a:latin typeface="+mn-lt"/>
                        </a:rPr>
                        <a:t>R’000</a:t>
                      </a:r>
                      <a:endParaRPr lang="en-ZA" sz="1800" b="1" dirty="0">
                        <a:latin typeface="+mn-lt"/>
                      </a:endParaRPr>
                    </a:p>
                  </a:txBody>
                  <a:tcPr marL="91435" marR="91435" marT="45719" marB="45719">
                    <a:solidFill>
                      <a:srgbClr val="FFFFFF"/>
                    </a:solidFill>
                  </a:tcPr>
                </a:tc>
                <a:tc>
                  <a:txBody>
                    <a:bodyPr/>
                    <a:lstStyle/>
                    <a:p>
                      <a:pPr algn="r"/>
                      <a:r>
                        <a:rPr lang="en-US" sz="1800" b="1" dirty="0" smtClean="0">
                          <a:latin typeface="+mn-lt"/>
                        </a:rPr>
                        <a:t>R’000</a:t>
                      </a:r>
                      <a:endParaRPr lang="en-ZA" sz="1800" b="1" dirty="0">
                        <a:latin typeface="+mn-lt"/>
                      </a:endParaRPr>
                    </a:p>
                  </a:txBody>
                  <a:tcPr marL="91435" marR="91435" marT="45719" marB="45719">
                    <a:solidFill>
                      <a:srgbClr val="FFFFFF"/>
                    </a:solidFill>
                  </a:tcPr>
                </a:tc>
                <a:extLst>
                  <a:ext uri="{0D108BD9-81ED-4DB2-BD59-A6C34878D82A}">
                    <a16:rowId xmlns:a16="http://schemas.microsoft.com/office/drawing/2014/main" xmlns="" val="10001"/>
                  </a:ext>
                </a:extLst>
              </a:tr>
              <a:tr h="239985">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Compensation </a:t>
                      </a:r>
                      <a:endPar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CC"/>
                    </a:solidFill>
                  </a:tcPr>
                </a:tc>
                <a:tc>
                  <a:txBody>
                    <a:bodyPr/>
                    <a:lstStyle/>
                    <a:p>
                      <a:pPr algn="r"/>
                      <a:r>
                        <a:rPr lang="en-US" sz="1800" b="0" dirty="0" smtClean="0">
                          <a:latin typeface="+mn-lt"/>
                        </a:rPr>
                        <a:t>54 255</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60 130</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65 654</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70 492</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2"/>
                  </a:ext>
                </a:extLst>
              </a:tr>
              <a:tr h="30274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Goods &amp; Services </a:t>
                      </a:r>
                      <a:endPar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800" b="0" dirty="0" smtClean="0">
                          <a:latin typeface="+mn-lt"/>
                        </a:rPr>
                        <a:t>49 006</a:t>
                      </a:r>
                      <a:endParaRPr lang="en-ZA" sz="1800" b="0" dirty="0">
                        <a:latin typeface="+mn-lt"/>
                      </a:endParaRPr>
                    </a:p>
                  </a:txBody>
                  <a:tcPr marL="91435" marR="91435" marT="45719" marB="45719">
                    <a:solidFill>
                      <a:srgbClr val="FFFFFF"/>
                    </a:solidFill>
                  </a:tcPr>
                </a:tc>
                <a:tc>
                  <a:txBody>
                    <a:bodyPr/>
                    <a:lstStyle/>
                    <a:p>
                      <a:pPr algn="r"/>
                      <a:r>
                        <a:rPr lang="en-US" sz="1800" b="0" dirty="0" smtClean="0">
                          <a:latin typeface="+mn-lt"/>
                        </a:rPr>
                        <a:t>66 021</a:t>
                      </a:r>
                      <a:endParaRPr lang="en-ZA" sz="1800" b="0" dirty="0">
                        <a:latin typeface="+mn-lt"/>
                      </a:endParaRPr>
                    </a:p>
                  </a:txBody>
                  <a:tcPr marL="91435" marR="91435" marT="45719" marB="45719">
                    <a:solidFill>
                      <a:srgbClr val="FFFFFF"/>
                    </a:solidFill>
                  </a:tcPr>
                </a:tc>
                <a:tc>
                  <a:txBody>
                    <a:bodyPr/>
                    <a:lstStyle/>
                    <a:p>
                      <a:pPr algn="r"/>
                      <a:r>
                        <a:rPr lang="en-US" sz="1800" b="0" dirty="0" smtClean="0">
                          <a:latin typeface="+mn-lt"/>
                        </a:rPr>
                        <a:t>71 100</a:t>
                      </a:r>
                      <a:endParaRPr lang="en-ZA" sz="1800" b="0" dirty="0">
                        <a:latin typeface="+mn-lt"/>
                      </a:endParaRPr>
                    </a:p>
                  </a:txBody>
                  <a:tcPr marL="91435" marR="91435" marT="45719" marB="45719">
                    <a:solidFill>
                      <a:srgbClr val="FFFFFF"/>
                    </a:solidFill>
                  </a:tcPr>
                </a:tc>
                <a:tc>
                  <a:txBody>
                    <a:bodyPr/>
                    <a:lstStyle/>
                    <a:p>
                      <a:pPr algn="r"/>
                      <a:r>
                        <a:rPr lang="en-US" sz="1800" b="0" dirty="0" smtClean="0">
                          <a:latin typeface="+mn-lt"/>
                        </a:rPr>
                        <a:t>75 050</a:t>
                      </a:r>
                      <a:endParaRPr lang="en-ZA" sz="1800" b="0" dirty="0">
                        <a:latin typeface="+mn-lt"/>
                      </a:endParaRPr>
                    </a:p>
                  </a:txBody>
                  <a:tcPr marL="91435" marR="91435" marT="45719" marB="45719">
                    <a:solidFill>
                      <a:srgbClr val="FFFFFF"/>
                    </a:solidFill>
                  </a:tcPr>
                </a:tc>
                <a:extLst>
                  <a:ext uri="{0D108BD9-81ED-4DB2-BD59-A6C34878D82A}">
                    <a16:rowId xmlns:a16="http://schemas.microsoft.com/office/drawing/2014/main" xmlns="" val="10003"/>
                  </a:ext>
                </a:extLst>
              </a:tr>
              <a:tr h="64624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Provinces and Municipalities (Conditional Grant)</a:t>
                      </a:r>
                    </a:p>
                  </a:txBody>
                  <a:tcPr marT="45718" marB="45718" horzOverflow="overflow">
                    <a:solidFill>
                      <a:srgbClr val="FFFFCC"/>
                    </a:solidFill>
                  </a:tcPr>
                </a:tc>
                <a:tc>
                  <a:txBody>
                    <a:bodyPr/>
                    <a:lstStyle/>
                    <a:p>
                      <a:pPr algn="r"/>
                      <a:r>
                        <a:rPr lang="en-US" sz="1800" b="0" dirty="0" smtClean="0">
                          <a:latin typeface="+mn-lt"/>
                        </a:rPr>
                        <a:t>1 423 684</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1 501 199</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1 584 122</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1 679 168</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4"/>
                  </a:ext>
                </a:extLst>
              </a:tr>
              <a:tr h="295331">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Dept Agencies &amp; Accounts </a:t>
                      </a:r>
                      <a:endPar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noFill/>
                  </a:tcPr>
                </a:tc>
                <a:tc>
                  <a:txBody>
                    <a:bodyPr/>
                    <a:lstStyle/>
                    <a:p>
                      <a:pPr algn="r"/>
                      <a:r>
                        <a:rPr lang="en-US" sz="1800" b="0" dirty="0" smtClean="0">
                          <a:latin typeface="+mn-lt"/>
                        </a:rPr>
                        <a:t>1</a:t>
                      </a:r>
                      <a:r>
                        <a:rPr lang="en-US" sz="1800" b="0" baseline="0" dirty="0" smtClean="0">
                          <a:latin typeface="+mn-lt"/>
                        </a:rPr>
                        <a:t> 024 017</a:t>
                      </a:r>
                      <a:endParaRPr lang="en-ZA" sz="1800" b="0" dirty="0">
                        <a:latin typeface="+mn-lt"/>
                      </a:endParaRPr>
                    </a:p>
                  </a:txBody>
                  <a:tcPr marL="91435" marR="91435" marT="45719" marB="45719">
                    <a:noFill/>
                  </a:tcPr>
                </a:tc>
                <a:tc>
                  <a:txBody>
                    <a:bodyPr/>
                    <a:lstStyle/>
                    <a:p>
                      <a:pPr algn="r" fontAlgn="b"/>
                      <a:r>
                        <a:rPr lang="en-ZA" sz="1800" b="0" i="0" u="none" strike="noStrike" dirty="0" smtClean="0">
                          <a:solidFill>
                            <a:srgbClr val="000000"/>
                          </a:solidFill>
                          <a:effectLst/>
                          <a:latin typeface="Calibri" panose="020F0502020204030204" pitchFamily="34" charset="0"/>
                        </a:rPr>
                        <a:t>1 115 008</a:t>
                      </a:r>
                      <a:endParaRPr lang="en-ZA" sz="18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r" fontAlgn="b"/>
                      <a:r>
                        <a:rPr lang="en-ZA" sz="1800" b="0" i="0" u="none" strike="noStrike" dirty="0" smtClean="0">
                          <a:solidFill>
                            <a:srgbClr val="000000"/>
                          </a:solidFill>
                          <a:effectLst/>
                          <a:latin typeface="Calibri" panose="020F0502020204030204" pitchFamily="34" charset="0"/>
                        </a:rPr>
                        <a:t>1 139 657</a:t>
                      </a:r>
                      <a:endParaRPr lang="en-ZA" sz="18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r" fontAlgn="b"/>
                      <a:r>
                        <a:rPr lang="en-ZA" sz="1800" b="0" i="0" u="none" strike="noStrike" dirty="0" smtClean="0">
                          <a:solidFill>
                            <a:srgbClr val="000000"/>
                          </a:solidFill>
                          <a:effectLst/>
                          <a:latin typeface="Calibri" panose="020F0502020204030204" pitchFamily="34" charset="0"/>
                        </a:rPr>
                        <a:t>1 191 887</a:t>
                      </a:r>
                      <a:endParaRPr lang="en-ZA" sz="1800" b="0" i="0" u="none" strike="noStrike" dirty="0">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xmlns="" val="10005"/>
                  </a:ext>
                </a:extLst>
              </a:tr>
              <a:tr h="369284">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Foreign Govn &amp; International Org</a:t>
                      </a:r>
                    </a:p>
                  </a:txBody>
                  <a:tcPr marT="45718" marB="45718" horzOverflow="overflow">
                    <a:solidFill>
                      <a:srgbClr val="FFFFCC"/>
                    </a:solidFill>
                  </a:tcPr>
                </a:tc>
                <a:tc>
                  <a:txBody>
                    <a:bodyPr/>
                    <a:lstStyle/>
                    <a:p>
                      <a:pPr algn="r"/>
                      <a:r>
                        <a:rPr lang="en-US" sz="1800" b="0" dirty="0" smtClean="0">
                          <a:latin typeface="+mn-lt"/>
                        </a:rPr>
                        <a:t>1 944</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2 025</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2 136</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2 253</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6"/>
                  </a:ext>
                </a:extLst>
              </a:tr>
              <a:tr h="32233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Non-Profit Institutions</a:t>
                      </a:r>
                    </a:p>
                  </a:txBody>
                  <a:tcPr marT="45718" marB="45718" horzOverflow="overflow">
                    <a:noFill/>
                  </a:tcPr>
                </a:tc>
                <a:tc>
                  <a:txBody>
                    <a:bodyPr/>
                    <a:lstStyle/>
                    <a:p>
                      <a:pPr algn="r"/>
                      <a:r>
                        <a:rPr lang="en-US" sz="1800" b="0" dirty="0" smtClean="0">
                          <a:latin typeface="+mn-lt"/>
                        </a:rPr>
                        <a:t>13 728</a:t>
                      </a:r>
                      <a:endParaRPr lang="en-ZA" sz="1800" b="0" dirty="0">
                        <a:latin typeface="+mn-lt"/>
                      </a:endParaRPr>
                    </a:p>
                  </a:txBody>
                  <a:tcPr marL="91435" marR="91435" marT="45719" marB="45719">
                    <a:noFill/>
                  </a:tcPr>
                </a:tc>
                <a:tc>
                  <a:txBody>
                    <a:bodyPr/>
                    <a:lstStyle/>
                    <a:p>
                      <a:pPr algn="r"/>
                      <a:r>
                        <a:rPr lang="en-US" sz="1800" b="0" dirty="0" smtClean="0">
                          <a:latin typeface="+mn-lt"/>
                        </a:rPr>
                        <a:t>34 032</a:t>
                      </a:r>
                      <a:endParaRPr lang="en-ZA" sz="1800" b="0" dirty="0">
                        <a:latin typeface="+mn-lt"/>
                      </a:endParaRPr>
                    </a:p>
                  </a:txBody>
                  <a:tcPr marL="91435" marR="91435" marT="45719" marB="45719">
                    <a:noFill/>
                  </a:tcPr>
                </a:tc>
                <a:tc>
                  <a:txBody>
                    <a:bodyPr/>
                    <a:lstStyle/>
                    <a:p>
                      <a:pPr algn="r"/>
                      <a:r>
                        <a:rPr lang="en-US" sz="1800" b="0" dirty="0" smtClean="0">
                          <a:latin typeface="+mn-lt"/>
                        </a:rPr>
                        <a:t>77 007</a:t>
                      </a:r>
                      <a:endParaRPr lang="en-ZA" sz="1800" b="0" dirty="0">
                        <a:latin typeface="+mn-lt"/>
                      </a:endParaRPr>
                    </a:p>
                  </a:txBody>
                  <a:tcPr marL="91435" marR="91435" marT="45719" marB="45719">
                    <a:noFill/>
                  </a:tcPr>
                </a:tc>
                <a:tc>
                  <a:txBody>
                    <a:bodyPr/>
                    <a:lstStyle/>
                    <a:p>
                      <a:pPr algn="r"/>
                      <a:r>
                        <a:rPr lang="en-US" sz="1800" b="0" dirty="0" smtClean="0">
                          <a:latin typeface="+mn-lt"/>
                        </a:rPr>
                        <a:t>70 648</a:t>
                      </a:r>
                      <a:endParaRPr lang="en-ZA" sz="1800" b="0" dirty="0">
                        <a:latin typeface="+mn-lt"/>
                      </a:endParaRPr>
                    </a:p>
                  </a:txBody>
                  <a:tcPr marL="91435" marR="91435" marT="45719" marB="45719">
                    <a:noFill/>
                  </a:tcPr>
                </a:tc>
                <a:extLst>
                  <a:ext uri="{0D108BD9-81ED-4DB2-BD59-A6C34878D82A}">
                    <a16:rowId xmlns:a16="http://schemas.microsoft.com/office/drawing/2014/main" xmlns="" val="10007"/>
                  </a:ext>
                </a:extLst>
              </a:tr>
              <a:tr h="0">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Heritage Assets</a:t>
                      </a:r>
                    </a:p>
                  </a:txBody>
                  <a:tcPr marT="45718" marB="45718" horzOverflow="overflow">
                    <a:solidFill>
                      <a:srgbClr val="FFFFCC"/>
                    </a:solidFill>
                  </a:tcPr>
                </a:tc>
                <a:tc>
                  <a:txBody>
                    <a:bodyPr/>
                    <a:lstStyle/>
                    <a:p>
                      <a:pPr algn="r"/>
                      <a:r>
                        <a:rPr lang="en-US" sz="1800" b="0" dirty="0" smtClean="0">
                          <a:latin typeface="+mn-lt"/>
                        </a:rPr>
                        <a:t>-</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236 637</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246 958</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270 407</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8"/>
                  </a:ext>
                </a:extLst>
              </a:tr>
              <a:tr h="0">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Households </a:t>
                      </a:r>
                    </a:p>
                  </a:txBody>
                  <a:tcPr marT="45718" marB="45718" horzOverflow="overflow">
                    <a:solidFill>
                      <a:srgbClr val="FFFFCC"/>
                    </a:solidFill>
                  </a:tcPr>
                </a:tc>
                <a:tc>
                  <a:txBody>
                    <a:bodyPr/>
                    <a:lstStyle/>
                    <a:p>
                      <a:pPr algn="r"/>
                      <a:r>
                        <a:rPr lang="en-US" sz="1800" b="0" dirty="0" smtClean="0">
                          <a:latin typeface="+mn-lt"/>
                        </a:rPr>
                        <a:t>5 923</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6 255</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6 599</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6 962</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9"/>
                  </a:ext>
                </a:extLst>
              </a:tr>
              <a:tr h="231840">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Higher Education Institutions</a:t>
                      </a:r>
                    </a:p>
                  </a:txBody>
                  <a:tcPr marT="45718" marB="45718" horzOverflow="overflow">
                    <a:noFill/>
                  </a:tcPr>
                </a:tc>
                <a:tc>
                  <a:txBody>
                    <a:bodyPr/>
                    <a:lstStyle/>
                    <a:p>
                      <a:pPr algn="r"/>
                      <a:r>
                        <a:rPr lang="en-US" sz="1800" b="0" dirty="0" smtClean="0">
                          <a:latin typeface="+mn-lt"/>
                        </a:rPr>
                        <a:t>-</a:t>
                      </a:r>
                      <a:endParaRPr lang="en-ZA" sz="1800" b="0" dirty="0">
                        <a:latin typeface="+mn-lt"/>
                      </a:endParaRPr>
                    </a:p>
                  </a:txBody>
                  <a:tcPr marL="91435" marR="91435" marT="45719" marB="45719">
                    <a:noFill/>
                  </a:tcPr>
                </a:tc>
                <a:tc>
                  <a:txBody>
                    <a:bodyPr/>
                    <a:lstStyle/>
                    <a:p>
                      <a:pPr algn="r"/>
                      <a:r>
                        <a:rPr lang="en-US" sz="1800" b="0" dirty="0" smtClean="0">
                          <a:latin typeface="+mn-lt"/>
                        </a:rPr>
                        <a:t>4 373</a:t>
                      </a:r>
                      <a:endParaRPr lang="en-ZA" sz="1800" b="0" dirty="0">
                        <a:latin typeface="+mn-lt"/>
                      </a:endParaRPr>
                    </a:p>
                  </a:txBody>
                  <a:tcPr marL="91435" marR="91435" marT="45719" marB="45719">
                    <a:noFill/>
                  </a:tcPr>
                </a:tc>
                <a:tc>
                  <a:txBody>
                    <a:bodyPr/>
                    <a:lstStyle/>
                    <a:p>
                      <a:pPr algn="r"/>
                      <a:r>
                        <a:rPr lang="en-US" sz="1800" b="0" dirty="0" smtClean="0">
                          <a:latin typeface="+mn-lt"/>
                        </a:rPr>
                        <a:t>-</a:t>
                      </a:r>
                      <a:endParaRPr lang="en-ZA" sz="1800" b="0" dirty="0">
                        <a:latin typeface="+mn-lt"/>
                      </a:endParaRPr>
                    </a:p>
                  </a:txBody>
                  <a:tcPr marL="91435" marR="91435" marT="45719" marB="45719">
                    <a:noFill/>
                  </a:tcPr>
                </a:tc>
                <a:tc>
                  <a:txBody>
                    <a:bodyPr/>
                    <a:lstStyle/>
                    <a:p>
                      <a:pPr algn="r"/>
                      <a:r>
                        <a:rPr lang="en-US" sz="1800" b="0" dirty="0" smtClean="0">
                          <a:latin typeface="+mn-lt"/>
                        </a:rPr>
                        <a:t>-</a:t>
                      </a:r>
                      <a:endParaRPr lang="en-ZA" sz="1800" b="0" dirty="0">
                        <a:latin typeface="+mn-lt"/>
                      </a:endParaRPr>
                    </a:p>
                  </a:txBody>
                  <a:tcPr marL="91435" marR="91435" marT="45719" marB="45719">
                    <a:noFill/>
                  </a:tcPr>
                </a:tc>
                <a:extLst>
                  <a:ext uri="{0D108BD9-81ED-4DB2-BD59-A6C34878D82A}">
                    <a16:rowId xmlns:a16="http://schemas.microsoft.com/office/drawing/2014/main" xmlns="" val="10010"/>
                  </a:ext>
                </a:extLst>
              </a:tr>
              <a:tr h="43995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TOTAL</a:t>
                      </a:r>
                    </a:p>
                  </a:txBody>
                  <a:tcPr marT="45718" marB="45718" horzOverflow="overflow">
                    <a:solidFill>
                      <a:srgbClr val="FFFFCC"/>
                    </a:solidFill>
                  </a:tcPr>
                </a:tc>
                <a:tc>
                  <a:txBody>
                    <a:bodyPr/>
                    <a:lstStyle/>
                    <a:p>
                      <a:pPr algn="r"/>
                      <a:r>
                        <a:rPr lang="en-US" sz="1800" b="1" dirty="0" smtClean="0">
                          <a:latin typeface="+mn-lt"/>
                        </a:rPr>
                        <a:t>2 573 057</a:t>
                      </a:r>
                      <a:endParaRPr lang="en-ZA" sz="1800" b="1" dirty="0">
                        <a:latin typeface="+mn-lt"/>
                      </a:endParaRPr>
                    </a:p>
                  </a:txBody>
                  <a:tcPr marL="91435" marR="91435" marT="45719" marB="45719">
                    <a:solidFill>
                      <a:srgbClr val="FFFFCC"/>
                    </a:solidFill>
                  </a:tcPr>
                </a:tc>
                <a:tc>
                  <a:txBody>
                    <a:bodyPr/>
                    <a:lstStyle/>
                    <a:p>
                      <a:pPr lvl="0" algn="r"/>
                      <a:r>
                        <a:rPr lang="en-US" sz="1800" b="1" dirty="0" smtClean="0">
                          <a:solidFill>
                            <a:schemeClr val="tx1"/>
                          </a:solidFill>
                        </a:rPr>
                        <a:t>3 026 580</a:t>
                      </a:r>
                      <a:endParaRPr lang="en-ZA" sz="1800" b="1" dirty="0">
                        <a:solidFill>
                          <a:schemeClr val="tx1"/>
                        </a:solidFill>
                      </a:endParaRPr>
                    </a:p>
                  </a:txBody>
                  <a:tcPr marL="91435" marR="91435" marT="45719" marB="45719">
                    <a:solidFill>
                      <a:srgbClr val="FFFFCC"/>
                    </a:solidFill>
                  </a:tcPr>
                </a:tc>
                <a:tc>
                  <a:txBody>
                    <a:bodyPr/>
                    <a:lstStyle/>
                    <a:p>
                      <a:pPr algn="r"/>
                      <a:r>
                        <a:rPr lang="en-US" sz="1800" b="1" dirty="0" smtClean="0">
                          <a:solidFill>
                            <a:schemeClr val="tx1"/>
                          </a:solidFill>
                        </a:rPr>
                        <a:t>3 196 133</a:t>
                      </a:r>
                      <a:endParaRPr lang="en-ZA" sz="1800" b="1" dirty="0">
                        <a:solidFill>
                          <a:schemeClr val="tx1"/>
                        </a:solidFill>
                      </a:endParaRPr>
                    </a:p>
                  </a:txBody>
                  <a:tcPr marL="91435" marR="91435" marT="45719" marB="45719">
                    <a:solidFill>
                      <a:srgbClr val="FFFFCC"/>
                    </a:solidFill>
                  </a:tcPr>
                </a:tc>
                <a:tc>
                  <a:txBody>
                    <a:bodyPr/>
                    <a:lstStyle/>
                    <a:p>
                      <a:pPr algn="r"/>
                      <a:r>
                        <a:rPr lang="en-US" sz="1800" b="1" dirty="0" smtClean="0">
                          <a:solidFill>
                            <a:schemeClr val="tx1"/>
                          </a:solidFill>
                        </a:rPr>
                        <a:t>3 381 433</a:t>
                      </a:r>
                      <a:endParaRPr lang="en-ZA" sz="1800" b="1" dirty="0">
                        <a:solidFill>
                          <a:schemeClr val="tx1"/>
                        </a:solidFill>
                      </a:endParaRPr>
                    </a:p>
                  </a:txBody>
                  <a:tcPr marL="91435" marR="91435" marT="45719" marB="45719">
                    <a:solidFill>
                      <a:srgbClr val="FFFFCC"/>
                    </a:solidFill>
                  </a:tcPr>
                </a:tc>
                <a:extLst>
                  <a:ext uri="{0D108BD9-81ED-4DB2-BD59-A6C34878D82A}">
                    <a16:rowId xmlns:a16="http://schemas.microsoft.com/office/drawing/2014/main" xmlns="" val="10011"/>
                  </a:ext>
                </a:extLst>
              </a:tr>
            </a:tbl>
          </a:graphicData>
        </a:graphic>
      </p:graphicFrame>
      <p:sp>
        <p:nvSpPr>
          <p:cNvPr id="6" name="Slide Number Placeholder 3"/>
          <p:cNvSpPr txBox="1">
            <a:spLocks/>
          </p:cNvSpPr>
          <p:nvPr/>
        </p:nvSpPr>
        <p:spPr>
          <a:xfrm>
            <a:off x="8172400" y="6237312"/>
            <a:ext cx="609600" cy="433049"/>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200" b="1" dirty="0" smtClean="0"/>
              <a:t>90</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15554524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2856"/>
            <a:ext cx="8229600" cy="1296144"/>
          </a:xfrm>
        </p:spPr>
        <p:txBody>
          <a:bodyPr>
            <a:normAutofit fontScale="90000"/>
          </a:bodyPr>
          <a:lstStyle/>
          <a:p>
            <a:pPr lvl="0" algn="ctr" defTabSz="457200" eaLnBrk="0" fontAlgn="base" hangingPunct="0">
              <a:spcBef>
                <a:spcPct val="20000"/>
              </a:spcBef>
              <a:spcAft>
                <a:spcPct val="0"/>
              </a:spcAft>
              <a:defRPr/>
            </a:pPr>
            <a:r>
              <a:rPr lang="en-ZA" sz="3100" dirty="0" smtClean="0">
                <a:solidFill>
                  <a:schemeClr val="accent2">
                    <a:lumMod val="75000"/>
                  </a:schemeClr>
                </a:solidFill>
                <a:latin typeface="Calibri"/>
                <a:ea typeface="+mn-ea"/>
                <a:cs typeface="Calibri" pitchFamily="34" charset="0"/>
              </a:rPr>
              <a:t>BUDGET SUMMARY OF CONDITIONAL GRANT </a:t>
            </a:r>
            <a:br>
              <a:rPr lang="en-ZA" sz="3100" dirty="0" smtClean="0">
                <a:solidFill>
                  <a:schemeClr val="accent2">
                    <a:lumMod val="75000"/>
                  </a:schemeClr>
                </a:solidFill>
                <a:latin typeface="Calibri"/>
                <a:ea typeface="+mn-ea"/>
                <a:cs typeface="Calibri" pitchFamily="34" charset="0"/>
              </a:rPr>
            </a:br>
            <a:r>
              <a:rPr lang="en-ZA" sz="3100" dirty="0" smtClean="0">
                <a:solidFill>
                  <a:schemeClr val="accent2">
                    <a:lumMod val="75000"/>
                  </a:schemeClr>
                </a:solidFill>
                <a:latin typeface="Calibri"/>
                <a:ea typeface="+mn-ea"/>
                <a:cs typeface="Calibri" pitchFamily="34" charset="0"/>
              </a:rPr>
              <a:t>(PER PROVINCE) </a:t>
            </a:r>
            <a:br>
              <a:rPr lang="en-ZA" sz="3100" dirty="0" smtClean="0">
                <a:solidFill>
                  <a:schemeClr val="accent2">
                    <a:lumMod val="75000"/>
                  </a:schemeClr>
                </a:solidFill>
                <a:latin typeface="Calibri"/>
                <a:ea typeface="+mn-ea"/>
                <a:cs typeface="Calibri" pitchFamily="34" charset="0"/>
              </a:rPr>
            </a:br>
            <a:r>
              <a:rPr lang="en-ZA" sz="3100" dirty="0" smtClean="0">
                <a:solidFill>
                  <a:schemeClr val="accent2">
                    <a:lumMod val="75000"/>
                  </a:schemeClr>
                </a:solidFill>
                <a:latin typeface="Calibri"/>
                <a:ea typeface="+mn-ea"/>
                <a:cs typeface="Calibri" pitchFamily="34" charset="0"/>
              </a:rPr>
              <a:t/>
            </a:r>
            <a:br>
              <a:rPr lang="en-ZA" sz="3100" dirty="0" smtClean="0">
                <a:solidFill>
                  <a:schemeClr val="accent2">
                    <a:lumMod val="75000"/>
                  </a:schemeClr>
                </a:solidFill>
                <a:latin typeface="Calibri"/>
                <a:ea typeface="+mn-ea"/>
                <a:cs typeface="Calibri" pitchFamily="34" charset="0"/>
              </a:rPr>
            </a:br>
            <a:r>
              <a:rPr lang="en-ZA" sz="3200" dirty="0">
                <a:solidFill>
                  <a:schemeClr val="accent2">
                    <a:lumMod val="75000"/>
                  </a:schemeClr>
                </a:solidFill>
                <a:latin typeface="Calibri"/>
                <a:ea typeface="+mn-ea"/>
                <a:cs typeface="Calibri" pitchFamily="34" charset="0"/>
              </a:rPr>
              <a:t/>
            </a:r>
            <a:br>
              <a:rPr lang="en-ZA" sz="3200" dirty="0">
                <a:solidFill>
                  <a:schemeClr val="accent2">
                    <a:lumMod val="75000"/>
                  </a:schemeClr>
                </a:solidFill>
                <a:latin typeface="Calibri"/>
                <a:ea typeface="+mn-ea"/>
                <a:cs typeface="Calibri" pitchFamily="34" charset="0"/>
              </a:rPr>
            </a:br>
            <a:endParaRPr lang="en-ZA" dirty="0">
              <a:solidFill>
                <a:schemeClr val="accent2">
                  <a:lumMod val="75000"/>
                </a:schemeClr>
              </a:solidFill>
            </a:endParaRPr>
          </a:p>
        </p:txBody>
      </p:sp>
      <p:sp>
        <p:nvSpPr>
          <p:cNvPr id="5" name="Slide Number Placeholder 3"/>
          <p:cNvSpPr txBox="1">
            <a:spLocks/>
          </p:cNvSpPr>
          <p:nvPr/>
        </p:nvSpPr>
        <p:spPr>
          <a:xfrm>
            <a:off x="8386038" y="6183892"/>
            <a:ext cx="609600" cy="365125"/>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4" name="Slide Number Placeholder 3"/>
          <p:cNvSpPr txBox="1">
            <a:spLocks/>
          </p:cNvSpPr>
          <p:nvPr/>
        </p:nvSpPr>
        <p:spPr>
          <a:xfrm>
            <a:off x="8335238" y="6165305"/>
            <a:ext cx="609600" cy="645020"/>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
        <p:nvSpPr>
          <p:cNvPr id="6" name="Slide Number Placeholder 3"/>
          <p:cNvSpPr txBox="1">
            <a:spLocks/>
          </p:cNvSpPr>
          <p:nvPr/>
        </p:nvSpPr>
        <p:spPr>
          <a:xfrm>
            <a:off x="8182838" y="6237311"/>
            <a:ext cx="609600" cy="42061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91</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324713516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68952" cy="720080"/>
          </a:xfrm>
          <a:ln>
            <a:solidFill>
              <a:srgbClr val="C00000"/>
            </a:solidFill>
          </a:ln>
        </p:spPr>
        <p:txBody>
          <a:bodyPr>
            <a:noAutofit/>
          </a:bodyPr>
          <a:lstStyle/>
          <a:p>
            <a:pPr algn="ctr"/>
            <a:r>
              <a:rPr lang="en-US" sz="2000" dirty="0" smtClean="0">
                <a:solidFill>
                  <a:schemeClr val="accent6">
                    <a:lumMod val="50000"/>
                  </a:schemeClr>
                </a:solidFill>
              </a:rPr>
              <a:t>ALLOCATION TO PROVINCES &amp; MUNICIPALITIES </a:t>
            </a:r>
            <a:br>
              <a:rPr lang="en-US" sz="2000" dirty="0" smtClean="0">
                <a:solidFill>
                  <a:schemeClr val="accent6">
                    <a:lumMod val="50000"/>
                  </a:schemeClr>
                </a:solidFill>
              </a:rPr>
            </a:br>
            <a:r>
              <a:rPr lang="en-US" sz="2000" dirty="0" smtClean="0">
                <a:solidFill>
                  <a:schemeClr val="accent6">
                    <a:lumMod val="50000"/>
                  </a:schemeClr>
                </a:solidFill>
              </a:rPr>
              <a:t> (CONDITIONAL GRANT)</a:t>
            </a:r>
            <a:endParaRPr lang="en-ZA" sz="2000" dirty="0">
              <a:solidFill>
                <a:schemeClr val="accent6">
                  <a:lumMod val="50000"/>
                </a:schemeClr>
              </a:solidFill>
            </a:endParaRPr>
          </a:p>
        </p:txBody>
      </p:sp>
      <p:graphicFrame>
        <p:nvGraphicFramePr>
          <p:cNvPr id="5" name="Content Placeholder 4"/>
          <p:cNvGraphicFramePr>
            <a:graphicFrameLocks noGrp="1"/>
          </p:cNvGraphicFramePr>
          <p:nvPr>
            <p:ph idx="1"/>
            <p:extLst/>
          </p:nvPr>
        </p:nvGraphicFramePr>
        <p:xfrm>
          <a:off x="323528" y="908718"/>
          <a:ext cx="8450480" cy="4959833"/>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xmlns="" val="20000"/>
                    </a:ext>
                  </a:extLst>
                </a:gridCol>
                <a:gridCol w="1545183">
                  <a:extLst>
                    <a:ext uri="{9D8B030D-6E8A-4147-A177-3AD203B41FA5}">
                      <a16:colId xmlns:a16="http://schemas.microsoft.com/office/drawing/2014/main" xmlns="" val="20001"/>
                    </a:ext>
                  </a:extLst>
                </a:gridCol>
                <a:gridCol w="1251924">
                  <a:extLst>
                    <a:ext uri="{9D8B030D-6E8A-4147-A177-3AD203B41FA5}">
                      <a16:colId xmlns:a16="http://schemas.microsoft.com/office/drawing/2014/main" xmlns="" val="20002"/>
                    </a:ext>
                  </a:extLst>
                </a:gridCol>
                <a:gridCol w="1311828">
                  <a:extLst>
                    <a:ext uri="{9D8B030D-6E8A-4147-A177-3AD203B41FA5}">
                      <a16:colId xmlns:a16="http://schemas.microsoft.com/office/drawing/2014/main" xmlns="" val="20003"/>
                    </a:ext>
                  </a:extLst>
                </a:gridCol>
                <a:gridCol w="1317209">
                  <a:extLst>
                    <a:ext uri="{9D8B030D-6E8A-4147-A177-3AD203B41FA5}">
                      <a16:colId xmlns:a16="http://schemas.microsoft.com/office/drawing/2014/main" xmlns="" val="20004"/>
                    </a:ext>
                  </a:extLst>
                </a:gridCol>
              </a:tblGrid>
              <a:tr h="816177">
                <a:tc>
                  <a:txBody>
                    <a:bodyPr/>
                    <a:lstStyle/>
                    <a:p>
                      <a:r>
                        <a:rPr lang="en-US" sz="1800" b="1" dirty="0" smtClean="0">
                          <a:latin typeface="+mn-lt"/>
                        </a:rPr>
                        <a:t>Province</a:t>
                      </a:r>
                      <a:endParaRPr lang="en-ZA" sz="1800" b="1" dirty="0">
                        <a:latin typeface="+mn-lt"/>
                      </a:endParaRPr>
                    </a:p>
                  </a:txBody>
                  <a:tcPr marL="91435" marR="91435" marT="45719" marB="45719">
                    <a:solidFill>
                      <a:srgbClr val="B77727"/>
                    </a:solidFill>
                  </a:tcPr>
                </a:tc>
                <a:tc>
                  <a:txBody>
                    <a:bodyPr/>
                    <a:lstStyle/>
                    <a:p>
                      <a:pPr algn="ctr"/>
                      <a:r>
                        <a:rPr lang="en-US" sz="1800" b="1" dirty="0" smtClean="0">
                          <a:latin typeface="+mn-lt"/>
                        </a:rPr>
                        <a:t>2018/19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Adjusted Appropriation</a:t>
                      </a:r>
                      <a:endParaRPr kumimoji="0" lang="en-ZA" sz="1400" b="1" i="0" u="none" strike="noStrike" kern="1200" cap="none" spc="0" normalizeH="0" baseline="0" noProof="0" dirty="0" smtClean="0">
                        <a:ln>
                          <a:noFill/>
                        </a:ln>
                        <a:solidFill>
                          <a:prstClr val="white"/>
                        </a:solidFill>
                        <a:effectLst/>
                        <a:uLnTx/>
                        <a:uFillTx/>
                        <a:latin typeface="+mn-lt"/>
                        <a:ea typeface="+mn-ea"/>
                        <a:cs typeface="+mn-cs"/>
                      </a:endParaRPr>
                    </a:p>
                  </a:txBody>
                  <a:tcPr marL="91435" marR="91435" marT="45719" marB="45719">
                    <a:solidFill>
                      <a:srgbClr val="B77727"/>
                    </a:solidFill>
                  </a:tcPr>
                </a:tc>
                <a:tc>
                  <a:txBody>
                    <a:bodyPr/>
                    <a:lstStyle/>
                    <a:p>
                      <a:pPr algn="ctr"/>
                      <a:r>
                        <a:rPr lang="en-US" sz="1800" b="1" dirty="0" smtClean="0">
                          <a:latin typeface="+mn-lt"/>
                        </a:rPr>
                        <a:t>2019/20</a:t>
                      </a:r>
                      <a:endParaRPr lang="en-ZA" sz="1800" b="1" dirty="0">
                        <a:latin typeface="+mn-lt"/>
                      </a:endParaRPr>
                    </a:p>
                  </a:txBody>
                  <a:tcPr marL="91435" marR="91435" marT="45719" marB="45719">
                    <a:solidFill>
                      <a:srgbClr val="B77727"/>
                    </a:solidFill>
                  </a:tcPr>
                </a:tc>
                <a:tc>
                  <a:txBody>
                    <a:bodyPr/>
                    <a:lstStyle/>
                    <a:p>
                      <a:pPr algn="ctr"/>
                      <a:r>
                        <a:rPr lang="en-ZA" sz="1800" b="1" dirty="0" smtClean="0">
                          <a:latin typeface="+mn-lt"/>
                        </a:rPr>
                        <a:t>2020/21</a:t>
                      </a:r>
                      <a:endParaRPr lang="en-ZA" sz="1800" b="1" dirty="0">
                        <a:latin typeface="+mn-lt"/>
                      </a:endParaRPr>
                    </a:p>
                  </a:txBody>
                  <a:tcPr marL="91435" marR="91435" marT="45719" marB="45719">
                    <a:solidFill>
                      <a:srgbClr val="B77727"/>
                    </a:solidFill>
                  </a:tcPr>
                </a:tc>
                <a:tc>
                  <a:txBody>
                    <a:bodyPr/>
                    <a:lstStyle/>
                    <a:p>
                      <a:pPr algn="ctr"/>
                      <a:r>
                        <a:rPr lang="en-US" sz="1800" b="1" dirty="0" smtClean="0">
                          <a:latin typeface="+mn-lt"/>
                        </a:rPr>
                        <a:t>2021/22</a:t>
                      </a:r>
                      <a:endParaRPr lang="en-ZA" sz="1800" b="1" dirty="0">
                        <a:latin typeface="+mn-lt"/>
                      </a:endParaRPr>
                    </a:p>
                  </a:txBody>
                  <a:tcPr marL="91435" marR="91435" marT="45719" marB="45719">
                    <a:solidFill>
                      <a:srgbClr val="B77727"/>
                    </a:solidFill>
                  </a:tcPr>
                </a:tc>
                <a:extLst>
                  <a:ext uri="{0D108BD9-81ED-4DB2-BD59-A6C34878D82A}">
                    <a16:rowId xmlns:a16="http://schemas.microsoft.com/office/drawing/2014/main" xmlns="" val="10000"/>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800" b="1"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US" sz="1800" b="1" dirty="0" smtClean="0">
                          <a:latin typeface="+mn-lt"/>
                        </a:rPr>
                        <a:t>R’000</a:t>
                      </a:r>
                      <a:endParaRPr lang="en-ZA" sz="1800" b="1" dirty="0">
                        <a:latin typeface="+mn-lt"/>
                      </a:endParaRPr>
                    </a:p>
                  </a:txBody>
                  <a:tcPr marL="91435" marR="91435" marT="45719" marB="45719">
                    <a:solidFill>
                      <a:srgbClr val="FFFFFF"/>
                    </a:solidFill>
                  </a:tcPr>
                </a:tc>
                <a:tc>
                  <a:txBody>
                    <a:bodyPr/>
                    <a:lstStyle/>
                    <a:p>
                      <a:pPr algn="r"/>
                      <a:r>
                        <a:rPr lang="en-ZA" sz="1800" b="1" dirty="0" smtClean="0">
                          <a:latin typeface="+mn-lt"/>
                        </a:rPr>
                        <a:t>R’000</a:t>
                      </a:r>
                      <a:endParaRPr lang="en-ZA" sz="1800" b="1" dirty="0">
                        <a:latin typeface="+mn-lt"/>
                      </a:endParaRPr>
                    </a:p>
                  </a:txBody>
                  <a:tcPr marL="91435" marR="91435" marT="45719" marB="45719">
                    <a:solidFill>
                      <a:srgbClr val="FFFFFF"/>
                    </a:solidFill>
                  </a:tcPr>
                </a:tc>
                <a:tc>
                  <a:txBody>
                    <a:bodyPr/>
                    <a:lstStyle/>
                    <a:p>
                      <a:pPr algn="r"/>
                      <a:r>
                        <a:rPr lang="en-ZA" sz="1800" b="1" dirty="0" smtClean="0">
                          <a:latin typeface="+mn-lt"/>
                        </a:rPr>
                        <a:t>R’000</a:t>
                      </a:r>
                      <a:endParaRPr lang="en-ZA" sz="1800" b="1" dirty="0">
                        <a:latin typeface="+mn-lt"/>
                      </a:endParaRPr>
                    </a:p>
                  </a:txBody>
                  <a:tcPr marL="91435" marR="91435" marT="45719" marB="45719">
                    <a:solidFill>
                      <a:srgbClr val="FFFFFF"/>
                    </a:solidFill>
                  </a:tcPr>
                </a:tc>
                <a:tc>
                  <a:txBody>
                    <a:bodyPr/>
                    <a:lstStyle/>
                    <a:p>
                      <a:pPr algn="r"/>
                      <a:r>
                        <a:rPr lang="en-US" sz="1800" b="1" dirty="0" smtClean="0">
                          <a:latin typeface="+mn-lt"/>
                        </a:rPr>
                        <a:t>R’000</a:t>
                      </a:r>
                      <a:endParaRPr lang="en-ZA" sz="1800" b="1" dirty="0">
                        <a:latin typeface="+mn-lt"/>
                      </a:endParaRPr>
                    </a:p>
                  </a:txBody>
                  <a:tcPr marL="91435" marR="91435" marT="45719" marB="45719">
                    <a:solidFill>
                      <a:srgbClr val="FFFFFF"/>
                    </a:solidFill>
                  </a:tcPr>
                </a:tc>
                <a:extLst>
                  <a:ext uri="{0D108BD9-81ED-4DB2-BD59-A6C34878D82A}">
                    <a16:rowId xmlns:a16="http://schemas.microsoft.com/office/drawing/2014/main" xmlns="" val="10001"/>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Eastern Cape</a:t>
                      </a:r>
                    </a:p>
                  </a:txBody>
                  <a:tcPr marT="45718" marB="45718" horzOverflow="overflow">
                    <a:solidFill>
                      <a:srgbClr val="FFFFCC"/>
                    </a:solidFill>
                  </a:tcPr>
                </a:tc>
                <a:tc>
                  <a:txBody>
                    <a:bodyPr/>
                    <a:lstStyle/>
                    <a:p>
                      <a:pPr algn="r"/>
                      <a:r>
                        <a:rPr lang="en-ZA" sz="1800" b="0" dirty="0" smtClean="0">
                          <a:latin typeface="+mn-lt"/>
                        </a:rPr>
                        <a:t>160 584</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169 824</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179 157</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190 115</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2"/>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Free State</a:t>
                      </a:r>
                    </a:p>
                  </a:txBody>
                  <a:tcPr marT="45718" marB="45718" horzOverflow="overflow">
                    <a:solidFill>
                      <a:srgbClr val="FFFFFF"/>
                    </a:solidFill>
                  </a:tcPr>
                </a:tc>
                <a:tc>
                  <a:txBody>
                    <a:bodyPr/>
                    <a:lstStyle/>
                    <a:p>
                      <a:pPr algn="r"/>
                      <a:r>
                        <a:rPr lang="en-ZA" sz="1800" b="0" dirty="0" smtClean="0">
                          <a:latin typeface="+mn-lt"/>
                        </a:rPr>
                        <a:t>159 504</a:t>
                      </a:r>
                      <a:endParaRPr lang="en-ZA" sz="1800" b="0" dirty="0">
                        <a:latin typeface="+mn-lt"/>
                      </a:endParaRPr>
                    </a:p>
                  </a:txBody>
                  <a:tcPr marL="91435" marR="91435" marT="45719" marB="45719">
                    <a:solidFill>
                      <a:srgbClr val="FFFFFF"/>
                    </a:solidFill>
                  </a:tcPr>
                </a:tc>
                <a:tc>
                  <a:txBody>
                    <a:bodyPr/>
                    <a:lstStyle/>
                    <a:p>
                      <a:pPr algn="r"/>
                      <a:r>
                        <a:rPr lang="en-ZA" dirty="0" smtClean="0"/>
                        <a:t>168 691</a:t>
                      </a:r>
                      <a:endParaRPr lang="en-ZA" dirty="0"/>
                    </a:p>
                  </a:txBody>
                  <a:tcPr marL="91435" marR="91435" marT="45719" marB="45719">
                    <a:solidFill>
                      <a:srgbClr val="FFFFFF"/>
                    </a:solidFill>
                  </a:tcPr>
                </a:tc>
                <a:tc>
                  <a:txBody>
                    <a:bodyPr/>
                    <a:lstStyle/>
                    <a:p>
                      <a:pPr algn="r"/>
                      <a:r>
                        <a:rPr lang="en-ZA" sz="1800" b="0" dirty="0" smtClean="0">
                          <a:latin typeface="+mn-lt"/>
                        </a:rPr>
                        <a:t>177 982</a:t>
                      </a:r>
                      <a:endParaRPr lang="en-ZA" sz="1800" b="0" dirty="0">
                        <a:latin typeface="+mn-lt"/>
                      </a:endParaRPr>
                    </a:p>
                  </a:txBody>
                  <a:tcPr marL="91435" marR="91435" marT="45719" marB="45719">
                    <a:solidFill>
                      <a:srgbClr val="FFFFFF"/>
                    </a:solidFill>
                  </a:tcPr>
                </a:tc>
                <a:tc>
                  <a:txBody>
                    <a:bodyPr/>
                    <a:lstStyle/>
                    <a:p>
                      <a:pPr algn="r"/>
                      <a:r>
                        <a:rPr lang="en-US" sz="1800" b="0" dirty="0" smtClean="0">
                          <a:latin typeface="+mn-lt"/>
                        </a:rPr>
                        <a:t>188 875</a:t>
                      </a:r>
                      <a:endParaRPr lang="en-ZA" sz="1800" b="0" dirty="0">
                        <a:latin typeface="+mn-lt"/>
                      </a:endParaRPr>
                    </a:p>
                  </a:txBody>
                  <a:tcPr marL="91435" marR="91435" marT="45719" marB="45719">
                    <a:solidFill>
                      <a:srgbClr val="FFFFFF"/>
                    </a:solidFill>
                  </a:tcPr>
                </a:tc>
                <a:extLst>
                  <a:ext uri="{0D108BD9-81ED-4DB2-BD59-A6C34878D82A}">
                    <a16:rowId xmlns:a16="http://schemas.microsoft.com/office/drawing/2014/main" xmlns="" val="10003"/>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Gauteng</a:t>
                      </a:r>
                    </a:p>
                  </a:txBody>
                  <a:tcPr marT="45718" marB="45718" horzOverflow="overflow">
                    <a:solidFill>
                      <a:srgbClr val="FFFFCC"/>
                    </a:solidFill>
                  </a:tcPr>
                </a:tc>
                <a:tc>
                  <a:txBody>
                    <a:bodyPr/>
                    <a:lstStyle/>
                    <a:p>
                      <a:pPr algn="r"/>
                      <a:r>
                        <a:rPr lang="en-ZA" sz="1800" b="0" dirty="0" smtClean="0">
                          <a:latin typeface="+mn-lt"/>
                        </a:rPr>
                        <a:t>168 530</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167 784</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177 681</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188 002</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4"/>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ZA"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KwaZulu-Natal </a:t>
                      </a:r>
                      <a:endPar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endParaRPr>
                    </a:p>
                  </a:txBody>
                  <a:tcPr marT="45718" marB="45718" horzOverflow="overflow">
                    <a:solidFill>
                      <a:srgbClr val="FFFFFF"/>
                    </a:solidFill>
                  </a:tcPr>
                </a:tc>
                <a:tc>
                  <a:txBody>
                    <a:bodyPr/>
                    <a:lstStyle/>
                    <a:p>
                      <a:pPr algn="r"/>
                      <a:r>
                        <a:rPr lang="en-ZA" sz="1800" b="0" dirty="0" smtClean="0">
                          <a:latin typeface="+mn-lt"/>
                        </a:rPr>
                        <a:t>174 397</a:t>
                      </a:r>
                      <a:endParaRPr lang="en-ZA" sz="1800" b="0" dirty="0">
                        <a:latin typeface="+mn-lt"/>
                      </a:endParaRPr>
                    </a:p>
                  </a:txBody>
                  <a:tcPr marL="91435" marR="91435" marT="45719" marB="45719">
                    <a:solidFill>
                      <a:srgbClr val="FFFFFF"/>
                    </a:solidFill>
                  </a:tcPr>
                </a:tc>
                <a:tc>
                  <a:txBody>
                    <a:bodyPr/>
                    <a:lstStyle/>
                    <a:p>
                      <a:pPr algn="r"/>
                      <a:r>
                        <a:rPr lang="en-ZA" sz="1800" b="0" dirty="0" smtClean="0">
                          <a:latin typeface="+mn-lt"/>
                        </a:rPr>
                        <a:t>184 417</a:t>
                      </a:r>
                      <a:endParaRPr lang="en-ZA" sz="1800" b="0" dirty="0">
                        <a:latin typeface="+mn-lt"/>
                      </a:endParaRPr>
                    </a:p>
                  </a:txBody>
                  <a:tcPr marL="91435" marR="91435" marT="45719" marB="45719">
                    <a:solidFill>
                      <a:srgbClr val="FFFFFF"/>
                    </a:solidFill>
                  </a:tcPr>
                </a:tc>
                <a:tc>
                  <a:txBody>
                    <a:bodyPr/>
                    <a:lstStyle/>
                    <a:p>
                      <a:pPr algn="r"/>
                      <a:r>
                        <a:rPr lang="en-ZA" sz="1800" b="0" dirty="0" smtClean="0">
                          <a:latin typeface="+mn-lt"/>
                        </a:rPr>
                        <a:t>194 572</a:t>
                      </a:r>
                      <a:endParaRPr lang="en-ZA" sz="1800" b="0" dirty="0">
                        <a:latin typeface="+mn-lt"/>
                      </a:endParaRPr>
                    </a:p>
                  </a:txBody>
                  <a:tcPr marL="91435" marR="91435" marT="45719" marB="45719">
                    <a:solidFill>
                      <a:srgbClr val="FFFFFF"/>
                    </a:solidFill>
                  </a:tcPr>
                </a:tc>
                <a:tc>
                  <a:txBody>
                    <a:bodyPr/>
                    <a:lstStyle/>
                    <a:p>
                      <a:pPr algn="r"/>
                      <a:r>
                        <a:rPr lang="en-US" sz="1800" b="0" dirty="0" smtClean="0">
                          <a:latin typeface="+mn-lt"/>
                        </a:rPr>
                        <a:t>206 378</a:t>
                      </a:r>
                      <a:endParaRPr lang="en-ZA" sz="1800" b="0" dirty="0">
                        <a:latin typeface="+mn-lt"/>
                      </a:endParaRPr>
                    </a:p>
                  </a:txBody>
                  <a:tcPr marL="91435" marR="91435" marT="45719" marB="45719">
                    <a:solidFill>
                      <a:srgbClr val="FFFFFF"/>
                    </a:solidFill>
                  </a:tcPr>
                </a:tc>
                <a:extLst>
                  <a:ext uri="{0D108BD9-81ED-4DB2-BD59-A6C34878D82A}">
                    <a16:rowId xmlns:a16="http://schemas.microsoft.com/office/drawing/2014/main" xmlns="" val="10005"/>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Limpopo</a:t>
                      </a:r>
                    </a:p>
                  </a:txBody>
                  <a:tcPr marT="45718" marB="45718" horzOverflow="overflow">
                    <a:solidFill>
                      <a:srgbClr val="FFFFCC"/>
                    </a:solidFill>
                  </a:tcPr>
                </a:tc>
                <a:tc>
                  <a:txBody>
                    <a:bodyPr/>
                    <a:lstStyle/>
                    <a:p>
                      <a:pPr algn="r"/>
                      <a:r>
                        <a:rPr lang="en-ZA" sz="1800" b="0" dirty="0" smtClean="0">
                          <a:latin typeface="+mn-lt"/>
                        </a:rPr>
                        <a:t>125 643</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144 314</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151 500</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160 304</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6"/>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Mpumalanga</a:t>
                      </a:r>
                    </a:p>
                  </a:txBody>
                  <a:tcPr marT="45718" marB="45718" horzOverflow="overflow">
                    <a:noFill/>
                  </a:tcPr>
                </a:tc>
                <a:tc>
                  <a:txBody>
                    <a:bodyPr/>
                    <a:lstStyle/>
                    <a:p>
                      <a:pPr algn="r"/>
                      <a:r>
                        <a:rPr lang="en-ZA" sz="1800" b="0" dirty="0" smtClean="0">
                          <a:latin typeface="+mn-lt"/>
                        </a:rPr>
                        <a:t>162 479</a:t>
                      </a:r>
                      <a:endParaRPr lang="en-ZA" sz="1800" b="0" dirty="0">
                        <a:latin typeface="+mn-lt"/>
                      </a:endParaRPr>
                    </a:p>
                  </a:txBody>
                  <a:tcPr marL="91435" marR="91435" marT="45719" marB="45719">
                    <a:noFill/>
                  </a:tcPr>
                </a:tc>
                <a:tc>
                  <a:txBody>
                    <a:bodyPr/>
                    <a:lstStyle/>
                    <a:p>
                      <a:pPr algn="r"/>
                      <a:r>
                        <a:rPr lang="en-ZA" sz="1800" b="0" dirty="0" smtClean="0">
                          <a:latin typeface="+mn-lt"/>
                        </a:rPr>
                        <a:t>166 389</a:t>
                      </a:r>
                      <a:endParaRPr lang="en-ZA" sz="1800" b="0" dirty="0">
                        <a:latin typeface="+mn-lt"/>
                      </a:endParaRPr>
                    </a:p>
                  </a:txBody>
                  <a:tcPr marL="91435" marR="91435" marT="45719" marB="45719">
                    <a:noFill/>
                  </a:tcPr>
                </a:tc>
                <a:tc>
                  <a:txBody>
                    <a:bodyPr/>
                    <a:lstStyle/>
                    <a:p>
                      <a:pPr algn="r"/>
                      <a:r>
                        <a:rPr lang="en-ZA" sz="1800" b="0" dirty="0" smtClean="0">
                          <a:latin typeface="+mn-lt"/>
                        </a:rPr>
                        <a:t>175 909</a:t>
                      </a:r>
                      <a:endParaRPr lang="en-ZA" sz="1800" b="0" dirty="0">
                        <a:latin typeface="+mn-lt"/>
                      </a:endParaRPr>
                    </a:p>
                  </a:txBody>
                  <a:tcPr marL="91435" marR="91435" marT="45719" marB="45719">
                    <a:noFill/>
                  </a:tcPr>
                </a:tc>
                <a:tc>
                  <a:txBody>
                    <a:bodyPr/>
                    <a:lstStyle/>
                    <a:p>
                      <a:pPr algn="r"/>
                      <a:r>
                        <a:rPr lang="en-US" sz="1800" b="0" dirty="0" smtClean="0">
                          <a:latin typeface="+mn-lt"/>
                        </a:rPr>
                        <a:t>185 860</a:t>
                      </a:r>
                      <a:endParaRPr lang="en-ZA" sz="1800" b="0" dirty="0">
                        <a:latin typeface="+mn-lt"/>
                      </a:endParaRPr>
                    </a:p>
                  </a:txBody>
                  <a:tcPr marL="91435" marR="91435" marT="45719" marB="45719">
                    <a:noFill/>
                  </a:tcPr>
                </a:tc>
                <a:extLst>
                  <a:ext uri="{0D108BD9-81ED-4DB2-BD59-A6C34878D82A}">
                    <a16:rowId xmlns:a16="http://schemas.microsoft.com/office/drawing/2014/main" xmlns="" val="10007"/>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North West</a:t>
                      </a:r>
                    </a:p>
                  </a:txBody>
                  <a:tcPr marT="45718" marB="45718" horzOverflow="overflow">
                    <a:solidFill>
                      <a:srgbClr val="FFFFCC"/>
                    </a:solidFill>
                  </a:tcPr>
                </a:tc>
                <a:tc>
                  <a:txBody>
                    <a:bodyPr/>
                    <a:lstStyle/>
                    <a:p>
                      <a:pPr algn="r"/>
                      <a:r>
                        <a:rPr lang="en-ZA" sz="1800" b="0" dirty="0" smtClean="0">
                          <a:latin typeface="+mn-lt"/>
                        </a:rPr>
                        <a:t>136 369</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144 267</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152</a:t>
                      </a:r>
                      <a:r>
                        <a:rPr lang="en-ZA" sz="1800" b="0" baseline="0" dirty="0" smtClean="0">
                          <a:latin typeface="+mn-lt"/>
                        </a:rPr>
                        <a:t> </a:t>
                      </a:r>
                      <a:r>
                        <a:rPr lang="en-ZA" sz="1800" b="0" dirty="0" smtClean="0">
                          <a:latin typeface="+mn-lt"/>
                        </a:rPr>
                        <a:t>233</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161 709</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08"/>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Northern Cape</a:t>
                      </a:r>
                    </a:p>
                  </a:txBody>
                  <a:tcPr marT="45718" marB="45718" horzOverflow="overflow">
                    <a:noFill/>
                  </a:tcPr>
                </a:tc>
                <a:tc>
                  <a:txBody>
                    <a:bodyPr/>
                    <a:lstStyle/>
                    <a:p>
                      <a:pPr algn="r"/>
                      <a:r>
                        <a:rPr lang="en-ZA" sz="1800" b="0" dirty="0" smtClean="0">
                          <a:latin typeface="+mn-lt"/>
                        </a:rPr>
                        <a:t>159 554</a:t>
                      </a:r>
                      <a:endParaRPr lang="en-ZA" sz="1800" b="0" dirty="0">
                        <a:latin typeface="+mn-lt"/>
                      </a:endParaRPr>
                    </a:p>
                  </a:txBody>
                  <a:tcPr marL="91435" marR="91435" marT="45719" marB="45719">
                    <a:noFill/>
                  </a:tcPr>
                </a:tc>
                <a:tc>
                  <a:txBody>
                    <a:bodyPr/>
                    <a:lstStyle/>
                    <a:p>
                      <a:pPr algn="r"/>
                      <a:r>
                        <a:rPr lang="en-ZA" sz="1800" b="0" dirty="0" smtClean="0">
                          <a:latin typeface="+mn-lt"/>
                        </a:rPr>
                        <a:t>168 750</a:t>
                      </a:r>
                      <a:endParaRPr lang="en-ZA" sz="1800" b="0" dirty="0">
                        <a:latin typeface="+mn-lt"/>
                      </a:endParaRPr>
                    </a:p>
                  </a:txBody>
                  <a:tcPr marL="91435" marR="91435" marT="45719" marB="45719">
                    <a:noFill/>
                  </a:tcPr>
                </a:tc>
                <a:tc>
                  <a:txBody>
                    <a:bodyPr/>
                    <a:lstStyle/>
                    <a:p>
                      <a:pPr algn="r"/>
                      <a:r>
                        <a:rPr lang="en-ZA" sz="1800" b="0" dirty="0" smtClean="0">
                          <a:latin typeface="+mn-lt"/>
                        </a:rPr>
                        <a:t>178 062</a:t>
                      </a:r>
                      <a:endParaRPr lang="en-ZA" sz="1800" b="0" dirty="0">
                        <a:latin typeface="+mn-lt"/>
                      </a:endParaRPr>
                    </a:p>
                  </a:txBody>
                  <a:tcPr marL="91435" marR="91435" marT="45719" marB="45719">
                    <a:noFill/>
                  </a:tcPr>
                </a:tc>
                <a:tc>
                  <a:txBody>
                    <a:bodyPr/>
                    <a:lstStyle/>
                    <a:p>
                      <a:pPr algn="r"/>
                      <a:r>
                        <a:rPr lang="en-US" sz="1800" b="0" dirty="0" smtClean="0">
                          <a:latin typeface="+mn-lt"/>
                        </a:rPr>
                        <a:t>188 959</a:t>
                      </a:r>
                      <a:endParaRPr lang="en-ZA" sz="1800" b="0" dirty="0">
                        <a:latin typeface="+mn-lt"/>
                      </a:endParaRPr>
                    </a:p>
                  </a:txBody>
                  <a:tcPr marL="91435" marR="91435" marT="45719" marB="45719">
                    <a:noFill/>
                  </a:tcPr>
                </a:tc>
                <a:extLst>
                  <a:ext uri="{0D108BD9-81ED-4DB2-BD59-A6C34878D82A}">
                    <a16:rowId xmlns:a16="http://schemas.microsoft.com/office/drawing/2014/main" xmlns="" val="10009"/>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0" i="0" u="none" strike="noStrike" cap="none" normalizeH="0" baseline="0" dirty="0" smtClean="0">
                          <a:ln>
                            <a:noFill/>
                          </a:ln>
                          <a:solidFill>
                            <a:srgbClr val="000000"/>
                          </a:solidFill>
                          <a:effectLst/>
                          <a:latin typeface="+mn-lt"/>
                          <a:ea typeface="Arial Unicode MS" pitchFamily="34" charset="-128"/>
                          <a:cs typeface="Arial Unicode MS" pitchFamily="34" charset="-128"/>
                        </a:rPr>
                        <a:t>Western Cape</a:t>
                      </a:r>
                    </a:p>
                  </a:txBody>
                  <a:tcPr marT="45718" marB="45718" horzOverflow="overflow">
                    <a:solidFill>
                      <a:srgbClr val="FFFFCC"/>
                    </a:solidFill>
                  </a:tcPr>
                </a:tc>
                <a:tc>
                  <a:txBody>
                    <a:bodyPr/>
                    <a:lstStyle/>
                    <a:p>
                      <a:pPr algn="r"/>
                      <a:r>
                        <a:rPr lang="en-ZA" sz="1800" b="0" dirty="0" smtClean="0">
                          <a:latin typeface="+mn-lt"/>
                        </a:rPr>
                        <a:t>176 624</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186 763</a:t>
                      </a:r>
                      <a:endParaRPr lang="en-ZA" sz="1800" b="0" dirty="0">
                        <a:latin typeface="+mn-lt"/>
                      </a:endParaRPr>
                    </a:p>
                  </a:txBody>
                  <a:tcPr marL="91435" marR="91435" marT="45719" marB="45719">
                    <a:solidFill>
                      <a:srgbClr val="FFFFCC"/>
                    </a:solidFill>
                  </a:tcPr>
                </a:tc>
                <a:tc>
                  <a:txBody>
                    <a:bodyPr/>
                    <a:lstStyle/>
                    <a:p>
                      <a:pPr algn="r"/>
                      <a:r>
                        <a:rPr lang="en-ZA" sz="1800" b="0" dirty="0" smtClean="0">
                          <a:latin typeface="+mn-lt"/>
                        </a:rPr>
                        <a:t>197 026</a:t>
                      </a:r>
                      <a:endParaRPr lang="en-ZA" sz="1800" b="0" dirty="0">
                        <a:latin typeface="+mn-lt"/>
                      </a:endParaRPr>
                    </a:p>
                  </a:txBody>
                  <a:tcPr marL="91435" marR="91435" marT="45719" marB="45719">
                    <a:solidFill>
                      <a:srgbClr val="FFFFCC"/>
                    </a:solidFill>
                  </a:tcPr>
                </a:tc>
                <a:tc>
                  <a:txBody>
                    <a:bodyPr/>
                    <a:lstStyle/>
                    <a:p>
                      <a:pPr algn="r"/>
                      <a:r>
                        <a:rPr lang="en-US" sz="1800" b="0" dirty="0" smtClean="0">
                          <a:latin typeface="+mn-lt"/>
                        </a:rPr>
                        <a:t>208 966</a:t>
                      </a:r>
                      <a:endParaRPr lang="en-ZA" sz="1800" b="0" dirty="0">
                        <a:latin typeface="+mn-lt"/>
                      </a:endParaRPr>
                    </a:p>
                  </a:txBody>
                  <a:tcPr marL="91435" marR="91435" marT="45719" marB="45719">
                    <a:solidFill>
                      <a:srgbClr val="FFFFCC"/>
                    </a:solidFill>
                  </a:tcPr>
                </a:tc>
                <a:extLst>
                  <a:ext uri="{0D108BD9-81ED-4DB2-BD59-A6C34878D82A}">
                    <a16:rowId xmlns:a16="http://schemas.microsoft.com/office/drawing/2014/main" xmlns="" val="10010"/>
                  </a:ext>
                </a:extLst>
              </a:tr>
              <a:tr h="376696">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800" b="1" i="0" u="none" strike="noStrike" cap="none" normalizeH="0" baseline="0" dirty="0" smtClean="0">
                          <a:ln>
                            <a:noFill/>
                          </a:ln>
                          <a:solidFill>
                            <a:srgbClr val="000000"/>
                          </a:solidFill>
                          <a:effectLst/>
                          <a:latin typeface="+mn-lt"/>
                          <a:ea typeface="Arial Unicode MS" pitchFamily="34" charset="-128"/>
                          <a:cs typeface="Arial Unicode MS" pitchFamily="34" charset="-128"/>
                        </a:rPr>
                        <a:t>TOTAL</a:t>
                      </a:r>
                    </a:p>
                  </a:txBody>
                  <a:tcPr marT="45718" marB="45718" horzOverflow="overflow">
                    <a:solidFill>
                      <a:srgbClr val="FFFFFF"/>
                    </a:solidFill>
                  </a:tcPr>
                </a:tc>
                <a:tc>
                  <a:txBody>
                    <a:bodyPr/>
                    <a:lstStyle/>
                    <a:p>
                      <a:pPr algn="r"/>
                      <a:r>
                        <a:rPr lang="en-ZA" sz="1800" b="1" dirty="0" smtClean="0">
                          <a:latin typeface="+mn-lt"/>
                        </a:rPr>
                        <a:t>1 423</a:t>
                      </a:r>
                      <a:r>
                        <a:rPr lang="en-ZA" sz="1800" b="1" baseline="0" dirty="0" smtClean="0">
                          <a:latin typeface="+mn-lt"/>
                        </a:rPr>
                        <a:t> 684</a:t>
                      </a:r>
                      <a:endParaRPr lang="en-ZA" sz="1800" b="1" dirty="0">
                        <a:latin typeface="+mn-lt"/>
                      </a:endParaRPr>
                    </a:p>
                  </a:txBody>
                  <a:tcPr marL="91435" marR="91435" marT="45719" marB="45719">
                    <a:solidFill>
                      <a:srgbClr val="FFFFFF"/>
                    </a:solidFill>
                  </a:tcPr>
                </a:tc>
                <a:tc>
                  <a:txBody>
                    <a:bodyPr/>
                    <a:lstStyle/>
                    <a:p>
                      <a:pPr algn="r"/>
                      <a:r>
                        <a:rPr lang="en-ZA" sz="1800" b="1" dirty="0" smtClean="0">
                          <a:latin typeface="+mn-lt"/>
                        </a:rPr>
                        <a:t>1 501</a:t>
                      </a:r>
                      <a:r>
                        <a:rPr lang="en-ZA" sz="1800" b="1" baseline="0" dirty="0" smtClean="0">
                          <a:latin typeface="+mn-lt"/>
                        </a:rPr>
                        <a:t> 199</a:t>
                      </a:r>
                      <a:endParaRPr lang="en-ZA" sz="1800" b="1" dirty="0">
                        <a:latin typeface="+mn-lt"/>
                      </a:endParaRPr>
                    </a:p>
                  </a:txBody>
                  <a:tcPr marL="91435" marR="91435" marT="45719" marB="45719">
                    <a:solidFill>
                      <a:srgbClr val="FFFFFF"/>
                    </a:solidFill>
                  </a:tcPr>
                </a:tc>
                <a:tc>
                  <a:txBody>
                    <a:bodyPr/>
                    <a:lstStyle/>
                    <a:p>
                      <a:pPr algn="r"/>
                      <a:r>
                        <a:rPr lang="en-ZA" sz="1800" b="1" dirty="0" smtClean="0">
                          <a:latin typeface="+mn-lt"/>
                        </a:rPr>
                        <a:t> 1</a:t>
                      </a:r>
                      <a:r>
                        <a:rPr lang="en-ZA" sz="1800" b="1" baseline="0" dirty="0" smtClean="0">
                          <a:latin typeface="+mn-lt"/>
                        </a:rPr>
                        <a:t> 584 122</a:t>
                      </a:r>
                      <a:endParaRPr lang="en-ZA" sz="1800" b="1" dirty="0">
                        <a:latin typeface="+mn-lt"/>
                      </a:endParaRPr>
                    </a:p>
                  </a:txBody>
                  <a:tcPr marL="91435" marR="91435" marT="45719" marB="45719">
                    <a:solidFill>
                      <a:srgbClr val="FFFFFF"/>
                    </a:solidFill>
                  </a:tcPr>
                </a:tc>
                <a:tc>
                  <a:txBody>
                    <a:bodyPr/>
                    <a:lstStyle/>
                    <a:p>
                      <a:pPr algn="r"/>
                      <a:r>
                        <a:rPr lang="en-US" sz="1800" b="1" dirty="0" smtClean="0">
                          <a:latin typeface="+mn-lt"/>
                        </a:rPr>
                        <a:t>1 679 168</a:t>
                      </a:r>
                      <a:endParaRPr lang="en-ZA" sz="1800" b="1" dirty="0">
                        <a:latin typeface="+mn-lt"/>
                      </a:endParaRPr>
                    </a:p>
                  </a:txBody>
                  <a:tcPr marL="91435" marR="91435" marT="45719" marB="45719">
                    <a:solidFill>
                      <a:srgbClr val="FFFFFF"/>
                    </a:solidFill>
                  </a:tcPr>
                </a:tc>
                <a:extLst>
                  <a:ext uri="{0D108BD9-81ED-4DB2-BD59-A6C34878D82A}">
                    <a16:rowId xmlns:a16="http://schemas.microsoft.com/office/drawing/2014/main" xmlns="" val="10011"/>
                  </a:ext>
                </a:extLst>
              </a:tr>
            </a:tbl>
          </a:graphicData>
        </a:graphic>
      </p:graphicFrame>
      <p:sp>
        <p:nvSpPr>
          <p:cNvPr id="6" name="Slide Number Placeholder 3"/>
          <p:cNvSpPr txBox="1">
            <a:spLocks/>
          </p:cNvSpPr>
          <p:nvPr/>
        </p:nvSpPr>
        <p:spPr>
          <a:xfrm>
            <a:off x="8172400" y="6165304"/>
            <a:ext cx="609600" cy="505057"/>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92</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243339722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2564904"/>
            <a:ext cx="8291264" cy="1296144"/>
          </a:xfrm>
        </p:spPr>
        <p:txBody>
          <a:bodyPr>
            <a:normAutofit/>
          </a:bodyPr>
          <a:lstStyle/>
          <a:p>
            <a:pPr algn="ctr"/>
            <a:r>
              <a:rPr lang="en-US" sz="2500" dirty="0" smtClean="0"/>
              <a:t>ALLOCATIONS TO PUBLIC ENTITIES</a:t>
            </a:r>
            <a:endParaRPr lang="en-ZA" sz="2500" dirty="0"/>
          </a:p>
        </p:txBody>
      </p:sp>
      <p:sp>
        <p:nvSpPr>
          <p:cNvPr id="3" name="Slide Number Placeholder 3"/>
          <p:cNvSpPr txBox="1">
            <a:spLocks/>
          </p:cNvSpPr>
          <p:nvPr/>
        </p:nvSpPr>
        <p:spPr>
          <a:xfrm>
            <a:off x="8182838" y="6237311"/>
            <a:ext cx="609600" cy="42061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660066"/>
                </a:solidFill>
                <a:effectLst/>
                <a:uLnTx/>
                <a:uFillTx/>
                <a:latin typeface="Verdana" pitchFamily="34" charset="0"/>
                <a:ea typeface="+mn-ea"/>
                <a:cs typeface="+mn-cs"/>
              </a:rPr>
              <a:t>93</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spTree>
    <p:extLst>
      <p:ext uri="{BB962C8B-B14F-4D97-AF65-F5344CB8AC3E}">
        <p14:creationId xmlns:p14="http://schemas.microsoft.com/office/powerpoint/2010/main" xmlns="" val="329574344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94</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7" name="Content Placeholder 4"/>
          <p:cNvGraphicFramePr>
            <a:graphicFrameLocks noGrp="1"/>
          </p:cNvGraphicFramePr>
          <p:nvPr>
            <p:ph idx="1"/>
            <p:extLst/>
          </p:nvPr>
        </p:nvGraphicFramePr>
        <p:xfrm>
          <a:off x="395536" y="764706"/>
          <a:ext cx="8386465" cy="5112567"/>
        </p:xfrm>
        <a:graphic>
          <a:graphicData uri="http://schemas.openxmlformats.org/drawingml/2006/table">
            <a:tbl>
              <a:tblPr firstRow="1" bandRow="1">
                <a:tableStyleId>{5C22544A-7EE6-4342-B048-85BDC9FD1C3A}</a:tableStyleId>
              </a:tblPr>
              <a:tblGrid>
                <a:gridCol w="4411147">
                  <a:extLst>
                    <a:ext uri="{9D8B030D-6E8A-4147-A177-3AD203B41FA5}">
                      <a16:colId xmlns:a16="http://schemas.microsoft.com/office/drawing/2014/main" xmlns="" val="20000"/>
                    </a:ext>
                  </a:extLst>
                </a:gridCol>
                <a:gridCol w="1325106">
                  <a:extLst>
                    <a:ext uri="{9D8B030D-6E8A-4147-A177-3AD203B41FA5}">
                      <a16:colId xmlns:a16="http://schemas.microsoft.com/office/drawing/2014/main" xmlns="" val="20001"/>
                    </a:ext>
                  </a:extLst>
                </a:gridCol>
                <a:gridCol w="1248523">
                  <a:extLst>
                    <a:ext uri="{9D8B030D-6E8A-4147-A177-3AD203B41FA5}">
                      <a16:colId xmlns:a16="http://schemas.microsoft.com/office/drawing/2014/main" xmlns="" val="20002"/>
                    </a:ext>
                  </a:extLst>
                </a:gridCol>
                <a:gridCol w="1401689">
                  <a:extLst>
                    <a:ext uri="{9D8B030D-6E8A-4147-A177-3AD203B41FA5}">
                      <a16:colId xmlns:a16="http://schemas.microsoft.com/office/drawing/2014/main" xmlns="" val="20003"/>
                    </a:ext>
                  </a:extLst>
                </a:gridCol>
              </a:tblGrid>
              <a:tr h="695023">
                <a:tc>
                  <a:txBody>
                    <a:bodyPr/>
                    <a:lstStyle/>
                    <a:p>
                      <a:pPr algn="l" fontAlgn="b"/>
                      <a:r>
                        <a:rPr lang="en-ZA" sz="1600" b="1" i="0" u="none" strike="noStrike" dirty="0" smtClean="0">
                          <a:solidFill>
                            <a:schemeClr val="bg1"/>
                          </a:solidFill>
                          <a:latin typeface="Arial" pitchFamily="34" charset="0"/>
                          <a:cs typeface="Arial" pitchFamily="34" charset="0"/>
                        </a:rPr>
                        <a:t>Playhouses</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2019/20</a:t>
                      </a:r>
                    </a:p>
                    <a:p>
                      <a:pPr algn="r" fontAlgn="b"/>
                      <a:r>
                        <a:rPr lang="en-ZA" sz="1600" b="1" i="0" u="none" strike="noStrike" dirty="0" smtClean="0">
                          <a:solidFill>
                            <a:schemeClr val="bg1"/>
                          </a:solidFill>
                          <a:latin typeface="Arial" pitchFamily="34" charset="0"/>
                          <a:cs typeface="Arial" pitchFamily="34" charset="0"/>
                        </a:rPr>
                        <a:t>R</a:t>
                      </a:r>
                      <a:r>
                        <a:rPr lang="en-ZA" sz="1600" b="1" i="0" u="none" strike="noStrike" baseline="0" dirty="0" smtClean="0">
                          <a:solidFill>
                            <a:schemeClr val="bg1"/>
                          </a:solidFill>
                          <a:latin typeface="Arial" pitchFamily="34" charset="0"/>
                          <a:cs typeface="Arial" pitchFamily="34" charset="0"/>
                        </a:rPr>
                        <a:t>’000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tc>
                  <a:txBody>
                    <a:bodyPr/>
                    <a:lstStyle/>
                    <a:p>
                      <a:pPr lvl="1" algn="r" fontAlgn="b"/>
                      <a:r>
                        <a:rPr lang="en-ZA" sz="1600" b="1" i="0" u="none" strike="noStrike" dirty="0" smtClean="0">
                          <a:solidFill>
                            <a:schemeClr val="bg1"/>
                          </a:solidFill>
                          <a:latin typeface="Arial" pitchFamily="34" charset="0"/>
                          <a:cs typeface="Arial" pitchFamily="34" charset="0"/>
                        </a:rPr>
                        <a:t>2020/21</a:t>
                      </a:r>
                    </a:p>
                    <a:p>
                      <a:pPr lvl="1" algn="r" fontAlgn="b"/>
                      <a:r>
                        <a:rPr lang="en-ZA" sz="1600" b="1" i="0" u="none" strike="noStrike" dirty="0" smtClean="0">
                          <a:solidFill>
                            <a:schemeClr val="bg1"/>
                          </a:solidFill>
                          <a:latin typeface="Arial" pitchFamily="34" charset="0"/>
                          <a:cs typeface="Arial" pitchFamily="34" charset="0"/>
                        </a:rPr>
                        <a:t>R’000</a:t>
                      </a:r>
                      <a:r>
                        <a:rPr lang="en-ZA" sz="1600" b="1" i="0" u="none" strike="noStrike" dirty="0">
                          <a:solidFill>
                            <a:schemeClr val="bg1"/>
                          </a:solidFill>
                          <a:latin typeface="Arial" pitchFamily="34" charset="0"/>
                          <a:cs typeface="Arial" pitchFamily="34" charset="0"/>
                        </a:rPr>
                        <a:t> </a:t>
                      </a:r>
                    </a:p>
                  </a:txBody>
                  <a:tcPr marL="9525" marR="9525" marT="9525" marB="0" anchor="ctr" anchorCtr="1">
                    <a:solidFill>
                      <a:srgbClr val="B77727"/>
                    </a:solidFill>
                  </a:tcPr>
                </a:tc>
                <a:tc>
                  <a:txBody>
                    <a:bodyPr/>
                    <a:lstStyle/>
                    <a:p>
                      <a:pPr lvl="1" algn="r" fontAlgn="b"/>
                      <a:r>
                        <a:rPr lang="en-ZA" sz="1600" b="1" i="0" u="none" strike="noStrike" dirty="0" smtClean="0">
                          <a:solidFill>
                            <a:schemeClr val="bg1"/>
                          </a:solidFill>
                          <a:latin typeface="Arial" pitchFamily="34" charset="0"/>
                          <a:cs typeface="Arial" pitchFamily="34" charset="0"/>
                        </a:rPr>
                        <a:t> 2021/22</a:t>
                      </a:r>
                    </a:p>
                    <a:p>
                      <a:pPr lvl="1" algn="r" fontAlgn="b"/>
                      <a:r>
                        <a:rPr lang="en-ZA" sz="1600" b="1" i="0" u="none" strike="noStrike" dirty="0" smtClean="0">
                          <a:solidFill>
                            <a:schemeClr val="bg1"/>
                          </a:solidFill>
                          <a:latin typeface="Arial" pitchFamily="34" charset="0"/>
                          <a:cs typeface="Arial" pitchFamily="34" charset="0"/>
                        </a:rPr>
                        <a:t>R’000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extLst>
                  <a:ext uri="{0D108BD9-81ED-4DB2-BD59-A6C34878D82A}">
                    <a16:rowId xmlns:a16="http://schemas.microsoft.com/office/drawing/2014/main" xmlns="" val="10000"/>
                  </a:ext>
                </a:extLst>
              </a:tr>
              <a:tr h="402973">
                <a:tc>
                  <a:txBody>
                    <a:bodyPr/>
                    <a:lstStyle/>
                    <a:p>
                      <a:pPr algn="l" fontAlgn="b"/>
                      <a:r>
                        <a:rPr lang="en-ZA" sz="1400" b="0" i="0" u="none" strike="noStrike" dirty="0">
                          <a:effectLst/>
                          <a:latin typeface="Arial" pitchFamily="34" charset="0"/>
                          <a:cs typeface="Arial" pitchFamily="34" charset="0"/>
                        </a:rPr>
                        <a:t> Artscape (Subsidy) </a:t>
                      </a:r>
                    </a:p>
                  </a:txBody>
                  <a:tcPr marL="7620" marR="7620" marT="7620" marB="0" anchor="ctr">
                    <a:solidFill>
                      <a:srgbClr val="FFFFFF"/>
                    </a:solidFill>
                  </a:tcPr>
                </a:tc>
                <a:tc>
                  <a:txBody>
                    <a:bodyPr/>
                    <a:lstStyle/>
                    <a:p>
                      <a:pPr algn="r" fontAlgn="t"/>
                      <a:r>
                        <a:rPr lang="en-ZA" sz="1400" b="0" i="0" u="none" strike="noStrike" dirty="0" smtClean="0">
                          <a:effectLst/>
                          <a:latin typeface="Arial" pitchFamily="34" charset="0"/>
                          <a:cs typeface="Arial" pitchFamily="34" charset="0"/>
                        </a:rPr>
                        <a:t>              63 915</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67 428</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71 134</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01"/>
                  </a:ext>
                </a:extLst>
              </a:tr>
              <a:tr h="365999">
                <a:tc>
                  <a:txBody>
                    <a:bodyPr/>
                    <a:lstStyle/>
                    <a:p>
                      <a:pPr algn="l" fontAlgn="b"/>
                      <a:r>
                        <a:rPr lang="en-ZA" sz="1400" b="0" i="0" u="none" strike="noStrike" dirty="0">
                          <a:effectLst/>
                          <a:latin typeface="Arial" pitchFamily="34" charset="0"/>
                          <a:cs typeface="Arial" pitchFamily="34" charset="0"/>
                        </a:rPr>
                        <a:t> Artscape (Capital Transfer) </a:t>
                      </a:r>
                    </a:p>
                  </a:txBody>
                  <a:tcPr marL="7620" marR="7620" marT="7620" marB="0" anchor="ctr">
                    <a:solidFill>
                      <a:srgbClr val="FFFFFF"/>
                    </a:solidFill>
                  </a:tcPr>
                </a:tc>
                <a:tc>
                  <a:txBody>
                    <a:bodyPr/>
                    <a:lstStyle/>
                    <a:p>
                      <a:pPr algn="r" fontAlgn="t"/>
                      <a:r>
                        <a:rPr lang="en-ZA" sz="1400" b="0" i="0" u="none" strike="noStrike" dirty="0" smtClean="0">
                          <a:effectLst/>
                          <a:latin typeface="Arial" pitchFamily="34" charset="0"/>
                          <a:cs typeface="Arial" pitchFamily="34" charset="0"/>
                        </a:rPr>
                        <a:t>               </a:t>
                      </a:r>
                      <a:r>
                        <a:rPr lang="en-ZA" sz="1400" b="0" i="0" u="none" strike="noStrike" baseline="0" dirty="0" smtClean="0">
                          <a:effectLst/>
                          <a:latin typeface="Arial" pitchFamily="34" charset="0"/>
                          <a:cs typeface="Arial" pitchFamily="34" charset="0"/>
                        </a:rPr>
                        <a:t> </a:t>
                      </a:r>
                      <a:r>
                        <a:rPr lang="en-ZA" sz="1400" b="0" i="0" u="none" strike="noStrike" dirty="0" smtClean="0">
                          <a:effectLst/>
                          <a:latin typeface="Arial" pitchFamily="34" charset="0"/>
                          <a:cs typeface="Arial" pitchFamily="34" charset="0"/>
                        </a:rPr>
                        <a:t>1 975</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14 974</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15 798</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02"/>
                  </a:ext>
                </a:extLst>
              </a:tr>
              <a:tr h="457498">
                <a:tc>
                  <a:txBody>
                    <a:bodyPr/>
                    <a:lstStyle/>
                    <a:p>
                      <a:pPr algn="l" fontAlgn="b"/>
                      <a:r>
                        <a:rPr lang="en-ZA" sz="1400" b="0" i="0" u="none" strike="noStrike" dirty="0">
                          <a:effectLst/>
                          <a:latin typeface="Arial" pitchFamily="34" charset="0"/>
                          <a:cs typeface="Arial" pitchFamily="34" charset="0"/>
                        </a:rPr>
                        <a:t> Market Theatre (Subsidy) </a:t>
                      </a:r>
                    </a:p>
                  </a:txBody>
                  <a:tcPr marL="7620" marR="7620" marT="7620" marB="0" anchor="ctr">
                    <a:solidFill>
                      <a:srgbClr val="FFFFCC"/>
                    </a:solidFill>
                  </a:tcPr>
                </a:tc>
                <a:tc>
                  <a:txBody>
                    <a:bodyPr/>
                    <a:lstStyle/>
                    <a:p>
                      <a:pPr algn="r" fontAlgn="t"/>
                      <a:r>
                        <a:rPr lang="en-ZA" sz="1400" b="0" i="0" u="none" strike="noStrike" dirty="0" smtClean="0">
                          <a:effectLst/>
                          <a:latin typeface="Arial" pitchFamily="34" charset="0"/>
                          <a:cs typeface="Arial" pitchFamily="34" charset="0"/>
                        </a:rPr>
                        <a:t>              48 709</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51 389</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54 216</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3"/>
                  </a:ext>
                </a:extLst>
              </a:tr>
              <a:tr h="365999">
                <a:tc>
                  <a:txBody>
                    <a:bodyPr/>
                    <a:lstStyle/>
                    <a:p>
                      <a:pPr algn="l" fontAlgn="b"/>
                      <a:r>
                        <a:rPr lang="en-ZA" sz="1400" b="0" i="0" u="none" strike="noStrike" dirty="0">
                          <a:effectLst/>
                          <a:latin typeface="Arial" pitchFamily="34" charset="0"/>
                          <a:cs typeface="Arial" pitchFamily="34" charset="0"/>
                        </a:rPr>
                        <a:t> Market Theatre (Capital Transfer) </a:t>
                      </a:r>
                    </a:p>
                  </a:txBody>
                  <a:tcPr marL="7620" marR="7620" marT="7620" marB="0" anchor="ctr">
                    <a:solidFill>
                      <a:srgbClr val="FFFFCC"/>
                    </a:solidFill>
                  </a:tcPr>
                </a:tc>
                <a:tc>
                  <a:txBody>
                    <a:bodyPr/>
                    <a:lstStyle/>
                    <a:p>
                      <a:pPr algn="r" fontAlgn="t"/>
                      <a:r>
                        <a:rPr lang="en-ZA" sz="1400" b="0" i="0" u="none" strike="noStrike" dirty="0" smtClean="0">
                          <a:effectLst/>
                          <a:latin typeface="Arial" pitchFamily="34" charset="0"/>
                          <a:cs typeface="Arial" pitchFamily="34" charset="0"/>
                        </a:rPr>
                        <a:t>              25 698</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14 472</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15 268</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4"/>
                  </a:ext>
                </a:extLst>
              </a:tr>
              <a:tr h="424724">
                <a:tc>
                  <a:txBody>
                    <a:bodyPr/>
                    <a:lstStyle/>
                    <a:p>
                      <a:pPr algn="l" fontAlgn="b"/>
                      <a:r>
                        <a:rPr lang="en-US" sz="1400" b="0" i="0" u="none" strike="noStrike" dirty="0">
                          <a:effectLst/>
                          <a:latin typeface="Arial" pitchFamily="34" charset="0"/>
                          <a:cs typeface="Arial" pitchFamily="34" charset="0"/>
                        </a:rPr>
                        <a:t> Performing Arts Centre of </a:t>
                      </a:r>
                      <a:r>
                        <a:rPr lang="en-US" sz="1400" b="0" i="0" u="none" strike="noStrike" dirty="0" smtClean="0">
                          <a:effectLst/>
                          <a:latin typeface="Arial" pitchFamily="34" charset="0"/>
                          <a:cs typeface="Arial" pitchFamily="34" charset="0"/>
                        </a:rPr>
                        <a:t>Free </a:t>
                      </a:r>
                      <a:r>
                        <a:rPr lang="en-US" sz="1400" b="0" i="0" u="none" strike="noStrike" dirty="0">
                          <a:effectLst/>
                          <a:latin typeface="Arial" pitchFamily="34" charset="0"/>
                          <a:cs typeface="Arial" pitchFamily="34" charset="0"/>
                        </a:rPr>
                        <a:t>State (Subsidy) </a:t>
                      </a:r>
                    </a:p>
                  </a:txBody>
                  <a:tcPr marL="7620" marR="7620" marT="7620" marB="0" anchor="ctr">
                    <a:solidFill>
                      <a:srgbClr val="FFFFFF"/>
                    </a:solidFill>
                  </a:tcPr>
                </a:tc>
                <a:tc>
                  <a:txBody>
                    <a:bodyPr/>
                    <a:lstStyle/>
                    <a:p>
                      <a:pPr algn="r" fontAlgn="t"/>
                      <a:r>
                        <a:rPr lang="en-ZA" sz="1400" b="0" i="0" u="none" strike="noStrike" dirty="0" smtClean="0">
                          <a:effectLst/>
                          <a:latin typeface="Arial" pitchFamily="34" charset="0"/>
                          <a:cs typeface="Arial" pitchFamily="34" charset="0"/>
                        </a:rPr>
                        <a:t>              47 418</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49 954</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52 728</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05"/>
                  </a:ext>
                </a:extLst>
              </a:tr>
              <a:tr h="457298">
                <a:tc>
                  <a:txBody>
                    <a:bodyPr/>
                    <a:lstStyle/>
                    <a:p>
                      <a:pPr algn="l" fontAlgn="b"/>
                      <a:r>
                        <a:rPr lang="en-US" sz="1400" b="0" i="0" u="none" strike="noStrike" dirty="0">
                          <a:effectLst/>
                          <a:latin typeface="Arial" pitchFamily="34" charset="0"/>
                          <a:cs typeface="Arial" pitchFamily="34" charset="0"/>
                        </a:rPr>
                        <a:t> Performing Arts Centre of </a:t>
                      </a:r>
                      <a:r>
                        <a:rPr lang="en-US" sz="1400" b="0" i="0" u="none" strike="noStrike" dirty="0" smtClean="0">
                          <a:effectLst/>
                          <a:latin typeface="Arial" pitchFamily="34" charset="0"/>
                          <a:cs typeface="Arial" pitchFamily="34" charset="0"/>
                        </a:rPr>
                        <a:t>Free </a:t>
                      </a:r>
                      <a:r>
                        <a:rPr lang="en-US" sz="1400" b="0" i="0" u="none" strike="noStrike" dirty="0">
                          <a:effectLst/>
                          <a:latin typeface="Arial" pitchFamily="34" charset="0"/>
                          <a:cs typeface="Arial" pitchFamily="34" charset="0"/>
                        </a:rPr>
                        <a:t>State (Capital Transfer) </a:t>
                      </a:r>
                    </a:p>
                  </a:txBody>
                  <a:tcPr marL="7620" marR="7620" marT="7620" marB="0" anchor="ctr">
                    <a:solidFill>
                      <a:srgbClr val="FFFFFF"/>
                    </a:solidFill>
                  </a:tcPr>
                </a:tc>
                <a:tc>
                  <a:txBody>
                    <a:bodyPr/>
                    <a:lstStyle/>
                    <a:p>
                      <a:pPr algn="r" fontAlgn="t"/>
                      <a:r>
                        <a:rPr lang="en-ZA" sz="1400" b="0" i="0" u="none" strike="noStrike" dirty="0" smtClean="0">
                          <a:effectLst/>
                          <a:latin typeface="Arial" pitchFamily="34" charset="0"/>
                          <a:cs typeface="Arial" pitchFamily="34" charset="0"/>
                        </a:rPr>
                        <a:t>               25 975</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6 667</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7 034</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06"/>
                  </a:ext>
                </a:extLst>
              </a:tr>
              <a:tr h="365999">
                <a:tc>
                  <a:txBody>
                    <a:bodyPr/>
                    <a:lstStyle/>
                    <a:p>
                      <a:pPr algn="l" fontAlgn="b"/>
                      <a:r>
                        <a:rPr lang="en-ZA" sz="1400" b="0" i="0" u="none" strike="noStrike" dirty="0">
                          <a:effectLst/>
                          <a:latin typeface="Arial" pitchFamily="34" charset="0"/>
                          <a:cs typeface="Arial" pitchFamily="34" charset="0"/>
                        </a:rPr>
                        <a:t> Playhouse Company (Subsidy) </a:t>
                      </a:r>
                    </a:p>
                  </a:txBody>
                  <a:tcPr marL="7620" marR="7620" marT="7620" marB="0" anchor="ctr">
                    <a:solidFill>
                      <a:srgbClr val="FFFFCC"/>
                    </a:solidFill>
                  </a:tcPr>
                </a:tc>
                <a:tc>
                  <a:txBody>
                    <a:bodyPr/>
                    <a:lstStyle/>
                    <a:p>
                      <a:pPr algn="r" fontAlgn="t"/>
                      <a:r>
                        <a:rPr lang="en-ZA" sz="1400" b="0" i="0" u="none" strike="noStrike" dirty="0" smtClean="0">
                          <a:effectLst/>
                          <a:latin typeface="Arial" pitchFamily="34" charset="0"/>
                          <a:cs typeface="Arial" pitchFamily="34" charset="0"/>
                        </a:rPr>
                        <a:t>               52 127</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54 987</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58 368</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7"/>
                  </a:ext>
                </a:extLst>
              </a:tr>
              <a:tr h="306766">
                <a:tc>
                  <a:txBody>
                    <a:bodyPr/>
                    <a:lstStyle/>
                    <a:p>
                      <a:pPr algn="l" fontAlgn="b"/>
                      <a:r>
                        <a:rPr lang="en-ZA" sz="1400" b="0" i="0" u="none" strike="noStrike" dirty="0">
                          <a:effectLst/>
                          <a:latin typeface="Arial" pitchFamily="34" charset="0"/>
                          <a:cs typeface="Arial" pitchFamily="34" charset="0"/>
                        </a:rPr>
                        <a:t> Playhouse Company (Capital Transfer) </a:t>
                      </a:r>
                    </a:p>
                  </a:txBody>
                  <a:tcPr marL="7620" marR="7620" marT="7620" marB="0" anchor="ctr">
                    <a:solidFill>
                      <a:srgbClr val="FFFFCC"/>
                    </a:solidFill>
                  </a:tcPr>
                </a:tc>
                <a:tc>
                  <a:txBody>
                    <a:bodyPr/>
                    <a:lstStyle/>
                    <a:p>
                      <a:pPr algn="r" fontAlgn="t"/>
                      <a:r>
                        <a:rPr lang="en-ZA" sz="1400" b="0" i="0" u="none" strike="noStrike" dirty="0" smtClean="0">
                          <a:effectLst/>
                          <a:latin typeface="Arial" pitchFamily="34" charset="0"/>
                          <a:cs typeface="Arial" pitchFamily="34" charset="0"/>
                        </a:rPr>
                        <a:t>                6 537</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21 512</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22 695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8"/>
                  </a:ext>
                </a:extLst>
              </a:tr>
              <a:tr h="457498">
                <a:tc>
                  <a:txBody>
                    <a:bodyPr/>
                    <a:lstStyle/>
                    <a:p>
                      <a:pPr algn="l" fontAlgn="b"/>
                      <a:r>
                        <a:rPr lang="en-ZA" sz="1400" b="0" i="0" u="none" strike="noStrike" dirty="0">
                          <a:effectLst/>
                          <a:latin typeface="Arial" pitchFamily="34" charset="0"/>
                          <a:cs typeface="Arial" pitchFamily="34" charset="0"/>
                        </a:rPr>
                        <a:t> State Theatre (Subsidy) </a:t>
                      </a:r>
                    </a:p>
                  </a:txBody>
                  <a:tcPr marL="7620" marR="7620" marT="7620" marB="0" anchor="ctr">
                    <a:solidFill>
                      <a:srgbClr val="FFFFFF"/>
                    </a:solidFill>
                  </a:tcPr>
                </a:tc>
                <a:tc>
                  <a:txBody>
                    <a:bodyPr/>
                    <a:lstStyle/>
                    <a:p>
                      <a:pPr algn="r" fontAlgn="t"/>
                      <a:r>
                        <a:rPr lang="en-ZA" sz="1400" b="0" i="0" u="none" strike="noStrike" dirty="0" smtClean="0">
                          <a:effectLst/>
                          <a:latin typeface="Arial" pitchFamily="34" charset="0"/>
                          <a:cs typeface="Arial" pitchFamily="34" charset="0"/>
                        </a:rPr>
                        <a:t>              59 443</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62 712</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66 161</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09"/>
                  </a:ext>
                </a:extLst>
              </a:tr>
              <a:tr h="355292">
                <a:tc>
                  <a:txBody>
                    <a:bodyPr/>
                    <a:lstStyle/>
                    <a:p>
                      <a:pPr algn="l" fontAlgn="b"/>
                      <a:r>
                        <a:rPr lang="en-ZA" sz="1400" b="0" i="0" u="none" strike="noStrike" dirty="0">
                          <a:effectLst/>
                          <a:latin typeface="Arial" pitchFamily="34" charset="0"/>
                          <a:cs typeface="Arial" pitchFamily="34" charset="0"/>
                        </a:rPr>
                        <a:t> State Theatre  (Capital Transfer) </a:t>
                      </a:r>
                    </a:p>
                  </a:txBody>
                  <a:tcPr marL="7620" marR="7620" marT="7620" marB="0" anchor="ctr">
                    <a:solidFill>
                      <a:srgbClr val="FFFFFF"/>
                    </a:solidFill>
                  </a:tcPr>
                </a:tc>
                <a:tc>
                  <a:txBody>
                    <a:bodyPr/>
                    <a:lstStyle/>
                    <a:p>
                      <a:pPr algn="r" fontAlgn="t"/>
                      <a:r>
                        <a:rPr lang="en-ZA" sz="1400" b="0" i="0" u="none" strike="noStrike" dirty="0" smtClean="0">
                          <a:effectLst/>
                          <a:latin typeface="Arial" pitchFamily="34" charset="0"/>
                          <a:cs typeface="Arial" pitchFamily="34" charset="0"/>
                        </a:rPr>
                        <a:t>             17 168</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9 484</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algn="r" fontAlgn="t"/>
                      <a:r>
                        <a:rPr lang="en-ZA" sz="1400" b="0" i="0" u="none" strike="noStrike" dirty="0" smtClean="0">
                          <a:effectLst/>
                          <a:latin typeface="Arial" pitchFamily="34" charset="0"/>
                          <a:cs typeface="Arial" pitchFamily="34" charset="0"/>
                        </a:rPr>
                        <a:t>                 10 006</a:t>
                      </a:r>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10"/>
                  </a:ext>
                </a:extLst>
              </a:tr>
              <a:tr h="457498">
                <a:tc>
                  <a:txBody>
                    <a:bodyPr/>
                    <a:lstStyle/>
                    <a:p>
                      <a:pPr algn="l" fontAlgn="b"/>
                      <a:r>
                        <a:rPr lang="en-ZA" sz="1400" b="1" i="0" u="none" strike="noStrike" dirty="0">
                          <a:effectLst/>
                          <a:latin typeface="Arial" pitchFamily="34" charset="0"/>
                          <a:cs typeface="Arial" pitchFamily="34" charset="0"/>
                        </a:rPr>
                        <a:t> </a:t>
                      </a:r>
                    </a:p>
                  </a:txBody>
                  <a:tcPr marL="7620" marR="7620" marT="7620" marB="0" anchor="ctr">
                    <a:solidFill>
                      <a:srgbClr val="FFFFCC"/>
                    </a:solidFill>
                  </a:tcPr>
                </a:tc>
                <a:tc>
                  <a:txBody>
                    <a:bodyPr/>
                    <a:lstStyle/>
                    <a:p>
                      <a:pPr algn="r" fontAlgn="t"/>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11"/>
                  </a:ext>
                </a:extLst>
              </a:tr>
            </a:tbl>
          </a:graphicData>
        </a:graphic>
      </p:graphicFrame>
      <p:sp>
        <p:nvSpPr>
          <p:cNvPr id="8" name="Title 1"/>
          <p:cNvSpPr txBox="1">
            <a:spLocks/>
          </p:cNvSpPr>
          <p:nvPr/>
        </p:nvSpPr>
        <p:spPr>
          <a:xfrm>
            <a:off x="315670" y="144300"/>
            <a:ext cx="8496944" cy="404380"/>
          </a:xfrm>
          <a:prstGeom prst="rect">
            <a:avLst/>
          </a:prstGeom>
          <a:ln>
            <a:solidFill>
              <a:srgbClr val="C00000"/>
            </a:solidFill>
          </a:ln>
        </p:spPr>
        <p:txBody>
          <a:bodyPr vert="horz" lIns="91440" tIns="45720" rIns="91440" bIns="45720" rtlCol="0" anchor="t" anchorCtr="0">
            <a:normAutofit fontScale="85000" lnSpcReduction="20000"/>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rPr>
              <a:t>ARTS INSTITUTIONS </a:t>
            </a:r>
            <a:endParaRPr kumimoji="0" lang="en-ZA" sz="36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endParaRPr>
          </a:p>
        </p:txBody>
      </p:sp>
    </p:spTree>
    <p:extLst>
      <p:ext uri="{BB962C8B-B14F-4D97-AF65-F5344CB8AC3E}">
        <p14:creationId xmlns:p14="http://schemas.microsoft.com/office/powerpoint/2010/main" xmlns="" val="283381956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95</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5" name="Content Placeholder 4"/>
          <p:cNvGraphicFramePr>
            <a:graphicFrameLocks noGrp="1"/>
          </p:cNvGraphicFramePr>
          <p:nvPr>
            <p:ph idx="1"/>
            <p:extLst/>
          </p:nvPr>
        </p:nvGraphicFramePr>
        <p:xfrm>
          <a:off x="359299" y="685799"/>
          <a:ext cx="8458472" cy="5292876"/>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372727">
                  <a:extLst>
                    <a:ext uri="{9D8B030D-6E8A-4147-A177-3AD203B41FA5}">
                      <a16:colId xmlns:a16="http://schemas.microsoft.com/office/drawing/2014/main" xmlns="" val="20002"/>
                    </a:ext>
                  </a:extLst>
                </a:gridCol>
                <a:gridCol w="1325105">
                  <a:extLst>
                    <a:ext uri="{9D8B030D-6E8A-4147-A177-3AD203B41FA5}">
                      <a16:colId xmlns:a16="http://schemas.microsoft.com/office/drawing/2014/main" xmlns="" val="20003"/>
                    </a:ext>
                  </a:extLst>
                </a:gridCol>
              </a:tblGrid>
              <a:tr h="726977">
                <a:tc>
                  <a:txBody>
                    <a:bodyPr/>
                    <a:lstStyle/>
                    <a:p>
                      <a:pPr algn="r" fontAlgn="b"/>
                      <a:r>
                        <a:rPr lang="en-US" sz="1600" b="1" i="0" u="none" strike="noStrike" dirty="0" smtClean="0">
                          <a:solidFill>
                            <a:schemeClr val="bg1"/>
                          </a:solidFill>
                          <a:latin typeface="Arial" pitchFamily="34" charset="0"/>
                          <a:cs typeface="Arial" pitchFamily="34" charset="0"/>
                        </a:rPr>
                        <a:t>Arts</a:t>
                      </a:r>
                      <a:r>
                        <a:rPr lang="en-US" sz="1600" b="1" i="0" u="none" strike="noStrike" baseline="0" dirty="0" smtClean="0">
                          <a:solidFill>
                            <a:schemeClr val="bg1"/>
                          </a:solidFill>
                          <a:latin typeface="Arial" pitchFamily="34" charset="0"/>
                          <a:cs typeface="Arial" pitchFamily="34" charset="0"/>
                        </a:rPr>
                        <a:t> Institutions</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2019/20</a:t>
                      </a:r>
                    </a:p>
                    <a:p>
                      <a:pPr algn="r" fontAlgn="b"/>
                      <a:r>
                        <a:rPr lang="en-ZA" sz="1600" b="1" i="0" u="none" strike="noStrike" dirty="0" smtClean="0">
                          <a:solidFill>
                            <a:schemeClr val="bg1"/>
                          </a:solidFill>
                          <a:latin typeface="Arial" pitchFamily="34" charset="0"/>
                          <a:cs typeface="Arial" pitchFamily="34" charset="0"/>
                        </a:rPr>
                        <a:t>R</a:t>
                      </a:r>
                      <a:r>
                        <a:rPr lang="en-ZA" sz="1600" b="1" i="0" u="none" strike="noStrike" baseline="0" dirty="0" smtClean="0">
                          <a:solidFill>
                            <a:schemeClr val="bg1"/>
                          </a:solidFill>
                          <a:latin typeface="Arial" pitchFamily="34" charset="0"/>
                          <a:cs typeface="Arial" pitchFamily="34" charset="0"/>
                        </a:rPr>
                        <a:t>’000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2020/21</a:t>
                      </a:r>
                    </a:p>
                    <a:p>
                      <a:pPr algn="r" fontAlgn="b"/>
                      <a:r>
                        <a:rPr lang="en-ZA" sz="1600" b="1" i="0" u="none" strike="noStrike" dirty="0" smtClean="0">
                          <a:solidFill>
                            <a:schemeClr val="bg1"/>
                          </a:solidFill>
                          <a:latin typeface="Arial" pitchFamily="34" charset="0"/>
                          <a:cs typeface="Arial" pitchFamily="34" charset="0"/>
                        </a:rPr>
                        <a:t>R’000</a:t>
                      </a:r>
                      <a:r>
                        <a:rPr lang="en-ZA" sz="1600" b="1" i="0" u="none" strike="noStrike" dirty="0">
                          <a:solidFill>
                            <a:schemeClr val="bg1"/>
                          </a:solidFill>
                          <a:latin typeface="Arial" pitchFamily="34" charset="0"/>
                          <a:cs typeface="Arial" pitchFamily="34" charset="0"/>
                        </a:rPr>
                        <a:t> </a:t>
                      </a: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2021/22</a:t>
                      </a:r>
                    </a:p>
                    <a:p>
                      <a:pPr algn="r" fontAlgn="b"/>
                      <a:r>
                        <a:rPr lang="en-ZA" sz="1600" b="1" i="0" u="none" strike="noStrike" dirty="0" smtClean="0">
                          <a:solidFill>
                            <a:schemeClr val="bg1"/>
                          </a:solidFill>
                          <a:latin typeface="Arial" pitchFamily="34" charset="0"/>
                          <a:cs typeface="Arial" pitchFamily="34" charset="0"/>
                        </a:rPr>
                        <a:t>R’000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extLst>
                  <a:ext uri="{0D108BD9-81ED-4DB2-BD59-A6C34878D82A}">
                    <a16:rowId xmlns:a16="http://schemas.microsoft.com/office/drawing/2014/main" xmlns="" val="10000"/>
                  </a:ext>
                </a:extLst>
              </a:tr>
              <a:tr h="546631">
                <a:tc>
                  <a:txBody>
                    <a:bodyPr/>
                    <a:lstStyle/>
                    <a:p>
                      <a:pPr algn="l" fontAlgn="b"/>
                      <a:r>
                        <a:rPr lang="en-US" sz="1400" b="0" i="0" u="none" strike="noStrike" dirty="0" smtClean="0">
                          <a:effectLst/>
                          <a:latin typeface="Arial" pitchFamily="34" charset="0"/>
                          <a:cs typeface="Arial" pitchFamily="34" charset="0"/>
                        </a:rPr>
                        <a:t>National Arts Council (Subsidy)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algn="r" fontAlgn="t"/>
                      <a:r>
                        <a:rPr lang="en-ZA" sz="1400" b="0" i="0" u="none" strike="noStrike" dirty="0" smtClean="0">
                          <a:effectLst/>
                          <a:latin typeface="Arial" pitchFamily="34" charset="0"/>
                          <a:cs typeface="Arial" pitchFamily="34" charset="0"/>
                        </a:rPr>
                        <a:t>           115 761</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122 126</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128 843</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1"/>
                  </a:ext>
                </a:extLst>
              </a:tr>
              <a:tr h="5481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National Arts Council (Capital Transfer)</a:t>
                      </a:r>
                      <a:endParaRPr kumimoji="0" lang="en-ZA" sz="1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marL="7620" marR="7620" marT="7620" marB="0" anchor="ctr">
                    <a:solidFill>
                      <a:srgbClr val="FFFFCC"/>
                    </a:solidFill>
                  </a:tcPr>
                </a:tc>
                <a:tc>
                  <a:txBody>
                    <a:bodyPr/>
                    <a:lstStyle/>
                    <a:p>
                      <a:pPr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2"/>
                  </a:ext>
                </a:extLst>
              </a:tr>
              <a:tr h="397612">
                <a:tc>
                  <a:txBody>
                    <a:bodyPr/>
                    <a:lstStyle/>
                    <a:p>
                      <a:pPr algn="l" fontAlgn="b"/>
                      <a:r>
                        <a:rPr lang="en-US" sz="1400" b="0" i="0" u="none" strike="noStrike" dirty="0" smtClean="0">
                          <a:effectLst/>
                          <a:latin typeface="Arial" pitchFamily="34" charset="0"/>
                          <a:cs typeface="Arial" pitchFamily="34" charset="0"/>
                        </a:rPr>
                        <a:t>Business Arts of South Africa (Subsidy)</a:t>
                      </a:r>
                      <a:endParaRPr lang="en-ZA"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algn="r" fontAlgn="t"/>
                      <a:r>
                        <a:rPr lang="en-ZA" sz="1400" b="0" i="0" u="none" strike="noStrike" dirty="0" smtClean="0">
                          <a:effectLst/>
                          <a:latin typeface="Arial" pitchFamily="34" charset="0"/>
                          <a:cs typeface="Arial" pitchFamily="34" charset="0"/>
                        </a:rPr>
                        <a:t>              9 447</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algn="r" fontAlgn="t"/>
                      <a:r>
                        <a:rPr lang="en-ZA" sz="1400" b="0" i="0" u="none" strike="noStrike" dirty="0" smtClean="0">
                          <a:effectLst/>
                          <a:latin typeface="Arial" pitchFamily="34" charset="0"/>
                          <a:cs typeface="Arial" pitchFamily="34" charset="0"/>
                        </a:rPr>
                        <a:t>                9 967</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algn="r" fontAlgn="t"/>
                      <a:r>
                        <a:rPr lang="en-ZA" sz="1400" b="0" i="0" u="none" strike="noStrike" dirty="0" smtClean="0">
                          <a:effectLst/>
                          <a:latin typeface="Arial" pitchFamily="34" charset="0"/>
                          <a:cs typeface="Arial" pitchFamily="34" charset="0"/>
                        </a:rPr>
                        <a:t>              10 715</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3"/>
                  </a:ext>
                </a:extLst>
              </a:tr>
              <a:tr h="441375">
                <a:tc>
                  <a:txBody>
                    <a:bodyPr/>
                    <a:lstStyle/>
                    <a:p>
                      <a:pPr algn="l" fontAlgn="b"/>
                      <a:r>
                        <a:rPr lang="en-ZA" sz="1400" b="1" i="0" u="none" strike="noStrike" dirty="0" smtClean="0">
                          <a:solidFill>
                            <a:schemeClr val="tx1"/>
                          </a:solidFill>
                          <a:effectLst/>
                          <a:latin typeface="Arial" pitchFamily="34" charset="0"/>
                          <a:cs typeface="Arial" pitchFamily="34" charset="0"/>
                        </a:rPr>
                        <a:t>National Film and Video Foundation Total</a:t>
                      </a:r>
                      <a:endParaRPr lang="en-ZA" sz="1400" b="1" i="0" u="none" strike="noStrike" dirty="0">
                        <a:solidFill>
                          <a:schemeClr val="tx1"/>
                        </a:solidFill>
                        <a:effectLst/>
                        <a:latin typeface="Arial" pitchFamily="34" charset="0"/>
                        <a:cs typeface="Arial" pitchFamily="34" charset="0"/>
                      </a:endParaRPr>
                    </a:p>
                  </a:txBody>
                  <a:tcPr marL="7620" marR="7620" marT="7620" marB="0" anchor="ctr">
                    <a:solidFill>
                      <a:srgbClr val="FFFFCC"/>
                    </a:solidFill>
                  </a:tcPr>
                </a:tc>
                <a:tc>
                  <a:txBody>
                    <a:bodyPr/>
                    <a:lstStyle/>
                    <a:p>
                      <a:pPr lvl="1" algn="r" fontAlgn="t"/>
                      <a:r>
                        <a:rPr lang="en-ZA" sz="1400" b="1" i="0" u="none" strike="noStrike" dirty="0" smtClean="0">
                          <a:solidFill>
                            <a:schemeClr val="tx1"/>
                          </a:solidFill>
                          <a:effectLst/>
                          <a:latin typeface="Arial" pitchFamily="34" charset="0"/>
                          <a:cs typeface="Arial" pitchFamily="34" charset="0"/>
                        </a:rPr>
                        <a:t>  148</a:t>
                      </a:r>
                      <a:r>
                        <a:rPr lang="en-ZA" sz="1400" b="1" i="0" u="none" strike="noStrike" baseline="0" dirty="0" smtClean="0">
                          <a:solidFill>
                            <a:schemeClr val="tx1"/>
                          </a:solidFill>
                          <a:effectLst/>
                          <a:latin typeface="Arial" pitchFamily="34" charset="0"/>
                          <a:cs typeface="Arial" pitchFamily="34" charset="0"/>
                        </a:rPr>
                        <a:t> 153</a:t>
                      </a:r>
                      <a:endParaRPr lang="en-ZA" sz="1400" b="1"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1" i="0" u="none" strike="noStrike" dirty="0" smtClean="0">
                          <a:solidFill>
                            <a:schemeClr val="tx1"/>
                          </a:solidFill>
                          <a:effectLst/>
                          <a:latin typeface="Arial" pitchFamily="34" charset="0"/>
                          <a:cs typeface="Arial" pitchFamily="34" charset="0"/>
                        </a:rPr>
                        <a:t>            148</a:t>
                      </a:r>
                      <a:r>
                        <a:rPr lang="en-ZA" sz="1400" b="1" i="0" u="none" strike="noStrike" baseline="0" dirty="0" smtClean="0">
                          <a:solidFill>
                            <a:schemeClr val="tx1"/>
                          </a:solidFill>
                          <a:effectLst/>
                          <a:latin typeface="Arial" pitchFamily="34" charset="0"/>
                          <a:cs typeface="Arial" pitchFamily="34" charset="0"/>
                        </a:rPr>
                        <a:t> 119</a:t>
                      </a:r>
                      <a:endParaRPr lang="en-ZA" sz="1400" b="1"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1" i="0" u="none" strike="noStrike" dirty="0" smtClean="0">
                          <a:solidFill>
                            <a:schemeClr val="tx1"/>
                          </a:solidFill>
                          <a:effectLst/>
                          <a:latin typeface="Arial" pitchFamily="34" charset="0"/>
                          <a:cs typeface="Arial" pitchFamily="34" charset="0"/>
                        </a:rPr>
                        <a:t>          156</a:t>
                      </a:r>
                      <a:r>
                        <a:rPr lang="en-ZA" sz="1400" b="1" i="0" u="none" strike="noStrike" baseline="0" dirty="0" smtClean="0">
                          <a:solidFill>
                            <a:schemeClr val="tx1"/>
                          </a:solidFill>
                          <a:effectLst/>
                          <a:latin typeface="Arial" pitchFamily="34" charset="0"/>
                          <a:cs typeface="Arial" pitchFamily="34" charset="0"/>
                        </a:rPr>
                        <a:t> 265</a:t>
                      </a:r>
                      <a:endParaRPr lang="en-ZA" sz="1400" b="1"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4"/>
                  </a:ext>
                </a:extLst>
              </a:tr>
              <a:tr h="520573">
                <a:tc>
                  <a:txBody>
                    <a:bodyPr/>
                    <a:lstStyle/>
                    <a:p>
                      <a:pPr algn="l" fontAlgn="b"/>
                      <a:r>
                        <a:rPr lang="en-ZA" sz="1400" b="0" i="0" u="none" strike="noStrike" dirty="0" smtClean="0">
                          <a:effectLst/>
                          <a:latin typeface="Arial" pitchFamily="34" charset="0"/>
                          <a:cs typeface="Arial" pitchFamily="34" charset="0"/>
                        </a:rPr>
                        <a:t>  National Film and Video Foundation (Subsidy)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r" fontAlgn="t"/>
                      <a:r>
                        <a:rPr lang="en-ZA" sz="1400" b="0" i="0" u="none" strike="noStrike" dirty="0" smtClean="0">
                          <a:solidFill>
                            <a:schemeClr val="tx1"/>
                          </a:solidFill>
                          <a:effectLst/>
                          <a:latin typeface="Arial" pitchFamily="34" charset="0"/>
                          <a:cs typeface="Arial" pitchFamily="34" charset="0"/>
                        </a:rPr>
                        <a:t>    59 508</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solidFill>
                            <a:schemeClr val="tx1"/>
                          </a:solidFill>
                          <a:effectLst/>
                          <a:latin typeface="Arial" pitchFamily="34" charset="0"/>
                          <a:cs typeface="Arial" pitchFamily="34" charset="0"/>
                        </a:rPr>
                        <a:t>              62 648</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solidFill>
                            <a:schemeClr val="tx1"/>
                          </a:solidFill>
                          <a:effectLst/>
                          <a:latin typeface="Arial" pitchFamily="34" charset="0"/>
                          <a:cs typeface="Arial" pitchFamily="34" charset="0"/>
                        </a:rPr>
                        <a:t>              66 093</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5"/>
                  </a:ext>
                </a:extLst>
              </a:tr>
              <a:tr h="520573">
                <a:tc>
                  <a:txBody>
                    <a:bodyPr/>
                    <a:lstStyle/>
                    <a:p>
                      <a:pPr algn="l" fontAlgn="b"/>
                      <a:r>
                        <a:rPr lang="en-ZA" sz="1400" b="0" i="0" u="none" strike="noStrike" dirty="0" smtClean="0">
                          <a:effectLst/>
                          <a:latin typeface="Arial" pitchFamily="34" charset="0"/>
                          <a:cs typeface="Arial" pitchFamily="34" charset="0"/>
                        </a:rPr>
                        <a:t>  National Film and Video Foundation (Development</a:t>
                      </a:r>
                      <a:r>
                        <a:rPr lang="en-ZA" sz="1400" b="0" i="0" u="none" strike="noStrike" baseline="0" dirty="0" smtClean="0">
                          <a:effectLst/>
                          <a:latin typeface="Arial" pitchFamily="34" charset="0"/>
                          <a:cs typeface="Arial" pitchFamily="34" charset="0"/>
                        </a:rPr>
                        <a:t>   </a:t>
                      </a:r>
                    </a:p>
                    <a:p>
                      <a:pPr algn="l" fontAlgn="b"/>
                      <a:r>
                        <a:rPr lang="en-ZA" sz="1400" b="0" i="0" u="none" strike="noStrike" baseline="0" dirty="0" smtClean="0">
                          <a:effectLst/>
                          <a:latin typeface="Arial" pitchFamily="34" charset="0"/>
                          <a:cs typeface="Arial" pitchFamily="34" charset="0"/>
                        </a:rPr>
                        <a:t>  of Local Film Industry)     </a:t>
                      </a:r>
                    </a:p>
                    <a:p>
                      <a:pPr algn="l" fontAlgn="b"/>
                      <a:r>
                        <a:rPr lang="en-ZA" sz="1400" b="0" i="0" u="none" strike="noStrike" baseline="0"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r" fontAlgn="t"/>
                      <a:r>
                        <a:rPr lang="en-ZA" sz="1400" b="0" i="0" u="none" strike="noStrike" dirty="0" smtClean="0">
                          <a:solidFill>
                            <a:schemeClr val="tx1"/>
                          </a:solidFill>
                          <a:effectLst/>
                          <a:latin typeface="Arial" pitchFamily="34" charset="0"/>
                          <a:cs typeface="Arial" pitchFamily="34" charset="0"/>
                        </a:rPr>
                        <a:t>   80 895</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solidFill>
                            <a:schemeClr val="tx1"/>
                          </a:solidFill>
                          <a:effectLst/>
                          <a:latin typeface="Arial" pitchFamily="34" charset="0"/>
                          <a:cs typeface="Arial" pitchFamily="34" charset="0"/>
                        </a:rPr>
                        <a:t>              85 471</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solidFill>
                            <a:schemeClr val="tx1"/>
                          </a:solidFill>
                          <a:effectLst/>
                          <a:latin typeface="Arial" pitchFamily="34" charset="0"/>
                          <a:cs typeface="Arial" pitchFamily="34" charset="0"/>
                        </a:rPr>
                        <a:t>              90 172</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6"/>
                  </a:ext>
                </a:extLst>
              </a:tr>
              <a:tr h="520573">
                <a:tc>
                  <a:txBody>
                    <a:bodyPr/>
                    <a:lstStyle/>
                    <a:p>
                      <a:pPr algn="l" fontAlgn="b"/>
                      <a:r>
                        <a:rPr lang="en-ZA" sz="1400" b="0" i="0" u="none" strike="noStrike" dirty="0" smtClean="0">
                          <a:effectLst/>
                          <a:latin typeface="Arial" pitchFamily="34" charset="0"/>
                          <a:cs typeface="Arial" pitchFamily="34" charset="0"/>
                        </a:rPr>
                        <a:t>  National</a:t>
                      </a:r>
                      <a:r>
                        <a:rPr lang="en-ZA" sz="1400" b="0" i="0" u="none" strike="noStrike" baseline="0" dirty="0" smtClean="0">
                          <a:effectLst/>
                          <a:latin typeface="Arial" pitchFamily="34" charset="0"/>
                          <a:cs typeface="Arial" pitchFamily="34" charset="0"/>
                        </a:rPr>
                        <a:t> Film and Video Foundation (Capital</a:t>
                      </a:r>
                    </a:p>
                    <a:p>
                      <a:pPr algn="l" fontAlgn="b"/>
                      <a:r>
                        <a:rPr lang="en-ZA" sz="1400" b="0" i="0" u="none" strike="noStrike" baseline="0" dirty="0" smtClean="0">
                          <a:effectLst/>
                          <a:latin typeface="Arial" pitchFamily="34" charset="0"/>
                          <a:cs typeface="Arial" pitchFamily="34" charset="0"/>
                        </a:rPr>
                        <a:t>  Transfer)</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r" fontAlgn="t"/>
                      <a:r>
                        <a:rPr lang="en-ZA" sz="1400" b="0" i="0" u="none" strike="noStrike" dirty="0" smtClean="0">
                          <a:solidFill>
                            <a:schemeClr val="tx1"/>
                          </a:solidFill>
                          <a:effectLst/>
                          <a:latin typeface="Arial" pitchFamily="34" charset="0"/>
                          <a:cs typeface="Arial" pitchFamily="34" charset="0"/>
                        </a:rPr>
                        <a:t>    </a:t>
                      </a:r>
                      <a:r>
                        <a:rPr lang="en-ZA" sz="1400" b="0" i="0" u="none" strike="noStrike" baseline="0" dirty="0" smtClean="0">
                          <a:solidFill>
                            <a:schemeClr val="tx1"/>
                          </a:solidFill>
                          <a:effectLst/>
                          <a:latin typeface="Arial" pitchFamily="34" charset="0"/>
                          <a:cs typeface="Arial" pitchFamily="34" charset="0"/>
                        </a:rPr>
                        <a:t> </a:t>
                      </a:r>
                      <a:r>
                        <a:rPr lang="en-ZA" sz="1400" b="0" i="0" u="none" strike="noStrike" dirty="0" smtClean="0">
                          <a:solidFill>
                            <a:schemeClr val="tx1"/>
                          </a:solidFill>
                          <a:effectLst/>
                          <a:latin typeface="Arial" pitchFamily="34" charset="0"/>
                          <a:cs typeface="Arial" pitchFamily="34" charset="0"/>
                        </a:rPr>
                        <a:t>7 750</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solidFill>
                            <a:schemeClr val="tx1"/>
                          </a:solidFill>
                          <a:effectLst/>
                          <a:latin typeface="Arial" pitchFamily="34" charset="0"/>
                          <a:cs typeface="Arial" pitchFamily="34" charset="0"/>
                        </a:rPr>
                        <a:t>                       -</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algn="r" fontAlgn="t"/>
                      <a:r>
                        <a:rPr lang="en-ZA" sz="1400" b="0" i="0" u="none" strike="noStrike" dirty="0" smtClean="0">
                          <a:solidFill>
                            <a:schemeClr val="tx1"/>
                          </a:solidFill>
                          <a:effectLst/>
                          <a:latin typeface="Arial" pitchFamily="34" charset="0"/>
                          <a:cs typeface="Arial" pitchFamily="34" charset="0"/>
                        </a:rPr>
                        <a:t>                     -</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7"/>
                  </a:ext>
                </a:extLst>
              </a:tr>
              <a:tr h="943243">
                <a:tc>
                  <a:txBody>
                    <a:bodyPr/>
                    <a:lstStyle/>
                    <a:p>
                      <a:pPr algn="l" fontAlgn="b"/>
                      <a:endParaRPr lang="en-ZA" sz="1400" b="0" i="0" u="none" strike="noStrike" dirty="0">
                        <a:effectLst/>
                        <a:latin typeface="Arial" pitchFamily="34" charset="0"/>
                        <a:cs typeface="Arial" pitchFamily="34" charset="0"/>
                      </a:endParaRPr>
                    </a:p>
                  </a:txBody>
                  <a:tcPr marL="7620" marR="7620" marT="7620" marB="0" anchor="ctr">
                    <a:noFill/>
                  </a:tcPr>
                </a:tc>
                <a:tc>
                  <a:txBody>
                    <a:bodyPr/>
                    <a:lstStyle/>
                    <a:p>
                      <a:pPr lvl="1" algn="r" fontAlgn="t"/>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algn="r" fontAlgn="t"/>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algn="r" fontAlgn="t"/>
                      <a:endParaRPr lang="en-ZA" sz="1400" b="0" i="0" u="none" strike="noStrike" dirty="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08"/>
                  </a:ext>
                </a:extLst>
              </a:tr>
            </a:tbl>
          </a:graphicData>
        </a:graphic>
      </p:graphicFrame>
      <p:sp>
        <p:nvSpPr>
          <p:cNvPr id="7" name="Title 1"/>
          <p:cNvSpPr txBox="1">
            <a:spLocks/>
          </p:cNvSpPr>
          <p:nvPr/>
        </p:nvSpPr>
        <p:spPr>
          <a:xfrm>
            <a:off x="315670" y="144300"/>
            <a:ext cx="8496944" cy="404380"/>
          </a:xfrm>
          <a:prstGeom prst="rect">
            <a:avLst/>
          </a:prstGeom>
          <a:ln>
            <a:solidFill>
              <a:srgbClr val="C00000"/>
            </a:solidFill>
          </a:ln>
        </p:spPr>
        <p:txBody>
          <a:bodyPr vert="horz" lIns="91440" tIns="45720" rIns="91440" bIns="45720" rtlCol="0" anchor="t" anchorCtr="0">
            <a:normAutofit fontScale="85000" lnSpcReduction="20000"/>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rPr>
              <a:t>ARTS INSTITUTIONS </a:t>
            </a:r>
            <a:endParaRPr kumimoji="0" lang="en-ZA" sz="36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endParaRPr>
          </a:p>
        </p:txBody>
      </p:sp>
    </p:spTree>
    <p:extLst>
      <p:ext uri="{BB962C8B-B14F-4D97-AF65-F5344CB8AC3E}">
        <p14:creationId xmlns:p14="http://schemas.microsoft.com/office/powerpoint/2010/main" xmlns="" val="84130181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96</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5" name="Content Placeholder 4"/>
          <p:cNvGraphicFramePr>
            <a:graphicFrameLocks noGrp="1"/>
          </p:cNvGraphicFramePr>
          <p:nvPr>
            <p:ph idx="1"/>
            <p:extLst/>
          </p:nvPr>
        </p:nvGraphicFramePr>
        <p:xfrm>
          <a:off x="323528" y="908720"/>
          <a:ext cx="8568951" cy="4732404"/>
        </p:xfrm>
        <a:graphic>
          <a:graphicData uri="http://schemas.openxmlformats.org/drawingml/2006/table">
            <a:tbl>
              <a:tblPr firstRow="1" bandRow="1">
                <a:tableStyleId>{5C22544A-7EE6-4342-B048-85BDC9FD1C3A}</a:tableStyleId>
              </a:tblPr>
              <a:tblGrid>
                <a:gridCol w="3669751">
                  <a:extLst>
                    <a:ext uri="{9D8B030D-6E8A-4147-A177-3AD203B41FA5}">
                      <a16:colId xmlns:a16="http://schemas.microsoft.com/office/drawing/2014/main" xmlns="" val="20000"/>
                    </a:ext>
                  </a:extLst>
                </a:gridCol>
                <a:gridCol w="1733809">
                  <a:extLst>
                    <a:ext uri="{9D8B030D-6E8A-4147-A177-3AD203B41FA5}">
                      <a16:colId xmlns:a16="http://schemas.microsoft.com/office/drawing/2014/main" xmlns="" val="20001"/>
                    </a:ext>
                  </a:extLst>
                </a:gridCol>
                <a:gridCol w="1509208">
                  <a:extLst>
                    <a:ext uri="{9D8B030D-6E8A-4147-A177-3AD203B41FA5}">
                      <a16:colId xmlns:a16="http://schemas.microsoft.com/office/drawing/2014/main" xmlns="" val="20002"/>
                    </a:ext>
                  </a:extLst>
                </a:gridCol>
                <a:gridCol w="1656183">
                  <a:extLst>
                    <a:ext uri="{9D8B030D-6E8A-4147-A177-3AD203B41FA5}">
                      <a16:colId xmlns:a16="http://schemas.microsoft.com/office/drawing/2014/main" xmlns="" val="20003"/>
                    </a:ext>
                  </a:extLst>
                </a:gridCol>
              </a:tblGrid>
              <a:tr h="792088">
                <a:tc>
                  <a:txBody>
                    <a:bodyPr/>
                    <a:lstStyle/>
                    <a:p>
                      <a:pPr algn="ctr" fontAlgn="b"/>
                      <a:r>
                        <a:rPr lang="en-ZA" sz="1600" b="1" i="0" u="none" strike="noStrike" dirty="0" smtClean="0">
                          <a:solidFill>
                            <a:schemeClr val="bg1"/>
                          </a:solidFill>
                          <a:latin typeface="Arial" pitchFamily="34" charset="0"/>
                          <a:cs typeface="Arial" pitchFamily="34" charset="0"/>
                        </a:rPr>
                        <a:t>Heritage </a:t>
                      </a:r>
                      <a:r>
                        <a:rPr lang="en-ZA" sz="1600" b="1" i="0" u="none" strike="noStrike" dirty="0">
                          <a:solidFill>
                            <a:schemeClr val="bg1"/>
                          </a:solidFill>
                          <a:latin typeface="Arial" pitchFamily="34" charset="0"/>
                          <a:cs typeface="Arial" pitchFamily="34" charset="0"/>
                        </a:rPr>
                        <a:t>Institutions</a:t>
                      </a: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2019/20</a:t>
                      </a:r>
                    </a:p>
                    <a:p>
                      <a:pPr algn="r" fontAlgn="b"/>
                      <a:r>
                        <a:rPr lang="en-ZA" sz="1600" b="1" i="0" u="none" strike="noStrike" dirty="0" smtClean="0">
                          <a:solidFill>
                            <a:schemeClr val="bg1"/>
                          </a:solidFill>
                          <a:latin typeface="Arial" pitchFamily="34" charset="0"/>
                          <a:cs typeface="Arial" pitchFamily="34" charset="0"/>
                        </a:rPr>
                        <a:t>R</a:t>
                      </a:r>
                      <a:r>
                        <a:rPr lang="en-ZA" sz="1600" b="1" i="0" u="none" strike="noStrike" baseline="0" dirty="0" smtClean="0">
                          <a:solidFill>
                            <a:schemeClr val="bg1"/>
                          </a:solidFill>
                          <a:latin typeface="Arial" pitchFamily="34" charset="0"/>
                          <a:cs typeface="Arial" pitchFamily="34" charset="0"/>
                        </a:rPr>
                        <a:t>’000</a:t>
                      </a:r>
                      <a:endParaRPr lang="en-ZA" sz="1600" b="1" i="0" u="none" strike="noStrike" dirty="0">
                        <a:solidFill>
                          <a:schemeClr val="bg1"/>
                        </a:solidFill>
                        <a:latin typeface="Arial" pitchFamily="34" charset="0"/>
                        <a:cs typeface="Arial" pitchFamily="34" charset="0"/>
                      </a:endParaRPr>
                    </a:p>
                  </a:txBody>
                  <a:tcPr marL="9525" marR="9525" marT="9525" marB="0" anchor="ctr">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2020/21</a:t>
                      </a:r>
                    </a:p>
                    <a:p>
                      <a:pPr algn="r" fontAlgn="b"/>
                      <a:r>
                        <a:rPr lang="en-ZA" sz="1600" b="1" i="0" u="none" strike="noStrike" dirty="0" smtClean="0">
                          <a:solidFill>
                            <a:schemeClr val="bg1"/>
                          </a:solidFill>
                          <a:latin typeface="Arial" pitchFamily="34" charset="0"/>
                          <a:cs typeface="Arial" pitchFamily="34" charset="0"/>
                        </a:rPr>
                        <a:t>    R’000</a:t>
                      </a:r>
                      <a:r>
                        <a:rPr lang="en-ZA" sz="1600" b="1" i="0" u="none" strike="noStrike" dirty="0">
                          <a:solidFill>
                            <a:schemeClr val="bg1"/>
                          </a:solidFill>
                          <a:latin typeface="Arial" pitchFamily="34" charset="0"/>
                          <a:cs typeface="Arial" pitchFamily="34" charset="0"/>
                        </a:rPr>
                        <a:t> </a:t>
                      </a:r>
                    </a:p>
                  </a:txBody>
                  <a:tcPr marL="9525" marR="9525" marT="9525" marB="0" anchor="ctr">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2021/22</a:t>
                      </a:r>
                    </a:p>
                    <a:p>
                      <a:pPr algn="r" fontAlgn="b"/>
                      <a:r>
                        <a:rPr lang="en-ZA" sz="1600" b="1" i="0" u="none" strike="noStrike" dirty="0" smtClean="0">
                          <a:solidFill>
                            <a:schemeClr val="bg1"/>
                          </a:solidFill>
                          <a:latin typeface="Arial" pitchFamily="34" charset="0"/>
                          <a:cs typeface="Arial" pitchFamily="34" charset="0"/>
                        </a:rPr>
                        <a:t>R’000</a:t>
                      </a:r>
                      <a:endParaRPr lang="en-ZA" sz="1600" b="1" i="0" u="none" strike="noStrike" dirty="0">
                        <a:solidFill>
                          <a:schemeClr val="bg1"/>
                        </a:solidFill>
                        <a:latin typeface="Arial" pitchFamily="34" charset="0"/>
                        <a:cs typeface="Arial" pitchFamily="34" charset="0"/>
                      </a:endParaRPr>
                    </a:p>
                  </a:txBody>
                  <a:tcPr marL="9525" marR="9525" marT="9525" marB="0" anchor="ctr">
                    <a:solidFill>
                      <a:srgbClr val="B77727"/>
                    </a:solidFill>
                  </a:tcPr>
                </a:tc>
                <a:extLst>
                  <a:ext uri="{0D108BD9-81ED-4DB2-BD59-A6C34878D82A}">
                    <a16:rowId xmlns:a16="http://schemas.microsoft.com/office/drawing/2014/main" xmlns="" val="10000"/>
                  </a:ext>
                </a:extLst>
              </a:tr>
              <a:tr h="288032">
                <a:tc>
                  <a:txBody>
                    <a:bodyPr/>
                    <a:lstStyle/>
                    <a:p>
                      <a:pPr algn="l" fontAlgn="b"/>
                      <a:r>
                        <a:rPr lang="en-ZA" sz="1400" b="0" i="0" u="none" strike="noStrike" dirty="0" smtClean="0">
                          <a:effectLst/>
                          <a:latin typeface="Arial" pitchFamily="34" charset="0"/>
                          <a:cs typeface="Arial" pitchFamily="34" charset="0"/>
                        </a:rPr>
                        <a:t>Afrikaanse </a:t>
                      </a:r>
                      <a:r>
                        <a:rPr lang="en-ZA" sz="1400" b="0" i="0" u="none" strike="noStrike" dirty="0">
                          <a:effectLst/>
                          <a:latin typeface="Arial" pitchFamily="34" charset="0"/>
                          <a:cs typeface="Arial" pitchFamily="34" charset="0"/>
                        </a:rPr>
                        <a:t>Taalmuseum  </a:t>
                      </a:r>
                      <a:r>
                        <a:rPr lang="en-ZA" sz="1400" b="0" i="0" u="none" strike="noStrike" dirty="0" smtClean="0">
                          <a:effectLst/>
                          <a:latin typeface="Arial" pitchFamily="34" charset="0"/>
                          <a:cs typeface="Arial" pitchFamily="34" charset="0"/>
                        </a:rPr>
                        <a:t>(Subsidy)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10 395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r" fontAlgn="t"/>
                      <a:r>
                        <a:rPr lang="en-ZA" sz="1400" b="0" i="0" u="none" strike="noStrike" dirty="0" smtClean="0">
                          <a:effectLst/>
                          <a:latin typeface="Arial" pitchFamily="34" charset="0"/>
                          <a:cs typeface="Arial" pitchFamily="34" charset="0"/>
                        </a:rPr>
                        <a:t>          10 939</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r" fontAlgn="t"/>
                      <a:r>
                        <a:rPr lang="en-ZA" sz="1400" b="0" i="0" u="none" strike="noStrike" dirty="0" smtClean="0">
                          <a:effectLst/>
                          <a:latin typeface="Arial" pitchFamily="34" charset="0"/>
                          <a:cs typeface="Arial" pitchFamily="34" charset="0"/>
                        </a:rPr>
                        <a:t>          11 512</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1"/>
                  </a:ext>
                </a:extLst>
              </a:tr>
              <a:tr h="2857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0" i="0" u="none" strike="noStrike" dirty="0" smtClean="0">
                          <a:effectLst/>
                          <a:latin typeface="Arial" pitchFamily="34" charset="0"/>
                          <a:cs typeface="Arial" pitchFamily="34" charset="0"/>
                        </a:rPr>
                        <a:t>Afrikaanse Taalmuseum  (Capital</a:t>
                      </a:r>
                      <a:r>
                        <a:rPr lang="en-ZA" sz="1400" b="0" i="0" u="none" strike="noStrike" baseline="0" dirty="0" smtClean="0">
                          <a:effectLst/>
                          <a:latin typeface="Arial" pitchFamily="34" charset="0"/>
                          <a:cs typeface="Arial" pitchFamily="34" charset="0"/>
                        </a:rPr>
                        <a:t> Transfer</a:t>
                      </a:r>
                      <a:r>
                        <a:rPr lang="en-ZA" sz="1400" b="0" i="0" u="none" strike="noStrike" dirty="0" smtClean="0">
                          <a:effectLst/>
                          <a:latin typeface="Arial" pitchFamily="34" charset="0"/>
                          <a:cs typeface="Arial" pitchFamily="34" charset="0"/>
                        </a:rPr>
                        <a:t>)</a:t>
                      </a:r>
                    </a:p>
                  </a:txBody>
                  <a:tcPr marL="7620" marR="7620" marT="7620" marB="0" anchor="ctr">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3 581</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r" fontAlgn="t"/>
                      <a:r>
                        <a:rPr lang="en-ZA" sz="1400" b="0" i="0" u="none" strike="noStrike" dirty="0" smtClean="0">
                          <a:effectLst/>
                          <a:latin typeface="Arial" pitchFamily="34" charset="0"/>
                          <a:cs typeface="Arial" pitchFamily="34" charset="0"/>
                        </a:rPr>
                        <a:t>            5 687</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r" fontAlgn="t"/>
                      <a:r>
                        <a:rPr lang="en-ZA" sz="1400" b="0" i="0" u="none" strike="noStrike" dirty="0" smtClean="0">
                          <a:effectLst/>
                          <a:latin typeface="Arial" pitchFamily="34" charset="0"/>
                          <a:cs typeface="Arial" pitchFamily="34" charset="0"/>
                        </a:rPr>
                        <a:t>            5 736</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2"/>
                  </a:ext>
                </a:extLst>
              </a:tr>
              <a:tr h="248421">
                <a:tc>
                  <a:txBody>
                    <a:bodyPr/>
                    <a:lstStyle/>
                    <a:p>
                      <a:pPr algn="l" fontAlgn="b"/>
                      <a:r>
                        <a:rPr lang="en-ZA" sz="1400" b="0" i="0" u="none" strike="noStrike" dirty="0" smtClean="0">
                          <a:effectLst/>
                          <a:latin typeface="Arial" pitchFamily="34" charset="0"/>
                          <a:cs typeface="Arial" pitchFamily="34" charset="0"/>
                        </a:rPr>
                        <a:t>Engelenburg </a:t>
                      </a:r>
                      <a:r>
                        <a:rPr lang="en-ZA" sz="1400" b="0" i="0" u="none" strike="noStrike" dirty="0">
                          <a:effectLst/>
                          <a:latin typeface="Arial" pitchFamily="34" charset="0"/>
                          <a:cs typeface="Arial" pitchFamily="34" charset="0"/>
                        </a:rPr>
                        <a:t>House Art Collection </a:t>
                      </a:r>
                      <a:r>
                        <a:rPr lang="en-ZA" sz="1400" b="0" i="0" u="none" strike="noStrike" dirty="0" smtClean="0">
                          <a:effectLst/>
                          <a:latin typeface="Arial" pitchFamily="34" charset="0"/>
                          <a:cs typeface="Arial" pitchFamily="34" charset="0"/>
                        </a:rPr>
                        <a:t>(Subsidy)</a:t>
                      </a:r>
                      <a:endParaRPr lang="en-ZA"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373</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394</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424</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3"/>
                  </a:ext>
                </a:extLst>
              </a:tr>
              <a:tr h="272988">
                <a:tc>
                  <a:txBody>
                    <a:bodyPr/>
                    <a:lstStyle/>
                    <a:p>
                      <a:pPr algn="l" fontAlgn="b"/>
                      <a:r>
                        <a:rPr lang="en-US" sz="1400" b="0" i="0" u="none" strike="noStrike" dirty="0" smtClean="0">
                          <a:effectLst/>
                          <a:latin typeface="Arial" pitchFamily="34" charset="0"/>
                          <a:cs typeface="Arial" pitchFamily="34" charset="0"/>
                        </a:rPr>
                        <a:t>Freedom</a:t>
                      </a:r>
                      <a:r>
                        <a:rPr lang="en-US" sz="1400" b="0" i="0" u="none" strike="noStrike" baseline="0" dirty="0" smtClean="0">
                          <a:effectLst/>
                          <a:latin typeface="Arial" pitchFamily="34" charset="0"/>
                          <a:cs typeface="Arial" pitchFamily="34" charset="0"/>
                        </a:rPr>
                        <a:t> Park Trust (Subsidy)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2" algn="r" fontAlgn="t"/>
                      <a:r>
                        <a:rPr lang="en-US" sz="1400" b="0" i="0" u="none" strike="noStrike" dirty="0" smtClean="0">
                          <a:effectLst/>
                          <a:latin typeface="Arial" pitchFamily="34" charset="0"/>
                          <a:cs typeface="Arial" pitchFamily="34" charset="0"/>
                        </a:rPr>
                        <a:t>    96 056</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US" sz="1400" b="0" i="0" u="none" strike="noStrike" dirty="0" smtClean="0">
                          <a:solidFill>
                            <a:schemeClr val="tx1"/>
                          </a:solidFill>
                          <a:effectLst/>
                          <a:latin typeface="Arial" pitchFamily="34" charset="0"/>
                          <a:cs typeface="Arial" pitchFamily="34" charset="0"/>
                        </a:rPr>
                        <a:t>      101 349</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US" sz="1400" b="0" i="0" u="none" strike="noStrike" dirty="0" smtClean="0">
                          <a:solidFill>
                            <a:schemeClr val="tx1"/>
                          </a:solidFill>
                          <a:effectLst/>
                          <a:latin typeface="Arial" pitchFamily="34" charset="0"/>
                          <a:cs typeface="Arial" pitchFamily="34" charset="0"/>
                        </a:rPr>
                        <a:t>106</a:t>
                      </a:r>
                      <a:r>
                        <a:rPr lang="en-US" sz="1400" b="0" i="0" u="none" strike="noStrike" baseline="0" dirty="0" smtClean="0">
                          <a:solidFill>
                            <a:schemeClr val="tx1"/>
                          </a:solidFill>
                          <a:effectLst/>
                          <a:latin typeface="Arial" pitchFamily="34" charset="0"/>
                          <a:cs typeface="Arial" pitchFamily="34" charset="0"/>
                        </a:rPr>
                        <a:t> 917</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4"/>
                  </a:ext>
                </a:extLst>
              </a:tr>
              <a:tr h="272988">
                <a:tc>
                  <a:txBody>
                    <a:bodyPr/>
                    <a:lstStyle/>
                    <a:p>
                      <a:pPr algn="l" fontAlgn="b"/>
                      <a:r>
                        <a:rPr lang="en-ZA" sz="1400" b="0" i="0" u="none" strike="noStrike" dirty="0" smtClean="0">
                          <a:effectLst/>
                          <a:latin typeface="Arial" pitchFamily="34" charset="0"/>
                          <a:cs typeface="Arial" pitchFamily="34" charset="0"/>
                        </a:rPr>
                        <a:t>Freedom Park Trust (Capital Transfer)</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solidFill>
                            <a:schemeClr val="tx1"/>
                          </a:solidFill>
                          <a:effectLst/>
                          <a:latin typeface="Arial" pitchFamily="34" charset="0"/>
                          <a:cs typeface="Arial" pitchFamily="34" charset="0"/>
                        </a:rPr>
                        <a:t>10 730</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solidFill>
                            <a:schemeClr val="tx1"/>
                          </a:solidFill>
                          <a:effectLst/>
                          <a:latin typeface="Arial" pitchFamily="34" charset="0"/>
                          <a:cs typeface="Arial" pitchFamily="34" charset="0"/>
                        </a:rPr>
                        <a:t>11 320</a:t>
                      </a:r>
                      <a:endParaRPr lang="en-ZA" sz="1400" b="0" i="0" u="none" strike="noStrike" dirty="0">
                        <a:solidFill>
                          <a:schemeClr val="tx1"/>
                        </a:solidFill>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5"/>
                  </a:ext>
                </a:extLst>
              </a:tr>
              <a:tr h="299282">
                <a:tc>
                  <a:txBody>
                    <a:bodyPr/>
                    <a:lstStyle/>
                    <a:p>
                      <a:pPr algn="l" fontAlgn="b"/>
                      <a:r>
                        <a:rPr lang="en-US" sz="1400" b="0" i="0" u="none" strike="noStrike" dirty="0" smtClean="0">
                          <a:effectLst/>
                          <a:latin typeface="Arial" pitchFamily="34" charset="0"/>
                          <a:cs typeface="Arial" pitchFamily="34" charset="0"/>
                        </a:rPr>
                        <a:t>Iziko Museums</a:t>
                      </a:r>
                      <a:r>
                        <a:rPr lang="en-US" sz="1400" b="0" i="0" u="none" strike="noStrike" baseline="0" dirty="0" smtClean="0">
                          <a:effectLst/>
                          <a:latin typeface="Arial" pitchFamily="34" charset="0"/>
                          <a:cs typeface="Arial" pitchFamily="34" charset="0"/>
                        </a:rPr>
                        <a:t> </a:t>
                      </a:r>
                      <a:r>
                        <a:rPr lang="en-US" sz="1400" b="0" i="0" u="none" strike="noStrike" dirty="0" smtClean="0">
                          <a:effectLst/>
                          <a:latin typeface="Arial" pitchFamily="34" charset="0"/>
                          <a:cs typeface="Arial" pitchFamily="34" charset="0"/>
                        </a:rPr>
                        <a:t>(Subsidy)</a:t>
                      </a:r>
                      <a:endParaRPr lang="en-US"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91 557</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96 640</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101 970</a:t>
                      </a:r>
                    </a:p>
                  </a:txBody>
                  <a:tcPr marL="7620" marR="7620" marT="7620" marB="0" anchor="ctr" anchorCtr="1">
                    <a:solidFill>
                      <a:schemeClr val="bg1"/>
                    </a:solidFill>
                  </a:tcPr>
                </a:tc>
                <a:extLst>
                  <a:ext uri="{0D108BD9-81ED-4DB2-BD59-A6C34878D82A}">
                    <a16:rowId xmlns:a16="http://schemas.microsoft.com/office/drawing/2014/main" xmlns="" val="10006"/>
                  </a:ext>
                </a:extLst>
              </a:tr>
              <a:tr h="300343">
                <a:tc>
                  <a:txBody>
                    <a:bodyPr/>
                    <a:lstStyle/>
                    <a:p>
                      <a:pPr algn="l" fontAlgn="b"/>
                      <a:r>
                        <a:rPr lang="en-US" sz="1400" b="0" i="0" u="none" strike="noStrike" dirty="0" smtClean="0">
                          <a:effectLst/>
                          <a:latin typeface="Arial" pitchFamily="34" charset="0"/>
                          <a:cs typeface="Arial" pitchFamily="34" charset="0"/>
                        </a:rPr>
                        <a:t>Iziko Museums</a:t>
                      </a:r>
                      <a:r>
                        <a:rPr lang="en-US" sz="1400" b="0" i="0" u="none" strike="noStrike" baseline="0" dirty="0" smtClean="0">
                          <a:effectLst/>
                          <a:latin typeface="Arial" pitchFamily="34" charset="0"/>
                          <a:cs typeface="Arial" pitchFamily="34" charset="0"/>
                        </a:rPr>
                        <a:t> </a:t>
                      </a:r>
                      <a:r>
                        <a:rPr lang="en-US" sz="1400" b="0" i="0" u="none" strike="noStrike" dirty="0" smtClean="0">
                          <a:effectLst/>
                          <a:latin typeface="Arial" pitchFamily="34" charset="0"/>
                          <a:cs typeface="Arial" pitchFamily="34" charset="0"/>
                        </a:rPr>
                        <a:t>(Capital </a:t>
                      </a:r>
                      <a:r>
                        <a:rPr lang="en-US" sz="1400" b="0" i="0" u="none" strike="noStrike" dirty="0">
                          <a:effectLst/>
                          <a:latin typeface="Arial" pitchFamily="34" charset="0"/>
                          <a:cs typeface="Arial" pitchFamily="34" charset="0"/>
                        </a:rPr>
                        <a:t>Transfer) </a:t>
                      </a:r>
                    </a:p>
                  </a:txBody>
                  <a:tcPr marL="7620" marR="7620" marT="7620" marB="0" anchor="ctr">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16 406</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9 474</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2" algn="r" fontAlgn="t"/>
                      <a:r>
                        <a:rPr lang="en-ZA" sz="1400" b="0" i="0" u="none" strike="noStrike" dirty="0" smtClean="0">
                          <a:effectLst/>
                          <a:latin typeface="Arial" pitchFamily="34" charset="0"/>
                          <a:cs typeface="Arial" pitchFamily="34" charset="0"/>
                        </a:rPr>
                        <a:t>  9 995</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7"/>
                  </a:ext>
                </a:extLst>
              </a:tr>
              <a:tr h="299282">
                <a:tc>
                  <a:txBody>
                    <a:bodyPr/>
                    <a:lstStyle/>
                    <a:p>
                      <a:pPr algn="l" fontAlgn="b"/>
                      <a:r>
                        <a:rPr lang="en-ZA" sz="1400" b="0" i="0" u="none" strike="noStrike" dirty="0" smtClean="0">
                          <a:effectLst/>
                          <a:latin typeface="Arial" pitchFamily="34" charset="0"/>
                          <a:cs typeface="Arial" pitchFamily="34" charset="0"/>
                        </a:rPr>
                        <a:t>Luthuli </a:t>
                      </a:r>
                      <a:r>
                        <a:rPr lang="en-ZA" sz="1400" b="0" i="0" u="none" strike="noStrike" dirty="0">
                          <a:effectLst/>
                          <a:latin typeface="Arial" pitchFamily="34" charset="0"/>
                          <a:cs typeface="Arial" pitchFamily="34" charset="0"/>
                        </a:rPr>
                        <a:t>Museum  </a:t>
                      </a:r>
                      <a:r>
                        <a:rPr lang="en-ZA" sz="1400" b="0" i="0" u="none" strike="noStrike" dirty="0" smtClean="0">
                          <a:effectLst/>
                          <a:latin typeface="Arial" pitchFamily="34" charset="0"/>
                          <a:cs typeface="Arial" pitchFamily="34" charset="0"/>
                        </a:rPr>
                        <a:t>(Subsidy)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15 562</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16 415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17 316</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8"/>
                  </a:ext>
                </a:extLst>
              </a:tr>
              <a:tr h="299282">
                <a:tc>
                  <a:txBody>
                    <a:bodyPr/>
                    <a:lstStyle/>
                    <a:p>
                      <a:pPr algn="l" fontAlgn="b"/>
                      <a:r>
                        <a:rPr lang="en-ZA" sz="1400" b="0" i="0" u="none" strike="noStrike" dirty="0" smtClean="0">
                          <a:effectLst/>
                          <a:latin typeface="Arial" pitchFamily="34" charset="0"/>
                          <a:cs typeface="Arial" pitchFamily="34" charset="0"/>
                        </a:rPr>
                        <a:t>Luthuli </a:t>
                      </a:r>
                      <a:r>
                        <a:rPr lang="en-ZA" sz="1400" b="0" i="0" u="none" strike="noStrike" dirty="0">
                          <a:effectLst/>
                          <a:latin typeface="Arial" pitchFamily="34" charset="0"/>
                          <a:cs typeface="Arial" pitchFamily="34" charset="0"/>
                        </a:rPr>
                        <a:t>Museum (Capital Transfer) </a:t>
                      </a:r>
                    </a:p>
                  </a:txBody>
                  <a:tcPr marL="7620" marR="7620" marT="7620" marB="0" anchor="ctr">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9"/>
                  </a:ext>
                </a:extLst>
              </a:tr>
              <a:tr h="387697">
                <a:tc>
                  <a:txBody>
                    <a:bodyPr/>
                    <a:lstStyle/>
                    <a:p>
                      <a:pPr algn="l" fontAlgn="b"/>
                      <a:r>
                        <a:rPr lang="en-ZA" sz="1400" b="0" i="0" u="none" strike="noStrike" dirty="0" smtClean="0">
                          <a:effectLst/>
                          <a:latin typeface="Arial" pitchFamily="34" charset="0"/>
                          <a:cs typeface="Arial" pitchFamily="34" charset="0"/>
                        </a:rPr>
                        <a:t>KwaZulu-Natal </a:t>
                      </a:r>
                      <a:r>
                        <a:rPr lang="en-ZA" sz="1400" b="0" i="0" u="none" strike="noStrike" dirty="0">
                          <a:effectLst/>
                          <a:latin typeface="Arial" pitchFamily="34" charset="0"/>
                          <a:cs typeface="Arial" pitchFamily="34" charset="0"/>
                        </a:rPr>
                        <a:t>Museum  </a:t>
                      </a:r>
                      <a:r>
                        <a:rPr lang="en-ZA" sz="1400" b="0" i="0" u="none" strike="noStrike" dirty="0" smtClean="0">
                          <a:effectLst/>
                          <a:latin typeface="Arial" pitchFamily="34" charset="0"/>
                          <a:cs typeface="Arial" pitchFamily="34" charset="0"/>
                        </a:rPr>
                        <a:t>(Subsidy)</a:t>
                      </a:r>
                      <a:endParaRPr lang="en-ZA" sz="1400" b="0" i="0" u="none" strike="noStrike" dirty="0">
                        <a:effectLst/>
                        <a:latin typeface="Arial" pitchFamily="34" charset="0"/>
                        <a:cs typeface="Arial" pitchFamily="34" charset="0"/>
                      </a:endParaRPr>
                    </a:p>
                  </a:txBody>
                  <a:tcPr marL="7620" marR="7620" marT="7620" marB="0" anchor="ctr">
                    <a:noFill/>
                  </a:tcPr>
                </a:tc>
                <a:tc>
                  <a:txBody>
                    <a:bodyPr/>
                    <a:lstStyle/>
                    <a:p>
                      <a:pPr lvl="2" algn="r" fontAlgn="t"/>
                      <a:r>
                        <a:rPr lang="en-ZA" sz="1400" b="0" i="0" u="none" strike="noStrike" dirty="0" smtClean="0">
                          <a:effectLst/>
                          <a:latin typeface="Arial" pitchFamily="34" charset="0"/>
                          <a:cs typeface="Arial" pitchFamily="34" charset="0"/>
                        </a:rPr>
                        <a:t>  36 151</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2" algn="r" fontAlgn="t"/>
                      <a:r>
                        <a:rPr lang="en-ZA" sz="1400" b="0" i="0" u="none" strike="noStrike" dirty="0" smtClean="0">
                          <a:effectLst/>
                          <a:latin typeface="Arial" pitchFamily="34" charset="0"/>
                          <a:cs typeface="Arial" pitchFamily="34" charset="0"/>
                        </a:rPr>
                        <a:t>38 150</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2" algn="r" fontAlgn="t"/>
                      <a:r>
                        <a:rPr lang="en-ZA" sz="1400" b="0" i="0" u="none" strike="noStrike" dirty="0" smtClean="0">
                          <a:effectLst/>
                          <a:latin typeface="Arial" pitchFamily="34" charset="0"/>
                          <a:cs typeface="Arial" pitchFamily="34" charset="0"/>
                        </a:rPr>
                        <a:t>40 244</a:t>
                      </a:r>
                      <a:endParaRPr lang="en-ZA" sz="1400" b="0" i="0" u="none" strike="noStrike" dirty="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10"/>
                  </a:ext>
                </a:extLst>
              </a:tr>
              <a:tr h="3876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0" i="0" u="none" strike="noStrike" dirty="0" smtClean="0">
                          <a:effectLst/>
                          <a:latin typeface="Arial" pitchFamily="34" charset="0"/>
                          <a:cs typeface="Arial" pitchFamily="34" charset="0"/>
                        </a:rPr>
                        <a:t>KwaZulu-Natal Museum  (Capital</a:t>
                      </a:r>
                      <a:r>
                        <a:rPr lang="en-ZA" sz="1400" b="0" i="0" u="none" strike="noStrike" baseline="0" dirty="0" smtClean="0">
                          <a:effectLst/>
                          <a:latin typeface="Arial" pitchFamily="34" charset="0"/>
                          <a:cs typeface="Arial" pitchFamily="34" charset="0"/>
                        </a:rPr>
                        <a:t> Transfer</a:t>
                      </a:r>
                      <a:r>
                        <a:rPr lang="en-ZA" sz="1400" b="0" i="0" u="none" strike="noStrike" dirty="0" smtClean="0">
                          <a:effectLst/>
                          <a:latin typeface="Arial" pitchFamily="34" charset="0"/>
                          <a:cs typeface="Arial" pitchFamily="34" charset="0"/>
                        </a:rPr>
                        <a:t>)</a:t>
                      </a:r>
                    </a:p>
                  </a:txBody>
                  <a:tcPr marL="7620" marR="7620" marT="7620" marB="0" anchor="ctr">
                    <a:noFill/>
                  </a:tcPr>
                </a:tc>
                <a:tc>
                  <a:txBody>
                    <a:bodyPr/>
                    <a:lstStyle/>
                    <a:p>
                      <a:pPr lvl="2" algn="r" fontAlgn="t"/>
                      <a:r>
                        <a:rPr lang="en-ZA" sz="1400" b="0" i="0" u="none" strike="noStrike" dirty="0" smtClean="0">
                          <a:effectLst/>
                          <a:latin typeface="Arial" pitchFamily="34" charset="0"/>
                          <a:cs typeface="Arial" pitchFamily="34" charset="0"/>
                        </a:rPr>
                        <a:t>33 542</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2" algn="r" fontAlgn="t"/>
                      <a:r>
                        <a:rPr lang="en-ZA" sz="1400" b="0" i="0" u="none" strike="noStrike" dirty="0" smtClean="0">
                          <a:effectLst/>
                          <a:latin typeface="Arial" pitchFamily="34" charset="0"/>
                          <a:cs typeface="Arial" pitchFamily="34" charset="0"/>
                        </a:rPr>
                        <a:t>16 374</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2" algn="r" fontAlgn="t"/>
                      <a:r>
                        <a:rPr lang="en-ZA" sz="1400" b="0" i="0" u="none" strike="noStrike" dirty="0" smtClean="0">
                          <a:effectLst/>
                          <a:latin typeface="Arial" pitchFamily="34" charset="0"/>
                          <a:cs typeface="Arial" pitchFamily="34" charset="0"/>
                        </a:rPr>
                        <a:t>17 275</a:t>
                      </a:r>
                      <a:endParaRPr lang="en-ZA" sz="1400" b="0" i="0" u="none" strike="noStrike" dirty="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11"/>
                  </a:ext>
                </a:extLst>
              </a:tr>
              <a:tr h="299282">
                <a:tc>
                  <a:txBody>
                    <a:bodyPr/>
                    <a:lstStyle/>
                    <a:p>
                      <a:pPr algn="l" fontAlgn="b"/>
                      <a:r>
                        <a:rPr lang="en-ZA" sz="1400" b="0" i="0" u="none" strike="noStrike" dirty="0" smtClean="0">
                          <a:effectLst/>
                          <a:latin typeface="Arial" pitchFamily="34" charset="0"/>
                          <a:cs typeface="Arial" pitchFamily="34" charset="0"/>
                        </a:rPr>
                        <a:t>National </a:t>
                      </a:r>
                      <a:r>
                        <a:rPr lang="en-ZA" sz="1400" b="0" i="0" u="none" strike="noStrike" dirty="0">
                          <a:effectLst/>
                          <a:latin typeface="Arial" pitchFamily="34" charset="0"/>
                          <a:cs typeface="Arial" pitchFamily="34" charset="0"/>
                        </a:rPr>
                        <a:t>Heritage Council </a:t>
                      </a:r>
                      <a:r>
                        <a:rPr lang="en-ZA" sz="1400" b="0" i="0" u="none" strike="noStrike" dirty="0" smtClean="0">
                          <a:effectLst/>
                          <a:latin typeface="Arial" pitchFamily="34" charset="0"/>
                          <a:cs typeface="Arial" pitchFamily="34" charset="0"/>
                        </a:rPr>
                        <a:t> (Subsidy)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  71 353</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75 279</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2" algn="r" fontAlgn="t"/>
                      <a:r>
                        <a:rPr lang="en-ZA" sz="1400" b="0" i="0" u="none" strike="noStrike" dirty="0" smtClean="0">
                          <a:effectLst/>
                          <a:latin typeface="Arial" pitchFamily="34" charset="0"/>
                          <a:cs typeface="Arial" pitchFamily="34" charset="0"/>
                        </a:rPr>
                        <a:t>79 420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12"/>
                  </a:ext>
                </a:extLst>
              </a:tr>
              <a:tr h="299282">
                <a:tc>
                  <a:txBody>
                    <a:bodyPr/>
                    <a:lstStyle/>
                    <a:p>
                      <a:pPr algn="l" fontAlgn="b"/>
                      <a:endParaRPr lang="en-ZA" sz="1400" b="0" i="0" u="none" strike="noStrike" dirty="0">
                        <a:effectLst/>
                        <a:latin typeface="Arial" pitchFamily="34" charset="0"/>
                        <a:cs typeface="Arial" pitchFamily="34" charset="0"/>
                      </a:endParaRPr>
                    </a:p>
                  </a:txBody>
                  <a:tcPr marL="7620" marR="7620" marT="7620" marB="0" anchor="ctr">
                    <a:solidFill>
                      <a:srgbClr val="FFFFFF"/>
                    </a:solidFill>
                  </a:tcPr>
                </a:tc>
                <a:tc>
                  <a:txBody>
                    <a:bodyPr/>
                    <a:lstStyle/>
                    <a:p>
                      <a:pPr lvl="2" algn="r" fontAlgn="t"/>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lvl="2" algn="r" fontAlgn="t"/>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tc>
                  <a:txBody>
                    <a:bodyPr/>
                    <a:lstStyle/>
                    <a:p>
                      <a:pPr lvl="2" algn="r" fontAlgn="t"/>
                      <a:endParaRPr lang="en-ZA" sz="1400" b="0" i="0" u="none" strike="noStrike" dirty="0">
                        <a:effectLst/>
                        <a:latin typeface="Arial" pitchFamily="34" charset="0"/>
                        <a:cs typeface="Arial" pitchFamily="34" charset="0"/>
                      </a:endParaRPr>
                    </a:p>
                  </a:txBody>
                  <a:tcPr marL="7620" marR="7620" marT="7620" marB="0" anchor="ctr" anchorCtr="1">
                    <a:solidFill>
                      <a:srgbClr val="FFFFFF"/>
                    </a:solidFill>
                  </a:tcPr>
                </a:tc>
                <a:extLst>
                  <a:ext uri="{0D108BD9-81ED-4DB2-BD59-A6C34878D82A}">
                    <a16:rowId xmlns:a16="http://schemas.microsoft.com/office/drawing/2014/main" xmlns="" val="10013"/>
                  </a:ext>
                </a:extLst>
              </a:tr>
            </a:tbl>
          </a:graphicData>
        </a:graphic>
      </p:graphicFrame>
      <p:sp>
        <p:nvSpPr>
          <p:cNvPr id="6" name="Title 1"/>
          <p:cNvSpPr txBox="1">
            <a:spLocks/>
          </p:cNvSpPr>
          <p:nvPr/>
        </p:nvSpPr>
        <p:spPr>
          <a:xfrm>
            <a:off x="323528" y="188640"/>
            <a:ext cx="8568952" cy="515020"/>
          </a:xfrm>
          <a:prstGeom prst="rect">
            <a:avLst/>
          </a:prstGeom>
          <a:ln>
            <a:solidFill>
              <a:srgbClr val="C00000"/>
            </a:solidFill>
          </a:ln>
        </p:spPr>
        <p:txBody>
          <a:bodyPr vert="horz" lIns="91440" tIns="45720" rIns="91440" bIns="45720" rtlCol="0" anchor="t" anchorCtr="0">
            <a:normAutofit lnSpcReduction="10000"/>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rPr>
              <a:t>HERITAGE INSTITUTIONS </a:t>
            </a:r>
            <a:endParaRPr kumimoji="0" lang="en-ZA" sz="36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endParaRPr>
          </a:p>
        </p:txBody>
      </p:sp>
    </p:spTree>
    <p:extLst>
      <p:ext uri="{BB962C8B-B14F-4D97-AF65-F5344CB8AC3E}">
        <p14:creationId xmlns:p14="http://schemas.microsoft.com/office/powerpoint/2010/main" xmlns="" val="334214146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t>97</a:t>
            </a:r>
            <a:endParaRPr kumimoji="0" lang="en-ZA" sz="1200" b="1" i="0" u="none" strike="noStrike" kern="1200" cap="none" spc="0" normalizeH="0" baseline="0" noProof="0" dirty="0" smtClean="0">
              <a:ln>
                <a:noFill/>
              </a:ln>
              <a:solidFill>
                <a:srgbClr val="660066"/>
              </a:solidFill>
              <a:effectLst/>
              <a:uLnTx/>
              <a:uFillTx/>
              <a:latin typeface="Verdana" pitchFamily="34" charset="0"/>
              <a:ea typeface="+mn-ea"/>
              <a:cs typeface="+mn-cs"/>
            </a:endParaRPr>
          </a:p>
        </p:txBody>
      </p:sp>
      <p:graphicFrame>
        <p:nvGraphicFramePr>
          <p:cNvPr id="5" name="Content Placeholder 4"/>
          <p:cNvGraphicFramePr>
            <a:graphicFrameLocks noGrp="1"/>
          </p:cNvGraphicFramePr>
          <p:nvPr>
            <p:ph idx="1"/>
            <p:extLst/>
          </p:nvPr>
        </p:nvGraphicFramePr>
        <p:xfrm>
          <a:off x="395536" y="726157"/>
          <a:ext cx="8568952" cy="5269169"/>
        </p:xfrm>
        <a:graphic>
          <a:graphicData uri="http://schemas.openxmlformats.org/drawingml/2006/table">
            <a:tbl>
              <a:tblPr firstRow="1" bandRow="1">
                <a:tableStyleId>{5C22544A-7EE6-4342-B048-85BDC9FD1C3A}</a:tableStyleId>
              </a:tblPr>
              <a:tblGrid>
                <a:gridCol w="4792803">
                  <a:extLst>
                    <a:ext uri="{9D8B030D-6E8A-4147-A177-3AD203B41FA5}">
                      <a16:colId xmlns:a16="http://schemas.microsoft.com/office/drawing/2014/main" xmlns="" val="20000"/>
                    </a:ext>
                  </a:extLst>
                </a:gridCol>
                <a:gridCol w="1234510">
                  <a:extLst>
                    <a:ext uri="{9D8B030D-6E8A-4147-A177-3AD203B41FA5}">
                      <a16:colId xmlns:a16="http://schemas.microsoft.com/office/drawing/2014/main" xmlns="" val="20001"/>
                    </a:ext>
                  </a:extLst>
                </a:gridCol>
                <a:gridCol w="1234510">
                  <a:extLst>
                    <a:ext uri="{9D8B030D-6E8A-4147-A177-3AD203B41FA5}">
                      <a16:colId xmlns:a16="http://schemas.microsoft.com/office/drawing/2014/main" xmlns="" val="20002"/>
                    </a:ext>
                  </a:extLst>
                </a:gridCol>
                <a:gridCol w="1307129">
                  <a:extLst>
                    <a:ext uri="{9D8B030D-6E8A-4147-A177-3AD203B41FA5}">
                      <a16:colId xmlns:a16="http://schemas.microsoft.com/office/drawing/2014/main" xmlns="" val="20003"/>
                    </a:ext>
                  </a:extLst>
                </a:gridCol>
              </a:tblGrid>
              <a:tr h="720080">
                <a:tc>
                  <a:txBody>
                    <a:bodyPr/>
                    <a:lstStyle/>
                    <a:p>
                      <a:pPr algn="r" fontAlgn="b"/>
                      <a:r>
                        <a:rPr lang="en-ZA" sz="1600" b="1" i="0" u="none" strike="noStrike" dirty="0" smtClean="0">
                          <a:solidFill>
                            <a:schemeClr val="bg1"/>
                          </a:solidFill>
                          <a:latin typeface="Arial" pitchFamily="34" charset="0"/>
                          <a:cs typeface="Arial" pitchFamily="34" charset="0"/>
                        </a:rPr>
                        <a:t>Heritage </a:t>
                      </a:r>
                      <a:r>
                        <a:rPr lang="en-ZA" sz="1600" b="1" i="0" u="none" strike="noStrike" dirty="0">
                          <a:solidFill>
                            <a:schemeClr val="bg1"/>
                          </a:solidFill>
                          <a:latin typeface="Arial" pitchFamily="34" charset="0"/>
                          <a:cs typeface="Arial" pitchFamily="34" charset="0"/>
                        </a:rPr>
                        <a:t>Institutions</a:t>
                      </a: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2019/20</a:t>
                      </a:r>
                    </a:p>
                    <a:p>
                      <a:pPr algn="r" fontAlgn="b"/>
                      <a:r>
                        <a:rPr lang="en-ZA" sz="1600" b="1" i="0" u="none" strike="noStrike" dirty="0" smtClean="0">
                          <a:solidFill>
                            <a:schemeClr val="bg1"/>
                          </a:solidFill>
                          <a:latin typeface="Arial" pitchFamily="34" charset="0"/>
                          <a:cs typeface="Arial" pitchFamily="34" charset="0"/>
                        </a:rPr>
                        <a:t>R</a:t>
                      </a:r>
                      <a:r>
                        <a:rPr lang="en-ZA" sz="1600" b="1" i="0" u="none" strike="noStrike" baseline="0" dirty="0" smtClean="0">
                          <a:solidFill>
                            <a:schemeClr val="bg1"/>
                          </a:solidFill>
                          <a:latin typeface="Arial" pitchFamily="34" charset="0"/>
                          <a:cs typeface="Arial" pitchFamily="34" charset="0"/>
                        </a:rPr>
                        <a:t>’000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2020/21</a:t>
                      </a:r>
                    </a:p>
                    <a:p>
                      <a:pPr algn="r" fontAlgn="b"/>
                      <a:r>
                        <a:rPr lang="en-ZA" sz="1600" b="1" i="0" u="none" strike="noStrike" dirty="0" smtClean="0">
                          <a:solidFill>
                            <a:schemeClr val="bg1"/>
                          </a:solidFill>
                          <a:latin typeface="Arial" pitchFamily="34" charset="0"/>
                          <a:cs typeface="Arial" pitchFamily="34" charset="0"/>
                        </a:rPr>
                        <a:t>  R’000</a:t>
                      </a:r>
                      <a:r>
                        <a:rPr lang="en-ZA" sz="1600" b="1" i="0" u="none" strike="noStrike" dirty="0">
                          <a:solidFill>
                            <a:schemeClr val="bg1"/>
                          </a:solidFill>
                          <a:latin typeface="Arial" pitchFamily="34" charset="0"/>
                          <a:cs typeface="Arial" pitchFamily="34" charset="0"/>
                        </a:rPr>
                        <a:t> </a:t>
                      </a:r>
                    </a:p>
                  </a:txBody>
                  <a:tcPr marL="9525" marR="9525" marT="9525" marB="0" anchor="ctr" anchorCtr="1">
                    <a:solidFill>
                      <a:srgbClr val="B77727"/>
                    </a:solidFill>
                  </a:tcPr>
                </a:tc>
                <a:tc>
                  <a:txBody>
                    <a:bodyPr/>
                    <a:lstStyle/>
                    <a:p>
                      <a:pPr algn="r" fontAlgn="b"/>
                      <a:r>
                        <a:rPr lang="en-ZA" sz="1600" b="1" i="0" u="none" strike="noStrike" dirty="0" smtClean="0">
                          <a:solidFill>
                            <a:schemeClr val="bg1"/>
                          </a:solidFill>
                          <a:latin typeface="Arial" pitchFamily="34" charset="0"/>
                          <a:cs typeface="Arial" pitchFamily="34" charset="0"/>
                        </a:rPr>
                        <a:t>     2021/22</a:t>
                      </a:r>
                    </a:p>
                    <a:p>
                      <a:pPr algn="r" fontAlgn="b"/>
                      <a:r>
                        <a:rPr lang="en-ZA" sz="1600" b="1" i="0" u="none" strike="noStrike" dirty="0" smtClean="0">
                          <a:solidFill>
                            <a:schemeClr val="bg1"/>
                          </a:solidFill>
                          <a:latin typeface="Arial" pitchFamily="34" charset="0"/>
                          <a:cs typeface="Arial" pitchFamily="34" charset="0"/>
                        </a:rPr>
                        <a:t>R’000</a:t>
                      </a:r>
                      <a:endParaRPr lang="en-ZA" sz="1600" b="1" i="0" u="none" strike="noStrike" dirty="0">
                        <a:solidFill>
                          <a:schemeClr val="bg1"/>
                        </a:solidFill>
                        <a:latin typeface="Arial" pitchFamily="34" charset="0"/>
                        <a:cs typeface="Arial" pitchFamily="34" charset="0"/>
                      </a:endParaRPr>
                    </a:p>
                  </a:txBody>
                  <a:tcPr marL="9525" marR="9525" marT="9525" marB="0" anchor="ctr" anchorCtr="1">
                    <a:solidFill>
                      <a:srgbClr val="B77727"/>
                    </a:solidFill>
                  </a:tcPr>
                </a:tc>
                <a:extLst>
                  <a:ext uri="{0D108BD9-81ED-4DB2-BD59-A6C34878D82A}">
                    <a16:rowId xmlns:a16="http://schemas.microsoft.com/office/drawing/2014/main" xmlns="" val="10000"/>
                  </a:ext>
                </a:extLst>
              </a:tr>
              <a:tr h="368822">
                <a:tc>
                  <a:txBody>
                    <a:bodyPr/>
                    <a:lstStyle/>
                    <a:p>
                      <a:pPr algn="l" fontAlgn="b"/>
                      <a:r>
                        <a:rPr lang="en-ZA" sz="1400" b="0" i="0" u="none" strike="noStrike" dirty="0" smtClean="0">
                          <a:effectLst/>
                          <a:latin typeface="Arial" pitchFamily="34" charset="0"/>
                          <a:cs typeface="Arial" pitchFamily="34" charset="0"/>
                        </a:rPr>
                        <a:t>National Museum (Subsidy)</a:t>
                      </a:r>
                      <a:endParaRPr lang="en-ZA"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57 294</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60 497</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baseline="0" dirty="0" smtClean="0">
                          <a:effectLst/>
                          <a:latin typeface="Arial" pitchFamily="34" charset="0"/>
                          <a:cs typeface="Arial" pitchFamily="34" charset="0"/>
                        </a:rPr>
                        <a:t>    </a:t>
                      </a:r>
                      <a:r>
                        <a:rPr lang="en-ZA" sz="1400" b="0" i="0" u="none" strike="noStrike" dirty="0" smtClean="0">
                          <a:effectLst/>
                          <a:latin typeface="Arial" pitchFamily="34" charset="0"/>
                          <a:cs typeface="Arial" pitchFamily="34" charset="0"/>
                        </a:rPr>
                        <a:t>63 824</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1"/>
                  </a:ext>
                </a:extLst>
              </a:tr>
              <a:tr h="338371">
                <a:tc>
                  <a:txBody>
                    <a:bodyPr/>
                    <a:lstStyle/>
                    <a:p>
                      <a:pPr algn="l" fontAlgn="b"/>
                      <a:r>
                        <a:rPr lang="en-ZA" sz="1400" b="0" i="0" u="none" strike="noStrike" dirty="0" smtClean="0">
                          <a:effectLst/>
                          <a:latin typeface="Arial" pitchFamily="34" charset="0"/>
                          <a:cs typeface="Arial" pitchFamily="34" charset="0"/>
                        </a:rPr>
                        <a:t>National Museum (Capital Transfer)</a:t>
                      </a:r>
                      <a:endParaRPr lang="en-ZA"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9 750</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9 735</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10 270</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2"/>
                  </a:ext>
                </a:extLst>
              </a:tr>
              <a:tr h="338371">
                <a:tc>
                  <a:txBody>
                    <a:bodyPr/>
                    <a:lstStyle/>
                    <a:p>
                      <a:pPr algn="l" fontAlgn="b"/>
                      <a:r>
                        <a:rPr lang="en-US" sz="1400" b="0" i="0" u="none" strike="noStrike" dirty="0" smtClean="0">
                          <a:effectLst/>
                          <a:latin typeface="Arial" pitchFamily="34" charset="0"/>
                          <a:cs typeface="Arial" pitchFamily="34" charset="0"/>
                        </a:rPr>
                        <a:t>Nelson Mandela Museum (Subsidy)</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28 561</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30 132</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31 790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3"/>
                  </a:ext>
                </a:extLst>
              </a:tr>
              <a:tr h="270697">
                <a:tc>
                  <a:txBody>
                    <a:bodyPr/>
                    <a:lstStyle/>
                    <a:p>
                      <a:pPr algn="l" fontAlgn="b"/>
                      <a:r>
                        <a:rPr lang="en-US" sz="1400" b="0" i="0" u="none" strike="noStrike" dirty="0" smtClean="0">
                          <a:effectLst/>
                          <a:latin typeface="Arial" pitchFamily="34" charset="0"/>
                          <a:cs typeface="Arial" pitchFamily="34" charset="0"/>
                        </a:rPr>
                        <a:t>Nelson Mandela Museum (Capital Transfer)</a:t>
                      </a:r>
                      <a:endParaRPr lang="en-ZA"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6 000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10 000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10 550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4"/>
                  </a:ext>
                </a:extLst>
              </a:tr>
              <a:tr h="270697">
                <a:tc>
                  <a:txBody>
                    <a:bodyPr/>
                    <a:lstStyle/>
                    <a:p>
                      <a:pPr algn="l" fontAlgn="b"/>
                      <a:r>
                        <a:rPr lang="en-US" sz="1400" b="0" i="0" u="none" strike="noStrike" dirty="0" smtClean="0">
                          <a:effectLst/>
                          <a:latin typeface="Arial" pitchFamily="34" charset="0"/>
                          <a:cs typeface="Arial" pitchFamily="34" charset="0"/>
                        </a:rPr>
                        <a:t>Robben</a:t>
                      </a:r>
                      <a:r>
                        <a:rPr lang="en-US" sz="1400" b="0" i="0" u="none" strike="noStrike" baseline="0" dirty="0" smtClean="0">
                          <a:effectLst/>
                          <a:latin typeface="Arial" pitchFamily="34" charset="0"/>
                          <a:cs typeface="Arial" pitchFamily="34" charset="0"/>
                        </a:rPr>
                        <a:t> Island  Museum (Subsidy)</a:t>
                      </a:r>
                      <a:endParaRPr lang="en-ZA"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84 495</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89 209</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94 141</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5"/>
                  </a:ext>
                </a:extLst>
              </a:tr>
              <a:tr h="338371">
                <a:tc>
                  <a:txBody>
                    <a:bodyPr/>
                    <a:lstStyle/>
                    <a:p>
                      <a:pPr algn="l" fontAlgn="b"/>
                      <a:r>
                        <a:rPr lang="en-US" sz="1400" b="0" i="0" u="none" strike="noStrike" dirty="0" smtClean="0">
                          <a:effectLst/>
                          <a:latin typeface="Arial" pitchFamily="34" charset="0"/>
                          <a:cs typeface="Arial" pitchFamily="34" charset="0"/>
                        </a:rPr>
                        <a:t>Robben Island  Museum (Capital Transfer)</a:t>
                      </a:r>
                      <a:endParaRPr lang="en-US"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37 825</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8 722</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9 202</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6"/>
                  </a:ext>
                </a:extLst>
              </a:tr>
              <a:tr h="338371">
                <a:tc>
                  <a:txBody>
                    <a:bodyPr/>
                    <a:lstStyle/>
                    <a:p>
                      <a:pPr algn="l" fontAlgn="b"/>
                      <a:r>
                        <a:rPr lang="en-US" sz="1400" b="0" i="0" u="none" strike="noStrike" dirty="0" smtClean="0">
                          <a:effectLst/>
                          <a:latin typeface="Arial" pitchFamily="34" charset="0"/>
                          <a:cs typeface="Arial" pitchFamily="34" charset="0"/>
                        </a:rPr>
                        <a:t>South</a:t>
                      </a:r>
                      <a:r>
                        <a:rPr lang="en-US" sz="1400" b="0" i="0" u="none" strike="noStrike" baseline="0" dirty="0" smtClean="0">
                          <a:effectLst/>
                          <a:latin typeface="Arial" pitchFamily="34" charset="0"/>
                          <a:cs typeface="Arial" pitchFamily="34" charset="0"/>
                        </a:rPr>
                        <a:t> African Heritage Resources Agency (Subsidy)</a:t>
                      </a:r>
                      <a:endParaRPr lang="en-US"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58 315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61 525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64 909</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7"/>
                  </a:ext>
                </a:extLst>
              </a:tr>
              <a:tr h="3383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effectLst/>
                          <a:latin typeface="Arial" pitchFamily="34" charset="0"/>
                          <a:cs typeface="Arial" pitchFamily="34" charset="0"/>
                        </a:rPr>
                        <a:t>South</a:t>
                      </a:r>
                      <a:r>
                        <a:rPr lang="en-US" sz="1400" b="0" i="0" u="none" strike="noStrike" baseline="0" dirty="0" smtClean="0">
                          <a:effectLst/>
                          <a:latin typeface="Arial" pitchFamily="34" charset="0"/>
                          <a:cs typeface="Arial" pitchFamily="34" charset="0"/>
                        </a:rPr>
                        <a:t> African Heritage Resources Agency (Capital Transfer)</a:t>
                      </a:r>
                      <a:endParaRPr lang="en-US" sz="1400" b="0" i="0" u="none" strike="noStrike" dirty="0" smtClean="0">
                        <a:effectLst/>
                        <a:latin typeface="Arial" pitchFamily="34" charset="0"/>
                        <a:cs typeface="Arial" pitchFamily="34" charset="0"/>
                      </a:endParaRPr>
                    </a:p>
                  </a:txBody>
                  <a:tcPr marL="7620" marR="7620" marT="7620" marB="0" anchor="ctr">
                    <a:solidFill>
                      <a:srgbClr val="FFFFCC"/>
                    </a:solidFill>
                  </a:tcPr>
                </a:tc>
                <a:tc>
                  <a:txBody>
                    <a:bodyPr/>
                    <a:lstStyle/>
                    <a:p>
                      <a:pPr lvl="1" algn="r" fontAlgn="t"/>
                      <a:r>
                        <a:rPr lang="en-ZA" sz="1400" b="0" i="0" u="none" strike="noStrike" dirty="0" smtClean="0">
                          <a:effectLst/>
                          <a:latin typeface="Arial" pitchFamily="34" charset="0"/>
                          <a:cs typeface="Arial" pitchFamily="34" charset="0"/>
                        </a:rPr>
                        <a:t>          - </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18 945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15 815</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08"/>
                  </a:ext>
                </a:extLst>
              </a:tr>
              <a:tr h="318783">
                <a:tc>
                  <a:txBody>
                    <a:bodyPr/>
                    <a:lstStyle/>
                    <a:p>
                      <a:pPr algn="l" fontAlgn="b"/>
                      <a:r>
                        <a:rPr lang="en-US" sz="1400" b="0" i="0" u="none" strike="noStrike" baseline="0" dirty="0" smtClean="0">
                          <a:effectLst/>
                          <a:latin typeface="Arial" pitchFamily="34" charset="0"/>
                          <a:cs typeface="Arial" pitchFamily="34" charset="0"/>
                        </a:rPr>
                        <a:t>National English Literary Museum (Subsidy)</a:t>
                      </a:r>
                      <a:endParaRPr lang="en-US" sz="1400" b="0" i="0" u="none" strike="noStrike" dirty="0">
                        <a:effectLst/>
                        <a:latin typeface="Arial" pitchFamily="34" charset="0"/>
                        <a:cs typeface="Arial" pitchFamily="34" charset="0"/>
                      </a:endParaRPr>
                    </a:p>
                  </a:txBody>
                  <a:tcPr marL="7620" marR="7620" marT="7620" marB="0" anchor="ctr">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13 136</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13 860</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14 621</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09"/>
                  </a:ext>
                </a:extLst>
              </a:tr>
              <a:tr h="4081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effectLst/>
                          <a:latin typeface="Arial" pitchFamily="34" charset="0"/>
                          <a:cs typeface="Arial" pitchFamily="34" charset="0"/>
                        </a:rPr>
                        <a:t>National English Literary Museum (Capital</a:t>
                      </a:r>
                      <a:r>
                        <a:rPr lang="en-US" sz="1400" b="0" i="0" u="none" strike="noStrike" baseline="0" dirty="0" smtClean="0">
                          <a:effectLst/>
                          <a:latin typeface="Arial" pitchFamily="34" charset="0"/>
                          <a:cs typeface="Arial" pitchFamily="34" charset="0"/>
                        </a:rPr>
                        <a:t> Transfer)</a:t>
                      </a:r>
                    </a:p>
                  </a:txBody>
                  <a:tcPr marL="7620" marR="7620" marT="7620" marB="0" anchor="ctr">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2 000</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1 000</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tc>
                  <a:txBody>
                    <a:bodyPr/>
                    <a:lstStyle/>
                    <a:p>
                      <a:pPr lvl="1" algn="l" fontAlgn="t"/>
                      <a:r>
                        <a:rPr lang="en-ZA" sz="1400" b="0" i="0" u="none" strike="noStrike" dirty="0" smtClean="0">
                          <a:effectLst/>
                          <a:latin typeface="Arial" pitchFamily="34" charset="0"/>
                          <a:cs typeface="Arial" pitchFamily="34" charset="0"/>
                        </a:rPr>
                        <a:t>       1 055</a:t>
                      </a:r>
                      <a:endParaRPr lang="en-ZA" sz="1400" b="0" i="0" u="none" strike="noStrike" dirty="0">
                        <a:effectLst/>
                        <a:latin typeface="Arial" pitchFamily="34" charset="0"/>
                        <a:cs typeface="Arial" pitchFamily="34" charset="0"/>
                      </a:endParaRPr>
                    </a:p>
                  </a:txBody>
                  <a:tcPr marL="7620" marR="7620" marT="7620" marB="0" anchor="ctr" anchorCtr="1">
                    <a:solidFill>
                      <a:schemeClr val="bg1"/>
                    </a:solidFill>
                  </a:tcPr>
                </a:tc>
                <a:extLst>
                  <a:ext uri="{0D108BD9-81ED-4DB2-BD59-A6C34878D82A}">
                    <a16:rowId xmlns:a16="http://schemas.microsoft.com/office/drawing/2014/main" xmlns="" val="10010"/>
                  </a:ext>
                </a:extLst>
              </a:tr>
              <a:tr h="311972">
                <a:tc>
                  <a:txBody>
                    <a:bodyPr/>
                    <a:lstStyle/>
                    <a:p>
                      <a:pPr algn="l" fontAlgn="b"/>
                      <a:r>
                        <a:rPr lang="en-US" sz="1400" b="0" i="0" u="none" strike="noStrike" dirty="0" smtClean="0">
                          <a:effectLst/>
                          <a:latin typeface="Arial" pitchFamily="34" charset="0"/>
                          <a:cs typeface="Arial" pitchFamily="34" charset="0"/>
                        </a:rPr>
                        <a:t>Voortrekker</a:t>
                      </a:r>
                      <a:r>
                        <a:rPr lang="en-US" sz="1400" b="0" i="0" u="none" strike="noStrike" baseline="0" dirty="0" smtClean="0">
                          <a:effectLst/>
                          <a:latin typeface="Arial" pitchFamily="34" charset="0"/>
                          <a:cs typeface="Arial" pitchFamily="34" charset="0"/>
                        </a:rPr>
                        <a:t> /Msunduzi Museum (Subsidy)</a:t>
                      </a:r>
                      <a:endParaRPr lang="en-US" sz="1400" b="0" i="0" u="none" strike="noStrike" dirty="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19 794</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20 882</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22 033</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extLst>
                  <a:ext uri="{0D108BD9-81ED-4DB2-BD59-A6C34878D82A}">
                    <a16:rowId xmlns:a16="http://schemas.microsoft.com/office/drawing/2014/main" xmlns="" val="10011"/>
                  </a:ext>
                </a:extLst>
              </a:tr>
              <a:tr h="37498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effectLst/>
                          <a:latin typeface="Arial" pitchFamily="34" charset="0"/>
                          <a:cs typeface="Arial" pitchFamily="34" charset="0"/>
                        </a:rPr>
                        <a:t>Voortrekker</a:t>
                      </a:r>
                      <a:r>
                        <a:rPr lang="en-US" sz="1400" b="0" i="0" u="none" strike="noStrike" baseline="0" dirty="0" smtClean="0">
                          <a:effectLst/>
                          <a:latin typeface="Arial" pitchFamily="34" charset="0"/>
                          <a:cs typeface="Arial" pitchFamily="34" charset="0"/>
                        </a:rPr>
                        <a:t> /Msunduzi Museum (Capital Transfer)</a:t>
                      </a:r>
                      <a:endParaRPr lang="en-US" sz="1400" b="0" i="0" u="none" strike="noStrike" dirty="0" smtClean="0">
                        <a:effectLst/>
                        <a:latin typeface="Arial" pitchFamily="34" charset="0"/>
                        <a:cs typeface="Arial" pitchFamily="34" charset="0"/>
                      </a:endParaRPr>
                    </a:p>
                  </a:txBody>
                  <a:tcPr marL="7620" marR="7620" marT="7620" marB="0" anchor="ctr">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3 250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1 000</a:t>
                      </a:r>
                      <a:endParaRPr lang="en-ZA" sz="1400" b="0" i="0" u="none" strike="noStrike" dirty="0">
                        <a:effectLst/>
                        <a:latin typeface="Arial" pitchFamily="34" charset="0"/>
                        <a:cs typeface="Arial" pitchFamily="34" charset="0"/>
                      </a:endParaRPr>
                    </a:p>
                  </a:txBody>
                  <a:tcPr marL="7620" marR="7620" marT="7620" marB="0" anchor="ctr" anchorCtr="1">
                    <a:solidFill>
                      <a:srgbClr val="FFFFCC"/>
                    </a:solidFill>
                  </a:tcPr>
                </a:tc>
                <a:tc>
                  <a:txBody>
                    <a:bodyPr/>
                    <a:lstStyle/>
                    <a:p>
                      <a:pPr lvl="1" algn="l" fontAlgn="t"/>
                      <a:r>
                        <a:rPr lang="en-ZA" sz="1400" b="0" i="0" u="none" strike="noStrike" dirty="0" smtClean="0">
                          <a:effectLst/>
                          <a:latin typeface="Arial" pitchFamily="34" charset="0"/>
                          <a:cs typeface="Arial" pitchFamily="34" charset="0"/>
                        </a:rPr>
                        <a:t>     1 055</a:t>
                      </a:r>
                    </a:p>
                  </a:txBody>
                  <a:tcPr marL="7620" marR="7620" marT="7620" marB="0" anchor="ctr" anchorCtr="1">
                    <a:solidFill>
                      <a:srgbClr val="FFFFCC"/>
                    </a:solidFill>
                  </a:tcPr>
                </a:tc>
                <a:extLst>
                  <a:ext uri="{0D108BD9-81ED-4DB2-BD59-A6C34878D82A}">
                    <a16:rowId xmlns:a16="http://schemas.microsoft.com/office/drawing/2014/main" xmlns="" val="10012"/>
                  </a:ext>
                </a:extLst>
              </a:tr>
              <a:tr h="207680">
                <a:tc>
                  <a:txBody>
                    <a:bodyPr/>
                    <a:lstStyle/>
                    <a:p>
                      <a:pPr algn="l" fontAlgn="b"/>
                      <a:r>
                        <a:rPr lang="en-ZA" sz="1400" b="0" i="0" u="none" strike="noStrike" dirty="0" smtClean="0">
                          <a:effectLst/>
                          <a:latin typeface="Arial" pitchFamily="34" charset="0"/>
                          <a:cs typeface="Arial" pitchFamily="34" charset="0"/>
                        </a:rPr>
                        <a:t>War Museum </a:t>
                      </a:r>
                      <a:r>
                        <a:rPr lang="en-US" sz="1400" b="0" i="0" u="none" strike="noStrike" baseline="0" dirty="0" smtClean="0">
                          <a:effectLst/>
                          <a:latin typeface="Arial" pitchFamily="34" charset="0"/>
                          <a:cs typeface="Arial" pitchFamily="34" charset="0"/>
                        </a:rPr>
                        <a:t>(Subsidy)</a:t>
                      </a:r>
                      <a:endParaRPr lang="en-US" sz="1400" b="0" i="0" u="none" strike="noStrike" dirty="0">
                        <a:effectLst/>
                        <a:latin typeface="Arial" pitchFamily="34" charset="0"/>
                        <a:cs typeface="Arial" pitchFamily="34" charset="0"/>
                      </a:endParaRPr>
                    </a:p>
                  </a:txBody>
                  <a:tcPr marL="7620" marR="7620" marT="7620" marB="0" anchor="ctr">
                    <a:noFill/>
                  </a:tcPr>
                </a:tc>
                <a:tc>
                  <a:txBody>
                    <a:bodyPr/>
                    <a:lstStyle/>
                    <a:p>
                      <a:pPr lvl="1" algn="l" fontAlgn="t"/>
                      <a:r>
                        <a:rPr lang="en-ZA" sz="1400" b="0" i="0" u="none" strike="noStrike" dirty="0" smtClean="0">
                          <a:effectLst/>
                          <a:latin typeface="Arial" pitchFamily="34" charset="0"/>
                          <a:cs typeface="Arial" pitchFamily="34" charset="0"/>
                        </a:rPr>
                        <a:t>   15 427</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r>
                        <a:rPr lang="en-ZA" sz="1400" b="0" i="0" u="none" strike="noStrike" dirty="0" smtClean="0">
                          <a:effectLst/>
                          <a:latin typeface="Arial" pitchFamily="34" charset="0"/>
                          <a:cs typeface="Arial" pitchFamily="34" charset="0"/>
                        </a:rPr>
                        <a:t>16 270</a:t>
                      </a:r>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r>
                        <a:rPr lang="en-ZA" sz="1400" b="0" i="0" u="none" strike="noStrike" dirty="0" smtClean="0">
                          <a:effectLst/>
                          <a:latin typeface="Arial" pitchFamily="34" charset="0"/>
                          <a:cs typeface="Arial" pitchFamily="34" charset="0"/>
                        </a:rPr>
                        <a:t>     17 170</a:t>
                      </a:r>
                    </a:p>
                  </a:txBody>
                  <a:tcPr marL="7620" marR="7620" marT="7620" marB="0" anchor="ctr" anchorCtr="1">
                    <a:noFill/>
                  </a:tcPr>
                </a:tc>
                <a:extLst>
                  <a:ext uri="{0D108BD9-81ED-4DB2-BD59-A6C34878D82A}">
                    <a16:rowId xmlns:a16="http://schemas.microsoft.com/office/drawing/2014/main" xmlns="" val="10013"/>
                  </a:ext>
                </a:extLst>
              </a:tr>
              <a:tr h="31209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smtClean="0">
                        <a:effectLst/>
                        <a:latin typeface="Arial" pitchFamily="34" charset="0"/>
                        <a:cs typeface="Arial" pitchFamily="34" charset="0"/>
                      </a:endParaRPr>
                    </a:p>
                  </a:txBody>
                  <a:tcPr marL="7620" marR="7620" marT="7620" marB="0" anchor="ctr">
                    <a:noFill/>
                  </a:tcPr>
                </a:tc>
                <a:tc>
                  <a:txBody>
                    <a:bodyPr/>
                    <a:lstStyle/>
                    <a:p>
                      <a:pPr lvl="1" algn="l" fontAlgn="t"/>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endParaRPr lang="en-ZA" sz="1400" b="0" i="0" u="none" strike="noStrike" dirty="0">
                        <a:effectLst/>
                        <a:latin typeface="Arial" pitchFamily="34" charset="0"/>
                        <a:cs typeface="Arial" pitchFamily="34" charset="0"/>
                      </a:endParaRPr>
                    </a:p>
                  </a:txBody>
                  <a:tcPr marL="7620" marR="7620" marT="7620" marB="0" anchor="ctr" anchorCtr="1">
                    <a:noFill/>
                  </a:tcPr>
                </a:tc>
                <a:tc>
                  <a:txBody>
                    <a:bodyPr/>
                    <a:lstStyle/>
                    <a:p>
                      <a:pPr lvl="1" algn="l" fontAlgn="t"/>
                      <a:endParaRPr lang="en-ZA" sz="1400" b="0" i="0" u="none" strike="noStrike" dirty="0" smtClean="0">
                        <a:effectLst/>
                        <a:latin typeface="Arial" pitchFamily="34" charset="0"/>
                        <a:cs typeface="Arial" pitchFamily="34" charset="0"/>
                      </a:endParaRPr>
                    </a:p>
                  </a:txBody>
                  <a:tcPr marL="7620" marR="7620" marT="7620" marB="0" anchor="ctr" anchorCtr="1">
                    <a:noFill/>
                  </a:tcPr>
                </a:tc>
                <a:extLst>
                  <a:ext uri="{0D108BD9-81ED-4DB2-BD59-A6C34878D82A}">
                    <a16:rowId xmlns:a16="http://schemas.microsoft.com/office/drawing/2014/main" xmlns="" val="10014"/>
                  </a:ext>
                </a:extLst>
              </a:tr>
            </a:tbl>
          </a:graphicData>
        </a:graphic>
      </p:graphicFrame>
      <p:sp>
        <p:nvSpPr>
          <p:cNvPr id="6" name="Title 1"/>
          <p:cNvSpPr txBox="1">
            <a:spLocks/>
          </p:cNvSpPr>
          <p:nvPr/>
        </p:nvSpPr>
        <p:spPr>
          <a:xfrm>
            <a:off x="395536" y="60405"/>
            <a:ext cx="8568952" cy="515020"/>
          </a:xfrm>
          <a:prstGeom prst="rect">
            <a:avLst/>
          </a:prstGeom>
          <a:ln>
            <a:solidFill>
              <a:srgbClr val="C00000"/>
            </a:solidFill>
          </a:ln>
        </p:spPr>
        <p:txBody>
          <a:bodyPr vert="horz" lIns="91440" tIns="45720" rIns="91440" bIns="45720" rtlCol="0" anchor="t" anchorCtr="0">
            <a:normAutofit lnSpcReduction="10000"/>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rPr>
              <a:t>HERITAGE INSTITUTIONS (Cont…)</a:t>
            </a:r>
            <a:endParaRPr kumimoji="0" lang="en-ZA" sz="3600" b="1" i="0" u="none" strike="noStrike" kern="1200" cap="none" spc="0" normalizeH="0" baseline="0" noProof="0" dirty="0" smtClean="0">
              <a:ln>
                <a:noFill/>
              </a:ln>
              <a:solidFill>
                <a:srgbClr val="F79646">
                  <a:lumMod val="50000"/>
                </a:srgbClr>
              </a:solidFill>
              <a:effectLst/>
              <a:uLnTx/>
              <a:uFillTx/>
              <a:latin typeface="Calibri"/>
              <a:ea typeface="Gill Sans BOLD"/>
              <a:cs typeface="Calibri" pitchFamily="34" charset="0"/>
            </a:endParaRPr>
          </a:p>
        </p:txBody>
      </p:sp>
    </p:spTree>
    <p:extLst>
      <p:ext uri="{BB962C8B-B14F-4D97-AF65-F5344CB8AC3E}">
        <p14:creationId xmlns:p14="http://schemas.microsoft.com/office/powerpoint/2010/main" xmlns="" val="291501951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20868</TotalTime>
  <Words>9730</Words>
  <Application>Microsoft Office PowerPoint</Application>
  <PresentationFormat>On-screen Show (4:3)</PresentationFormat>
  <Paragraphs>2171</Paragraphs>
  <Slides>101</Slides>
  <Notes>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101</vt:i4>
      </vt:variant>
    </vt:vector>
  </HeadingPairs>
  <TitlesOfParts>
    <vt:vector size="108" baseType="lpstr">
      <vt:lpstr>Office Theme</vt:lpstr>
      <vt:lpstr>1_Office Theme</vt:lpstr>
      <vt:lpstr>2_Office Theme</vt:lpstr>
      <vt:lpstr>3_Office Theme</vt:lpstr>
      <vt:lpstr>4_Office Theme</vt:lpstr>
      <vt:lpstr>6_Office Theme</vt:lpstr>
      <vt:lpstr>Document</vt:lpstr>
      <vt:lpstr> 2019-20 ANNUAL PERFORMANCE PLAN </vt:lpstr>
      <vt:lpstr> PRESENTATION OUTLINE </vt:lpstr>
      <vt:lpstr>MANDATE OF THE DAC</vt:lpstr>
      <vt:lpstr>THE NATIONAL DEVELOPMENT PLAN</vt:lpstr>
      <vt:lpstr>EXPANDED IN OUTCOME 14 AS FOLLOWS:</vt:lpstr>
      <vt:lpstr>THE NATIONAL DEVELOPMENT PLAN</vt:lpstr>
      <vt:lpstr>THE NATIONAL DEVELOPMENT PLAN</vt:lpstr>
      <vt:lpstr>THE NATIONAL DEVELOPMENT PLAN</vt:lpstr>
      <vt:lpstr>THE NATIONAL DEVELOPMENT PLAN</vt:lpstr>
      <vt:lpstr>POA AND THE OUTCOMES FRAMEWORK</vt:lpstr>
      <vt:lpstr>LEGISLATIVE FRAMEWORK</vt:lpstr>
      <vt:lpstr>POLICY AND LEGISLATIVE REVIEWS</vt:lpstr>
      <vt:lpstr>MANDATE OF THE DAC</vt:lpstr>
      <vt:lpstr>GENERIC VALUE CHAIN  (Generic UNESCO Cultural Development Cycle)</vt:lpstr>
      <vt:lpstr>SWOT ANALYSIS   </vt:lpstr>
      <vt:lpstr>SWOT ANALYSIS </vt:lpstr>
      <vt:lpstr> STRATEGIC POSTURE  </vt:lpstr>
      <vt:lpstr>WHAT IS OUR STORY LINE?</vt:lpstr>
      <vt:lpstr>VALUES</vt:lpstr>
      <vt:lpstr>MINISTER’S PRIORITIES (10-POINT PLAN)</vt:lpstr>
      <vt:lpstr>CONTRIBUTION OF THE CULTURAL AND CREATIVE INDUSTRIES TO THE ECONOMY</vt:lpstr>
      <vt:lpstr>CONTRIBUTION OF THE CULTURAL AND CREATIVE INDUSTRIES TO THE ECONOMY</vt:lpstr>
      <vt:lpstr>CONTRIBUTION OF THE CULTURAL AND CREATIVE INDUSTRIES TO THE ECONOMY</vt:lpstr>
      <vt:lpstr>DAC PROGRAMME STRUCTURE </vt:lpstr>
      <vt:lpstr>Slide 25</vt:lpstr>
      <vt:lpstr> KEY OUTPUTS AND MEASURES  </vt:lpstr>
      <vt:lpstr> GOAL 1: A TRANSFORMED AND PRODUCTIVE ACH SECTOR  </vt:lpstr>
      <vt:lpstr>The cultural events work stream supports large and small scale local, regional and national events that promote the arts, culture and heritage and that contribute to local economic development, job creation and the development of audiences. </vt:lpstr>
      <vt:lpstr>A TRANSFORMED AND PRODUCTIVE SECTOR</vt:lpstr>
      <vt:lpstr>A TRANSFORMED AND PRODUCTIVE SECTOR</vt:lpstr>
      <vt:lpstr>Slide 31</vt:lpstr>
      <vt:lpstr>Slide 32</vt:lpstr>
      <vt:lpstr>CONDITIONAL LIBRARY GRANT</vt:lpstr>
      <vt:lpstr>HERITAGE INFRASTRUCTURE PROJECTS</vt:lpstr>
      <vt:lpstr> GOAL 2: AN INTEGRATED AND INCLUSIVE ACH SECTOR </vt:lpstr>
      <vt:lpstr>The people with albinism came together joined by supporting groups within police and academic sector to discuss issues that affect their own state of affairs. People with albinism face multiple forms of discrimination worldwide. </vt:lpstr>
      <vt:lpstr>AN INTEGRATED AND INCLUSIVE SECTOR</vt:lpstr>
      <vt:lpstr>AN INTEGRATED AND INCLUSIVE SECTOR</vt:lpstr>
      <vt:lpstr>Slide 39</vt:lpstr>
      <vt:lpstr>AN EFFECTIVE AND EFFICIENT ACH SECTOR</vt:lpstr>
      <vt:lpstr>Slide 41</vt:lpstr>
      <vt:lpstr> GOAL 4: A PROFESSIONAL AND CAPACITATED ACH SECTOR  </vt:lpstr>
      <vt:lpstr>A PROFESSIONAL AND CAPACITATED SECTOR</vt:lpstr>
      <vt:lpstr> COMPLIANCE RELATED MEASURES  </vt:lpstr>
      <vt:lpstr>COMPLIANCE MEASURES</vt:lpstr>
      <vt:lpstr>COMPLIANCE MEASURES</vt:lpstr>
      <vt:lpstr>COMPLIANCE MEASURES</vt:lpstr>
      <vt:lpstr>DETAILS OF FLAGSHIP EVENTS TO BE SUPPORTED </vt:lpstr>
      <vt:lpstr>DETAILS OF PROVINCIAL FLAGSHIP EVENTS TO BE SUPPORTED </vt:lpstr>
      <vt:lpstr>DETAILS OF PROVINCIAL FLAGSHIP EVENTS TO BE SUPPORTED </vt:lpstr>
      <vt:lpstr>DETAILS OF MARKET ACCESS PLATFORMS TO BE SUPPORTED  </vt:lpstr>
      <vt:lpstr>DETAILS OF HLT MULTI-YEAR PROJECTS TO BE SUPPORTED</vt:lpstr>
      <vt:lpstr>DETAILS OF HERITAGE INFRASTRUCTURE PROJECTS TO BE SUPPORTED</vt:lpstr>
      <vt:lpstr>DETAILS OF COLLECTION TO BE DIGITIZED </vt:lpstr>
      <vt:lpstr>DETAILS OF 2019/20 COMMUNITY LIBRARY PROJECTS</vt:lpstr>
      <vt:lpstr>DETAILS OF 2019/20 COMMUNITY LIBRARY PROJECTS</vt:lpstr>
      <vt:lpstr>DETAILS OF 2018/19 COMMUNITY LIBRARY PROJECTS</vt:lpstr>
      <vt:lpstr>DETAILS OF 2019/20 COMMUNITY LIBRARY PROJECTS</vt:lpstr>
      <vt:lpstr>DETAILS OF CULTURAL DIPLOMACY ENGAGEMENTS TO BE COORDINATED  </vt:lpstr>
      <vt:lpstr>DETAILS OF CULTURAL DIPLOMACY ENGAGEMENTS TO BE COORDINATED   </vt:lpstr>
      <vt:lpstr>DETAILS OF CULTURAL DIPLOMACY ENGAGEMENTS TO BE COORDINATED </vt:lpstr>
      <vt:lpstr>DETAILS OF CULTURAL DIPLOMACY ENGAGEMENTS TO BE COORDINATED   </vt:lpstr>
      <vt:lpstr>DETAILS OF SOCIAL COHESION PROJECTS PLANNED </vt:lpstr>
      <vt:lpstr>DETAILS OF SOCIAL COHESION PROJECTS PLANNED</vt:lpstr>
      <vt:lpstr>DETAILS OF SOCIAL COHESION PROJECTS PLANNED</vt:lpstr>
      <vt:lpstr> GOAL 3: AN EFFECTIVE AND EFFICIENT ACH SECTOR </vt:lpstr>
      <vt:lpstr>DETAILS OF DEPARTMENTAL PERFORMANCE INFORMATION REPORTS OR DOCUMENTS TO BE GENERATED</vt:lpstr>
      <vt:lpstr>DETAILS OF CAPACITY BUILDING PROGRAMMES TO BE SUPPORTED   </vt:lpstr>
      <vt:lpstr>LINKS TO MTSF AND OUTCOME 14, INCLUDING RESPONSES TO AGSA FINDINGS</vt:lpstr>
      <vt:lpstr>ALIGNMENT WITH THE MTSF </vt:lpstr>
      <vt:lpstr>ALIGNMENT TO THE MTSF </vt:lpstr>
      <vt:lpstr>ALIGNMENT WITH THE MTSF</vt:lpstr>
      <vt:lpstr>ALIGNMENT WITH THE MTSF</vt:lpstr>
      <vt:lpstr>ALIGNMENT WITH THE MTSF</vt:lpstr>
      <vt:lpstr>ALIGNMENT WITH THE MTSF</vt:lpstr>
      <vt:lpstr>BUDGET AND EXPENDITURE PLAN</vt:lpstr>
      <vt:lpstr>MEDIUM TERM EXPENDITURE FRAMEWORK (MTEF)  PROCESS:  2019/20 TO 2021/22 </vt:lpstr>
      <vt:lpstr>MEDIUM TERM EXPENDITURE FRAMEWORK (MTEF)  PROCESS:  2019/20 TO 2021/22 </vt:lpstr>
      <vt:lpstr>2019 MTEF ALLOCATIONS   </vt:lpstr>
      <vt:lpstr>2019 MTEF ALLOCATIONS </vt:lpstr>
      <vt:lpstr>2019 ENE EARMARKED / RING-FENCED FUNDS </vt:lpstr>
      <vt:lpstr>BUDGET SUMMARY TOTALS  PER   PROGRAMME AND ECONOMIC CLASSIFICATION   </vt:lpstr>
      <vt:lpstr>BUDGET SUMMARY TOTALS PER PROGRAMME </vt:lpstr>
      <vt:lpstr>BUDGET SUMMARY TOTALS PER ECONOMIC CLASSIFICATION  </vt:lpstr>
      <vt:lpstr>2019/20:   WHERE FUNDS WILL BE SPENT  </vt:lpstr>
      <vt:lpstr>2019/20:  HOW FUNDS WILL BE SPENT:  OUTSIDE DAC  </vt:lpstr>
      <vt:lpstr>2019/20:  HOW FUNDS WILL BE SPENT:  WITHIN DAC  </vt:lpstr>
      <vt:lpstr>BUDGET SUMMARY  PER PROGRAMME AND ECONOMIC CLASSIFICATION  </vt:lpstr>
      <vt:lpstr> PROGRAMME 1: ADMINISTRATION </vt:lpstr>
      <vt:lpstr> PROGRAMME 2: INSTITUTIONAL GOVERNANCE</vt:lpstr>
      <vt:lpstr>PROGRAMME 3: ARTS &amp; CULTURE PROMOTION &amp; DEVELOPMENT </vt:lpstr>
      <vt:lpstr>PROGRAMME 4: HERITAGE PROMOTION AND PRESERVATION</vt:lpstr>
      <vt:lpstr>BUDGET SUMMARY OF CONDITIONAL GRANT  (PER PROVINCE)    </vt:lpstr>
      <vt:lpstr>ALLOCATION TO PROVINCES &amp; MUNICIPALITIES   (CONDITIONAL GRANT)</vt:lpstr>
      <vt:lpstr>ALLOCATIONS TO PUBLIC ENTITIES</vt:lpstr>
      <vt:lpstr>Slide 96</vt:lpstr>
      <vt:lpstr>Slide 97</vt:lpstr>
      <vt:lpstr>Slide 98</vt:lpstr>
      <vt:lpstr>Slide 99</vt:lpstr>
      <vt:lpstr>Slide 100</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dc:creator>
  <cp:lastModifiedBy>PUMZA</cp:lastModifiedBy>
  <cp:revision>1177</cp:revision>
  <cp:lastPrinted>2018-04-10T14:27:24Z</cp:lastPrinted>
  <dcterms:created xsi:type="dcterms:W3CDTF">2013-11-12T11:39:42Z</dcterms:created>
  <dcterms:modified xsi:type="dcterms:W3CDTF">2019-07-08T10:41:01Z</dcterms:modified>
</cp:coreProperties>
</file>