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5" r:id="rId2"/>
    <p:sldMasterId id="2147483663" r:id="rId3"/>
  </p:sldMasterIdLst>
  <p:notesMasterIdLst>
    <p:notesMasterId r:id="rId46"/>
  </p:notesMasterIdLst>
  <p:handoutMasterIdLst>
    <p:handoutMasterId r:id="rId47"/>
  </p:handoutMasterIdLst>
  <p:sldIdLst>
    <p:sldId id="394" r:id="rId4"/>
    <p:sldId id="619" r:id="rId5"/>
    <p:sldId id="620" r:id="rId6"/>
    <p:sldId id="623" r:id="rId7"/>
    <p:sldId id="598" r:id="rId8"/>
    <p:sldId id="599" r:id="rId9"/>
    <p:sldId id="601" r:id="rId10"/>
    <p:sldId id="630" r:id="rId11"/>
    <p:sldId id="595" r:id="rId12"/>
    <p:sldId id="638" r:id="rId13"/>
    <p:sldId id="639" r:id="rId14"/>
    <p:sldId id="641" r:id="rId15"/>
    <p:sldId id="642" r:id="rId16"/>
    <p:sldId id="640" r:id="rId17"/>
    <p:sldId id="610" r:id="rId18"/>
    <p:sldId id="603" r:id="rId19"/>
    <p:sldId id="604" r:id="rId20"/>
    <p:sldId id="605" r:id="rId21"/>
    <p:sldId id="606" r:id="rId22"/>
    <p:sldId id="607" r:id="rId23"/>
    <p:sldId id="611" r:id="rId24"/>
    <p:sldId id="612" r:id="rId25"/>
    <p:sldId id="613" r:id="rId26"/>
    <p:sldId id="633" r:id="rId27"/>
    <p:sldId id="634" r:id="rId28"/>
    <p:sldId id="615" r:id="rId29"/>
    <p:sldId id="635" r:id="rId30"/>
    <p:sldId id="616" r:id="rId31"/>
    <p:sldId id="617" r:id="rId32"/>
    <p:sldId id="636" r:id="rId33"/>
    <p:sldId id="622" r:id="rId34"/>
    <p:sldId id="637" r:id="rId35"/>
    <p:sldId id="621" r:id="rId36"/>
    <p:sldId id="625" r:id="rId37"/>
    <p:sldId id="626" r:id="rId38"/>
    <p:sldId id="627" r:id="rId39"/>
    <p:sldId id="628" r:id="rId40"/>
    <p:sldId id="629" r:id="rId41"/>
    <p:sldId id="624" r:id="rId42"/>
    <p:sldId id="631" r:id="rId43"/>
    <p:sldId id="632" r:id="rId44"/>
    <p:sldId id="568" r:id="rId45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0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rahim Moola" initials="EM" lastIdx="0" clrIdx="0"/>
  <p:cmAuthor id="7" name="Duma Mbhele" initials="DM" lastIdx="1" clrIdx="7"/>
  <p:cmAuthor id="1" name="HP" initials="H" lastIdx="6" clrIdx="1"/>
  <p:cmAuthor id="2" name="Johannes Makhubela" initials="JM" lastIdx="33" clrIdx="2"/>
  <p:cmAuthor id="3" name="Rodney Milford" initials="RVM" lastIdx="2" clrIdx="3"/>
  <p:cmAuthor id="4" name="Nono Setai" initials="NS" lastIdx="1" clrIdx="4"/>
  <p:cmAuthor id="5" name="Rodney Milford" initials="RM" lastIdx="25" clrIdx="5"/>
  <p:cmAuthor id="6" name="Hlengiwe Khumalo" initials="HK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8E8"/>
    <a:srgbClr val="E9EDF4"/>
    <a:srgbClr val="428901"/>
    <a:srgbClr val="B60305"/>
    <a:srgbClr val="C48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87894" autoAdjust="0"/>
  </p:normalViewPr>
  <p:slideViewPr>
    <p:cSldViewPr snapToGrid="0" snapToObjects="1"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732" y="28"/>
      </p:cViewPr>
      <p:guideLst>
        <p:guide orient="horz" pos="3126"/>
        <p:guide orient="horz" pos="3130"/>
        <p:guide pos="214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36D41BF-7730-45C9-BEC7-FFB061E1B8ED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3B92474-A7BD-4C4F-84A2-184FCEE65F2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94999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A47AE3B-FFAC-7041-B780-615B1B9062FC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197E39D-5247-3041-9E23-6C3445E187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587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63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71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7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78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819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20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4655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91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58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806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001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948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968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484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069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278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08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477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020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907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1936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310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83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279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70676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42205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4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A8CA7-8F35-4652-888A-31B2866C3D55}" type="slidenum">
              <a:rPr lang="en-US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859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80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51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86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09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7E39D-5247-3041-9E23-6C3445E187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27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2339976"/>
            <a:ext cx="4207933" cy="1046691"/>
          </a:xfrm>
        </p:spPr>
        <p:txBody>
          <a:bodyPr anchor="t"/>
          <a:lstStyle>
            <a:lvl1pPr algn="l">
              <a:defRPr sz="2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733" y="3225800"/>
            <a:ext cx="7772400" cy="92075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641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41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3375819"/>
            <a:ext cx="3568700" cy="2745581"/>
          </a:xfrm>
        </p:spPr>
        <p:txBody>
          <a:bodyPr vert="horz" wrap="none">
            <a:normAutofit/>
          </a:bodyPr>
          <a:lstStyle>
            <a:lvl1pPr>
              <a:buFontTx/>
              <a:buNone/>
              <a:defRPr sz="14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 algn="l"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8528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4276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8026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9914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2737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9746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4783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9433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3454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604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7495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6572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4479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224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7328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1" y="4724400"/>
            <a:ext cx="5180012" cy="1044575"/>
          </a:xfrm>
        </p:spPr>
        <p:txBody>
          <a:bodyPr anchor="t"/>
          <a:lstStyle>
            <a:lvl1pPr algn="r">
              <a:defRPr sz="2800" b="1" i="0" cap="small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701" y="5643298"/>
            <a:ext cx="5180012" cy="53075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845550" y="19526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7444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3200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6568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2458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074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2106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9420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4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cap="none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cap="none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71462" y="6391275"/>
            <a:ext cx="230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Slide </a:t>
            </a:r>
            <a:fld id="{A073B097-44EB-43D6-BB20-A8A3E793211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376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338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1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1425" y="-3313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Slide </a:t>
            </a:r>
            <a:fld id="{5B606C41-8FF3-4641-8455-0610572D7906}" type="slidenum">
              <a:rPr lang="en-ZA" smtClean="0"/>
              <a:pPr/>
              <a:t>‹#›</a:t>
            </a:fld>
            <a:r>
              <a:rPr lang="en-ZA" dirty="0" smtClean="0"/>
              <a:t> of 42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>
          <a:solidFill>
            <a:srgbClr val="B6030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 cap="none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3DE3-1DFB-42DC-8702-430996A8951F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33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70D1-439B-4FE9-93BF-44301E95635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351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AA8B-00C5-4136-9AF9-84F1CBC53853}" type="datetimeFigureOut">
              <a:rPr lang="en-ZA" smtClean="0"/>
              <a:pPr/>
              <a:t>2019/07/05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BF51-B2E3-41F2-8EA9-7FCF265CB48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366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60" y="2341217"/>
            <a:ext cx="5780868" cy="34064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Presentation  to the Parliamentary Portfolio Committee on Public </a:t>
            </a:r>
            <a:r>
              <a:rPr lang="en-US" b="1" dirty="0" smtClean="0">
                <a:solidFill>
                  <a:schemeClr val="tx1"/>
                </a:solidFill>
              </a:rPr>
              <a:t>Works and Infrastructure </a:t>
            </a:r>
            <a:r>
              <a:rPr lang="en-US" dirty="0"/>
              <a:t>–  </a:t>
            </a:r>
            <a:r>
              <a:rPr lang="en-US" b="1" dirty="0">
                <a:solidFill>
                  <a:schemeClr val="tx1"/>
                </a:solidFill>
              </a:rPr>
              <a:t>Annual </a:t>
            </a:r>
            <a:r>
              <a:rPr lang="en-US" b="1" dirty="0" smtClean="0">
                <a:solidFill>
                  <a:schemeClr val="tx1"/>
                </a:solidFill>
              </a:rPr>
              <a:t>Performance Plan  2019/20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03 July 2019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4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0563" y="6024736"/>
            <a:ext cx="5515479" cy="1294991"/>
          </a:xfrm>
        </p:spPr>
        <p:txBody>
          <a:bodyPr/>
          <a:lstStyle/>
          <a:p>
            <a:r>
              <a:rPr lang="en-ZA" dirty="0" smtClean="0"/>
              <a:t>Alignment with President’s priorities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41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Alignment with President’s Priorities (SONA)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Economic transformation and job </a:t>
            </a:r>
            <a:r>
              <a:rPr lang="en-GB" dirty="0" smtClean="0"/>
              <a:t>creation:</a:t>
            </a:r>
          </a:p>
          <a:p>
            <a:pPr lvl="1"/>
            <a:r>
              <a:rPr lang="en-GB" b="0" dirty="0" smtClean="0"/>
              <a:t>monitoring </a:t>
            </a:r>
            <a:r>
              <a:rPr lang="en-GB" b="0" dirty="0"/>
              <a:t>public sector expenditure, and an annual report on the impact of public expenditure on the industry </a:t>
            </a:r>
            <a:r>
              <a:rPr lang="en-GB" b="0" dirty="0" smtClean="0"/>
              <a:t>aimed </a:t>
            </a:r>
            <a:r>
              <a:rPr lang="en-GB" b="0" dirty="0"/>
              <a:t>at enhancing the efficiency and effectiveness of public sector spending, and thereby enhancing job </a:t>
            </a:r>
            <a:r>
              <a:rPr lang="en-GB" b="0" dirty="0" smtClean="0"/>
              <a:t>creation;</a:t>
            </a:r>
          </a:p>
          <a:p>
            <a:pPr lvl="1"/>
            <a:r>
              <a:rPr lang="en-GB" b="0" dirty="0" smtClean="0"/>
              <a:t>implementation </a:t>
            </a:r>
            <a:r>
              <a:rPr lang="en-GB" b="0" dirty="0"/>
              <a:t>of the review of the cidb grading criteria to better reflect economic conditions, retain capacity </a:t>
            </a:r>
            <a:r>
              <a:rPr lang="en-GB" b="0" dirty="0" smtClean="0"/>
              <a:t>and </a:t>
            </a:r>
            <a:r>
              <a:rPr lang="en-ZA" b="0" dirty="0" smtClean="0"/>
              <a:t>capability;</a:t>
            </a:r>
          </a:p>
          <a:p>
            <a:pPr lvl="1"/>
            <a:r>
              <a:rPr lang="en-GB" b="0" dirty="0" smtClean="0"/>
              <a:t>the </a:t>
            </a:r>
            <a:r>
              <a:rPr lang="en-GB" b="0" dirty="0"/>
              <a:t>cidb Standard for Prompt Payment and the cidb Standard for Adjudication to address the scourge of </a:t>
            </a:r>
            <a:r>
              <a:rPr lang="en-GB" b="0" dirty="0" smtClean="0"/>
              <a:t>delayed </a:t>
            </a:r>
            <a:r>
              <a:rPr lang="en-ZA" b="0" dirty="0" smtClean="0"/>
              <a:t>payments </a:t>
            </a:r>
            <a:r>
              <a:rPr lang="en-ZA" b="0" dirty="0"/>
              <a:t>in the </a:t>
            </a:r>
            <a:r>
              <a:rPr lang="en-ZA" b="0" dirty="0" smtClean="0"/>
              <a:t>industry;</a:t>
            </a:r>
          </a:p>
          <a:p>
            <a:pPr lvl="1"/>
            <a:r>
              <a:rPr lang="en-GB" b="0" dirty="0" smtClean="0"/>
              <a:t>a </a:t>
            </a:r>
            <a:r>
              <a:rPr lang="en-GB" b="0" dirty="0"/>
              <a:t>credit fund to ease access to credit for small and medium </a:t>
            </a:r>
            <a:r>
              <a:rPr lang="en-GB" b="0" dirty="0" smtClean="0"/>
              <a:t>contractors;</a:t>
            </a:r>
          </a:p>
          <a:p>
            <a:pPr lvl="1"/>
            <a:r>
              <a:rPr lang="en-GB" b="0" dirty="0" smtClean="0"/>
              <a:t>business </a:t>
            </a:r>
            <a:r>
              <a:rPr lang="en-GB" b="0" dirty="0"/>
              <a:t>advisory services to small and medium contractors;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036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Alignment with President’s Priorities (SONA)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338"/>
            <a:ext cx="8229600" cy="3916362"/>
          </a:xfrm>
        </p:spPr>
        <p:txBody>
          <a:bodyPr>
            <a:normAutofit/>
          </a:bodyPr>
          <a:lstStyle/>
          <a:p>
            <a:r>
              <a:rPr lang="en-ZA" dirty="0"/>
              <a:t>Education, skills and health:</a:t>
            </a:r>
            <a:endParaRPr lang="en-GB" dirty="0" smtClean="0"/>
          </a:p>
          <a:p>
            <a:pPr lvl="1"/>
            <a:r>
              <a:rPr lang="en-ZA" b="0" dirty="0"/>
              <a:t>enhancing construction skills development</a:t>
            </a:r>
            <a:r>
              <a:rPr lang="en-ZA" b="0" dirty="0" smtClean="0"/>
              <a:t>;</a:t>
            </a:r>
          </a:p>
          <a:p>
            <a:r>
              <a:rPr lang="en-GB" dirty="0"/>
              <a:t>Consolidating the social wage through reliable and quality basic </a:t>
            </a:r>
            <a:r>
              <a:rPr lang="en-GB" dirty="0" smtClean="0"/>
              <a:t>services:</a:t>
            </a:r>
          </a:p>
          <a:p>
            <a:pPr lvl="1"/>
            <a:r>
              <a:rPr lang="en-GB" b="0" dirty="0" smtClean="0"/>
              <a:t>an annual </a:t>
            </a:r>
            <a:r>
              <a:rPr lang="en-GB" b="0" dirty="0"/>
              <a:t>report on the impact of public expenditure on the industry – including the impact on service delivery;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875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Alignment with President’s Priorities (SONA)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338"/>
            <a:ext cx="8229600" cy="3916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capable, ethical and developmental state</a:t>
            </a:r>
            <a:r>
              <a:rPr lang="en-GB" dirty="0" smtClean="0"/>
              <a:t>:</a:t>
            </a:r>
            <a:endParaRPr lang="en-ZA" b="0" dirty="0"/>
          </a:p>
          <a:p>
            <a:pPr lvl="1"/>
            <a:r>
              <a:rPr lang="en-GB" b="0" dirty="0"/>
              <a:t>ongoing developmental support to client </a:t>
            </a:r>
            <a:r>
              <a:rPr lang="en-GB" b="0" dirty="0" smtClean="0"/>
              <a:t>bodies;</a:t>
            </a:r>
          </a:p>
          <a:p>
            <a:pPr lvl="1"/>
            <a:r>
              <a:rPr lang="en-GB" b="0" dirty="0" smtClean="0"/>
              <a:t>declaring </a:t>
            </a:r>
            <a:r>
              <a:rPr lang="en-GB" b="0" dirty="0"/>
              <a:t>the SANS 1734 Specification for an Anti-Bribery Management System as a best practice for combating </a:t>
            </a:r>
            <a:r>
              <a:rPr lang="en-GB" b="0" dirty="0" smtClean="0"/>
              <a:t>fraud and </a:t>
            </a:r>
            <a:r>
              <a:rPr lang="en-GB" b="0" dirty="0"/>
              <a:t>corruption in the industry and large contractors</a:t>
            </a:r>
            <a:r>
              <a:rPr lang="en-GB" b="0" dirty="0" smtClean="0"/>
              <a:t>;</a:t>
            </a:r>
          </a:p>
          <a:p>
            <a:r>
              <a:rPr lang="en-GB" dirty="0"/>
              <a:t>A better Africa and </a:t>
            </a:r>
            <a:r>
              <a:rPr lang="en-GB" dirty="0" smtClean="0"/>
              <a:t>World:</a:t>
            </a:r>
          </a:p>
          <a:p>
            <a:pPr lvl="1"/>
            <a:r>
              <a:rPr lang="en-GB" b="0" dirty="0" smtClean="0"/>
              <a:t>advisory </a:t>
            </a:r>
            <a:r>
              <a:rPr lang="en-GB" b="0" dirty="0"/>
              <a:t>services to medium and large contractors to support contractors to access trans-border opportunities </a:t>
            </a:r>
            <a:r>
              <a:rPr lang="en-GB" b="0" dirty="0" smtClean="0"/>
              <a:t>in </a:t>
            </a:r>
            <a:r>
              <a:rPr lang="en-ZA" b="0" dirty="0" smtClean="0"/>
              <a:t>neighbouring </a:t>
            </a:r>
            <a:r>
              <a:rPr lang="en-ZA" b="0" dirty="0"/>
              <a:t>countries.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537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Alignment with Minister’s Priorities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17443" y="1894715"/>
          <a:ext cx="82296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 1:  Inclusive growing construction industry.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 2:  Innovative and thriving construction environment.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 3:  Reputable regulator.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Goal 4:  Working in alliance.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 of the property and construction sectors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creation.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policy and legislation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capacity of the  Department to deliver through internal enablers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20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4653136"/>
            <a:ext cx="5180012" cy="1044575"/>
          </a:xfrm>
        </p:spPr>
        <p:txBody>
          <a:bodyPr/>
          <a:lstStyle/>
          <a:p>
            <a:r>
              <a:rPr lang="en-US" dirty="0" smtClean="0"/>
              <a:t>Strategic Objectives and Targets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312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Administration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424820"/>
              </p:ext>
            </p:extLst>
          </p:nvPr>
        </p:nvGraphicFramePr>
        <p:xfrm>
          <a:off x="457200" y="1368000"/>
          <a:ext cx="803992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4471496"/>
                <a:gridCol w="1549831"/>
                <a:gridCol w="1507392"/>
              </a:tblGrid>
              <a:tr h="524119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2019/20</a:t>
                      </a:r>
                    </a:p>
                    <a:p>
                      <a:pPr algn="ctr"/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71370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increase alternate revenue streams to 75%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016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Achieve a 4</a:t>
                      </a:r>
                      <a:r>
                        <a:rPr lang="en-GB" sz="2000" b="1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level of maturity of ICT governance framework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GB" sz="20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67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high performing organisation that will achieve all objectives and set targets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5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the cidb complies with all legislative requirements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85%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91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Administration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89846821"/>
              </p:ext>
            </p:extLst>
          </p:nvPr>
        </p:nvGraphicFramePr>
        <p:xfrm>
          <a:off x="457200" y="1368000"/>
          <a:ext cx="8229600" cy="452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69"/>
                <a:gridCol w="5141362"/>
                <a:gridCol w="1146874"/>
                <a:gridCol w="1418095"/>
              </a:tblGrid>
              <a:tr h="804100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2019/20</a:t>
                      </a:r>
                    </a:p>
                    <a:p>
                      <a:pPr algn="ctr"/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68309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Grow talented human capital by achieving a human capital value-add rating of 10%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653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sound governance practices are implemented through effective implementation of all Board decisions and resolutions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481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reputable organisation through sound stakeholder relations and improved customer satisfaction levels </a:t>
                      </a: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00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Regulation and Advocacy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5552832"/>
              </p:ext>
            </p:extLst>
          </p:nvPr>
        </p:nvGraphicFramePr>
        <p:xfrm>
          <a:off x="457200" y="1368000"/>
          <a:ext cx="803992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5075930"/>
                <a:gridCol w="1162373"/>
                <a:gridCol w="1290416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2019/20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Enhance compliance with the regulatory framework by increasing the registration of construction projects with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cidb: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Public Sector Project Compliance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achieve a 98% correlation of contracts awarded to correct level of contractor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of Projects Awarded on Correct Grade Level of Contractor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enhance provincial footprint in support of cidb strategic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objectives: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customer registration satisfaction rating (walk-in customers)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98%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6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Development and Capacitation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17873024"/>
              </p:ext>
            </p:extLst>
          </p:nvPr>
        </p:nvGraphicFramePr>
        <p:xfrm>
          <a:off x="589936" y="1162173"/>
          <a:ext cx="837683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631"/>
                <a:gridCol w="5565952"/>
                <a:gridCol w="991892"/>
                <a:gridCol w="1286360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2019/20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56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improve availability of developmental support to at least 0.05% of the total construction Gross Fixed Capital Formation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Developmental Support of Construction GFCF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0.05%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skills development pipeline by providing 4 000 learners with access to workplace learning opportunities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 Learners Receiving Workplace Learning Opportunities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4 000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grow and develop contractors through establishment of partnerships and other collaborative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initiatives: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 contractors grown through partnerships and </a:t>
                      </a: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collaboration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19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Presentation Layout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Overview </a:t>
            </a:r>
          </a:p>
          <a:p>
            <a:pPr lvl="1"/>
            <a:r>
              <a:rPr lang="en-ZA" dirty="0" smtClean="0"/>
              <a:t>Legislative mandate</a:t>
            </a:r>
          </a:p>
          <a:p>
            <a:pPr lvl="1"/>
            <a:r>
              <a:rPr lang="en-ZA" dirty="0" smtClean="0"/>
              <a:t>Vision and Mission </a:t>
            </a:r>
          </a:p>
          <a:p>
            <a:pPr lvl="1"/>
            <a:r>
              <a:rPr lang="en-ZA" dirty="0" smtClean="0"/>
              <a:t>Strategic </a:t>
            </a:r>
            <a:r>
              <a:rPr lang="en-ZA" dirty="0"/>
              <a:t>Pillars</a:t>
            </a:r>
          </a:p>
          <a:p>
            <a:pPr lvl="1"/>
            <a:r>
              <a:rPr lang="en-ZA" dirty="0"/>
              <a:t>Strategic Goals</a:t>
            </a:r>
          </a:p>
          <a:p>
            <a:pPr lvl="1"/>
            <a:r>
              <a:rPr lang="en-ZA" dirty="0"/>
              <a:t>Programmes</a:t>
            </a:r>
          </a:p>
          <a:p>
            <a:r>
              <a:rPr lang="en-ZA" dirty="0" smtClean="0"/>
              <a:t>Strategic Objectives and Targets</a:t>
            </a:r>
          </a:p>
          <a:p>
            <a:r>
              <a:rPr lang="en-ZA" dirty="0" smtClean="0"/>
              <a:t>Key Performance Indicators</a:t>
            </a:r>
          </a:p>
          <a:p>
            <a:r>
              <a:rPr lang="en-US" dirty="0" smtClean="0"/>
              <a:t>Key Projects</a:t>
            </a:r>
            <a:endParaRPr lang="en-ZA" dirty="0" smtClean="0"/>
          </a:p>
          <a:p>
            <a:r>
              <a:rPr lang="en-US" dirty="0" smtClean="0"/>
              <a:t>Financial Budget 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348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Industry Performance &amp; Transformation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572058481"/>
              </p:ext>
            </p:extLst>
          </p:nvPr>
        </p:nvGraphicFramePr>
        <p:xfrm>
          <a:off x="457200" y="1622322"/>
          <a:ext cx="8229600" cy="470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69"/>
                <a:gridCol w="5404833"/>
                <a:gridCol w="1053884"/>
                <a:gridCol w="1247614"/>
              </a:tblGrid>
              <a:tr h="446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year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2018/19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56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monitor the growth and transformation of the construction industry in support of achieving transformational targets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Industry Black-Ownership Transformation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0" marR="0" indent="-539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78%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0" marR="0" indent="-539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78%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support risk management within the industry to ensure that by 2020 at least 85% of projects achieve a performance rating of adequate or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better: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Client Satisfaction with Contractors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85%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capacity and competitiveness of the construction industry by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Contractor and PSP Recognition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880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Key Performance Indicators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Annual Performance Plan (APP)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42294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Key Performance Indicators;</a:t>
            </a:r>
            <a:br>
              <a:rPr lang="en-GB" dirty="0" smtClean="0"/>
            </a:br>
            <a:r>
              <a:rPr lang="en-GB" dirty="0" smtClean="0"/>
              <a:t>Annual Performance Plan  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Total: 27</a:t>
            </a:r>
          </a:p>
          <a:p>
            <a:r>
              <a:rPr lang="en-GB" dirty="0" smtClean="0"/>
              <a:t>Administration: 12</a:t>
            </a:r>
          </a:p>
          <a:p>
            <a:r>
              <a:rPr lang="en-GB" dirty="0" smtClean="0"/>
              <a:t>Regulation &amp; Advocacy: 6</a:t>
            </a:r>
          </a:p>
          <a:p>
            <a:r>
              <a:rPr lang="en-GB" dirty="0" smtClean="0"/>
              <a:t>Development &amp; Capacitation: </a:t>
            </a:r>
            <a:r>
              <a:rPr lang="en-GB" dirty="0"/>
              <a:t>4</a:t>
            </a:r>
            <a:endParaRPr lang="en-GB" dirty="0" smtClean="0"/>
          </a:p>
          <a:p>
            <a:r>
              <a:rPr lang="en-GB" dirty="0" smtClean="0"/>
              <a:t>Industry Performance &amp; Transformation: 5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389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Administration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02717740"/>
              </p:ext>
            </p:extLst>
          </p:nvPr>
        </p:nvGraphicFramePr>
        <p:xfrm>
          <a:off x="457200" y="1296000"/>
          <a:ext cx="8039928" cy="5451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774072"/>
                <a:gridCol w="2355743"/>
                <a:gridCol w="1398904"/>
              </a:tblGrid>
              <a:tr h="556154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Key Performance Indicators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0136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increase alternate revenue streams to 75%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Rand Value of revenue generated through other revenue streams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97,0m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88255">
                <a:tc rowSpan="2"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Achieve a 4th level of maturity of ICT governance framework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Downtime of multiple systems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21958">
                <a:tc vMerge="1">
                  <a:txBody>
                    <a:bodyPr/>
                    <a:lstStyle/>
                    <a:p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incident reports attended to within a specific time frame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21958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high performing organisation that will achieve all objectives and set targets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items approved in line with the 5-year strategy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70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Administration (Continued)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8974232"/>
              </p:ext>
            </p:extLst>
          </p:nvPr>
        </p:nvGraphicFramePr>
        <p:xfrm>
          <a:off x="457199" y="1368000"/>
          <a:ext cx="8454325" cy="427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58"/>
                <a:gridCol w="4104185"/>
                <a:gridCol w="2464231"/>
                <a:gridCol w="1348351"/>
              </a:tblGrid>
              <a:tr h="725181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Performance Indicators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89504">
                <a:tc rowSpan="2"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the cidb complies with all legislative requirements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service provider paid within 30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71896">
                <a:tc vMerge="1">
                  <a:txBody>
                    <a:bodyPr/>
                    <a:lstStyle/>
                    <a:p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SCM turnaround index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37540">
                <a:tc rowSpan="2"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Grow talented human capital by achieving a human capital value-add rating of 10% 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Employee satisfaction rating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60%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24366">
                <a:tc vMerge="1">
                  <a:txBody>
                    <a:bodyPr/>
                    <a:lstStyle/>
                    <a:p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Average employee performance assessment rating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69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Administration (Continued)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970032580"/>
              </p:ext>
            </p:extLst>
          </p:nvPr>
        </p:nvGraphicFramePr>
        <p:xfrm>
          <a:off x="457199" y="1368000"/>
          <a:ext cx="8454325" cy="500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58"/>
                <a:gridCol w="4104185"/>
                <a:gridCol w="2464231"/>
                <a:gridCol w="1348351"/>
              </a:tblGrid>
              <a:tr h="725181">
                <a:tc>
                  <a:txBody>
                    <a:bodyPr/>
                    <a:lstStyle/>
                    <a:p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Performance Indicators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06480">
                <a:tc rowSpan="3"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Ensure that sound governance practices are implemented through effective implementation of all Board decisions and resolutions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Internal audit risk rating on final report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883403">
                <a:tc vMerge="1">
                  <a:txBody>
                    <a:bodyPr/>
                    <a:lstStyle/>
                    <a:p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recurring audit findings resolved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43919">
                <a:tc vMerge="1">
                  <a:txBody>
                    <a:bodyPr/>
                    <a:lstStyle/>
                    <a:p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completed Internal Audits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164684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Become a reputable organisation through sound stakeholder relations and improved customer satisfaction levels </a:t>
                      </a:r>
                      <a:r>
                        <a:rPr lang="en-ZA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2020</a:t>
                      </a:r>
                      <a:endParaRPr lang="en-ZA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stakeholder perception index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20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Regulation and Advocacy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2803316"/>
              </p:ext>
            </p:extLst>
          </p:nvPr>
        </p:nvGraphicFramePr>
        <p:xfrm>
          <a:off x="445883" y="1638862"/>
          <a:ext cx="825223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467789"/>
                <a:gridCol w="2987490"/>
                <a:gridCol w="1285746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Key Performance Indicators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4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Enhance compliance with the regulatory framework by increasing the registration of construction projects with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cidb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private sector project compliance index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achieve a 98% correlation of contracts awarded to correct level of contractor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</a:t>
                      </a: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Register of Project Information Verified and Corrected within two months from date of registration</a:t>
                      </a:r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883" y="6449786"/>
            <a:ext cx="36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PSP: Professional Service Provider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5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Regulation and Advocacy (Continued)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6101202"/>
              </p:ext>
            </p:extLst>
          </p:nvPr>
        </p:nvGraphicFramePr>
        <p:xfrm>
          <a:off x="445883" y="1638862"/>
          <a:ext cx="8252234" cy="475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467789"/>
                <a:gridCol w="2987490"/>
                <a:gridCol w="1285746"/>
              </a:tblGrid>
              <a:tr h="796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Key Performance Indicators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607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achieve a 98% correlation of contracts awarded to correct level of contractor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</a:t>
                      </a: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Grade 1 to 9 contractors registered within 21 working days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4729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Grade 2 to 9 contractors correctly graded through validation and verification sampling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4729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Grade 2 to 9 contractors satisfied/very satisfied with registration services</a:t>
                      </a:r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</a:t>
                      </a:r>
                      <a:endParaRPr lang="en-ZA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19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Regulation and Advocacy (Continued)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1915444"/>
              </p:ext>
            </p:extLst>
          </p:nvPr>
        </p:nvGraphicFramePr>
        <p:xfrm>
          <a:off x="457200" y="1368000"/>
          <a:ext cx="80399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467789"/>
                <a:gridCol w="2801510"/>
                <a:gridCol w="1259420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Key Performance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21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enhance provincial footprint in support of cidb strategic objectives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of Grade 2 to 9 applications captured by provincial offices within 7 working days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87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Development and Capacitation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33386846"/>
              </p:ext>
            </p:extLst>
          </p:nvPr>
        </p:nvGraphicFramePr>
        <p:xfrm>
          <a:off x="457200" y="1368000"/>
          <a:ext cx="803992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944554"/>
                <a:gridCol w="2541722"/>
                <a:gridCol w="1042443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 Performance Indicators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56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improve availability of developmental support to at least 0.05% of the total construction Gross Fixed Capital Formation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contractors graduating from CDP's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skills development pipeline by providing 4 000 learners with access to workplace learning opportunities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Rand value of Skills Development support provided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R4m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21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9374" y="4724400"/>
            <a:ext cx="6215339" cy="1044575"/>
          </a:xfrm>
        </p:spPr>
        <p:txBody>
          <a:bodyPr/>
          <a:lstStyle/>
          <a:p>
            <a:r>
              <a:rPr lang="en-US" dirty="0" smtClean="0"/>
              <a:t> Overview – Mandate, Vision, Mission, Pillars, Goals and Programmes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521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Development and Capacitation (Continued)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23741627"/>
              </p:ext>
            </p:extLst>
          </p:nvPr>
        </p:nvGraphicFramePr>
        <p:xfrm>
          <a:off x="457200" y="1368000"/>
          <a:ext cx="803992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944554"/>
                <a:gridCol w="2541722"/>
                <a:gridCol w="1042443"/>
              </a:tblGrid>
              <a:tr h="55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 Performance Indicators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882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grow and develop contractors through establishment of partnerships and other collaborative initiatives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15565" algn="l"/>
                          <a:tab pos="-1710690" algn="l"/>
                          <a:tab pos="817245" algn="l"/>
                        </a:tabLst>
                        <a:defRPr/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Business Advisory Services to Contractors at Grades 2 to 6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5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# of 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export </a:t>
                      </a: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advisory services provided to contractors at grades 5 to 9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08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Industry Performance &amp; Transformation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995932641"/>
              </p:ext>
            </p:extLst>
          </p:nvPr>
        </p:nvGraphicFramePr>
        <p:xfrm>
          <a:off x="457200" y="1368000"/>
          <a:ext cx="803992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913557"/>
                <a:gridCol w="2417736"/>
                <a:gridCol w="1197426"/>
              </a:tblGrid>
              <a:tr h="55615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Performance Indictors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2079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monitor the growth and transformation of the construction industry in support of achieving transformational targets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Number of Construction </a:t>
                      </a:r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Monitor and Transformation</a:t>
                      </a:r>
                    </a:p>
                    <a:p>
                      <a:r>
                        <a:rPr lang="en-ZA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reports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5397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5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support risk management within the industry to ensure that by 2020 at least 85% of projects achieve a performance rating of adequate or better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Projects with Contractor Ratings by Clients 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78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Industry Performance &amp; Transformation (Continued) 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791389708"/>
              </p:ext>
            </p:extLst>
          </p:nvPr>
        </p:nvGraphicFramePr>
        <p:xfrm>
          <a:off x="457200" y="1368000"/>
          <a:ext cx="8039928" cy="501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09"/>
                <a:gridCol w="3913557"/>
                <a:gridCol w="2417736"/>
                <a:gridCol w="1197426"/>
              </a:tblGrid>
              <a:tr h="75301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ZA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ZA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r>
                        <a:rPr lang="en-ZA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Performance Indictors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64386">
                <a:tc rowSpan="3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Improve the capacity and competitiveness of the construction industry by 2020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%Rand value contractor development support in support of contractor recognition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R10m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90311">
                <a:tc vMerge="1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of contractor payment within 30 days Index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309590">
                <a:tc vMerge="1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index rating inadequate access to credit as a constraint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40%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1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3" y="4653136"/>
            <a:ext cx="5515479" cy="1294991"/>
          </a:xfrm>
        </p:spPr>
        <p:txBody>
          <a:bodyPr/>
          <a:lstStyle/>
          <a:p>
            <a:r>
              <a:rPr lang="en-US" dirty="0" smtClean="0"/>
              <a:t> Key Projects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443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1: Inclusive growing construction industry.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Monitoring &amp; evaluation of the construction industry</a:t>
            </a:r>
          </a:p>
          <a:p>
            <a:pPr lvl="0"/>
            <a:r>
              <a:rPr lang="en-ZA" dirty="0"/>
              <a:t>Enhancement and roll-out of Contractor Recognition Scheme</a:t>
            </a:r>
          </a:p>
          <a:p>
            <a:pPr lvl="0"/>
            <a:r>
              <a:rPr lang="en-ZA" dirty="0"/>
              <a:t>Enhancement and roll-out of Project Assessment Scheme</a:t>
            </a:r>
          </a:p>
          <a:p>
            <a:pPr lvl="0"/>
            <a:r>
              <a:rPr lang="en-ZA" dirty="0"/>
              <a:t>Development and piloting of the Client Recognition </a:t>
            </a:r>
            <a:r>
              <a:rPr lang="en-ZA" dirty="0" smtClean="0"/>
              <a:t>Scheme</a:t>
            </a:r>
          </a:p>
          <a:p>
            <a:pPr lvl="0"/>
            <a:r>
              <a:rPr lang="en-ZA" dirty="0"/>
              <a:t>Establishment of Credit Fund for small contractors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6696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2: Innovative and thriving construction environment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466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ZA" dirty="0"/>
              <a:t>Implementation of Development  Support Strategy</a:t>
            </a:r>
          </a:p>
          <a:p>
            <a:pPr lvl="0"/>
            <a:r>
              <a:rPr lang="en-ZA" dirty="0"/>
              <a:t>Implementing of Enterprise Development Support Strategy</a:t>
            </a:r>
          </a:p>
          <a:p>
            <a:pPr lvl="0"/>
            <a:r>
              <a:rPr lang="en-ZA" dirty="0"/>
              <a:t>Implementing Business Advisory Services</a:t>
            </a:r>
          </a:p>
          <a:p>
            <a:pPr lvl="0"/>
            <a:r>
              <a:rPr lang="en-ZA" dirty="0"/>
              <a:t>Enhancing the development of Construction Skills (including WorldSkills SA Construction Chapter)</a:t>
            </a:r>
          </a:p>
          <a:p>
            <a:pPr lvl="0"/>
            <a:r>
              <a:rPr lang="en-ZA" dirty="0"/>
              <a:t>Enhanced client capacitation on Project Assessment Scheme and Contractor Recognition Scheme</a:t>
            </a:r>
          </a:p>
          <a:p>
            <a:pPr lvl="0"/>
            <a:r>
              <a:rPr lang="en-ZA" dirty="0" smtClean="0"/>
              <a:t>Support for Export Promotion</a:t>
            </a:r>
            <a:endParaRPr lang="en-ZA" dirty="0"/>
          </a:p>
          <a:p>
            <a:r>
              <a:rPr lang="en-ZA" dirty="0"/>
              <a:t>Promotion of Construction Services</a:t>
            </a:r>
          </a:p>
          <a:p>
            <a:r>
              <a:rPr lang="en-ZA" dirty="0"/>
              <a:t>Strengthen developmental support in terms of focus on women and youth</a:t>
            </a:r>
          </a:p>
        </p:txBody>
      </p:sp>
    </p:spTree>
    <p:extLst>
      <p:ext uri="{BB962C8B-B14F-4D97-AF65-F5344CB8AC3E}">
        <p14:creationId xmlns:p14="http://schemas.microsoft.com/office/powerpoint/2010/main" xmlns="" val="107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3: Reputable Regulator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Development and implementation of integrated government construction projects monitoring system</a:t>
            </a:r>
          </a:p>
          <a:p>
            <a:pPr lvl="0"/>
            <a:r>
              <a:rPr lang="en-ZA" dirty="0"/>
              <a:t>Decentralisation of registration services footprint</a:t>
            </a:r>
          </a:p>
          <a:p>
            <a:pPr lvl="0"/>
            <a:r>
              <a:rPr lang="en-ZA" dirty="0"/>
              <a:t>Implementation of  enhanced Compliance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24721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4: Working in alliance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0613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ZA" dirty="0"/>
              <a:t>Implementation of Stakeholder Strategy</a:t>
            </a:r>
          </a:p>
          <a:p>
            <a:pPr lvl="0"/>
            <a:r>
              <a:rPr lang="en-ZA" dirty="0"/>
              <a:t>Partnerships with Infrastructure Departments to forge synergies in the training of contractors in specialised classes of work. </a:t>
            </a:r>
            <a:r>
              <a:rPr lang="en-ZA" dirty="0" smtClean="0"/>
              <a:t>Partnership </a:t>
            </a:r>
            <a:r>
              <a:rPr lang="en-ZA" dirty="0"/>
              <a:t>with the SEDA Construction Incubator (SCI) to provide business and advisory services to contractors.</a:t>
            </a:r>
          </a:p>
          <a:p>
            <a:r>
              <a:rPr lang="en-ZA" dirty="0"/>
              <a:t>Women in Construction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3646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Goal 5: Sound corporate governance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29657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ZA" dirty="0"/>
              <a:t>Implementation and resourcing of revised OD structure</a:t>
            </a:r>
          </a:p>
          <a:p>
            <a:pPr lvl="0"/>
            <a:r>
              <a:rPr lang="en-ZA" dirty="0"/>
              <a:t>Implementation of Corporate Governance of ICT policy framework</a:t>
            </a:r>
          </a:p>
          <a:p>
            <a:pPr lvl="0"/>
            <a:r>
              <a:rPr lang="en-ZA" dirty="0"/>
              <a:t>Implementation of certification of cidb to SANS 1734 </a:t>
            </a:r>
          </a:p>
          <a:p>
            <a:pPr lvl="0"/>
            <a:r>
              <a:rPr lang="en-ZA" dirty="0"/>
              <a:t>Rolling process of sourcing  HO and provincial offices</a:t>
            </a:r>
          </a:p>
          <a:p>
            <a:pPr lvl="0"/>
            <a:r>
              <a:rPr lang="en-ZA" dirty="0"/>
              <a:t>Conducting stakeholder perception survey</a:t>
            </a:r>
          </a:p>
          <a:p>
            <a:pPr lvl="0"/>
            <a:r>
              <a:rPr lang="en-ZA" dirty="0"/>
              <a:t>Implementation of Stakeholder Strategy </a:t>
            </a:r>
          </a:p>
          <a:p>
            <a:pPr lvl="0"/>
            <a:r>
              <a:rPr lang="en-ZA" dirty="0"/>
              <a:t>Implementation of Marketing and Communication Strategy</a:t>
            </a:r>
          </a:p>
          <a:p>
            <a:pPr lvl="0"/>
            <a:r>
              <a:rPr lang="en-ZA" dirty="0"/>
              <a:t>Develop a compliance framework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40504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3" y="4653136"/>
            <a:ext cx="5515479" cy="1294991"/>
          </a:xfrm>
        </p:spPr>
        <p:txBody>
          <a:bodyPr/>
          <a:lstStyle/>
          <a:p>
            <a:r>
              <a:rPr lang="en-US" dirty="0" smtClean="0"/>
              <a:t> Financial Budget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87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b="1" dirty="0" smtClean="0"/>
              <a:t>Legislative Mandate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Strategic leadership to stimulate </a:t>
            </a:r>
            <a:r>
              <a:rPr lang="en-GB" sz="2600" b="1" dirty="0" smtClean="0">
                <a:solidFill>
                  <a:schemeClr val="tx1"/>
                </a:solidFill>
                <a:latin typeface="Arial" charset="0"/>
              </a:rPr>
              <a:t>sustainable </a:t>
            </a:r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growth, reform and improvement of the construction sector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Sustainable growth and participation of the emerging sector in the industry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Improved performance and best practice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Uniform application of policy and ethical standards, construction procurement reform, improved procurement and delivery management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lvl="0"/>
            <a:r>
              <a:rPr lang="en-GB" sz="2600" b="1" dirty="0">
                <a:solidFill>
                  <a:schemeClr val="tx1"/>
                </a:solidFill>
                <a:latin typeface="Arial" charset="0"/>
              </a:rPr>
              <a:t>Monitoring and regulating the performance of the industry, including the Registration of Projects and Contractors</a:t>
            </a:r>
            <a:endParaRPr lang="en-ZA" sz="26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sz="1600" b="0" i="1" dirty="0" smtClean="0"/>
              <a:t>Note: Simplified Mandate</a:t>
            </a:r>
            <a:endParaRPr lang="en-ZA" sz="1600" b="0" i="1" dirty="0"/>
          </a:p>
        </p:txBody>
      </p:sp>
    </p:spTree>
    <p:extLst>
      <p:ext uri="{BB962C8B-B14F-4D97-AF65-F5344CB8AC3E}">
        <p14:creationId xmlns:p14="http://schemas.microsoft.com/office/powerpoint/2010/main" xmlns="" val="14536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185"/>
            <a:ext cx="8229600" cy="743976"/>
          </a:xfrm>
        </p:spPr>
        <p:txBody>
          <a:bodyPr/>
          <a:lstStyle/>
          <a:p>
            <a:r>
              <a:rPr lang="en-ZA" dirty="0" smtClean="0"/>
              <a:t>Budget (Rk)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527839"/>
              </p:ext>
            </p:extLst>
          </p:nvPr>
        </p:nvGraphicFramePr>
        <p:xfrm>
          <a:off x="324464" y="1091381"/>
          <a:ext cx="8480323" cy="4408483"/>
        </p:xfrm>
        <a:graphic>
          <a:graphicData uri="http://schemas.openxmlformats.org/drawingml/2006/table">
            <a:tbl>
              <a:tblPr firstRow="1" firstCol="1" bandRow="1"/>
              <a:tblGrid>
                <a:gridCol w="3559642"/>
                <a:gridCol w="1692688"/>
                <a:gridCol w="1612694"/>
                <a:gridCol w="1615299"/>
              </a:tblGrid>
              <a:tr h="986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Administration</a:t>
                      </a:r>
                      <a:r>
                        <a:rPr lang="en-ZA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77 693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82 044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86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556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Regulation and Advocacy</a:t>
                      </a:r>
                      <a:endParaRPr lang="en-ZA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67 628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71 415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343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474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Construction Industry Performance and Transformation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15 188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16 039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921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Development and Capacitation</a:t>
                      </a:r>
                      <a:endParaRPr lang="en-ZA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13 914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14 693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501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174 423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184 191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194 321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91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185"/>
            <a:ext cx="8229600" cy="743976"/>
          </a:xfrm>
        </p:spPr>
        <p:txBody>
          <a:bodyPr/>
          <a:lstStyle/>
          <a:p>
            <a:r>
              <a:rPr lang="en-ZA" dirty="0" smtClean="0"/>
              <a:t>Budget (Rk)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4025806"/>
              </p:ext>
            </p:extLst>
          </p:nvPr>
        </p:nvGraphicFramePr>
        <p:xfrm>
          <a:off x="250723" y="1091380"/>
          <a:ext cx="8657302" cy="3703305"/>
        </p:xfrm>
        <a:graphic>
          <a:graphicData uri="http://schemas.openxmlformats.org/drawingml/2006/table">
            <a:tbl>
              <a:tblPr firstRow="1" firstCol="1" bandRow="1"/>
              <a:tblGrid>
                <a:gridCol w="3633929"/>
                <a:gridCol w="1728013"/>
                <a:gridCol w="1646350"/>
                <a:gridCol w="1649010"/>
              </a:tblGrid>
              <a:tr h="108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Government Grant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323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76 160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688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Registration fees</a:t>
                      </a:r>
                      <a:endParaRPr lang="en-ZA" sz="18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92 766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99 200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102 309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888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Finance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334</a:t>
                      </a: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8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801</a:t>
                      </a:r>
                      <a:endParaRPr lang="en-ZA" sz="1800" b="1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10 324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174 423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184 191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194 321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40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019868" y="4854265"/>
            <a:ext cx="7833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ZA" sz="3200" b="1" dirty="0" smtClean="0">
                <a:solidFill>
                  <a:schemeClr val="bg1"/>
                </a:solidFill>
                <a:latin typeface="Arial" charset="0"/>
              </a:rPr>
              <a:t>Thank You </a:t>
            </a:r>
            <a:endParaRPr lang="en-ZA" sz="3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0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transformed construction industry that is inclusive, ethical and contributes to a prosperous South Africa and the World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/>
              <a:t>         </a:t>
            </a:r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827584" y="2204283"/>
            <a:ext cx="7056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itchFamily="34" charset="-128"/>
                <a:cs typeface="Arial" pitchFamily="34" charset="0"/>
              </a:rPr>
              <a:t> 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29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800" dirty="0" smtClean="0"/>
              <a:t>We exist in order to regulate and develop the construction industry through strategic interventions and partnerships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3784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Pillars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Transformation</a:t>
            </a:r>
          </a:p>
          <a:p>
            <a:r>
              <a:rPr lang="en-ZA" dirty="0" smtClean="0"/>
              <a:t>Development</a:t>
            </a:r>
          </a:p>
          <a:p>
            <a:r>
              <a:rPr lang="en-ZA" dirty="0" smtClean="0"/>
              <a:t>Regulation</a:t>
            </a:r>
          </a:p>
          <a:p>
            <a:r>
              <a:rPr lang="en-ZA" dirty="0" smtClean="0"/>
              <a:t>Partnership</a:t>
            </a:r>
          </a:p>
          <a:p>
            <a:r>
              <a:rPr lang="en-ZA" dirty="0" smtClean="0"/>
              <a:t>High Performing Organisation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250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Strategic Outcome Orientated Goals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7200" y="1206540"/>
            <a:ext cx="8229600" cy="836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i="0" dirty="0" smtClean="0"/>
              <a:t>A transformed construction industry that is inclusive, ethical and contributes to a prosperous South Africa and the World</a:t>
            </a:r>
            <a:endParaRPr lang="en-ZA" sz="2400" b="1" i="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200" y="2349540"/>
            <a:ext cx="8144187" cy="3947504"/>
            <a:chOff x="680812" y="2488018"/>
            <a:chExt cx="8144187" cy="3947504"/>
          </a:xfrm>
        </p:grpSpPr>
        <p:grpSp>
          <p:nvGrpSpPr>
            <p:cNvPr id="44" name="Group 43"/>
            <p:cNvGrpSpPr/>
            <p:nvPr/>
          </p:nvGrpSpPr>
          <p:grpSpPr>
            <a:xfrm>
              <a:off x="680812" y="2488018"/>
              <a:ext cx="8139972" cy="1008000"/>
              <a:chOff x="685027" y="2488018"/>
              <a:chExt cx="8139972" cy="1008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85027" y="248801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Inclusive growing construction industry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04999" y="248801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36000" rIns="0" bIns="36000" rtlCol="0" anchor="ctr"/>
              <a:lstStyle/>
              <a:p>
                <a:pPr algn="ctr"/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Innovative and thriving construction environment</a:t>
                </a:r>
                <a:endParaRPr lang="en-ZA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035927" y="2992018"/>
                <a:ext cx="1438172" cy="0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685027" y="4040213"/>
              <a:ext cx="8139972" cy="2395309"/>
              <a:chOff x="685027" y="3850559"/>
              <a:chExt cx="8139972" cy="239530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040798" y="5237868"/>
                <a:ext cx="3420000" cy="10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Sound </a:t>
                </a:r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orporate </a:t>
                </a:r>
                <a:r>
                  <a: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ZA" sz="19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overnance</a:t>
                </a:r>
                <a:endParaRPr lang="en-ZA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Arrow Connector 16"/>
              <p:cNvCxnSpPr>
                <a:endCxn id="6" idx="2"/>
              </p:cNvCxnSpPr>
              <p:nvPr/>
            </p:nvCxnSpPr>
            <p:spPr>
              <a:xfrm>
                <a:off x="2617535" y="4858559"/>
                <a:ext cx="423263" cy="883309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6" idx="6"/>
              </p:cNvCxnSpPr>
              <p:nvPr/>
            </p:nvCxnSpPr>
            <p:spPr>
              <a:xfrm flipH="1">
                <a:off x="6460798" y="4858558"/>
                <a:ext cx="654201" cy="883310"/>
              </a:xfrm>
              <a:prstGeom prst="straightConnector1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>
              <a:xfrm>
                <a:off x="685027" y="3850559"/>
                <a:ext cx="8139972" cy="1008000"/>
                <a:chOff x="685027" y="3309029"/>
                <a:chExt cx="8139972" cy="100800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5404999" y="3309029"/>
                  <a:ext cx="3420000" cy="10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en-ZA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Reputable Regulator</a:t>
                  </a:r>
                  <a:endPara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85027" y="3309029"/>
                  <a:ext cx="3420000" cy="10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en-ZA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Working in alliance</a:t>
                  </a:r>
                  <a:endParaRPr lang="en-ZA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035927" y="3813029"/>
                  <a:ext cx="1438172" cy="0"/>
                </a:xfrm>
                <a:prstGeom prst="straightConnector1">
                  <a:avLst/>
                </a:prstGeom>
                <a:ln w="50800">
                  <a:solidFill>
                    <a:schemeClr val="bg1">
                      <a:lumMod val="50000"/>
                    </a:scheme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" name="Straight Arrow Connector 12"/>
            <p:cNvCxnSpPr>
              <a:endCxn id="51" idx="0"/>
            </p:cNvCxnSpPr>
            <p:nvPr/>
          </p:nvCxnSpPr>
          <p:spPr>
            <a:xfrm>
              <a:off x="2390812" y="3492000"/>
              <a:ext cx="4215" cy="548213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131987" y="3491999"/>
              <a:ext cx="4215" cy="548213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2470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322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dirty="0" smtClean="0"/>
              <a:t>Focus areas for 2019/20 aligned to the following core programmes and respective sub programmes: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Programme 1 -  Administration  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Sound corporate governance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2 - Regulation and Advocacy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Reputable Regulator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3 - Development and Capacitation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Innovative and thriving construction environment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Programme 4 -  Industry Performance and Transformation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Inclusive growing construction industry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8010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15587</TotalTime>
  <Words>2051</Words>
  <Application>Microsoft Office PowerPoint</Application>
  <PresentationFormat>On-screen Show (4:3)</PresentationFormat>
  <Paragraphs>431</Paragraphs>
  <Slides>42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1_Custom Design</vt:lpstr>
      <vt:lpstr>Custom Design</vt:lpstr>
      <vt:lpstr>Presentation  to the Parliamentary Portfolio Committee on Public Works and Infrastructure –  Annual Performance Plan  2019/20   03 July 2019</vt:lpstr>
      <vt:lpstr>Presentation Layout</vt:lpstr>
      <vt:lpstr> Overview – Mandate, Vision, Mission, Pillars, Goals and Programmes </vt:lpstr>
      <vt:lpstr>Legislative Mandate</vt:lpstr>
      <vt:lpstr>Vision</vt:lpstr>
      <vt:lpstr>Mission</vt:lpstr>
      <vt:lpstr>Strategic Pillars</vt:lpstr>
      <vt:lpstr>Strategic Outcome Orientated Goals</vt:lpstr>
      <vt:lpstr>Programmes</vt:lpstr>
      <vt:lpstr>Alignment with President’s priorities</vt:lpstr>
      <vt:lpstr>Alignment with President’s Priorities (SONA)</vt:lpstr>
      <vt:lpstr>Alignment with President’s Priorities (SONA)</vt:lpstr>
      <vt:lpstr>Alignment with President’s Priorities (SONA)</vt:lpstr>
      <vt:lpstr>Alignment with Minister’s Priorities</vt:lpstr>
      <vt:lpstr>Strategic Objectives and Targets</vt:lpstr>
      <vt:lpstr>Administration</vt:lpstr>
      <vt:lpstr>Administration</vt:lpstr>
      <vt:lpstr>Regulation and Advocacy</vt:lpstr>
      <vt:lpstr>Development and Capacitation </vt:lpstr>
      <vt:lpstr>Industry Performance &amp; Transformation </vt:lpstr>
      <vt:lpstr> Key Performance Indicators</vt:lpstr>
      <vt:lpstr>Number of Key Performance Indicators; Annual Performance Plan  </vt:lpstr>
      <vt:lpstr>Administration</vt:lpstr>
      <vt:lpstr>Administration (Continued)</vt:lpstr>
      <vt:lpstr>Administration (Continued)</vt:lpstr>
      <vt:lpstr>Regulation and Advocacy</vt:lpstr>
      <vt:lpstr>Regulation and Advocacy (Continued)</vt:lpstr>
      <vt:lpstr>Regulation and Advocacy (Continued)</vt:lpstr>
      <vt:lpstr>Development and Capacitation </vt:lpstr>
      <vt:lpstr>Development and Capacitation (Continued) </vt:lpstr>
      <vt:lpstr>Industry Performance &amp; Transformation </vt:lpstr>
      <vt:lpstr>Industry Performance &amp; Transformation (Continued) </vt:lpstr>
      <vt:lpstr> Key Projects</vt:lpstr>
      <vt:lpstr>Strategic Goal 1: Inclusive growing construction industry.</vt:lpstr>
      <vt:lpstr>Strategic Goal 2: Innovative and thriving construction environment</vt:lpstr>
      <vt:lpstr>Strategic Goal 3: Reputable Regulator</vt:lpstr>
      <vt:lpstr>Strategic Goal 4: Working in alliance</vt:lpstr>
      <vt:lpstr>Strategic Goal 5: Sound corporate governance</vt:lpstr>
      <vt:lpstr> Financial Budget</vt:lpstr>
      <vt:lpstr>Budget (Rk)</vt:lpstr>
      <vt:lpstr>Budget (Rk)</vt:lpstr>
      <vt:lpstr> </vt:lpstr>
    </vt:vector>
  </TitlesOfParts>
  <Company>Cilton Powys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Bongani Nxumalo</dc:creator>
  <cp:lastModifiedBy>PUMZA</cp:lastModifiedBy>
  <cp:revision>974</cp:revision>
  <cp:lastPrinted>2018-01-29T08:30:58Z</cp:lastPrinted>
  <dcterms:created xsi:type="dcterms:W3CDTF">2012-10-17T11:37:19Z</dcterms:created>
  <dcterms:modified xsi:type="dcterms:W3CDTF">2019-07-05T08:11:05Z</dcterms:modified>
</cp:coreProperties>
</file>