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643" r:id="rId2"/>
  </p:sldMasterIdLst>
  <p:notesMasterIdLst>
    <p:notesMasterId r:id="rId34"/>
  </p:notesMasterIdLst>
  <p:handoutMasterIdLst>
    <p:handoutMasterId r:id="rId35"/>
  </p:handoutMasterIdLst>
  <p:sldIdLst>
    <p:sldId id="673" r:id="rId3"/>
    <p:sldId id="676" r:id="rId4"/>
    <p:sldId id="782" r:id="rId5"/>
    <p:sldId id="810" r:id="rId6"/>
    <p:sldId id="811" r:id="rId7"/>
    <p:sldId id="746" r:id="rId8"/>
    <p:sldId id="773" r:id="rId9"/>
    <p:sldId id="821" r:id="rId10"/>
    <p:sldId id="739" r:id="rId11"/>
    <p:sldId id="783" r:id="rId12"/>
    <p:sldId id="812" r:id="rId13"/>
    <p:sldId id="813" r:id="rId14"/>
    <p:sldId id="735" r:id="rId15"/>
    <p:sldId id="795" r:id="rId16"/>
    <p:sldId id="801" r:id="rId17"/>
    <p:sldId id="820" r:id="rId18"/>
    <p:sldId id="816" r:id="rId19"/>
    <p:sldId id="815" r:id="rId20"/>
    <p:sldId id="796" r:id="rId21"/>
    <p:sldId id="817" r:id="rId22"/>
    <p:sldId id="797" r:id="rId23"/>
    <p:sldId id="798" r:id="rId24"/>
    <p:sldId id="818" r:id="rId25"/>
    <p:sldId id="799" r:id="rId26"/>
    <p:sldId id="819" r:id="rId27"/>
    <p:sldId id="800" r:id="rId28"/>
    <p:sldId id="802" r:id="rId29"/>
    <p:sldId id="807" r:id="rId30"/>
    <p:sldId id="808" r:id="rId31"/>
    <p:sldId id="809" r:id="rId32"/>
    <p:sldId id="682" r:id="rId3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se Mokgolo" initials="MM" lastIdx="1" clrIdx="0">
    <p:extLst/>
  </p:cmAuthor>
  <p:cmAuthor id="2" name="Cameron Jacobs" initials="CJ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3D5"/>
    <a:srgbClr val="993300"/>
    <a:srgbClr val="800000"/>
    <a:srgbClr val="FFB793"/>
    <a:srgbClr val="FFCFB7"/>
    <a:srgbClr val="990000"/>
    <a:srgbClr val="C00000"/>
    <a:srgbClr val="FFCCB3"/>
    <a:srgbClr val="3B3BB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569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59179-44E4-4DB3-84B8-D052A04C9910}" type="doc">
      <dgm:prSet loTypeId="urn:diagrams.loki3.com/BracketList+Icon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196EB37-CA95-4CCF-BC6D-40C68219B76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  <a:t>Sections 195 and 196 of the Constitution</a:t>
          </a:r>
          <a:endParaRPr lang="en-US" sz="1800" dirty="0">
            <a:solidFill>
              <a:srgbClr val="993300"/>
            </a:solidFill>
            <a:latin typeface="Berlin Sans FB Demi" pitchFamily="34" charset="0"/>
          </a:endParaRPr>
        </a:p>
      </dgm:t>
    </dgm:pt>
    <dgm:pt modelId="{D9137A62-88B5-466B-A720-255EB40BE657}" type="parTrans" cxnId="{FF1CFB45-B883-4B3C-8496-E1C29476E7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0E25A736-A3BB-4782-8F02-9014336ED4C2}" type="sibTrans" cxnId="{FF1CFB45-B883-4B3C-8496-E1C29476E7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730F2E03-EB5E-48EC-96A9-A748FE6888E5}">
      <dgm:prSet phldrT="[Text]" custT="1"/>
      <dgm:spPr>
        <a:solidFill>
          <a:srgbClr val="80000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</a:rPr>
            <a:t>Sets out the powers and functions of the PSC</a:t>
          </a:r>
          <a:endParaRPr lang="en-US" sz="1800" dirty="0">
            <a:solidFill>
              <a:schemeClr val="bg1"/>
            </a:solidFill>
          </a:endParaRPr>
        </a:p>
      </dgm:t>
    </dgm:pt>
    <dgm:pt modelId="{3DBFDB5A-F796-4595-A586-0E981ADFB7F1}" type="parTrans" cxnId="{76D1425C-10C0-4212-B9B7-EC20CAEFC2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BBFB968F-C05F-4EAB-B927-C4A391B3D799}" type="sibTrans" cxnId="{76D1425C-10C0-4212-B9B7-EC20CAEFC2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4EF1E3FC-13E7-4BDD-85F7-EFB8CEDDB4F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  <a:t>Public Service Act, 1994</a:t>
          </a:r>
          <a:endParaRPr lang="en-US" sz="1800" dirty="0">
            <a:solidFill>
              <a:srgbClr val="993300"/>
            </a:solidFill>
            <a:latin typeface="Berlin Sans FB Demi" pitchFamily="34" charset="0"/>
          </a:endParaRPr>
        </a:p>
      </dgm:t>
    </dgm:pt>
    <dgm:pt modelId="{C70B66E9-B217-46CC-AAF7-CD68CE616F7D}" type="parTrans" cxnId="{733B6745-AED5-4190-AE9D-D4715A12F3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86BFB0BD-D3D1-44D0-A813-4920F4307EEC}" type="sibTrans" cxnId="{733B6745-AED5-4190-AE9D-D4715A12F38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AA02D53E-06B3-42A9-BCD7-D65683684A5C}">
      <dgm:prSet phldrT="[Text]" custT="1"/>
      <dgm:spPr>
        <a:solidFill>
          <a:srgbClr val="FFB793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PSC may issue directions to ensure compliance with the Act</a:t>
          </a:r>
          <a:endParaRPr lang="en-US" sz="1800" dirty="0">
            <a:solidFill>
              <a:schemeClr val="tx1"/>
            </a:solidFill>
          </a:endParaRPr>
        </a:p>
      </dgm:t>
    </dgm:pt>
    <dgm:pt modelId="{85A15DE3-B3B1-4E66-8B74-CA576F1CBF7C}" type="parTrans" cxnId="{0556CA86-28D7-4723-9E77-EEA025FD11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41846A92-F26D-4C36-9C75-6A02A0E0CFB5}" type="sibTrans" cxnId="{0556CA86-28D7-4723-9E77-EEA025FD11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A8C53CF5-BDDD-4AA3-8212-3299C14F984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  <a:t>Public Service Commission </a:t>
          </a:r>
          <a:b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</a:br>
          <a: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  <a:t>Act, 1997</a:t>
          </a:r>
          <a:endParaRPr lang="en-US" sz="1800" dirty="0">
            <a:solidFill>
              <a:srgbClr val="993300"/>
            </a:solidFill>
            <a:latin typeface="Berlin Sans FB Demi" pitchFamily="34" charset="0"/>
          </a:endParaRPr>
        </a:p>
      </dgm:t>
    </dgm:pt>
    <dgm:pt modelId="{71A22DFB-4C29-4636-8196-21F68EBABDE0}" type="parTrans" cxnId="{36A7830B-133C-415A-9328-6495D85096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109EFA2D-7C44-4A1F-8F96-24FD3C85ABEB}" type="sibTrans" cxnId="{36A7830B-133C-415A-9328-6495D85096D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FEE8590A-F2C8-4271-A445-C11A806C7030}">
      <dgm:prSet phldrT="[Text]" custT="1"/>
      <dgm:spPr>
        <a:solidFill>
          <a:srgbClr val="993300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</a:rPr>
            <a:t>Provides for the regulation of the PSC, such as the appointment of Commissioners, conditions of appointment, functions of the PSC (inspections/ inquiries/ powers to summons)</a:t>
          </a:r>
          <a:endParaRPr lang="en-US" sz="1800" dirty="0">
            <a:solidFill>
              <a:schemeClr val="bg1"/>
            </a:solidFill>
          </a:endParaRPr>
        </a:p>
      </dgm:t>
    </dgm:pt>
    <dgm:pt modelId="{F8834F91-655A-43D6-A0B2-477FB68555FB}" type="parTrans" cxnId="{3B9A72F7-6D5E-4178-87D0-3BADF532A57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B756E701-9256-49A0-8A3B-CECD90D4357C}" type="sibTrans" cxnId="{3B9A72F7-6D5E-4178-87D0-3BADF532A57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B4A3860F-EDFB-49DD-AA68-F2C4EB066996}">
      <dgm:prSet phldrT="[Text]" custT="1"/>
      <dgm:spPr>
        <a:solidFill>
          <a:srgbClr val="FFB793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Right to have grievances lodged with the PSC</a:t>
          </a:r>
          <a:endParaRPr lang="en-US" sz="1800" dirty="0">
            <a:solidFill>
              <a:schemeClr val="tx1"/>
            </a:solidFill>
          </a:endParaRPr>
        </a:p>
      </dgm:t>
    </dgm:pt>
    <dgm:pt modelId="{4AB757A0-F977-419A-9C6B-F1CEF4675D70}" type="parTrans" cxnId="{08EAF238-48E2-4F55-ACA7-FCD76A6582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E4950C16-781F-4854-A430-00FF37FBCAF6}" type="sibTrans" cxnId="{08EAF238-48E2-4F55-ACA7-FCD76A6582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F5FB2778-F99F-4579-977B-2438CD737C8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rgbClr val="993300"/>
              </a:solidFill>
              <a:latin typeface="Berlin Sans FB Demi" pitchFamily="34" charset="0"/>
            </a:rPr>
            <a:t>Public Finance Management Act, 1999, read with the Treasury Regulations</a:t>
          </a:r>
          <a:endParaRPr lang="en-US" sz="1800" dirty="0">
            <a:solidFill>
              <a:srgbClr val="993300"/>
            </a:solidFill>
            <a:latin typeface="Berlin Sans FB Demi" pitchFamily="34" charset="0"/>
          </a:endParaRPr>
        </a:p>
      </dgm:t>
    </dgm:pt>
    <dgm:pt modelId="{F6B0348F-1AC8-4638-A55B-7AD5117A227B}" type="parTrans" cxnId="{6BF23E84-9D34-4ACD-8809-71293409D0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D1209084-F2B6-47B0-88F1-BD5B37F4D17D}" type="sibTrans" cxnId="{6BF23E84-9D34-4ACD-8809-71293409D08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B680D6C1-DEC4-4CB3-AFD6-AA12EF41F9FF}">
      <dgm:prSet phldrT="[Text]" custT="1"/>
      <dgm:spPr>
        <a:solidFill>
          <a:srgbClr val="FFE3D5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Reporting on </a:t>
          </a:r>
          <a:r>
            <a:rPr lang="en-US" sz="1800" dirty="0" err="1" smtClean="0">
              <a:solidFill>
                <a:schemeClr val="tx1"/>
              </a:solidFill>
            </a:rPr>
            <a:t>finalised</a:t>
          </a:r>
          <a:r>
            <a:rPr lang="en-US" sz="1800" dirty="0" smtClean="0">
              <a:solidFill>
                <a:schemeClr val="tx1"/>
              </a:solidFill>
            </a:rPr>
            <a:t> cases of financial misconduct to the PSC</a:t>
          </a:r>
          <a:endParaRPr lang="en-US" sz="1800" dirty="0">
            <a:solidFill>
              <a:schemeClr val="tx1"/>
            </a:solidFill>
          </a:endParaRPr>
        </a:p>
      </dgm:t>
    </dgm:pt>
    <dgm:pt modelId="{B2E58225-C1CA-4D79-85A0-B96962B282E8}" type="parTrans" cxnId="{8D81C973-7807-446B-B8FF-A374027070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3FA9C251-242E-4F87-9CD6-400A63A010D0}" type="sibTrans" cxnId="{8D81C973-7807-446B-B8FF-A374027070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>
            <a:solidFill>
              <a:schemeClr val="tx1"/>
            </a:solidFill>
          </a:endParaRPr>
        </a:p>
      </dgm:t>
    </dgm:pt>
    <dgm:pt modelId="{FDD35288-3A8A-46DE-8DC7-68E1943E41ED}" type="pres">
      <dgm:prSet presAssocID="{74C59179-44E4-4DB3-84B8-D052A04C9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4A9C5-DD04-46B6-8BD5-E229B4CB7C02}" type="pres">
      <dgm:prSet presAssocID="{0196EB37-CA95-4CCF-BC6D-40C68219B766}" presName="linNode" presStyleCnt="0"/>
      <dgm:spPr/>
    </dgm:pt>
    <dgm:pt modelId="{3A585B5B-0447-483D-89E0-AC6C1BE99165}" type="pres">
      <dgm:prSet presAssocID="{0196EB37-CA95-4CCF-BC6D-40C68219B766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C9298-8027-4023-9DAB-3708739A93DA}" type="pres">
      <dgm:prSet presAssocID="{0196EB37-CA95-4CCF-BC6D-40C68219B766}" presName="bracket" presStyleLbl="parChTrans1D1" presStyleIdx="0" presStyleCnt="4" custLinFactNeighborX="18733"/>
      <dgm:spPr>
        <a:ln>
          <a:solidFill>
            <a:srgbClr val="990000"/>
          </a:solidFill>
        </a:ln>
      </dgm:spPr>
      <dgm:t>
        <a:bodyPr/>
        <a:lstStyle/>
        <a:p>
          <a:endParaRPr lang="en-US"/>
        </a:p>
      </dgm:t>
    </dgm:pt>
    <dgm:pt modelId="{098D064F-FF50-4858-B622-1D4F768C3356}" type="pres">
      <dgm:prSet presAssocID="{0196EB37-CA95-4CCF-BC6D-40C68219B766}" presName="spH" presStyleCnt="0"/>
      <dgm:spPr/>
    </dgm:pt>
    <dgm:pt modelId="{2B61C8FA-97E2-4405-9EBF-417FD69C75BE}" type="pres">
      <dgm:prSet presAssocID="{0196EB37-CA95-4CCF-BC6D-40C68219B766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FA47A-1D87-428F-BD87-7D7A7C2765D8}" type="pres">
      <dgm:prSet presAssocID="{0E25A736-A3BB-4782-8F02-9014336ED4C2}" presName="spV" presStyleCnt="0"/>
      <dgm:spPr/>
    </dgm:pt>
    <dgm:pt modelId="{EB2020E5-8191-4BB7-99D9-B3176C423BAC}" type="pres">
      <dgm:prSet presAssocID="{A8C53CF5-BDDD-4AA3-8212-3299C14F984E}" presName="linNode" presStyleCnt="0"/>
      <dgm:spPr/>
    </dgm:pt>
    <dgm:pt modelId="{54415699-4914-4EC5-A5A2-A4C72BEFBE6C}" type="pres">
      <dgm:prSet presAssocID="{A8C53CF5-BDDD-4AA3-8212-3299C14F984E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9CA45-8C2A-4148-BB85-5D7A3CB04510}" type="pres">
      <dgm:prSet presAssocID="{A8C53CF5-BDDD-4AA3-8212-3299C14F984E}" presName="bracket" presStyleLbl="parChTrans1D1" presStyleIdx="1" presStyleCnt="4" custLinFactNeighborX="18733"/>
      <dgm:spPr>
        <a:ln>
          <a:solidFill>
            <a:srgbClr val="990000"/>
          </a:solidFill>
        </a:ln>
      </dgm:spPr>
      <dgm:t>
        <a:bodyPr/>
        <a:lstStyle/>
        <a:p>
          <a:endParaRPr lang="en-US"/>
        </a:p>
      </dgm:t>
    </dgm:pt>
    <dgm:pt modelId="{76633809-099A-442F-A7DE-00A8FAE5972A}" type="pres">
      <dgm:prSet presAssocID="{A8C53CF5-BDDD-4AA3-8212-3299C14F984E}" presName="spH" presStyleCnt="0"/>
      <dgm:spPr/>
    </dgm:pt>
    <dgm:pt modelId="{A4E0B4DA-9664-406E-B2C4-7A87D46B00A4}" type="pres">
      <dgm:prSet presAssocID="{A8C53CF5-BDDD-4AA3-8212-3299C14F984E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723F-E331-41C5-A383-E92A4EBD0074}" type="pres">
      <dgm:prSet presAssocID="{109EFA2D-7C44-4A1F-8F96-24FD3C85ABEB}" presName="spV" presStyleCnt="0"/>
      <dgm:spPr/>
    </dgm:pt>
    <dgm:pt modelId="{D46C4495-BA3E-4B71-B7E6-B0FE86743AEF}" type="pres">
      <dgm:prSet presAssocID="{4EF1E3FC-13E7-4BDD-85F7-EFB8CEDDB4FE}" presName="linNode" presStyleCnt="0"/>
      <dgm:spPr/>
    </dgm:pt>
    <dgm:pt modelId="{DBD3336B-8B86-4073-ABC5-22E7E81400B9}" type="pres">
      <dgm:prSet presAssocID="{4EF1E3FC-13E7-4BDD-85F7-EFB8CEDDB4FE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EC0FB-0CAE-40D5-9A01-89F7CFE4FFFD}" type="pres">
      <dgm:prSet presAssocID="{4EF1E3FC-13E7-4BDD-85F7-EFB8CEDDB4FE}" presName="bracket" presStyleLbl="parChTrans1D1" presStyleIdx="2" presStyleCnt="4"/>
      <dgm:spPr>
        <a:ln>
          <a:solidFill>
            <a:srgbClr val="990000"/>
          </a:solidFill>
        </a:ln>
      </dgm:spPr>
      <dgm:t>
        <a:bodyPr/>
        <a:lstStyle/>
        <a:p>
          <a:endParaRPr lang="en-US"/>
        </a:p>
      </dgm:t>
    </dgm:pt>
    <dgm:pt modelId="{FC14BAD6-C654-4291-A8B5-E27D56BFC14D}" type="pres">
      <dgm:prSet presAssocID="{4EF1E3FC-13E7-4BDD-85F7-EFB8CEDDB4FE}" presName="spH" presStyleCnt="0"/>
      <dgm:spPr/>
    </dgm:pt>
    <dgm:pt modelId="{B8135F6E-392B-41CA-96E9-5E4AE37B26D9}" type="pres">
      <dgm:prSet presAssocID="{4EF1E3FC-13E7-4BDD-85F7-EFB8CEDDB4FE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AF83A-79CD-4B6B-B327-3DFAD09F88E5}" type="pres">
      <dgm:prSet presAssocID="{86BFB0BD-D3D1-44D0-A813-4920F4307EEC}" presName="spV" presStyleCnt="0"/>
      <dgm:spPr/>
    </dgm:pt>
    <dgm:pt modelId="{88CAB4BE-2B6E-454D-9E30-E119A131D4BE}" type="pres">
      <dgm:prSet presAssocID="{F5FB2778-F99F-4579-977B-2438CD737C8B}" presName="linNode" presStyleCnt="0"/>
      <dgm:spPr/>
    </dgm:pt>
    <dgm:pt modelId="{2D4C3BE1-2FB2-402B-92E4-D9C32DF395DF}" type="pres">
      <dgm:prSet presAssocID="{F5FB2778-F99F-4579-977B-2438CD737C8B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EBCA7-7901-4BEB-BE0E-25C7DD23BAA4}" type="pres">
      <dgm:prSet presAssocID="{F5FB2778-F99F-4579-977B-2438CD737C8B}" presName="bracket" presStyleLbl="parChTrans1D1" presStyleIdx="3" presStyleCnt="4"/>
      <dgm:spPr>
        <a:ln>
          <a:solidFill>
            <a:srgbClr val="990000"/>
          </a:solidFill>
        </a:ln>
      </dgm:spPr>
      <dgm:t>
        <a:bodyPr/>
        <a:lstStyle/>
        <a:p>
          <a:endParaRPr lang="en-US"/>
        </a:p>
      </dgm:t>
    </dgm:pt>
    <dgm:pt modelId="{BE75F7ED-5603-438A-B950-A44C40B66E15}" type="pres">
      <dgm:prSet presAssocID="{F5FB2778-F99F-4579-977B-2438CD737C8B}" presName="spH" presStyleCnt="0"/>
      <dgm:spPr/>
    </dgm:pt>
    <dgm:pt modelId="{48FEA5E6-2AF5-4157-B34F-9E955586E266}" type="pres">
      <dgm:prSet presAssocID="{F5FB2778-F99F-4579-977B-2438CD737C8B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34E3-EE31-4B92-BEAB-4E0877B48544}" type="presOf" srcId="{F5FB2778-F99F-4579-977B-2438CD737C8B}" destId="{2D4C3BE1-2FB2-402B-92E4-D9C32DF395DF}" srcOrd="0" destOrd="0" presId="urn:diagrams.loki3.com/BracketList+Icon"/>
    <dgm:cxn modelId="{08EAF238-48E2-4F55-ACA7-FCD76A658256}" srcId="{4EF1E3FC-13E7-4BDD-85F7-EFB8CEDDB4FE}" destId="{B4A3860F-EDFB-49DD-AA68-F2C4EB066996}" srcOrd="1" destOrd="0" parTransId="{4AB757A0-F977-419A-9C6B-F1CEF4675D70}" sibTransId="{E4950C16-781F-4854-A430-00FF37FBCAF6}"/>
    <dgm:cxn modelId="{0EA38B2A-B58D-493A-8881-28BAB7511C49}" type="presOf" srcId="{730F2E03-EB5E-48EC-96A9-A748FE6888E5}" destId="{2B61C8FA-97E2-4405-9EBF-417FD69C75BE}" srcOrd="0" destOrd="0" presId="urn:diagrams.loki3.com/BracketList+Icon"/>
    <dgm:cxn modelId="{EB088559-77BB-4809-8792-45267686018C}" type="presOf" srcId="{AA02D53E-06B3-42A9-BCD7-D65683684A5C}" destId="{B8135F6E-392B-41CA-96E9-5E4AE37B26D9}" srcOrd="0" destOrd="0" presId="urn:diagrams.loki3.com/BracketList+Icon"/>
    <dgm:cxn modelId="{8D81C973-7807-446B-B8FF-A37402707016}" srcId="{F5FB2778-F99F-4579-977B-2438CD737C8B}" destId="{B680D6C1-DEC4-4CB3-AFD6-AA12EF41F9FF}" srcOrd="0" destOrd="0" parTransId="{B2E58225-C1CA-4D79-85A0-B96962B282E8}" sibTransId="{3FA9C251-242E-4F87-9CD6-400A63A010D0}"/>
    <dgm:cxn modelId="{733B6745-AED5-4190-AE9D-D4715A12F380}" srcId="{74C59179-44E4-4DB3-84B8-D052A04C9910}" destId="{4EF1E3FC-13E7-4BDD-85F7-EFB8CEDDB4FE}" srcOrd="2" destOrd="0" parTransId="{C70B66E9-B217-46CC-AAF7-CD68CE616F7D}" sibTransId="{86BFB0BD-D3D1-44D0-A813-4920F4307EEC}"/>
    <dgm:cxn modelId="{FF1CFB45-B883-4B3C-8496-E1C29476E70C}" srcId="{74C59179-44E4-4DB3-84B8-D052A04C9910}" destId="{0196EB37-CA95-4CCF-BC6D-40C68219B766}" srcOrd="0" destOrd="0" parTransId="{D9137A62-88B5-466B-A720-255EB40BE657}" sibTransId="{0E25A736-A3BB-4782-8F02-9014336ED4C2}"/>
    <dgm:cxn modelId="{6BF23E84-9D34-4ACD-8809-71293409D08B}" srcId="{74C59179-44E4-4DB3-84B8-D052A04C9910}" destId="{F5FB2778-F99F-4579-977B-2438CD737C8B}" srcOrd="3" destOrd="0" parTransId="{F6B0348F-1AC8-4638-A55B-7AD5117A227B}" sibTransId="{D1209084-F2B6-47B0-88F1-BD5B37F4D17D}"/>
    <dgm:cxn modelId="{D829947F-EE8A-4A93-8337-B842C1E40B7D}" type="presOf" srcId="{4EF1E3FC-13E7-4BDD-85F7-EFB8CEDDB4FE}" destId="{DBD3336B-8B86-4073-ABC5-22E7E81400B9}" srcOrd="0" destOrd="0" presId="urn:diagrams.loki3.com/BracketList+Icon"/>
    <dgm:cxn modelId="{1ED5185B-675C-4BBB-B6A5-FE5D8363951F}" type="presOf" srcId="{B4A3860F-EDFB-49DD-AA68-F2C4EB066996}" destId="{B8135F6E-392B-41CA-96E9-5E4AE37B26D9}" srcOrd="0" destOrd="1" presId="urn:diagrams.loki3.com/BracketList+Icon"/>
    <dgm:cxn modelId="{8F2A9C80-D338-49AD-8CA6-6863522B9334}" type="presOf" srcId="{74C59179-44E4-4DB3-84B8-D052A04C9910}" destId="{FDD35288-3A8A-46DE-8DC7-68E1943E41ED}" srcOrd="0" destOrd="0" presId="urn:diagrams.loki3.com/BracketList+Icon"/>
    <dgm:cxn modelId="{AFFA05C0-10E6-4036-BFD5-1B4A5ACF66C7}" type="presOf" srcId="{B680D6C1-DEC4-4CB3-AFD6-AA12EF41F9FF}" destId="{48FEA5E6-2AF5-4157-B34F-9E955586E266}" srcOrd="0" destOrd="0" presId="urn:diagrams.loki3.com/BracketList+Icon"/>
    <dgm:cxn modelId="{0556CA86-28D7-4723-9E77-EEA025FD1117}" srcId="{4EF1E3FC-13E7-4BDD-85F7-EFB8CEDDB4FE}" destId="{AA02D53E-06B3-42A9-BCD7-D65683684A5C}" srcOrd="0" destOrd="0" parTransId="{85A15DE3-B3B1-4E66-8B74-CA576F1CBF7C}" sibTransId="{41846A92-F26D-4C36-9C75-6A02A0E0CFB5}"/>
    <dgm:cxn modelId="{38E814AD-0C08-468C-9409-F1F6F3E3EC02}" type="presOf" srcId="{A8C53CF5-BDDD-4AA3-8212-3299C14F984E}" destId="{54415699-4914-4EC5-A5A2-A4C72BEFBE6C}" srcOrd="0" destOrd="0" presId="urn:diagrams.loki3.com/BracketList+Icon"/>
    <dgm:cxn modelId="{36A7830B-133C-415A-9328-6495D85096D7}" srcId="{74C59179-44E4-4DB3-84B8-D052A04C9910}" destId="{A8C53CF5-BDDD-4AA3-8212-3299C14F984E}" srcOrd="1" destOrd="0" parTransId="{71A22DFB-4C29-4636-8196-21F68EBABDE0}" sibTransId="{109EFA2D-7C44-4A1F-8F96-24FD3C85ABEB}"/>
    <dgm:cxn modelId="{76D1425C-10C0-4212-B9B7-EC20CAEFC235}" srcId="{0196EB37-CA95-4CCF-BC6D-40C68219B766}" destId="{730F2E03-EB5E-48EC-96A9-A748FE6888E5}" srcOrd="0" destOrd="0" parTransId="{3DBFDB5A-F796-4595-A586-0E981ADFB7F1}" sibTransId="{BBFB968F-C05F-4EAB-B927-C4A391B3D799}"/>
    <dgm:cxn modelId="{5A9994B3-DC14-4CC0-A928-AE90E7C37FB3}" type="presOf" srcId="{0196EB37-CA95-4CCF-BC6D-40C68219B766}" destId="{3A585B5B-0447-483D-89E0-AC6C1BE99165}" srcOrd="0" destOrd="0" presId="urn:diagrams.loki3.com/BracketList+Icon"/>
    <dgm:cxn modelId="{3B9A72F7-6D5E-4178-87D0-3BADF532A573}" srcId="{A8C53CF5-BDDD-4AA3-8212-3299C14F984E}" destId="{FEE8590A-F2C8-4271-A445-C11A806C7030}" srcOrd="0" destOrd="0" parTransId="{F8834F91-655A-43D6-A0B2-477FB68555FB}" sibTransId="{B756E701-9256-49A0-8A3B-CECD90D4357C}"/>
    <dgm:cxn modelId="{C21916E5-7DF4-43C9-B347-23A14B9097F7}" type="presOf" srcId="{FEE8590A-F2C8-4271-A445-C11A806C7030}" destId="{A4E0B4DA-9664-406E-B2C4-7A87D46B00A4}" srcOrd="0" destOrd="0" presId="urn:diagrams.loki3.com/BracketList+Icon"/>
    <dgm:cxn modelId="{B2DF1519-268D-4D7D-B13D-F388B9DAED2D}" type="presParOf" srcId="{FDD35288-3A8A-46DE-8DC7-68E1943E41ED}" destId="{2284A9C5-DD04-46B6-8BD5-E229B4CB7C02}" srcOrd="0" destOrd="0" presId="urn:diagrams.loki3.com/BracketList+Icon"/>
    <dgm:cxn modelId="{E7F8DA2D-2FA5-4F55-B968-6790D62959CC}" type="presParOf" srcId="{2284A9C5-DD04-46B6-8BD5-E229B4CB7C02}" destId="{3A585B5B-0447-483D-89E0-AC6C1BE99165}" srcOrd="0" destOrd="0" presId="urn:diagrams.loki3.com/BracketList+Icon"/>
    <dgm:cxn modelId="{ED118346-A460-4121-97E0-9738958D4F9B}" type="presParOf" srcId="{2284A9C5-DD04-46B6-8BD5-E229B4CB7C02}" destId="{65BC9298-8027-4023-9DAB-3708739A93DA}" srcOrd="1" destOrd="0" presId="urn:diagrams.loki3.com/BracketList+Icon"/>
    <dgm:cxn modelId="{576E6518-2DC0-4F4F-BCF5-0EBEEA33EF74}" type="presParOf" srcId="{2284A9C5-DD04-46B6-8BD5-E229B4CB7C02}" destId="{098D064F-FF50-4858-B622-1D4F768C3356}" srcOrd="2" destOrd="0" presId="urn:diagrams.loki3.com/BracketList+Icon"/>
    <dgm:cxn modelId="{93D2F42F-9511-4FDC-89FA-29BDFCB74320}" type="presParOf" srcId="{2284A9C5-DD04-46B6-8BD5-E229B4CB7C02}" destId="{2B61C8FA-97E2-4405-9EBF-417FD69C75BE}" srcOrd="3" destOrd="0" presId="urn:diagrams.loki3.com/BracketList+Icon"/>
    <dgm:cxn modelId="{35C205EB-BEC2-49DF-818C-8F8A86B6759C}" type="presParOf" srcId="{FDD35288-3A8A-46DE-8DC7-68E1943E41ED}" destId="{4B0FA47A-1D87-428F-BD87-7D7A7C2765D8}" srcOrd="1" destOrd="0" presId="urn:diagrams.loki3.com/BracketList+Icon"/>
    <dgm:cxn modelId="{221BE366-1FA6-4B8A-B28E-EA33B1A802BA}" type="presParOf" srcId="{FDD35288-3A8A-46DE-8DC7-68E1943E41ED}" destId="{EB2020E5-8191-4BB7-99D9-B3176C423BAC}" srcOrd="2" destOrd="0" presId="urn:diagrams.loki3.com/BracketList+Icon"/>
    <dgm:cxn modelId="{B87113E8-E05B-41A7-9B06-382FBB47E9DA}" type="presParOf" srcId="{EB2020E5-8191-4BB7-99D9-B3176C423BAC}" destId="{54415699-4914-4EC5-A5A2-A4C72BEFBE6C}" srcOrd="0" destOrd="0" presId="urn:diagrams.loki3.com/BracketList+Icon"/>
    <dgm:cxn modelId="{DAE31C68-0F1E-40EB-8A8D-70DFA9241F54}" type="presParOf" srcId="{EB2020E5-8191-4BB7-99D9-B3176C423BAC}" destId="{6209CA45-8C2A-4148-BB85-5D7A3CB04510}" srcOrd="1" destOrd="0" presId="urn:diagrams.loki3.com/BracketList+Icon"/>
    <dgm:cxn modelId="{3DC606C3-18C2-4EBF-AB5D-873B42B311D0}" type="presParOf" srcId="{EB2020E5-8191-4BB7-99D9-B3176C423BAC}" destId="{76633809-099A-442F-A7DE-00A8FAE5972A}" srcOrd="2" destOrd="0" presId="urn:diagrams.loki3.com/BracketList+Icon"/>
    <dgm:cxn modelId="{A69FFAFE-A531-4C67-8FC7-ABA5A288D69B}" type="presParOf" srcId="{EB2020E5-8191-4BB7-99D9-B3176C423BAC}" destId="{A4E0B4DA-9664-406E-B2C4-7A87D46B00A4}" srcOrd="3" destOrd="0" presId="urn:diagrams.loki3.com/BracketList+Icon"/>
    <dgm:cxn modelId="{71017664-856A-4345-A03F-6BD924F2ACCA}" type="presParOf" srcId="{FDD35288-3A8A-46DE-8DC7-68E1943E41ED}" destId="{DFB4723F-E331-41C5-A383-E92A4EBD0074}" srcOrd="3" destOrd="0" presId="urn:diagrams.loki3.com/BracketList+Icon"/>
    <dgm:cxn modelId="{38C52D82-EAAF-4926-BEB1-C38ADF7C1874}" type="presParOf" srcId="{FDD35288-3A8A-46DE-8DC7-68E1943E41ED}" destId="{D46C4495-BA3E-4B71-B7E6-B0FE86743AEF}" srcOrd="4" destOrd="0" presId="urn:diagrams.loki3.com/BracketList+Icon"/>
    <dgm:cxn modelId="{139C9650-09B8-4F3D-82F1-A0D70EC741EB}" type="presParOf" srcId="{D46C4495-BA3E-4B71-B7E6-B0FE86743AEF}" destId="{DBD3336B-8B86-4073-ABC5-22E7E81400B9}" srcOrd="0" destOrd="0" presId="urn:diagrams.loki3.com/BracketList+Icon"/>
    <dgm:cxn modelId="{4047DFB7-0235-46BD-93EE-E147D640100B}" type="presParOf" srcId="{D46C4495-BA3E-4B71-B7E6-B0FE86743AEF}" destId="{148EC0FB-0CAE-40D5-9A01-89F7CFE4FFFD}" srcOrd="1" destOrd="0" presId="urn:diagrams.loki3.com/BracketList+Icon"/>
    <dgm:cxn modelId="{6D27FE72-1C7F-47F4-A0E3-2FF97863A4DA}" type="presParOf" srcId="{D46C4495-BA3E-4B71-B7E6-B0FE86743AEF}" destId="{FC14BAD6-C654-4291-A8B5-E27D56BFC14D}" srcOrd="2" destOrd="0" presId="urn:diagrams.loki3.com/BracketList+Icon"/>
    <dgm:cxn modelId="{7A38316D-E0BF-4E2A-BE39-808E5445ABC5}" type="presParOf" srcId="{D46C4495-BA3E-4B71-B7E6-B0FE86743AEF}" destId="{B8135F6E-392B-41CA-96E9-5E4AE37B26D9}" srcOrd="3" destOrd="0" presId="urn:diagrams.loki3.com/BracketList+Icon"/>
    <dgm:cxn modelId="{0AE284A0-D675-473D-AAE7-9F30C934461C}" type="presParOf" srcId="{FDD35288-3A8A-46DE-8DC7-68E1943E41ED}" destId="{63DAF83A-79CD-4B6B-B327-3DFAD09F88E5}" srcOrd="5" destOrd="0" presId="urn:diagrams.loki3.com/BracketList+Icon"/>
    <dgm:cxn modelId="{3D0CBCDD-FE8E-4A8D-BF45-3C53C1028957}" type="presParOf" srcId="{FDD35288-3A8A-46DE-8DC7-68E1943E41ED}" destId="{88CAB4BE-2B6E-454D-9E30-E119A131D4BE}" srcOrd="6" destOrd="0" presId="urn:diagrams.loki3.com/BracketList+Icon"/>
    <dgm:cxn modelId="{3945B5EC-3BC4-4CF2-BF0C-AE683835C5FB}" type="presParOf" srcId="{88CAB4BE-2B6E-454D-9E30-E119A131D4BE}" destId="{2D4C3BE1-2FB2-402B-92E4-D9C32DF395DF}" srcOrd="0" destOrd="0" presId="urn:diagrams.loki3.com/BracketList+Icon"/>
    <dgm:cxn modelId="{C532C21C-7628-4D1A-A3E8-B2A71B721883}" type="presParOf" srcId="{88CAB4BE-2B6E-454D-9E30-E119A131D4BE}" destId="{76FEBCA7-7901-4BEB-BE0E-25C7DD23BAA4}" srcOrd="1" destOrd="0" presId="urn:diagrams.loki3.com/BracketList+Icon"/>
    <dgm:cxn modelId="{FCE9320D-FBDA-4010-8729-C2EFD21A7D7C}" type="presParOf" srcId="{88CAB4BE-2B6E-454D-9E30-E119A131D4BE}" destId="{BE75F7ED-5603-438A-B950-A44C40B66E15}" srcOrd="2" destOrd="0" presId="urn:diagrams.loki3.com/BracketList+Icon"/>
    <dgm:cxn modelId="{0DD82EE5-7311-4ED7-AF11-167D9F03D7DD}" type="presParOf" srcId="{88CAB4BE-2B6E-454D-9E30-E119A131D4BE}" destId="{48FEA5E6-2AF5-4157-B34F-9E955586E26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85B5B-0447-483D-89E0-AC6C1BE99165}">
      <dsp:nvSpPr>
        <dsp:cNvPr id="0" name=""/>
        <dsp:cNvSpPr/>
      </dsp:nvSpPr>
      <dsp:spPr>
        <a:xfrm>
          <a:off x="0" y="10521"/>
          <a:ext cx="2045007" cy="86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  <a:t>Sections 195 and 196 of the Constitution</a:t>
          </a:r>
          <a:endParaRPr lang="en-US" sz="1800" kern="1200" dirty="0">
            <a:solidFill>
              <a:srgbClr val="993300"/>
            </a:solidFill>
            <a:latin typeface="Berlin Sans FB Demi" pitchFamily="34" charset="0"/>
          </a:endParaRPr>
        </a:p>
      </dsp:txBody>
      <dsp:txXfrm>
        <a:off x="0" y="10521"/>
        <a:ext cx="2045007" cy="866250"/>
      </dsp:txXfrm>
    </dsp:sp>
    <dsp:sp modelId="{65BC9298-8027-4023-9DAB-3708739A93DA}">
      <dsp:nvSpPr>
        <dsp:cNvPr id="0" name=""/>
        <dsp:cNvSpPr/>
      </dsp:nvSpPr>
      <dsp:spPr>
        <a:xfrm>
          <a:off x="2075655" y="10521"/>
          <a:ext cx="409001" cy="866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9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1C8FA-97E2-4405-9EBF-417FD69C75BE}">
      <dsp:nvSpPr>
        <dsp:cNvPr id="0" name=""/>
        <dsp:cNvSpPr/>
      </dsp:nvSpPr>
      <dsp:spPr>
        <a:xfrm>
          <a:off x="2617609" y="10521"/>
          <a:ext cx="5562421" cy="866250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Sets out the powers and functions of the PSC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617609" y="10521"/>
        <a:ext cx="5562421" cy="866250"/>
      </dsp:txXfrm>
    </dsp:sp>
    <dsp:sp modelId="{54415699-4914-4EC5-A5A2-A4C72BEFBE6C}">
      <dsp:nvSpPr>
        <dsp:cNvPr id="0" name=""/>
        <dsp:cNvSpPr/>
      </dsp:nvSpPr>
      <dsp:spPr>
        <a:xfrm>
          <a:off x="0" y="1111193"/>
          <a:ext cx="2045007" cy="86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  <a:t>Public Service Commission </a:t>
          </a:r>
          <a:b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</a:br>
          <a: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  <a:t>Act, 1997</a:t>
          </a:r>
          <a:endParaRPr lang="en-US" sz="1800" kern="1200" dirty="0">
            <a:solidFill>
              <a:srgbClr val="993300"/>
            </a:solidFill>
            <a:latin typeface="Berlin Sans FB Demi" pitchFamily="34" charset="0"/>
          </a:endParaRPr>
        </a:p>
      </dsp:txBody>
      <dsp:txXfrm>
        <a:off x="0" y="1111193"/>
        <a:ext cx="2045007" cy="866250"/>
      </dsp:txXfrm>
    </dsp:sp>
    <dsp:sp modelId="{6209CA45-8C2A-4148-BB85-5D7A3CB04510}">
      <dsp:nvSpPr>
        <dsp:cNvPr id="0" name=""/>
        <dsp:cNvSpPr/>
      </dsp:nvSpPr>
      <dsp:spPr>
        <a:xfrm>
          <a:off x="2075655" y="948771"/>
          <a:ext cx="409001" cy="11910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9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0B4DA-9664-406E-B2C4-7A87D46B00A4}">
      <dsp:nvSpPr>
        <dsp:cNvPr id="0" name=""/>
        <dsp:cNvSpPr/>
      </dsp:nvSpPr>
      <dsp:spPr>
        <a:xfrm>
          <a:off x="2617609" y="948771"/>
          <a:ext cx="5562421" cy="1191093"/>
        </a:xfrm>
        <a:prstGeom prst="rect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Provides for the regulation of the PSC, such as the appointment of Commissioners, conditions of appointment, functions of the PSC (inspections/ inquiries/ powers to summons)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617609" y="948771"/>
        <a:ext cx="5562421" cy="1191093"/>
      </dsp:txXfrm>
    </dsp:sp>
    <dsp:sp modelId="{DBD3336B-8B86-4073-ABC5-22E7E81400B9}">
      <dsp:nvSpPr>
        <dsp:cNvPr id="0" name=""/>
        <dsp:cNvSpPr/>
      </dsp:nvSpPr>
      <dsp:spPr>
        <a:xfrm>
          <a:off x="0" y="2366552"/>
          <a:ext cx="2045007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  <a:t>Public Service Act, 1994</a:t>
          </a:r>
          <a:endParaRPr lang="en-US" sz="1800" kern="1200" dirty="0">
            <a:solidFill>
              <a:srgbClr val="993300"/>
            </a:solidFill>
            <a:latin typeface="Berlin Sans FB Demi" pitchFamily="34" charset="0"/>
          </a:endParaRPr>
        </a:p>
      </dsp:txBody>
      <dsp:txXfrm>
        <a:off x="0" y="2366552"/>
        <a:ext cx="2045007" cy="618750"/>
      </dsp:txXfrm>
    </dsp:sp>
    <dsp:sp modelId="{148EC0FB-0CAE-40D5-9A01-89F7CFE4FFFD}">
      <dsp:nvSpPr>
        <dsp:cNvPr id="0" name=""/>
        <dsp:cNvSpPr/>
      </dsp:nvSpPr>
      <dsp:spPr>
        <a:xfrm>
          <a:off x="2045007" y="2211865"/>
          <a:ext cx="409001" cy="928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9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35F6E-392B-41CA-96E9-5E4AE37B26D9}">
      <dsp:nvSpPr>
        <dsp:cNvPr id="0" name=""/>
        <dsp:cNvSpPr/>
      </dsp:nvSpPr>
      <dsp:spPr>
        <a:xfrm>
          <a:off x="2617609" y="2211865"/>
          <a:ext cx="5562421" cy="928125"/>
        </a:xfrm>
        <a:prstGeom prst="rect">
          <a:avLst/>
        </a:prstGeom>
        <a:solidFill>
          <a:srgbClr val="FFB7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PSC may issue directions to ensure compliance with the Act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Right to have grievances lodged with the PSC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17609" y="2211865"/>
        <a:ext cx="5562421" cy="928125"/>
      </dsp:txXfrm>
    </dsp:sp>
    <dsp:sp modelId="{2D4C3BE1-2FB2-402B-92E4-D9C32DF395DF}">
      <dsp:nvSpPr>
        <dsp:cNvPr id="0" name=""/>
        <dsp:cNvSpPr/>
      </dsp:nvSpPr>
      <dsp:spPr>
        <a:xfrm>
          <a:off x="0" y="3211990"/>
          <a:ext cx="2045007" cy="13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993300"/>
              </a:solidFill>
              <a:latin typeface="Berlin Sans FB Demi" pitchFamily="34" charset="0"/>
            </a:rPr>
            <a:t>Public Finance Management Act, 1999, read with the Treasury Regulations</a:t>
          </a:r>
          <a:endParaRPr lang="en-US" sz="1800" kern="1200" dirty="0">
            <a:solidFill>
              <a:srgbClr val="993300"/>
            </a:solidFill>
            <a:latin typeface="Berlin Sans FB Demi" pitchFamily="34" charset="0"/>
          </a:endParaRPr>
        </a:p>
      </dsp:txBody>
      <dsp:txXfrm>
        <a:off x="0" y="3211990"/>
        <a:ext cx="2045007" cy="1386000"/>
      </dsp:txXfrm>
    </dsp:sp>
    <dsp:sp modelId="{76FEBCA7-7901-4BEB-BE0E-25C7DD23BAA4}">
      <dsp:nvSpPr>
        <dsp:cNvPr id="0" name=""/>
        <dsp:cNvSpPr/>
      </dsp:nvSpPr>
      <dsp:spPr>
        <a:xfrm>
          <a:off x="2045007" y="3211990"/>
          <a:ext cx="409001" cy="1386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9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EA5E6-2AF5-4157-B34F-9E955586E266}">
      <dsp:nvSpPr>
        <dsp:cNvPr id="0" name=""/>
        <dsp:cNvSpPr/>
      </dsp:nvSpPr>
      <dsp:spPr>
        <a:xfrm>
          <a:off x="2617609" y="3211990"/>
          <a:ext cx="5562421" cy="1386000"/>
        </a:xfrm>
        <a:prstGeom prst="rect">
          <a:avLst/>
        </a:prstGeom>
        <a:solidFill>
          <a:srgbClr val="FFE3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Reporting on </a:t>
          </a:r>
          <a:r>
            <a:rPr lang="en-US" sz="1800" kern="1200" dirty="0" err="1" smtClean="0">
              <a:solidFill>
                <a:schemeClr val="tx1"/>
              </a:solidFill>
            </a:rPr>
            <a:t>finalised</a:t>
          </a:r>
          <a:r>
            <a:rPr lang="en-US" sz="1800" kern="1200" dirty="0" smtClean="0">
              <a:solidFill>
                <a:schemeClr val="tx1"/>
              </a:solidFill>
            </a:rPr>
            <a:t> cases of financial misconduct to the PSC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17609" y="3211990"/>
        <a:ext cx="5562421" cy="13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2241039-06B6-4C96-9B37-B14C9A7BF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6218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A7299F-D54F-40EE-83FA-348C794BB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2561" y="3"/>
            <a:ext cx="3036218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92BB46-5730-4F7F-89B9-3CBA7ED4F9B1}" type="datetimeFigureOut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0DFE14-7A54-4E51-BC4D-6E73975112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36218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1AA61D-99B3-4DCD-9962-2E9191667B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2561" y="8772381"/>
            <a:ext cx="3036218" cy="46211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E21111-5364-4F45-845E-211FC057FE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985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29476DC-ECEA-4227-9F1D-E5F94A0BC3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621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9A4BF0C0-515C-4D0E-8A20-A4292ECE86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621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A65B958D-3DDF-43BF-AB02-411EABE546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0A5084A5-57F1-43F6-804A-320544AECB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386193"/>
            <a:ext cx="5608320" cy="41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B0EACAE3-1379-4C44-91BD-49E45CA30A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81"/>
            <a:ext cx="303621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83F12E01-5604-4F31-803C-C3858C529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772381"/>
            <a:ext cx="303621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CEE4DE-C844-4CA2-A356-FABBC657FA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985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02A7855-4B6D-423E-957B-6D53E663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6722AF4A-FDF9-4231-A795-F15F5556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B649540-E00B-4153-9A5C-521643F4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8CFE0-3CCD-46E3-97D0-651FD3DF184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17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6F7C17A-68B5-47D1-8F95-87219FB6AB16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3506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02A7855-4B6D-423E-957B-6D53E663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6722AF4A-FDF9-4231-A795-F15F5556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B649540-E00B-4153-9A5C-521643F4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8CFE0-3CCD-46E3-97D0-651FD3DF184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767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2A49A3-FA25-44D6-84DD-5B12D5035984}" type="slidenum">
              <a:rPr lang="en-ZA" sz="1200" b="0" smtClean="0"/>
              <a:pPr/>
              <a:t>4</a:t>
            </a:fld>
            <a:endParaRPr lang="en-ZA" sz="1200" b="0" smtClean="0"/>
          </a:p>
        </p:txBody>
      </p:sp>
    </p:spTree>
    <p:extLst>
      <p:ext uri="{BB962C8B-B14F-4D97-AF65-F5344CB8AC3E}">
        <p14:creationId xmlns:p14="http://schemas.microsoft.com/office/powerpoint/2010/main" xmlns="" val="201020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2A49A3-FA25-44D6-84DD-5B12D5035984}" type="slidenum">
              <a:rPr lang="en-ZA" sz="1200" b="0" smtClean="0"/>
              <a:pPr/>
              <a:t>6</a:t>
            </a:fld>
            <a:endParaRPr lang="en-ZA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25793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2A49A3-FA25-44D6-84DD-5B12D5035984}" type="slidenum">
              <a:rPr lang="en-ZA" sz="1200" b="0" smtClean="0"/>
              <a:pPr/>
              <a:t>7</a:t>
            </a:fld>
            <a:endParaRPr lang="en-ZA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2044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9E51D-D1F7-4E9C-97B5-33942C566359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9157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02A7855-4B6D-423E-957B-6D53E663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6722AF4A-FDF9-4231-A795-F15F5556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B649540-E00B-4153-9A5C-521643F4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8CFE0-3CCD-46E3-97D0-651FD3DF184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115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02A7855-4B6D-423E-957B-6D53E663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6722AF4A-FDF9-4231-A795-F15F5556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B649540-E00B-4153-9A5C-521643F4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8CFE0-3CCD-46E3-97D0-651FD3DF184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47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02A7855-4B6D-423E-957B-6D53E663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6722AF4A-FDF9-4231-A795-F15F5556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B649540-E00B-4153-9A5C-521643F4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8CFE0-3CCD-46E3-97D0-651FD3DF1844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978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:\doc\Public Service\main.jpg">
            <a:extLst>
              <a:ext uri="{FF2B5EF4-FFF2-40B4-BE49-F238E27FC236}">
                <a16:creationId xmlns:a16="http://schemas.microsoft.com/office/drawing/2014/main" xmlns="" id="{B4C5EE39-992C-4F51-BFE8-C61792BCC2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CD8A6136-419B-4C93-8D19-2C465C9375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2924175"/>
            <a:ext cx="6913563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0B0372D2-4E9B-4C30-A858-455F697E4F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3141663"/>
            <a:ext cx="6913563" cy="579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E83507CC-921C-4521-AE3C-89B154DAFB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3860800"/>
            <a:ext cx="6913563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B2A26D7F-C17F-4555-ACEF-BF39ECF121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2997200"/>
            <a:ext cx="6913563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5286CD22-87EE-4B15-9CD2-16D2397E47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1913" y="2997200"/>
            <a:ext cx="6913562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F3AF0941-DF0E-40AC-BBEA-D52661D922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47813" y="3213100"/>
            <a:ext cx="6913562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B259CDF2-B078-466D-8148-0F9E8F0F3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E4EE7B4B-D784-4A4F-BE83-EDB9B2F17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EBF00BDE-D1D8-40CF-9C4B-95D1002E2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D58F-D83C-465D-9951-5940255C81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445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C551E3-37F2-4B4E-A378-8265584D9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2DE541-0AA1-4C17-B3A8-09A25E877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1FB759-8E58-4294-8C5D-62BA6AAC9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A63C-9719-4ACD-9910-961ABC792F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40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6688DC-AE12-471A-BE88-BB8505398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EB47B3-1B2F-4969-9AC8-1108841DD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4D4389A-1932-44A4-BCA1-8953EEA1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C314-E695-4B49-A335-AFD781A7E3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072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JusticeK\AppData\Local\Microsoft\Windows\Temporary Internet Files\Content.Outlook\3R6TD3T3\100 YEARS LOGO.jpg">
            <a:extLst>
              <a:ext uri="{FF2B5EF4-FFF2-40B4-BE49-F238E27FC236}">
                <a16:creationId xmlns:a16="http://schemas.microsoft.com/office/drawing/2014/main" xmlns="" id="{49C54EA7-5A06-49DD-A6A4-1CCE922AF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16663"/>
            <a:ext cx="98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4BC022-D75A-4393-AD38-07E955994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45610C-945E-4111-AF20-AA201F1B1692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952F87-10C0-4371-A943-6FB77FD20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91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C41F76-FAE6-47B4-BD3D-D0C64DFA2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F850A2-9B42-48A9-ABBA-CE3429CE00B7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5B9DA8A-94B1-429A-98A4-9A9827FF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19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206254-0649-4313-BE70-C2159536F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215524-A706-4E5F-850A-B80843C0903D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09A2B8-94A3-4245-9F6C-92ECD1DCB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17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8969F8-2619-4ACB-9D71-34BA6ACD7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9A113F-4492-4E3F-8F11-99765A6769A1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FC074B-8A58-4ABE-80D8-B871836E5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19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D66A557-D59C-4FCD-BC7C-242257268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D026AC-F103-485E-8710-C0F45A36BD13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8E004B5-19C8-4E09-9772-D3DE88F06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7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0822E0-7E5D-43E1-BF45-C08686245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24D017-87D6-4873-8340-5D3BB70B9832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8B773AD-4469-495E-A5A8-4E009D8B9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6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ADCB01C-01BD-47F3-81D3-9966CEBFB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4226A9-A9A0-41AF-AD5E-EB2B8E667A2C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B5C8B3D-0662-4773-B367-8DA384F0C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2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382033-3E5D-44FA-96D5-59789B3C4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438943-7920-4B04-8C62-F69F63F2CE9D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08236-BD1C-47F6-B7E4-38E6FA27E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64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5C1EAB-AB7F-420E-8884-D15702989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5250FB3-3053-43A3-B113-AF802F94E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9C5CD4-4F9B-494F-AE4A-B8063350C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50B9-2D58-49F2-9994-51915C2C02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486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69BED3-4A0B-40C0-95BB-B90520CEC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95C1BE-9BA3-49F7-984D-A8F2CC1CE6CE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33A85A-1B66-479A-BD49-7F7E8CC13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82141A6-92C0-41D0-91C8-AD1411A99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D6F740-CE56-47AA-9ADE-9D5AC97D634B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749CE4D-9842-4D1B-8F34-768D12D56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190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274638"/>
            <a:ext cx="2095500" cy="5808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5688" cy="5808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693D22-5F95-45B7-BCD2-662337F81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1735296-39F7-4CE1-9FF0-4DD19231DED8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78D273-46C3-4CD6-B55D-5A5825201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672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5573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DC9F02-1801-4E7E-A688-4157640E7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46F3BA-700A-4E8A-B386-7EEBDEBF95A7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6210C6-6814-4A8B-990A-6FC41B20E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92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370222-D380-4362-B852-762E136BC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AEB082-0C30-4169-BEAE-9F989FC0FA55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2366A2-CFD1-4788-AE8C-07A3293A4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3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074213-8E66-4795-85E7-0FB104F0A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C0B53C-113E-49CF-AFA2-626FB043C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827287-6EB9-4522-A478-F95619E66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2F731-3ED2-49AE-931B-4C66EC9C38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176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CAA761-7BF8-4110-A5D8-776451630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6F003F-EDD1-4BBD-B78D-F7C18171F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6E48D-1615-4B79-A04B-52F162B2A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FF1F-65DC-4E14-8AF3-33330FD348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713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8905CA1-4D13-4788-B0A8-B7CB316EE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E7C9652-B3D9-4B3B-8B58-B3D5920BB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B542BCF-F9D7-4952-95A3-985348936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AA44-B08F-4046-8DF1-8B954A97BA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475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9C4F8D3-8409-4C7E-8755-C83ED2D08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167B4D-AEA7-4A63-9AE0-5941B5ECC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50DCB44-313E-4D2F-96C0-2AEE5EF1C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3662-A4C7-4FD2-965E-E85D596B1C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7552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5992AF3-7933-45B1-BDF5-5965165E9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A41AEF2-F993-4312-BBD6-C350A0B78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403849D-7831-4E88-BB4C-F1C72B1D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E442-9B6E-4405-9D96-25FE40FBBC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65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EB2B0B-0026-48FD-B1DE-F9D873917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872473-2087-432E-9974-52281D2B2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DE5CD5-454B-42E8-97A4-A814E6A89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3726-06AF-44F5-9FE3-A0C792D8CA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72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8D685C-3B59-4CB4-A16D-856874422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D24645-9A4D-4F88-9751-222DC6183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A21D79-98D3-4383-9724-33F6D7285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F37C-52CD-4C4B-9984-1A97D03EF2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87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2_nu.jpg">
            <a:extLst>
              <a:ext uri="{FF2B5EF4-FFF2-40B4-BE49-F238E27FC236}">
                <a16:creationId xmlns:a16="http://schemas.microsoft.com/office/drawing/2014/main" xmlns="" id="{E23EF1F8-AE99-4F68-B7FE-CF8760D5A9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A84864A9-7621-48F3-AF69-67F3545C7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00B481F5-A533-445E-8D95-627F0FEB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EF0E132-E59B-44B9-A688-612584CF3B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49C12EF-4D29-491C-8EE5-DFFF95433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85DF311-5253-4720-A202-13C12574DC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B8140-25AF-47A2-9E8C-4E416DB125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43" r:id="rId2"/>
    <p:sldLayoutId id="2147486344" r:id="rId3"/>
    <p:sldLayoutId id="2147486345" r:id="rId4"/>
    <p:sldLayoutId id="2147486346" r:id="rId5"/>
    <p:sldLayoutId id="2147486347" r:id="rId6"/>
    <p:sldLayoutId id="2147486348" r:id="rId7"/>
    <p:sldLayoutId id="2147486349" r:id="rId8"/>
    <p:sldLayoutId id="2147486350" r:id="rId9"/>
    <p:sldLayoutId id="2147486351" r:id="rId10"/>
    <p:sldLayoutId id="2147486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12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5966BFCA-64A3-41AB-A69B-59598C4AA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B80AF6E-FEA0-4921-9E78-5BD7A46BB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xmlns="" id="{7627D4F9-D22A-4AAE-BA98-F8EDF5BB54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defRPr>
            </a:lvl1pPr>
          </a:lstStyle>
          <a:p>
            <a:pPr>
              <a:defRPr/>
            </a:pPr>
            <a:fld id="{68952083-C1A7-4762-A60B-991B5994B9AF}" type="datetime1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xmlns="" id="{3FBB24E2-D2B7-45EC-8941-DE2AD4FD9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4" name="Picture 11" descr="slide2_nu.jpg">
            <a:extLst>
              <a:ext uri="{FF2B5EF4-FFF2-40B4-BE49-F238E27FC236}">
                <a16:creationId xmlns:a16="http://schemas.microsoft.com/office/drawing/2014/main" xmlns="" id="{64D2E7E8-3E38-4520-81C7-700A77BE22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54" r:id="rId1"/>
    <p:sldLayoutId id="2147486355" r:id="rId2"/>
    <p:sldLayoutId id="2147486356" r:id="rId3"/>
    <p:sldLayoutId id="2147486357" r:id="rId4"/>
    <p:sldLayoutId id="2147486358" r:id="rId5"/>
    <p:sldLayoutId id="2147486359" r:id="rId6"/>
    <p:sldLayoutId id="2147486360" r:id="rId7"/>
    <p:sldLayoutId id="2147486361" r:id="rId8"/>
    <p:sldLayoutId id="2147486362" r:id="rId9"/>
    <p:sldLayoutId id="2147486363" r:id="rId10"/>
    <p:sldLayoutId id="2147486364" r:id="rId11"/>
    <p:sldLayoutId id="2147486365" r:id="rId12"/>
    <p:sldLayoutId id="21474863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2A10D835-D00A-4D40-AF50-A2370968F3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1540" y="2852935"/>
            <a:ext cx="8424614" cy="864097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PUBLIC SERVICE COMMISSION</a:t>
            </a:r>
            <a:endParaRPr lang="en-US" altLang="en-US" sz="32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 eaLnBrk="1" hangingPunct="1"/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9460" name="TextBox 1">
            <a:extLst>
              <a:ext uri="{FF2B5EF4-FFF2-40B4-BE49-F238E27FC236}">
                <a16:creationId xmlns:a16="http://schemas.microsoft.com/office/drawing/2014/main" xmlns="" id="{DC11BD3E-DC25-43DE-BF24-F473D796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429000"/>
            <a:ext cx="8352606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33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endParaRPr lang="en-US" sz="2000" b="1" dirty="0" smtClean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 eaLnBrk="1" hangingPunct="1">
              <a:buNone/>
            </a:pPr>
            <a:r>
              <a:rPr lang="en-US" sz="20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PRESENTATION TO PARLIAMENT ON THE </a:t>
            </a:r>
          </a:p>
          <a:p>
            <a:pPr algn="ctr" eaLnBrk="1" hangingPunct="1">
              <a:buNone/>
            </a:pPr>
            <a: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ANNUAL PERFORMANCE PLAN </a:t>
            </a:r>
          </a:p>
          <a:p>
            <a:pPr algn="ctr" eaLnBrk="1" hangingPunct="1">
              <a:buNone/>
            </a:pPr>
            <a:r>
              <a:rPr lang="en-US" sz="20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FOR 2019/20 FINANCIAL YEAR</a:t>
            </a:r>
          </a:p>
          <a:p>
            <a:pPr algn="ctr" eaLnBrk="1" hangingPunct="1">
              <a:buNone/>
            </a:pPr>
            <a:endParaRPr lang="en-US" altLang="en-US" sz="2000" b="1" dirty="0" smtClean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 eaLnBrk="1" hangingPunct="1">
              <a:buNone/>
            </a:pPr>
            <a:endParaRPr lang="en-US" altLang="en-US" sz="20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 eaLnBrk="1" hangingPunct="1">
              <a:buNone/>
            </a:pPr>
            <a:r>
              <a:rPr lang="en-US" altLang="en-US" sz="20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DATE</a:t>
            </a:r>
            <a:r>
              <a:rPr lang="en-US" altLang="en-US" sz="2000" b="1" dirty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 </a:t>
            </a:r>
            <a:r>
              <a:rPr lang="en-US" altLang="en-US" sz="20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JULY 2019</a:t>
            </a:r>
            <a:endParaRPr lang="en-US" altLang="en-US" sz="20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-1" t="1" r="127" b="31003"/>
          <a:stretch/>
        </p:blipFill>
        <p:spPr>
          <a:xfrm>
            <a:off x="-36512" y="2564904"/>
            <a:ext cx="9180512" cy="4293096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2A10D835-D00A-4D40-AF50-A2370968F3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1351"/>
            <a:ext cx="8424614" cy="1800201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PART B: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STRATEGIC PRIORITIES FOR 2019/20 FINANCIAL YEAR</a:t>
            </a:r>
            <a:endParaRPr lang="en-US" altLang="en-US" sz="32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 eaLnBrk="1" hangingPunct="1"/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2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7536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990000"/>
                </a:solidFill>
                <a:latin typeface="Berlin Sans FB Demi" pitchFamily="34" charset="0"/>
              </a:rPr>
              <a:t>STRATEGIC OUTCOME ORIENTED </a:t>
            </a:r>
            <a:r>
              <a:rPr lang="en-US" sz="2800" b="1" dirty="0" smtClean="0">
                <a:solidFill>
                  <a:srgbClr val="990000"/>
                </a:solidFill>
                <a:latin typeface="Berlin Sans FB Demi" pitchFamily="34" charset="0"/>
              </a:rPr>
              <a:t>GOALS</a:t>
            </a:r>
            <a:endParaRPr lang="en-US" sz="2800" dirty="0">
              <a:solidFill>
                <a:srgbClr val="990000"/>
              </a:solidFill>
              <a:latin typeface="Berlin Sans FB Dem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49896" y="3717032"/>
          <a:ext cx="8136904" cy="2133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51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5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Strategic Outcome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Goal </a:t>
                      </a:r>
                      <a:r>
                        <a:rPr lang="en-ZA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Make a positive impact on the attainment of impartial and equitable service delivery that responds to the needs of the people and treat them with dignity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Goal statement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Quality of service delivery is improved through building a values-based, capable and professional public service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5085139-084C-4F96-8EDB-80AA398A7C5A}" type="slidenum">
              <a:rPr lang="en-US" sz="1400" b="0" smtClean="0"/>
              <a:pPr algn="r" eaLnBrk="0" hangingPunct="0"/>
              <a:t>11</a:t>
            </a:fld>
            <a:endParaRPr lang="en-US" sz="14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54096" y="1340768"/>
          <a:ext cx="8136904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0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1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216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Strategic Outcome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Goal 1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Make a positive impact on the attainment of an efficient, economic, effective and development-oriented public service</a:t>
                      </a:r>
                      <a:endParaRPr lang="en-ZA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293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</a:rPr>
                        <a:t>Goal statement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People </a:t>
                      </a:r>
                      <a:r>
                        <a:rPr lang="en-ZA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centered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value-driven capable, professional and ethical public service to ensure the optimal use of resources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69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544" y="1556792"/>
          <a:ext cx="8208912" cy="20882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4970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Strategic Outcome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1651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Goal </a:t>
                      </a:r>
                      <a:r>
                        <a:rPr lang="en-ZA" sz="2000" b="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Strengthened institutional capacity</a:t>
                      </a:r>
                      <a:endParaRPr lang="en-ZA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262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</a:rPr>
                        <a:t>Goal statement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 independent, impartial, knowledge-based institution that promotes a development-oriented public service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4" y="3789040"/>
          <a:ext cx="8208912" cy="2160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2815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Strategic Outcome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</a:rPr>
                        <a:t>Goal </a:t>
                      </a:r>
                      <a:r>
                        <a:rPr lang="en-ZA" sz="2000" b="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Make a positive impact on the attainment of sound labour relations and human resource management</a:t>
                      </a:r>
                      <a:endParaRPr lang="en-ZA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7425">
                <a:tc>
                  <a:txBody>
                    <a:bodyPr/>
                    <a:lstStyle/>
                    <a:p>
                      <a:pPr marL="0" marR="165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</a:rPr>
                        <a:t>Goal statement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Public Service that is sensitive and responsive to needs of its employees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79296" cy="537536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993300"/>
                </a:solidFill>
                <a:latin typeface="Berlin Sans FB Demi" pitchFamily="34" charset="0"/>
              </a:rPr>
              <a:t>STRATEGIC OUTCOME ORIENTED </a:t>
            </a:r>
            <a:r>
              <a:rPr lang="en-US" sz="2800" b="1" dirty="0" smtClean="0">
                <a:solidFill>
                  <a:srgbClr val="993300"/>
                </a:solidFill>
                <a:latin typeface="Berlin Sans FB Demi" pitchFamily="34" charset="0"/>
              </a:rPr>
              <a:t>GOALS (2)</a:t>
            </a:r>
            <a:endParaRPr lang="en-US" sz="2800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7CF14FD-248A-4971-920B-35511A8191B2}" type="slidenum">
              <a:rPr lang="en-US" sz="1400" b="0" smtClean="0"/>
              <a:pPr algn="r" eaLnBrk="0" hangingPunct="0"/>
              <a:t>12</a:t>
            </a:fld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7614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04FF0D4-BF70-4D1C-BE56-E3E9DEF29CC4}" type="slidenum">
              <a:rPr lang="en-US" altLang="en-US" sz="160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 dirty="0"/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-180975" y="4210050"/>
            <a:ext cx="3889375" cy="2808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68C3CE6C-BBDE-44AC-8331-E49266EF214C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620688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3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3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3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33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7313"/>
            <a:r>
              <a:rPr lang="en-US" altLang="en-US" sz="2800" kern="0" dirty="0" smtClean="0">
                <a:solidFill>
                  <a:srgbClr val="9933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STRATEGIC PRIORITIES </a:t>
            </a:r>
          </a:p>
          <a:p>
            <a:pPr marL="87313"/>
            <a:r>
              <a:rPr lang="en-US" altLang="en-US" sz="2800" kern="0" dirty="0" smtClean="0">
                <a:solidFill>
                  <a:srgbClr val="9933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FOR THE 2019/20 FINANCIAL YEAR</a:t>
            </a:r>
            <a:endParaRPr lang="en-ZA" altLang="en-US" sz="2800" kern="0" dirty="0">
              <a:solidFill>
                <a:srgbClr val="9933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531265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strategic focus of the PSC rests on four pillars: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9552" y="2067044"/>
            <a:ext cx="3579575" cy="272560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23850" algn="ctr"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solidFill>
                  <a:srgbClr val="9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ROUTINE OUTPUTS</a:t>
            </a:r>
          </a:p>
          <a:p>
            <a:pPr marL="285750" marR="3238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 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National Anti-Corruption Hotline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Grievance Management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64770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Complaints/ Investigations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 Misconduct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 of the </a:t>
            </a: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Disclosure 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Framework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6654" y="4948721"/>
            <a:ext cx="3602473" cy="108854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14350" marR="0" algn="ctr">
              <a:spcBef>
                <a:spcPts val="0"/>
              </a:spcBef>
              <a:spcAft>
                <a:spcPts val="0"/>
              </a:spcAft>
            </a:pPr>
            <a:r>
              <a:rPr lang="en-ZA" sz="1600" b="1" dirty="0" smtClean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REPORTING </a:t>
            </a:r>
          </a:p>
          <a:p>
            <a:pPr marL="34290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 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Assembly and Provincial Legislatures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President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50540" y="2029876"/>
            <a:ext cx="4397923" cy="2799942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1435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RESEARCH</a:t>
            </a: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Constitutional Values and Principles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Professional ethics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Strategy to build capacity to deal with the consequences of the reorganisation of the State after the elections in 2019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Preparations for the induction of new Executive Authorities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Leadership stability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Performance of selected departments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73986" y="4984280"/>
            <a:ext cx="4274477" cy="108854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6477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b="1" dirty="0" smtClean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 HOC ACTIVITIES</a:t>
            </a:r>
            <a:endParaRPr lang="en-ZA" sz="1600" b="1" dirty="0" smtClean="0">
              <a:solidFill>
                <a:srgbClr val="99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6477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Unplanned 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activities not reflected in the Annual Performance Plan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-1" t="1" r="127" b="31003"/>
          <a:stretch/>
        </p:blipFill>
        <p:spPr>
          <a:xfrm>
            <a:off x="-36512" y="2564904"/>
            <a:ext cx="9180512" cy="4293096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2A10D835-D00A-4D40-AF50-A2370968F3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1351"/>
            <a:ext cx="8424614" cy="1800201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PART C: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PLANNED APP INDICATORS AND TARGETS FOR 2019/20 FINANCIAL YEAR</a:t>
            </a:r>
            <a:endParaRPr lang="en-US" altLang="en-US" sz="32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 eaLnBrk="1" hangingPunct="1"/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9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6" y="476672"/>
            <a:ext cx="8229600" cy="100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OVERVIEW OF 2019/20 BUDGET AND EXPENDITURE ESTIMATES PER </a:t>
            </a:r>
            <a:r>
              <a:rPr lang="en-US" sz="2800" spc="-25" dirty="0" err="1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PROGRAMME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15</a:t>
            </a:fld>
            <a:endParaRPr lang="en-US" sz="16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2966831"/>
              </p:ext>
            </p:extLst>
          </p:nvPr>
        </p:nvGraphicFramePr>
        <p:xfrm>
          <a:off x="251519" y="1517526"/>
          <a:ext cx="8423427" cy="38091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0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5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2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indent="-68580"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Programme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Audited outcomes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Adjusted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appropriation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Medium-term expenditure estimates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indent="-68580" algn="ctr"/>
                      <a:r>
                        <a:rPr lang="en-ZA" sz="1600" dirty="0" smtClean="0">
                          <a:effectLst/>
                        </a:rPr>
                        <a:t>R million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2015/16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2016/17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2017/18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2018/19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2019/20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2020/21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2021/22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r>
                        <a:rPr lang="en-ZA" sz="1600" b="0" dirty="0">
                          <a:effectLst/>
                        </a:rPr>
                        <a:t>Administration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106 179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120 900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120 900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124 822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130 520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138 967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147 469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r>
                        <a:rPr lang="en-ZA" sz="1600" b="0" dirty="0">
                          <a:effectLst/>
                        </a:rPr>
                        <a:t>Leadership and Management Practices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37 428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41 235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41 235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44 682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46 493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49 965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53 175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r>
                        <a:rPr lang="en-ZA" sz="1600" b="0" dirty="0">
                          <a:effectLst/>
                        </a:rPr>
                        <a:t>Monitoring and Evaluation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34 255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32 552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32 552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39 716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41 853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44 936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47 819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040">
                <a:tc>
                  <a:txBody>
                    <a:bodyPr/>
                    <a:lstStyle/>
                    <a:p>
                      <a:r>
                        <a:rPr lang="en-ZA" sz="1600" b="0" dirty="0">
                          <a:effectLst/>
                        </a:rPr>
                        <a:t>Integrity and Anti-Corruption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51 177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48 077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48 077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55 179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59 363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63 759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67 867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368">
                <a:tc>
                  <a:txBody>
                    <a:bodyPr/>
                    <a:lstStyle/>
                    <a:p>
                      <a:r>
                        <a:rPr lang="en-ZA" sz="1600" b="1" dirty="0"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229 039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242 764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242 764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264 399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278 229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297 627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316 330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3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6" y="692696"/>
            <a:ext cx="8229600" cy="100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OVERVIEW OF 2019/20 BUDGET AND EXPENDITURE ESTIMATES PER ECONOMIC CLASSIFICATION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16</a:t>
            </a:fld>
            <a:endParaRPr lang="en-US" sz="16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974058"/>
              </p:ext>
            </p:extLst>
          </p:nvPr>
        </p:nvGraphicFramePr>
        <p:xfrm>
          <a:off x="251519" y="1916832"/>
          <a:ext cx="8423427" cy="36019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0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5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4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2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indent="-68580"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Programme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Audited outcomes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Adjusted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appropriation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Medium-term expenditure estimates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indent="-68580" algn="ctr"/>
                      <a:r>
                        <a:rPr lang="en-ZA" sz="1600" dirty="0" smtClean="0">
                          <a:effectLst/>
                        </a:rPr>
                        <a:t>R million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2015/16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2016/17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2017/18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2018/19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2019/20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2020/21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effectLst/>
                        </a:rPr>
                        <a:t>2021/22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167 108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172 696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183 188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200 711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212 866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208 137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228 871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Goods and services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59 503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52 952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57 599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62 392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60 021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63 120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66 655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and subsidies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835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984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307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1 420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1 498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1 576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Payments for capital assets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1 848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2 586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993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989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3 922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4 138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4 353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368">
                <a:tc>
                  <a:txBody>
                    <a:bodyPr/>
                    <a:lstStyle/>
                    <a:p>
                      <a:r>
                        <a:rPr lang="en-ZA" sz="1600" b="1" dirty="0"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229 039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242 764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242 764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264 399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278 229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297 627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316 330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80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6" y="476672"/>
            <a:ext cx="8229600" cy="100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OVERVIEW OF 2019/20 </a:t>
            </a:r>
            <a:br>
              <a:rPr lang="en-US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US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BUDGET AND EXPENDITURE ESTIMATES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17</a:t>
            </a:fld>
            <a:endParaRPr lang="en-US" sz="1600" b="0" dirty="0"/>
          </a:p>
        </p:txBody>
      </p:sp>
      <p:sp>
        <p:nvSpPr>
          <p:cNvPr id="3" name="Rectangle 2"/>
          <p:cNvSpPr/>
          <p:nvPr/>
        </p:nvSpPr>
        <p:spPr>
          <a:xfrm>
            <a:off x="499498" y="1412776"/>
            <a:ext cx="8175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>
                <a:ea typeface="Times New Roman" panose="02020603050405020304" pitchFamily="18" charset="0"/>
              </a:rPr>
              <a:t>The baseline allocations for the PSC </a:t>
            </a:r>
            <a:r>
              <a:rPr lang="en-ZA" dirty="0" smtClean="0">
                <a:ea typeface="Times New Roman" panose="02020603050405020304" pitchFamily="18" charset="0"/>
              </a:rPr>
              <a:t>for the 2019/20 financial year </a:t>
            </a:r>
            <a:r>
              <a:rPr lang="en-ZA" dirty="0">
                <a:ea typeface="Times New Roman" panose="02020603050405020304" pitchFamily="18" charset="0"/>
              </a:rPr>
              <a:t>is R278.2 </a:t>
            </a:r>
            <a:r>
              <a:rPr lang="en-ZA" dirty="0" smtClean="0">
                <a:ea typeface="Times New Roman" panose="02020603050405020304" pitchFamily="18" charset="0"/>
              </a:rPr>
              <a:t>million.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 smtClean="0">
                <a:ea typeface="Times New Roman" panose="02020603050405020304" pitchFamily="18" charset="0"/>
              </a:rPr>
              <a:t>Out </a:t>
            </a:r>
            <a:r>
              <a:rPr lang="en-ZA" dirty="0">
                <a:ea typeface="Times New Roman" panose="02020603050405020304" pitchFamily="18" charset="0"/>
              </a:rPr>
              <a:t>of this budget, R212.9 </a:t>
            </a:r>
            <a:r>
              <a:rPr lang="en-ZA" dirty="0" smtClean="0">
                <a:ea typeface="Times New Roman" panose="02020603050405020304" pitchFamily="18" charset="0"/>
              </a:rPr>
              <a:t>million (</a:t>
            </a:r>
            <a:r>
              <a:rPr lang="en-ZA" b="1" dirty="0" smtClean="0">
                <a:ea typeface="Times New Roman" panose="02020603050405020304" pitchFamily="18" charset="0"/>
              </a:rPr>
              <a:t>78%</a:t>
            </a:r>
            <a:r>
              <a:rPr lang="en-ZA" dirty="0" smtClean="0">
                <a:ea typeface="Times New Roman" panose="02020603050405020304" pitchFamily="18" charset="0"/>
              </a:rPr>
              <a:t>) is </a:t>
            </a:r>
            <a:r>
              <a:rPr lang="en-ZA" dirty="0">
                <a:ea typeface="Times New Roman" panose="02020603050405020304" pitchFamily="18" charset="0"/>
              </a:rPr>
              <a:t>allocated to </a:t>
            </a:r>
            <a:r>
              <a:rPr lang="en-ZA" dirty="0" err="1">
                <a:ea typeface="Times New Roman" panose="02020603050405020304" pitchFamily="18" charset="0"/>
              </a:rPr>
              <a:t>CoE</a:t>
            </a:r>
            <a:r>
              <a:rPr lang="en-ZA" dirty="0">
                <a:ea typeface="Times New Roman" panose="02020603050405020304" pitchFamily="18" charset="0"/>
              </a:rPr>
              <a:t>.  </a:t>
            </a:r>
            <a:endParaRPr lang="en-ZA" dirty="0" smtClean="0"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 smtClean="0">
                <a:ea typeface="Times New Roman" panose="02020603050405020304" pitchFamily="18" charset="0"/>
              </a:rPr>
              <a:t>Since </a:t>
            </a:r>
            <a:r>
              <a:rPr lang="en-ZA" dirty="0">
                <a:ea typeface="Times New Roman" panose="02020603050405020304" pitchFamily="18" charset="0"/>
              </a:rPr>
              <a:t>the PSC is primarily a knowledge–based institution and </a:t>
            </a:r>
            <a:r>
              <a:rPr lang="en-ZA" dirty="0" smtClean="0">
                <a:ea typeface="Times New Roman" panose="02020603050405020304" pitchFamily="18" charset="0"/>
              </a:rPr>
              <a:t>does </a:t>
            </a:r>
            <a:r>
              <a:rPr lang="en-ZA" dirty="0">
                <a:ea typeface="Times New Roman" panose="02020603050405020304" pitchFamily="18" charset="0"/>
              </a:rPr>
              <a:t>not outsource its functions, the relatively high percentage of the budget applied to </a:t>
            </a:r>
            <a:r>
              <a:rPr lang="en-ZA" dirty="0" err="1">
                <a:ea typeface="Times New Roman" panose="02020603050405020304" pitchFamily="18" charset="0"/>
              </a:rPr>
              <a:t>CoE</a:t>
            </a:r>
            <a:r>
              <a:rPr lang="en-ZA" dirty="0">
                <a:ea typeface="Times New Roman" panose="02020603050405020304" pitchFamily="18" charset="0"/>
              </a:rPr>
              <a:t> is believed to be justified. </a:t>
            </a:r>
            <a:endParaRPr lang="en-ZA" dirty="0" smtClean="0"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 smtClean="0">
                <a:ea typeface="Times New Roman" panose="02020603050405020304" pitchFamily="18" charset="0"/>
              </a:rPr>
              <a:t>The Goods </a:t>
            </a:r>
            <a:r>
              <a:rPr lang="en-ZA" dirty="0">
                <a:ea typeface="Times New Roman" panose="02020603050405020304" pitchFamily="18" charset="0"/>
              </a:rPr>
              <a:t>&amp; Services </a:t>
            </a:r>
            <a:r>
              <a:rPr lang="en-ZA" dirty="0" smtClean="0">
                <a:ea typeface="Times New Roman" panose="02020603050405020304" pitchFamily="18" charset="0"/>
              </a:rPr>
              <a:t>budget is </a:t>
            </a:r>
            <a:r>
              <a:rPr lang="en-ZA" dirty="0">
                <a:ea typeface="Times New Roman" panose="02020603050405020304" pitchFamily="18" charset="0"/>
              </a:rPr>
              <a:t>R60.0 </a:t>
            </a:r>
            <a:r>
              <a:rPr lang="en-ZA" dirty="0" smtClean="0">
                <a:ea typeface="Times New Roman" panose="02020603050405020304" pitchFamily="18" charset="0"/>
              </a:rPr>
              <a:t>million (</a:t>
            </a:r>
            <a:r>
              <a:rPr lang="en-ZA" b="1" dirty="0" smtClean="0">
                <a:ea typeface="Times New Roman" panose="02020603050405020304" pitchFamily="18" charset="0"/>
              </a:rPr>
              <a:t>22%</a:t>
            </a:r>
            <a:r>
              <a:rPr lang="en-ZA" dirty="0" smtClean="0">
                <a:ea typeface="Times New Roman" panose="02020603050405020304" pitchFamily="18" charset="0"/>
              </a:rPr>
              <a:t> of overall budget).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>
                <a:ea typeface="Times New Roman" panose="02020603050405020304" pitchFamily="18" charset="0"/>
              </a:rPr>
              <a:t>Out of this budget for Goods and Services, </a:t>
            </a:r>
            <a:r>
              <a:rPr lang="en-ZA" b="1" dirty="0">
                <a:ea typeface="Times New Roman" panose="02020603050405020304" pitchFamily="18" charset="0"/>
              </a:rPr>
              <a:t>97</a:t>
            </a:r>
            <a:r>
              <a:rPr lang="en-ZA" b="1" dirty="0" smtClean="0">
                <a:ea typeface="Times New Roman" panose="02020603050405020304" pitchFamily="18" charset="0"/>
              </a:rPr>
              <a:t>% </a:t>
            </a:r>
            <a:r>
              <a:rPr lang="en-ZA" dirty="0" smtClean="0">
                <a:ea typeface="Times New Roman" panose="02020603050405020304" pitchFamily="18" charset="0"/>
              </a:rPr>
              <a:t>(R58.2 mil) </a:t>
            </a:r>
            <a:r>
              <a:rPr lang="en-ZA" dirty="0">
                <a:ea typeface="Times New Roman" panose="02020603050405020304" pitchFamily="18" charset="0"/>
              </a:rPr>
              <a:t>is for mandatory and operational </a:t>
            </a:r>
            <a:r>
              <a:rPr lang="en-ZA" dirty="0" smtClean="0">
                <a:ea typeface="Times New Roman" panose="02020603050405020304" pitchFamily="18" charset="0"/>
              </a:rPr>
              <a:t>costs, </a:t>
            </a:r>
            <a:r>
              <a:rPr lang="en-ZA" dirty="0">
                <a:ea typeface="Times New Roman" panose="02020603050405020304" pitchFamily="18" charset="0"/>
              </a:rPr>
              <a:t>whilst </a:t>
            </a:r>
            <a:r>
              <a:rPr lang="en-ZA" b="1" dirty="0">
                <a:ea typeface="Times New Roman" panose="02020603050405020304" pitchFamily="18" charset="0"/>
              </a:rPr>
              <a:t>3%</a:t>
            </a:r>
            <a:r>
              <a:rPr lang="en-ZA" dirty="0">
                <a:ea typeface="Times New Roman" panose="02020603050405020304" pitchFamily="18" charset="0"/>
              </a:rPr>
              <a:t> </a:t>
            </a:r>
            <a:r>
              <a:rPr lang="en-ZA" dirty="0" smtClean="0">
                <a:ea typeface="Times New Roman" panose="02020603050405020304" pitchFamily="18" charset="0"/>
              </a:rPr>
              <a:t>(R1.8 mil) is </a:t>
            </a:r>
            <a:r>
              <a:rPr lang="en-ZA" dirty="0">
                <a:ea typeface="Times New Roman" panose="02020603050405020304" pitchFamily="18" charset="0"/>
              </a:rPr>
              <a:t>for the implementation of the mandate of the PSC over the </a:t>
            </a:r>
            <a:r>
              <a:rPr lang="en-ZA" dirty="0" err="1">
                <a:ea typeface="Times New Roman" panose="02020603050405020304" pitchFamily="18" charset="0"/>
              </a:rPr>
              <a:t>MTEF</a:t>
            </a:r>
            <a:r>
              <a:rPr lang="en-ZA" dirty="0">
                <a:ea typeface="Times New Roman" panose="02020603050405020304" pitchFamily="18" charset="0"/>
              </a:rPr>
              <a:t> period.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>
                <a:ea typeface="Times New Roman" panose="02020603050405020304" pitchFamily="18" charset="0"/>
              </a:rPr>
              <a:t>The budget for operational costs is high as the budget provides for National, Parliamentary and 9 Provincial offices, i.e. 11 offices. </a:t>
            </a:r>
            <a:endParaRPr lang="en-ZA" dirty="0" smtClean="0"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 smtClean="0">
                <a:ea typeface="Times New Roman" panose="02020603050405020304" pitchFamily="18" charset="0"/>
              </a:rPr>
              <a:t>The </a:t>
            </a:r>
            <a:r>
              <a:rPr lang="en-ZA" dirty="0">
                <a:ea typeface="Times New Roman" panose="02020603050405020304" pitchFamily="18" charset="0"/>
              </a:rPr>
              <a:t>9 Provincial Offices supports the provincially-based Commissioners, appointed in terms of section 196(7)(b) of the Constitution, 1996, with an average staff complement of </a:t>
            </a:r>
            <a:r>
              <a:rPr lang="en-ZA" dirty="0" smtClean="0">
                <a:ea typeface="Times New Roman" panose="02020603050405020304" pitchFamily="18" charset="0"/>
              </a:rPr>
              <a:t>±9 </a:t>
            </a:r>
            <a:r>
              <a:rPr lang="en-ZA" dirty="0">
                <a:ea typeface="Times New Roman" panose="02020603050405020304" pitchFamily="18" charset="0"/>
              </a:rPr>
              <a:t>employees each</a:t>
            </a:r>
            <a:r>
              <a:rPr lang="en-ZA" dirty="0" smtClean="0">
                <a:ea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dirty="0" smtClean="0">
                <a:ea typeface="Times New Roman" panose="02020603050405020304" pitchFamily="18" charset="0"/>
              </a:rPr>
              <a:t>The </a:t>
            </a:r>
            <a:r>
              <a:rPr lang="en-ZA" dirty="0" err="1" smtClean="0">
                <a:ea typeface="Times New Roman" panose="02020603050405020304" pitchFamily="18" charset="0"/>
              </a:rPr>
              <a:t>OPSC</a:t>
            </a:r>
            <a:r>
              <a:rPr lang="en-ZA" dirty="0" smtClean="0">
                <a:ea typeface="Times New Roman" panose="02020603050405020304" pitchFamily="18" charset="0"/>
              </a:rPr>
              <a:t> has 274 posts on the establishment, of which 256 (6.5% vacancy rate) were filled at national and provincial level as at 28 June 2019.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3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40"/>
            <a:ext cx="8229600" cy="11430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1: ADMINISTRATION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054" y="1389098"/>
            <a:ext cx="8325415" cy="3601903"/>
            <a:chOff x="436427" y="1376932"/>
            <a:chExt cx="8325415" cy="3601903"/>
          </a:xfrm>
        </p:grpSpPr>
        <p:sp>
          <p:nvSpPr>
            <p:cNvPr id="5" name="Rectangle 4"/>
            <p:cNvSpPr/>
            <p:nvPr/>
          </p:nvSpPr>
          <p:spPr>
            <a:xfrm>
              <a:off x="1206923" y="1376932"/>
              <a:ext cx="7554919" cy="1521857"/>
            </a:xfrm>
            <a:prstGeom prst="rect">
              <a:avLst/>
            </a:prstGeom>
            <a:solidFill>
              <a:srgbClr val="E5FFFF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 smtClean="0">
                  <a:latin typeface="+mn-lt"/>
                  <a:ea typeface="Times New Roman" panose="02020603050405020304" pitchFamily="18" charset="0"/>
                </a:rPr>
                <a:t>The </a:t>
              </a:r>
              <a:r>
                <a:rPr lang="en-US" sz="2000" b="0" dirty="0" err="1">
                  <a:latin typeface="+mn-lt"/>
                  <a:ea typeface="Times New Roman" panose="02020603050405020304" pitchFamily="18" charset="0"/>
                </a:rPr>
                <a:t>programme</a:t>
              </a:r>
              <a:r>
                <a:rPr lang="en-US" sz="2000" b="0" dirty="0">
                  <a:latin typeface="+mn-lt"/>
                  <a:ea typeface="Times New Roman" panose="02020603050405020304" pitchFamily="18" charset="0"/>
                </a:rPr>
                <a:t> provides overall management of the PSC and </a:t>
              </a:r>
              <a:r>
                <a:rPr lang="en-US" sz="2000" b="0" dirty="0" err="1">
                  <a:latin typeface="+mn-lt"/>
                  <a:ea typeface="Times New Roman" panose="02020603050405020304" pitchFamily="18" charset="0"/>
                </a:rPr>
                <a:t>centralised</a:t>
              </a:r>
              <a:r>
                <a:rPr lang="en-US" sz="2000" b="0" dirty="0">
                  <a:latin typeface="+mn-lt"/>
                  <a:ea typeface="Times New Roman" panose="02020603050405020304" pitchFamily="18" charset="0"/>
                </a:rPr>
                <a:t> support services.</a:t>
              </a:r>
              <a:endParaRPr lang="en-US" sz="2000" b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200572" y="3633950"/>
              <a:ext cx="1981884" cy="7078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STRATEGIC OBJECTIVES</a:t>
              </a:r>
              <a:endParaRPr 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29622" y="2996954"/>
              <a:ext cx="7509520" cy="1981881"/>
            </a:xfrm>
            <a:prstGeom prst="rect">
              <a:avLst/>
            </a:prstGeom>
            <a:solidFill>
              <a:srgbClr val="F3FFFF"/>
            </a:soli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0188" indent="-23018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2000" dirty="0" smtClean="0"/>
            </a:p>
            <a:p>
              <a:pPr marL="230188" indent="-23018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230188" indent="-23018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Provide </a:t>
              </a:r>
              <a:r>
                <a:rPr lang="en-US" sz="2000" dirty="0"/>
                <a:t>strategic direction to the PSC</a:t>
              </a:r>
            </a:p>
            <a:p>
              <a:pPr marL="230188" indent="-23018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 err="1"/>
                <a:t>Organisation</a:t>
              </a:r>
              <a:r>
                <a:rPr lang="en-US" sz="2000" dirty="0"/>
                <a:t> </a:t>
              </a:r>
              <a:r>
                <a:rPr lang="en-US" sz="2000" dirty="0" smtClean="0"/>
                <a:t>Building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80186" y="1794095"/>
            <a:ext cx="1517879" cy="7078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PURPOSE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400" b="0" smtClean="0"/>
              <a:pPr algn="r" eaLnBrk="0" hangingPunct="0"/>
              <a:t>18</a:t>
            </a:fld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1874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488894"/>
              </p:ext>
            </p:extLst>
          </p:nvPr>
        </p:nvGraphicFramePr>
        <p:xfrm>
          <a:off x="450088" y="1628800"/>
          <a:ext cx="8301608" cy="4114800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4437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4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DUE DATE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Approved </a:t>
                      </a: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 Performance Plan tabled in </a:t>
                      </a: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Parliament </a:t>
                      </a: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by 31 March 2020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 (2020/21) tabled in Parliament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Unqualified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audit report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Unqualified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audit report received in July 2019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Percentage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valid invoices paid within 30 working days of receipt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Quarterly: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risk management reports produced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report per quarter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Promotion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Access to Information Act, Section 15 Notice submitted to DoJCD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15 Notice submitted to DoJCD in March 2020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interim financial statements submitted to National Treasury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Quarterly: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per quarter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Percentage 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BBBEEE suppliers appointed by March 2020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5034" y="548680"/>
            <a:ext cx="8229600" cy="897144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2019/20 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APP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TARGETS (1) </a:t>
            </a:r>
            <a:b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1: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ADMINISTRATION 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19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31952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DD1D1B4B-B47F-45D1-9002-2F846454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4"/>
            <a:ext cx="8229600" cy="534442"/>
          </a:xfrm>
        </p:spPr>
        <p:txBody>
          <a:bodyPr/>
          <a:lstStyle/>
          <a:p>
            <a:r>
              <a:rPr lang="en-ZA" altLang="en-US" sz="2800" dirty="0">
                <a:solidFill>
                  <a:srgbClr val="990000"/>
                </a:solidFill>
                <a:latin typeface="Berlin Sans FB Demi" panose="020E0802020502020306" pitchFamily="34" charset="0"/>
              </a:rPr>
              <a:t>O</a:t>
            </a:r>
            <a:r>
              <a:rPr lang="en-GB" altLang="en-US" sz="2800" dirty="0">
                <a:solidFill>
                  <a:srgbClr val="990000"/>
                </a:solidFill>
                <a:latin typeface="Berlin Sans FB Demi" panose="020E0802020502020306" pitchFamily="34" charset="0"/>
              </a:rPr>
              <a:t>VERVIEW OF THE PRESENTATION</a:t>
            </a:r>
            <a:endParaRPr lang="en-ZA" altLang="en-US" sz="2800" dirty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26AE08E7-19DA-4E1B-A166-045A2F5B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448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ZA" altLang="en-US" sz="1800" dirty="0" smtClean="0">
                <a:latin typeface="+mn-lt"/>
                <a:cs typeface="Arial" panose="020B0604020202020204" pitchFamily="34" charset="0"/>
              </a:rPr>
              <a:t>Part A: Introduction to the Public Service Commission (PSC)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ZA" altLang="en-US" sz="1800" dirty="0" smtClean="0">
                <a:latin typeface="+mn-lt"/>
                <a:cs typeface="Arial" panose="020B0604020202020204" pitchFamily="34" charset="0"/>
              </a:rPr>
              <a:t>Part B: Strategic Priorities for the PSC for 2019/20 financial year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Part C: Planned Indicators and Targets for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the 2019/20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financial year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ZA" altLang="en-US" sz="1800" dirty="0" smtClean="0">
                <a:latin typeface="+mn-lt"/>
                <a:cs typeface="Arial" panose="020B0604020202020204" pitchFamily="34" charset="0"/>
              </a:rPr>
              <a:t>Part D: Overview of Key Achievements for the 2018/19 financial year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endParaRPr lang="en-ZA" altLang="en-US" sz="18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endParaRPr lang="en-ZA" altLang="en-US" sz="20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alt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8A04AE03-7D3C-40F7-BCCC-32443321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24522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4D92AE-5629-42AD-BF3F-8DE7CEDA4E8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049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14" y="486958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2: LEADERSHIP AND MANAGEMENT PRACTICES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6078" y="1589840"/>
            <a:ext cx="8162736" cy="3423337"/>
            <a:chOff x="534408" y="1395134"/>
            <a:chExt cx="8162736" cy="3423337"/>
          </a:xfrm>
        </p:grpSpPr>
        <p:grpSp>
          <p:nvGrpSpPr>
            <p:cNvPr id="3" name="Group 2"/>
            <p:cNvGrpSpPr/>
            <p:nvPr/>
          </p:nvGrpSpPr>
          <p:grpSpPr>
            <a:xfrm>
              <a:off x="554980" y="1402063"/>
              <a:ext cx="8142164" cy="3416408"/>
              <a:chOff x="554980" y="1402063"/>
              <a:chExt cx="8142164" cy="34164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48874" y="1402063"/>
                <a:ext cx="7348270" cy="1510950"/>
              </a:xfrm>
              <a:prstGeom prst="rect">
                <a:avLst/>
              </a:prstGeom>
              <a:solidFill>
                <a:srgbClr val="E5FFFF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algn="l"/>
                <a:r>
                  <a:rPr lang="en-US" b="0" dirty="0" smtClean="0"/>
                  <a:t>The </a:t>
                </a:r>
                <a:r>
                  <a:rPr lang="en-US" b="0" dirty="0" err="1"/>
                  <a:t>programme</a:t>
                </a:r>
                <a:r>
                  <a:rPr lang="en-US" b="0" dirty="0"/>
                  <a:t> promotes sound Public Service leadership, human resource management, </a:t>
                </a:r>
                <a:r>
                  <a:rPr lang="en-US" b="0" dirty="0" err="1"/>
                  <a:t>labour</a:t>
                </a:r>
                <a:r>
                  <a:rPr lang="en-US" b="0" dirty="0"/>
                  <a:t> relations and </a:t>
                </a:r>
                <a:r>
                  <a:rPr lang="en-US" b="0" dirty="0" err="1"/>
                  <a:t>labour</a:t>
                </a:r>
                <a:r>
                  <a:rPr lang="en-US" b="0" dirty="0"/>
                  <a:t> practices.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-32614" y="3584546"/>
                <a:ext cx="1821519" cy="64633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STRATEGIC OBJECTIVES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31640" y="2996953"/>
                <a:ext cx="7365504" cy="1821518"/>
              </a:xfrm>
              <a:prstGeom prst="rect">
                <a:avLst/>
              </a:prstGeom>
              <a:solidFill>
                <a:srgbClr val="F3FFFF"/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ZA" dirty="0"/>
                  <a:t>Improved labour relations in the Public Service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ZA" dirty="0"/>
                  <a:t>Effective and efficient Leadership and </a:t>
                </a:r>
                <a:r>
                  <a:rPr lang="en-ZA" dirty="0" err="1"/>
                  <a:t>HRM</a:t>
                </a:r>
                <a:r>
                  <a:rPr lang="en-ZA" dirty="0"/>
                  <a:t> practices promoted in the public service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30188" marR="0" indent="-230188" algn="l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 dirty="0"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129411" y="1800131"/>
              <a:ext cx="1517879" cy="7078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PURPOSE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400" b="0" smtClean="0"/>
              <a:pPr algn="r" eaLnBrk="0" hangingPunct="0"/>
              <a:t>20</a:t>
            </a:fld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2647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5030707"/>
              </p:ext>
            </p:extLst>
          </p:nvPr>
        </p:nvGraphicFramePr>
        <p:xfrm>
          <a:off x="488232" y="1484785"/>
          <a:ext cx="8208912" cy="4198701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415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3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91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TARGET DUE DATE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8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Grievance Management: 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all grievances received concluded within -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days for levels 2-12; and 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days for SMS 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receipt of all documentation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80%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46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eports on management of grievances in the public service produced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Technical Brief on “6 monthly reports on departmental grievance resolution”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Factsheet on trends analysis on grievances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Brief on “6 monthly reports on departmental grievance resolution”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21</a:t>
            </a:fld>
            <a:endParaRPr lang="en-US" sz="1600" b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034" y="548680"/>
            <a:ext cx="8229600" cy="897144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2019/20 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APP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TARGETS (2) </a:t>
            </a:r>
            <a:b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2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: LMP 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3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4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2019/20  </a:t>
            </a:r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>APP TARGETS </a:t>
            </a: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(3)</a:t>
            </a:r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/>
            </a:r>
            <a:b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2: </a:t>
            </a: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LMP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143952"/>
              </p:ext>
            </p:extLst>
          </p:nvPr>
        </p:nvGraphicFramePr>
        <p:xfrm>
          <a:off x="473573" y="1772816"/>
          <a:ext cx="8208912" cy="3407972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4098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0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3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TARGET DUE DATE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77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communiques on grievance management produced by March 2020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Quarter: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communique produced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Quarter: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communique produced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16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Reports on 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human resources and leadership produced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produced by March 2020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engagements with EAs, HoDs, Senior Management and other staff on prescripts and legislative requirements for the new administration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investigative analysis into performance of selected departments in the Public Service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22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1025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3: MONITORING AND EVALUATION</a:t>
            </a:r>
            <a:endParaRPr lang="en-US" sz="2800" spc="-25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6078" y="1589840"/>
            <a:ext cx="8203665" cy="3614222"/>
            <a:chOff x="506078" y="1589840"/>
            <a:chExt cx="8203665" cy="3614222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132240" y="3881696"/>
              <a:ext cx="1998401" cy="646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STRATEGIC OBJECTIVES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51657" y="3212976"/>
              <a:ext cx="7358086" cy="1991084"/>
            </a:xfrm>
            <a:prstGeom prst="rect">
              <a:avLst/>
            </a:prstGeom>
            <a:solidFill>
              <a:srgbClr val="F3FFFF"/>
            </a:solidFill>
            <a:ln w="38100" cap="flat" cmpd="sng" algn="ctr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0188" indent="-230188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ZA" dirty="0"/>
                <a:t>Improved functionality of the Public Service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1657" y="1640893"/>
              <a:ext cx="7345487" cy="1466826"/>
            </a:xfrm>
            <a:prstGeom prst="rect">
              <a:avLst/>
            </a:prstGeom>
            <a:solidFill>
              <a:srgbClr val="E5FFFF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ZA" dirty="0" smtClean="0"/>
                <a:t>To </a:t>
              </a:r>
              <a:r>
                <a:rPr lang="en-ZA" dirty="0"/>
                <a:t>improve the functionality of the Public Service through institutional and service delivery evaluations.</a:t>
              </a:r>
              <a:endParaRPr lang="en-US" b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01081" y="1994837"/>
              <a:ext cx="1517879" cy="7078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PURPOSE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400" b="0" smtClean="0"/>
              <a:pPr algn="r" eaLnBrk="0" hangingPunct="0"/>
              <a:t>23</a:t>
            </a:fld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25416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40"/>
            <a:ext cx="8229600" cy="1143000"/>
          </a:xfrm>
        </p:spPr>
        <p:txBody>
          <a:bodyPr/>
          <a:lstStyle/>
          <a:p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2019/20 APP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TARGETS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(4)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/>
            </a:r>
            <a:b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 3: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M&amp;E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475928"/>
              </p:ext>
            </p:extLst>
          </p:nvPr>
        </p:nvGraphicFramePr>
        <p:xfrm>
          <a:off x="611560" y="1589840"/>
          <a:ext cx="8229600" cy="2042160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TARGET DUE DATE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Reports on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quantitativ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evaluation of departments against CVPs produced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reports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ZA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CVP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engagements held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24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2196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4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>PROGRAMME 4: INTEGRITY AND ANTI-CORRUPTION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6078" y="1589839"/>
            <a:ext cx="8098370" cy="4071410"/>
            <a:chOff x="506078" y="1589839"/>
            <a:chExt cx="8098370" cy="4071410"/>
          </a:xfrm>
        </p:grpSpPr>
        <p:sp>
          <p:nvSpPr>
            <p:cNvPr id="5" name="Rectangle 4"/>
            <p:cNvSpPr/>
            <p:nvPr/>
          </p:nvSpPr>
          <p:spPr>
            <a:xfrm>
              <a:off x="1340672" y="1589840"/>
              <a:ext cx="7263776" cy="1695144"/>
            </a:xfrm>
            <a:prstGeom prst="rect">
              <a:avLst/>
            </a:prstGeom>
            <a:solidFill>
              <a:srgbClr val="E5FFFF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latin typeface="+mn-lt"/>
                  <a:ea typeface="Times New Roman" panose="02020603050405020304" pitchFamily="18" charset="0"/>
                </a:rPr>
                <a:t>The </a:t>
              </a:r>
              <a:r>
                <a:rPr lang="en-US" b="0" dirty="0" err="1">
                  <a:latin typeface="+mn-lt"/>
                  <a:ea typeface="Times New Roman" panose="02020603050405020304" pitchFamily="18" charset="0"/>
                </a:rPr>
                <a:t>programme</a:t>
              </a:r>
              <a:r>
                <a:rPr lang="en-US" b="0" dirty="0">
                  <a:latin typeface="+mn-lt"/>
                  <a:ea typeface="Times New Roman" panose="02020603050405020304" pitchFamily="18" charset="0"/>
                </a:rPr>
                <a:t> is responsible for undertaking public administration investigations, promoting a high standard of professional ethical conduct amongst public servants and contributing to the prevention and combating of corruption. </a:t>
              </a:r>
              <a:endParaRPr lang="en-US" b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226114" y="4213527"/>
              <a:ext cx="2249113" cy="646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STRATEGIC OBJECTIVES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31640" y="3424736"/>
              <a:ext cx="7272808" cy="2236512"/>
            </a:xfrm>
            <a:prstGeom prst="rect">
              <a:avLst/>
            </a:prstGeom>
            <a:solidFill>
              <a:srgbClr val="F3FFFF"/>
            </a:solidFill>
            <a:ln w="38100" cap="flat" cmpd="sng" algn="ctr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ZA" dirty="0"/>
                <a:t>Improved public administration practices 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ZA" dirty="0"/>
                <a:t>Promote professional ethics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2449" y="2083468"/>
              <a:ext cx="1695144" cy="7078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PURPOSE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400" b="0" smtClean="0"/>
              <a:pPr algn="r" eaLnBrk="0" hangingPunct="0"/>
              <a:t>25</a:t>
            </a:fld>
            <a:endParaRPr lang="en-US" sz="1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27984"/>
            <a:ext cx="287756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6" y="476672"/>
            <a:ext cx="8229600" cy="100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2019/20  </a:t>
            </a:r>
            <a:r>
              <a:rPr lang="en-GB" sz="2800" spc="-25" dirty="0">
                <a:solidFill>
                  <a:srgbClr val="993300"/>
                </a:solidFill>
                <a:latin typeface="Berlin Sans FB Demi" panose="020E0802020502020306" pitchFamily="34" charset="0"/>
              </a:rPr>
              <a:t>APP TARGETS </a:t>
            </a:r>
            <a:r>
              <a:rPr lang="en-GB" sz="2800" spc="-25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(5)</a:t>
            </a: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/>
            </a:r>
            <a:b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</a:b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PROGRAMME</a:t>
            </a:r>
            <a:r>
              <a:rPr lang="en-US" sz="2800" dirty="0">
                <a:solidFill>
                  <a:srgbClr val="993300"/>
                </a:solidFill>
                <a:latin typeface="Berlin Sans FB Demi" panose="020E0802020502020306" pitchFamily="34" charset="0"/>
              </a:rPr>
              <a:t> 4: </a:t>
            </a:r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</a:rPr>
              <a:t>IAC</a:t>
            </a:r>
            <a:endParaRPr lang="en-US" sz="2800" dirty="0">
              <a:solidFill>
                <a:srgbClr val="9933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389294"/>
              </p:ext>
            </p:extLst>
          </p:nvPr>
        </p:nvGraphicFramePr>
        <p:xfrm>
          <a:off x="445346" y="1335936"/>
          <a:ext cx="8229600" cy="483209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4846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2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14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TARGET DUE DATE</a:t>
                      </a:r>
                    </a:p>
                  </a:txBody>
                  <a:tcPr marL="63951" marR="63951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0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70% of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administration investigations finalised within 3 months upon receipt of all relevant information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70%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19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Factsheet on financial misconduct produced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i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Quarter: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Factsheet on financial misconduct produced</a:t>
                      </a:r>
                      <a:endParaRPr lang="en-US" sz="1800" b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cases referred within 7 days of receipt of case report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Quarterly: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90%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Report</a:t>
                      </a:r>
                      <a:r>
                        <a:rPr lang="en-ZA" sz="1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produced </a:t>
                      </a: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 the closure of NACH cases by departments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Report </a:t>
                      </a: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 Financial Disclosure Framework produced 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Research reports</a:t>
                      </a:r>
                      <a:r>
                        <a:rPr lang="en-ZA" sz="1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professional ethics produced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u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Quarter: 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professional ethics in the Public Service”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7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of investigations on early resolution cases finalised within 45 working days upon receipt of all relevant information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Quarterly:</a:t>
                      </a: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90%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27789DE-C1C9-4D41-A31B-B715B17130A8}" type="slidenum">
              <a:rPr lang="en-US" sz="1600" b="0" smtClean="0"/>
              <a:pPr algn="r" eaLnBrk="0" hangingPunct="0"/>
              <a:t>26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12462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-1" t="1" r="127" b="31003"/>
          <a:stretch/>
        </p:blipFill>
        <p:spPr>
          <a:xfrm>
            <a:off x="-36512" y="2564904"/>
            <a:ext cx="9180512" cy="4293096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2A10D835-D00A-4D40-AF50-A2370968F3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1351"/>
            <a:ext cx="8424614" cy="1800201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PART D: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OVERVIEW OF KEY ACHIEVEMENTS  FOR 2018/19 FINANCIAL YEAR</a:t>
            </a:r>
            <a:endParaRPr lang="en-US" altLang="en-US" sz="3200" b="1" dirty="0">
              <a:solidFill>
                <a:srgbClr val="99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 eaLnBrk="1" hangingPunct="1"/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356" y="476672"/>
            <a:ext cx="8579296" cy="72008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993300"/>
                </a:solidFill>
                <a:latin typeface="Berlin Sans FB Demi" pitchFamily="34" charset="0"/>
              </a:rPr>
              <a:t>KEY 2018/19 ACHIEVEMENTS (2)</a:t>
            </a:r>
            <a:endParaRPr lang="en-US" sz="2800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7CF14FD-248A-4971-920B-35511A8191B2}" type="slidenum">
              <a:rPr lang="en-US" sz="1600" b="0" smtClean="0"/>
              <a:pPr algn="r" eaLnBrk="0" hangingPunct="0"/>
              <a:t>28</a:t>
            </a:fld>
            <a:endParaRPr lang="en-US" sz="1600" b="0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9345553"/>
              </p:ext>
            </p:extLst>
          </p:nvPr>
        </p:nvGraphicFramePr>
        <p:xfrm>
          <a:off x="467544" y="1235747"/>
          <a:ext cx="8280920" cy="466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ACHIEVEMENTS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7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Programme 1: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Administration</a:t>
                      </a:r>
                      <a:endParaRPr lang="en-ZA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 at 31 March 2018, the percentage spending on expenditure was 99.78%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 ( 3 912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3 912)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payment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valid invoices within 30 days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58.8%</a:t>
                      </a:r>
                      <a:r>
                        <a:rPr lang="en-ZA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(153/260) BBBEE suppliers appointed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2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Programme 2: LMP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 of all grievances were concluded within the timeframe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(497 of 571)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research reports produced: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Engagements held on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relations improvement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Structured collaboration with dispute resolution institutions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recruitment and selection system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PMDS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Extent of contract appointments in the Public Service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53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356" y="476672"/>
            <a:ext cx="8579296" cy="72008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993300"/>
                </a:solidFill>
                <a:latin typeface="Berlin Sans FB Demi" pitchFamily="34" charset="0"/>
              </a:rPr>
              <a:t>KEY 2018/19 ACHIEVEMENTS</a:t>
            </a:r>
            <a:endParaRPr lang="en-US" sz="2800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7CF14FD-248A-4971-920B-35511A8191B2}" type="slidenum">
              <a:rPr lang="en-US" sz="1600" b="0" smtClean="0"/>
              <a:pPr algn="r" eaLnBrk="0" hangingPunct="0"/>
              <a:t>29</a:t>
            </a:fld>
            <a:endParaRPr lang="en-US" sz="1600" b="0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8689217"/>
              </p:ext>
            </p:extLst>
          </p:nvPr>
        </p:nvGraphicFramePr>
        <p:xfrm>
          <a:off x="467544" y="1235747"/>
          <a:ext cx="82809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ACHIEVEMENTS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7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Programme 3: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M&amp;E</a:t>
                      </a:r>
                      <a:endParaRPr lang="en-ZA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 quantitative reports on the evaluation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the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CVPs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produced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 promotional engagements on the </a:t>
                      </a: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CVPs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hosted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Hosted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</a:rPr>
                        <a:t>a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Roundtable discussion on land restitution and re-distribution held with key stakeholders in March 2019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Held engagements with Departments of Rural Development and Land Reform  and Social Development on “Monitoring of 30 day payment of invoices”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Unannounced inspections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conducted (e.g. </a:t>
                      </a: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Mamelodi</a:t>
                      </a:r>
                      <a:r>
                        <a:rPr lang="en-US" sz="1800" b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Hospital)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7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-1" t="1" r="127" b="31003"/>
          <a:stretch/>
        </p:blipFill>
        <p:spPr>
          <a:xfrm>
            <a:off x="-36512" y="2564904"/>
            <a:ext cx="9180512" cy="4293096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2A10D835-D00A-4D40-AF50-A2370968F3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1351"/>
            <a:ext cx="8424614" cy="1800201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PART A:</a:t>
            </a:r>
          </a:p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INTRODUCTION TO THE PUBLIC SERVICE COMMISSION </a:t>
            </a:r>
            <a:endParaRPr lang="en-US" altLang="en-US" sz="3200" b="1" dirty="0">
              <a:solidFill>
                <a:srgbClr val="99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8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356" y="476672"/>
            <a:ext cx="8579296" cy="72008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993300"/>
                </a:solidFill>
                <a:latin typeface="Berlin Sans FB Demi" pitchFamily="34" charset="0"/>
              </a:rPr>
              <a:t>KEY 2018/19 ACHIEVEMENTS</a:t>
            </a:r>
            <a:endParaRPr lang="en-US" sz="2800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7CF14FD-248A-4971-920B-35511A8191B2}" type="slidenum">
              <a:rPr lang="en-US" sz="1600" b="0" smtClean="0"/>
              <a:pPr algn="r" eaLnBrk="0" hangingPunct="0"/>
              <a:t>30</a:t>
            </a:fld>
            <a:endParaRPr lang="en-US" sz="1600" b="0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9967163"/>
              </p:ext>
            </p:extLst>
          </p:nvPr>
        </p:nvGraphicFramePr>
        <p:xfrm>
          <a:off x="467544" y="1235747"/>
          <a:ext cx="828092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ACHIEVEMENTS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7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Programme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IAC</a:t>
                      </a:r>
                      <a:endParaRPr lang="en-ZA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76.2% (147/193) of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administration investigations finalised within 3 months upon receipt of all relevant documentation</a:t>
                      </a:r>
                      <a:endParaRPr lang="en-US" sz="1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 reports produced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</a:rPr>
                        <a:t> on the following: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Procurement of Office Accommodation by </a:t>
                      </a: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DPW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Appointments of CEO’s in the Department of Health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Factsheet on completed disciplinary proceedings on financial misconduct for the 2017/18 financial year produced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99%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(1 075 of 1 076)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cases referred within 21 days of receipt of case report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Conducted 40 workshops on professional ethics in the Public Service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PSC in partnership with the United Nations Office on Drugs and Crime and the University of South Africa commemorated the 2018 International Anti-Corruption Day </a:t>
                      </a:r>
                      <a:endParaRPr lang="en-US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45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08" r="1862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882900" y="1612900"/>
            <a:ext cx="3898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FF99"/>
                </a:solidFill>
                <a:latin typeface="Monotype Corsiva" pitchFamily="66" charset="0"/>
              </a:rPr>
              <a:t>Thank you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FF99"/>
                </a:solidFill>
                <a:latin typeface="Monotype Corsiva" pitchFamily="66" charset="0"/>
              </a:rPr>
              <a:t>Siyabonga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6625" y="4781550"/>
            <a:ext cx="6864350" cy="1628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PSC Website: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www.psc.gov.za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National Anti-Corruption Hotline for the Public Service: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0800 701 701</a:t>
            </a:r>
          </a:p>
          <a:p>
            <a:pPr algn="ctr">
              <a:defRPr/>
            </a:pP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33" y="694707"/>
            <a:ext cx="8193734" cy="5468586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93204" y="509378"/>
            <a:ext cx="8229600" cy="6921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WHO WE ARE</a:t>
            </a:r>
            <a:endParaRPr lang="en-ZA" sz="2800" b="1" dirty="0" smtClean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600" b="0" dirty="0" smtClean="0"/>
              <a:t>3</a:t>
            </a:r>
            <a:endParaRPr lang="en-US" sz="1600" b="0" dirty="0"/>
          </a:p>
        </p:txBody>
      </p:sp>
      <p:sp>
        <p:nvSpPr>
          <p:cNvPr id="8" name="Text Placeholder 2"/>
          <p:cNvSpPr>
            <a:spLocks noGrp="1"/>
          </p:cNvSpPr>
          <p:nvPr/>
        </p:nvSpPr>
        <p:spPr bwMode="auto">
          <a:xfrm>
            <a:off x="395536" y="1376772"/>
            <a:ext cx="4464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dirty="0" smtClean="0"/>
              <a:t>The Public Service Commission </a:t>
            </a:r>
          </a:p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dirty="0" smtClean="0"/>
              <a:t>is an </a:t>
            </a:r>
            <a:r>
              <a:rPr lang="en-US" sz="2200" b="1" dirty="0">
                <a:solidFill>
                  <a:srgbClr val="990000"/>
                </a:solidFill>
              </a:rPr>
              <a:t>independent</a:t>
            </a:r>
            <a:r>
              <a:rPr lang="en-US" sz="2200" dirty="0"/>
              <a:t> body </a:t>
            </a:r>
            <a:endParaRPr lang="en-US" sz="2200" dirty="0" smtClean="0"/>
          </a:p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dirty="0" smtClean="0"/>
              <a:t>established </a:t>
            </a:r>
            <a:r>
              <a:rPr lang="en-US" sz="2200" dirty="0"/>
              <a:t>in terms of </a:t>
            </a:r>
            <a:endParaRPr lang="en-US" sz="2200" dirty="0" smtClean="0"/>
          </a:p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990000"/>
                </a:solidFill>
              </a:rPr>
              <a:t>Chapter </a:t>
            </a:r>
            <a:r>
              <a:rPr lang="en-US" sz="2200" b="1" dirty="0">
                <a:solidFill>
                  <a:srgbClr val="990000"/>
                </a:solidFill>
              </a:rPr>
              <a:t>10 </a:t>
            </a:r>
            <a:r>
              <a:rPr lang="en-US" sz="2200" b="1" dirty="0" smtClean="0">
                <a:solidFill>
                  <a:srgbClr val="990000"/>
                </a:solidFill>
              </a:rPr>
              <a:t>of </a:t>
            </a:r>
            <a:r>
              <a:rPr lang="en-US" sz="2200" b="1" dirty="0">
                <a:solidFill>
                  <a:srgbClr val="990000"/>
                </a:solidFill>
              </a:rPr>
              <a:t>the </a:t>
            </a:r>
            <a:r>
              <a:rPr lang="en-US" sz="2200" b="1" dirty="0" smtClean="0">
                <a:solidFill>
                  <a:srgbClr val="990000"/>
                </a:solidFill>
              </a:rPr>
              <a:t>Constitution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endParaRPr lang="en-US" sz="2200" b="1" dirty="0" smtClean="0">
              <a:solidFill>
                <a:srgbClr val="990000"/>
              </a:solidFill>
            </a:endParaRPr>
          </a:p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dirty="0" smtClean="0"/>
              <a:t>to promote the </a:t>
            </a:r>
          </a:p>
          <a:p>
            <a:pPr marL="0" indent="0" algn="ctr">
              <a:lnSpc>
                <a:spcPct val="108000"/>
              </a:lnSpc>
              <a:spcBef>
                <a:spcPct val="0"/>
              </a:spcBef>
              <a:buNone/>
            </a:pPr>
            <a:r>
              <a:rPr lang="en-US" sz="2200" dirty="0" smtClean="0"/>
              <a:t>constitutional values and principles, especially those governing public administration set out in </a:t>
            </a:r>
            <a:r>
              <a:rPr lang="en-US" sz="2200" b="1" dirty="0" smtClean="0">
                <a:solidFill>
                  <a:srgbClr val="990000"/>
                </a:solidFill>
              </a:rPr>
              <a:t>section 195 </a:t>
            </a:r>
            <a:r>
              <a:rPr lang="en-US" sz="2200" dirty="0" smtClean="0"/>
              <a:t>throughout the Public Service.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17713" t="16401" r="40550" b="12201"/>
          <a:stretch/>
        </p:blipFill>
        <p:spPr>
          <a:xfrm>
            <a:off x="4537605" y="1459293"/>
            <a:ext cx="4359592" cy="4195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34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4"/>
          <p:cNvSpPr>
            <a:spLocks/>
          </p:cNvSpPr>
          <p:nvPr/>
        </p:nvSpPr>
        <p:spPr bwMode="auto">
          <a:xfrm>
            <a:off x="395536" y="639899"/>
            <a:ext cx="8445624" cy="85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OUR PROMISE TO PROMOTE THE CONSTITUTIONAL VALUES AND PRINCIPLES</a:t>
            </a:r>
            <a:endParaRPr lang="en-US" sz="2800" dirty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5C5B72F-9341-4AD4-8140-B114D351D063}" type="slidenum">
              <a:rPr lang="en-US" sz="1400" b="0" smtClean="0"/>
              <a:pPr algn="r" eaLnBrk="0" hangingPunct="0"/>
              <a:t>5</a:t>
            </a:fld>
            <a:endParaRPr lang="en-US" sz="1400" b="0" dirty="0"/>
          </a:p>
        </p:txBody>
      </p:sp>
      <p:sp>
        <p:nvSpPr>
          <p:cNvPr id="10" name="Oval 9"/>
          <p:cNvSpPr/>
          <p:nvPr/>
        </p:nvSpPr>
        <p:spPr bwMode="auto">
          <a:xfrm>
            <a:off x="-180528" y="4209599"/>
            <a:ext cx="3888432" cy="2808312"/>
          </a:xfrm>
          <a:prstGeom prst="ellipse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814" y="1436266"/>
            <a:ext cx="1932007" cy="1932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861" y="4299975"/>
            <a:ext cx="1932007" cy="1932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349" y="1411515"/>
            <a:ext cx="1932007" cy="1932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86" y="3322579"/>
            <a:ext cx="1932007" cy="1932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3" y="1414780"/>
            <a:ext cx="1932007" cy="1932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582" y="2851091"/>
            <a:ext cx="1932007" cy="1874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473" y="4299975"/>
            <a:ext cx="1932007" cy="1932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546" y="3368273"/>
            <a:ext cx="1932007" cy="1932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28" y="1390572"/>
            <a:ext cx="1932007" cy="19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93204" y="509378"/>
            <a:ext cx="8229600" cy="692150"/>
          </a:xfrm>
        </p:spPr>
        <p:txBody>
          <a:bodyPr/>
          <a:lstStyle/>
          <a:p>
            <a:r>
              <a:rPr lang="en-US" sz="2800" dirty="0" smtClean="0">
                <a:solidFill>
                  <a:srgbClr val="9933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WHO WE ARE</a:t>
            </a:r>
            <a:endParaRPr lang="en-ZA" sz="2800" dirty="0" smtClean="0">
              <a:solidFill>
                <a:srgbClr val="9933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97401" y="1129652"/>
            <a:ext cx="8123890" cy="61170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PSC is </a:t>
            </a:r>
            <a:r>
              <a:rPr lang="en-GB" sz="2000" b="1" dirty="0">
                <a:solidFill>
                  <a:srgbClr val="990000"/>
                </a:solidFill>
                <a:ea typeface="ＭＳ Ｐゴシック" pitchFamily="34" charset="-128"/>
              </a:rPr>
              <a:t>accountable to the National Assembly.</a:t>
            </a:r>
            <a:endParaRPr lang="en-US" sz="2000" dirty="0"/>
          </a:p>
          <a:p>
            <a:pPr algn="just">
              <a:spcBef>
                <a:spcPct val="0"/>
              </a:spcBef>
            </a:pPr>
            <a:r>
              <a:rPr lang="en-US" sz="2000" dirty="0" smtClean="0"/>
              <a:t>The PSC consists of </a:t>
            </a:r>
            <a:r>
              <a:rPr lang="en-US" sz="2000" b="1" dirty="0" smtClean="0">
                <a:solidFill>
                  <a:srgbClr val="990000"/>
                </a:solidFill>
              </a:rPr>
              <a:t>14 members</a:t>
            </a:r>
            <a:r>
              <a:rPr lang="en-US" sz="2000" dirty="0" smtClean="0"/>
              <a:t>. </a:t>
            </a:r>
          </a:p>
          <a:p>
            <a:pPr algn="just"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  <a:p>
            <a:pPr algn="just"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 algn="just"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5373" y="626801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600" b="0" dirty="0" smtClean="0"/>
              <a:t>4</a:t>
            </a:r>
            <a:endParaRPr lang="en-US" sz="16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462719" y="1898199"/>
            <a:ext cx="8229600" cy="3847885"/>
            <a:chOff x="-10236" y="89552"/>
            <a:chExt cx="5786438" cy="2102543"/>
          </a:xfrm>
          <a:solidFill>
            <a:schemeClr val="accent1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-10236" y="89552"/>
              <a:ext cx="5786438" cy="2102543"/>
            </a:xfrm>
            <a:prstGeom prst="roundRect">
              <a:avLst/>
            </a:prstGeom>
            <a:solidFill>
              <a:srgbClr val="9933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b="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504" y="192331"/>
              <a:ext cx="5656084" cy="1925858"/>
              <a:chOff x="-2403" y="185426"/>
              <a:chExt cx="6720741" cy="2018059"/>
            </a:xfrm>
            <a:grpFill/>
          </p:grpSpPr>
          <p:sp>
            <p:nvSpPr>
              <p:cNvPr id="12" name="Left Brace 11"/>
              <p:cNvSpPr/>
              <p:nvPr/>
            </p:nvSpPr>
            <p:spPr>
              <a:xfrm rot="5400000">
                <a:off x="3179481" y="-2486447"/>
                <a:ext cx="356973" cy="6720741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15976" y="185426"/>
                <a:ext cx="5391368" cy="475872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Public Service Commission</a:t>
                </a:r>
                <a:endParaRPr lang="en-US" sz="2000" dirty="0">
                  <a:effectLst/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034827" y="960144"/>
                <a:ext cx="2602429" cy="1243341"/>
              </a:xfrm>
              <a:prstGeom prst="roundRect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b="1" kern="1200" dirty="0">
                    <a:solidFill>
                      <a:srgbClr val="99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2000" b="1" dirty="0">
                  <a:solidFill>
                    <a:srgbClr val="990000"/>
                  </a:solidFill>
                  <a:effectLst/>
                  <a:ea typeface="Arial Unicode MS" panose="020B0604020202020204" pitchFamily="34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kern="1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Commissioners recommended by the </a:t>
                </a:r>
                <a:r>
                  <a:rPr lang="en-ZA" sz="2000" b="1" kern="1200" dirty="0">
                    <a:solidFill>
                      <a:srgbClr val="99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National </a:t>
                </a:r>
                <a:r>
                  <a:rPr lang="en-ZA" sz="2000" b="1" kern="1200" dirty="0" smtClean="0">
                    <a:solidFill>
                      <a:srgbClr val="99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Assembly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ZA" sz="2000" b="1" kern="1200" dirty="0" smtClean="0">
                  <a:solidFill>
                    <a:srgbClr val="99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b="1" dirty="0" smtClean="0">
                    <a:solidFill>
                      <a:srgbClr val="990000"/>
                    </a:solidFill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(One vacancy)</a:t>
                </a:r>
                <a:endParaRPr lang="en-US" sz="2000" b="1" dirty="0">
                  <a:solidFill>
                    <a:srgbClr val="990000"/>
                  </a:solidFill>
                  <a:effectLst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83185" y="960144"/>
                <a:ext cx="3862154" cy="1243341"/>
              </a:xfrm>
              <a:prstGeom prst="roundRect">
                <a:avLst/>
              </a:prstGeom>
              <a:solidFill>
                <a:schemeClr val="accent5"/>
              </a:solidFill>
              <a:ln w="2857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b="1" kern="1200" dirty="0">
                    <a:solidFill>
                      <a:srgbClr val="99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2000" b="1" dirty="0">
                  <a:solidFill>
                    <a:srgbClr val="990000"/>
                  </a:solidFill>
                  <a:effectLst/>
                  <a:ea typeface="Arial Unicode MS" panose="020B0604020202020204" pitchFamily="34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kern="1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Commissioners nominated by the </a:t>
                </a:r>
                <a:r>
                  <a:rPr lang="en-ZA" sz="2000" b="1" kern="1200" dirty="0">
                    <a:solidFill>
                      <a:srgbClr val="99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Premier of each province </a:t>
                </a:r>
                <a:r>
                  <a:rPr lang="en-ZA" sz="2000" kern="1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the recommendation by the Provincial </a:t>
                </a:r>
                <a:r>
                  <a:rPr lang="en-ZA" sz="2000" kern="1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Legislatures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ZA" sz="2000" kern="12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ZA" sz="2000" b="1" dirty="0" smtClean="0">
                    <a:solidFill>
                      <a:srgbClr val="990000"/>
                    </a:solidFill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(2 vacancies: EC* and </a:t>
                </a:r>
                <a:r>
                  <a:rPr lang="en-ZA" sz="2000" b="1" dirty="0" err="1" smtClean="0">
                    <a:solidFill>
                      <a:srgbClr val="990000"/>
                    </a:solidFill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Mpu</a:t>
                </a:r>
                <a:r>
                  <a:rPr lang="en-ZA" sz="2000" b="1" dirty="0" smtClean="0">
                    <a:solidFill>
                      <a:srgbClr val="990000"/>
                    </a:solidFill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)</a:t>
                </a:r>
                <a:endParaRPr lang="en-US" sz="2000" b="1" dirty="0">
                  <a:solidFill>
                    <a:srgbClr val="990000"/>
                  </a:solidFill>
                  <a:effectLst/>
                  <a:ea typeface="Arial Unicode MS" panose="020B0604020202020204" pitchFamily="34" charset="-128"/>
                </a:endParaRPr>
              </a:p>
            </p:txBody>
          </p:sp>
        </p:grpSp>
      </p:grp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21579" y="6377825"/>
            <a:ext cx="7214960" cy="36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sz="1200" kern="0" dirty="0" smtClean="0">
                <a:solidFill>
                  <a:schemeClr val="bg1"/>
                </a:solidFill>
                <a:ea typeface="ＭＳ Ｐゴシック" pitchFamily="34" charset="-128"/>
              </a:rPr>
              <a:t>* Nomination made by Legislature to President in May 2019</a:t>
            </a:r>
          </a:p>
          <a:p>
            <a:pPr algn="just">
              <a:spcBef>
                <a:spcPct val="0"/>
              </a:spcBef>
            </a:pPr>
            <a:endParaRPr lang="en-US" sz="1200" kern="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just">
              <a:spcBef>
                <a:spcPct val="0"/>
              </a:spcBef>
            </a:pPr>
            <a:endParaRPr lang="en-US" sz="1200" kern="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8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6773" y="623253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600" b="0" dirty="0" smtClean="0"/>
              <a:t>5</a:t>
            </a:r>
            <a:endParaRPr lang="en-US" sz="1600" b="0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67544" y="1268438"/>
            <a:ext cx="8165621" cy="4752528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rgbClr val="993300"/>
              </a:buClr>
            </a:pPr>
            <a:r>
              <a:rPr lang="en-US" sz="2000" dirty="0"/>
              <a:t>The PSC is headed by a </a:t>
            </a:r>
            <a:r>
              <a:rPr lang="en-US" sz="2000" b="1" dirty="0">
                <a:solidFill>
                  <a:srgbClr val="990000"/>
                </a:solidFill>
              </a:rPr>
              <a:t>Chairperson</a:t>
            </a:r>
            <a:r>
              <a:rPr lang="en-US" sz="2000" dirty="0"/>
              <a:t>, designated by the President from the nominated Commissioners. </a:t>
            </a:r>
          </a:p>
          <a:p>
            <a:pPr algn="just">
              <a:spcAft>
                <a:spcPts val="0"/>
              </a:spcAft>
              <a:buClr>
                <a:srgbClr val="993300"/>
              </a:buClr>
            </a:pPr>
            <a:r>
              <a:rPr lang="en-US" sz="2000" dirty="0"/>
              <a:t>The PSC is supported by the </a:t>
            </a:r>
            <a:r>
              <a:rPr lang="en-US" sz="2000" b="1" dirty="0">
                <a:solidFill>
                  <a:srgbClr val="990000"/>
                </a:solidFill>
              </a:rPr>
              <a:t>Office of the PSC</a:t>
            </a:r>
            <a:r>
              <a:rPr lang="en-US" sz="2000" dirty="0"/>
              <a:t>, which is a national department, headed by a </a:t>
            </a:r>
            <a:r>
              <a:rPr lang="en-US" sz="2000" b="1" dirty="0">
                <a:solidFill>
                  <a:srgbClr val="990000"/>
                </a:solidFill>
              </a:rPr>
              <a:t>Director-General</a:t>
            </a:r>
            <a:r>
              <a:rPr lang="en-US" sz="2000" dirty="0"/>
              <a:t>.</a:t>
            </a:r>
          </a:p>
          <a:p>
            <a:pPr algn="just">
              <a:spcAft>
                <a:spcPts val="0"/>
              </a:spcAft>
              <a:buClr>
                <a:srgbClr val="993300"/>
              </a:buClr>
            </a:pPr>
            <a:r>
              <a:rPr lang="en-US" sz="2000" dirty="0"/>
              <a:t>The PSC’s budget is appropriated through the Minister for the Public Service and Administration.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993300"/>
              </a:buClr>
            </a:pPr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PSC</a:t>
            </a:r>
            <a:r>
              <a:rPr lang="en-GB" altLang="en-US" sz="2000" dirty="0">
                <a:ea typeface="ＭＳ Ｐゴシック" pitchFamily="34" charset="-128"/>
              </a:rPr>
              <a:t>’</a:t>
            </a:r>
            <a:r>
              <a:rPr lang="en-GB" sz="2000" dirty="0">
                <a:ea typeface="ＭＳ Ｐゴシック" pitchFamily="34" charset="-128"/>
              </a:rPr>
              <a:t>s main objective is to provide effective </a:t>
            </a:r>
            <a:r>
              <a:rPr lang="en-GB" sz="2000" b="1" dirty="0">
                <a:solidFill>
                  <a:srgbClr val="990000"/>
                </a:solidFill>
                <a:ea typeface="ＭＳ Ｐゴシック" pitchFamily="34" charset="-128"/>
              </a:rPr>
              <a:t>technical oversight </a:t>
            </a:r>
            <a:r>
              <a:rPr lang="en-GB" sz="2000" dirty="0">
                <a:ea typeface="ＭＳ Ｐゴシック" pitchFamily="34" charset="-128"/>
              </a:rPr>
              <a:t>over the public service </a:t>
            </a:r>
            <a:r>
              <a:rPr lang="en-GB" sz="2000" b="1" dirty="0">
                <a:solidFill>
                  <a:srgbClr val="990000"/>
                </a:solidFill>
                <a:ea typeface="ＭＳ Ｐゴシック" pitchFamily="34" charset="-128"/>
              </a:rPr>
              <a:t>nationally</a:t>
            </a:r>
            <a:r>
              <a:rPr lang="en-GB" sz="2000" dirty="0">
                <a:ea typeface="ＭＳ Ｐゴシック" pitchFamily="34" charset="-128"/>
              </a:rPr>
              <a:t> and </a:t>
            </a:r>
            <a:r>
              <a:rPr lang="en-GB" sz="2000" b="1" dirty="0" smtClean="0">
                <a:solidFill>
                  <a:srgbClr val="990000"/>
                </a:solidFill>
                <a:ea typeface="ＭＳ Ｐゴシック" pitchFamily="34" charset="-128"/>
              </a:rPr>
              <a:t>provincially</a:t>
            </a:r>
            <a:r>
              <a:rPr lang="en-GB" sz="2000" dirty="0" smtClean="0">
                <a:ea typeface="ＭＳ Ｐゴシック" pitchFamily="34" charset="-128"/>
              </a:rPr>
              <a:t>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993300"/>
              </a:buClr>
            </a:pPr>
            <a:r>
              <a:rPr lang="en-GB" sz="2000" dirty="0" smtClean="0">
                <a:ea typeface="ＭＳ Ｐゴシック" pitchFamily="34" charset="-128"/>
              </a:rPr>
              <a:t>Its mandate does </a:t>
            </a:r>
            <a:r>
              <a:rPr lang="en-GB" sz="2000" b="1" dirty="0" smtClean="0">
                <a:solidFill>
                  <a:srgbClr val="990000"/>
                </a:solidFill>
                <a:ea typeface="ＭＳ Ｐゴシック" pitchFamily="34" charset="-128"/>
              </a:rPr>
              <a:t>not</a:t>
            </a:r>
            <a:r>
              <a:rPr lang="en-GB" sz="2000" dirty="0" smtClean="0">
                <a:ea typeface="ＭＳ Ｐゴシック" pitchFamily="34" charset="-128"/>
              </a:rPr>
              <a:t> extend to the </a:t>
            </a:r>
            <a:r>
              <a:rPr lang="en-GB" sz="2000" b="1" dirty="0" smtClean="0">
                <a:solidFill>
                  <a:srgbClr val="990000"/>
                </a:solidFill>
                <a:ea typeface="ＭＳ Ｐゴシック" pitchFamily="34" charset="-128"/>
              </a:rPr>
              <a:t>local sphere </a:t>
            </a:r>
            <a:r>
              <a:rPr lang="en-GB" sz="2000" dirty="0" smtClean="0">
                <a:ea typeface="ＭＳ Ｐゴシック" pitchFamily="34" charset="-128"/>
              </a:rPr>
              <a:t>of government and </a:t>
            </a:r>
            <a:r>
              <a:rPr lang="en-GB" sz="2000" b="1" dirty="0" smtClean="0">
                <a:solidFill>
                  <a:srgbClr val="990000"/>
                </a:solidFill>
                <a:ea typeface="ＭＳ Ｐゴシック" pitchFamily="34" charset="-128"/>
              </a:rPr>
              <a:t>public entities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  <a:endParaRPr lang="en-GB" sz="2000" dirty="0">
              <a:ea typeface="ＭＳ Ｐゴシック" pitchFamily="34" charset="-128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993300"/>
              </a:buClr>
            </a:pPr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PSC conducts </a:t>
            </a:r>
            <a:r>
              <a:rPr lang="en-GB" sz="2000" b="1" dirty="0">
                <a:solidFill>
                  <a:srgbClr val="990000"/>
                </a:solidFill>
                <a:ea typeface="ＭＳ Ｐゴシック" pitchFamily="34" charset="-128"/>
              </a:rPr>
              <a:t>evidence-based research</a:t>
            </a:r>
            <a:r>
              <a:rPr lang="en-GB" sz="2000" dirty="0">
                <a:ea typeface="ＭＳ Ｐゴシック" pitchFamily="34" charset="-128"/>
              </a:rPr>
              <a:t>, </a:t>
            </a:r>
            <a:r>
              <a:rPr lang="en-GB" sz="2000" dirty="0" smtClean="0">
                <a:ea typeface="ＭＳ Ｐゴシック" pitchFamily="34" charset="-128"/>
              </a:rPr>
              <a:t>investigations, inspections, monitoring </a:t>
            </a:r>
            <a:r>
              <a:rPr lang="en-GB" sz="2000" dirty="0">
                <a:ea typeface="ＭＳ Ｐゴシック" pitchFamily="34" charset="-128"/>
              </a:rPr>
              <a:t>and evaluation involving the gathering and collation of qualitative and quantitative data on public administration for use by the Legislatures and the </a:t>
            </a:r>
            <a:r>
              <a:rPr lang="en-GB" sz="2000" dirty="0" smtClean="0">
                <a:ea typeface="ＭＳ Ｐゴシック" pitchFamily="34" charset="-128"/>
              </a:rPr>
              <a:t>Executive.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en-GB" sz="2000" dirty="0" smtClean="0">
              <a:ea typeface="ＭＳ Ｐゴシック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511113" y="582737"/>
            <a:ext cx="8229600" cy="692150"/>
          </a:xfrm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WHO WE ARE</a:t>
            </a:r>
            <a:endParaRPr lang="en-ZA" sz="2800" dirty="0" smtClean="0">
              <a:solidFill>
                <a:srgbClr val="99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3060075"/>
              </p:ext>
            </p:extLst>
          </p:nvPr>
        </p:nvGraphicFramePr>
        <p:xfrm>
          <a:off x="539552" y="1412776"/>
          <a:ext cx="818003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D7D7202-78FF-4AF5-8E29-E0B756925B96}" type="slidenum">
              <a:rPr lang="en-US" sz="1400" b="0"/>
              <a:pPr algn="r" eaLnBrk="0" hangingPunct="0"/>
              <a:t>8</a:t>
            </a:fld>
            <a:endParaRPr lang="en-US" sz="1400" b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4056"/>
          </a:xfrm>
        </p:spPr>
        <p:txBody>
          <a:bodyPr/>
          <a:lstStyle/>
          <a:p>
            <a:r>
              <a:rPr lang="en-GB" sz="2800" b="1" dirty="0" smtClean="0">
                <a:solidFill>
                  <a:srgbClr val="993300"/>
                </a:solidFill>
                <a:latin typeface="Berlin Sans FB Demi" pitchFamily="34" charset="0"/>
              </a:rPr>
              <a:t>LEGISLATIVE AND OTHER MANDATES</a:t>
            </a:r>
            <a:endParaRPr lang="en-ZA" sz="2800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3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6925"/>
          </a:xfrm>
        </p:spPr>
        <p:txBody>
          <a:bodyPr/>
          <a:lstStyle/>
          <a:p>
            <a:r>
              <a:rPr lang="en-ZA" sz="2800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PSC AREAS OF OVERSIGHT </a:t>
            </a:r>
            <a:endParaRPr lang="en-ZA" sz="2800" dirty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64276"/>
            <a:ext cx="2133600" cy="476250"/>
          </a:xfrm>
        </p:spPr>
        <p:txBody>
          <a:bodyPr/>
          <a:lstStyle/>
          <a:p>
            <a:pPr>
              <a:defRPr/>
            </a:pPr>
            <a:fld id="{4E9250B9-2D58-49F2-9994-51915C2C0244}" type="slidenum">
              <a:rPr lang="en-US" altLang="en-US" sz="1600" smtClean="0"/>
              <a:pPr>
                <a:defRPr/>
              </a:pPr>
              <a:t>9</a:t>
            </a:fld>
            <a:endParaRPr lang="en-US" alt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  <a:latin typeface="Arial"/>
              </a:rPr>
              <a:t>The Constitutional oversight mandate of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the PSC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is wide and, in summary, covers the following areas:</a:t>
            </a: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990000"/>
                </a:solidFill>
                <a:latin typeface="Arial"/>
              </a:rPr>
              <a:t>Organisation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 of the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Public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ervice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(the structural arrangements of departments in the Public Service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990000"/>
                </a:solidFill>
                <a:latin typeface="Arial"/>
              </a:rPr>
              <a:t>Administration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 of the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Public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ervice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(all the procedures, policy frameworks, accountability mechanisms, etc. that ensure the functioning of the Public Service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990000"/>
                </a:solidFill>
                <a:latin typeface="Arial"/>
              </a:rPr>
              <a:t>Personnel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procedures and practices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of the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Public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ervice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(e.g. recruitment, transfers, promotions and dismissals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990000"/>
                </a:solidFill>
                <a:latin typeface="Arial"/>
              </a:rPr>
              <a:t>Public administration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practices (all the functions and activities executed by the Public Service to provide a service to the people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dirty="0">
                <a:solidFill>
                  <a:srgbClr val="000000"/>
                </a:solidFill>
                <a:latin typeface="Arial"/>
              </a:rPr>
              <a:t>Adherence to </a:t>
            </a:r>
            <a:r>
              <a:rPr lang="en-ZA" sz="1800" b="1" dirty="0">
                <a:solidFill>
                  <a:srgbClr val="990000"/>
                </a:solidFill>
                <a:latin typeface="Arial"/>
              </a:rPr>
              <a:t>applicable procedures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in the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Public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ervice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(compliance with the letter and law of prescribed rules / polices / procedures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 marL="6286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ZA" sz="1800" dirty="0">
                <a:solidFill>
                  <a:srgbClr val="000000"/>
                </a:solidFill>
                <a:latin typeface="Arial"/>
              </a:rPr>
              <a:t>The extent to which the </a:t>
            </a:r>
            <a:r>
              <a:rPr lang="en-ZA" sz="1800" b="1" dirty="0">
                <a:solidFill>
                  <a:srgbClr val="990000"/>
                </a:solidFill>
                <a:latin typeface="Arial"/>
              </a:rPr>
              <a:t>values and principles </a:t>
            </a:r>
            <a:r>
              <a:rPr lang="en-ZA" sz="1800" dirty="0">
                <a:solidFill>
                  <a:srgbClr val="000000"/>
                </a:solidFill>
                <a:latin typeface="Arial"/>
              </a:rPr>
              <a:t>set out in section 195 of the Constitution are complied </a:t>
            </a:r>
            <a:r>
              <a:rPr lang="en-ZA" sz="1800" dirty="0" smtClean="0">
                <a:solidFill>
                  <a:srgbClr val="000000"/>
                </a:solidFill>
                <a:latin typeface="Arial"/>
              </a:rPr>
              <a:t>with.</a:t>
            </a:r>
            <a:endParaRPr lang="en-ZA" sz="18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905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42027</TotalTime>
  <Words>2261</Words>
  <Application>Microsoft Office PowerPoint</Application>
  <PresentationFormat>On-screen Show (4:3)</PresentationFormat>
  <Paragraphs>408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Custom Design</vt:lpstr>
      <vt:lpstr>Slide 1</vt:lpstr>
      <vt:lpstr>OVERVIEW OF THE PRESENTATION</vt:lpstr>
      <vt:lpstr>Slide 3</vt:lpstr>
      <vt:lpstr>WHO WE ARE</vt:lpstr>
      <vt:lpstr>Slide 5</vt:lpstr>
      <vt:lpstr>WHO WE ARE</vt:lpstr>
      <vt:lpstr>WHO WE ARE</vt:lpstr>
      <vt:lpstr>LEGISLATIVE AND OTHER MANDATES</vt:lpstr>
      <vt:lpstr>PSC AREAS OF OVERSIGHT </vt:lpstr>
      <vt:lpstr>Slide 10</vt:lpstr>
      <vt:lpstr>STRATEGIC OUTCOME ORIENTED GOALS</vt:lpstr>
      <vt:lpstr>STRATEGIC OUTCOME ORIENTED GOALS (2)</vt:lpstr>
      <vt:lpstr>Slide 13</vt:lpstr>
      <vt:lpstr>Slide 14</vt:lpstr>
      <vt:lpstr>OVERVIEW OF 2019/20 BUDGET AND EXPENDITURE ESTIMATES PER PROGRAMME</vt:lpstr>
      <vt:lpstr>OVERVIEW OF 2019/20 BUDGET AND EXPENDITURE ESTIMATES PER ECONOMIC CLASSIFICATION</vt:lpstr>
      <vt:lpstr>OVERVIEW OF 2019/20  BUDGET AND EXPENDITURE ESTIMATES</vt:lpstr>
      <vt:lpstr>PROGRAMME 1: ADMINISTRATION</vt:lpstr>
      <vt:lpstr>2019/20  APP TARGETS (1)  PROGRAMME 1: ADMINISTRATION </vt:lpstr>
      <vt:lpstr>PROGRAMME 2: LEADERSHIP AND MANAGEMENT PRACTICES</vt:lpstr>
      <vt:lpstr>2019/20  APP TARGETS (2)  PROGRAMME 2: LMP </vt:lpstr>
      <vt:lpstr>2019/20  APP TARGETS (3) PROGRAMME 2: LMP</vt:lpstr>
      <vt:lpstr>PROGRAMME 3: MONITORING AND EVALUATION</vt:lpstr>
      <vt:lpstr>2019/20 APP TARGETS (4) PROGRAMME 3: M&amp;E</vt:lpstr>
      <vt:lpstr>PROGRAMME 4: INTEGRITY AND ANTI-CORRUPTION</vt:lpstr>
      <vt:lpstr>2019/20  APP TARGETS (5) PROGRAMME 4: IAC</vt:lpstr>
      <vt:lpstr>Slide 27</vt:lpstr>
      <vt:lpstr>KEY 2018/19 ACHIEVEMENTS (2)</vt:lpstr>
      <vt:lpstr>KEY 2018/19 ACHIEVEMENTS</vt:lpstr>
      <vt:lpstr>KEY 2018/19 ACHIEVEMENTS</vt:lpstr>
      <vt:lpstr>Slide 31</vt:lpstr>
    </vt:vector>
  </TitlesOfParts>
  <Company>OPSC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ConnieG</dc:creator>
  <cp:lastModifiedBy>PUMZA</cp:lastModifiedBy>
  <cp:revision>1322</cp:revision>
  <cp:lastPrinted>2019-06-28T09:16:27Z</cp:lastPrinted>
  <dcterms:created xsi:type="dcterms:W3CDTF">2007-12-04T09:22:50Z</dcterms:created>
  <dcterms:modified xsi:type="dcterms:W3CDTF">2019-07-04T11:57:56Z</dcterms:modified>
</cp:coreProperties>
</file>