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style10.xml" ContentType="application/vnd.ms-office.chart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olors10.xml" ContentType="application/vnd.ms-office.chartcolorstyle+xml"/>
  <Default Extension="xlsx" ContentType="application/vnd.openxmlformats-officedocument.spreadsheetml.sheet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chartEx1.xml" ContentType="application/vnd.ms-office.chart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89" r:id="rId5"/>
    <p:sldId id="263" r:id="rId6"/>
    <p:sldId id="287" r:id="rId7"/>
    <p:sldId id="288" r:id="rId8"/>
    <p:sldId id="283" r:id="rId9"/>
    <p:sldId id="290" r:id="rId10"/>
    <p:sldId id="275" r:id="rId11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DC83C"/>
    <a:srgbClr val="AFC63E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357" autoAdjust="0"/>
  </p:normalViewPr>
  <p:slideViewPr>
    <p:cSldViewPr snapToGrid="0" snapToObjects="1">
      <p:cViewPr varScale="1">
        <p:scale>
          <a:sx n="81" d="100"/>
          <a:sy n="81" d="100"/>
        </p:scale>
        <p:origin x="-2262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hulu vezi" userId="679c51e32967306c" providerId="LiveId" clId="{7A528344-B0C5-4707-83C7-0ED0D462BC74}"/>
    <pc:docChg chg="custSel modSld">
      <pc:chgData name="skhulu vezi" userId="679c51e32967306c" providerId="LiveId" clId="{7A528344-B0C5-4707-83C7-0ED0D462BC74}" dt="2019-06-30T13:37:25.662" v="834" actId="14100"/>
      <pc:docMkLst>
        <pc:docMk/>
      </pc:docMkLst>
      <pc:sldChg chg="modSp">
        <pc:chgData name="skhulu vezi" userId="679c51e32967306c" providerId="LiveId" clId="{7A528344-B0C5-4707-83C7-0ED0D462BC74}" dt="2019-06-30T13:37:25.662" v="834" actId="14100"/>
        <pc:sldMkLst>
          <pc:docMk/>
          <pc:sldMk cId="3605209649" sldId="275"/>
        </pc:sldMkLst>
        <pc:spChg chg="mod">
          <ac:chgData name="skhulu vezi" userId="679c51e32967306c" providerId="LiveId" clId="{7A528344-B0C5-4707-83C7-0ED0D462BC74}" dt="2019-06-30T13:37:25.662" v="834" actId="14100"/>
          <ac:spMkLst>
            <pc:docMk/>
            <pc:sldMk cId="3605209649" sldId="275"/>
            <ac:spMk id="2" creationId="{00000000-0000-0000-0000-000000000000}"/>
          </ac:spMkLst>
        </pc:spChg>
      </pc:sldChg>
      <pc:sldChg chg="modSp">
        <pc:chgData name="skhulu vezi" userId="679c51e32967306c" providerId="LiveId" clId="{7A528344-B0C5-4707-83C7-0ED0D462BC74}" dt="2019-06-30T13:36:33.360" v="832" actId="313"/>
        <pc:sldMkLst>
          <pc:docMk/>
          <pc:sldMk cId="323114687" sldId="290"/>
        </pc:sldMkLst>
        <pc:spChg chg="mod">
          <ac:chgData name="skhulu vezi" userId="679c51e32967306c" providerId="LiveId" clId="{7A528344-B0C5-4707-83C7-0ED0D462BC74}" dt="2019-06-30T13:36:33.360" v="832" actId="313"/>
          <ac:spMkLst>
            <pc:docMk/>
            <pc:sldMk cId="323114687" sldId="29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microsoft.com/office/2011/relationships/chartColorStyle" Target="colors10.xml"/><Relationship Id="rId2" Type="http://schemas.openxmlformats.org/officeDocument/2006/relationships/image" Target="../media/image3.jpeg"/><Relationship Id="rId1" Type="http://schemas.openxmlformats.org/officeDocument/2006/relationships/oleObject" Target="Book1" TargetMode="External"/><Relationship Id="rId6" Type="http://schemas.microsoft.com/office/2011/relationships/chartStyle" Target="style10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DMR Budget Allocation 2019/20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pattFill prst="dkVert">
                <a:fgClr>
                  <a:schemeClr val="accent1"/>
                </a:fgClr>
                <a:bgClr>
                  <a:srgbClr val="00B050"/>
                </a:bgClr>
              </a:pattFill>
              <a:ln>
                <a:noFill/>
              </a:ln>
              <a:effectLst>
                <a:outerShdw blurRad="50800" dist="38100" dir="13500000" algn="br" rotWithShape="0">
                  <a:schemeClr val="accent2">
                    <a:lumMod val="75000"/>
                    <a:alpha val="40000"/>
                  </a:scheme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A2-4445-B240-8C28273FDB50}"/>
              </c:ext>
            </c:extLst>
          </c:dPt>
          <c:dPt>
            <c:idx val="1"/>
            <c:spPr>
              <a:pattFill prst="horzBrick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4A2-4445-B240-8C28273FDB50}"/>
              </c:ext>
            </c:extLst>
          </c:dPt>
          <c:dPt>
            <c:idx val="2"/>
            <c:spPr>
              <a:pattFill prst="plaid">
                <a:fgClr>
                  <a:schemeClr val="accent1"/>
                </a:fgClr>
                <a:bgClr>
                  <a:schemeClr val="accent2">
                    <a:lumMod val="60000"/>
                    <a:lumOff val="40000"/>
                  </a:schemeClr>
                </a:bgClr>
              </a:patt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4A2-4445-B240-8C28273FDB50}"/>
              </c:ext>
            </c:extLst>
          </c:dPt>
          <c:dPt>
            <c:idx val="3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4A2-4445-B240-8C28273FDB5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7A5C0433-1072-4545-9E66-BF44AA07620F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4A2-4445-B240-8C28273FDB5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8B69B1D1-3BB2-4F6B-9AD8-48CA576C0FC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outEnd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4A2-4445-B240-8C28273FDB50}"/>
                </c:ext>
              </c:extLst>
            </c:dLbl>
            <c:dLbl>
              <c:idx val="2"/>
              <c:layout>
                <c:manualLayout>
                  <c:x val="-7.2649572649572738E-3"/>
                  <c:y val="-1.03797267585393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
</a:t>
                    </a:r>
                    <a:fld id="{E6CC11B0-5570-4A01-8B22-9C176AEBD69C}" type="PERCENTAGE">
                      <a:rPr lang="en-US" baseline="0"/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0619714202391352E-2"/>
                      <c:h val="0.123381256099530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4A2-4445-B240-8C28273FDB5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23BCE92-CB9B-4E3E-A491-F85C49857F12}" type="PERCENTAGE">
                      <a:rPr lang="en-US" baseline="0"/>
                      <a:pPr/>
                      <a:t>[PERCENTAGE]</a:t>
                    </a:fld>
                    <a:endParaRPr lang="en-US"/>
                  </a:p>
                </c:rich>
              </c:tx>
              <c:dLblPos val="outEnd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4A2-4445-B240-8C28273FDB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Sheet1!$A$4:$A$7</c:f>
              <c:strCache>
                <c:ptCount val="4"/>
                <c:pt idx="0">
                  <c:v>Administration</c:v>
                </c:pt>
                <c:pt idx="1">
                  <c:v>Mine Health and Safety</c:v>
                </c:pt>
                <c:pt idx="2">
                  <c:v>Mineral Regulation</c:v>
                </c:pt>
                <c:pt idx="3">
                  <c:v>Mineral Policy and Promotion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17</c:v>
                </c:pt>
                <c:pt idx="1">
                  <c:v>11</c:v>
                </c:pt>
                <c:pt idx="2">
                  <c:v>22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4A2-4445-B240-8C28273FDB50}"/>
            </c:ext>
          </c:extLst>
        </c:ser>
        <c:dLbls>
          <c:showCatName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Sheet1!$A$37:$A$45</cx:f>
        <cx:lvl ptCount="9">
          <cx:pt idx="0">Eastern Cape</cx:pt>
          <cx:pt idx="1">Free State</cx:pt>
          <cx:pt idx="2">Gauteng</cx:pt>
          <cx:pt idx="3">Kwazulu Natal</cx:pt>
          <cx:pt idx="4">Limpopo</cx:pt>
          <cx:pt idx="5">Mpumalanga</cx:pt>
          <cx:pt idx="6">North West</cx:pt>
          <cx:pt idx="7">Nothern Cape</cx:pt>
          <cx:pt idx="8">Western Cape</cx:pt>
        </cx:lvl>
      </cx:strDim>
      <cx:numDim type="val">
        <cx:f>Sheet1!$B$37:$B$45</cx:f>
        <cx:lvl ptCount="9" formatCode="General">
          <cx:pt idx="0">179</cx:pt>
          <cx:pt idx="1">77</cx:pt>
          <cx:pt idx="2">170</cx:pt>
          <cx:pt idx="3">133</cx:pt>
          <cx:pt idx="4">141</cx:pt>
          <cx:pt idx="5">220</cx:pt>
          <cx:pt idx="6">356</cx:pt>
          <cx:pt idx="7">316</cx:pt>
          <cx:pt idx="8">194</cx:pt>
        </cx:lvl>
      </cx:numDim>
    </cx:data>
  </cx:chartData>
  <cx:chart>
    <cx:title pos="t" align="ctr" overlay="0">
      <cx:tx>
        <cx:txData>
          <cx:v>Number of Mines and Quarries per Province 2018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 b="1"/>
            <a:t>Number of Mines and Quarries per Province 2018</a:t>
          </a:r>
        </a:p>
      </cx:txPr>
    </cx:title>
    <cx:plotArea>
      <cx:plotAreaRegion>
        <cx:series layoutId="clusteredColumn" uniqueId="{34D8C42B-E6D5-443D-8B07-E651B2C84F13}">
          <cx:dataPt idx="0">
            <cx:spPr>
              <a:blipFill>
                <a:blip r:embed="rId2"/>
                <a:tile tx="0" ty="0" sx="100000" sy="100000" flip="none" algn="tl"/>
              </a:blipFill>
            </cx:spPr>
          </cx:dataPt>
          <cx:dataPt idx="1">
            <cx:spPr>
              <a:blipFill>
                <a:blip r:embed="rId3"/>
                <a:tile tx="0" ty="0" sx="100000" sy="100000" flip="none" algn="tl"/>
              </a:blipFill>
            </cx:spPr>
          </cx:dataPt>
          <cx:dataPt idx="2">
            <cx:spPr>
              <a:solidFill>
                <a:srgbClr val="FF0000"/>
              </a:solidFill>
            </cx:spPr>
          </cx:dataPt>
          <cx:dataPt idx="3">
            <cx:spPr>
              <a:solidFill>
                <a:srgbClr val="7030A0"/>
              </a:solidFill>
            </cx:spPr>
          </cx:dataPt>
          <cx:dataPt idx="4">
            <cx:spPr>
              <a:solidFill>
                <a:schemeClr val="accent4">
                  <a:lumMod val="60000"/>
                  <a:lumOff val="40000"/>
                </a:schemeClr>
              </a:solidFill>
            </cx:spPr>
          </cx:dataPt>
          <cx:dataPt idx="5">
            <cx:spPr>
              <a:solidFill>
                <a:schemeClr val="tx1">
                  <a:lumMod val="65000"/>
                  <a:lumOff val="35000"/>
                </a:schemeClr>
              </a:solidFill>
            </cx:spPr>
          </cx:dataPt>
          <cx:dataPt idx="6">
            <cx:spPr>
              <a:blipFill>
                <a:blip r:embed="rId3"/>
                <a:tile tx="0" ty="0" sx="100000" sy="100000" flip="none" algn="tl"/>
              </a:blipFill>
            </cx:spPr>
          </cx:dataPt>
          <cx:dataPt idx="7">
            <cx:spPr>
              <a:blipFill>
                <a:blip r:embed="rId4"/>
                <a:tile tx="0" ty="0" sx="100000" sy="100000" flip="none" algn="tl"/>
              </a:blipFill>
            </cx:spPr>
          </cx:dataPt>
          <cx:dataPt idx="8">
            <cx:spPr>
              <a:blipFill>
                <a:blip r:embed="rId5"/>
                <a:tile tx="0" ty="0" sx="100000" sy="100000" flip="none" algn="tl"/>
              </a:blipFill>
            </cx:spPr>
          </cx:dataPt>
          <cx:dataLabels pos="inEnd">
            <cx:visibility seriesName="0" categoryName="0" value="1"/>
          </cx:dataLabels>
          <cx:dataId val="0"/>
          <cx:layoutPr>
            <cx:aggregation/>
          </cx:layoutPr>
          <cx:axisId val="1"/>
        </cx:series>
        <cx:series layoutId="paretoLine" ownerIdx="0" uniqueId="{04B2950E-D617-4002-B2BF-F55F3FF7BFDF}">
          <cx:spPr>
            <a:solidFill>
              <a:schemeClr val="bg1"/>
            </a:solidFill>
            <a:ln>
              <a:solidFill>
                <a:schemeClr val="bg1"/>
              </a:solidFill>
            </a:ln>
          </cx:spPr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65A36-38A9-4ABC-837B-CD1A8CB5FC54}" type="datetimeFigureOut">
              <a:rPr lang="en-ZA" smtClean="0"/>
              <a:pPr/>
              <a:t>2019/07/04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3E9C4-DA0A-48C7-81E1-448185A0C9A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6306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05586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In 2002 there were 11 445 woman employed.</a:t>
            </a:r>
          </a:p>
          <a:p>
            <a:r>
              <a:rPr lang="en-ZA" dirty="0"/>
              <a:t>By 2017 about 56 000 females</a:t>
            </a:r>
            <a:r>
              <a:rPr lang="en-ZA" baseline="0" dirty="0"/>
              <a:t> were in the industry ( mainly due to chatter).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0489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Admin: 		Ministry, Corporate </a:t>
            </a:r>
            <a:r>
              <a:rPr lang="en-US" dirty="0"/>
              <a:t>Services,</a:t>
            </a:r>
            <a:r>
              <a:rPr lang="en-US" baseline="0" dirty="0"/>
              <a:t> Department Management, Financial Administration.</a:t>
            </a:r>
          </a:p>
          <a:p>
            <a:endParaRPr lang="en-ZA" baseline="0" dirty="0"/>
          </a:p>
          <a:p>
            <a:r>
              <a:rPr lang="en-ZA" baseline="0" dirty="0"/>
              <a:t>Mine Health and Safety: 	Governance and Policy Oversight, Mine Health and Safety Regions, </a:t>
            </a:r>
            <a:r>
              <a:rPr lang="en-ZA" b="1" u="sng" baseline="0" dirty="0"/>
              <a:t>Mine Health and Safety Council</a:t>
            </a:r>
            <a:r>
              <a:rPr lang="en-ZA" baseline="0" dirty="0"/>
              <a:t>.</a:t>
            </a:r>
          </a:p>
          <a:p>
            <a:endParaRPr lang="en-ZA" baseline="0" dirty="0"/>
          </a:p>
          <a:p>
            <a:r>
              <a:rPr lang="en-ZA" baseline="0" dirty="0"/>
              <a:t>Mineral Regulation:	Min Regulation and Administration, Management Mineral Regulation, </a:t>
            </a:r>
            <a:r>
              <a:rPr lang="en-ZA" b="1" u="sng" baseline="0" dirty="0"/>
              <a:t>SADPMR</a:t>
            </a:r>
            <a:r>
              <a:rPr lang="en-ZA" baseline="0" dirty="0"/>
              <a:t>, </a:t>
            </a:r>
            <a:r>
              <a:rPr lang="en-ZA" b="1" u="sng" baseline="0" dirty="0"/>
              <a:t>PASA</a:t>
            </a:r>
          </a:p>
          <a:p>
            <a:endParaRPr lang="en-ZA" baseline="0" dirty="0"/>
          </a:p>
          <a:p>
            <a:r>
              <a:rPr lang="en-ZA" baseline="0" dirty="0"/>
              <a:t>Mineral Policy and Promotion:    Min Policy, Min Promotion and International Co-ordination, Council for </a:t>
            </a:r>
            <a:r>
              <a:rPr lang="en-ZA" b="1" u="sng" baseline="0" dirty="0"/>
              <a:t>Geoscience</a:t>
            </a:r>
            <a:r>
              <a:rPr lang="en-ZA" baseline="0" dirty="0"/>
              <a:t>, </a:t>
            </a:r>
            <a:r>
              <a:rPr lang="en-ZA" b="1" u="sng" baseline="0" dirty="0"/>
              <a:t>Mintek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1A8B0-5D59-4F57-9F1C-50966AAE737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6620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Total Budget  -  R 2,005 billion</a:t>
            </a:r>
          </a:p>
          <a:p>
            <a:r>
              <a:rPr lang="en-ZA" dirty="0"/>
              <a:t>50% is allocated to Mineral Policy and Promotion (Programme 4)</a:t>
            </a:r>
          </a:p>
          <a:p>
            <a:r>
              <a:rPr lang="en-ZA" dirty="0"/>
              <a:t>Transfers and Subsidies</a:t>
            </a:r>
            <a:r>
              <a:rPr lang="en-ZA" baseline="0" dirty="0"/>
              <a:t> to CGS and Mintek</a:t>
            </a:r>
          </a:p>
          <a:p>
            <a:r>
              <a:rPr lang="en-ZA" baseline="0" dirty="0"/>
              <a:t>22% allocated to Mineral Regulation (Programme 3)</a:t>
            </a:r>
          </a:p>
          <a:p>
            <a:r>
              <a:rPr lang="en-ZA" baseline="0" dirty="0"/>
              <a:t>Included Transfers and Subsidies to SADPMR and PASA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01119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Green    -  Unqualified with no Audit</a:t>
            </a:r>
            <a:r>
              <a:rPr lang="en-ZA" baseline="0" dirty="0"/>
              <a:t> Finding</a:t>
            </a:r>
          </a:p>
          <a:p>
            <a:r>
              <a:rPr lang="en-ZA" baseline="0" dirty="0"/>
              <a:t>Orange  - Unqualified with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3E9C4-DA0A-48C7-81E1-448185A0C9A7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4648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13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43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60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04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76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151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1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9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4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15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F412-0147-8A45-93EB-2B420393145B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9583-44FC-AA46-9A7F-8FCB60537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24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699" y="5207267"/>
            <a:ext cx="5983465" cy="1240721"/>
          </a:xfrm>
          <a:solidFill>
            <a:srgbClr val="9DC83C"/>
          </a:solidFill>
        </p:spPr>
        <p:txBody>
          <a:bodyPr>
            <a:norm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Analysis of the 2019/20 Budget  (Vote 29) of the  Department of Mineral Resources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2894" y="6447988"/>
            <a:ext cx="3698814" cy="30688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02 July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90847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44260"/>
            <a:ext cx="8915400" cy="1364456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2370931"/>
            <a:ext cx="42545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Z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8C7C-E737-429C-B037-3EA5DF8F82F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2108718"/>
            <a:ext cx="8661400" cy="28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Mr Nkosinathi Kweyama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Content Advisor </a:t>
            </a:r>
            <a:r>
              <a:rPr lang="en-ZA" sz="2000" dirty="0"/>
              <a:t>Mineral Resources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Parliament of South Africa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021 403 8727 (Tel)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 (Fax)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 (Cell) 072 1477485</a:t>
            </a:r>
            <a:endParaRPr lang="en-ZA" sz="2000" dirty="0"/>
          </a:p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000" dirty="0"/>
              <a:t>Office location: </a:t>
            </a:r>
            <a:r>
              <a:rPr lang="en-ZA" sz="2000" dirty="0"/>
              <a:t>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xmlns="" val="360520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ZA" dirty="0"/>
          </a:p>
          <a:p>
            <a:pPr lvl="1"/>
            <a:r>
              <a:rPr lang="en-ZA" dirty="0"/>
              <a:t>Mining Context (South Africa).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ZA" dirty="0"/>
              <a:t>Budget Structure of the </a:t>
            </a:r>
            <a:r>
              <a:rPr lang="en-ZA" dirty="0" smtClean="0"/>
              <a:t>DMR.</a:t>
            </a: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lvl="1"/>
            <a:r>
              <a:rPr lang="en-ZA" dirty="0"/>
              <a:t>Budget Allocation.</a:t>
            </a:r>
          </a:p>
          <a:p>
            <a:pPr marL="457200" lvl="1" indent="0">
              <a:buNone/>
            </a:pPr>
            <a:endParaRPr lang="en-ZA" dirty="0"/>
          </a:p>
          <a:p>
            <a:pPr lvl="1"/>
            <a:r>
              <a:rPr lang="en-ZA" dirty="0"/>
              <a:t>Risks to Performance of the DMR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671804"/>
            <a:ext cx="8915400" cy="1082350"/>
          </a:xfrm>
        </p:spPr>
        <p:txBody>
          <a:bodyPr/>
          <a:lstStyle/>
          <a:p>
            <a:r>
              <a:rPr lang="en-ZA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xmlns="" val="314048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24" y="1052513"/>
            <a:ext cx="9200776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5688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en-ZA" dirty="0"/>
              <a:t>Mining industry account for about 7% of GDP. </a:t>
            </a:r>
          </a:p>
          <a:p>
            <a:pPr lvl="0"/>
            <a:r>
              <a:rPr lang="en-ZA" dirty="0"/>
              <a:t>Employs about 0.45 million employees.</a:t>
            </a:r>
          </a:p>
          <a:p>
            <a:pPr lvl="0"/>
            <a:r>
              <a:rPr lang="en-ZA" dirty="0"/>
              <a:t>Major Commodities, Coal, </a:t>
            </a:r>
            <a:r>
              <a:rPr lang="en-ZA" dirty="0" smtClean="0"/>
              <a:t>Gold and Platinum.</a:t>
            </a:r>
            <a:endParaRPr lang="en-ZA" dirty="0"/>
          </a:p>
          <a:p>
            <a:pPr lvl="0"/>
            <a:r>
              <a:rPr lang="en-ZA" dirty="0"/>
              <a:t>Country hosts largest reserves of </a:t>
            </a:r>
            <a:r>
              <a:rPr lang="en-ZA" i="1" dirty="0"/>
              <a:t>Platinum</a:t>
            </a:r>
            <a:r>
              <a:rPr lang="en-ZA" dirty="0"/>
              <a:t>, </a:t>
            </a:r>
            <a:r>
              <a:rPr lang="en-ZA" i="1" dirty="0"/>
              <a:t>Chromium</a:t>
            </a:r>
            <a:r>
              <a:rPr lang="en-ZA" dirty="0"/>
              <a:t> and </a:t>
            </a:r>
            <a:r>
              <a:rPr lang="en-ZA" dirty="0" smtClean="0"/>
              <a:t>Manganese. </a:t>
            </a:r>
            <a:endParaRPr lang="en-ZA" dirty="0"/>
          </a:p>
          <a:p>
            <a:r>
              <a:rPr lang="en-ZA" dirty="0"/>
              <a:t>About 1700 operating mines.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8C7C-E737-429C-B037-3EA5DF8F82F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0015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Mines and Quarries in South Africa</a:t>
            </a:r>
            <a:endParaRPr lang="en-US" dirty="0"/>
          </a:p>
        </p:txBody>
      </p:sp>
      <mc:AlternateContent xmlns:mc="http://schemas.openxmlformats.org/markup-compatibility/2006">
        <mc:Choice xmlns="" xmlns:cx1="http://schemas.microsoft.com/office/drawing/2015/9/8/chartex" Requires="cx1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95300" y="1600200"/>
              <a:ext cx="8915400" cy="45259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300" y="1600200"/>
                <a:ext cx="8915400" cy="45259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254023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Structure of the DMR Budget (Vote 29) DMR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ZA" b="1" dirty="0"/>
              <a:t>Purpose: </a:t>
            </a:r>
          </a:p>
          <a:p>
            <a:r>
              <a:rPr lang="en-ZA" dirty="0">
                <a:solidFill>
                  <a:srgbClr val="FF0000"/>
                </a:solidFill>
              </a:rPr>
              <a:t>Promote and regulate minerals for transformation, growth and development. </a:t>
            </a:r>
          </a:p>
          <a:p>
            <a:r>
              <a:rPr lang="en-ZA" dirty="0">
                <a:solidFill>
                  <a:srgbClr val="FF0000"/>
                </a:solidFill>
              </a:rPr>
              <a:t>Ensure all South Africans derive sustainable benefits from the country’s mineral wealth.</a:t>
            </a:r>
          </a:p>
          <a:p>
            <a:r>
              <a:rPr lang="en-ZA" dirty="0"/>
              <a:t>Four Programmes; </a:t>
            </a:r>
            <a:r>
              <a:rPr lang="en-ZA" u="sng" dirty="0"/>
              <a:t>Administration</a:t>
            </a:r>
            <a:r>
              <a:rPr lang="en-ZA" dirty="0"/>
              <a:t>, </a:t>
            </a:r>
            <a:r>
              <a:rPr lang="en-ZA" u="sng" dirty="0"/>
              <a:t>Mine Health and Safety</a:t>
            </a:r>
            <a:r>
              <a:rPr lang="en-ZA" dirty="0"/>
              <a:t>, </a:t>
            </a:r>
            <a:r>
              <a:rPr lang="en-ZA" u="sng" dirty="0"/>
              <a:t>Mineral Regulation, Mineral Policy and Promotion.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8C7C-E737-429C-B037-3EA5DF8F82F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1687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Budget Allocation 2019/20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6947638"/>
              </p:ext>
            </p:extLst>
          </p:nvPr>
        </p:nvGraphicFramePr>
        <p:xfrm>
          <a:off x="495300" y="1600200"/>
          <a:ext cx="8915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5882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Historical Operational and Financial Performance 13/14 – 17/18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5823442"/>
              </p:ext>
            </p:extLst>
          </p:nvPr>
        </p:nvGraphicFramePr>
        <p:xfrm>
          <a:off x="149289" y="1735492"/>
          <a:ext cx="9069355" cy="4739954"/>
        </p:xfrm>
        <a:graphic>
          <a:graphicData uri="http://schemas.openxmlformats.org/drawingml/2006/table">
            <a:tbl>
              <a:tblPr/>
              <a:tblGrid>
                <a:gridCol w="3048050">
                  <a:extLst>
                    <a:ext uri="{9D8B030D-6E8A-4147-A177-3AD203B41FA5}">
                      <a16:colId xmlns:a16="http://schemas.microsoft.com/office/drawing/2014/main" xmlns="" val="1719814079"/>
                    </a:ext>
                  </a:extLst>
                </a:gridCol>
                <a:gridCol w="1196781">
                  <a:extLst>
                    <a:ext uri="{9D8B030D-6E8A-4147-A177-3AD203B41FA5}">
                      <a16:colId xmlns:a16="http://schemas.microsoft.com/office/drawing/2014/main" xmlns="" val="4035421523"/>
                    </a:ext>
                  </a:extLst>
                </a:gridCol>
                <a:gridCol w="1234181">
                  <a:extLst>
                    <a:ext uri="{9D8B030D-6E8A-4147-A177-3AD203B41FA5}">
                      <a16:colId xmlns:a16="http://schemas.microsoft.com/office/drawing/2014/main" xmlns="" val="735183154"/>
                    </a:ext>
                  </a:extLst>
                </a:gridCol>
                <a:gridCol w="1196781">
                  <a:extLst>
                    <a:ext uri="{9D8B030D-6E8A-4147-A177-3AD203B41FA5}">
                      <a16:colId xmlns:a16="http://schemas.microsoft.com/office/drawing/2014/main" xmlns="" val="2147759556"/>
                    </a:ext>
                  </a:extLst>
                </a:gridCol>
                <a:gridCol w="1196781">
                  <a:extLst>
                    <a:ext uri="{9D8B030D-6E8A-4147-A177-3AD203B41FA5}">
                      <a16:colId xmlns:a16="http://schemas.microsoft.com/office/drawing/2014/main" xmlns="" val="3493253372"/>
                    </a:ext>
                  </a:extLst>
                </a:gridCol>
                <a:gridCol w="1196781">
                  <a:extLst>
                    <a:ext uri="{9D8B030D-6E8A-4147-A177-3AD203B41FA5}">
                      <a16:colId xmlns:a16="http://schemas.microsoft.com/office/drawing/2014/main" xmlns="" val="2093334578"/>
                    </a:ext>
                  </a:extLst>
                </a:gridCol>
              </a:tblGrid>
              <a:tr h="62557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 Outcome Trends 2013/14 - 2017/18 Financial Years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709130"/>
                  </a:ext>
                </a:extLst>
              </a:tr>
              <a:tr h="481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3713530"/>
                  </a:ext>
                </a:extLst>
              </a:tr>
              <a:tr h="60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1382715"/>
                  </a:ext>
                </a:extLst>
              </a:tr>
              <a:tr h="60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0172672"/>
                  </a:ext>
                </a:extLst>
              </a:tr>
              <a:tr h="60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Mintek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415002"/>
                  </a:ext>
                </a:extLst>
              </a:tr>
              <a:tr h="60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MHSC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0658107"/>
                  </a:ext>
                </a:extLst>
              </a:tr>
              <a:tr h="601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SADPMR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153754"/>
                  </a:ext>
                </a:extLst>
              </a:tr>
              <a:tr h="62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161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49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27038"/>
            <a:ext cx="8915400" cy="1143000"/>
          </a:xfrm>
        </p:spPr>
        <p:txBody>
          <a:bodyPr/>
          <a:lstStyle/>
          <a:p>
            <a:r>
              <a:rPr lang="en-ZA" dirty="0"/>
              <a:t>Issues Impacting Performance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24145"/>
            <a:ext cx="8915400" cy="4525963"/>
          </a:xfrm>
        </p:spPr>
        <p:txBody>
          <a:bodyPr>
            <a:normAutofit fontScale="92500"/>
          </a:bodyPr>
          <a:lstStyle/>
          <a:p>
            <a:r>
              <a:rPr lang="en-ZA" dirty="0"/>
              <a:t>Despite good financial and operational performance.</a:t>
            </a:r>
          </a:p>
          <a:p>
            <a:r>
              <a:rPr lang="en-ZA" dirty="0"/>
              <a:t>Disturbing trends in fatalities.</a:t>
            </a:r>
          </a:p>
          <a:p>
            <a:r>
              <a:rPr lang="en-ZA" dirty="0"/>
              <a:t>The Department yet to table legislation.</a:t>
            </a:r>
          </a:p>
          <a:p>
            <a:r>
              <a:rPr lang="en-ZA" dirty="0"/>
              <a:t>Which contributes to uncertainty in the industry.</a:t>
            </a:r>
          </a:p>
          <a:p>
            <a:r>
              <a:rPr lang="en-ZA" dirty="0"/>
              <a:t>Challenging of the Mining Charter 3 not helpful.</a:t>
            </a:r>
          </a:p>
          <a:p>
            <a:r>
              <a:rPr lang="en-ZA" dirty="0"/>
              <a:t>However some mines are already implementing .</a:t>
            </a:r>
          </a:p>
          <a:p>
            <a:r>
              <a:rPr lang="en-ZA" dirty="0"/>
              <a:t>Important to secure commitments regarding legislative agenda, early in the term.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585830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24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Possible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is the current ratio of inspector to mine, and what is the ideal ratio? Is the ratio equal across all provinces?</a:t>
            </a:r>
          </a:p>
          <a:p>
            <a:r>
              <a:rPr lang="en-US" dirty="0"/>
              <a:t>How will the court challenge to the Mining Charter three impact on its implementation?</a:t>
            </a:r>
          </a:p>
          <a:p>
            <a:r>
              <a:rPr lang="en-US" dirty="0"/>
              <a:t>What additional initiatives have been undertaken by the Department to deal with fall of ground related fatalities in  mines?</a:t>
            </a:r>
          </a:p>
          <a:p>
            <a:r>
              <a:rPr lang="en-US" dirty="0"/>
              <a:t>What is being done to address high fatality rates in gold mines?</a:t>
            </a:r>
          </a:p>
          <a:p>
            <a:r>
              <a:rPr lang="en-US" dirty="0"/>
              <a:t>How will the current IRP impact the Department’s vision on the coal industry going forward. Are there plans in place to deal such impacts?</a:t>
            </a:r>
          </a:p>
          <a:p>
            <a:r>
              <a:rPr lang="en-US" dirty="0"/>
              <a:t>How will the budget be used to assist emerging miners, are there specific programmes dedicated to develop emerging miners?</a:t>
            </a:r>
          </a:p>
        </p:txBody>
      </p:sp>
    </p:spTree>
    <p:extLst>
      <p:ext uri="{BB962C8B-B14F-4D97-AF65-F5344CB8AC3E}">
        <p14:creationId xmlns:p14="http://schemas.microsoft.com/office/powerpoint/2010/main" xmlns="" val="32311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511</Words>
  <Application>Microsoft Office PowerPoint</Application>
  <PresentationFormat>A4 Paper (210x297 mm)</PresentationFormat>
  <Paragraphs>120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Analysis of the 2019/20 Budget  (Vote 29) of the  Department of Mineral Resources </vt:lpstr>
      <vt:lpstr>Outline</vt:lpstr>
      <vt:lpstr>Introduction </vt:lpstr>
      <vt:lpstr>Mines and Quarries in South Africa</vt:lpstr>
      <vt:lpstr>Structure of the DMR Budget (Vote 29) DMR</vt:lpstr>
      <vt:lpstr>Budget Allocation 2019/20</vt:lpstr>
      <vt:lpstr>Historical Operational and Financial Performance 13/14 – 17/18</vt:lpstr>
      <vt:lpstr>Issues Impacting Performance </vt:lpstr>
      <vt:lpstr>Possible Questions</vt:lpstr>
      <vt:lpstr>Thank you</vt:lpstr>
    </vt:vector>
  </TitlesOfParts>
  <Company>Parliament of 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Pearl Maseko</dc:creator>
  <cp:lastModifiedBy>PUMZA</cp:lastModifiedBy>
  <cp:revision>96</cp:revision>
  <cp:lastPrinted>2016-03-11T16:10:52Z</cp:lastPrinted>
  <dcterms:created xsi:type="dcterms:W3CDTF">2015-10-20T16:30:31Z</dcterms:created>
  <dcterms:modified xsi:type="dcterms:W3CDTF">2019-07-04T12:00:08Z</dcterms:modified>
</cp:coreProperties>
</file>