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84" r:id="rId4"/>
    <p:sldId id="285" r:id="rId5"/>
    <p:sldId id="271" r:id="rId6"/>
    <p:sldId id="25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7"/>
    <p:restoredTop sz="77649" autoAdjust="0"/>
  </p:normalViewPr>
  <p:slideViewPr>
    <p:cSldViewPr>
      <p:cViewPr>
        <p:scale>
          <a:sx n="50" d="100"/>
          <a:sy n="50" d="100"/>
        </p:scale>
        <p:origin x="19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21AF-882E-DD4E-9FB8-03139FAD7D5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CC7A-0C4F-F341-B967-1B646D5F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4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6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2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5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5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4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25A6-51A1-4067-A22F-53E262C5522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98EB-5DA6-4FB0-977B-75EE3FFE3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923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SCOF:Illicit</a:t>
            </a:r>
            <a:r>
              <a:rPr lang="en-US" dirty="0" smtClean="0"/>
              <a:t> </a:t>
            </a:r>
            <a:r>
              <a:rPr lang="en-US" dirty="0"/>
              <a:t>Financial Flows: Update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20 March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Ismail </a:t>
            </a:r>
            <a:r>
              <a:rPr lang="en-US" dirty="0" smtClean="0"/>
              <a:t>Momoniat: Presenter </a:t>
            </a:r>
          </a:p>
          <a:p>
            <a:r>
              <a:rPr lang="en-US" dirty="0" smtClean="0"/>
              <a:t>Errol Makhubela</a:t>
            </a:r>
          </a:p>
          <a:p>
            <a:r>
              <a:rPr lang="en-US" dirty="0" err="1" smtClean="0"/>
              <a:t>Nhlanhla</a:t>
            </a:r>
            <a:r>
              <a:rPr lang="en-US" dirty="0" smtClean="0"/>
              <a:t> </a:t>
            </a:r>
            <a:r>
              <a:rPr lang="en-US" dirty="0" err="1" smtClean="0"/>
              <a:t>Radebe</a:t>
            </a:r>
            <a:endParaRPr lang="en-US" dirty="0"/>
          </a:p>
          <a:p>
            <a:r>
              <a:rPr lang="en-US" b="1" dirty="0"/>
              <a:t>National Treasury</a:t>
            </a:r>
          </a:p>
          <a:p>
            <a:r>
              <a:rPr lang="en-US" dirty="0" err="1"/>
              <a:t>Ismail.momoniat@treasury.gov.za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90600"/>
            <a:ext cx="2705100" cy="116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69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F436B-4352-3A4C-BE5A-CA108C55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new from last presentation in 2017?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5CCA28-1288-124B-9C11-EF5CEE60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Political climate has changed, and there is total commitment to deal with illicit financial flows (</a:t>
            </a:r>
            <a:r>
              <a:rPr lang="en-US" dirty="0" err="1"/>
              <a:t>esp</a:t>
            </a:r>
            <a:r>
              <a:rPr lang="en-US" dirty="0"/>
              <a:t> if they are illegal)</a:t>
            </a:r>
          </a:p>
          <a:p>
            <a:r>
              <a:rPr lang="en-US" dirty="0"/>
              <a:t>We can now talk about state capture, which was difficult to do before 2018 </a:t>
            </a:r>
          </a:p>
          <a:p>
            <a:r>
              <a:rPr lang="en-US" dirty="0"/>
              <a:t>We have three important Commissions</a:t>
            </a:r>
          </a:p>
          <a:p>
            <a:pPr lvl="1"/>
            <a:r>
              <a:rPr lang="en-US" dirty="0"/>
              <a:t>a Commission into State Capture under Judge </a:t>
            </a:r>
            <a:r>
              <a:rPr lang="en-US" dirty="0" err="1"/>
              <a:t>Zondo</a:t>
            </a:r>
            <a:r>
              <a:rPr lang="en-US" dirty="0"/>
              <a:t>, SARS (Nugent) and PIC (</a:t>
            </a:r>
            <a:r>
              <a:rPr lang="en-US" dirty="0" err="1"/>
              <a:t>Mpati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Hawks and NPA leadership changes make us more hopeful</a:t>
            </a:r>
          </a:p>
          <a:p>
            <a:r>
              <a:rPr lang="en-US" dirty="0"/>
              <a:t>SARS has a credible Acting Commissioner and bringing back large business unit and illicit trade unit</a:t>
            </a:r>
          </a:p>
          <a:p>
            <a:r>
              <a:rPr lang="en-US" dirty="0"/>
              <a:t>FIC  and SARB continue to be stable and operational</a:t>
            </a:r>
          </a:p>
        </p:txBody>
      </p:sp>
    </p:spTree>
    <p:extLst>
      <p:ext uri="{BB962C8B-B14F-4D97-AF65-F5344CB8AC3E}">
        <p14:creationId xmlns:p14="http://schemas.microsoft.com/office/powerpoint/2010/main" val="61528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C7833-64BC-EC4F-BF40-1C1E1A67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6DCB3-FEAA-AD41-B824-31131FB6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 are still over the place but we recognize this is a real problem</a:t>
            </a:r>
          </a:p>
          <a:p>
            <a:pPr lvl="1"/>
            <a:r>
              <a:rPr lang="en-US" dirty="0"/>
              <a:t>Lots of sensational numbers</a:t>
            </a:r>
          </a:p>
          <a:p>
            <a:r>
              <a:rPr lang="en-US" dirty="0"/>
              <a:t>We need many more prosecution cases, especially related to:	</a:t>
            </a:r>
          </a:p>
          <a:p>
            <a:pPr lvl="1"/>
            <a:r>
              <a:rPr lang="en-US" dirty="0"/>
              <a:t>Illegal payments made by </a:t>
            </a:r>
            <a:r>
              <a:rPr lang="en-US" dirty="0" err="1"/>
              <a:t>SoEs</a:t>
            </a:r>
            <a:r>
              <a:rPr lang="en-US" dirty="0"/>
              <a:t> to Dubai, HK (</a:t>
            </a:r>
            <a:r>
              <a:rPr lang="en-US" dirty="0" err="1"/>
              <a:t>Transnet,Denel</a:t>
            </a:r>
            <a:r>
              <a:rPr lang="en-US" dirty="0"/>
              <a:t>, Eskom,  </a:t>
            </a:r>
            <a:r>
              <a:rPr lang="en-US" dirty="0" err="1"/>
              <a:t>Prasa</a:t>
            </a:r>
            <a:r>
              <a:rPr lang="en-US" dirty="0"/>
              <a:t>, </a:t>
            </a:r>
            <a:r>
              <a:rPr lang="en-US" dirty="0" err="1"/>
              <a:t>Homix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Illegal tobacco and sorting out taxes of those who were </a:t>
            </a:r>
            <a:r>
              <a:rPr lang="en-US" dirty="0" err="1"/>
              <a:t>favoured</a:t>
            </a:r>
            <a:r>
              <a:rPr lang="en-US" dirty="0"/>
              <a:t> under the last Commissioner</a:t>
            </a:r>
          </a:p>
          <a:p>
            <a:pPr lvl="1"/>
            <a:r>
              <a:rPr lang="en-US" dirty="0"/>
              <a:t>VBS (even though we don’t know if any went offshore)</a:t>
            </a:r>
          </a:p>
          <a:p>
            <a:pPr lvl="1"/>
            <a:r>
              <a:rPr lang="en-US" dirty="0"/>
              <a:t>NT is aware of charges and forensic reports given to Hawks and NPA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7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7A066-BD69-654A-854E-ED490D16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86FDD6-91BE-ED4E-9745-57AE5AB5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are fixing up SARS and its customs and excise</a:t>
            </a:r>
          </a:p>
          <a:p>
            <a:pPr lvl="1"/>
            <a:r>
              <a:rPr lang="en-US" dirty="0"/>
              <a:t>Important no disruption from initiatives like BMA and custom modernization progresses</a:t>
            </a:r>
          </a:p>
          <a:p>
            <a:r>
              <a:rPr lang="en-US" dirty="0"/>
              <a:t>Implementing the spirit and letter of FIC Amendment Act </a:t>
            </a:r>
          </a:p>
          <a:p>
            <a:r>
              <a:rPr lang="en-US" dirty="0"/>
              <a:t>Better sharing of info between various agencies</a:t>
            </a:r>
          </a:p>
          <a:p>
            <a:r>
              <a:rPr lang="en-US" dirty="0"/>
              <a:t>Foreign asset realization figures on p129 BR (Table C5) – 20131 applications totally R26.9 </a:t>
            </a:r>
            <a:r>
              <a:rPr lang="en-US" dirty="0" err="1"/>
              <a:t>bn</a:t>
            </a:r>
            <a:r>
              <a:rPr lang="en-US" dirty="0"/>
              <a:t>, total levies and tax of R4 </a:t>
            </a:r>
            <a:r>
              <a:rPr lang="en-US" dirty="0" err="1"/>
              <a:t>bn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9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Treasury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NT involved with policy on tax, regulation of financial sector, anti-money laundering and exchange control policy</a:t>
            </a:r>
          </a:p>
          <a:p>
            <a:r>
              <a:rPr lang="en-US" dirty="0"/>
              <a:t>SARS assesses CIT, VAT, transfer pricing</a:t>
            </a:r>
          </a:p>
          <a:p>
            <a:r>
              <a:rPr lang="en-US" dirty="0"/>
              <a:t>SARS also has Customs – movement of goods and services, trade pricing</a:t>
            </a:r>
          </a:p>
          <a:p>
            <a:pPr lvl="1"/>
            <a:r>
              <a:rPr lang="en-US" dirty="0"/>
              <a:t>Who else checks flows of goods? Airport security?</a:t>
            </a:r>
          </a:p>
          <a:p>
            <a:r>
              <a:rPr lang="en-US" dirty="0"/>
              <a:t> FIC receives reports on money laundering, financing of terrorism, CTRs, STRs</a:t>
            </a:r>
          </a:p>
          <a:p>
            <a:r>
              <a:rPr lang="en-US" dirty="0"/>
              <a:t>SARB monitors/approves foreign flows and exchange control approvals</a:t>
            </a:r>
          </a:p>
          <a:p>
            <a:r>
              <a:rPr lang="en-US" dirty="0"/>
              <a:t>FSB supervisors JSE </a:t>
            </a:r>
          </a:p>
          <a:p>
            <a:r>
              <a:rPr lang="en-US" dirty="0"/>
              <a:t>NT also monitors PFMA/MFMA compliance, </a:t>
            </a:r>
            <a:r>
              <a:rPr lang="en-US" dirty="0" err="1"/>
              <a:t>inc</a:t>
            </a:r>
            <a:r>
              <a:rPr lang="en-US" dirty="0"/>
              <a:t> for procurement, for all public sector organs of state</a:t>
            </a:r>
          </a:p>
        </p:txBody>
      </p:sp>
    </p:spTree>
    <p:extLst>
      <p:ext uri="{BB962C8B-B14F-4D97-AF65-F5344CB8AC3E}">
        <p14:creationId xmlns:p14="http://schemas.microsoft.com/office/powerpoint/2010/main" val="260316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illicit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r>
              <a:rPr lang="en-US" sz="2000" dirty="0"/>
              <a:t>Most flows are not illicit, and are good for economic growth</a:t>
            </a:r>
          </a:p>
          <a:p>
            <a:pPr lvl="1"/>
            <a:r>
              <a:rPr lang="en-US" sz="2000" dirty="0"/>
              <a:t>Outflows for us are inflows for other countries. Outflows from many African countries may be inflows for SA</a:t>
            </a:r>
          </a:p>
          <a:p>
            <a:r>
              <a:rPr lang="en-US" sz="2000" dirty="0"/>
              <a:t>What laws may have been transgressed in SA?</a:t>
            </a:r>
          </a:p>
          <a:p>
            <a:pPr lvl="1"/>
            <a:r>
              <a:rPr lang="en-US" sz="2000" dirty="0"/>
              <a:t>Criminal laws: drugs, human trafficking, counterfeiting, contraband </a:t>
            </a:r>
            <a:r>
              <a:rPr lang="en-US" sz="2000" dirty="0" err="1"/>
              <a:t>etc</a:t>
            </a:r>
            <a:endParaRPr lang="en-US" sz="2000" dirty="0"/>
          </a:p>
          <a:p>
            <a:pPr lvl="1"/>
            <a:r>
              <a:rPr lang="en-US" sz="2000" dirty="0"/>
              <a:t>Corruption: Proceeds of bribery or theft</a:t>
            </a:r>
          </a:p>
          <a:p>
            <a:pPr lvl="1"/>
            <a:r>
              <a:rPr lang="en-US" sz="2000" dirty="0"/>
              <a:t>Fraud like </a:t>
            </a:r>
            <a:r>
              <a:rPr lang="en-US" sz="2000" dirty="0" err="1"/>
              <a:t>Std</a:t>
            </a:r>
            <a:r>
              <a:rPr lang="en-US" sz="2000" dirty="0"/>
              <a:t> Bank R300 million i </a:t>
            </a:r>
            <a:r>
              <a:rPr lang="en-US" sz="2000" dirty="0" err="1"/>
              <a:t>nJapan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Commercial laws: Tax avoidance (Income tax, VAT, customs, excise)</a:t>
            </a:r>
          </a:p>
          <a:p>
            <a:pPr lvl="1"/>
            <a:r>
              <a:rPr lang="en-US" sz="2000" dirty="0"/>
              <a:t>Other: </a:t>
            </a:r>
          </a:p>
          <a:p>
            <a:pPr lvl="2"/>
            <a:r>
              <a:rPr lang="en-US" sz="2000" dirty="0" err="1"/>
              <a:t>Excon</a:t>
            </a:r>
            <a:r>
              <a:rPr lang="en-US" sz="2000" dirty="0"/>
              <a:t>, FIC Act, PFMA/MFMA </a:t>
            </a:r>
            <a:r>
              <a:rPr lang="en-US" sz="2000" dirty="0" err="1"/>
              <a:t>inc</a:t>
            </a:r>
            <a:r>
              <a:rPr lang="en-US" sz="2000" dirty="0"/>
              <a:t> procurement laws, BEE laws, Money laundering law, licensing or registration conditions (CIPRA, MPRDA),  trade mispricing, illegal minerals or KIMBERLY process on diamonds</a:t>
            </a:r>
          </a:p>
          <a:p>
            <a:r>
              <a:rPr lang="en-US" sz="2000" dirty="0"/>
              <a:t>Many authorities are involved on all the above? Who are they and how do we get them to account?</a:t>
            </a:r>
          </a:p>
          <a:p>
            <a:r>
              <a:rPr lang="en-US" sz="2000" dirty="0"/>
              <a:t>How many prosecutions are there? Why are more people not prosecuted?</a:t>
            </a:r>
          </a:p>
        </p:txBody>
      </p:sp>
    </p:spTree>
    <p:extLst>
      <p:ext uri="{BB962C8B-B14F-4D97-AF65-F5344CB8AC3E}">
        <p14:creationId xmlns:p14="http://schemas.microsoft.com/office/powerpoint/2010/main" val="278116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get better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By definition, it is impossible to know exact amount or level of illicit flows, as those that break the law do not voluntarily report on their criminal actions</a:t>
            </a:r>
          </a:p>
          <a:p>
            <a:r>
              <a:rPr lang="en-US" dirty="0"/>
              <a:t>All numbers available are estimates, and we need breakdown by type so we can sharpen our responses</a:t>
            </a:r>
          </a:p>
          <a:p>
            <a:r>
              <a:rPr lang="en-US" dirty="0"/>
              <a:t>NT leading a process to assess current methodologies</a:t>
            </a:r>
          </a:p>
          <a:p>
            <a:pPr lvl="1"/>
            <a:r>
              <a:rPr lang="en-US" dirty="0"/>
              <a:t>We do not know if the real no is higher or lower, and significantly so or not</a:t>
            </a:r>
          </a:p>
          <a:p>
            <a:r>
              <a:rPr lang="en-US" dirty="0"/>
              <a:t>How do we get all players to put out data, and that is verified in some way?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7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567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SCOF:Illicit Financial Flows: Update 20 March 2019</vt:lpstr>
      <vt:lpstr>What is new from last presentation in 2017?</vt:lpstr>
      <vt:lpstr>Challenges</vt:lpstr>
      <vt:lpstr>Actual Progress</vt:lpstr>
      <vt:lpstr>Treasury family</vt:lpstr>
      <vt:lpstr>What are illicit flows</vt:lpstr>
      <vt:lpstr>How do we get better data?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Illicit flows</dc:title>
  <dc:creator>Ismail Momoniat</dc:creator>
  <cp:lastModifiedBy>Errol Makhubela</cp:lastModifiedBy>
  <cp:revision>46</cp:revision>
  <dcterms:created xsi:type="dcterms:W3CDTF">2015-09-10T08:36:24Z</dcterms:created>
  <dcterms:modified xsi:type="dcterms:W3CDTF">2019-03-20T10:02:42Z</dcterms:modified>
</cp:coreProperties>
</file>