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487" r:id="rId3"/>
    <p:sldId id="483" r:id="rId4"/>
    <p:sldId id="493" r:id="rId5"/>
    <p:sldId id="488" r:id="rId6"/>
    <p:sldId id="492" r:id="rId7"/>
    <p:sldId id="60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90037" autoAdjust="0"/>
  </p:normalViewPr>
  <p:slideViewPr>
    <p:cSldViewPr snapToGrid="0">
      <p:cViewPr varScale="1">
        <p:scale>
          <a:sx n="76" d="100"/>
          <a:sy n="76" d="100"/>
        </p:scale>
        <p:origin x="1230" y="108"/>
      </p:cViewPr>
      <p:guideLst/>
    </p:cSldViewPr>
  </p:slideViewPr>
  <p:notesTextViewPr>
    <p:cViewPr>
      <p:scale>
        <a:sx n="1" d="1"/>
        <a:sy n="1" d="1"/>
      </p:scale>
      <p:origin x="0" y="-174"/>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6E797F-3388-49A1-AD88-8FCC58C8DD8F}" type="doc">
      <dgm:prSet loTypeId="urn:microsoft.com/office/officeart/2009/3/layout/StepUpProcess" loCatId="process" qsTypeId="urn:microsoft.com/office/officeart/2005/8/quickstyle/simple1" qsCatId="simple" csTypeId="urn:microsoft.com/office/officeart/2005/8/colors/colorful3" csCatId="colorful" phldr="1"/>
      <dgm:spPr/>
      <dgm:t>
        <a:bodyPr/>
        <a:lstStyle/>
        <a:p>
          <a:endParaRPr lang="en-ZA"/>
        </a:p>
      </dgm:t>
    </dgm:pt>
    <dgm:pt modelId="{EDF55437-EA2C-4B7E-9BB3-69CFD7FA3E50}">
      <dgm:prSet phldrT="[Text]" custT="1"/>
      <dgm:spPr/>
      <dgm:t>
        <a:bodyPr/>
        <a:lstStyle/>
        <a:p>
          <a:pPr rtl="0"/>
          <a:r>
            <a:rPr lang="en-ZA" sz="1800" b="1" i="0" u="sng" dirty="0"/>
            <a:t>Case (CAS) numbers</a:t>
          </a:r>
          <a:endParaRPr lang="en-ZA" sz="1800" b="1" u="sng" dirty="0"/>
        </a:p>
      </dgm:t>
    </dgm:pt>
    <dgm:pt modelId="{2F1CCB37-FDA0-44D2-B7E9-BEC6A2F9AE05}" type="parTrans" cxnId="{476E2C5B-0534-424E-82E6-E219A21E595E}">
      <dgm:prSet/>
      <dgm:spPr/>
      <dgm:t>
        <a:bodyPr/>
        <a:lstStyle/>
        <a:p>
          <a:endParaRPr lang="en-ZA"/>
        </a:p>
      </dgm:t>
    </dgm:pt>
    <dgm:pt modelId="{2B24B376-07E8-416C-8738-3C4F24998EF4}" type="sibTrans" cxnId="{476E2C5B-0534-424E-82E6-E219A21E595E}">
      <dgm:prSet/>
      <dgm:spPr/>
      <dgm:t>
        <a:bodyPr/>
        <a:lstStyle/>
        <a:p>
          <a:endParaRPr lang="en-ZA"/>
        </a:p>
      </dgm:t>
    </dgm:pt>
    <dgm:pt modelId="{3F617D61-E3E9-4BBA-8B4C-7F214A625C71}">
      <dgm:prSet custT="1"/>
      <dgm:spPr/>
      <dgm:t>
        <a:bodyPr/>
        <a:lstStyle/>
        <a:p>
          <a:pPr rtl="0"/>
          <a:r>
            <a:rPr lang="en-ZA" sz="1600" b="0" i="0" u="none" dirty="0"/>
            <a:t>Stellenbosch 226/12/2017 Stellenbosch  347/12/2017 Sandton  371/12/2017 Sandton 612/08/2018</a:t>
          </a:r>
        </a:p>
      </dgm:t>
    </dgm:pt>
    <dgm:pt modelId="{1E7D9A00-ACA6-4833-8D5C-9110D6908C25}" type="parTrans" cxnId="{5E0233A9-59C1-40CA-B22D-DA580289D3E2}">
      <dgm:prSet/>
      <dgm:spPr/>
      <dgm:t>
        <a:bodyPr/>
        <a:lstStyle/>
        <a:p>
          <a:endParaRPr lang="en-ZA"/>
        </a:p>
      </dgm:t>
    </dgm:pt>
    <dgm:pt modelId="{49DAD52B-E201-4CE7-85E3-A54C15EA148F}" type="sibTrans" cxnId="{5E0233A9-59C1-40CA-B22D-DA580289D3E2}">
      <dgm:prSet/>
      <dgm:spPr/>
      <dgm:t>
        <a:bodyPr/>
        <a:lstStyle/>
        <a:p>
          <a:endParaRPr lang="en-ZA"/>
        </a:p>
      </dgm:t>
    </dgm:pt>
    <dgm:pt modelId="{E7D696BF-F240-448C-916C-63C6A754FDF5}">
      <dgm:prSet custT="1"/>
      <dgm:spPr/>
      <dgm:t>
        <a:bodyPr/>
        <a:lstStyle/>
        <a:p>
          <a:pPr rtl="0"/>
          <a:r>
            <a:rPr lang="en-ZA" sz="1600" b="0" i="0" u="none" dirty="0"/>
            <a:t>Fraud</a:t>
          </a:r>
        </a:p>
      </dgm:t>
    </dgm:pt>
    <dgm:pt modelId="{05FB418B-DDD1-4CC9-8F7C-FEDF60CDF765}" type="parTrans" cxnId="{C542068F-5275-40D4-BB7E-32E573FD0499}">
      <dgm:prSet/>
      <dgm:spPr/>
      <dgm:t>
        <a:bodyPr/>
        <a:lstStyle/>
        <a:p>
          <a:endParaRPr lang="en-ZA"/>
        </a:p>
      </dgm:t>
    </dgm:pt>
    <dgm:pt modelId="{AEACC6EB-3898-4BD5-9E73-604AD8F0B18E}" type="sibTrans" cxnId="{C542068F-5275-40D4-BB7E-32E573FD0499}">
      <dgm:prSet/>
      <dgm:spPr/>
      <dgm:t>
        <a:bodyPr/>
        <a:lstStyle/>
        <a:p>
          <a:endParaRPr lang="en-ZA"/>
        </a:p>
      </dgm:t>
    </dgm:pt>
    <dgm:pt modelId="{3CAC5FB5-B3EF-4471-BBCC-885D0FB22E74}">
      <dgm:prSet custT="1"/>
      <dgm:spPr/>
      <dgm:t>
        <a:bodyPr/>
        <a:lstStyle/>
        <a:p>
          <a:pPr rtl="0"/>
          <a:r>
            <a:rPr lang="en-ZA" sz="1600" b="0" i="0" u="none" dirty="0"/>
            <a:t>Theft</a:t>
          </a:r>
        </a:p>
      </dgm:t>
    </dgm:pt>
    <dgm:pt modelId="{DF3A909C-02ED-46F8-AC57-040683A785B4}" type="parTrans" cxnId="{CAC3423F-EC61-44B3-A468-AB47C378DE1F}">
      <dgm:prSet/>
      <dgm:spPr/>
      <dgm:t>
        <a:bodyPr/>
        <a:lstStyle/>
        <a:p>
          <a:endParaRPr lang="en-ZA"/>
        </a:p>
      </dgm:t>
    </dgm:pt>
    <dgm:pt modelId="{037FC099-07E1-48AD-B375-294C7EEAE479}" type="sibTrans" cxnId="{CAC3423F-EC61-44B3-A468-AB47C378DE1F}">
      <dgm:prSet/>
      <dgm:spPr/>
      <dgm:t>
        <a:bodyPr/>
        <a:lstStyle/>
        <a:p>
          <a:endParaRPr lang="en-ZA"/>
        </a:p>
      </dgm:t>
    </dgm:pt>
    <dgm:pt modelId="{840F1E59-CFC0-4878-942B-42DA2FC3694B}">
      <dgm:prSet custT="1"/>
      <dgm:spPr/>
      <dgm:t>
        <a:bodyPr/>
        <a:lstStyle/>
        <a:p>
          <a:pPr rtl="0"/>
          <a:r>
            <a:rPr lang="en-ZA" sz="1600" b="0" i="0" u="none" dirty="0"/>
            <a:t>Contraventions of PRECCA</a:t>
          </a:r>
        </a:p>
      </dgm:t>
    </dgm:pt>
    <dgm:pt modelId="{9BEAF046-F5A8-4A41-AF07-8BAABEE77D76}" type="parTrans" cxnId="{B81C8519-CD5B-463D-9B44-62963AA1998A}">
      <dgm:prSet/>
      <dgm:spPr/>
      <dgm:t>
        <a:bodyPr/>
        <a:lstStyle/>
        <a:p>
          <a:endParaRPr lang="en-ZA"/>
        </a:p>
      </dgm:t>
    </dgm:pt>
    <dgm:pt modelId="{08DF1AB5-FC4A-4AA3-910A-7C600537988C}" type="sibTrans" cxnId="{B81C8519-CD5B-463D-9B44-62963AA1998A}">
      <dgm:prSet/>
      <dgm:spPr/>
      <dgm:t>
        <a:bodyPr/>
        <a:lstStyle/>
        <a:p>
          <a:endParaRPr lang="en-ZA"/>
        </a:p>
      </dgm:t>
    </dgm:pt>
    <dgm:pt modelId="{84877343-9D20-4CB4-8842-EE938948619C}">
      <dgm:prSet custT="1"/>
      <dgm:spPr/>
      <dgm:t>
        <a:bodyPr/>
        <a:lstStyle/>
        <a:p>
          <a:pPr rtl="0"/>
          <a:r>
            <a:rPr lang="en-ZA" sz="1600" b="0" i="0" u="none" dirty="0"/>
            <a:t>Contraventions of POCA</a:t>
          </a:r>
        </a:p>
      </dgm:t>
    </dgm:pt>
    <dgm:pt modelId="{E105A027-A41D-4056-ACA7-25C07A0E6EF7}" type="parTrans" cxnId="{23C13EBB-5E9B-4EB4-BF85-6A117BEF88CB}">
      <dgm:prSet/>
      <dgm:spPr/>
      <dgm:t>
        <a:bodyPr/>
        <a:lstStyle/>
        <a:p>
          <a:endParaRPr lang="en-ZA"/>
        </a:p>
      </dgm:t>
    </dgm:pt>
    <dgm:pt modelId="{7699AC2B-002D-4B0D-BC9F-4D8A25ACE3D3}" type="sibTrans" cxnId="{23C13EBB-5E9B-4EB4-BF85-6A117BEF88CB}">
      <dgm:prSet/>
      <dgm:spPr/>
      <dgm:t>
        <a:bodyPr/>
        <a:lstStyle/>
        <a:p>
          <a:endParaRPr lang="en-ZA"/>
        </a:p>
      </dgm:t>
    </dgm:pt>
    <dgm:pt modelId="{CE371883-4AA7-47BB-998D-7F5B25715CCC}">
      <dgm:prSet custT="1"/>
      <dgm:spPr/>
      <dgm:t>
        <a:bodyPr/>
        <a:lstStyle/>
        <a:p>
          <a:pPr rtl="0"/>
          <a:r>
            <a:rPr lang="en-ZA" sz="1600" b="0" i="0" u="none" dirty="0"/>
            <a:t>Contraventions of the Companies Act</a:t>
          </a:r>
        </a:p>
      </dgm:t>
    </dgm:pt>
    <dgm:pt modelId="{695CF6B4-9FDD-45B8-B231-64312B86AF44}" type="parTrans" cxnId="{A748B1A9-C279-4A7C-B0DF-4ABEF4DA197E}">
      <dgm:prSet/>
      <dgm:spPr/>
      <dgm:t>
        <a:bodyPr/>
        <a:lstStyle/>
        <a:p>
          <a:endParaRPr lang="en-ZA"/>
        </a:p>
      </dgm:t>
    </dgm:pt>
    <dgm:pt modelId="{3502B4F9-8D5C-440E-93AE-144A809809EA}" type="sibTrans" cxnId="{A748B1A9-C279-4A7C-B0DF-4ABEF4DA197E}">
      <dgm:prSet/>
      <dgm:spPr/>
      <dgm:t>
        <a:bodyPr/>
        <a:lstStyle/>
        <a:p>
          <a:endParaRPr lang="en-ZA"/>
        </a:p>
      </dgm:t>
    </dgm:pt>
    <dgm:pt modelId="{66E5B9BF-C102-4427-A6EC-1EB566A66C16}">
      <dgm:prSet custT="1"/>
      <dgm:spPr/>
      <dgm:t>
        <a:bodyPr/>
        <a:lstStyle/>
        <a:p>
          <a:pPr rtl="0"/>
          <a:r>
            <a:rPr lang="en-ZA" sz="1800" b="1" i="0" u="sng" dirty="0"/>
            <a:t>Offences</a:t>
          </a:r>
        </a:p>
      </dgm:t>
    </dgm:pt>
    <dgm:pt modelId="{1141C975-3B47-4A8E-B585-CABAD2AA6003}" type="parTrans" cxnId="{5AF4EC29-71E1-4EDF-BCF3-5D28ACEC298F}">
      <dgm:prSet/>
      <dgm:spPr/>
      <dgm:t>
        <a:bodyPr/>
        <a:lstStyle/>
        <a:p>
          <a:endParaRPr lang="en-ZA"/>
        </a:p>
      </dgm:t>
    </dgm:pt>
    <dgm:pt modelId="{15CCC9EF-57C1-4128-B05C-DE3DA4856A3D}" type="sibTrans" cxnId="{5AF4EC29-71E1-4EDF-BCF3-5D28ACEC298F}">
      <dgm:prSet/>
      <dgm:spPr/>
      <dgm:t>
        <a:bodyPr/>
        <a:lstStyle/>
        <a:p>
          <a:endParaRPr lang="en-ZA"/>
        </a:p>
      </dgm:t>
    </dgm:pt>
    <dgm:pt modelId="{C365F733-B704-4141-A4DC-24513EC10EC6}">
      <dgm:prSet custT="1"/>
      <dgm:spPr/>
      <dgm:t>
        <a:bodyPr/>
        <a:lstStyle/>
        <a:p>
          <a:pPr rtl="0">
            <a:lnSpc>
              <a:spcPct val="90000"/>
            </a:lnSpc>
          </a:pPr>
          <a:r>
            <a:rPr lang="en-ZA" sz="1800" b="1" i="0" u="sng" dirty="0"/>
            <a:t>Entity/</a:t>
          </a:r>
        </a:p>
        <a:p>
          <a:pPr rtl="0">
            <a:lnSpc>
              <a:spcPct val="90000"/>
            </a:lnSpc>
          </a:pPr>
          <a:r>
            <a:rPr lang="en-ZA" sz="1800" b="1" i="0" u="sng" dirty="0"/>
            <a:t>Individuals involved</a:t>
          </a:r>
        </a:p>
      </dgm:t>
    </dgm:pt>
    <dgm:pt modelId="{61BFCF30-B5D1-4BAC-8083-5E42DF724EDC}" type="parTrans" cxnId="{FFDD6576-FA60-4385-8337-6CF995F62DF5}">
      <dgm:prSet/>
      <dgm:spPr/>
      <dgm:t>
        <a:bodyPr/>
        <a:lstStyle/>
        <a:p>
          <a:endParaRPr lang="en-ZA"/>
        </a:p>
      </dgm:t>
    </dgm:pt>
    <dgm:pt modelId="{BFD51C76-C5AF-4613-93CD-0A17CE322BAF}" type="sibTrans" cxnId="{FFDD6576-FA60-4385-8337-6CF995F62DF5}">
      <dgm:prSet/>
      <dgm:spPr/>
      <dgm:t>
        <a:bodyPr/>
        <a:lstStyle/>
        <a:p>
          <a:endParaRPr lang="en-ZA"/>
        </a:p>
      </dgm:t>
    </dgm:pt>
    <dgm:pt modelId="{8613FD0F-2200-4C37-B898-4343309D62CC}">
      <dgm:prSet custT="1"/>
      <dgm:spPr/>
      <dgm:t>
        <a:bodyPr/>
        <a:lstStyle/>
        <a:p>
          <a:pPr rtl="0">
            <a:lnSpc>
              <a:spcPct val="90000"/>
            </a:lnSpc>
          </a:pPr>
          <a:r>
            <a:rPr lang="en-ZA" sz="1600" b="0" i="0" u="none" baseline="0" dirty="0"/>
            <a:t>Directors of Steinhoff Investments Holdings Ltd (SA)</a:t>
          </a:r>
          <a:endParaRPr lang="en-ZA" sz="1600" b="0" i="0" u="none" dirty="0"/>
        </a:p>
      </dgm:t>
    </dgm:pt>
    <dgm:pt modelId="{A661F945-9DCC-4963-BF39-CAD4E66062DD}" type="parTrans" cxnId="{D7440D0F-2525-43DE-AF33-6E2C94D3339C}">
      <dgm:prSet/>
      <dgm:spPr/>
      <dgm:t>
        <a:bodyPr/>
        <a:lstStyle/>
        <a:p>
          <a:endParaRPr lang="en-ZA"/>
        </a:p>
      </dgm:t>
    </dgm:pt>
    <dgm:pt modelId="{6C2E2079-5092-4380-A5E1-BD819A6A03F4}" type="sibTrans" cxnId="{D7440D0F-2525-43DE-AF33-6E2C94D3339C}">
      <dgm:prSet/>
      <dgm:spPr/>
      <dgm:t>
        <a:bodyPr/>
        <a:lstStyle/>
        <a:p>
          <a:endParaRPr lang="en-ZA"/>
        </a:p>
      </dgm:t>
    </dgm:pt>
    <dgm:pt modelId="{3B7E87C1-4CD7-4CF2-85B2-B4ABB8D3EDEC}">
      <dgm:prSet custT="1"/>
      <dgm:spPr/>
      <dgm:t>
        <a:bodyPr/>
        <a:lstStyle/>
        <a:p>
          <a:pPr rtl="0"/>
          <a:r>
            <a:rPr lang="en-ZA" sz="1800" b="1" i="0" u="sng" dirty="0"/>
            <a:t>Financial Prejudice</a:t>
          </a:r>
        </a:p>
      </dgm:t>
    </dgm:pt>
    <dgm:pt modelId="{D2E7230D-4195-4AEB-B8E9-16C5AACEAFF9}" type="parTrans" cxnId="{CAEB7B54-11AD-4D07-810F-928B84B2F280}">
      <dgm:prSet/>
      <dgm:spPr/>
      <dgm:t>
        <a:bodyPr/>
        <a:lstStyle/>
        <a:p>
          <a:endParaRPr lang="en-ZA"/>
        </a:p>
      </dgm:t>
    </dgm:pt>
    <dgm:pt modelId="{5AB01A80-FF52-4C78-AB21-27220C85D847}" type="sibTrans" cxnId="{CAEB7B54-11AD-4D07-810F-928B84B2F280}">
      <dgm:prSet/>
      <dgm:spPr/>
      <dgm:t>
        <a:bodyPr/>
        <a:lstStyle/>
        <a:p>
          <a:endParaRPr lang="en-ZA"/>
        </a:p>
      </dgm:t>
    </dgm:pt>
    <dgm:pt modelId="{9AB121ED-2DE2-4BD4-A16A-37721D5A298E}">
      <dgm:prSet custT="1"/>
      <dgm:spPr/>
      <dgm:t>
        <a:bodyPr/>
        <a:lstStyle/>
        <a:p>
          <a:pPr rtl="0"/>
          <a:r>
            <a:rPr lang="en-ZA" sz="1600" b="0" i="0" u="none" dirty="0"/>
            <a:t>To be determined </a:t>
          </a:r>
        </a:p>
      </dgm:t>
    </dgm:pt>
    <dgm:pt modelId="{110D329F-06D4-4988-A551-77C0F84BC17F}" type="parTrans" cxnId="{7458C948-B94F-4699-A6ED-E4D7DCF2518E}">
      <dgm:prSet/>
      <dgm:spPr/>
      <dgm:t>
        <a:bodyPr/>
        <a:lstStyle/>
        <a:p>
          <a:endParaRPr lang="en-ZA"/>
        </a:p>
      </dgm:t>
    </dgm:pt>
    <dgm:pt modelId="{31698DCD-F1EC-457C-8FCF-E6F84362017C}" type="sibTrans" cxnId="{7458C948-B94F-4699-A6ED-E4D7DCF2518E}">
      <dgm:prSet/>
      <dgm:spPr/>
      <dgm:t>
        <a:bodyPr/>
        <a:lstStyle/>
        <a:p>
          <a:endParaRPr lang="en-ZA"/>
        </a:p>
      </dgm:t>
    </dgm:pt>
    <dgm:pt modelId="{1E71FCF1-6646-4472-AF3F-077C3E3B3501}">
      <dgm:prSet custT="1"/>
      <dgm:spPr/>
      <dgm:t>
        <a:bodyPr/>
        <a:lstStyle/>
        <a:p>
          <a:pPr rtl="0"/>
          <a:r>
            <a:rPr lang="en-ZA" sz="1800" b="1" i="0" u="sng" dirty="0"/>
            <a:t>Number of statements obtained</a:t>
          </a:r>
        </a:p>
      </dgm:t>
    </dgm:pt>
    <dgm:pt modelId="{F7A4685C-D08B-4255-94BA-45C9F5140F1A}" type="parTrans" cxnId="{C554B7E1-E465-4C09-8D7F-40FD454BF383}">
      <dgm:prSet/>
      <dgm:spPr/>
      <dgm:t>
        <a:bodyPr/>
        <a:lstStyle/>
        <a:p>
          <a:endParaRPr lang="en-ZA"/>
        </a:p>
      </dgm:t>
    </dgm:pt>
    <dgm:pt modelId="{24008473-D757-4365-818D-30459A496404}" type="sibTrans" cxnId="{C554B7E1-E465-4C09-8D7F-40FD454BF383}">
      <dgm:prSet/>
      <dgm:spPr/>
      <dgm:t>
        <a:bodyPr/>
        <a:lstStyle/>
        <a:p>
          <a:endParaRPr lang="en-ZA"/>
        </a:p>
      </dgm:t>
    </dgm:pt>
    <dgm:pt modelId="{EB5D0E5D-EA52-4A3A-871F-A62C8F29B6A2}">
      <dgm:prSet custT="1"/>
      <dgm:spPr/>
      <dgm:t>
        <a:bodyPr/>
        <a:lstStyle/>
        <a:p>
          <a:pPr rtl="0"/>
          <a:r>
            <a:rPr lang="en-ZA" sz="1600" b="0" i="0" u="none" dirty="0"/>
            <a:t>From 4 to </a:t>
          </a:r>
          <a:r>
            <a:rPr lang="en-ZA" sz="1600" b="0" i="0" u="none" dirty="0">
              <a:highlight>
                <a:srgbClr val="FFFF00"/>
              </a:highlight>
            </a:rPr>
            <a:t>24</a:t>
          </a:r>
        </a:p>
      </dgm:t>
    </dgm:pt>
    <dgm:pt modelId="{0C4AA60B-C506-4C82-A3DA-01D3F3DFDA2F}" type="parTrans" cxnId="{4A634A49-9AE3-4AA6-88B2-D4D9391E5485}">
      <dgm:prSet/>
      <dgm:spPr/>
      <dgm:t>
        <a:bodyPr/>
        <a:lstStyle/>
        <a:p>
          <a:endParaRPr lang="en-ZA"/>
        </a:p>
      </dgm:t>
    </dgm:pt>
    <dgm:pt modelId="{93860671-4028-4518-B006-E216329352EE}" type="sibTrans" cxnId="{4A634A49-9AE3-4AA6-88B2-D4D9391E5485}">
      <dgm:prSet/>
      <dgm:spPr/>
      <dgm:t>
        <a:bodyPr/>
        <a:lstStyle/>
        <a:p>
          <a:endParaRPr lang="en-ZA"/>
        </a:p>
      </dgm:t>
    </dgm:pt>
    <dgm:pt modelId="{09519692-7F32-43E5-AA04-1A57436B25BF}">
      <dgm:prSet custT="1"/>
      <dgm:spPr/>
      <dgm:t>
        <a:bodyPr/>
        <a:lstStyle/>
        <a:p>
          <a:pPr rtl="0"/>
          <a:r>
            <a:rPr lang="en-ZA" sz="1600" b="0" i="0" u="none" dirty="0"/>
            <a:t>Contraventions of the Financial Markets Act </a:t>
          </a:r>
        </a:p>
      </dgm:t>
    </dgm:pt>
    <dgm:pt modelId="{269DC99F-5785-4E95-9D84-D11B9B1F5320}" type="parTrans" cxnId="{8B83B524-1730-4BAB-88FF-8C84034D0DA5}">
      <dgm:prSet/>
      <dgm:spPr/>
      <dgm:t>
        <a:bodyPr/>
        <a:lstStyle/>
        <a:p>
          <a:endParaRPr lang="en-ZA"/>
        </a:p>
      </dgm:t>
    </dgm:pt>
    <dgm:pt modelId="{8801C779-431D-4470-9823-9E71D4B63D13}" type="sibTrans" cxnId="{8B83B524-1730-4BAB-88FF-8C84034D0DA5}">
      <dgm:prSet/>
      <dgm:spPr/>
      <dgm:t>
        <a:bodyPr/>
        <a:lstStyle/>
        <a:p>
          <a:endParaRPr lang="en-ZA"/>
        </a:p>
      </dgm:t>
    </dgm:pt>
    <dgm:pt modelId="{06AFA0EC-EDB6-4BCF-B625-6D6736133FEB}" type="pres">
      <dgm:prSet presAssocID="{0E6E797F-3388-49A1-AD88-8FCC58C8DD8F}" presName="rootnode" presStyleCnt="0">
        <dgm:presLayoutVars>
          <dgm:chMax/>
          <dgm:chPref/>
          <dgm:dir/>
          <dgm:animLvl val="lvl"/>
        </dgm:presLayoutVars>
      </dgm:prSet>
      <dgm:spPr/>
    </dgm:pt>
    <dgm:pt modelId="{6B5ED7A9-0DA7-43CE-94AA-494B64B976F8}" type="pres">
      <dgm:prSet presAssocID="{EDF55437-EA2C-4B7E-9BB3-69CFD7FA3E50}" presName="composite" presStyleCnt="0"/>
      <dgm:spPr/>
    </dgm:pt>
    <dgm:pt modelId="{DBB3545D-B75C-4BE3-9FF9-34D4E83961E3}" type="pres">
      <dgm:prSet presAssocID="{EDF55437-EA2C-4B7E-9BB3-69CFD7FA3E50}" presName="LShape" presStyleLbl="alignNode1" presStyleIdx="0" presStyleCnt="9" custLinFactNeighborX="-446" custLinFactNeighborY="-14720"/>
      <dgm:spPr/>
    </dgm:pt>
    <dgm:pt modelId="{F9D1FD65-EEEA-4581-9C94-95BB2E4D6772}" type="pres">
      <dgm:prSet presAssocID="{EDF55437-EA2C-4B7E-9BB3-69CFD7FA3E50}" presName="ParentText" presStyleLbl="revTx" presStyleIdx="0" presStyleCnt="5" custScaleY="114096">
        <dgm:presLayoutVars>
          <dgm:chMax val="0"/>
          <dgm:chPref val="0"/>
          <dgm:bulletEnabled val="1"/>
        </dgm:presLayoutVars>
      </dgm:prSet>
      <dgm:spPr/>
    </dgm:pt>
    <dgm:pt modelId="{FE84BEE3-7769-4208-BA87-0537FBD01834}" type="pres">
      <dgm:prSet presAssocID="{EDF55437-EA2C-4B7E-9BB3-69CFD7FA3E50}" presName="Triangle" presStyleLbl="alignNode1" presStyleIdx="1" presStyleCnt="9"/>
      <dgm:spPr/>
    </dgm:pt>
    <dgm:pt modelId="{35B212C0-DEED-4AC3-B53F-A81BE2A7F953}" type="pres">
      <dgm:prSet presAssocID="{2B24B376-07E8-416C-8738-3C4F24998EF4}" presName="sibTrans" presStyleCnt="0"/>
      <dgm:spPr/>
    </dgm:pt>
    <dgm:pt modelId="{6DFE1227-9487-4B9D-A9E1-E4ECDE7BA0C5}" type="pres">
      <dgm:prSet presAssocID="{2B24B376-07E8-416C-8738-3C4F24998EF4}" presName="space" presStyleCnt="0"/>
      <dgm:spPr/>
    </dgm:pt>
    <dgm:pt modelId="{898FCB2D-B35E-41FD-AAED-EFE12EB18573}" type="pres">
      <dgm:prSet presAssocID="{66E5B9BF-C102-4427-A6EC-1EB566A66C16}" presName="composite" presStyleCnt="0"/>
      <dgm:spPr/>
    </dgm:pt>
    <dgm:pt modelId="{CB15ED0A-593D-4D21-ACAC-5CE0B54655C6}" type="pres">
      <dgm:prSet presAssocID="{66E5B9BF-C102-4427-A6EC-1EB566A66C16}" presName="LShape" presStyleLbl="alignNode1" presStyleIdx="2" presStyleCnt="9"/>
      <dgm:spPr/>
    </dgm:pt>
    <dgm:pt modelId="{70DDE261-E12F-4C29-BF21-19754BAB45EE}" type="pres">
      <dgm:prSet presAssocID="{66E5B9BF-C102-4427-A6EC-1EB566A66C16}" presName="ParentText" presStyleLbl="revTx" presStyleIdx="1" presStyleCnt="5" custScaleX="109792">
        <dgm:presLayoutVars>
          <dgm:chMax val="0"/>
          <dgm:chPref val="0"/>
          <dgm:bulletEnabled val="1"/>
        </dgm:presLayoutVars>
      </dgm:prSet>
      <dgm:spPr/>
    </dgm:pt>
    <dgm:pt modelId="{3EBF68A6-7005-42F9-926A-A232BDCCBF01}" type="pres">
      <dgm:prSet presAssocID="{66E5B9BF-C102-4427-A6EC-1EB566A66C16}" presName="Triangle" presStyleLbl="alignNode1" presStyleIdx="3" presStyleCnt="9"/>
      <dgm:spPr/>
    </dgm:pt>
    <dgm:pt modelId="{B5B1F6AF-7E7F-49BC-9768-C1DA816B1250}" type="pres">
      <dgm:prSet presAssocID="{15CCC9EF-57C1-4128-B05C-DE3DA4856A3D}" presName="sibTrans" presStyleCnt="0"/>
      <dgm:spPr/>
    </dgm:pt>
    <dgm:pt modelId="{855445E3-67CB-4437-B7F5-E624230B91AB}" type="pres">
      <dgm:prSet presAssocID="{15CCC9EF-57C1-4128-B05C-DE3DA4856A3D}" presName="space" presStyleCnt="0"/>
      <dgm:spPr/>
    </dgm:pt>
    <dgm:pt modelId="{DDD2CA28-7368-471E-9810-F71E1C5D0B1A}" type="pres">
      <dgm:prSet presAssocID="{C365F733-B704-4141-A4DC-24513EC10EC6}" presName="composite" presStyleCnt="0"/>
      <dgm:spPr/>
    </dgm:pt>
    <dgm:pt modelId="{DC11559F-8BD6-4CD9-AC37-8363A9930A7A}" type="pres">
      <dgm:prSet presAssocID="{C365F733-B704-4141-A4DC-24513EC10EC6}" presName="LShape" presStyleLbl="alignNode1" presStyleIdx="4" presStyleCnt="9"/>
      <dgm:spPr/>
    </dgm:pt>
    <dgm:pt modelId="{88023147-09F6-409F-9053-4099B26FA996}" type="pres">
      <dgm:prSet presAssocID="{C365F733-B704-4141-A4DC-24513EC10EC6}" presName="ParentText" presStyleLbl="revTx" presStyleIdx="2" presStyleCnt="5">
        <dgm:presLayoutVars>
          <dgm:chMax val="0"/>
          <dgm:chPref val="0"/>
          <dgm:bulletEnabled val="1"/>
        </dgm:presLayoutVars>
      </dgm:prSet>
      <dgm:spPr/>
    </dgm:pt>
    <dgm:pt modelId="{477824F7-515A-4B13-A2CC-2522D968FA2B}" type="pres">
      <dgm:prSet presAssocID="{C365F733-B704-4141-A4DC-24513EC10EC6}" presName="Triangle" presStyleLbl="alignNode1" presStyleIdx="5" presStyleCnt="9"/>
      <dgm:spPr/>
    </dgm:pt>
    <dgm:pt modelId="{664B7472-3514-4B1E-A2C1-E64B56CEBA70}" type="pres">
      <dgm:prSet presAssocID="{BFD51C76-C5AF-4613-93CD-0A17CE322BAF}" presName="sibTrans" presStyleCnt="0"/>
      <dgm:spPr/>
    </dgm:pt>
    <dgm:pt modelId="{3112DD09-BB28-4ECD-B8BF-2D027B2D9772}" type="pres">
      <dgm:prSet presAssocID="{BFD51C76-C5AF-4613-93CD-0A17CE322BAF}" presName="space" presStyleCnt="0"/>
      <dgm:spPr/>
    </dgm:pt>
    <dgm:pt modelId="{63B7AB7A-CB9E-41F0-8F2B-B497AE983FC9}" type="pres">
      <dgm:prSet presAssocID="{3B7E87C1-4CD7-4CF2-85B2-B4ABB8D3EDEC}" presName="composite" presStyleCnt="0"/>
      <dgm:spPr/>
    </dgm:pt>
    <dgm:pt modelId="{A3DBEA6E-C7D7-4712-9165-E32CB04376A4}" type="pres">
      <dgm:prSet presAssocID="{3B7E87C1-4CD7-4CF2-85B2-B4ABB8D3EDEC}" presName="LShape" presStyleLbl="alignNode1" presStyleIdx="6" presStyleCnt="9"/>
      <dgm:spPr/>
    </dgm:pt>
    <dgm:pt modelId="{2E0C906F-2B6D-4755-A2F4-9EA3C1C81425}" type="pres">
      <dgm:prSet presAssocID="{3B7E87C1-4CD7-4CF2-85B2-B4ABB8D3EDEC}" presName="ParentText" presStyleLbl="revTx" presStyleIdx="3" presStyleCnt="5">
        <dgm:presLayoutVars>
          <dgm:chMax val="0"/>
          <dgm:chPref val="0"/>
          <dgm:bulletEnabled val="1"/>
        </dgm:presLayoutVars>
      </dgm:prSet>
      <dgm:spPr/>
    </dgm:pt>
    <dgm:pt modelId="{D005CE88-5303-4CEA-88C1-06D6C283A6A8}" type="pres">
      <dgm:prSet presAssocID="{3B7E87C1-4CD7-4CF2-85B2-B4ABB8D3EDEC}" presName="Triangle" presStyleLbl="alignNode1" presStyleIdx="7" presStyleCnt="9"/>
      <dgm:spPr/>
    </dgm:pt>
    <dgm:pt modelId="{D636EB7A-680C-4FC4-8178-9DEB0899C7EA}" type="pres">
      <dgm:prSet presAssocID="{5AB01A80-FF52-4C78-AB21-27220C85D847}" presName="sibTrans" presStyleCnt="0"/>
      <dgm:spPr/>
    </dgm:pt>
    <dgm:pt modelId="{B3A89C91-38FB-45D0-92AF-8B870E6051EB}" type="pres">
      <dgm:prSet presAssocID="{5AB01A80-FF52-4C78-AB21-27220C85D847}" presName="space" presStyleCnt="0"/>
      <dgm:spPr/>
    </dgm:pt>
    <dgm:pt modelId="{366A1FF0-7128-4129-BECC-BAC79FAC95C0}" type="pres">
      <dgm:prSet presAssocID="{1E71FCF1-6646-4472-AF3F-077C3E3B3501}" presName="composite" presStyleCnt="0"/>
      <dgm:spPr/>
    </dgm:pt>
    <dgm:pt modelId="{990E4934-AF8B-4C7D-A26B-7638E23BEE98}" type="pres">
      <dgm:prSet presAssocID="{1E71FCF1-6646-4472-AF3F-077C3E3B3501}" presName="LShape" presStyleLbl="alignNode1" presStyleIdx="8" presStyleCnt="9"/>
      <dgm:spPr/>
    </dgm:pt>
    <dgm:pt modelId="{B4AF7193-A728-4882-B7C0-B2AD18D8F003}" type="pres">
      <dgm:prSet presAssocID="{1E71FCF1-6646-4472-AF3F-077C3E3B3501}" presName="ParentText" presStyleLbl="revTx" presStyleIdx="4" presStyleCnt="5">
        <dgm:presLayoutVars>
          <dgm:chMax val="0"/>
          <dgm:chPref val="0"/>
          <dgm:bulletEnabled val="1"/>
        </dgm:presLayoutVars>
      </dgm:prSet>
      <dgm:spPr/>
    </dgm:pt>
  </dgm:ptLst>
  <dgm:cxnLst>
    <dgm:cxn modelId="{D7440D0F-2525-43DE-AF33-6E2C94D3339C}" srcId="{C365F733-B704-4141-A4DC-24513EC10EC6}" destId="{8613FD0F-2200-4C37-B898-4343309D62CC}" srcOrd="0" destOrd="0" parTransId="{A661F945-9DCC-4963-BF39-CAD4E66062DD}" sibTransId="{6C2E2079-5092-4380-A5E1-BD819A6A03F4}"/>
    <dgm:cxn modelId="{B81C8519-CD5B-463D-9B44-62963AA1998A}" srcId="{66E5B9BF-C102-4427-A6EC-1EB566A66C16}" destId="{840F1E59-CFC0-4878-942B-42DA2FC3694B}" srcOrd="2" destOrd="0" parTransId="{9BEAF046-F5A8-4A41-AF07-8BAABEE77D76}" sibTransId="{08DF1AB5-FC4A-4AA3-910A-7C600537988C}"/>
    <dgm:cxn modelId="{0B20521E-884B-46FA-B645-F33B0F9B5861}" type="presOf" srcId="{8613FD0F-2200-4C37-B898-4343309D62CC}" destId="{88023147-09F6-409F-9053-4099B26FA996}" srcOrd="0" destOrd="1" presId="urn:microsoft.com/office/officeart/2009/3/layout/StepUpProcess"/>
    <dgm:cxn modelId="{8B83B524-1730-4BAB-88FF-8C84034D0DA5}" srcId="{66E5B9BF-C102-4427-A6EC-1EB566A66C16}" destId="{09519692-7F32-43E5-AA04-1A57436B25BF}" srcOrd="5" destOrd="0" parTransId="{269DC99F-5785-4E95-9D84-D11B9B1F5320}" sibTransId="{8801C779-431D-4470-9823-9E71D4B63D13}"/>
    <dgm:cxn modelId="{CB4A8628-FE61-49B1-BA58-A42202108398}" type="presOf" srcId="{84877343-9D20-4CB4-8842-EE938948619C}" destId="{70DDE261-E12F-4C29-BF21-19754BAB45EE}" srcOrd="0" destOrd="4" presId="urn:microsoft.com/office/officeart/2009/3/layout/StepUpProcess"/>
    <dgm:cxn modelId="{5AF4EC29-71E1-4EDF-BCF3-5D28ACEC298F}" srcId="{0E6E797F-3388-49A1-AD88-8FCC58C8DD8F}" destId="{66E5B9BF-C102-4427-A6EC-1EB566A66C16}" srcOrd="1" destOrd="0" parTransId="{1141C975-3B47-4A8E-B585-CABAD2AA6003}" sibTransId="{15CCC9EF-57C1-4128-B05C-DE3DA4856A3D}"/>
    <dgm:cxn modelId="{021B3835-FAAB-4A05-8AEA-82449143578A}" type="presOf" srcId="{1E71FCF1-6646-4472-AF3F-077C3E3B3501}" destId="{B4AF7193-A728-4882-B7C0-B2AD18D8F003}" srcOrd="0" destOrd="0" presId="urn:microsoft.com/office/officeart/2009/3/layout/StepUpProcess"/>
    <dgm:cxn modelId="{70C3E73B-223C-4A26-A410-859D12BF50DD}" type="presOf" srcId="{CE371883-4AA7-47BB-998D-7F5B25715CCC}" destId="{70DDE261-E12F-4C29-BF21-19754BAB45EE}" srcOrd="0" destOrd="5" presId="urn:microsoft.com/office/officeart/2009/3/layout/StepUpProcess"/>
    <dgm:cxn modelId="{CAC3423F-EC61-44B3-A468-AB47C378DE1F}" srcId="{66E5B9BF-C102-4427-A6EC-1EB566A66C16}" destId="{3CAC5FB5-B3EF-4471-BBCC-885D0FB22E74}" srcOrd="1" destOrd="0" parTransId="{DF3A909C-02ED-46F8-AC57-040683A785B4}" sibTransId="{037FC099-07E1-48AD-B375-294C7EEAE479}"/>
    <dgm:cxn modelId="{476E2C5B-0534-424E-82E6-E219A21E595E}" srcId="{0E6E797F-3388-49A1-AD88-8FCC58C8DD8F}" destId="{EDF55437-EA2C-4B7E-9BB3-69CFD7FA3E50}" srcOrd="0" destOrd="0" parTransId="{2F1CCB37-FDA0-44D2-B7E9-BEC6A2F9AE05}" sibTransId="{2B24B376-07E8-416C-8738-3C4F24998EF4}"/>
    <dgm:cxn modelId="{164FD643-F128-4247-891F-AC7C326FD884}" type="presOf" srcId="{EDF55437-EA2C-4B7E-9BB3-69CFD7FA3E50}" destId="{F9D1FD65-EEEA-4581-9C94-95BB2E4D6772}" srcOrd="0" destOrd="0" presId="urn:microsoft.com/office/officeart/2009/3/layout/StepUpProcess"/>
    <dgm:cxn modelId="{7458C948-B94F-4699-A6ED-E4D7DCF2518E}" srcId="{3B7E87C1-4CD7-4CF2-85B2-B4ABB8D3EDEC}" destId="{9AB121ED-2DE2-4BD4-A16A-37721D5A298E}" srcOrd="0" destOrd="0" parTransId="{110D329F-06D4-4988-A551-77C0F84BC17F}" sibTransId="{31698DCD-F1EC-457C-8FCF-E6F84362017C}"/>
    <dgm:cxn modelId="{4A634A49-9AE3-4AA6-88B2-D4D9391E5485}" srcId="{1E71FCF1-6646-4472-AF3F-077C3E3B3501}" destId="{EB5D0E5D-EA52-4A3A-871F-A62C8F29B6A2}" srcOrd="0" destOrd="0" parTransId="{0C4AA60B-C506-4C82-A3DA-01D3F3DFDA2F}" sibTransId="{93860671-4028-4518-B006-E216329352EE}"/>
    <dgm:cxn modelId="{6DF8FD71-A44D-4443-B3C3-AE3102EF0AB1}" type="presOf" srcId="{9AB121ED-2DE2-4BD4-A16A-37721D5A298E}" destId="{2E0C906F-2B6D-4755-A2F4-9EA3C1C81425}" srcOrd="0" destOrd="1" presId="urn:microsoft.com/office/officeart/2009/3/layout/StepUpProcess"/>
    <dgm:cxn modelId="{441A7873-372B-4642-833E-A62599E624F8}" type="presOf" srcId="{840F1E59-CFC0-4878-942B-42DA2FC3694B}" destId="{70DDE261-E12F-4C29-BF21-19754BAB45EE}" srcOrd="0" destOrd="3" presId="urn:microsoft.com/office/officeart/2009/3/layout/StepUpProcess"/>
    <dgm:cxn modelId="{CAEB7B54-11AD-4D07-810F-928B84B2F280}" srcId="{0E6E797F-3388-49A1-AD88-8FCC58C8DD8F}" destId="{3B7E87C1-4CD7-4CF2-85B2-B4ABB8D3EDEC}" srcOrd="3" destOrd="0" parTransId="{D2E7230D-4195-4AEB-B8E9-16C5AACEAFF9}" sibTransId="{5AB01A80-FF52-4C78-AB21-27220C85D847}"/>
    <dgm:cxn modelId="{FFDD6576-FA60-4385-8337-6CF995F62DF5}" srcId="{0E6E797F-3388-49A1-AD88-8FCC58C8DD8F}" destId="{C365F733-B704-4141-A4DC-24513EC10EC6}" srcOrd="2" destOrd="0" parTransId="{61BFCF30-B5D1-4BAC-8083-5E42DF724EDC}" sibTransId="{BFD51C76-C5AF-4613-93CD-0A17CE322BAF}"/>
    <dgm:cxn modelId="{8DB29585-66A8-4484-8018-CDC0BA4C9E40}" type="presOf" srcId="{3F617D61-E3E9-4BBA-8B4C-7F214A625C71}" destId="{F9D1FD65-EEEA-4581-9C94-95BB2E4D6772}" srcOrd="0" destOrd="1" presId="urn:microsoft.com/office/officeart/2009/3/layout/StepUpProcess"/>
    <dgm:cxn modelId="{7AE8A888-C109-4626-8DD6-A92F878B8E08}" type="presOf" srcId="{3B7E87C1-4CD7-4CF2-85B2-B4ABB8D3EDEC}" destId="{2E0C906F-2B6D-4755-A2F4-9EA3C1C81425}" srcOrd="0" destOrd="0" presId="urn:microsoft.com/office/officeart/2009/3/layout/StepUpProcess"/>
    <dgm:cxn modelId="{C542068F-5275-40D4-BB7E-32E573FD0499}" srcId="{66E5B9BF-C102-4427-A6EC-1EB566A66C16}" destId="{E7D696BF-F240-448C-916C-63C6A754FDF5}" srcOrd="0" destOrd="0" parTransId="{05FB418B-DDD1-4CC9-8F7C-FEDF60CDF765}" sibTransId="{AEACC6EB-3898-4BD5-9E73-604AD8F0B18E}"/>
    <dgm:cxn modelId="{1BA3D091-BAB4-42D8-BCCE-92D570364171}" type="presOf" srcId="{C365F733-B704-4141-A4DC-24513EC10EC6}" destId="{88023147-09F6-409F-9053-4099B26FA996}" srcOrd="0" destOrd="0" presId="urn:microsoft.com/office/officeart/2009/3/layout/StepUpProcess"/>
    <dgm:cxn modelId="{BA545D98-0A58-4E32-BA11-5633A923F97A}" type="presOf" srcId="{3CAC5FB5-B3EF-4471-BBCC-885D0FB22E74}" destId="{70DDE261-E12F-4C29-BF21-19754BAB45EE}" srcOrd="0" destOrd="2" presId="urn:microsoft.com/office/officeart/2009/3/layout/StepUpProcess"/>
    <dgm:cxn modelId="{3DF5129B-83F7-4BEE-AA1D-09AEE255FFBB}" type="presOf" srcId="{09519692-7F32-43E5-AA04-1A57436B25BF}" destId="{70DDE261-E12F-4C29-BF21-19754BAB45EE}" srcOrd="0" destOrd="6" presId="urn:microsoft.com/office/officeart/2009/3/layout/StepUpProcess"/>
    <dgm:cxn modelId="{5E0233A9-59C1-40CA-B22D-DA580289D3E2}" srcId="{EDF55437-EA2C-4B7E-9BB3-69CFD7FA3E50}" destId="{3F617D61-E3E9-4BBA-8B4C-7F214A625C71}" srcOrd="0" destOrd="0" parTransId="{1E7D9A00-ACA6-4833-8D5C-9110D6908C25}" sibTransId="{49DAD52B-E201-4CE7-85E3-A54C15EA148F}"/>
    <dgm:cxn modelId="{A748B1A9-C279-4A7C-B0DF-4ABEF4DA197E}" srcId="{66E5B9BF-C102-4427-A6EC-1EB566A66C16}" destId="{CE371883-4AA7-47BB-998D-7F5B25715CCC}" srcOrd="4" destOrd="0" parTransId="{695CF6B4-9FDD-45B8-B231-64312B86AF44}" sibTransId="{3502B4F9-8D5C-440E-93AE-144A809809EA}"/>
    <dgm:cxn modelId="{657E71AF-94D9-429F-8340-8A4FAB33432F}" type="presOf" srcId="{E7D696BF-F240-448C-916C-63C6A754FDF5}" destId="{70DDE261-E12F-4C29-BF21-19754BAB45EE}" srcOrd="0" destOrd="1" presId="urn:microsoft.com/office/officeart/2009/3/layout/StepUpProcess"/>
    <dgm:cxn modelId="{4A8940B6-DDD9-46F8-9EC7-D7E8A2ECD095}" type="presOf" srcId="{EB5D0E5D-EA52-4A3A-871F-A62C8F29B6A2}" destId="{B4AF7193-A728-4882-B7C0-B2AD18D8F003}" srcOrd="0" destOrd="1" presId="urn:microsoft.com/office/officeart/2009/3/layout/StepUpProcess"/>
    <dgm:cxn modelId="{23C13EBB-5E9B-4EB4-BF85-6A117BEF88CB}" srcId="{66E5B9BF-C102-4427-A6EC-1EB566A66C16}" destId="{84877343-9D20-4CB4-8842-EE938948619C}" srcOrd="3" destOrd="0" parTransId="{E105A027-A41D-4056-ACA7-25C07A0E6EF7}" sibTransId="{7699AC2B-002D-4B0D-BC9F-4D8A25ACE3D3}"/>
    <dgm:cxn modelId="{508697D8-DF09-4B99-B903-EAFC90361435}" type="presOf" srcId="{66E5B9BF-C102-4427-A6EC-1EB566A66C16}" destId="{70DDE261-E12F-4C29-BF21-19754BAB45EE}" srcOrd="0" destOrd="0" presId="urn:microsoft.com/office/officeart/2009/3/layout/StepUpProcess"/>
    <dgm:cxn modelId="{C554B7E1-E465-4C09-8D7F-40FD454BF383}" srcId="{0E6E797F-3388-49A1-AD88-8FCC58C8DD8F}" destId="{1E71FCF1-6646-4472-AF3F-077C3E3B3501}" srcOrd="4" destOrd="0" parTransId="{F7A4685C-D08B-4255-94BA-45C9F5140F1A}" sibTransId="{24008473-D757-4365-818D-30459A496404}"/>
    <dgm:cxn modelId="{BE0B53EB-AD53-4984-BDD0-86DDDF6AAAA3}" type="presOf" srcId="{0E6E797F-3388-49A1-AD88-8FCC58C8DD8F}" destId="{06AFA0EC-EDB6-4BCF-B625-6D6736133FEB}" srcOrd="0" destOrd="0" presId="urn:microsoft.com/office/officeart/2009/3/layout/StepUpProcess"/>
    <dgm:cxn modelId="{1AB8A6EF-8237-4113-8DF1-98430C68E880}" type="presParOf" srcId="{06AFA0EC-EDB6-4BCF-B625-6D6736133FEB}" destId="{6B5ED7A9-0DA7-43CE-94AA-494B64B976F8}" srcOrd="0" destOrd="0" presId="urn:microsoft.com/office/officeart/2009/3/layout/StepUpProcess"/>
    <dgm:cxn modelId="{9459508D-4176-4C52-B6F6-013D87260129}" type="presParOf" srcId="{6B5ED7A9-0DA7-43CE-94AA-494B64B976F8}" destId="{DBB3545D-B75C-4BE3-9FF9-34D4E83961E3}" srcOrd="0" destOrd="0" presId="urn:microsoft.com/office/officeart/2009/3/layout/StepUpProcess"/>
    <dgm:cxn modelId="{BBB5ECDE-2B20-4A73-8C39-7B22D6F50DD0}" type="presParOf" srcId="{6B5ED7A9-0DA7-43CE-94AA-494B64B976F8}" destId="{F9D1FD65-EEEA-4581-9C94-95BB2E4D6772}" srcOrd="1" destOrd="0" presId="urn:microsoft.com/office/officeart/2009/3/layout/StepUpProcess"/>
    <dgm:cxn modelId="{29E62EE7-E7F3-4E9E-8EF2-F3712729F9AC}" type="presParOf" srcId="{6B5ED7A9-0DA7-43CE-94AA-494B64B976F8}" destId="{FE84BEE3-7769-4208-BA87-0537FBD01834}" srcOrd="2" destOrd="0" presId="urn:microsoft.com/office/officeart/2009/3/layout/StepUpProcess"/>
    <dgm:cxn modelId="{5827871C-1E2F-41C2-9832-2468271A8577}" type="presParOf" srcId="{06AFA0EC-EDB6-4BCF-B625-6D6736133FEB}" destId="{35B212C0-DEED-4AC3-B53F-A81BE2A7F953}" srcOrd="1" destOrd="0" presId="urn:microsoft.com/office/officeart/2009/3/layout/StepUpProcess"/>
    <dgm:cxn modelId="{8EEB38F9-ECCD-4232-9B98-D20B806F59EB}" type="presParOf" srcId="{35B212C0-DEED-4AC3-B53F-A81BE2A7F953}" destId="{6DFE1227-9487-4B9D-A9E1-E4ECDE7BA0C5}" srcOrd="0" destOrd="0" presId="urn:microsoft.com/office/officeart/2009/3/layout/StepUpProcess"/>
    <dgm:cxn modelId="{D6018721-6340-479D-911A-7E091E2A8FA5}" type="presParOf" srcId="{06AFA0EC-EDB6-4BCF-B625-6D6736133FEB}" destId="{898FCB2D-B35E-41FD-AAED-EFE12EB18573}" srcOrd="2" destOrd="0" presId="urn:microsoft.com/office/officeart/2009/3/layout/StepUpProcess"/>
    <dgm:cxn modelId="{7C2A31C9-123C-48CA-8D60-8CD7B8E54623}" type="presParOf" srcId="{898FCB2D-B35E-41FD-AAED-EFE12EB18573}" destId="{CB15ED0A-593D-4D21-ACAC-5CE0B54655C6}" srcOrd="0" destOrd="0" presId="urn:microsoft.com/office/officeart/2009/3/layout/StepUpProcess"/>
    <dgm:cxn modelId="{0A249565-4C4E-40C4-9107-FF30810263AB}" type="presParOf" srcId="{898FCB2D-B35E-41FD-AAED-EFE12EB18573}" destId="{70DDE261-E12F-4C29-BF21-19754BAB45EE}" srcOrd="1" destOrd="0" presId="urn:microsoft.com/office/officeart/2009/3/layout/StepUpProcess"/>
    <dgm:cxn modelId="{F3CF6001-F608-4681-AFCB-A3D69806E45F}" type="presParOf" srcId="{898FCB2D-B35E-41FD-AAED-EFE12EB18573}" destId="{3EBF68A6-7005-42F9-926A-A232BDCCBF01}" srcOrd="2" destOrd="0" presId="urn:microsoft.com/office/officeart/2009/3/layout/StepUpProcess"/>
    <dgm:cxn modelId="{83F3F399-5B3E-46B4-A56B-4796A201C1C5}" type="presParOf" srcId="{06AFA0EC-EDB6-4BCF-B625-6D6736133FEB}" destId="{B5B1F6AF-7E7F-49BC-9768-C1DA816B1250}" srcOrd="3" destOrd="0" presId="urn:microsoft.com/office/officeart/2009/3/layout/StepUpProcess"/>
    <dgm:cxn modelId="{BDA1B074-7AAC-4274-9AF5-161C05EC6392}" type="presParOf" srcId="{B5B1F6AF-7E7F-49BC-9768-C1DA816B1250}" destId="{855445E3-67CB-4437-B7F5-E624230B91AB}" srcOrd="0" destOrd="0" presId="urn:microsoft.com/office/officeart/2009/3/layout/StepUpProcess"/>
    <dgm:cxn modelId="{3D50CF97-7537-4D74-B1FC-5885F1B16A07}" type="presParOf" srcId="{06AFA0EC-EDB6-4BCF-B625-6D6736133FEB}" destId="{DDD2CA28-7368-471E-9810-F71E1C5D0B1A}" srcOrd="4" destOrd="0" presId="urn:microsoft.com/office/officeart/2009/3/layout/StepUpProcess"/>
    <dgm:cxn modelId="{5BAAD5FA-8033-4E99-9DD2-C25E923964B3}" type="presParOf" srcId="{DDD2CA28-7368-471E-9810-F71E1C5D0B1A}" destId="{DC11559F-8BD6-4CD9-AC37-8363A9930A7A}" srcOrd="0" destOrd="0" presId="urn:microsoft.com/office/officeart/2009/3/layout/StepUpProcess"/>
    <dgm:cxn modelId="{3A6A9A10-5D87-4AE6-BEE7-BD74256F58C7}" type="presParOf" srcId="{DDD2CA28-7368-471E-9810-F71E1C5D0B1A}" destId="{88023147-09F6-409F-9053-4099B26FA996}" srcOrd="1" destOrd="0" presId="urn:microsoft.com/office/officeart/2009/3/layout/StepUpProcess"/>
    <dgm:cxn modelId="{1C88B51A-8A18-4C3A-9954-10F308B68122}" type="presParOf" srcId="{DDD2CA28-7368-471E-9810-F71E1C5D0B1A}" destId="{477824F7-515A-4B13-A2CC-2522D968FA2B}" srcOrd="2" destOrd="0" presId="urn:microsoft.com/office/officeart/2009/3/layout/StepUpProcess"/>
    <dgm:cxn modelId="{0BDCD797-6E96-4F90-A47A-A167F1E2D616}" type="presParOf" srcId="{06AFA0EC-EDB6-4BCF-B625-6D6736133FEB}" destId="{664B7472-3514-4B1E-A2C1-E64B56CEBA70}" srcOrd="5" destOrd="0" presId="urn:microsoft.com/office/officeart/2009/3/layout/StepUpProcess"/>
    <dgm:cxn modelId="{824DC31F-AA7E-4211-B56D-94DBD55B2EA9}" type="presParOf" srcId="{664B7472-3514-4B1E-A2C1-E64B56CEBA70}" destId="{3112DD09-BB28-4ECD-B8BF-2D027B2D9772}" srcOrd="0" destOrd="0" presId="urn:microsoft.com/office/officeart/2009/3/layout/StepUpProcess"/>
    <dgm:cxn modelId="{24A1D82A-91D3-4696-AED1-04633ACDFF70}" type="presParOf" srcId="{06AFA0EC-EDB6-4BCF-B625-6D6736133FEB}" destId="{63B7AB7A-CB9E-41F0-8F2B-B497AE983FC9}" srcOrd="6" destOrd="0" presId="urn:microsoft.com/office/officeart/2009/3/layout/StepUpProcess"/>
    <dgm:cxn modelId="{71926152-4254-4DEB-9DA3-F2F297552D21}" type="presParOf" srcId="{63B7AB7A-CB9E-41F0-8F2B-B497AE983FC9}" destId="{A3DBEA6E-C7D7-4712-9165-E32CB04376A4}" srcOrd="0" destOrd="0" presId="urn:microsoft.com/office/officeart/2009/3/layout/StepUpProcess"/>
    <dgm:cxn modelId="{6B5650A8-F785-48F2-A7CB-7F135E3EB870}" type="presParOf" srcId="{63B7AB7A-CB9E-41F0-8F2B-B497AE983FC9}" destId="{2E0C906F-2B6D-4755-A2F4-9EA3C1C81425}" srcOrd="1" destOrd="0" presId="urn:microsoft.com/office/officeart/2009/3/layout/StepUpProcess"/>
    <dgm:cxn modelId="{6EEC95D5-46CE-4086-A4F7-D8B726BBF068}" type="presParOf" srcId="{63B7AB7A-CB9E-41F0-8F2B-B497AE983FC9}" destId="{D005CE88-5303-4CEA-88C1-06D6C283A6A8}" srcOrd="2" destOrd="0" presId="urn:microsoft.com/office/officeart/2009/3/layout/StepUpProcess"/>
    <dgm:cxn modelId="{4B6A02F0-970B-4976-8410-23F7122C6E86}" type="presParOf" srcId="{06AFA0EC-EDB6-4BCF-B625-6D6736133FEB}" destId="{D636EB7A-680C-4FC4-8178-9DEB0899C7EA}" srcOrd="7" destOrd="0" presId="urn:microsoft.com/office/officeart/2009/3/layout/StepUpProcess"/>
    <dgm:cxn modelId="{C5489078-3F40-4976-B7CC-93147A19C395}" type="presParOf" srcId="{D636EB7A-680C-4FC4-8178-9DEB0899C7EA}" destId="{B3A89C91-38FB-45D0-92AF-8B870E6051EB}" srcOrd="0" destOrd="0" presId="urn:microsoft.com/office/officeart/2009/3/layout/StepUpProcess"/>
    <dgm:cxn modelId="{37458D9A-2C7A-498E-841D-2388DD3E4015}" type="presParOf" srcId="{06AFA0EC-EDB6-4BCF-B625-6D6736133FEB}" destId="{366A1FF0-7128-4129-BECC-BAC79FAC95C0}" srcOrd="8" destOrd="0" presId="urn:microsoft.com/office/officeart/2009/3/layout/StepUpProcess"/>
    <dgm:cxn modelId="{0661DE26-C197-4069-9618-DDDE553C470C}" type="presParOf" srcId="{366A1FF0-7128-4129-BECC-BAC79FAC95C0}" destId="{990E4934-AF8B-4C7D-A26B-7638E23BEE98}" srcOrd="0" destOrd="0" presId="urn:microsoft.com/office/officeart/2009/3/layout/StepUpProcess"/>
    <dgm:cxn modelId="{78768FAD-CC35-40D4-AA58-016968E66FB3}" type="presParOf" srcId="{366A1FF0-7128-4129-BECC-BAC79FAC95C0}" destId="{B4AF7193-A728-4882-B7C0-B2AD18D8F003}" srcOrd="1" destOrd="0" presId="urn:microsoft.com/office/officeart/2009/3/layout/StepUpProcess"/>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B3545D-B75C-4BE3-9FF9-34D4E83961E3}">
      <dsp:nvSpPr>
        <dsp:cNvPr id="0" name=""/>
        <dsp:cNvSpPr/>
      </dsp:nvSpPr>
      <dsp:spPr>
        <a:xfrm rot="5400000">
          <a:off x="329609" y="2847088"/>
          <a:ext cx="996380" cy="1657954"/>
        </a:xfrm>
        <a:prstGeom prst="corner">
          <a:avLst>
            <a:gd name="adj1" fmla="val 16120"/>
            <a:gd name="adj2" fmla="val 1611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9D1FD65-EEEA-4581-9C94-95BB2E4D6772}">
      <dsp:nvSpPr>
        <dsp:cNvPr id="0" name=""/>
        <dsp:cNvSpPr/>
      </dsp:nvSpPr>
      <dsp:spPr>
        <a:xfrm>
          <a:off x="170683" y="3396654"/>
          <a:ext cx="1496810" cy="14969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en-ZA" sz="1800" b="1" i="0" u="sng" kern="1200" dirty="0"/>
            <a:t>Case (CAS) numbers</a:t>
          </a:r>
          <a:endParaRPr lang="en-ZA" sz="1800" b="1" u="sng" kern="1200" dirty="0"/>
        </a:p>
        <a:p>
          <a:pPr marL="171450" lvl="1" indent="-171450" algn="l" defTabSz="711200" rtl="0">
            <a:lnSpc>
              <a:spcPct val="90000"/>
            </a:lnSpc>
            <a:spcBef>
              <a:spcPct val="0"/>
            </a:spcBef>
            <a:spcAft>
              <a:spcPct val="15000"/>
            </a:spcAft>
            <a:buChar char="•"/>
          </a:pPr>
          <a:r>
            <a:rPr lang="en-ZA" sz="1600" b="0" i="0" u="none" kern="1200" dirty="0"/>
            <a:t>Stellenbosch 226/12/2017 Stellenbosch  347/12/2017 Sandton  371/12/2017 Sandton 612/08/2018</a:t>
          </a:r>
        </a:p>
      </dsp:txBody>
      <dsp:txXfrm>
        <a:off x="170683" y="3396654"/>
        <a:ext cx="1496810" cy="1496988"/>
      </dsp:txXfrm>
    </dsp:sp>
    <dsp:sp modelId="{FE84BEE3-7769-4208-BA87-0537FBD01834}">
      <dsp:nvSpPr>
        <dsp:cNvPr id="0" name=""/>
        <dsp:cNvSpPr/>
      </dsp:nvSpPr>
      <dsp:spPr>
        <a:xfrm>
          <a:off x="1385077" y="2871695"/>
          <a:ext cx="282417" cy="282417"/>
        </a:xfrm>
        <a:prstGeom prst="triangle">
          <a:avLst>
            <a:gd name="adj" fmla="val 100000"/>
          </a:avLst>
        </a:prstGeom>
        <a:solidFill>
          <a:schemeClr val="accent3">
            <a:hueOff val="338825"/>
            <a:satOff val="12500"/>
            <a:lumOff val="-1838"/>
            <a:alphaOff val="0"/>
          </a:schemeClr>
        </a:solidFill>
        <a:ln w="12700" cap="flat" cmpd="sng" algn="ctr">
          <a:solidFill>
            <a:schemeClr val="accent3">
              <a:hueOff val="338825"/>
              <a:satOff val="12500"/>
              <a:lumOff val="-183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15ED0A-593D-4D21-ACAC-5CE0B54655C6}">
      <dsp:nvSpPr>
        <dsp:cNvPr id="0" name=""/>
        <dsp:cNvSpPr/>
      </dsp:nvSpPr>
      <dsp:spPr>
        <a:xfrm rot="5400000">
          <a:off x="2169392" y="2540329"/>
          <a:ext cx="996380" cy="1657954"/>
        </a:xfrm>
        <a:prstGeom prst="corner">
          <a:avLst>
            <a:gd name="adj1" fmla="val 16120"/>
            <a:gd name="adj2" fmla="val 16110"/>
          </a:avLst>
        </a:prstGeom>
        <a:solidFill>
          <a:schemeClr val="accent3">
            <a:hueOff val="677650"/>
            <a:satOff val="25000"/>
            <a:lumOff val="-3676"/>
            <a:alphaOff val="0"/>
          </a:schemeClr>
        </a:solidFill>
        <a:ln w="12700" cap="flat" cmpd="sng" algn="ctr">
          <a:solidFill>
            <a:schemeClr val="accent3">
              <a:hueOff val="677650"/>
              <a:satOff val="25000"/>
              <a:lumOff val="-36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DDE261-E12F-4C29-BF21-19754BAB45EE}">
      <dsp:nvSpPr>
        <dsp:cNvPr id="0" name=""/>
        <dsp:cNvSpPr/>
      </dsp:nvSpPr>
      <dsp:spPr>
        <a:xfrm>
          <a:off x="1929788" y="3035700"/>
          <a:ext cx="1643378" cy="13120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en-ZA" sz="1800" b="1" i="0" u="sng" kern="1200" dirty="0"/>
            <a:t>Offences</a:t>
          </a:r>
        </a:p>
        <a:p>
          <a:pPr marL="171450" lvl="1" indent="-171450" algn="l" defTabSz="711200" rtl="0">
            <a:lnSpc>
              <a:spcPct val="90000"/>
            </a:lnSpc>
            <a:spcBef>
              <a:spcPct val="0"/>
            </a:spcBef>
            <a:spcAft>
              <a:spcPct val="15000"/>
            </a:spcAft>
            <a:buChar char="•"/>
          </a:pPr>
          <a:r>
            <a:rPr lang="en-ZA" sz="1600" b="0" i="0" u="none" kern="1200" dirty="0"/>
            <a:t>Fraud</a:t>
          </a:r>
        </a:p>
        <a:p>
          <a:pPr marL="171450" lvl="1" indent="-171450" algn="l" defTabSz="711200" rtl="0">
            <a:lnSpc>
              <a:spcPct val="90000"/>
            </a:lnSpc>
            <a:spcBef>
              <a:spcPct val="0"/>
            </a:spcBef>
            <a:spcAft>
              <a:spcPct val="15000"/>
            </a:spcAft>
            <a:buChar char="•"/>
          </a:pPr>
          <a:r>
            <a:rPr lang="en-ZA" sz="1600" b="0" i="0" u="none" kern="1200" dirty="0"/>
            <a:t>Theft</a:t>
          </a:r>
        </a:p>
        <a:p>
          <a:pPr marL="171450" lvl="1" indent="-171450" algn="l" defTabSz="711200" rtl="0">
            <a:lnSpc>
              <a:spcPct val="90000"/>
            </a:lnSpc>
            <a:spcBef>
              <a:spcPct val="0"/>
            </a:spcBef>
            <a:spcAft>
              <a:spcPct val="15000"/>
            </a:spcAft>
            <a:buChar char="•"/>
          </a:pPr>
          <a:r>
            <a:rPr lang="en-ZA" sz="1600" b="0" i="0" u="none" kern="1200" dirty="0"/>
            <a:t>Contraventions of PRECCA</a:t>
          </a:r>
        </a:p>
        <a:p>
          <a:pPr marL="171450" lvl="1" indent="-171450" algn="l" defTabSz="711200" rtl="0">
            <a:lnSpc>
              <a:spcPct val="90000"/>
            </a:lnSpc>
            <a:spcBef>
              <a:spcPct val="0"/>
            </a:spcBef>
            <a:spcAft>
              <a:spcPct val="15000"/>
            </a:spcAft>
            <a:buChar char="•"/>
          </a:pPr>
          <a:r>
            <a:rPr lang="en-ZA" sz="1600" b="0" i="0" u="none" kern="1200" dirty="0"/>
            <a:t>Contraventions of POCA</a:t>
          </a:r>
        </a:p>
        <a:p>
          <a:pPr marL="171450" lvl="1" indent="-171450" algn="l" defTabSz="711200" rtl="0">
            <a:lnSpc>
              <a:spcPct val="90000"/>
            </a:lnSpc>
            <a:spcBef>
              <a:spcPct val="0"/>
            </a:spcBef>
            <a:spcAft>
              <a:spcPct val="15000"/>
            </a:spcAft>
            <a:buChar char="•"/>
          </a:pPr>
          <a:r>
            <a:rPr lang="en-ZA" sz="1600" b="0" i="0" u="none" kern="1200" dirty="0"/>
            <a:t>Contraventions of the Companies Act</a:t>
          </a:r>
        </a:p>
        <a:p>
          <a:pPr marL="171450" lvl="1" indent="-171450" algn="l" defTabSz="711200" rtl="0">
            <a:lnSpc>
              <a:spcPct val="90000"/>
            </a:lnSpc>
            <a:spcBef>
              <a:spcPct val="0"/>
            </a:spcBef>
            <a:spcAft>
              <a:spcPct val="15000"/>
            </a:spcAft>
            <a:buChar char="•"/>
          </a:pPr>
          <a:r>
            <a:rPr lang="en-ZA" sz="1600" b="0" i="0" u="none" kern="1200" dirty="0"/>
            <a:t>Contraventions of the Financial Markets Act </a:t>
          </a:r>
        </a:p>
      </dsp:txBody>
      <dsp:txXfrm>
        <a:off x="1929788" y="3035700"/>
        <a:ext cx="1643378" cy="1312042"/>
      </dsp:txXfrm>
    </dsp:sp>
    <dsp:sp modelId="{3EBF68A6-7005-42F9-926A-A232BDCCBF01}">
      <dsp:nvSpPr>
        <dsp:cNvPr id="0" name=""/>
        <dsp:cNvSpPr/>
      </dsp:nvSpPr>
      <dsp:spPr>
        <a:xfrm>
          <a:off x="3217466" y="2418268"/>
          <a:ext cx="282417" cy="282417"/>
        </a:xfrm>
        <a:prstGeom prst="triangle">
          <a:avLst>
            <a:gd name="adj" fmla="val 100000"/>
          </a:avLst>
        </a:prstGeom>
        <a:solidFill>
          <a:schemeClr val="accent3">
            <a:hueOff val="1016475"/>
            <a:satOff val="37500"/>
            <a:lumOff val="-5515"/>
            <a:alphaOff val="0"/>
          </a:schemeClr>
        </a:solidFill>
        <a:ln w="12700" cap="flat" cmpd="sng" algn="ctr">
          <a:solidFill>
            <a:schemeClr val="accent3">
              <a:hueOff val="1016475"/>
              <a:satOff val="37500"/>
              <a:lumOff val="-551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11559F-8BD6-4CD9-AC37-8363A9930A7A}">
      <dsp:nvSpPr>
        <dsp:cNvPr id="0" name=""/>
        <dsp:cNvSpPr/>
      </dsp:nvSpPr>
      <dsp:spPr>
        <a:xfrm rot="5400000">
          <a:off x="4001781" y="2086902"/>
          <a:ext cx="996380" cy="1657954"/>
        </a:xfrm>
        <a:prstGeom prst="corner">
          <a:avLst>
            <a:gd name="adj1" fmla="val 16120"/>
            <a:gd name="adj2" fmla="val 16110"/>
          </a:avLst>
        </a:prstGeom>
        <a:solidFill>
          <a:schemeClr val="accent3">
            <a:hueOff val="1355300"/>
            <a:satOff val="50000"/>
            <a:lumOff val="-7353"/>
            <a:alphaOff val="0"/>
          </a:schemeClr>
        </a:solidFill>
        <a:ln w="12700" cap="flat" cmpd="sng" algn="ctr">
          <a:solidFill>
            <a:schemeClr val="accent3">
              <a:hueOff val="1355300"/>
              <a:satOff val="50000"/>
              <a:lumOff val="-735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023147-09F6-409F-9053-4099B26FA996}">
      <dsp:nvSpPr>
        <dsp:cNvPr id="0" name=""/>
        <dsp:cNvSpPr/>
      </dsp:nvSpPr>
      <dsp:spPr>
        <a:xfrm>
          <a:off x="3835461" y="2582273"/>
          <a:ext cx="1496810" cy="13120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en-ZA" sz="1800" b="1" i="0" u="sng" kern="1200" dirty="0"/>
            <a:t>Entity/</a:t>
          </a:r>
        </a:p>
        <a:p>
          <a:pPr marL="0" lvl="0" indent="0" algn="l" defTabSz="800100" rtl="0">
            <a:lnSpc>
              <a:spcPct val="90000"/>
            </a:lnSpc>
            <a:spcBef>
              <a:spcPct val="0"/>
            </a:spcBef>
            <a:spcAft>
              <a:spcPct val="35000"/>
            </a:spcAft>
            <a:buNone/>
          </a:pPr>
          <a:r>
            <a:rPr lang="en-ZA" sz="1800" b="1" i="0" u="sng" kern="1200" dirty="0"/>
            <a:t>Individuals involved</a:t>
          </a:r>
        </a:p>
        <a:p>
          <a:pPr marL="171450" lvl="1" indent="-171450" algn="l" defTabSz="711200" rtl="0">
            <a:lnSpc>
              <a:spcPct val="90000"/>
            </a:lnSpc>
            <a:spcBef>
              <a:spcPct val="0"/>
            </a:spcBef>
            <a:spcAft>
              <a:spcPct val="15000"/>
            </a:spcAft>
            <a:buChar char="•"/>
          </a:pPr>
          <a:r>
            <a:rPr lang="en-ZA" sz="1600" b="0" i="0" u="none" kern="1200" baseline="0" dirty="0"/>
            <a:t>Directors of Steinhoff Investments Holdings Ltd (SA)</a:t>
          </a:r>
          <a:endParaRPr lang="en-ZA" sz="1600" b="0" i="0" u="none" kern="1200" dirty="0"/>
        </a:p>
      </dsp:txBody>
      <dsp:txXfrm>
        <a:off x="3835461" y="2582273"/>
        <a:ext cx="1496810" cy="1312042"/>
      </dsp:txXfrm>
    </dsp:sp>
    <dsp:sp modelId="{477824F7-515A-4B13-A2CC-2522D968FA2B}">
      <dsp:nvSpPr>
        <dsp:cNvPr id="0" name=""/>
        <dsp:cNvSpPr/>
      </dsp:nvSpPr>
      <dsp:spPr>
        <a:xfrm>
          <a:off x="5049855" y="1964842"/>
          <a:ext cx="282417" cy="282417"/>
        </a:xfrm>
        <a:prstGeom prst="triangle">
          <a:avLst>
            <a:gd name="adj" fmla="val 100000"/>
          </a:avLst>
        </a:prstGeom>
        <a:solidFill>
          <a:schemeClr val="accent3">
            <a:hueOff val="1694124"/>
            <a:satOff val="62500"/>
            <a:lumOff val="-9191"/>
            <a:alphaOff val="0"/>
          </a:schemeClr>
        </a:solidFill>
        <a:ln w="12700" cap="flat" cmpd="sng" algn="ctr">
          <a:solidFill>
            <a:schemeClr val="accent3">
              <a:hueOff val="1694124"/>
              <a:satOff val="62500"/>
              <a:lumOff val="-919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DBEA6E-C7D7-4712-9165-E32CB04376A4}">
      <dsp:nvSpPr>
        <dsp:cNvPr id="0" name=""/>
        <dsp:cNvSpPr/>
      </dsp:nvSpPr>
      <dsp:spPr>
        <a:xfrm rot="5400000">
          <a:off x="5834170" y="1633476"/>
          <a:ext cx="996380" cy="1657954"/>
        </a:xfrm>
        <a:prstGeom prst="corner">
          <a:avLst>
            <a:gd name="adj1" fmla="val 16120"/>
            <a:gd name="adj2" fmla="val 16110"/>
          </a:avLst>
        </a:prstGeom>
        <a:solidFill>
          <a:schemeClr val="accent3">
            <a:hueOff val="2032949"/>
            <a:satOff val="75000"/>
            <a:lumOff val="-11029"/>
            <a:alphaOff val="0"/>
          </a:schemeClr>
        </a:solidFill>
        <a:ln w="12700" cap="flat" cmpd="sng" algn="ctr">
          <a:solidFill>
            <a:schemeClr val="accent3">
              <a:hueOff val="2032949"/>
              <a:satOff val="75000"/>
              <a:lumOff val="-1102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0C906F-2B6D-4755-A2F4-9EA3C1C81425}">
      <dsp:nvSpPr>
        <dsp:cNvPr id="0" name=""/>
        <dsp:cNvSpPr/>
      </dsp:nvSpPr>
      <dsp:spPr>
        <a:xfrm>
          <a:off x="5667850" y="2128847"/>
          <a:ext cx="1496810" cy="13120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en-ZA" sz="1800" b="1" i="0" u="sng" kern="1200" dirty="0"/>
            <a:t>Financial Prejudice</a:t>
          </a:r>
        </a:p>
        <a:p>
          <a:pPr marL="171450" lvl="1" indent="-171450" algn="l" defTabSz="711200" rtl="0">
            <a:lnSpc>
              <a:spcPct val="90000"/>
            </a:lnSpc>
            <a:spcBef>
              <a:spcPct val="0"/>
            </a:spcBef>
            <a:spcAft>
              <a:spcPct val="15000"/>
            </a:spcAft>
            <a:buChar char="•"/>
          </a:pPr>
          <a:r>
            <a:rPr lang="en-ZA" sz="1600" b="0" i="0" u="none" kern="1200" dirty="0"/>
            <a:t>To be determined </a:t>
          </a:r>
        </a:p>
      </dsp:txBody>
      <dsp:txXfrm>
        <a:off x="5667850" y="2128847"/>
        <a:ext cx="1496810" cy="1312042"/>
      </dsp:txXfrm>
    </dsp:sp>
    <dsp:sp modelId="{D005CE88-5303-4CEA-88C1-06D6C283A6A8}">
      <dsp:nvSpPr>
        <dsp:cNvPr id="0" name=""/>
        <dsp:cNvSpPr/>
      </dsp:nvSpPr>
      <dsp:spPr>
        <a:xfrm>
          <a:off x="6882244" y="1511415"/>
          <a:ext cx="282417" cy="282417"/>
        </a:xfrm>
        <a:prstGeom prst="triangle">
          <a:avLst>
            <a:gd name="adj" fmla="val 100000"/>
          </a:avLst>
        </a:prstGeom>
        <a:solidFill>
          <a:schemeClr val="accent3">
            <a:hueOff val="2371774"/>
            <a:satOff val="87500"/>
            <a:lumOff val="-12868"/>
            <a:alphaOff val="0"/>
          </a:schemeClr>
        </a:solidFill>
        <a:ln w="12700" cap="flat" cmpd="sng" algn="ctr">
          <a:solidFill>
            <a:schemeClr val="accent3">
              <a:hueOff val="2371774"/>
              <a:satOff val="87500"/>
              <a:lumOff val="-1286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0E4934-AF8B-4C7D-A26B-7638E23BEE98}">
      <dsp:nvSpPr>
        <dsp:cNvPr id="0" name=""/>
        <dsp:cNvSpPr/>
      </dsp:nvSpPr>
      <dsp:spPr>
        <a:xfrm rot="5400000">
          <a:off x="7666559" y="1180049"/>
          <a:ext cx="996380" cy="1657954"/>
        </a:xfrm>
        <a:prstGeom prst="corner">
          <a:avLst>
            <a:gd name="adj1" fmla="val 16120"/>
            <a:gd name="adj2" fmla="val 16110"/>
          </a:avLst>
        </a:prstGeom>
        <a:solidFill>
          <a:schemeClr val="accent3">
            <a:hueOff val="2710599"/>
            <a:satOff val="100000"/>
            <a:lumOff val="-14706"/>
            <a:alphaOff val="0"/>
          </a:schemeClr>
        </a:solidFill>
        <a:ln w="12700" cap="flat" cmpd="sng" algn="ctr">
          <a:solidFill>
            <a:schemeClr val="accent3">
              <a:hueOff val="2710599"/>
              <a:satOff val="100000"/>
              <a:lumOff val="-147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AF7193-A728-4882-B7C0-B2AD18D8F003}">
      <dsp:nvSpPr>
        <dsp:cNvPr id="0" name=""/>
        <dsp:cNvSpPr/>
      </dsp:nvSpPr>
      <dsp:spPr>
        <a:xfrm>
          <a:off x="7500239" y="1675420"/>
          <a:ext cx="1496810" cy="13120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en-ZA" sz="1800" b="1" i="0" u="sng" kern="1200" dirty="0"/>
            <a:t>Number of statements obtained</a:t>
          </a:r>
        </a:p>
        <a:p>
          <a:pPr marL="171450" lvl="1" indent="-171450" algn="l" defTabSz="711200" rtl="0">
            <a:lnSpc>
              <a:spcPct val="90000"/>
            </a:lnSpc>
            <a:spcBef>
              <a:spcPct val="0"/>
            </a:spcBef>
            <a:spcAft>
              <a:spcPct val="15000"/>
            </a:spcAft>
            <a:buChar char="•"/>
          </a:pPr>
          <a:r>
            <a:rPr lang="en-ZA" sz="1600" b="0" i="0" u="none" kern="1200" dirty="0"/>
            <a:t>From 4 to </a:t>
          </a:r>
          <a:r>
            <a:rPr lang="en-ZA" sz="1600" b="0" i="0" u="none" kern="1200" dirty="0">
              <a:highlight>
                <a:srgbClr val="FFFF00"/>
              </a:highlight>
            </a:rPr>
            <a:t>24</a:t>
          </a:r>
        </a:p>
      </dsp:txBody>
      <dsp:txXfrm>
        <a:off x="7500239" y="1675420"/>
        <a:ext cx="1496810" cy="1312042"/>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300B6C-5936-4313-9041-E90383190EB8}" type="datetimeFigureOut">
              <a:rPr lang="en-ZA" smtClean="0"/>
              <a:t>2019/03/19</a:t>
            </a:fld>
            <a:endParaRPr lang="en-Z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95FDE8-95A6-4AEA-979F-C3722A7155A3}" type="slidenum">
              <a:rPr lang="en-ZA" smtClean="0"/>
              <a:t>‹#›</a:t>
            </a:fld>
            <a:endParaRPr lang="en-ZA"/>
          </a:p>
        </p:txBody>
      </p:sp>
    </p:spTree>
    <p:extLst>
      <p:ext uri="{BB962C8B-B14F-4D97-AF65-F5344CB8AC3E}">
        <p14:creationId xmlns:p14="http://schemas.microsoft.com/office/powerpoint/2010/main" val="3263987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The three cases were consolidated into one docket Sandton CAS 612/08/2018.</a:t>
            </a:r>
          </a:p>
        </p:txBody>
      </p:sp>
      <p:sp>
        <p:nvSpPr>
          <p:cNvPr id="4" name="Slide Number Placeholder 3"/>
          <p:cNvSpPr>
            <a:spLocks noGrp="1"/>
          </p:cNvSpPr>
          <p:nvPr>
            <p:ph type="sldNum" sz="quarter" idx="5"/>
          </p:nvPr>
        </p:nvSpPr>
        <p:spPr/>
        <p:txBody>
          <a:bodyPr/>
          <a:lstStyle/>
          <a:p>
            <a:fld id="{6395FDE8-95A6-4AEA-979F-C3722A7155A3}" type="slidenum">
              <a:rPr lang="en-ZA" smtClean="0"/>
              <a:t>2</a:t>
            </a:fld>
            <a:endParaRPr lang="en-ZA"/>
          </a:p>
        </p:txBody>
      </p:sp>
    </p:spTree>
    <p:extLst>
      <p:ext uri="{BB962C8B-B14F-4D97-AF65-F5344CB8AC3E}">
        <p14:creationId xmlns:p14="http://schemas.microsoft.com/office/powerpoint/2010/main" val="3088078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6395FDE8-95A6-4AEA-979F-C3722A7155A3}" type="slidenum">
              <a:rPr lang="en-ZA" smtClean="0"/>
              <a:t>4</a:t>
            </a:fld>
            <a:endParaRPr lang="en-ZA"/>
          </a:p>
        </p:txBody>
      </p:sp>
    </p:spTree>
    <p:extLst>
      <p:ext uri="{BB962C8B-B14F-4D97-AF65-F5344CB8AC3E}">
        <p14:creationId xmlns:p14="http://schemas.microsoft.com/office/powerpoint/2010/main" val="2193106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The report of PWC was commissioner in December 2017 and has been released on </a:t>
            </a:r>
            <a:r>
              <a:rPr lang="en-ZA" dirty="0">
                <a:solidFill>
                  <a:srgbClr val="FF0000"/>
                </a:solidFill>
                <a:highlight>
                  <a:srgbClr val="FFFF00"/>
                </a:highlight>
              </a:rPr>
              <a:t>15 March 2019. 14 months.</a:t>
            </a:r>
          </a:p>
          <a:p>
            <a:r>
              <a:rPr lang="en-ZA" dirty="0">
                <a:solidFill>
                  <a:srgbClr val="FF0000"/>
                </a:solidFill>
                <a:highlight>
                  <a:srgbClr val="FFFF00"/>
                </a:highlight>
              </a:rPr>
              <a:t>Item 3.1.1 indicates that there are a number of transactions that resulted in inflation of profit and assets over a number of years.</a:t>
            </a:r>
          </a:p>
          <a:p>
            <a:r>
              <a:rPr lang="en-ZA" dirty="0">
                <a:solidFill>
                  <a:srgbClr val="FF0000"/>
                </a:solidFill>
                <a:highlight>
                  <a:srgbClr val="FFFF00"/>
                </a:highlight>
              </a:rPr>
              <a:t>Fictitious transactions as pointed in item 4.2.1  ten transactions. We were aware of only one which was almost complete.</a:t>
            </a:r>
          </a:p>
          <a:p>
            <a:r>
              <a:rPr lang="en-ZA" dirty="0">
                <a:solidFill>
                  <a:srgbClr val="FF0000"/>
                </a:solidFill>
                <a:highlight>
                  <a:srgbClr val="FFFF00"/>
                </a:highlight>
              </a:rPr>
              <a:t>Shall receive the report to receive report that will help us focus on South African .</a:t>
            </a:r>
          </a:p>
          <a:p>
            <a:endParaRPr lang="en-ZA" dirty="0">
              <a:solidFill>
                <a:srgbClr val="FF0000"/>
              </a:solidFill>
              <a:highlight>
                <a:srgbClr val="FFFF00"/>
              </a:highlight>
            </a:endParaRPr>
          </a:p>
        </p:txBody>
      </p:sp>
      <p:sp>
        <p:nvSpPr>
          <p:cNvPr id="4" name="Slide Number Placeholder 3"/>
          <p:cNvSpPr>
            <a:spLocks noGrp="1"/>
          </p:cNvSpPr>
          <p:nvPr>
            <p:ph type="sldNum" sz="quarter" idx="5"/>
          </p:nvPr>
        </p:nvSpPr>
        <p:spPr/>
        <p:txBody>
          <a:bodyPr/>
          <a:lstStyle/>
          <a:p>
            <a:fld id="{6395FDE8-95A6-4AEA-979F-C3722A7155A3}" type="slidenum">
              <a:rPr lang="en-ZA" smtClean="0"/>
              <a:t>5</a:t>
            </a:fld>
            <a:endParaRPr lang="en-ZA"/>
          </a:p>
        </p:txBody>
      </p:sp>
    </p:spTree>
    <p:extLst>
      <p:ext uri="{BB962C8B-B14F-4D97-AF65-F5344CB8AC3E}">
        <p14:creationId xmlns:p14="http://schemas.microsoft.com/office/powerpoint/2010/main" val="2388109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C1A5C6A-BEF6-47CD-9155-39CA9F581393}" type="datetimeFigureOut">
              <a:rPr lang="en-ZA" smtClean="0"/>
              <a:t>2019/03/19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4F86ED6-EDC6-4D4B-B20F-E383966AE573}" type="slidenum">
              <a:rPr lang="en-ZA" smtClean="0"/>
              <a:t>‹#›</a:t>
            </a:fld>
            <a:endParaRPr lang="en-ZA"/>
          </a:p>
        </p:txBody>
      </p:sp>
    </p:spTree>
    <p:extLst>
      <p:ext uri="{BB962C8B-B14F-4D97-AF65-F5344CB8AC3E}">
        <p14:creationId xmlns:p14="http://schemas.microsoft.com/office/powerpoint/2010/main" val="2449445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1A5C6A-BEF6-47CD-9155-39CA9F581393}" type="datetimeFigureOut">
              <a:rPr lang="en-ZA" smtClean="0"/>
              <a:t>2019/03/19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4F86ED6-EDC6-4D4B-B20F-E383966AE573}" type="slidenum">
              <a:rPr lang="en-ZA" smtClean="0"/>
              <a:t>‹#›</a:t>
            </a:fld>
            <a:endParaRPr lang="en-ZA"/>
          </a:p>
        </p:txBody>
      </p:sp>
    </p:spTree>
    <p:extLst>
      <p:ext uri="{BB962C8B-B14F-4D97-AF65-F5344CB8AC3E}">
        <p14:creationId xmlns:p14="http://schemas.microsoft.com/office/powerpoint/2010/main" val="1853261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1A5C6A-BEF6-47CD-9155-39CA9F581393}" type="datetimeFigureOut">
              <a:rPr lang="en-ZA" smtClean="0"/>
              <a:t>2019/03/19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4F86ED6-EDC6-4D4B-B20F-E383966AE573}" type="slidenum">
              <a:rPr lang="en-ZA" smtClean="0"/>
              <a:t>‹#›</a:t>
            </a:fld>
            <a:endParaRPr lang="en-ZA"/>
          </a:p>
        </p:txBody>
      </p:sp>
    </p:spTree>
    <p:extLst>
      <p:ext uri="{BB962C8B-B14F-4D97-AF65-F5344CB8AC3E}">
        <p14:creationId xmlns:p14="http://schemas.microsoft.com/office/powerpoint/2010/main" val="2513508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1" y="2733709"/>
            <a:ext cx="6108101" cy="1373070"/>
          </a:xfrm>
        </p:spPr>
        <p:txBody>
          <a:bodyPr anchor="b">
            <a:noAutofit/>
          </a:bodyPr>
          <a:lstStyle>
            <a:lvl1pPr algn="r">
              <a:defRPr sz="4050"/>
            </a:lvl1pPr>
          </a:lstStyle>
          <a:p>
            <a:r>
              <a:rPr lang="en-US"/>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15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EFB7E1-A0FA-4205-860A-C9A5BF2EAB53}" type="datetimeFigureOut">
              <a:rPr lang="en-ZA" smtClean="0">
                <a:solidFill>
                  <a:prstClr val="white">
                    <a:tint val="75000"/>
                  </a:prstClr>
                </a:solidFill>
              </a:rPr>
              <a:pPr/>
              <a:t>2019/03/19</a:t>
            </a:fld>
            <a:endParaRPr lang="en-ZA">
              <a:solidFill>
                <a:prstClr val="white">
                  <a:tint val="75000"/>
                </a:prstClr>
              </a:solidFill>
            </a:endParaRPr>
          </a:p>
        </p:txBody>
      </p:sp>
      <p:sp>
        <p:nvSpPr>
          <p:cNvPr id="5" name="Footer Placeholder 4"/>
          <p:cNvSpPr>
            <a:spLocks noGrp="1"/>
          </p:cNvSpPr>
          <p:nvPr>
            <p:ph type="ftr" sz="quarter" idx="11"/>
          </p:nvPr>
        </p:nvSpPr>
        <p:spPr/>
        <p:txBody>
          <a:bodyPr/>
          <a:lstStyle/>
          <a:p>
            <a:endParaRPr lang="en-ZA">
              <a:solidFill>
                <a:prstClr val="white">
                  <a:tint val="75000"/>
                </a:prstClr>
              </a:solidFill>
            </a:endParaRPr>
          </a:p>
        </p:txBody>
      </p:sp>
      <p:sp>
        <p:nvSpPr>
          <p:cNvPr id="6" name="Slide Number Placeholder 5"/>
          <p:cNvSpPr>
            <a:spLocks noGrp="1"/>
          </p:cNvSpPr>
          <p:nvPr>
            <p:ph type="sldNum" sz="quarter" idx="12"/>
          </p:nvPr>
        </p:nvSpPr>
        <p:spPr>
          <a:xfrm>
            <a:off x="6941510" y="2750337"/>
            <a:ext cx="878916" cy="1356442"/>
          </a:xfrm>
        </p:spPr>
        <p:txBody>
          <a:bodyPr/>
          <a:lstStyle/>
          <a:p>
            <a:fld id="{E6A0F808-6586-402F-985E-4E42266C5316}" type="slidenum">
              <a:rPr lang="en-ZA" smtClean="0">
                <a:solidFill>
                  <a:prstClr val="white">
                    <a:tint val="75000"/>
                  </a:prstClr>
                </a:solidFill>
              </a:rPr>
              <a:pPr/>
              <a:t>‹#›</a:t>
            </a:fld>
            <a:endParaRPr lang="en-ZA">
              <a:solidFill>
                <a:prstClr val="white">
                  <a:tint val="75000"/>
                </a:prstClr>
              </a:solidFill>
            </a:endParaRPr>
          </a:p>
        </p:txBody>
      </p:sp>
    </p:spTree>
    <p:extLst>
      <p:ext uri="{BB962C8B-B14F-4D97-AF65-F5344CB8AC3E}">
        <p14:creationId xmlns:p14="http://schemas.microsoft.com/office/powerpoint/2010/main" val="13706084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7828359"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39370" y="1971234"/>
            <a:ext cx="1202248" cy="144270"/>
          </a:xfrm>
          <a:prstGeom prst="rect">
            <a:avLst/>
          </a:prstGeom>
        </p:spPr>
      </p:pic>
      <p:sp>
        <p:nvSpPr>
          <p:cNvPr id="17" name="Rectangle 16"/>
          <p:cNvSpPr/>
          <p:nvPr/>
        </p:nvSpPr>
        <p:spPr bwMode="ltGray">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EFB7E1-A0FA-4205-860A-C9A5BF2EAB53}" type="datetimeFigureOut">
              <a:rPr lang="en-ZA" smtClean="0">
                <a:solidFill>
                  <a:prstClr val="white">
                    <a:tint val="75000"/>
                  </a:prstClr>
                </a:solidFill>
              </a:rPr>
              <a:pPr/>
              <a:t>2019/03/19</a:t>
            </a:fld>
            <a:endParaRPr lang="en-ZA">
              <a:solidFill>
                <a:prstClr val="white">
                  <a:tint val="75000"/>
                </a:prstClr>
              </a:solidFill>
            </a:endParaRPr>
          </a:p>
        </p:txBody>
      </p:sp>
      <p:sp>
        <p:nvSpPr>
          <p:cNvPr id="5" name="Footer Placeholder 4"/>
          <p:cNvSpPr>
            <a:spLocks noGrp="1"/>
          </p:cNvSpPr>
          <p:nvPr>
            <p:ph type="ftr" sz="quarter" idx="11"/>
          </p:nvPr>
        </p:nvSpPr>
        <p:spPr/>
        <p:txBody>
          <a:bodyPr/>
          <a:lstStyle/>
          <a:p>
            <a:endParaRPr lang="en-ZA">
              <a:solidFill>
                <a:prstClr val="white">
                  <a:tint val="75000"/>
                </a:prstClr>
              </a:solidFill>
            </a:endParaRPr>
          </a:p>
        </p:txBody>
      </p:sp>
      <p:sp>
        <p:nvSpPr>
          <p:cNvPr id="6" name="Slide Number Placeholder 5"/>
          <p:cNvSpPr>
            <a:spLocks noGrp="1"/>
          </p:cNvSpPr>
          <p:nvPr>
            <p:ph type="sldNum" sz="quarter" idx="12"/>
          </p:nvPr>
        </p:nvSpPr>
        <p:spPr/>
        <p:txBody>
          <a:bodyPr/>
          <a:lstStyle/>
          <a:p>
            <a:fld id="{E6A0F808-6586-402F-985E-4E42266C5316}" type="slidenum">
              <a:rPr lang="en-ZA" smtClean="0">
                <a:solidFill>
                  <a:prstClr val="white">
                    <a:tint val="75000"/>
                  </a:prstClr>
                </a:solidFill>
              </a:rPr>
              <a:pPr/>
              <a:t>‹#›</a:t>
            </a:fld>
            <a:endParaRPr lang="en-ZA">
              <a:solidFill>
                <a:prstClr val="white">
                  <a:tint val="75000"/>
                </a:prstClr>
              </a:solidFill>
            </a:endParaRPr>
          </a:p>
        </p:txBody>
      </p:sp>
    </p:spTree>
    <p:extLst>
      <p:ext uri="{BB962C8B-B14F-4D97-AF65-F5344CB8AC3E}">
        <p14:creationId xmlns:p14="http://schemas.microsoft.com/office/powerpoint/2010/main" val="3334139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7828359"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39368" y="4087901"/>
            <a:ext cx="1202248" cy="144270"/>
          </a:xfrm>
          <a:prstGeom prst="rect">
            <a:avLst/>
          </a:prstGeom>
        </p:spPr>
      </p:pic>
      <p:sp>
        <p:nvSpPr>
          <p:cNvPr id="9" name="Rectangle 8"/>
          <p:cNvSpPr/>
          <p:nvPr/>
        </p:nvSpPr>
        <p:spPr bwMode="ltGray">
          <a:xfrm>
            <a:off x="-2" y="2726267"/>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7939369" y="2726267"/>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2" y="2869895"/>
            <a:ext cx="7210395" cy="1090788"/>
          </a:xfrm>
        </p:spPr>
        <p:txBody>
          <a:bodyPr anchor="ctr">
            <a:normAutofit/>
          </a:bodyPr>
          <a:lstStyle>
            <a:lvl1pPr algn="r">
              <a:defRPr sz="2700"/>
            </a:lvl1pPr>
          </a:lstStyle>
          <a:p>
            <a:r>
              <a:rPr lang="en-US"/>
              <a:t>Click to edit Master title style</a:t>
            </a:r>
            <a:endParaRPr lang="en-US" dirty="0"/>
          </a:p>
        </p:txBody>
      </p:sp>
      <p:sp>
        <p:nvSpPr>
          <p:cNvPr id="3" name="Text Placeholder 2"/>
          <p:cNvSpPr>
            <a:spLocks noGrp="1"/>
          </p:cNvSpPr>
          <p:nvPr>
            <p:ph type="body" idx="1"/>
          </p:nvPr>
        </p:nvSpPr>
        <p:spPr>
          <a:xfrm>
            <a:off x="510242" y="4232172"/>
            <a:ext cx="7210395" cy="1704017"/>
          </a:xfrm>
        </p:spPr>
        <p:txBody>
          <a:bodyPr>
            <a:normAutofit/>
          </a:bodyPr>
          <a:lstStyle>
            <a:lvl1pPr marL="0" indent="0" algn="r">
              <a:buNone/>
              <a:defRPr sz="15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EFB7E1-A0FA-4205-860A-C9A5BF2EAB53}" type="datetimeFigureOut">
              <a:rPr lang="en-ZA" smtClean="0">
                <a:solidFill>
                  <a:prstClr val="white">
                    <a:tint val="75000"/>
                  </a:prstClr>
                </a:solidFill>
              </a:rPr>
              <a:pPr/>
              <a:t>2019/03/19</a:t>
            </a:fld>
            <a:endParaRPr lang="en-ZA">
              <a:solidFill>
                <a:prstClr val="white">
                  <a:tint val="75000"/>
                </a:prstClr>
              </a:solidFill>
            </a:endParaRPr>
          </a:p>
        </p:txBody>
      </p:sp>
      <p:sp>
        <p:nvSpPr>
          <p:cNvPr id="5" name="Footer Placeholder 4"/>
          <p:cNvSpPr>
            <a:spLocks noGrp="1"/>
          </p:cNvSpPr>
          <p:nvPr>
            <p:ph type="ftr" sz="quarter" idx="11"/>
          </p:nvPr>
        </p:nvSpPr>
        <p:spPr/>
        <p:txBody>
          <a:bodyPr/>
          <a:lstStyle/>
          <a:p>
            <a:endParaRPr lang="en-ZA">
              <a:solidFill>
                <a:prstClr val="white">
                  <a:tint val="75000"/>
                </a:prstClr>
              </a:solidFill>
            </a:endParaRPr>
          </a:p>
        </p:txBody>
      </p:sp>
      <p:sp>
        <p:nvSpPr>
          <p:cNvPr id="6" name="Slide Number Placeholder 5"/>
          <p:cNvSpPr>
            <a:spLocks noGrp="1"/>
          </p:cNvSpPr>
          <p:nvPr>
            <p:ph type="sldNum" sz="quarter" idx="12"/>
          </p:nvPr>
        </p:nvSpPr>
        <p:spPr>
          <a:xfrm>
            <a:off x="8047092" y="2869896"/>
            <a:ext cx="865613" cy="1090789"/>
          </a:xfrm>
        </p:spPr>
        <p:txBody>
          <a:bodyPr/>
          <a:lstStyle/>
          <a:p>
            <a:fld id="{E6A0F808-6586-402F-985E-4E42266C5316}" type="slidenum">
              <a:rPr lang="en-ZA" smtClean="0">
                <a:solidFill>
                  <a:prstClr val="white">
                    <a:tint val="75000"/>
                  </a:prstClr>
                </a:solidFill>
              </a:rPr>
              <a:pPr/>
              <a:t>‹#›</a:t>
            </a:fld>
            <a:endParaRPr lang="en-ZA">
              <a:solidFill>
                <a:prstClr val="white">
                  <a:tint val="75000"/>
                </a:prstClr>
              </a:solidFill>
            </a:endParaRPr>
          </a:p>
        </p:txBody>
      </p:sp>
    </p:spTree>
    <p:extLst>
      <p:ext uri="{BB962C8B-B14F-4D97-AF65-F5344CB8AC3E}">
        <p14:creationId xmlns:p14="http://schemas.microsoft.com/office/powerpoint/2010/main" val="6989197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7828359"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39370" y="1971234"/>
            <a:ext cx="1202248" cy="144270"/>
          </a:xfrm>
          <a:prstGeom prst="rect">
            <a:avLst/>
          </a:prstGeom>
        </p:spPr>
      </p:pic>
      <p:sp>
        <p:nvSpPr>
          <p:cNvPr id="10" name="Rectangle 9"/>
          <p:cNvSpPr/>
          <p:nvPr/>
        </p:nvSpPr>
        <p:spPr bwMode="ltGray">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0240" y="2336873"/>
            <a:ext cx="3523769"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195592" y="2336873"/>
            <a:ext cx="3525044"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EFB7E1-A0FA-4205-860A-C9A5BF2EAB53}" type="datetimeFigureOut">
              <a:rPr lang="en-ZA" smtClean="0">
                <a:solidFill>
                  <a:prstClr val="white">
                    <a:tint val="75000"/>
                  </a:prstClr>
                </a:solidFill>
              </a:rPr>
              <a:pPr/>
              <a:t>2019/03/19</a:t>
            </a:fld>
            <a:endParaRPr lang="en-ZA">
              <a:solidFill>
                <a:prstClr val="white">
                  <a:tint val="75000"/>
                </a:prstClr>
              </a:solidFill>
            </a:endParaRPr>
          </a:p>
        </p:txBody>
      </p:sp>
      <p:sp>
        <p:nvSpPr>
          <p:cNvPr id="6" name="Footer Placeholder 5"/>
          <p:cNvSpPr>
            <a:spLocks noGrp="1"/>
          </p:cNvSpPr>
          <p:nvPr>
            <p:ph type="ftr" sz="quarter" idx="11"/>
          </p:nvPr>
        </p:nvSpPr>
        <p:spPr/>
        <p:txBody>
          <a:bodyPr/>
          <a:lstStyle/>
          <a:p>
            <a:endParaRPr lang="en-ZA">
              <a:solidFill>
                <a:prstClr val="white">
                  <a:tint val="75000"/>
                </a:prstClr>
              </a:solidFill>
            </a:endParaRPr>
          </a:p>
        </p:txBody>
      </p:sp>
      <p:sp>
        <p:nvSpPr>
          <p:cNvPr id="7" name="Slide Number Placeholder 6"/>
          <p:cNvSpPr>
            <a:spLocks noGrp="1"/>
          </p:cNvSpPr>
          <p:nvPr>
            <p:ph type="sldNum" sz="quarter" idx="12"/>
          </p:nvPr>
        </p:nvSpPr>
        <p:spPr/>
        <p:txBody>
          <a:bodyPr/>
          <a:lstStyle/>
          <a:p>
            <a:fld id="{E6A0F808-6586-402F-985E-4E42266C5316}" type="slidenum">
              <a:rPr lang="en-ZA" smtClean="0">
                <a:solidFill>
                  <a:prstClr val="white">
                    <a:tint val="75000"/>
                  </a:prstClr>
                </a:solidFill>
              </a:rPr>
              <a:pPr/>
              <a:t>‹#›</a:t>
            </a:fld>
            <a:endParaRPr lang="en-ZA">
              <a:solidFill>
                <a:prstClr val="white">
                  <a:tint val="75000"/>
                </a:prstClr>
              </a:solidFill>
            </a:endParaRPr>
          </a:p>
        </p:txBody>
      </p:sp>
    </p:spTree>
    <p:extLst>
      <p:ext uri="{BB962C8B-B14F-4D97-AF65-F5344CB8AC3E}">
        <p14:creationId xmlns:p14="http://schemas.microsoft.com/office/powerpoint/2010/main" val="17299586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7828359"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39370" y="1971234"/>
            <a:ext cx="1202248" cy="144270"/>
          </a:xfrm>
          <a:prstGeom prst="rect">
            <a:avLst/>
          </a:prstGeom>
        </p:spPr>
      </p:pic>
      <p:sp>
        <p:nvSpPr>
          <p:cNvPr id="12" name="Rectangle 11"/>
          <p:cNvSpPr/>
          <p:nvPr/>
        </p:nvSpPr>
        <p:spPr bwMode="ltGray">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0" y="753230"/>
            <a:ext cx="7210397"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679763" y="2336874"/>
            <a:ext cx="3354245" cy="69313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10242" y="3030009"/>
            <a:ext cx="3523766"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365116" y="2336873"/>
            <a:ext cx="3355521" cy="692076"/>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195593" y="3030009"/>
            <a:ext cx="3525044"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EFB7E1-A0FA-4205-860A-C9A5BF2EAB53}" type="datetimeFigureOut">
              <a:rPr lang="en-ZA" smtClean="0">
                <a:solidFill>
                  <a:prstClr val="white">
                    <a:tint val="75000"/>
                  </a:prstClr>
                </a:solidFill>
              </a:rPr>
              <a:pPr/>
              <a:t>2019/03/19</a:t>
            </a:fld>
            <a:endParaRPr lang="en-ZA">
              <a:solidFill>
                <a:prstClr val="white">
                  <a:tint val="75000"/>
                </a:prstClr>
              </a:solidFill>
            </a:endParaRPr>
          </a:p>
        </p:txBody>
      </p:sp>
      <p:sp>
        <p:nvSpPr>
          <p:cNvPr id="8" name="Footer Placeholder 7"/>
          <p:cNvSpPr>
            <a:spLocks noGrp="1"/>
          </p:cNvSpPr>
          <p:nvPr>
            <p:ph type="ftr" sz="quarter" idx="11"/>
          </p:nvPr>
        </p:nvSpPr>
        <p:spPr/>
        <p:txBody>
          <a:bodyPr/>
          <a:lstStyle/>
          <a:p>
            <a:endParaRPr lang="en-ZA">
              <a:solidFill>
                <a:prstClr val="white">
                  <a:tint val="75000"/>
                </a:prstClr>
              </a:solidFill>
            </a:endParaRPr>
          </a:p>
        </p:txBody>
      </p:sp>
      <p:sp>
        <p:nvSpPr>
          <p:cNvPr id="9" name="Slide Number Placeholder 8"/>
          <p:cNvSpPr>
            <a:spLocks noGrp="1"/>
          </p:cNvSpPr>
          <p:nvPr>
            <p:ph type="sldNum" sz="quarter" idx="12"/>
          </p:nvPr>
        </p:nvSpPr>
        <p:spPr/>
        <p:txBody>
          <a:bodyPr/>
          <a:lstStyle/>
          <a:p>
            <a:fld id="{E6A0F808-6586-402F-985E-4E42266C5316}" type="slidenum">
              <a:rPr lang="en-ZA" smtClean="0">
                <a:solidFill>
                  <a:prstClr val="white">
                    <a:tint val="75000"/>
                  </a:prstClr>
                </a:solidFill>
              </a:rPr>
              <a:pPr/>
              <a:t>‹#›</a:t>
            </a:fld>
            <a:endParaRPr lang="en-ZA">
              <a:solidFill>
                <a:prstClr val="white">
                  <a:tint val="75000"/>
                </a:prstClr>
              </a:solidFill>
            </a:endParaRPr>
          </a:p>
        </p:txBody>
      </p:sp>
    </p:spTree>
    <p:extLst>
      <p:ext uri="{BB962C8B-B14F-4D97-AF65-F5344CB8AC3E}">
        <p14:creationId xmlns:p14="http://schemas.microsoft.com/office/powerpoint/2010/main" val="13761372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7828359"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39370" y="1971234"/>
            <a:ext cx="1202248" cy="144270"/>
          </a:xfrm>
          <a:prstGeom prst="rect">
            <a:avLst/>
          </a:prstGeom>
        </p:spPr>
      </p:pic>
      <p:sp>
        <p:nvSpPr>
          <p:cNvPr id="8" name="Rectangle 7"/>
          <p:cNvSpPr/>
          <p:nvPr/>
        </p:nvSpPr>
        <p:spPr bwMode="ltGray">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EFB7E1-A0FA-4205-860A-C9A5BF2EAB53}" type="datetimeFigureOut">
              <a:rPr lang="en-ZA" smtClean="0">
                <a:solidFill>
                  <a:prstClr val="white">
                    <a:tint val="75000"/>
                  </a:prstClr>
                </a:solidFill>
              </a:rPr>
              <a:pPr/>
              <a:t>2019/03/19</a:t>
            </a:fld>
            <a:endParaRPr lang="en-ZA">
              <a:solidFill>
                <a:prstClr val="white">
                  <a:tint val="75000"/>
                </a:prstClr>
              </a:solidFill>
            </a:endParaRPr>
          </a:p>
        </p:txBody>
      </p:sp>
      <p:sp>
        <p:nvSpPr>
          <p:cNvPr id="4" name="Footer Placeholder 3"/>
          <p:cNvSpPr>
            <a:spLocks noGrp="1"/>
          </p:cNvSpPr>
          <p:nvPr>
            <p:ph type="ftr" sz="quarter" idx="11"/>
          </p:nvPr>
        </p:nvSpPr>
        <p:spPr/>
        <p:txBody>
          <a:bodyPr/>
          <a:lstStyle/>
          <a:p>
            <a:endParaRPr lang="en-ZA">
              <a:solidFill>
                <a:prstClr val="white">
                  <a:tint val="75000"/>
                </a:prstClr>
              </a:solidFill>
            </a:endParaRPr>
          </a:p>
        </p:txBody>
      </p:sp>
      <p:sp>
        <p:nvSpPr>
          <p:cNvPr id="5" name="Slide Number Placeholder 4"/>
          <p:cNvSpPr>
            <a:spLocks noGrp="1"/>
          </p:cNvSpPr>
          <p:nvPr>
            <p:ph type="sldNum" sz="quarter" idx="12"/>
          </p:nvPr>
        </p:nvSpPr>
        <p:spPr/>
        <p:txBody>
          <a:bodyPr/>
          <a:lstStyle/>
          <a:p>
            <a:fld id="{E6A0F808-6586-402F-985E-4E42266C5316}" type="slidenum">
              <a:rPr lang="en-ZA" smtClean="0">
                <a:solidFill>
                  <a:prstClr val="white">
                    <a:tint val="75000"/>
                  </a:prstClr>
                </a:solidFill>
              </a:rPr>
              <a:pPr/>
              <a:t>‹#›</a:t>
            </a:fld>
            <a:endParaRPr lang="en-ZA">
              <a:solidFill>
                <a:prstClr val="white">
                  <a:tint val="75000"/>
                </a:prstClr>
              </a:solidFill>
            </a:endParaRPr>
          </a:p>
        </p:txBody>
      </p:sp>
    </p:spTree>
    <p:extLst>
      <p:ext uri="{BB962C8B-B14F-4D97-AF65-F5344CB8AC3E}">
        <p14:creationId xmlns:p14="http://schemas.microsoft.com/office/powerpoint/2010/main" val="42429487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39370" y="1971234"/>
            <a:ext cx="1202248" cy="144270"/>
          </a:xfrm>
          <a:prstGeom prst="rect">
            <a:avLst/>
          </a:prstGeom>
        </p:spPr>
      </p:pic>
      <p:sp>
        <p:nvSpPr>
          <p:cNvPr id="6" name="Rectangle 5"/>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1DEFB7E1-A0FA-4205-860A-C9A5BF2EAB53}" type="datetimeFigureOut">
              <a:rPr lang="en-ZA" smtClean="0">
                <a:solidFill>
                  <a:prstClr val="white">
                    <a:tint val="75000"/>
                  </a:prstClr>
                </a:solidFill>
              </a:rPr>
              <a:pPr/>
              <a:t>2019/03/19</a:t>
            </a:fld>
            <a:endParaRPr lang="en-ZA">
              <a:solidFill>
                <a:prstClr val="white">
                  <a:tint val="75000"/>
                </a:prstClr>
              </a:solidFill>
            </a:endParaRPr>
          </a:p>
        </p:txBody>
      </p:sp>
      <p:sp>
        <p:nvSpPr>
          <p:cNvPr id="3" name="Footer Placeholder 2"/>
          <p:cNvSpPr>
            <a:spLocks noGrp="1"/>
          </p:cNvSpPr>
          <p:nvPr>
            <p:ph type="ftr" sz="quarter" idx="11"/>
          </p:nvPr>
        </p:nvSpPr>
        <p:spPr/>
        <p:txBody>
          <a:bodyPr/>
          <a:lstStyle/>
          <a:p>
            <a:endParaRPr lang="en-ZA">
              <a:solidFill>
                <a:prstClr val="white">
                  <a:tint val="75000"/>
                </a:prstClr>
              </a:solidFill>
            </a:endParaRPr>
          </a:p>
        </p:txBody>
      </p:sp>
      <p:sp>
        <p:nvSpPr>
          <p:cNvPr id="4" name="Slide Number Placeholder 3"/>
          <p:cNvSpPr>
            <a:spLocks noGrp="1"/>
          </p:cNvSpPr>
          <p:nvPr>
            <p:ph type="sldNum" sz="quarter" idx="12"/>
          </p:nvPr>
        </p:nvSpPr>
        <p:spPr/>
        <p:txBody>
          <a:bodyPr/>
          <a:lstStyle/>
          <a:p>
            <a:fld id="{E6A0F808-6586-402F-985E-4E42266C5316}" type="slidenum">
              <a:rPr lang="en-ZA" smtClean="0">
                <a:solidFill>
                  <a:prstClr val="white">
                    <a:tint val="75000"/>
                  </a:prstClr>
                </a:solidFill>
              </a:rPr>
              <a:pPr/>
              <a:t>‹#›</a:t>
            </a:fld>
            <a:endParaRPr lang="en-ZA">
              <a:solidFill>
                <a:prstClr val="white">
                  <a:tint val="75000"/>
                </a:prstClr>
              </a:solidFill>
            </a:endParaRPr>
          </a:p>
        </p:txBody>
      </p:sp>
    </p:spTree>
    <p:extLst>
      <p:ext uri="{BB962C8B-B14F-4D97-AF65-F5344CB8AC3E}">
        <p14:creationId xmlns:p14="http://schemas.microsoft.com/office/powerpoint/2010/main" val="42258609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7828359"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39370" y="1971234"/>
            <a:ext cx="1202248" cy="144270"/>
          </a:xfrm>
          <a:prstGeom prst="rect">
            <a:avLst/>
          </a:prstGeom>
        </p:spPr>
      </p:pic>
      <p:sp>
        <p:nvSpPr>
          <p:cNvPr id="10" name="Rectangle 9"/>
          <p:cNvSpPr/>
          <p:nvPr/>
        </p:nvSpPr>
        <p:spPr bwMode="ltGray">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1" y="753227"/>
            <a:ext cx="7210394" cy="1080940"/>
          </a:xfrm>
        </p:spPr>
        <p:txBody>
          <a:bodyPr anchor="ctr">
            <a:normAutofit/>
          </a:bodyPr>
          <a:lstStyle>
            <a:lvl1pPr>
              <a:defRPr sz="2700"/>
            </a:lvl1pPr>
          </a:lstStyle>
          <a:p>
            <a:r>
              <a:rPr lang="en-US"/>
              <a:t>Click to edit Master title style</a:t>
            </a:r>
            <a:endParaRPr lang="en-US" dirty="0"/>
          </a:p>
        </p:txBody>
      </p:sp>
      <p:sp>
        <p:nvSpPr>
          <p:cNvPr id="3" name="Content Placeholder 2"/>
          <p:cNvSpPr>
            <a:spLocks noGrp="1"/>
          </p:cNvSpPr>
          <p:nvPr>
            <p:ph idx="1"/>
          </p:nvPr>
        </p:nvSpPr>
        <p:spPr>
          <a:xfrm>
            <a:off x="3514385" y="2336874"/>
            <a:ext cx="4206252"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10241" y="2336873"/>
            <a:ext cx="2842559" cy="3599317"/>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EFB7E1-A0FA-4205-860A-C9A5BF2EAB53}" type="datetimeFigureOut">
              <a:rPr lang="en-ZA" smtClean="0">
                <a:solidFill>
                  <a:prstClr val="white">
                    <a:tint val="75000"/>
                  </a:prstClr>
                </a:solidFill>
              </a:rPr>
              <a:pPr/>
              <a:t>2019/03/19</a:t>
            </a:fld>
            <a:endParaRPr lang="en-ZA">
              <a:solidFill>
                <a:prstClr val="white">
                  <a:tint val="75000"/>
                </a:prstClr>
              </a:solidFill>
            </a:endParaRPr>
          </a:p>
        </p:txBody>
      </p:sp>
      <p:sp>
        <p:nvSpPr>
          <p:cNvPr id="6" name="Footer Placeholder 5"/>
          <p:cNvSpPr>
            <a:spLocks noGrp="1"/>
          </p:cNvSpPr>
          <p:nvPr>
            <p:ph type="ftr" sz="quarter" idx="11"/>
          </p:nvPr>
        </p:nvSpPr>
        <p:spPr/>
        <p:txBody>
          <a:bodyPr/>
          <a:lstStyle/>
          <a:p>
            <a:endParaRPr lang="en-ZA">
              <a:solidFill>
                <a:prstClr val="white">
                  <a:tint val="75000"/>
                </a:prstClr>
              </a:solidFill>
            </a:endParaRPr>
          </a:p>
        </p:txBody>
      </p:sp>
      <p:sp>
        <p:nvSpPr>
          <p:cNvPr id="7" name="Slide Number Placeholder 6"/>
          <p:cNvSpPr>
            <a:spLocks noGrp="1"/>
          </p:cNvSpPr>
          <p:nvPr>
            <p:ph type="sldNum" sz="quarter" idx="12"/>
          </p:nvPr>
        </p:nvSpPr>
        <p:spPr/>
        <p:txBody>
          <a:bodyPr/>
          <a:lstStyle/>
          <a:p>
            <a:fld id="{E6A0F808-6586-402F-985E-4E42266C5316}" type="slidenum">
              <a:rPr lang="en-ZA" smtClean="0">
                <a:solidFill>
                  <a:prstClr val="white">
                    <a:tint val="75000"/>
                  </a:prstClr>
                </a:solidFill>
              </a:rPr>
              <a:pPr/>
              <a:t>‹#›</a:t>
            </a:fld>
            <a:endParaRPr lang="en-ZA">
              <a:solidFill>
                <a:prstClr val="white">
                  <a:tint val="75000"/>
                </a:prstClr>
              </a:solidFill>
            </a:endParaRPr>
          </a:p>
        </p:txBody>
      </p:sp>
    </p:spTree>
    <p:extLst>
      <p:ext uri="{BB962C8B-B14F-4D97-AF65-F5344CB8AC3E}">
        <p14:creationId xmlns:p14="http://schemas.microsoft.com/office/powerpoint/2010/main" val="4221531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1A5C6A-BEF6-47CD-9155-39CA9F581393}" type="datetimeFigureOut">
              <a:rPr lang="en-ZA" smtClean="0"/>
              <a:t>2019/03/19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4F86ED6-EDC6-4D4B-B20F-E383966AE573}" type="slidenum">
              <a:rPr lang="en-ZA" smtClean="0"/>
              <a:t>‹#›</a:t>
            </a:fld>
            <a:endParaRPr lang="en-ZA"/>
          </a:p>
        </p:txBody>
      </p:sp>
    </p:spTree>
    <p:extLst>
      <p:ext uri="{BB962C8B-B14F-4D97-AF65-F5344CB8AC3E}">
        <p14:creationId xmlns:p14="http://schemas.microsoft.com/office/powerpoint/2010/main" val="30663047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7828359"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39370" y="1971234"/>
            <a:ext cx="1202248" cy="144270"/>
          </a:xfrm>
          <a:prstGeom prst="rect">
            <a:avLst/>
          </a:prstGeom>
        </p:spPr>
      </p:pic>
      <p:sp>
        <p:nvSpPr>
          <p:cNvPr id="10" name="Rectangle 9"/>
          <p:cNvSpPr/>
          <p:nvPr/>
        </p:nvSpPr>
        <p:spPr bwMode="ltGray">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3" y="753228"/>
            <a:ext cx="7210393" cy="1080938"/>
          </a:xfrm>
        </p:spPr>
        <p:txBody>
          <a:bodyPr anchor="ctr">
            <a:normAutofit/>
          </a:bodyPr>
          <a:lstStyle>
            <a:lvl1pPr>
              <a:defRPr sz="27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651250" y="2336874"/>
            <a:ext cx="4069387" cy="3599312"/>
          </a:xfrm>
          <a:noFill/>
          <a:ln>
            <a:noFill/>
          </a:ln>
          <a:effectLst>
            <a:outerShdw blurRad="76200" dist="63500" dir="5040000" algn="tl" rotWithShape="0">
              <a:srgbClr val="000000">
                <a:alpha val="41000"/>
              </a:srgbClr>
            </a:outerShdw>
          </a:effectLst>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10242" y="2336874"/>
            <a:ext cx="2907192" cy="3599315"/>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EFB7E1-A0FA-4205-860A-C9A5BF2EAB53}" type="datetimeFigureOut">
              <a:rPr lang="en-ZA" smtClean="0">
                <a:solidFill>
                  <a:prstClr val="white">
                    <a:tint val="75000"/>
                  </a:prstClr>
                </a:solidFill>
              </a:rPr>
              <a:pPr/>
              <a:t>2019/03/19</a:t>
            </a:fld>
            <a:endParaRPr lang="en-ZA">
              <a:solidFill>
                <a:prstClr val="white">
                  <a:tint val="75000"/>
                </a:prstClr>
              </a:solidFill>
            </a:endParaRPr>
          </a:p>
        </p:txBody>
      </p:sp>
      <p:sp>
        <p:nvSpPr>
          <p:cNvPr id="6" name="Footer Placeholder 5"/>
          <p:cNvSpPr>
            <a:spLocks noGrp="1"/>
          </p:cNvSpPr>
          <p:nvPr>
            <p:ph type="ftr" sz="quarter" idx="11"/>
          </p:nvPr>
        </p:nvSpPr>
        <p:spPr/>
        <p:txBody>
          <a:bodyPr/>
          <a:lstStyle/>
          <a:p>
            <a:endParaRPr lang="en-ZA">
              <a:solidFill>
                <a:prstClr val="white">
                  <a:tint val="75000"/>
                </a:prstClr>
              </a:solidFill>
            </a:endParaRPr>
          </a:p>
        </p:txBody>
      </p:sp>
      <p:sp>
        <p:nvSpPr>
          <p:cNvPr id="7" name="Slide Number Placeholder 6"/>
          <p:cNvSpPr>
            <a:spLocks noGrp="1"/>
          </p:cNvSpPr>
          <p:nvPr>
            <p:ph type="sldNum" sz="quarter" idx="12"/>
          </p:nvPr>
        </p:nvSpPr>
        <p:spPr/>
        <p:txBody>
          <a:bodyPr/>
          <a:lstStyle/>
          <a:p>
            <a:fld id="{E6A0F808-6586-402F-985E-4E42266C5316}" type="slidenum">
              <a:rPr lang="en-ZA" smtClean="0">
                <a:solidFill>
                  <a:prstClr val="white">
                    <a:tint val="75000"/>
                  </a:prstClr>
                </a:solidFill>
              </a:rPr>
              <a:pPr/>
              <a:t>‹#›</a:t>
            </a:fld>
            <a:endParaRPr lang="en-ZA">
              <a:solidFill>
                <a:prstClr val="white">
                  <a:tint val="75000"/>
                </a:prstClr>
              </a:solidFill>
            </a:endParaRPr>
          </a:p>
        </p:txBody>
      </p:sp>
    </p:spTree>
    <p:extLst>
      <p:ext uri="{BB962C8B-B14F-4D97-AF65-F5344CB8AC3E}">
        <p14:creationId xmlns:p14="http://schemas.microsoft.com/office/powerpoint/2010/main" val="22688612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7828359"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39370" y="5929622"/>
            <a:ext cx="1202248" cy="144270"/>
          </a:xfrm>
          <a:prstGeom prst="rect">
            <a:avLst/>
          </a:prstGeom>
        </p:spPr>
      </p:pic>
      <p:sp>
        <p:nvSpPr>
          <p:cNvPr id="10" name="Rectangle 9"/>
          <p:cNvSpPr/>
          <p:nvPr/>
        </p:nvSpPr>
        <p:spPr bwMode="ltGray">
          <a:xfrm>
            <a:off x="0" y="4567988"/>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7939371" y="4567988"/>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2" y="4711617"/>
            <a:ext cx="7210394" cy="453051"/>
          </a:xfrm>
        </p:spPr>
        <p:txBody>
          <a:bodyPr anchor="b">
            <a:normAutofit/>
          </a:bodyPr>
          <a:lstStyle>
            <a:lvl1pPr>
              <a:defRPr sz="1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0242" y="609598"/>
            <a:ext cx="7210394" cy="3589575"/>
          </a:xfrm>
          <a:noFill/>
          <a:ln>
            <a:noFill/>
          </a:ln>
          <a:effectLst>
            <a:outerShdw blurRad="76200" dist="63500" dir="5040000" algn="tl" rotWithShape="0">
              <a:srgbClr val="000000">
                <a:alpha val="41000"/>
              </a:srgbClr>
            </a:outerShdw>
          </a:effectLst>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10239" y="5169584"/>
            <a:ext cx="7210397" cy="62297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EFB7E1-A0FA-4205-860A-C9A5BF2EAB53}" type="datetimeFigureOut">
              <a:rPr lang="en-ZA" smtClean="0">
                <a:solidFill>
                  <a:prstClr val="white">
                    <a:tint val="75000"/>
                  </a:prstClr>
                </a:solidFill>
              </a:rPr>
              <a:pPr/>
              <a:t>2019/03/19</a:t>
            </a:fld>
            <a:endParaRPr lang="en-ZA">
              <a:solidFill>
                <a:prstClr val="white">
                  <a:tint val="75000"/>
                </a:prstClr>
              </a:solidFill>
            </a:endParaRPr>
          </a:p>
        </p:txBody>
      </p:sp>
      <p:sp>
        <p:nvSpPr>
          <p:cNvPr id="6" name="Footer Placeholder 5"/>
          <p:cNvSpPr>
            <a:spLocks noGrp="1"/>
          </p:cNvSpPr>
          <p:nvPr>
            <p:ph type="ftr" sz="quarter" idx="11"/>
          </p:nvPr>
        </p:nvSpPr>
        <p:spPr/>
        <p:txBody>
          <a:bodyPr/>
          <a:lstStyle/>
          <a:p>
            <a:endParaRPr lang="en-ZA">
              <a:solidFill>
                <a:prstClr val="white">
                  <a:tint val="75000"/>
                </a:prstClr>
              </a:solidFill>
            </a:endParaRPr>
          </a:p>
        </p:txBody>
      </p:sp>
      <p:sp>
        <p:nvSpPr>
          <p:cNvPr id="7" name="Slide Number Placeholder 6"/>
          <p:cNvSpPr>
            <a:spLocks noGrp="1"/>
          </p:cNvSpPr>
          <p:nvPr>
            <p:ph type="sldNum" sz="quarter" idx="12"/>
          </p:nvPr>
        </p:nvSpPr>
        <p:spPr>
          <a:xfrm>
            <a:off x="8047092" y="4711310"/>
            <a:ext cx="865613" cy="1090789"/>
          </a:xfrm>
        </p:spPr>
        <p:txBody>
          <a:bodyPr/>
          <a:lstStyle/>
          <a:p>
            <a:fld id="{E6A0F808-6586-402F-985E-4E42266C5316}" type="slidenum">
              <a:rPr lang="en-ZA" smtClean="0">
                <a:solidFill>
                  <a:prstClr val="white">
                    <a:tint val="75000"/>
                  </a:prstClr>
                </a:solidFill>
              </a:rPr>
              <a:pPr/>
              <a:t>‹#›</a:t>
            </a:fld>
            <a:endParaRPr lang="en-ZA">
              <a:solidFill>
                <a:prstClr val="white">
                  <a:tint val="75000"/>
                </a:prstClr>
              </a:solidFill>
            </a:endParaRPr>
          </a:p>
        </p:txBody>
      </p:sp>
    </p:spTree>
    <p:extLst>
      <p:ext uri="{BB962C8B-B14F-4D97-AF65-F5344CB8AC3E}">
        <p14:creationId xmlns:p14="http://schemas.microsoft.com/office/powerpoint/2010/main" val="42735898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7828359"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39370" y="5929622"/>
            <a:ext cx="1202248" cy="144270"/>
          </a:xfrm>
          <a:prstGeom prst="rect">
            <a:avLst/>
          </a:prstGeom>
        </p:spPr>
      </p:pic>
      <p:sp>
        <p:nvSpPr>
          <p:cNvPr id="10" name="Rectangle 9"/>
          <p:cNvSpPr/>
          <p:nvPr/>
        </p:nvSpPr>
        <p:spPr bwMode="ltGray">
          <a:xfrm>
            <a:off x="0" y="4567988"/>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7939371" y="4567988"/>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1" y="609597"/>
            <a:ext cx="7210394" cy="3592750"/>
          </a:xfrm>
        </p:spPr>
        <p:txBody>
          <a:bodyPr anchor="ctr"/>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510242" y="4711616"/>
            <a:ext cx="7210394" cy="1090789"/>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EFB7E1-A0FA-4205-860A-C9A5BF2EAB53}" type="datetimeFigureOut">
              <a:rPr lang="en-ZA" smtClean="0">
                <a:solidFill>
                  <a:prstClr val="white">
                    <a:tint val="75000"/>
                  </a:prstClr>
                </a:solidFill>
              </a:rPr>
              <a:pPr/>
              <a:t>2019/03/19</a:t>
            </a:fld>
            <a:endParaRPr lang="en-ZA">
              <a:solidFill>
                <a:prstClr val="white">
                  <a:tint val="75000"/>
                </a:prstClr>
              </a:solidFill>
            </a:endParaRPr>
          </a:p>
        </p:txBody>
      </p:sp>
      <p:sp>
        <p:nvSpPr>
          <p:cNvPr id="6" name="Footer Placeholder 5"/>
          <p:cNvSpPr>
            <a:spLocks noGrp="1"/>
          </p:cNvSpPr>
          <p:nvPr>
            <p:ph type="ftr" sz="quarter" idx="11"/>
          </p:nvPr>
        </p:nvSpPr>
        <p:spPr/>
        <p:txBody>
          <a:bodyPr/>
          <a:lstStyle/>
          <a:p>
            <a:endParaRPr lang="en-ZA">
              <a:solidFill>
                <a:prstClr val="white">
                  <a:tint val="75000"/>
                </a:prstClr>
              </a:solidFill>
            </a:endParaRPr>
          </a:p>
        </p:txBody>
      </p:sp>
      <p:sp>
        <p:nvSpPr>
          <p:cNvPr id="7" name="Slide Number Placeholder 6"/>
          <p:cNvSpPr>
            <a:spLocks noGrp="1"/>
          </p:cNvSpPr>
          <p:nvPr>
            <p:ph type="sldNum" sz="quarter" idx="12"/>
          </p:nvPr>
        </p:nvSpPr>
        <p:spPr>
          <a:xfrm>
            <a:off x="8047092" y="4711616"/>
            <a:ext cx="865613" cy="1090789"/>
          </a:xfrm>
        </p:spPr>
        <p:txBody>
          <a:bodyPr/>
          <a:lstStyle/>
          <a:p>
            <a:fld id="{E6A0F808-6586-402F-985E-4E42266C5316}" type="slidenum">
              <a:rPr lang="en-ZA" smtClean="0">
                <a:solidFill>
                  <a:prstClr val="white">
                    <a:tint val="75000"/>
                  </a:prstClr>
                </a:solidFill>
              </a:rPr>
              <a:pPr/>
              <a:t>‹#›</a:t>
            </a:fld>
            <a:endParaRPr lang="en-ZA">
              <a:solidFill>
                <a:prstClr val="white">
                  <a:tint val="75000"/>
                </a:prstClr>
              </a:solidFill>
            </a:endParaRPr>
          </a:p>
        </p:txBody>
      </p:sp>
    </p:spTree>
    <p:extLst>
      <p:ext uri="{BB962C8B-B14F-4D97-AF65-F5344CB8AC3E}">
        <p14:creationId xmlns:p14="http://schemas.microsoft.com/office/powerpoint/2010/main" val="23894838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7828359"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39370" y="5929622"/>
            <a:ext cx="1202248" cy="144270"/>
          </a:xfrm>
          <a:prstGeom prst="rect">
            <a:avLst/>
          </a:prstGeom>
        </p:spPr>
      </p:pic>
      <p:sp>
        <p:nvSpPr>
          <p:cNvPr id="14" name="Rectangle 13"/>
          <p:cNvSpPr/>
          <p:nvPr/>
        </p:nvSpPr>
        <p:spPr bwMode="ltGray">
          <a:xfrm>
            <a:off x="0" y="4567988"/>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7939371" y="4567988"/>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92" y="609599"/>
            <a:ext cx="6539158" cy="3036061"/>
          </a:xfrm>
        </p:spPr>
        <p:txBody>
          <a:bodyPr anchor="ctr"/>
          <a:lstStyle>
            <a:lvl1pPr>
              <a:defRPr sz="2400"/>
            </a:lvl1pPr>
          </a:lstStyle>
          <a:p>
            <a:r>
              <a:rPr lang="en-US"/>
              <a:t>Click to edit Master title style</a:t>
            </a:r>
            <a:endParaRPr lang="en-US" dirty="0"/>
          </a:p>
        </p:txBody>
      </p:sp>
      <p:sp>
        <p:nvSpPr>
          <p:cNvPr id="12" name="Text Placeholder 3"/>
          <p:cNvSpPr>
            <a:spLocks noGrp="1"/>
          </p:cNvSpPr>
          <p:nvPr>
            <p:ph type="body" sz="half" idx="13"/>
          </p:nvPr>
        </p:nvSpPr>
        <p:spPr>
          <a:xfrm>
            <a:off x="1051717" y="3653379"/>
            <a:ext cx="611743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510242" y="4711616"/>
            <a:ext cx="7210394" cy="1090789"/>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EFB7E1-A0FA-4205-860A-C9A5BF2EAB53}" type="datetimeFigureOut">
              <a:rPr lang="en-ZA" smtClean="0">
                <a:solidFill>
                  <a:prstClr val="white">
                    <a:tint val="75000"/>
                  </a:prstClr>
                </a:solidFill>
              </a:rPr>
              <a:pPr/>
              <a:t>2019/03/19</a:t>
            </a:fld>
            <a:endParaRPr lang="en-ZA">
              <a:solidFill>
                <a:prstClr val="white">
                  <a:tint val="75000"/>
                </a:prstClr>
              </a:solidFill>
            </a:endParaRPr>
          </a:p>
        </p:txBody>
      </p:sp>
      <p:sp>
        <p:nvSpPr>
          <p:cNvPr id="6" name="Footer Placeholder 5"/>
          <p:cNvSpPr>
            <a:spLocks noGrp="1"/>
          </p:cNvSpPr>
          <p:nvPr>
            <p:ph type="ftr" sz="quarter" idx="11"/>
          </p:nvPr>
        </p:nvSpPr>
        <p:spPr/>
        <p:txBody>
          <a:bodyPr/>
          <a:lstStyle/>
          <a:p>
            <a:endParaRPr lang="en-ZA">
              <a:solidFill>
                <a:prstClr val="white">
                  <a:tint val="75000"/>
                </a:prstClr>
              </a:solidFill>
            </a:endParaRPr>
          </a:p>
        </p:txBody>
      </p:sp>
      <p:sp>
        <p:nvSpPr>
          <p:cNvPr id="7" name="Slide Number Placeholder 6"/>
          <p:cNvSpPr>
            <a:spLocks noGrp="1"/>
          </p:cNvSpPr>
          <p:nvPr>
            <p:ph type="sldNum" sz="quarter" idx="12"/>
          </p:nvPr>
        </p:nvSpPr>
        <p:spPr>
          <a:xfrm>
            <a:off x="8047092" y="4709926"/>
            <a:ext cx="865613" cy="1090789"/>
          </a:xfrm>
        </p:spPr>
        <p:txBody>
          <a:bodyPr/>
          <a:lstStyle/>
          <a:p>
            <a:fld id="{E6A0F808-6586-402F-985E-4E42266C5316}" type="slidenum">
              <a:rPr lang="en-ZA" smtClean="0">
                <a:solidFill>
                  <a:prstClr val="white">
                    <a:tint val="75000"/>
                  </a:prstClr>
                </a:solidFill>
              </a:rPr>
              <a:pPr/>
              <a:t>‹#›</a:t>
            </a:fld>
            <a:endParaRPr lang="en-ZA">
              <a:solidFill>
                <a:prstClr val="white">
                  <a:tint val="75000"/>
                </a:prstClr>
              </a:solidFill>
            </a:endParaRPr>
          </a:p>
        </p:txBody>
      </p:sp>
      <p:sp>
        <p:nvSpPr>
          <p:cNvPr id="16" name="TextBox 15"/>
          <p:cNvSpPr txBox="1"/>
          <p:nvPr/>
        </p:nvSpPr>
        <p:spPr>
          <a:xfrm>
            <a:off x="437679" y="748116"/>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en-US" sz="5400" dirty="0">
                <a:solidFill>
                  <a:prstClr val="white"/>
                </a:solidFill>
                <a:effectLst/>
              </a:rPr>
              <a:t>“</a:t>
            </a:r>
          </a:p>
        </p:txBody>
      </p:sp>
      <p:sp>
        <p:nvSpPr>
          <p:cNvPr id="17" name="TextBox 16"/>
          <p:cNvSpPr txBox="1"/>
          <p:nvPr/>
        </p:nvSpPr>
        <p:spPr>
          <a:xfrm>
            <a:off x="7247107" y="30335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r>
              <a:rPr lang="en-US" sz="5400" dirty="0">
                <a:solidFill>
                  <a:prstClr val="white"/>
                </a:solidFill>
                <a:effectLst/>
              </a:rPr>
              <a:t>”</a:t>
            </a:r>
          </a:p>
        </p:txBody>
      </p:sp>
    </p:spTree>
    <p:extLst>
      <p:ext uri="{BB962C8B-B14F-4D97-AF65-F5344CB8AC3E}">
        <p14:creationId xmlns:p14="http://schemas.microsoft.com/office/powerpoint/2010/main" val="687480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7828359"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39370" y="5929622"/>
            <a:ext cx="1202248" cy="144270"/>
          </a:xfrm>
          <a:prstGeom prst="rect">
            <a:avLst/>
          </a:prstGeom>
        </p:spPr>
      </p:pic>
      <p:sp>
        <p:nvSpPr>
          <p:cNvPr id="11" name="Rectangle 10"/>
          <p:cNvSpPr/>
          <p:nvPr/>
        </p:nvSpPr>
        <p:spPr bwMode="ltGray">
          <a:xfrm>
            <a:off x="0" y="4567988"/>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7939371" y="4567988"/>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39" y="4711616"/>
            <a:ext cx="7210397" cy="588535"/>
          </a:xfrm>
        </p:spPr>
        <p:txBody>
          <a:bodyPr anchor="b"/>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510240" y="5300150"/>
            <a:ext cx="7210397" cy="502255"/>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EFB7E1-A0FA-4205-860A-C9A5BF2EAB53}" type="datetimeFigureOut">
              <a:rPr lang="en-ZA" smtClean="0">
                <a:solidFill>
                  <a:prstClr val="white">
                    <a:tint val="75000"/>
                  </a:prstClr>
                </a:solidFill>
              </a:rPr>
              <a:pPr/>
              <a:t>2019/03/19</a:t>
            </a:fld>
            <a:endParaRPr lang="en-ZA">
              <a:solidFill>
                <a:prstClr val="white">
                  <a:tint val="75000"/>
                </a:prstClr>
              </a:solidFill>
            </a:endParaRPr>
          </a:p>
        </p:txBody>
      </p:sp>
      <p:sp>
        <p:nvSpPr>
          <p:cNvPr id="6" name="Footer Placeholder 5"/>
          <p:cNvSpPr>
            <a:spLocks noGrp="1"/>
          </p:cNvSpPr>
          <p:nvPr>
            <p:ph type="ftr" sz="quarter" idx="11"/>
          </p:nvPr>
        </p:nvSpPr>
        <p:spPr/>
        <p:txBody>
          <a:bodyPr/>
          <a:lstStyle/>
          <a:p>
            <a:endParaRPr lang="en-ZA">
              <a:solidFill>
                <a:prstClr val="white">
                  <a:tint val="75000"/>
                </a:prstClr>
              </a:solidFill>
            </a:endParaRPr>
          </a:p>
        </p:txBody>
      </p:sp>
      <p:sp>
        <p:nvSpPr>
          <p:cNvPr id="7" name="Slide Number Placeholder 6"/>
          <p:cNvSpPr>
            <a:spLocks noGrp="1"/>
          </p:cNvSpPr>
          <p:nvPr>
            <p:ph type="sldNum" sz="quarter" idx="12"/>
          </p:nvPr>
        </p:nvSpPr>
        <p:spPr>
          <a:xfrm>
            <a:off x="8047092" y="4709926"/>
            <a:ext cx="865613" cy="1090789"/>
          </a:xfrm>
        </p:spPr>
        <p:txBody>
          <a:bodyPr/>
          <a:lstStyle/>
          <a:p>
            <a:fld id="{E6A0F808-6586-402F-985E-4E42266C5316}" type="slidenum">
              <a:rPr lang="en-ZA" smtClean="0">
                <a:solidFill>
                  <a:prstClr val="white">
                    <a:tint val="75000"/>
                  </a:prstClr>
                </a:solidFill>
              </a:rPr>
              <a:pPr/>
              <a:t>‹#›</a:t>
            </a:fld>
            <a:endParaRPr lang="en-ZA">
              <a:solidFill>
                <a:prstClr val="white">
                  <a:tint val="75000"/>
                </a:prstClr>
              </a:solidFill>
            </a:endParaRPr>
          </a:p>
        </p:txBody>
      </p:sp>
    </p:spTree>
    <p:extLst>
      <p:ext uri="{BB962C8B-B14F-4D97-AF65-F5344CB8AC3E}">
        <p14:creationId xmlns:p14="http://schemas.microsoft.com/office/powerpoint/2010/main" val="30098465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7828359"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39370" y="1971234"/>
            <a:ext cx="1202248" cy="144270"/>
          </a:xfrm>
          <a:prstGeom prst="rect">
            <a:avLst/>
          </a:prstGeom>
        </p:spPr>
      </p:pic>
      <p:sp>
        <p:nvSpPr>
          <p:cNvPr id="16" name="Rectangle 15"/>
          <p:cNvSpPr/>
          <p:nvPr/>
        </p:nvSpPr>
        <p:spPr bwMode="ltGray">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501917" y="753228"/>
            <a:ext cx="721872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495709" y="2336873"/>
            <a:ext cx="2302526" cy="576262"/>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510241" y="3022674"/>
            <a:ext cx="2287277" cy="2913513"/>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2967019" y="2336873"/>
            <a:ext cx="2297430" cy="576262"/>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0" name="Text Placeholder 3"/>
          <p:cNvSpPr>
            <a:spLocks noGrp="1"/>
          </p:cNvSpPr>
          <p:nvPr>
            <p:ph type="body" sz="half" idx="16"/>
          </p:nvPr>
        </p:nvSpPr>
        <p:spPr>
          <a:xfrm>
            <a:off x="2959103" y="3022674"/>
            <a:ext cx="2297430" cy="2913513"/>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5418117" y="2336873"/>
            <a:ext cx="2302519" cy="576262"/>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2" name="Text Placeholder 3"/>
          <p:cNvSpPr>
            <a:spLocks noGrp="1"/>
          </p:cNvSpPr>
          <p:nvPr>
            <p:ph type="body" sz="half" idx="17"/>
          </p:nvPr>
        </p:nvSpPr>
        <p:spPr>
          <a:xfrm>
            <a:off x="5418117" y="3022674"/>
            <a:ext cx="2302519" cy="2913513"/>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1DEFB7E1-A0FA-4205-860A-C9A5BF2EAB53}" type="datetimeFigureOut">
              <a:rPr lang="en-ZA" smtClean="0">
                <a:solidFill>
                  <a:prstClr val="white">
                    <a:tint val="75000"/>
                  </a:prstClr>
                </a:solidFill>
              </a:rPr>
              <a:pPr/>
              <a:t>2019/03/19</a:t>
            </a:fld>
            <a:endParaRPr lang="en-ZA">
              <a:solidFill>
                <a:prstClr val="white">
                  <a:tint val="75000"/>
                </a:prstClr>
              </a:solidFill>
            </a:endParaRPr>
          </a:p>
        </p:txBody>
      </p:sp>
      <p:sp>
        <p:nvSpPr>
          <p:cNvPr id="4" name="Footer Placeholder 3"/>
          <p:cNvSpPr>
            <a:spLocks noGrp="1"/>
          </p:cNvSpPr>
          <p:nvPr>
            <p:ph type="ftr" sz="quarter" idx="11"/>
          </p:nvPr>
        </p:nvSpPr>
        <p:spPr/>
        <p:txBody>
          <a:bodyPr/>
          <a:lstStyle/>
          <a:p>
            <a:endParaRPr lang="en-ZA">
              <a:solidFill>
                <a:prstClr val="white">
                  <a:tint val="75000"/>
                </a:prstClr>
              </a:solidFill>
            </a:endParaRPr>
          </a:p>
        </p:txBody>
      </p:sp>
      <p:sp>
        <p:nvSpPr>
          <p:cNvPr id="5" name="Slide Number Placeholder 4"/>
          <p:cNvSpPr>
            <a:spLocks noGrp="1"/>
          </p:cNvSpPr>
          <p:nvPr>
            <p:ph type="sldNum" sz="quarter" idx="12"/>
          </p:nvPr>
        </p:nvSpPr>
        <p:spPr/>
        <p:txBody>
          <a:bodyPr/>
          <a:lstStyle/>
          <a:p>
            <a:fld id="{E6A0F808-6586-402F-985E-4E42266C5316}" type="slidenum">
              <a:rPr lang="en-ZA" smtClean="0">
                <a:solidFill>
                  <a:prstClr val="white">
                    <a:tint val="75000"/>
                  </a:prstClr>
                </a:solidFill>
              </a:rPr>
              <a:pPr/>
              <a:t>‹#›</a:t>
            </a:fld>
            <a:endParaRPr lang="en-ZA">
              <a:solidFill>
                <a:prstClr val="white">
                  <a:tint val="75000"/>
                </a:prstClr>
              </a:solidFill>
            </a:endParaRPr>
          </a:p>
        </p:txBody>
      </p:sp>
    </p:spTree>
    <p:extLst>
      <p:ext uri="{BB962C8B-B14F-4D97-AF65-F5344CB8AC3E}">
        <p14:creationId xmlns:p14="http://schemas.microsoft.com/office/powerpoint/2010/main" val="22733563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7828359"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39370" y="1971234"/>
            <a:ext cx="1202248" cy="144270"/>
          </a:xfrm>
          <a:prstGeom prst="rect">
            <a:avLst/>
          </a:prstGeom>
        </p:spPr>
      </p:pic>
      <p:sp>
        <p:nvSpPr>
          <p:cNvPr id="17" name="Rectangle 16"/>
          <p:cNvSpPr/>
          <p:nvPr/>
        </p:nvSpPr>
        <p:spPr bwMode="ltGray">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510242" y="753228"/>
            <a:ext cx="7210395"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10239" y="4297503"/>
            <a:ext cx="2287279" cy="576262"/>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510239" y="2336873"/>
            <a:ext cx="2287279"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1" name="Text Placeholder 3"/>
          <p:cNvSpPr>
            <a:spLocks noGrp="1"/>
          </p:cNvSpPr>
          <p:nvPr>
            <p:ph type="body" sz="half" idx="18"/>
          </p:nvPr>
        </p:nvSpPr>
        <p:spPr>
          <a:xfrm>
            <a:off x="510239" y="4873765"/>
            <a:ext cx="2287279" cy="106242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2959103" y="4297503"/>
            <a:ext cx="2297430" cy="576262"/>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2959103" y="2336873"/>
            <a:ext cx="229743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19"/>
          </p:nvPr>
        </p:nvSpPr>
        <p:spPr>
          <a:xfrm>
            <a:off x="2958088" y="4873764"/>
            <a:ext cx="2300473" cy="106242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5423009" y="4297503"/>
            <a:ext cx="2297629" cy="576262"/>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5423008" y="2336873"/>
            <a:ext cx="2297629"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7" name="Text Placeholder 3"/>
          <p:cNvSpPr>
            <a:spLocks noGrp="1"/>
          </p:cNvSpPr>
          <p:nvPr>
            <p:ph type="body" sz="half" idx="20"/>
          </p:nvPr>
        </p:nvSpPr>
        <p:spPr>
          <a:xfrm>
            <a:off x="5422915" y="4873762"/>
            <a:ext cx="2300672" cy="106242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1DEFB7E1-A0FA-4205-860A-C9A5BF2EAB53}" type="datetimeFigureOut">
              <a:rPr lang="en-ZA" smtClean="0">
                <a:solidFill>
                  <a:prstClr val="white">
                    <a:tint val="75000"/>
                  </a:prstClr>
                </a:solidFill>
              </a:rPr>
              <a:pPr/>
              <a:t>2019/03/19</a:t>
            </a:fld>
            <a:endParaRPr lang="en-ZA">
              <a:solidFill>
                <a:prstClr val="white">
                  <a:tint val="75000"/>
                </a:prstClr>
              </a:solidFill>
            </a:endParaRPr>
          </a:p>
        </p:txBody>
      </p:sp>
      <p:sp>
        <p:nvSpPr>
          <p:cNvPr id="4" name="Footer Placeholder 3"/>
          <p:cNvSpPr>
            <a:spLocks noGrp="1"/>
          </p:cNvSpPr>
          <p:nvPr>
            <p:ph type="ftr" sz="quarter" idx="11"/>
          </p:nvPr>
        </p:nvSpPr>
        <p:spPr/>
        <p:txBody>
          <a:bodyPr/>
          <a:lstStyle/>
          <a:p>
            <a:endParaRPr lang="en-ZA">
              <a:solidFill>
                <a:prstClr val="white">
                  <a:tint val="75000"/>
                </a:prstClr>
              </a:solidFill>
            </a:endParaRPr>
          </a:p>
        </p:txBody>
      </p:sp>
      <p:sp>
        <p:nvSpPr>
          <p:cNvPr id="5" name="Slide Number Placeholder 4"/>
          <p:cNvSpPr>
            <a:spLocks noGrp="1"/>
          </p:cNvSpPr>
          <p:nvPr>
            <p:ph type="sldNum" sz="quarter" idx="12"/>
          </p:nvPr>
        </p:nvSpPr>
        <p:spPr/>
        <p:txBody>
          <a:bodyPr/>
          <a:lstStyle/>
          <a:p>
            <a:fld id="{E6A0F808-6586-402F-985E-4E42266C5316}" type="slidenum">
              <a:rPr lang="en-ZA" smtClean="0">
                <a:solidFill>
                  <a:prstClr val="white">
                    <a:tint val="75000"/>
                  </a:prstClr>
                </a:solidFill>
              </a:rPr>
              <a:pPr/>
              <a:t>‹#›</a:t>
            </a:fld>
            <a:endParaRPr lang="en-ZA">
              <a:solidFill>
                <a:prstClr val="white">
                  <a:tint val="75000"/>
                </a:prstClr>
              </a:solidFill>
            </a:endParaRPr>
          </a:p>
        </p:txBody>
      </p:sp>
    </p:spTree>
    <p:extLst>
      <p:ext uri="{BB962C8B-B14F-4D97-AF65-F5344CB8AC3E}">
        <p14:creationId xmlns:p14="http://schemas.microsoft.com/office/powerpoint/2010/main" val="33100254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7828359"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39370" y="1971234"/>
            <a:ext cx="1202248" cy="144270"/>
          </a:xfrm>
          <a:prstGeom prst="rect">
            <a:avLst/>
          </a:prstGeom>
        </p:spPr>
      </p:pic>
      <p:sp>
        <p:nvSpPr>
          <p:cNvPr id="9" name="Rectangle 8"/>
          <p:cNvSpPr/>
          <p:nvPr/>
        </p:nvSpPr>
        <p:spPr bwMode="ltGray">
          <a:xfrm>
            <a:off x="0" y="609600"/>
            <a:ext cx="782835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7939371" y="609600"/>
            <a:ext cx="1202248"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EFB7E1-A0FA-4205-860A-C9A5BF2EAB53}" type="datetimeFigureOut">
              <a:rPr lang="en-ZA" smtClean="0">
                <a:solidFill>
                  <a:prstClr val="white">
                    <a:tint val="75000"/>
                  </a:prstClr>
                </a:solidFill>
              </a:rPr>
              <a:pPr/>
              <a:t>2019/03/19</a:t>
            </a:fld>
            <a:endParaRPr lang="en-ZA">
              <a:solidFill>
                <a:prstClr val="white">
                  <a:tint val="75000"/>
                </a:prstClr>
              </a:solidFill>
            </a:endParaRPr>
          </a:p>
        </p:txBody>
      </p:sp>
      <p:sp>
        <p:nvSpPr>
          <p:cNvPr id="5" name="Footer Placeholder 4"/>
          <p:cNvSpPr>
            <a:spLocks noGrp="1"/>
          </p:cNvSpPr>
          <p:nvPr>
            <p:ph type="ftr" sz="quarter" idx="11"/>
          </p:nvPr>
        </p:nvSpPr>
        <p:spPr/>
        <p:txBody>
          <a:bodyPr/>
          <a:lstStyle/>
          <a:p>
            <a:endParaRPr lang="en-ZA">
              <a:solidFill>
                <a:prstClr val="white">
                  <a:tint val="75000"/>
                </a:prstClr>
              </a:solidFill>
            </a:endParaRPr>
          </a:p>
        </p:txBody>
      </p:sp>
      <p:sp>
        <p:nvSpPr>
          <p:cNvPr id="6" name="Slide Number Placeholder 5"/>
          <p:cNvSpPr>
            <a:spLocks noGrp="1"/>
          </p:cNvSpPr>
          <p:nvPr>
            <p:ph type="sldNum" sz="quarter" idx="12"/>
          </p:nvPr>
        </p:nvSpPr>
        <p:spPr/>
        <p:txBody>
          <a:bodyPr/>
          <a:lstStyle/>
          <a:p>
            <a:fld id="{E6A0F808-6586-402F-985E-4E42266C5316}" type="slidenum">
              <a:rPr lang="en-ZA" smtClean="0">
                <a:solidFill>
                  <a:prstClr val="white">
                    <a:tint val="75000"/>
                  </a:prstClr>
                </a:solidFill>
              </a:rPr>
              <a:pPr/>
              <a:t>‹#›</a:t>
            </a:fld>
            <a:endParaRPr lang="en-ZA">
              <a:solidFill>
                <a:prstClr val="white">
                  <a:tint val="75000"/>
                </a:prstClr>
              </a:solidFill>
            </a:endParaRPr>
          </a:p>
        </p:txBody>
      </p:sp>
    </p:spTree>
    <p:extLst>
      <p:ext uri="{BB962C8B-B14F-4D97-AF65-F5344CB8AC3E}">
        <p14:creationId xmlns:p14="http://schemas.microsoft.com/office/powerpoint/2010/main" val="1470204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5448782" y="2040420"/>
            <a:ext cx="5106988" cy="10261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7200777" y="5543428"/>
            <a:ext cx="1602997" cy="10261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7596923" y="609597"/>
            <a:ext cx="80535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0241" y="609598"/>
            <a:ext cx="6652503"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105344" y="5936188"/>
            <a:ext cx="2057400" cy="365125"/>
          </a:xfrm>
        </p:spPr>
        <p:txBody>
          <a:bodyPr/>
          <a:lstStyle/>
          <a:p>
            <a:fld id="{1DEFB7E1-A0FA-4205-860A-C9A5BF2EAB53}" type="datetimeFigureOut">
              <a:rPr lang="en-ZA" smtClean="0">
                <a:solidFill>
                  <a:prstClr val="white">
                    <a:tint val="75000"/>
                  </a:prstClr>
                </a:solidFill>
              </a:rPr>
              <a:pPr/>
              <a:t>2019/03/19</a:t>
            </a:fld>
            <a:endParaRPr lang="en-ZA">
              <a:solidFill>
                <a:prstClr val="white">
                  <a:tint val="75000"/>
                </a:prstClr>
              </a:solidFill>
            </a:endParaRPr>
          </a:p>
        </p:txBody>
      </p:sp>
      <p:sp>
        <p:nvSpPr>
          <p:cNvPr id="5" name="Footer Placeholder 4"/>
          <p:cNvSpPr>
            <a:spLocks noGrp="1"/>
          </p:cNvSpPr>
          <p:nvPr>
            <p:ph type="ftr" sz="quarter" idx="11"/>
          </p:nvPr>
        </p:nvSpPr>
        <p:spPr>
          <a:xfrm>
            <a:off x="510241" y="5936189"/>
            <a:ext cx="4595104" cy="365125"/>
          </a:xfrm>
        </p:spPr>
        <p:txBody>
          <a:bodyPr/>
          <a:lstStyle/>
          <a:p>
            <a:endParaRPr lang="en-ZA">
              <a:solidFill>
                <a:prstClr val="white">
                  <a:tint val="75000"/>
                </a:prstClr>
              </a:solidFill>
            </a:endParaRPr>
          </a:p>
        </p:txBody>
      </p:sp>
      <p:sp>
        <p:nvSpPr>
          <p:cNvPr id="6" name="Slide Number Placeholder 5"/>
          <p:cNvSpPr>
            <a:spLocks noGrp="1"/>
          </p:cNvSpPr>
          <p:nvPr>
            <p:ph type="sldNum" sz="quarter" idx="12"/>
          </p:nvPr>
        </p:nvSpPr>
        <p:spPr>
          <a:xfrm>
            <a:off x="7573163" y="5398634"/>
            <a:ext cx="865613" cy="1090789"/>
          </a:xfrm>
        </p:spPr>
        <p:txBody>
          <a:bodyPr anchor="t"/>
          <a:lstStyle>
            <a:lvl1pPr algn="ctr">
              <a:defRPr/>
            </a:lvl1pPr>
          </a:lstStyle>
          <a:p>
            <a:fld id="{E6A0F808-6586-402F-985E-4E42266C5316}" type="slidenum">
              <a:rPr lang="en-ZA" smtClean="0">
                <a:solidFill>
                  <a:prstClr val="white">
                    <a:tint val="75000"/>
                  </a:prstClr>
                </a:solidFill>
              </a:rPr>
              <a:pPr/>
              <a:t>‹#›</a:t>
            </a:fld>
            <a:endParaRPr lang="en-ZA">
              <a:solidFill>
                <a:prstClr val="white">
                  <a:tint val="75000"/>
                </a:prstClr>
              </a:solidFill>
            </a:endParaRPr>
          </a:p>
        </p:txBody>
      </p:sp>
    </p:spTree>
    <p:extLst>
      <p:ext uri="{BB962C8B-B14F-4D97-AF65-F5344CB8AC3E}">
        <p14:creationId xmlns:p14="http://schemas.microsoft.com/office/powerpoint/2010/main" val="3239815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1A5C6A-BEF6-47CD-9155-39CA9F581393}" type="datetimeFigureOut">
              <a:rPr lang="en-ZA" smtClean="0"/>
              <a:t>2019/03/19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4F86ED6-EDC6-4D4B-B20F-E383966AE573}" type="slidenum">
              <a:rPr lang="en-ZA" smtClean="0"/>
              <a:t>‹#›</a:t>
            </a:fld>
            <a:endParaRPr lang="en-ZA"/>
          </a:p>
        </p:txBody>
      </p:sp>
    </p:spTree>
    <p:extLst>
      <p:ext uri="{BB962C8B-B14F-4D97-AF65-F5344CB8AC3E}">
        <p14:creationId xmlns:p14="http://schemas.microsoft.com/office/powerpoint/2010/main" val="1400192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1A5C6A-BEF6-47CD-9155-39CA9F581393}" type="datetimeFigureOut">
              <a:rPr lang="en-ZA" smtClean="0"/>
              <a:t>2019/03/19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D4F86ED6-EDC6-4D4B-B20F-E383966AE573}" type="slidenum">
              <a:rPr lang="en-ZA" smtClean="0"/>
              <a:t>‹#›</a:t>
            </a:fld>
            <a:endParaRPr lang="en-ZA"/>
          </a:p>
        </p:txBody>
      </p:sp>
    </p:spTree>
    <p:extLst>
      <p:ext uri="{BB962C8B-B14F-4D97-AF65-F5344CB8AC3E}">
        <p14:creationId xmlns:p14="http://schemas.microsoft.com/office/powerpoint/2010/main" val="957052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C1A5C6A-BEF6-47CD-9155-39CA9F581393}" type="datetimeFigureOut">
              <a:rPr lang="en-ZA" smtClean="0"/>
              <a:t>2019/03/19</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D4F86ED6-EDC6-4D4B-B20F-E383966AE573}" type="slidenum">
              <a:rPr lang="en-ZA" smtClean="0"/>
              <a:t>‹#›</a:t>
            </a:fld>
            <a:endParaRPr lang="en-ZA"/>
          </a:p>
        </p:txBody>
      </p:sp>
    </p:spTree>
    <p:extLst>
      <p:ext uri="{BB962C8B-B14F-4D97-AF65-F5344CB8AC3E}">
        <p14:creationId xmlns:p14="http://schemas.microsoft.com/office/powerpoint/2010/main" val="3930905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C1A5C6A-BEF6-47CD-9155-39CA9F581393}" type="datetimeFigureOut">
              <a:rPr lang="en-ZA" smtClean="0"/>
              <a:t>2019/03/19</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D4F86ED6-EDC6-4D4B-B20F-E383966AE573}" type="slidenum">
              <a:rPr lang="en-ZA" smtClean="0"/>
              <a:t>‹#›</a:t>
            </a:fld>
            <a:endParaRPr lang="en-ZA"/>
          </a:p>
        </p:txBody>
      </p:sp>
    </p:spTree>
    <p:extLst>
      <p:ext uri="{BB962C8B-B14F-4D97-AF65-F5344CB8AC3E}">
        <p14:creationId xmlns:p14="http://schemas.microsoft.com/office/powerpoint/2010/main" val="3601703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1A5C6A-BEF6-47CD-9155-39CA9F581393}" type="datetimeFigureOut">
              <a:rPr lang="en-ZA" smtClean="0"/>
              <a:t>2019/03/19</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D4F86ED6-EDC6-4D4B-B20F-E383966AE573}" type="slidenum">
              <a:rPr lang="en-ZA" smtClean="0"/>
              <a:t>‹#›</a:t>
            </a:fld>
            <a:endParaRPr lang="en-ZA"/>
          </a:p>
        </p:txBody>
      </p:sp>
    </p:spTree>
    <p:extLst>
      <p:ext uri="{BB962C8B-B14F-4D97-AF65-F5344CB8AC3E}">
        <p14:creationId xmlns:p14="http://schemas.microsoft.com/office/powerpoint/2010/main" val="2909107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C1A5C6A-BEF6-47CD-9155-39CA9F581393}" type="datetimeFigureOut">
              <a:rPr lang="en-ZA" smtClean="0"/>
              <a:t>2019/03/19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D4F86ED6-EDC6-4D4B-B20F-E383966AE573}" type="slidenum">
              <a:rPr lang="en-ZA" smtClean="0"/>
              <a:t>‹#›</a:t>
            </a:fld>
            <a:endParaRPr lang="en-ZA"/>
          </a:p>
        </p:txBody>
      </p:sp>
    </p:spTree>
    <p:extLst>
      <p:ext uri="{BB962C8B-B14F-4D97-AF65-F5344CB8AC3E}">
        <p14:creationId xmlns:p14="http://schemas.microsoft.com/office/powerpoint/2010/main" val="545258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C1A5C6A-BEF6-47CD-9155-39CA9F581393}" type="datetimeFigureOut">
              <a:rPr lang="en-ZA" smtClean="0"/>
              <a:t>2019/03/19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D4F86ED6-EDC6-4D4B-B20F-E383966AE573}" type="slidenum">
              <a:rPr lang="en-ZA" smtClean="0"/>
              <a:t>‹#›</a:t>
            </a:fld>
            <a:endParaRPr lang="en-ZA"/>
          </a:p>
        </p:txBody>
      </p:sp>
    </p:spTree>
    <p:extLst>
      <p:ext uri="{BB962C8B-B14F-4D97-AF65-F5344CB8AC3E}">
        <p14:creationId xmlns:p14="http://schemas.microsoft.com/office/powerpoint/2010/main" val="2800863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1.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1A5C6A-BEF6-47CD-9155-39CA9F581393}" type="datetimeFigureOut">
              <a:rPr lang="en-ZA" smtClean="0"/>
              <a:t>2019/03/19</a:t>
            </a:fld>
            <a:endParaRPr lang="en-Z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F86ED6-EDC6-4D4B-B20F-E383966AE573}" type="slidenum">
              <a:rPr lang="en-ZA" smtClean="0"/>
              <a:t>‹#›</a:t>
            </a:fld>
            <a:endParaRPr lang="en-ZA"/>
          </a:p>
        </p:txBody>
      </p:sp>
    </p:spTree>
    <p:extLst>
      <p:ext uri="{BB962C8B-B14F-4D97-AF65-F5344CB8AC3E}">
        <p14:creationId xmlns:p14="http://schemas.microsoft.com/office/powerpoint/2010/main" val="20847877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510241" y="753228"/>
            <a:ext cx="7210396"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0241" y="2336873"/>
            <a:ext cx="7210396"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63236" y="5936188"/>
            <a:ext cx="2057400" cy="365125"/>
          </a:xfrm>
          <a:prstGeom prst="rect">
            <a:avLst/>
          </a:prstGeom>
        </p:spPr>
        <p:txBody>
          <a:bodyPr vert="horz" lIns="91440" tIns="45720" rIns="91440" bIns="45720" rtlCol="0" anchor="ctr"/>
          <a:lstStyle>
            <a:lvl1pPr algn="r">
              <a:defRPr sz="788">
                <a:solidFill>
                  <a:schemeClr val="tx1">
                    <a:tint val="75000"/>
                  </a:schemeClr>
                </a:solidFill>
              </a:defRPr>
            </a:lvl1pPr>
          </a:lstStyle>
          <a:p>
            <a:fld id="{1DEFB7E1-A0FA-4205-860A-C9A5BF2EAB53}" type="datetimeFigureOut">
              <a:rPr lang="en-ZA" smtClean="0">
                <a:solidFill>
                  <a:prstClr val="white">
                    <a:tint val="75000"/>
                  </a:prstClr>
                </a:solidFill>
              </a:rPr>
              <a:pPr/>
              <a:t>2019/03/19</a:t>
            </a:fld>
            <a:endParaRPr lang="en-ZA">
              <a:solidFill>
                <a:prstClr val="white">
                  <a:tint val="75000"/>
                </a:prstClr>
              </a:solidFill>
            </a:endParaRPr>
          </a:p>
        </p:txBody>
      </p:sp>
      <p:sp>
        <p:nvSpPr>
          <p:cNvPr id="5" name="Footer Placeholder 4"/>
          <p:cNvSpPr>
            <a:spLocks noGrp="1"/>
          </p:cNvSpPr>
          <p:nvPr>
            <p:ph type="ftr" sz="quarter" idx="3"/>
          </p:nvPr>
        </p:nvSpPr>
        <p:spPr>
          <a:xfrm>
            <a:off x="510241" y="5936189"/>
            <a:ext cx="5152995" cy="365125"/>
          </a:xfrm>
          <a:prstGeom prst="rect">
            <a:avLst/>
          </a:prstGeom>
        </p:spPr>
        <p:txBody>
          <a:bodyPr vert="horz" lIns="91440" tIns="45720" rIns="91440" bIns="45720" rtlCol="0" anchor="ctr"/>
          <a:lstStyle>
            <a:lvl1pPr algn="l">
              <a:defRPr sz="788">
                <a:solidFill>
                  <a:schemeClr val="tx1">
                    <a:tint val="75000"/>
                  </a:schemeClr>
                </a:solidFill>
              </a:defRPr>
            </a:lvl1pPr>
          </a:lstStyle>
          <a:p>
            <a:endParaRPr lang="en-ZA">
              <a:solidFill>
                <a:prstClr val="white">
                  <a:tint val="75000"/>
                </a:prstClr>
              </a:solidFill>
            </a:endParaRPr>
          </a:p>
        </p:txBody>
      </p:sp>
      <p:sp>
        <p:nvSpPr>
          <p:cNvPr id="6" name="Slide Number Placeholder 5"/>
          <p:cNvSpPr>
            <a:spLocks noGrp="1"/>
          </p:cNvSpPr>
          <p:nvPr>
            <p:ph type="sldNum" sz="quarter" idx="4"/>
          </p:nvPr>
        </p:nvSpPr>
        <p:spPr>
          <a:xfrm>
            <a:off x="8047092" y="753228"/>
            <a:ext cx="865613" cy="1090789"/>
          </a:xfrm>
          <a:prstGeom prst="rect">
            <a:avLst/>
          </a:prstGeom>
        </p:spPr>
        <p:txBody>
          <a:bodyPr vert="horz" lIns="91440" tIns="45720" rIns="91440" bIns="45720" rtlCol="0" anchor="ctr"/>
          <a:lstStyle>
            <a:lvl1pPr algn="l">
              <a:defRPr sz="2700">
                <a:solidFill>
                  <a:schemeClr val="tx1">
                    <a:tint val="75000"/>
                  </a:schemeClr>
                </a:solidFill>
              </a:defRPr>
            </a:lvl1pPr>
          </a:lstStyle>
          <a:p>
            <a:fld id="{E6A0F808-6586-402F-985E-4E42266C5316}" type="slidenum">
              <a:rPr lang="en-ZA" smtClean="0">
                <a:solidFill>
                  <a:prstClr val="white">
                    <a:tint val="75000"/>
                  </a:prstClr>
                </a:solidFill>
              </a:rPr>
              <a:pPr/>
              <a:t>‹#›</a:t>
            </a:fld>
            <a:endParaRPr lang="en-ZA">
              <a:solidFill>
                <a:prstClr val="white">
                  <a:tint val="75000"/>
                </a:prstClr>
              </a:solidFill>
            </a:endParaRPr>
          </a:p>
        </p:txBody>
      </p:sp>
    </p:spTree>
    <p:extLst>
      <p:ext uri="{BB962C8B-B14F-4D97-AF65-F5344CB8AC3E}">
        <p14:creationId xmlns:p14="http://schemas.microsoft.com/office/powerpoint/2010/main" val="227843957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685800" rtl="0" eaLnBrk="1" latinLnBrk="0" hangingPunct="1">
        <a:lnSpc>
          <a:spcPct val="90000"/>
        </a:lnSpc>
        <a:spcBef>
          <a:spcPct val="0"/>
        </a:spcBef>
        <a:buNone/>
        <a:defRPr sz="27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0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0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0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oleObject" Target="../embeddings/oleObject1.bin"/><Relationship Id="rId7" Type="http://schemas.openxmlformats.org/officeDocument/2006/relationships/image" Target="../media/image7.png"/><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6.png"/><Relationship Id="rId5" Type="http://schemas.openxmlformats.org/officeDocument/2006/relationships/image" Target="../media/image5.gif"/><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7.png"/><Relationship Id="rId7" Type="http://schemas.openxmlformats.org/officeDocument/2006/relationships/diagramQuickStyle" Target="../diagrams/quickStyle1.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8.png"/><Relationship Id="rId9" Type="http://schemas.microsoft.com/office/2007/relationships/diagramDrawing" Target="../diagrams/drawing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oleObject" Target="../embeddings/oleObject2.bin"/><Relationship Id="rId7" Type="http://schemas.openxmlformats.org/officeDocument/2006/relationships/image" Target="../media/image7.png"/><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6.png"/><Relationship Id="rId5" Type="http://schemas.openxmlformats.org/officeDocument/2006/relationships/image" Target="../media/image5.gif"/><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30364" y="2616316"/>
            <a:ext cx="7513636" cy="1628514"/>
          </a:xfrm>
          <a:solidFill>
            <a:schemeClr val="bg1">
              <a:lumMod val="95000"/>
            </a:schemeClr>
          </a:solidFill>
        </p:spPr>
        <p:txBody>
          <a:bodyPr/>
          <a:lstStyle/>
          <a:p>
            <a:pPr algn="ctr"/>
            <a:br>
              <a:rPr lang="en-ZA" sz="2400" dirty="0">
                <a:latin typeface="Segoe UI" panose="020B0502040204020203" pitchFamily="34" charset="0"/>
                <a:ea typeface="Segoe UI" panose="020B0502040204020203" pitchFamily="34" charset="0"/>
                <a:cs typeface="Segoe UI" panose="020B0502040204020203" pitchFamily="34" charset="0"/>
              </a:rPr>
            </a:br>
            <a:br>
              <a:rPr lang="en-ZA" sz="2400" dirty="0">
                <a:latin typeface="Segoe UI" panose="020B0502040204020203" pitchFamily="34" charset="0"/>
                <a:ea typeface="Segoe UI" panose="020B0502040204020203" pitchFamily="34" charset="0"/>
                <a:cs typeface="Segoe UI" panose="020B0502040204020203" pitchFamily="34" charset="0"/>
              </a:rPr>
            </a:br>
            <a:br>
              <a:rPr lang="en-ZA" sz="2400" dirty="0">
                <a:latin typeface="Segoe UI" panose="020B0502040204020203" pitchFamily="34" charset="0"/>
                <a:ea typeface="Segoe UI" panose="020B0502040204020203" pitchFamily="34" charset="0"/>
                <a:cs typeface="Segoe UI" panose="020B0502040204020203" pitchFamily="34" charset="0"/>
              </a:rPr>
            </a:br>
            <a:br>
              <a:rPr lang="en-ZA" sz="2400" dirty="0">
                <a:latin typeface="Segoe UI" panose="020B0502040204020203" pitchFamily="34" charset="0"/>
                <a:ea typeface="Segoe UI" panose="020B0502040204020203" pitchFamily="34" charset="0"/>
                <a:cs typeface="Segoe UI" panose="020B0502040204020203" pitchFamily="34" charset="0"/>
              </a:rPr>
            </a:br>
            <a:br>
              <a:rPr lang="en-ZA" sz="2400" dirty="0">
                <a:latin typeface="Segoe UI" panose="020B0502040204020203" pitchFamily="34" charset="0"/>
                <a:ea typeface="Segoe UI" panose="020B0502040204020203" pitchFamily="34" charset="0"/>
                <a:cs typeface="Segoe UI" panose="020B0502040204020203" pitchFamily="34" charset="0"/>
              </a:rPr>
            </a:br>
            <a:br>
              <a:rPr lang="en-ZA" sz="2400" dirty="0">
                <a:latin typeface="Segoe UI" panose="020B0502040204020203" pitchFamily="34" charset="0"/>
                <a:ea typeface="Segoe UI" panose="020B0502040204020203" pitchFamily="34" charset="0"/>
                <a:cs typeface="Segoe UI" panose="020B0502040204020203" pitchFamily="34" charset="0"/>
              </a:rPr>
            </a:br>
            <a:br>
              <a:rPr lang="en-ZA" sz="2400" dirty="0">
                <a:latin typeface="Segoe UI" panose="020B0502040204020203" pitchFamily="34" charset="0"/>
                <a:ea typeface="Segoe UI" panose="020B0502040204020203" pitchFamily="34" charset="0"/>
                <a:cs typeface="Segoe UI" panose="020B0502040204020203" pitchFamily="34" charset="0"/>
              </a:rPr>
            </a:br>
            <a:br>
              <a:rPr lang="en-ZA" sz="2400" dirty="0">
                <a:latin typeface="Segoe UI" panose="020B0502040204020203" pitchFamily="34" charset="0"/>
                <a:ea typeface="Segoe UI" panose="020B0502040204020203" pitchFamily="34" charset="0"/>
                <a:cs typeface="Segoe UI" panose="020B0502040204020203" pitchFamily="34" charset="0"/>
              </a:rPr>
            </a:br>
            <a:br>
              <a:rPr lang="en-ZA" sz="2400" dirty="0">
                <a:latin typeface="Segoe UI" panose="020B0502040204020203" pitchFamily="34" charset="0"/>
                <a:ea typeface="Segoe UI" panose="020B0502040204020203" pitchFamily="34" charset="0"/>
                <a:cs typeface="Segoe UI" panose="020B0502040204020203" pitchFamily="34" charset="0"/>
              </a:rPr>
            </a:br>
            <a:br>
              <a:rPr lang="en-ZA" sz="2400" dirty="0">
                <a:latin typeface="Segoe UI" panose="020B0502040204020203" pitchFamily="34" charset="0"/>
                <a:ea typeface="Segoe UI" panose="020B0502040204020203" pitchFamily="34" charset="0"/>
                <a:cs typeface="Segoe UI" panose="020B0502040204020203" pitchFamily="34" charset="0"/>
              </a:rPr>
            </a:br>
            <a:br>
              <a:rPr lang="en-ZA" sz="2400" dirty="0">
                <a:latin typeface="Segoe UI" panose="020B0502040204020203" pitchFamily="34" charset="0"/>
                <a:ea typeface="Segoe UI" panose="020B0502040204020203" pitchFamily="34" charset="0"/>
                <a:cs typeface="Segoe UI" panose="020B0502040204020203" pitchFamily="34" charset="0"/>
              </a:rPr>
            </a:br>
            <a:br>
              <a:rPr lang="en-ZA" sz="2400" dirty="0">
                <a:latin typeface="Segoe UI" panose="020B0502040204020203" pitchFamily="34" charset="0"/>
                <a:ea typeface="Segoe UI" panose="020B0502040204020203" pitchFamily="34" charset="0"/>
                <a:cs typeface="Segoe UI" panose="020B0502040204020203" pitchFamily="34" charset="0"/>
              </a:rPr>
            </a:br>
            <a:br>
              <a:rPr lang="en-ZA" sz="2400" dirty="0">
                <a:latin typeface="Segoe UI" panose="020B0502040204020203" pitchFamily="34" charset="0"/>
                <a:ea typeface="Segoe UI" panose="020B0502040204020203" pitchFamily="34" charset="0"/>
                <a:cs typeface="Segoe UI" panose="020B0502040204020203" pitchFamily="34" charset="0"/>
              </a:rPr>
            </a:br>
            <a:br>
              <a:rPr lang="en-ZA" sz="2400" dirty="0">
                <a:latin typeface="Segoe UI" panose="020B0502040204020203" pitchFamily="34" charset="0"/>
                <a:ea typeface="Segoe UI" panose="020B0502040204020203" pitchFamily="34" charset="0"/>
                <a:cs typeface="Segoe UI" panose="020B0502040204020203" pitchFamily="34" charset="0"/>
              </a:rPr>
            </a:br>
            <a:br>
              <a:rPr lang="en-ZA" sz="2400" dirty="0">
                <a:latin typeface="Segoe UI" panose="020B0502040204020203" pitchFamily="34" charset="0"/>
                <a:ea typeface="Segoe UI" panose="020B0502040204020203" pitchFamily="34" charset="0"/>
                <a:cs typeface="Segoe UI" panose="020B0502040204020203" pitchFamily="34" charset="0"/>
              </a:rPr>
            </a:br>
            <a:br>
              <a:rPr lang="en-ZA" sz="2400" dirty="0">
                <a:latin typeface="Segoe UI" panose="020B0502040204020203" pitchFamily="34" charset="0"/>
                <a:ea typeface="Segoe UI" panose="020B0502040204020203" pitchFamily="34" charset="0"/>
                <a:cs typeface="Segoe UI" panose="020B0502040204020203" pitchFamily="34" charset="0"/>
              </a:rPr>
            </a:br>
            <a:r>
              <a:rPr lang="en-ZA" sz="2400" dirty="0">
                <a:latin typeface="Segoe UI" panose="020B0502040204020203" pitchFamily="34" charset="0"/>
                <a:ea typeface="Segoe UI" panose="020B0502040204020203" pitchFamily="34" charset="0"/>
                <a:cs typeface="Segoe UI" panose="020B0502040204020203" pitchFamily="34" charset="0"/>
              </a:rPr>
              <a:t>REPORT ON STEINHOFF </a:t>
            </a:r>
            <a:br>
              <a:rPr lang="en-ZA" sz="2000" dirty="0">
                <a:latin typeface="Segoe UI" panose="020B0502040204020203" pitchFamily="34" charset="0"/>
                <a:ea typeface="Segoe UI" panose="020B0502040204020203" pitchFamily="34" charset="0"/>
                <a:cs typeface="Segoe UI" panose="020B0502040204020203" pitchFamily="34" charset="0"/>
              </a:rPr>
            </a:br>
            <a:br>
              <a:rPr lang="en-ZA" sz="2000" dirty="0">
                <a:latin typeface="Segoe UI" panose="020B0502040204020203" pitchFamily="34" charset="0"/>
                <a:ea typeface="Segoe UI" panose="020B0502040204020203" pitchFamily="34" charset="0"/>
                <a:cs typeface="Segoe UI" panose="020B0502040204020203" pitchFamily="34" charset="0"/>
              </a:rPr>
            </a:br>
            <a:br>
              <a:rPr lang="en-ZA" sz="2000" dirty="0">
                <a:latin typeface="Segoe UI" panose="020B0502040204020203" pitchFamily="34" charset="0"/>
                <a:ea typeface="Segoe UI" panose="020B0502040204020203" pitchFamily="34" charset="0"/>
                <a:cs typeface="Segoe UI" panose="020B0502040204020203" pitchFamily="34" charset="0"/>
              </a:rPr>
            </a:br>
            <a:endParaRPr lang="en-ZA" sz="2000" dirty="0"/>
          </a:p>
        </p:txBody>
      </p:sp>
      <p:sp>
        <p:nvSpPr>
          <p:cNvPr id="8" name="Subtitle 7"/>
          <p:cNvSpPr>
            <a:spLocks noGrp="1"/>
          </p:cNvSpPr>
          <p:nvPr>
            <p:ph type="subTitle" idx="1"/>
          </p:nvPr>
        </p:nvSpPr>
        <p:spPr>
          <a:xfrm>
            <a:off x="792760" y="5680783"/>
            <a:ext cx="7380213" cy="838265"/>
          </a:xfrm>
        </p:spPr>
        <p:txBody>
          <a:bodyPr>
            <a:normAutofit fontScale="92500"/>
          </a:bodyPr>
          <a:lstStyle/>
          <a:p>
            <a:pPr algn="ctr"/>
            <a:r>
              <a:rPr lang="en-ZA" sz="2400" dirty="0">
                <a:latin typeface="Segoe UI" panose="020B0502040204020203" pitchFamily="34" charset="0"/>
                <a:ea typeface="Segoe UI" panose="020B0502040204020203" pitchFamily="34" charset="0"/>
                <a:cs typeface="Segoe UI" panose="020B0502040204020203" pitchFamily="34" charset="0"/>
              </a:rPr>
              <a:t>Presented by Lieutenant General (Dr/Adv) SG Lebeya</a:t>
            </a:r>
          </a:p>
          <a:p>
            <a:pPr algn="ctr"/>
            <a:r>
              <a:rPr lang="en-ZA" sz="2400" dirty="0">
                <a:latin typeface="Segoe UI" panose="020B0502040204020203" pitchFamily="34" charset="0"/>
                <a:ea typeface="Segoe UI" panose="020B0502040204020203" pitchFamily="34" charset="0"/>
                <a:cs typeface="Segoe UI" panose="020B0502040204020203" pitchFamily="34" charset="0"/>
              </a:rPr>
              <a:t>National Head: Directorate for Priority Crime Investigation</a:t>
            </a:r>
          </a:p>
        </p:txBody>
      </p:sp>
      <p:graphicFrame>
        <p:nvGraphicFramePr>
          <p:cNvPr id="10" name="Object 4"/>
          <p:cNvGraphicFramePr>
            <a:graphicFrameLocks noChangeAspect="1"/>
          </p:cNvGraphicFramePr>
          <p:nvPr>
            <p:extLst/>
          </p:nvPr>
        </p:nvGraphicFramePr>
        <p:xfrm>
          <a:off x="1" y="2801398"/>
          <a:ext cx="1554060" cy="1258349"/>
        </p:xfrm>
        <a:graphic>
          <a:graphicData uri="http://schemas.openxmlformats.org/presentationml/2006/ole">
            <mc:AlternateContent xmlns:mc="http://schemas.openxmlformats.org/markup-compatibility/2006">
              <mc:Choice xmlns:v="urn:schemas-microsoft-com:vml" Requires="v">
                <p:oleObj spid="_x0000_s1079" name="Drawing" r:id="rId3" imgW="10544013" imgH="7038309" progId="">
                  <p:embed/>
                </p:oleObj>
              </mc:Choice>
              <mc:Fallback>
                <p:oleObj name="Drawing" r:id="rId3" imgW="10544013" imgH="7038309"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2801398"/>
                        <a:ext cx="1554060" cy="1258349"/>
                      </a:xfrm>
                      <a:prstGeom prst="rect">
                        <a:avLst/>
                      </a:prstGeom>
                      <a:noFill/>
                      <a:ln>
                        <a:noFill/>
                      </a:ln>
                      <a:effectLst/>
                    </p:spPr>
                  </p:pic>
                </p:oleObj>
              </mc:Fallback>
            </mc:AlternateContent>
          </a:graphicData>
        </a:graphic>
      </p:graphicFrame>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2801398"/>
            <a:ext cx="1453394" cy="741370"/>
          </a:xfrm>
          <a:prstGeom prst="rect">
            <a:avLst/>
          </a:prstGeom>
          <a:effectLst/>
        </p:spPr>
      </p:pic>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92093" y="3542769"/>
            <a:ext cx="761301" cy="516979"/>
          </a:xfrm>
          <a:prstGeom prst="rect">
            <a:avLst/>
          </a:prstGeom>
        </p:spPr>
      </p:pic>
      <p:sp>
        <p:nvSpPr>
          <p:cNvPr id="11" name="Rectangle 10"/>
          <p:cNvSpPr/>
          <p:nvPr/>
        </p:nvSpPr>
        <p:spPr>
          <a:xfrm>
            <a:off x="15730" y="3542767"/>
            <a:ext cx="777030" cy="70206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a:solidFill>
                <a:prstClr val="white"/>
              </a:solidFill>
            </a:endParaRPr>
          </a:p>
        </p:txBody>
      </p:sp>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2616316"/>
            <a:ext cx="1554061" cy="926451"/>
          </a:xfrm>
          <a:prstGeom prst="rect">
            <a:avLst/>
          </a:prstGeom>
          <a:effectLst/>
        </p:spPr>
      </p:pic>
      <p:pic>
        <p:nvPicPr>
          <p:cNvPr id="13" name="Picture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68397" y="3542766"/>
            <a:ext cx="805184" cy="702063"/>
          </a:xfrm>
          <a:prstGeom prst="rect">
            <a:avLst/>
          </a:prstGeom>
        </p:spPr>
      </p:pic>
      <p:pic>
        <p:nvPicPr>
          <p:cNvPr id="14" name="Picture 13" descr="Picture1"/>
          <p:cNvPicPr>
            <a:picLocks noChangeAspect="1" noChangeArrowheads="1"/>
          </p:cNvPicPr>
          <p:nvPr/>
        </p:nvPicPr>
        <p:blipFill rotWithShape="1">
          <a:blip r:embed="rId8" cstate="print"/>
          <a:srcRect l="-531" t="8217" r="531" b="1731"/>
          <a:stretch/>
        </p:blipFill>
        <p:spPr bwMode="auto">
          <a:xfrm>
            <a:off x="95258" y="3613243"/>
            <a:ext cx="616356" cy="631586"/>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val="3189368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C243819-2850-44C5-8E7E-FF94B2E5B309}" type="slidenum">
              <a:rPr lang="en-ZA" smtClean="0">
                <a:solidFill>
                  <a:prstClr val="black">
                    <a:tint val="75000"/>
                  </a:prstClr>
                </a:solidFill>
              </a:rPr>
              <a:pPr/>
              <a:t>2</a:t>
            </a:fld>
            <a:endParaRPr lang="en-ZA">
              <a:solidFill>
                <a:prstClr val="black">
                  <a:tint val="75000"/>
                </a:prstClr>
              </a:solidFill>
            </a:endParaRPr>
          </a:p>
        </p:txBody>
      </p:sp>
      <p:sp>
        <p:nvSpPr>
          <p:cNvPr id="8" name="Text Placeholder 2"/>
          <p:cNvSpPr txBox="1">
            <a:spLocks/>
          </p:cNvSpPr>
          <p:nvPr/>
        </p:nvSpPr>
        <p:spPr>
          <a:xfrm>
            <a:off x="1384183" y="3902"/>
            <a:ext cx="7799107" cy="819319"/>
          </a:xfrm>
          <a:prstGeom prst="rect">
            <a:avLst/>
          </a:prstGeom>
          <a:solidFill>
            <a:srgbClr val="CC3300"/>
          </a:solidFill>
        </p:spPr>
        <p:txBody>
          <a:bodyPr vert="horz" lIns="91440" tIns="45720" rIns="91440" bIns="45720" rtlCol="0">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r>
              <a:rPr lang="en-ZA" b="1" dirty="0">
                <a:solidFill>
                  <a:schemeClr val="bg1"/>
                </a:solidFill>
                <a:latin typeface="Segoe UI" panose="020B0502040204020203" pitchFamily="34" charset="0"/>
                <a:ea typeface="Segoe UI" panose="020B0502040204020203" pitchFamily="34" charset="0"/>
                <a:cs typeface="Segoe UI" panose="020B0502040204020203" pitchFamily="34" charset="0"/>
              </a:rPr>
              <a:t>Serious Commercial Crime Investigation</a:t>
            </a:r>
          </a:p>
          <a:p>
            <a:pPr algn="ctr"/>
            <a:r>
              <a:rPr lang="en-ZA" b="1" dirty="0">
                <a:solidFill>
                  <a:schemeClr val="bg1"/>
                </a:solidFill>
                <a:latin typeface="Segoe UI" panose="020B0502040204020203" pitchFamily="34" charset="0"/>
                <a:ea typeface="Segoe UI" panose="020B0502040204020203" pitchFamily="34" charset="0"/>
                <a:cs typeface="Segoe UI" panose="020B0502040204020203" pitchFamily="34" charset="0"/>
              </a:rPr>
              <a:t>Steinhoff International Holdings N.V. </a:t>
            </a:r>
          </a:p>
          <a:p>
            <a:pPr algn="ctr"/>
            <a:endParaRPr lang="en-ZA" b="1" dirty="0">
              <a:solidFill>
                <a:schemeClr val="bg1"/>
              </a:solidFill>
              <a:latin typeface="Segoe UI" panose="020B0502040204020203" pitchFamily="34" charset="0"/>
              <a:ea typeface="Segoe UI" panose="020B0502040204020203" pitchFamily="34" charset="0"/>
              <a:cs typeface="Segoe UI" panose="020B0502040204020203" pitchFamily="34" charset="0"/>
            </a:endParaRPr>
          </a:p>
          <a:p>
            <a:pPr algn="ctr"/>
            <a:endParaRPr lang="en-ZA" b="1" dirty="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34" y="-3628"/>
            <a:ext cx="1375149" cy="867694"/>
          </a:xfrm>
          <a:prstGeom prst="rect">
            <a:avLst/>
          </a:prstGeom>
        </p:spPr>
      </p:pic>
      <p:pic>
        <p:nvPicPr>
          <p:cNvPr id="12" name="Picture 11" descr="Picture1"/>
          <p:cNvPicPr>
            <a:picLocks noChangeAspect="1" noChangeArrowheads="1"/>
          </p:cNvPicPr>
          <p:nvPr/>
        </p:nvPicPr>
        <p:blipFill rotWithShape="1">
          <a:blip r:embed="rId4" cstate="print"/>
          <a:srcRect l="-531" t="8217" r="531" b="1731"/>
          <a:stretch/>
        </p:blipFill>
        <p:spPr bwMode="auto">
          <a:xfrm>
            <a:off x="-19644" y="-3628"/>
            <a:ext cx="490436" cy="539045"/>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graphicFrame>
        <p:nvGraphicFramePr>
          <p:cNvPr id="3" name="Diagram 2"/>
          <p:cNvGraphicFramePr/>
          <p:nvPr>
            <p:extLst>
              <p:ext uri="{D42A27DB-BD31-4B8C-83A1-F6EECF244321}">
                <p14:modId xmlns:p14="http://schemas.microsoft.com/office/powerpoint/2010/main" val="3718567301"/>
              </p:ext>
            </p:extLst>
          </p:nvPr>
        </p:nvGraphicFramePr>
        <p:xfrm>
          <a:off x="140733" y="148721"/>
          <a:ext cx="9003267" cy="640447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7798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C243819-2850-44C5-8E7E-FF94B2E5B309}" type="slidenum">
              <a:rPr lang="en-ZA" smtClean="0">
                <a:solidFill>
                  <a:prstClr val="black">
                    <a:tint val="75000"/>
                  </a:prstClr>
                </a:solidFill>
              </a:rPr>
              <a:pPr/>
              <a:t>3</a:t>
            </a:fld>
            <a:endParaRPr lang="en-ZA">
              <a:solidFill>
                <a:prstClr val="black">
                  <a:tint val="75000"/>
                </a:prstClr>
              </a:solidFill>
            </a:endParaRPr>
          </a:p>
        </p:txBody>
      </p:sp>
      <p:sp>
        <p:nvSpPr>
          <p:cNvPr id="8" name="Text Placeholder 2"/>
          <p:cNvSpPr txBox="1">
            <a:spLocks/>
          </p:cNvSpPr>
          <p:nvPr/>
        </p:nvSpPr>
        <p:spPr>
          <a:xfrm>
            <a:off x="1384183" y="3902"/>
            <a:ext cx="7799107" cy="860164"/>
          </a:xfrm>
          <a:prstGeom prst="rect">
            <a:avLst/>
          </a:prstGeom>
          <a:solidFill>
            <a:srgbClr val="CC3300"/>
          </a:solidFill>
        </p:spPr>
        <p:txBody>
          <a:bodyPr vert="horz" lIns="91440" tIns="45720" rIns="91440" bIns="45720" rtlCol="0">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r>
              <a:rPr lang="en-ZA" b="1" dirty="0">
                <a:solidFill>
                  <a:schemeClr val="bg1"/>
                </a:solidFill>
                <a:latin typeface="Segoe UI" panose="020B0502040204020203" pitchFamily="34" charset="0"/>
                <a:ea typeface="Segoe UI" panose="020B0502040204020203" pitchFamily="34" charset="0"/>
                <a:cs typeface="Segoe UI" panose="020B0502040204020203" pitchFamily="34" charset="0"/>
              </a:rPr>
              <a:t>Serious Commercial Crime Investigation</a:t>
            </a:r>
          </a:p>
          <a:p>
            <a:pPr algn="ctr"/>
            <a:r>
              <a:rPr lang="en-ZA" b="1" dirty="0">
                <a:solidFill>
                  <a:schemeClr val="bg1"/>
                </a:solidFill>
                <a:latin typeface="Segoe UI" panose="020B0502040204020203" pitchFamily="34" charset="0"/>
                <a:ea typeface="Segoe UI" panose="020B0502040204020203" pitchFamily="34" charset="0"/>
                <a:cs typeface="Segoe UI" panose="020B0502040204020203" pitchFamily="34" charset="0"/>
              </a:rPr>
              <a:t>Steinhoff International Holdings N.V. </a:t>
            </a: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34" y="-3628"/>
            <a:ext cx="1375149" cy="867694"/>
          </a:xfrm>
          <a:prstGeom prst="rect">
            <a:avLst/>
          </a:prstGeom>
        </p:spPr>
      </p:pic>
      <p:pic>
        <p:nvPicPr>
          <p:cNvPr id="12" name="Picture 11" descr="Picture1"/>
          <p:cNvPicPr>
            <a:picLocks noChangeAspect="1" noChangeArrowheads="1"/>
          </p:cNvPicPr>
          <p:nvPr/>
        </p:nvPicPr>
        <p:blipFill rotWithShape="1">
          <a:blip r:embed="rId3" cstate="print"/>
          <a:srcRect l="-531" t="8217" r="531" b="1731"/>
          <a:stretch/>
        </p:blipFill>
        <p:spPr bwMode="auto">
          <a:xfrm>
            <a:off x="-19644" y="-3628"/>
            <a:ext cx="490436" cy="539045"/>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5" name="TextBox 4"/>
          <p:cNvSpPr txBox="1"/>
          <p:nvPr/>
        </p:nvSpPr>
        <p:spPr>
          <a:xfrm>
            <a:off x="-19644" y="864066"/>
            <a:ext cx="9163644" cy="6709529"/>
          </a:xfrm>
          <a:prstGeom prst="rect">
            <a:avLst/>
          </a:prstGeom>
          <a:noFill/>
        </p:spPr>
        <p:txBody>
          <a:bodyPr wrap="square" rtlCol="0">
            <a:spAutoFit/>
          </a:bodyPr>
          <a:lstStyle/>
          <a:p>
            <a:r>
              <a:rPr lang="en-ZA" sz="2400" b="1" dirty="0">
                <a:latin typeface="Segoe UI" panose="020B0502040204020203" pitchFamily="34" charset="0"/>
                <a:ea typeface="Segoe UI" panose="020B0502040204020203" pitchFamily="34" charset="0"/>
                <a:cs typeface="Segoe UI" panose="020B0502040204020203" pitchFamily="34" charset="0"/>
              </a:rPr>
              <a:t>Background to investigation</a:t>
            </a:r>
          </a:p>
          <a:p>
            <a:endParaRPr lang="en-ZA" sz="2400" dirty="0">
              <a:latin typeface="Segoe UI" panose="020B0502040204020203" pitchFamily="34" charset="0"/>
              <a:ea typeface="Segoe UI" panose="020B0502040204020203" pitchFamily="34" charset="0"/>
              <a:cs typeface="Segoe UI" panose="020B0502040204020203" pitchFamily="34" charset="0"/>
            </a:endParaRPr>
          </a:p>
          <a:p>
            <a:pPr algn="just"/>
            <a:r>
              <a:rPr lang="en-ZA" b="1" dirty="0">
                <a:latin typeface="Segoe UI" panose="020B0502040204020203" pitchFamily="34" charset="0"/>
                <a:ea typeface="Segoe UI" panose="020B0502040204020203" pitchFamily="34" charset="0"/>
                <a:cs typeface="Segoe UI" panose="020B0502040204020203" pitchFamily="34" charset="0"/>
              </a:rPr>
              <a:t>Steinhoff International Holdings </a:t>
            </a:r>
            <a:r>
              <a:rPr lang="en-ZA" dirty="0">
                <a:latin typeface="Segoe UI" panose="020B0502040204020203" pitchFamily="34" charset="0"/>
                <a:ea typeface="Segoe UI" panose="020B0502040204020203" pitchFamily="34" charset="0"/>
                <a:cs typeface="Segoe UI" panose="020B0502040204020203" pitchFamily="34" charset="0"/>
              </a:rPr>
              <a:t>N.V. is a company registered in the Netherlands with </a:t>
            </a:r>
          </a:p>
          <a:p>
            <a:pPr algn="just"/>
            <a:r>
              <a:rPr lang="en-ZA" dirty="0">
                <a:latin typeface="Segoe UI" panose="020B0502040204020203" pitchFamily="34" charset="0"/>
                <a:ea typeface="Segoe UI" panose="020B0502040204020203" pitchFamily="34" charset="0"/>
                <a:cs typeface="Segoe UI" panose="020B0502040204020203" pitchFamily="34" charset="0"/>
              </a:rPr>
              <a:t>secondary listing on the Johannesburg Stock Exchange (J.S.E). It is a holding Company for </a:t>
            </a:r>
          </a:p>
          <a:p>
            <a:pPr algn="just"/>
            <a:r>
              <a:rPr lang="en-ZA" dirty="0">
                <a:latin typeface="Segoe UI" panose="020B0502040204020203" pitchFamily="34" charset="0"/>
                <a:ea typeface="Segoe UI" panose="020B0502040204020203" pitchFamily="34" charset="0"/>
                <a:cs typeface="Segoe UI" panose="020B0502040204020203" pitchFamily="34" charset="0"/>
              </a:rPr>
              <a:t>Steinhoff Investment Holdings Ltd (SA) which is also listed on the J.S.E. </a:t>
            </a:r>
          </a:p>
          <a:p>
            <a:pPr algn="just"/>
            <a:endParaRPr lang="en-ZA" dirty="0">
              <a:latin typeface="Segoe UI" panose="020B0502040204020203" pitchFamily="34" charset="0"/>
              <a:ea typeface="Segoe UI" panose="020B0502040204020203" pitchFamily="34" charset="0"/>
              <a:cs typeface="Segoe UI" panose="020B0502040204020203" pitchFamily="34" charset="0"/>
            </a:endParaRPr>
          </a:p>
          <a:p>
            <a:pPr algn="just"/>
            <a:r>
              <a:rPr lang="en-ZA" dirty="0">
                <a:latin typeface="Segoe UI" panose="020B0502040204020203" pitchFamily="34" charset="0"/>
                <a:ea typeface="Segoe UI" panose="020B0502040204020203" pitchFamily="34" charset="0"/>
                <a:cs typeface="Segoe UI" panose="020B0502040204020203" pitchFamily="34" charset="0"/>
              </a:rPr>
              <a:t>To date four complaints (dockets), have been received together with a report in terms of Section 34 (1) of the Prevention and Combating of Corrupt Activities Act of 2004, relating to the Steinhoff matter. These investigations have since been combined into one criminal investigation, namely, Sandton CAS 612/08/2018 </a:t>
            </a:r>
          </a:p>
          <a:p>
            <a:pPr algn="just"/>
            <a:endParaRPr lang="en-ZA" dirty="0">
              <a:latin typeface="Segoe UI" panose="020B0502040204020203" pitchFamily="34" charset="0"/>
              <a:ea typeface="Segoe UI" panose="020B0502040204020203" pitchFamily="34" charset="0"/>
              <a:cs typeface="Segoe UI" panose="020B0502040204020203" pitchFamily="34" charset="0"/>
            </a:endParaRPr>
          </a:p>
          <a:p>
            <a:pPr algn="just"/>
            <a:r>
              <a:rPr lang="en-ZA" dirty="0">
                <a:latin typeface="Segoe UI" panose="020B0502040204020203" pitchFamily="34" charset="0"/>
                <a:ea typeface="Segoe UI" panose="020B0502040204020203" pitchFamily="34" charset="0"/>
                <a:cs typeface="Segoe UI" panose="020B0502040204020203" pitchFamily="34" charset="0"/>
              </a:rPr>
              <a:t>The alleged allegations are that Steinhoff Investments Holdings Ltd (SA) has been submitting false, misleading and/or deceptive financial statements in order to attract investors, in contravention of the Financial Markets Act</a:t>
            </a:r>
          </a:p>
          <a:p>
            <a:pPr algn="just"/>
            <a:endParaRPr lang="en-ZA" dirty="0">
              <a:latin typeface="Segoe UI" panose="020B0502040204020203" pitchFamily="34" charset="0"/>
              <a:ea typeface="Segoe UI" panose="020B0502040204020203" pitchFamily="34" charset="0"/>
              <a:cs typeface="Segoe UI" panose="020B0502040204020203" pitchFamily="34" charset="0"/>
            </a:endParaRPr>
          </a:p>
          <a:p>
            <a:pPr algn="just"/>
            <a:r>
              <a:rPr lang="en-ZA" dirty="0">
                <a:latin typeface="Segoe UI" panose="020B0502040204020203" pitchFamily="34" charset="0"/>
                <a:ea typeface="Segoe UI" panose="020B0502040204020203" pitchFamily="34" charset="0"/>
                <a:cs typeface="Segoe UI" panose="020B0502040204020203" pitchFamily="34" charset="0"/>
              </a:rPr>
              <a:t>Upon the allegations becoming known during December 2017, the value of the shares dropped significantly, resulting in substantial prejudice to the investors</a:t>
            </a:r>
            <a:endParaRPr lang="en-ZA" sz="1600" dirty="0">
              <a:latin typeface="Segoe UI" panose="020B0502040204020203" pitchFamily="34" charset="0"/>
              <a:ea typeface="Segoe UI" panose="020B0502040204020203" pitchFamily="34" charset="0"/>
              <a:cs typeface="Segoe UI" panose="020B0502040204020203" pitchFamily="34" charset="0"/>
            </a:endParaRPr>
          </a:p>
          <a:p>
            <a:pPr algn="just"/>
            <a:endParaRPr lang="en-ZA" sz="1600" dirty="0">
              <a:latin typeface="Segoe UI" panose="020B0502040204020203" pitchFamily="34" charset="0"/>
              <a:ea typeface="Segoe UI" panose="020B0502040204020203" pitchFamily="34" charset="0"/>
              <a:cs typeface="Segoe UI" panose="020B0502040204020203" pitchFamily="34" charset="0"/>
            </a:endParaRPr>
          </a:p>
          <a:p>
            <a:pPr algn="just"/>
            <a:endParaRPr lang="en-ZA" sz="2400" dirty="0">
              <a:latin typeface="Segoe UI" panose="020B0502040204020203" pitchFamily="34" charset="0"/>
              <a:ea typeface="Segoe UI" panose="020B0502040204020203" pitchFamily="34" charset="0"/>
              <a:cs typeface="Segoe UI" panose="020B0502040204020203" pitchFamily="34" charset="0"/>
            </a:endParaRPr>
          </a:p>
          <a:p>
            <a:pPr algn="just"/>
            <a:r>
              <a:rPr lang="en-ZA" sz="2400" dirty="0">
                <a:latin typeface="Segoe UI" panose="020B0502040204020203" pitchFamily="34" charset="0"/>
                <a:ea typeface="Segoe UI" panose="020B0502040204020203" pitchFamily="34" charset="0"/>
                <a:cs typeface="Segoe UI" panose="020B0502040204020203" pitchFamily="34" charset="0"/>
              </a:rPr>
              <a:t> </a:t>
            </a:r>
          </a:p>
          <a:p>
            <a:endParaRPr lang="en-ZA" sz="2400" dirty="0">
              <a:latin typeface="Segoe UI" panose="020B0502040204020203" pitchFamily="34" charset="0"/>
              <a:ea typeface="Segoe UI" panose="020B0502040204020203" pitchFamily="34" charset="0"/>
              <a:cs typeface="Segoe UI" panose="020B0502040204020203" pitchFamily="34" charset="0"/>
            </a:endParaRPr>
          </a:p>
          <a:p>
            <a:endParaRPr lang="en-ZA" sz="2400" dirty="0">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902924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C243819-2850-44C5-8E7E-FF94B2E5B309}" type="slidenum">
              <a:rPr lang="en-ZA" smtClean="0">
                <a:solidFill>
                  <a:prstClr val="black">
                    <a:tint val="75000"/>
                  </a:prstClr>
                </a:solidFill>
              </a:rPr>
              <a:pPr/>
              <a:t>4</a:t>
            </a:fld>
            <a:endParaRPr lang="en-ZA">
              <a:solidFill>
                <a:prstClr val="black">
                  <a:tint val="75000"/>
                </a:prstClr>
              </a:solidFill>
            </a:endParaRPr>
          </a:p>
        </p:txBody>
      </p:sp>
      <p:sp>
        <p:nvSpPr>
          <p:cNvPr id="8" name="Text Placeholder 2"/>
          <p:cNvSpPr txBox="1">
            <a:spLocks/>
          </p:cNvSpPr>
          <p:nvPr/>
        </p:nvSpPr>
        <p:spPr>
          <a:xfrm>
            <a:off x="1384183" y="3902"/>
            <a:ext cx="7799107" cy="860164"/>
          </a:xfrm>
          <a:prstGeom prst="rect">
            <a:avLst/>
          </a:prstGeom>
          <a:solidFill>
            <a:srgbClr val="CC3300"/>
          </a:solidFill>
        </p:spPr>
        <p:txBody>
          <a:bodyPr vert="horz" lIns="91440" tIns="45720" rIns="91440" bIns="45720" rtlCol="0">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r>
              <a:rPr lang="en-ZA" b="1" dirty="0">
                <a:solidFill>
                  <a:schemeClr val="bg1"/>
                </a:solidFill>
                <a:latin typeface="Segoe UI" panose="020B0502040204020203" pitchFamily="34" charset="0"/>
                <a:ea typeface="Segoe UI" panose="020B0502040204020203" pitchFamily="34" charset="0"/>
                <a:cs typeface="Segoe UI" panose="020B0502040204020203" pitchFamily="34" charset="0"/>
              </a:rPr>
              <a:t>Serious Commercial Crime Investigation</a:t>
            </a:r>
          </a:p>
          <a:p>
            <a:pPr algn="ctr"/>
            <a:r>
              <a:rPr lang="en-ZA" b="1" dirty="0">
                <a:solidFill>
                  <a:schemeClr val="bg1"/>
                </a:solidFill>
                <a:latin typeface="Segoe UI" panose="020B0502040204020203" pitchFamily="34" charset="0"/>
                <a:ea typeface="Segoe UI" panose="020B0502040204020203" pitchFamily="34" charset="0"/>
                <a:cs typeface="Segoe UI" panose="020B0502040204020203" pitchFamily="34" charset="0"/>
              </a:rPr>
              <a:t>Steinhoff International Holdings N.V. </a:t>
            </a: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34" y="-3628"/>
            <a:ext cx="1375149" cy="867694"/>
          </a:xfrm>
          <a:prstGeom prst="rect">
            <a:avLst/>
          </a:prstGeom>
        </p:spPr>
      </p:pic>
      <p:pic>
        <p:nvPicPr>
          <p:cNvPr id="12" name="Picture 11" descr="Picture1"/>
          <p:cNvPicPr>
            <a:picLocks noChangeAspect="1" noChangeArrowheads="1"/>
          </p:cNvPicPr>
          <p:nvPr/>
        </p:nvPicPr>
        <p:blipFill rotWithShape="1">
          <a:blip r:embed="rId4" cstate="print"/>
          <a:srcRect l="-531" t="8217" r="531" b="1731"/>
          <a:stretch/>
        </p:blipFill>
        <p:spPr bwMode="auto">
          <a:xfrm>
            <a:off x="-19644" y="-3628"/>
            <a:ext cx="490436" cy="539045"/>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5" name="TextBox 4"/>
          <p:cNvSpPr txBox="1"/>
          <p:nvPr/>
        </p:nvSpPr>
        <p:spPr>
          <a:xfrm>
            <a:off x="-19644" y="871596"/>
            <a:ext cx="9163644" cy="4985980"/>
          </a:xfrm>
          <a:prstGeom prst="rect">
            <a:avLst/>
          </a:prstGeom>
          <a:noFill/>
        </p:spPr>
        <p:txBody>
          <a:bodyPr wrap="square" rtlCol="0">
            <a:spAutoFit/>
          </a:bodyPr>
          <a:lstStyle/>
          <a:p>
            <a:r>
              <a:rPr lang="en-ZA" sz="2400" b="1" dirty="0">
                <a:latin typeface="Segoe UI" panose="020B0502040204020203" pitchFamily="34" charset="0"/>
                <a:ea typeface="Segoe UI" panose="020B0502040204020203" pitchFamily="34" charset="0"/>
                <a:cs typeface="Segoe UI" panose="020B0502040204020203" pitchFamily="34" charset="0"/>
              </a:rPr>
              <a:t>Engagements with role-players</a:t>
            </a:r>
          </a:p>
          <a:p>
            <a:endParaRPr lang="en-ZA" sz="2400" b="1" dirty="0">
              <a:latin typeface="Segoe UI" panose="020B0502040204020203" pitchFamily="34" charset="0"/>
              <a:ea typeface="Segoe UI" panose="020B0502040204020203" pitchFamily="34" charset="0"/>
              <a:cs typeface="Segoe UI" panose="020B0502040204020203" pitchFamily="34" charset="0"/>
            </a:endParaRPr>
          </a:p>
          <a:p>
            <a:r>
              <a:rPr lang="en-ZA" dirty="0">
                <a:latin typeface="Segoe UI" panose="020B0502040204020203" pitchFamily="34" charset="0"/>
                <a:ea typeface="Segoe UI" panose="020B0502040204020203" pitchFamily="34" charset="0"/>
                <a:cs typeface="Segoe UI" panose="020B0502040204020203" pitchFamily="34" charset="0"/>
              </a:rPr>
              <a:t>Various role-players have been engaged, inter alia the following:</a:t>
            </a:r>
          </a:p>
          <a:p>
            <a:endParaRPr lang="en-ZA" dirty="0">
              <a:latin typeface="Segoe UI" panose="020B0502040204020203" pitchFamily="34" charset="0"/>
              <a:ea typeface="Segoe UI" panose="020B0502040204020203" pitchFamily="34" charset="0"/>
              <a:cs typeface="Segoe UI" panose="020B0502040204020203" pitchFamily="34" charset="0"/>
            </a:endParaRPr>
          </a:p>
          <a:p>
            <a:pPr marL="342900" indent="-342900" algn="just">
              <a:lnSpc>
                <a:spcPct val="150000"/>
              </a:lnSpc>
              <a:buFont typeface="Arial" panose="020B0604020202020204" pitchFamily="34" charset="0"/>
              <a:buChar char="•"/>
            </a:pPr>
            <a:r>
              <a:rPr lang="en-ZA" dirty="0">
                <a:latin typeface="Segoe UI" panose="020B0502040204020203" pitchFamily="34" charset="0"/>
                <a:ea typeface="Segoe UI" panose="020B0502040204020203" pitchFamily="34" charset="0"/>
                <a:cs typeface="Segoe UI" panose="020B0502040204020203" pitchFamily="34" charset="0"/>
              </a:rPr>
              <a:t>Independent Regulatory Board for Auditors (IRBA)</a:t>
            </a:r>
          </a:p>
          <a:p>
            <a:pPr marL="342900" indent="-342900" algn="just">
              <a:lnSpc>
                <a:spcPct val="150000"/>
              </a:lnSpc>
              <a:buFont typeface="Arial" panose="020B0604020202020204" pitchFamily="34" charset="0"/>
              <a:buChar char="•"/>
            </a:pPr>
            <a:r>
              <a:rPr lang="en-ZA" dirty="0">
                <a:latin typeface="Segoe UI" panose="020B0502040204020203" pitchFamily="34" charset="0"/>
                <a:ea typeface="Segoe UI" panose="020B0502040204020203" pitchFamily="34" charset="0"/>
                <a:cs typeface="Segoe UI" panose="020B0502040204020203" pitchFamily="34" charset="0"/>
              </a:rPr>
              <a:t>Financial Section Conduct Authority (FSCA)</a:t>
            </a:r>
          </a:p>
          <a:p>
            <a:pPr marL="342900" indent="-342900" algn="just">
              <a:lnSpc>
                <a:spcPct val="150000"/>
              </a:lnSpc>
              <a:buFont typeface="Arial" panose="020B0604020202020204" pitchFamily="34" charset="0"/>
              <a:buChar char="•"/>
            </a:pPr>
            <a:r>
              <a:rPr lang="en-ZA" dirty="0">
                <a:latin typeface="Segoe UI" panose="020B0502040204020203" pitchFamily="34" charset="0"/>
                <a:ea typeface="Segoe UI" panose="020B0502040204020203" pitchFamily="34" charset="0"/>
                <a:cs typeface="Segoe UI" panose="020B0502040204020203" pitchFamily="34" charset="0"/>
              </a:rPr>
              <a:t>South African Reserve Bank (SARB)</a:t>
            </a:r>
          </a:p>
          <a:p>
            <a:pPr marL="342900" indent="-342900" algn="just">
              <a:lnSpc>
                <a:spcPct val="150000"/>
              </a:lnSpc>
              <a:buFont typeface="Arial" panose="020B0604020202020204" pitchFamily="34" charset="0"/>
              <a:buChar char="•"/>
            </a:pPr>
            <a:r>
              <a:rPr lang="en-ZA" dirty="0">
                <a:latin typeface="Segoe UI" panose="020B0502040204020203" pitchFamily="34" charset="0"/>
                <a:ea typeface="Segoe UI" panose="020B0502040204020203" pitchFamily="34" charset="0"/>
                <a:cs typeface="Segoe UI" panose="020B0502040204020203" pitchFamily="34" charset="0"/>
              </a:rPr>
              <a:t>Company and Intellectual Property Commission (CIPC)</a:t>
            </a:r>
          </a:p>
          <a:p>
            <a:pPr marL="342900" indent="-342900" algn="just">
              <a:lnSpc>
                <a:spcPct val="150000"/>
              </a:lnSpc>
              <a:buFont typeface="Arial" panose="020B0604020202020204" pitchFamily="34" charset="0"/>
              <a:buChar char="•"/>
            </a:pPr>
            <a:r>
              <a:rPr lang="en-ZA" dirty="0">
                <a:latin typeface="Segoe UI" panose="020B0502040204020203" pitchFamily="34" charset="0"/>
                <a:ea typeface="Segoe UI" panose="020B0502040204020203" pitchFamily="34" charset="0"/>
                <a:cs typeface="Segoe UI" panose="020B0502040204020203" pitchFamily="34" charset="0"/>
              </a:rPr>
              <a:t>National Prosecuting Authority (NPA)</a:t>
            </a:r>
          </a:p>
          <a:p>
            <a:pPr marL="342900" indent="-342900" algn="just">
              <a:lnSpc>
                <a:spcPct val="150000"/>
              </a:lnSpc>
              <a:buFont typeface="Arial" panose="020B0604020202020204" pitchFamily="34" charset="0"/>
              <a:buChar char="•"/>
            </a:pPr>
            <a:r>
              <a:rPr lang="en-ZA" dirty="0">
                <a:latin typeface="Segoe UI" panose="020B0502040204020203" pitchFamily="34" charset="0"/>
                <a:ea typeface="Segoe UI" panose="020B0502040204020203" pitchFamily="34" charset="0"/>
                <a:cs typeface="Segoe UI" panose="020B0502040204020203" pitchFamily="34" charset="0"/>
              </a:rPr>
              <a:t>Asset Forfeiture Unit (AFU)</a:t>
            </a:r>
          </a:p>
          <a:p>
            <a:pPr algn="just"/>
            <a:r>
              <a:rPr lang="en-ZA" sz="2400" dirty="0">
                <a:latin typeface="Segoe UI" panose="020B0502040204020203" pitchFamily="34" charset="0"/>
                <a:ea typeface="Segoe UI" panose="020B0502040204020203" pitchFamily="34" charset="0"/>
                <a:cs typeface="Segoe UI" panose="020B0502040204020203" pitchFamily="34" charset="0"/>
              </a:rPr>
              <a:t> </a:t>
            </a:r>
          </a:p>
          <a:p>
            <a:endParaRPr lang="en-ZA" sz="2400" dirty="0">
              <a:latin typeface="Segoe UI" panose="020B0502040204020203" pitchFamily="34" charset="0"/>
              <a:ea typeface="Segoe UI" panose="020B0502040204020203" pitchFamily="34" charset="0"/>
              <a:cs typeface="Segoe UI" panose="020B0502040204020203" pitchFamily="34" charset="0"/>
            </a:endParaRPr>
          </a:p>
          <a:p>
            <a:endParaRPr lang="en-ZA" sz="2400" dirty="0">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869643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C243819-2850-44C5-8E7E-FF94B2E5B309}" type="slidenum">
              <a:rPr lang="en-ZA" smtClean="0">
                <a:solidFill>
                  <a:prstClr val="black">
                    <a:tint val="75000"/>
                  </a:prstClr>
                </a:solidFill>
              </a:rPr>
              <a:pPr/>
              <a:t>5</a:t>
            </a:fld>
            <a:endParaRPr lang="en-ZA">
              <a:solidFill>
                <a:prstClr val="black">
                  <a:tint val="75000"/>
                </a:prstClr>
              </a:solidFill>
            </a:endParaRPr>
          </a:p>
        </p:txBody>
      </p:sp>
      <p:sp>
        <p:nvSpPr>
          <p:cNvPr id="8" name="Text Placeholder 2"/>
          <p:cNvSpPr txBox="1">
            <a:spLocks/>
          </p:cNvSpPr>
          <p:nvPr/>
        </p:nvSpPr>
        <p:spPr>
          <a:xfrm>
            <a:off x="1384183" y="3902"/>
            <a:ext cx="7799107" cy="860164"/>
          </a:xfrm>
          <a:prstGeom prst="rect">
            <a:avLst/>
          </a:prstGeom>
          <a:solidFill>
            <a:srgbClr val="CC3300"/>
          </a:solidFill>
        </p:spPr>
        <p:txBody>
          <a:bodyPr vert="horz" lIns="91440" tIns="45720" rIns="91440" bIns="45720" rtlCol="0">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r>
              <a:rPr lang="en-ZA" b="1" dirty="0">
                <a:solidFill>
                  <a:schemeClr val="bg1"/>
                </a:solidFill>
                <a:latin typeface="Segoe UI" panose="020B0502040204020203" pitchFamily="34" charset="0"/>
                <a:ea typeface="Segoe UI" panose="020B0502040204020203" pitchFamily="34" charset="0"/>
                <a:cs typeface="Segoe UI" panose="020B0502040204020203" pitchFamily="34" charset="0"/>
              </a:rPr>
              <a:t>Serious Commercial Crime Investigation</a:t>
            </a:r>
          </a:p>
          <a:p>
            <a:pPr algn="ctr"/>
            <a:r>
              <a:rPr lang="en-ZA" b="1" dirty="0">
                <a:solidFill>
                  <a:schemeClr val="bg1"/>
                </a:solidFill>
                <a:latin typeface="Segoe UI" panose="020B0502040204020203" pitchFamily="34" charset="0"/>
                <a:ea typeface="Segoe UI" panose="020B0502040204020203" pitchFamily="34" charset="0"/>
                <a:cs typeface="Segoe UI" panose="020B0502040204020203" pitchFamily="34" charset="0"/>
              </a:rPr>
              <a:t>Steinhoff International Holdings N.V. </a:t>
            </a: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34" y="-3628"/>
            <a:ext cx="1375149" cy="867694"/>
          </a:xfrm>
          <a:prstGeom prst="rect">
            <a:avLst/>
          </a:prstGeom>
        </p:spPr>
      </p:pic>
      <p:pic>
        <p:nvPicPr>
          <p:cNvPr id="12" name="Picture 11" descr="Picture1"/>
          <p:cNvPicPr>
            <a:picLocks noChangeAspect="1" noChangeArrowheads="1"/>
          </p:cNvPicPr>
          <p:nvPr/>
        </p:nvPicPr>
        <p:blipFill rotWithShape="1">
          <a:blip r:embed="rId4" cstate="print"/>
          <a:srcRect l="-531" t="8217" r="531" b="1731"/>
          <a:stretch/>
        </p:blipFill>
        <p:spPr bwMode="auto">
          <a:xfrm>
            <a:off x="-19644" y="-3628"/>
            <a:ext cx="490436" cy="539045"/>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5" name="TextBox 4"/>
          <p:cNvSpPr txBox="1"/>
          <p:nvPr/>
        </p:nvSpPr>
        <p:spPr>
          <a:xfrm>
            <a:off x="9034" y="864066"/>
            <a:ext cx="9134966" cy="5924699"/>
          </a:xfrm>
          <a:prstGeom prst="rect">
            <a:avLst/>
          </a:prstGeom>
          <a:noFill/>
        </p:spPr>
        <p:txBody>
          <a:bodyPr wrap="square" rtlCol="0">
            <a:spAutoFit/>
          </a:bodyPr>
          <a:lstStyle/>
          <a:p>
            <a:pPr>
              <a:lnSpc>
                <a:spcPct val="150000"/>
              </a:lnSpc>
            </a:pPr>
            <a:r>
              <a:rPr lang="en-ZA" sz="1600" b="1" dirty="0">
                <a:latin typeface="Segoe UI" panose="020B0502040204020203" pitchFamily="34" charset="0"/>
                <a:ea typeface="Segoe UI" panose="020B0502040204020203" pitchFamily="34" charset="0"/>
                <a:cs typeface="Segoe UI" panose="020B0502040204020203" pitchFamily="34" charset="0"/>
              </a:rPr>
              <a:t>Current Status</a:t>
            </a:r>
          </a:p>
          <a:p>
            <a:pPr marL="285750" indent="-285750">
              <a:lnSpc>
                <a:spcPct val="150000"/>
              </a:lnSpc>
              <a:buFont typeface="Arial" panose="020B0604020202020204" pitchFamily="34" charset="0"/>
              <a:buChar char="•"/>
            </a:pPr>
            <a:r>
              <a:rPr lang="en-ZA" dirty="0">
                <a:latin typeface="Segoe UI" panose="020B0502040204020203" pitchFamily="34" charset="0"/>
                <a:ea typeface="Segoe UI" panose="020B0502040204020203" pitchFamily="34" charset="0"/>
                <a:cs typeface="Segoe UI" panose="020B0502040204020203" pitchFamily="34" charset="0"/>
              </a:rPr>
              <a:t>Mutual Legal Assistance has been requested, awaiting response</a:t>
            </a:r>
          </a:p>
          <a:p>
            <a:pPr marL="285750" indent="-285750">
              <a:lnSpc>
                <a:spcPct val="150000"/>
              </a:lnSpc>
              <a:buFont typeface="Arial" panose="020B0604020202020204" pitchFamily="34" charset="0"/>
              <a:buChar char="•"/>
            </a:pPr>
            <a:r>
              <a:rPr lang="en-ZA" dirty="0">
                <a:latin typeface="Segoe UI" panose="020B0502040204020203" pitchFamily="34" charset="0"/>
                <a:ea typeface="Segoe UI" panose="020B0502040204020203" pitchFamily="34" charset="0"/>
                <a:cs typeface="Segoe UI" panose="020B0502040204020203" pitchFamily="34" charset="0"/>
              </a:rPr>
              <a:t>1</a:t>
            </a:r>
            <a:r>
              <a:rPr lang="en-ZA" baseline="30000" dirty="0">
                <a:latin typeface="Segoe UI" panose="020B0502040204020203" pitchFamily="34" charset="0"/>
                <a:ea typeface="Segoe UI" panose="020B0502040204020203" pitchFamily="34" charset="0"/>
                <a:cs typeface="Segoe UI" panose="020B0502040204020203" pitchFamily="34" charset="0"/>
              </a:rPr>
              <a:t>st</a:t>
            </a:r>
            <a:r>
              <a:rPr lang="en-ZA" dirty="0">
                <a:latin typeface="Segoe UI" panose="020B0502040204020203" pitchFamily="34" charset="0"/>
                <a:ea typeface="Segoe UI" panose="020B0502040204020203" pitchFamily="34" charset="0"/>
                <a:cs typeface="Segoe UI" panose="020B0502040204020203" pitchFamily="34" charset="0"/>
              </a:rPr>
              <a:t> Phase: Investigation deals with an alleged fraudulent transaction identified, and is at an advanced stage </a:t>
            </a:r>
          </a:p>
          <a:p>
            <a:pPr marL="285750" indent="-285750">
              <a:lnSpc>
                <a:spcPct val="150000"/>
              </a:lnSpc>
              <a:buFont typeface="Arial" panose="020B0604020202020204" pitchFamily="34" charset="0"/>
              <a:buChar char="•"/>
            </a:pPr>
            <a:r>
              <a:rPr lang="en-ZA" dirty="0">
                <a:latin typeface="Segoe UI" panose="020B0502040204020203" pitchFamily="34" charset="0"/>
                <a:ea typeface="Segoe UI" panose="020B0502040204020203" pitchFamily="34" charset="0"/>
                <a:cs typeface="Segoe UI" panose="020B0502040204020203" pitchFamily="34" charset="0"/>
              </a:rPr>
              <a:t>2</a:t>
            </a:r>
            <a:r>
              <a:rPr lang="en-ZA" baseline="30000" dirty="0">
                <a:latin typeface="Segoe UI" panose="020B0502040204020203" pitchFamily="34" charset="0"/>
                <a:ea typeface="Segoe UI" panose="020B0502040204020203" pitchFamily="34" charset="0"/>
                <a:cs typeface="Segoe UI" panose="020B0502040204020203" pitchFamily="34" charset="0"/>
              </a:rPr>
              <a:t>nd</a:t>
            </a:r>
            <a:r>
              <a:rPr lang="en-ZA" dirty="0">
                <a:latin typeface="Segoe UI" panose="020B0502040204020203" pitchFamily="34" charset="0"/>
                <a:ea typeface="Segoe UI" panose="020B0502040204020203" pitchFamily="34" charset="0"/>
                <a:cs typeface="Segoe UI" panose="020B0502040204020203" pitchFamily="34" charset="0"/>
              </a:rPr>
              <a:t> Phase: New developments have emerged, resulting in the scope of investigation being expanded</a:t>
            </a:r>
          </a:p>
          <a:p>
            <a:pPr lvl="1">
              <a:lnSpc>
                <a:spcPct val="150000"/>
              </a:lnSpc>
            </a:pPr>
            <a:endParaRPr lang="en-ZA" sz="1600" dirty="0">
              <a:latin typeface="Segoe UI" panose="020B0502040204020203" pitchFamily="34" charset="0"/>
              <a:ea typeface="Segoe UI" panose="020B0502040204020203" pitchFamily="34" charset="0"/>
              <a:cs typeface="Segoe UI" panose="020B0502040204020203" pitchFamily="34" charset="0"/>
            </a:endParaRPr>
          </a:p>
          <a:p>
            <a:pPr marL="0" lvl="1">
              <a:lnSpc>
                <a:spcPct val="150000"/>
              </a:lnSpc>
            </a:pPr>
            <a:r>
              <a:rPr lang="en-ZA" sz="1600" b="1" dirty="0">
                <a:latin typeface="Segoe UI" panose="020B0502040204020203" pitchFamily="34" charset="0"/>
                <a:ea typeface="Segoe UI" panose="020B0502040204020203" pitchFamily="34" charset="0"/>
                <a:cs typeface="Segoe UI" panose="020B0502040204020203" pitchFamily="34" charset="0"/>
              </a:rPr>
              <a:t>Way forward</a:t>
            </a:r>
          </a:p>
          <a:p>
            <a:pPr marL="285750" lvl="1" indent="-285750">
              <a:lnSpc>
                <a:spcPct val="150000"/>
              </a:lnSpc>
              <a:buFont typeface="Arial" panose="020B0604020202020204" pitchFamily="34" charset="0"/>
              <a:buChar char="•"/>
            </a:pPr>
            <a:r>
              <a:rPr lang="en-ZA" dirty="0">
                <a:latin typeface="Segoe UI" panose="020B0502040204020203" pitchFamily="34" charset="0"/>
                <a:ea typeface="Segoe UI" panose="020B0502040204020203" pitchFamily="34" charset="0"/>
                <a:cs typeface="Segoe UI" panose="020B0502040204020203" pitchFamily="34" charset="0"/>
              </a:rPr>
              <a:t>The composition of the investigating team has been enhanced.</a:t>
            </a:r>
          </a:p>
          <a:p>
            <a:pPr marL="285750" lvl="1" indent="-285750">
              <a:lnSpc>
                <a:spcPct val="150000"/>
              </a:lnSpc>
              <a:buFont typeface="Arial" panose="020B0604020202020204" pitchFamily="34" charset="0"/>
              <a:buChar char="•"/>
            </a:pPr>
            <a:r>
              <a:rPr lang="en-ZA" dirty="0">
                <a:latin typeface="Segoe UI" panose="020B0502040204020203" pitchFamily="34" charset="0"/>
                <a:ea typeface="Segoe UI" panose="020B0502040204020203" pitchFamily="34" charset="0"/>
                <a:cs typeface="Segoe UI" panose="020B0502040204020203" pitchFamily="34" charset="0"/>
              </a:rPr>
              <a:t>The investigative case plan, taking into consideration the newly released PWC report, is under review.</a:t>
            </a:r>
          </a:p>
          <a:p>
            <a:pPr marL="0" lvl="1">
              <a:lnSpc>
                <a:spcPct val="150000"/>
              </a:lnSpc>
            </a:pPr>
            <a:endParaRPr lang="en-ZA" dirty="0">
              <a:latin typeface="Segoe UI" panose="020B0502040204020203" pitchFamily="34" charset="0"/>
              <a:ea typeface="Segoe UI" panose="020B0502040204020203" pitchFamily="34" charset="0"/>
              <a:cs typeface="Segoe UI" panose="020B0502040204020203" pitchFamily="34" charset="0"/>
            </a:endParaRPr>
          </a:p>
          <a:p>
            <a:pPr marL="285750" lvl="1" indent="-285750">
              <a:buFont typeface="Arial" panose="020B0604020202020204" pitchFamily="34" charset="0"/>
              <a:buChar char="•"/>
            </a:pPr>
            <a:endParaRPr lang="en-ZA" sz="1600" dirty="0">
              <a:latin typeface="Segoe UI" panose="020B0502040204020203" pitchFamily="34" charset="0"/>
              <a:ea typeface="Segoe UI" panose="020B0502040204020203" pitchFamily="34" charset="0"/>
              <a:cs typeface="Segoe UI" panose="020B0502040204020203" pitchFamily="34" charset="0"/>
            </a:endParaRPr>
          </a:p>
          <a:p>
            <a:pPr marL="285750" lvl="1" indent="-285750">
              <a:buFont typeface="Arial" panose="020B0604020202020204" pitchFamily="34" charset="0"/>
              <a:buChar char="•"/>
            </a:pPr>
            <a:endParaRPr lang="en-ZA" sz="1600" dirty="0">
              <a:latin typeface="Segoe UI" panose="020B0502040204020203" pitchFamily="34" charset="0"/>
              <a:ea typeface="Segoe UI" panose="020B0502040204020203" pitchFamily="34" charset="0"/>
              <a:cs typeface="Segoe UI" panose="020B0502040204020203" pitchFamily="34" charset="0"/>
            </a:endParaRPr>
          </a:p>
          <a:p>
            <a:pPr lvl="1"/>
            <a:endParaRPr lang="en-ZA" sz="1600" dirty="0">
              <a:latin typeface="Segoe UI" panose="020B0502040204020203" pitchFamily="34" charset="0"/>
              <a:ea typeface="Segoe UI" panose="020B0502040204020203" pitchFamily="34" charset="0"/>
              <a:cs typeface="Segoe UI" panose="020B0502040204020203" pitchFamily="34" charset="0"/>
            </a:endParaRPr>
          </a:p>
          <a:p>
            <a:pPr marL="742950" lvl="1" indent="-285750">
              <a:buFont typeface="Arial" panose="020B0604020202020204" pitchFamily="34" charset="0"/>
              <a:buChar char="•"/>
            </a:pPr>
            <a:endParaRPr lang="en-ZA" sz="1600" dirty="0">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928088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4"/>
          <p:cNvGraphicFramePr>
            <a:graphicFrameLocks noChangeAspect="1"/>
          </p:cNvGraphicFramePr>
          <p:nvPr>
            <p:extLst/>
          </p:nvPr>
        </p:nvGraphicFramePr>
        <p:xfrm>
          <a:off x="1" y="2801398"/>
          <a:ext cx="1554060" cy="1258349"/>
        </p:xfrm>
        <a:graphic>
          <a:graphicData uri="http://schemas.openxmlformats.org/presentationml/2006/ole">
            <mc:AlternateContent xmlns:mc="http://schemas.openxmlformats.org/markup-compatibility/2006">
              <mc:Choice xmlns:v="urn:schemas-microsoft-com:vml" Requires="v">
                <p:oleObj spid="_x0000_s2060" name="Drawing" r:id="rId3" imgW="10544013" imgH="7038309" progId="">
                  <p:embed/>
                </p:oleObj>
              </mc:Choice>
              <mc:Fallback>
                <p:oleObj name="Drawing" r:id="rId3" imgW="10544013" imgH="7038309" progId="">
                  <p:embed/>
                  <p:pic>
                    <p:nvPicPr>
                      <p:cNvPr id="1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2801398"/>
                        <a:ext cx="1554060" cy="1258349"/>
                      </a:xfrm>
                      <a:prstGeom prst="rect">
                        <a:avLst/>
                      </a:prstGeom>
                      <a:noFill/>
                      <a:ln>
                        <a:noFill/>
                      </a:ln>
                      <a:effectLst/>
                    </p:spPr>
                  </p:pic>
                </p:oleObj>
              </mc:Fallback>
            </mc:AlternateContent>
          </a:graphicData>
        </a:graphic>
      </p:graphicFrame>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2801398"/>
            <a:ext cx="1453394" cy="741370"/>
          </a:xfrm>
          <a:prstGeom prst="rect">
            <a:avLst/>
          </a:prstGeom>
          <a:effectLst/>
        </p:spPr>
      </p:pic>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92093" y="3542769"/>
            <a:ext cx="761301" cy="516979"/>
          </a:xfrm>
          <a:prstGeom prst="rect">
            <a:avLst/>
          </a:prstGeom>
        </p:spPr>
      </p:pic>
      <p:sp>
        <p:nvSpPr>
          <p:cNvPr id="11" name="Rectangle 10"/>
          <p:cNvSpPr/>
          <p:nvPr/>
        </p:nvSpPr>
        <p:spPr>
          <a:xfrm>
            <a:off x="15730" y="3542767"/>
            <a:ext cx="777030" cy="70206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a:solidFill>
                <a:prstClr val="white"/>
              </a:solidFill>
            </a:endParaRPr>
          </a:p>
        </p:txBody>
      </p:sp>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2616316"/>
            <a:ext cx="1554061" cy="926451"/>
          </a:xfrm>
          <a:prstGeom prst="rect">
            <a:avLst/>
          </a:prstGeom>
          <a:effectLst/>
        </p:spPr>
      </p:pic>
      <p:pic>
        <p:nvPicPr>
          <p:cNvPr id="13" name="Picture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68397" y="3542766"/>
            <a:ext cx="805184" cy="702063"/>
          </a:xfrm>
          <a:prstGeom prst="rect">
            <a:avLst/>
          </a:prstGeom>
        </p:spPr>
      </p:pic>
      <p:pic>
        <p:nvPicPr>
          <p:cNvPr id="14" name="Picture 13" descr="Picture1"/>
          <p:cNvPicPr>
            <a:picLocks noChangeAspect="1" noChangeArrowheads="1"/>
          </p:cNvPicPr>
          <p:nvPr/>
        </p:nvPicPr>
        <p:blipFill rotWithShape="1">
          <a:blip r:embed="rId8" cstate="print"/>
          <a:srcRect l="-531" t="8217" r="531" b="1731"/>
          <a:stretch/>
        </p:blipFill>
        <p:spPr bwMode="auto">
          <a:xfrm>
            <a:off x="95258" y="3613243"/>
            <a:ext cx="616356" cy="631586"/>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3" name="Title 2"/>
          <p:cNvSpPr>
            <a:spLocks noGrp="1"/>
          </p:cNvSpPr>
          <p:nvPr>
            <p:ph type="ctrTitle"/>
          </p:nvPr>
        </p:nvSpPr>
        <p:spPr>
          <a:xfrm>
            <a:off x="2873828" y="3040403"/>
            <a:ext cx="3450772" cy="1019344"/>
          </a:xfrm>
        </p:spPr>
        <p:txBody>
          <a:bodyPr>
            <a:normAutofit/>
          </a:bodyPr>
          <a:lstStyle/>
          <a:p>
            <a:r>
              <a:rPr lang="en-ZA" i="1" dirty="0">
                <a:latin typeface="Monotype Corsiva" panose="03010101010201010101" pitchFamily="66" charset="0"/>
              </a:rPr>
              <a:t>Thank   you</a:t>
            </a:r>
          </a:p>
        </p:txBody>
      </p:sp>
    </p:spTree>
    <p:extLst>
      <p:ext uri="{BB962C8B-B14F-4D97-AF65-F5344CB8AC3E}">
        <p14:creationId xmlns:p14="http://schemas.microsoft.com/office/powerpoint/2010/main" val="96494027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4115</TotalTime>
  <Words>530</Words>
  <Application>Microsoft Office PowerPoint</Application>
  <PresentationFormat>On-screen Show (4:3)</PresentationFormat>
  <Paragraphs>76</Paragraphs>
  <Slides>6</Slides>
  <Notes>3</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6</vt:i4>
      </vt:variant>
    </vt:vector>
  </HeadingPairs>
  <TitlesOfParts>
    <vt:vector size="15" baseType="lpstr">
      <vt:lpstr>Arial</vt:lpstr>
      <vt:lpstr>Calibri</vt:lpstr>
      <vt:lpstr>Calibri Light</vt:lpstr>
      <vt:lpstr>Monotype Corsiva</vt:lpstr>
      <vt:lpstr>Segoe UI</vt:lpstr>
      <vt:lpstr>Trebuchet MS</vt:lpstr>
      <vt:lpstr>Office Theme</vt:lpstr>
      <vt:lpstr>Berlin</vt:lpstr>
      <vt:lpstr>Drawing</vt:lpstr>
      <vt:lpstr>                REPORT ON STEINHOFF    </vt:lpstr>
      <vt:lpstr>PowerPoint Presentation</vt:lpstr>
      <vt:lpstr>PowerPoint Presentation</vt:lpstr>
      <vt:lpstr>PowerPoint Presentation</vt:lpstr>
      <vt:lpstr>PowerPoint Presentation</vt:lpstr>
      <vt:lpstr>Thank   you</vt:lpstr>
    </vt:vector>
  </TitlesOfParts>
  <Company>SAPS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DPCI</dc:creator>
  <cp:lastModifiedBy>khetshwantsho</cp:lastModifiedBy>
  <cp:revision>397</cp:revision>
  <dcterms:created xsi:type="dcterms:W3CDTF">2019-02-12T08:14:08Z</dcterms:created>
  <dcterms:modified xsi:type="dcterms:W3CDTF">2019-03-19T07:11:23Z</dcterms:modified>
</cp:coreProperties>
</file>