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6"/>
  </p:notesMasterIdLst>
  <p:sldIdLst>
    <p:sldId id="256" r:id="rId2"/>
    <p:sldId id="352" r:id="rId3"/>
    <p:sldId id="353" r:id="rId4"/>
    <p:sldId id="354" r:id="rId5"/>
    <p:sldId id="355" r:id="rId6"/>
    <p:sldId id="356" r:id="rId7"/>
    <p:sldId id="357" r:id="rId8"/>
    <p:sldId id="358" r:id="rId9"/>
    <p:sldId id="359" r:id="rId10"/>
    <p:sldId id="360" r:id="rId11"/>
    <p:sldId id="361" r:id="rId12"/>
    <p:sldId id="363" r:id="rId13"/>
    <p:sldId id="362" r:id="rId14"/>
    <p:sldId id="288"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us Mashaphu" initials="JM" lastIdx="13" clrIdx="0"/>
  <p:cmAuthor id="1"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9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2997864304"/>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609600" y="304800"/>
            <a:ext cx="7772400" cy="1470025"/>
          </a:xfrm>
          <a:prstGeom prst="rect">
            <a:avLst/>
          </a:prstGeom>
        </p:spPr>
        <p:txBody>
          <a:bodyPr/>
          <a:lstStyle/>
          <a:p>
            <a:r>
              <a:t>Title Text</a:t>
            </a:r>
          </a:p>
        </p:txBody>
      </p:sp>
      <p:sp>
        <p:nvSpPr>
          <p:cNvPr id="13" name="Body Level One…"/>
          <p:cNvSpPr txBox="1">
            <a:spLocks noGrp="1"/>
          </p:cNvSpPr>
          <p:nvPr>
            <p:ph type="body" sz="quarter" idx="1"/>
          </p:nvPr>
        </p:nvSpPr>
        <p:spPr>
          <a:xfrm>
            <a:off x="1371600" y="1981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xfrm>
            <a:off x="457200" y="1600200"/>
            <a:ext cx="8229600" cy="394411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74639"/>
            <a:ext cx="2057400" cy="5287961"/>
          </a:xfrm>
          <a:prstGeom prst="rect">
            <a:avLst/>
          </a:prstGeom>
        </p:spPr>
        <p:txBody>
          <a:bodyPr/>
          <a:lstStyle/>
          <a:p>
            <a:r>
              <a:t>Title Text</a:t>
            </a:r>
          </a:p>
        </p:txBody>
      </p:sp>
      <p:sp>
        <p:nvSpPr>
          <p:cNvPr id="102" name="Body Level One…"/>
          <p:cNvSpPr txBox="1">
            <a:spLocks noGrp="1"/>
          </p:cNvSpPr>
          <p:nvPr>
            <p:ph type="body" idx="1"/>
          </p:nvPr>
        </p:nvSpPr>
        <p:spPr>
          <a:xfrm>
            <a:off x="457200" y="274639"/>
            <a:ext cx="6019800" cy="528796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p:nvPr>
        </p:nvSpPr>
        <p:spPr>
          <a:prstGeom prst="rect">
            <a:avLst/>
          </a:prstGeom>
        </p:spPr>
        <p:txBody>
          <a:bodyPr/>
          <a:lstStyle/>
          <a:p>
            <a:r>
              <a:t>Title Text</a:t>
            </a:r>
          </a:p>
        </p:txBody>
      </p:sp>
      <p:sp>
        <p:nvSpPr>
          <p:cNvPr id="22" name="Body Level One…"/>
          <p:cNvSpPr txBox="1">
            <a:spLocks noGrp="1"/>
          </p:cNvSpPr>
          <p:nvPr>
            <p:ph type="body" idx="1"/>
          </p:nvPr>
        </p:nvSpPr>
        <p:spPr>
          <a:xfrm>
            <a:off x="457200" y="1600200"/>
            <a:ext cx="8229600" cy="394411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09600" y="1981200"/>
            <a:ext cx="7772400" cy="1362075"/>
          </a:xfrm>
          <a:prstGeom prst="rect">
            <a:avLst/>
          </a:prstGeom>
        </p:spPr>
        <p:txBody>
          <a:bodyPr anchor="t"/>
          <a:lstStyle>
            <a:lvl1pPr algn="l">
              <a:defRPr sz="4000" b="1" cap="all"/>
            </a:lvl1pPr>
          </a:lstStyle>
          <a:p>
            <a:r>
              <a:t>Title Text</a:t>
            </a:r>
          </a:p>
        </p:txBody>
      </p:sp>
      <p:sp>
        <p:nvSpPr>
          <p:cNvPr id="31" name="Body Level One…"/>
          <p:cNvSpPr txBox="1">
            <a:spLocks noGrp="1"/>
          </p:cNvSpPr>
          <p:nvPr>
            <p:ph type="body" sz="quarter" idx="1"/>
          </p:nvPr>
        </p:nvSpPr>
        <p:spPr>
          <a:xfrm>
            <a:off x="609600" y="228600"/>
            <a:ext cx="7772400"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9" name="Title Text"/>
          <p:cNvSpPr txBox="1">
            <a:spLocks noGrp="1"/>
          </p:cNvSpPr>
          <p:nvPr>
            <p:ph type="title"/>
          </p:nvPr>
        </p:nvSpPr>
        <p:spPr>
          <a:prstGeom prst="rect">
            <a:avLst/>
          </a:prstGeom>
        </p:spPr>
        <p:txBody>
          <a:bodyPr/>
          <a:lstStyle/>
          <a:p>
            <a:r>
              <a:t>Title Text</a:t>
            </a:r>
          </a:p>
        </p:txBody>
      </p:sp>
      <p:sp>
        <p:nvSpPr>
          <p:cNvPr id="40" name="Body Level One…"/>
          <p:cNvSpPr txBox="1">
            <a:spLocks noGrp="1"/>
          </p:cNvSpPr>
          <p:nvPr>
            <p:ph type="body" sz="half" idx="1"/>
          </p:nvPr>
        </p:nvSpPr>
        <p:spPr>
          <a:xfrm>
            <a:off x="457200" y="1600200"/>
            <a:ext cx="4038600" cy="4038601"/>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0"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8" name="Title Text"/>
          <p:cNvSpPr txBox="1">
            <a:spLocks noGrp="1"/>
          </p:cNvSpPr>
          <p:nvPr>
            <p:ph type="title"/>
          </p:nvPr>
        </p:nvSpPr>
        <p:spPr>
          <a:prstGeom prst="rect">
            <a:avLst/>
          </a:prstGeom>
        </p:spPr>
        <p:txBody>
          <a:bodyPr/>
          <a:lstStyle/>
          <a:p>
            <a:r>
              <a:t>Title Text</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4" name="Body Level One…"/>
          <p:cNvSpPr txBox="1">
            <a:spLocks noGrp="1"/>
          </p:cNvSpPr>
          <p:nvPr>
            <p:ph type="body" idx="1"/>
          </p:nvPr>
        </p:nvSpPr>
        <p:spPr>
          <a:xfrm>
            <a:off x="3575050" y="273050"/>
            <a:ext cx="5111750" cy="528955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5" name="Text Placeholder 3"/>
          <p:cNvSpPr>
            <a:spLocks noGrp="1"/>
          </p:cNvSpPr>
          <p:nvPr>
            <p:ph type="body" sz="quarter" idx="13"/>
          </p:nvPr>
        </p:nvSpPr>
        <p:spPr>
          <a:xfrm>
            <a:off x="457199" y="1435100"/>
            <a:ext cx="3008315" cy="4127501"/>
          </a:xfrm>
          <a:prstGeom prst="rect">
            <a:avLst/>
          </a:prstGeom>
        </p:spPr>
        <p:txBody>
          <a:bodyPr/>
          <a:lstStyle/>
          <a:p>
            <a:pPr marL="0" indent="0">
              <a:spcBef>
                <a:spcPts val="300"/>
              </a:spcBef>
              <a:buSzTx/>
              <a:buFontTx/>
              <a:buNone/>
              <a:defRPr sz="1400"/>
            </a:pPr>
            <a:endParaRP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3"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4"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13" cstate="print">
            <a:extLst/>
          </a:blip>
          <a:stretch>
            <a:fillRect/>
          </a:stretch>
        </p:blipFill>
        <p:spPr>
          <a:xfrm>
            <a:off x="0" y="5544311"/>
            <a:ext cx="9144000" cy="1313689"/>
          </a:xfrm>
          <a:prstGeom prst="rect">
            <a:avLst/>
          </a:prstGeom>
          <a:ln w="12700">
            <a:miter lim="400000"/>
          </a:ln>
        </p:spPr>
      </p:pic>
      <p:sp>
        <p:nvSpPr>
          <p:cNvPr id="3"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7" descr="Picture 7"/>
          <p:cNvPicPr>
            <a:picLocks noChangeAspect="1"/>
          </p:cNvPicPr>
          <p:nvPr/>
        </p:nvPicPr>
        <p:blipFill>
          <a:blip r:embed="rId2" cstate="print">
            <a:extLst/>
          </a:blip>
          <a:stretch>
            <a:fillRect/>
          </a:stretch>
        </p:blipFill>
        <p:spPr>
          <a:xfrm>
            <a:off x="-15984" y="0"/>
            <a:ext cx="9439199" cy="7086601"/>
          </a:xfrm>
          <a:prstGeom prst="rect">
            <a:avLst/>
          </a:prstGeom>
          <a:ln w="12700">
            <a:miter lim="400000"/>
          </a:ln>
        </p:spPr>
      </p:pic>
      <p:sp>
        <p:nvSpPr>
          <p:cNvPr id="113" name="Title 1"/>
          <p:cNvSpPr txBox="1">
            <a:spLocks noGrp="1"/>
          </p:cNvSpPr>
          <p:nvPr>
            <p:ph type="ctrTitle"/>
          </p:nvPr>
        </p:nvSpPr>
        <p:spPr>
          <a:xfrm>
            <a:off x="423900" y="1412776"/>
            <a:ext cx="8468580" cy="3528392"/>
          </a:xfrm>
          <a:prstGeom prst="rect">
            <a:avLst/>
          </a:prstGeom>
        </p:spPr>
        <p:txBody>
          <a:bodyPr>
            <a:normAutofit fontScale="90000"/>
          </a:bodyPr>
          <a:lstStyle/>
          <a:p>
            <a:pPr defTabSz="365760">
              <a:defRPr sz="1560">
                <a:solidFill>
                  <a:srgbClr val="FFFFFF"/>
                </a:solidFill>
                <a:latin typeface="Arial"/>
                <a:ea typeface="Arial"/>
                <a:cs typeface="Arial"/>
                <a:sym typeface="Arial"/>
              </a:defRPr>
            </a:pPr>
            <a:r>
              <a:rPr dirty="0"/>
              <a:t/>
            </a:r>
            <a:br>
              <a:rPr dirty="0"/>
            </a:br>
            <a:r>
              <a:rPr lang="en-ZA" sz="3100" b="1" dirty="0" smtClean="0"/>
              <a:t>STATUS REPORT ON GELUKWAARTS FARM PROJECT</a:t>
            </a:r>
            <a:r>
              <a:rPr sz="4000" dirty="0"/>
              <a:t/>
            </a:r>
            <a:br>
              <a:rPr sz="4000" dirty="0"/>
            </a:br>
            <a:r>
              <a:rPr dirty="0"/>
              <a:t/>
            </a:r>
            <a:br>
              <a:rPr dirty="0"/>
            </a:br>
            <a:r>
              <a:rPr dirty="0"/>
              <a:t/>
            </a:r>
            <a:br>
              <a:rPr dirty="0"/>
            </a:br>
            <a:r>
              <a:rPr dirty="0"/>
              <a:t> </a:t>
            </a:r>
            <a:r>
              <a:rPr lang="en-US" sz="3100" b="1" dirty="0" smtClean="0"/>
              <a:t>PRESENTATION TO PORTFOLIO COMMITTEE ON RURAL DEVELOPMENT AND LAND REFORM</a:t>
            </a:r>
            <a:r>
              <a:rPr lang="en-US" sz="4000" dirty="0" smtClean="0"/>
              <a:t/>
            </a:r>
            <a:br>
              <a:rPr lang="en-US" sz="4000" dirty="0" smtClean="0"/>
            </a:br>
            <a:r>
              <a:rPr lang="en-US" sz="4000" dirty="0"/>
              <a:t/>
            </a:r>
            <a:br>
              <a:rPr lang="en-US" sz="4000" dirty="0"/>
            </a:br>
            <a:r>
              <a:rPr lang="en-US" sz="3100" b="1" dirty="0"/>
              <a:t>1</a:t>
            </a:r>
            <a:r>
              <a:rPr lang="en-US" sz="3100" b="1" dirty="0" smtClean="0"/>
              <a:t>3 MARCH 2019</a:t>
            </a:r>
            <a:endParaRPr sz="3100" b="1"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22114"/>
          </a:xfrm>
        </p:spPr>
        <p:txBody>
          <a:bodyPr>
            <a:normAutofit fontScale="90000"/>
          </a:bodyPr>
          <a:lstStyle/>
          <a:p>
            <a:r>
              <a:rPr lang="en-ZA" sz="2700" b="1" dirty="0"/>
              <a:t>Further support and monitoring of stability and functioning of the project</a:t>
            </a:r>
            <a:r>
              <a:rPr lang="en-ZA" sz="3200" dirty="0"/>
              <a:t/>
            </a:r>
            <a:br>
              <a:rPr lang="en-ZA" sz="3200" dirty="0"/>
            </a:br>
            <a:endParaRPr lang="en-ZA" sz="3200" dirty="0"/>
          </a:p>
        </p:txBody>
      </p:sp>
      <p:sp>
        <p:nvSpPr>
          <p:cNvPr id="3" name="Text Placeholder 2"/>
          <p:cNvSpPr>
            <a:spLocks noGrp="1"/>
          </p:cNvSpPr>
          <p:nvPr>
            <p:ph type="body" idx="1"/>
          </p:nvPr>
        </p:nvSpPr>
        <p:spPr>
          <a:xfrm>
            <a:off x="457200" y="1196752"/>
            <a:ext cx="8229600" cy="4347560"/>
          </a:xfrm>
        </p:spPr>
        <p:txBody>
          <a:bodyPr>
            <a:normAutofit/>
          </a:bodyPr>
          <a:lstStyle/>
          <a:p>
            <a:pPr algn="just">
              <a:spcBef>
                <a:spcPts val="0"/>
              </a:spcBef>
            </a:pPr>
            <a:r>
              <a:rPr lang="en-ZA" sz="2400" dirty="0" smtClean="0"/>
              <a:t>Security deployed</a:t>
            </a:r>
          </a:p>
          <a:p>
            <a:pPr algn="just">
              <a:spcBef>
                <a:spcPts val="0"/>
              </a:spcBef>
            </a:pPr>
            <a:r>
              <a:rPr lang="en-ZA" sz="2400" dirty="0" smtClean="0"/>
              <a:t>Support sought from the State Attorney to resolve</a:t>
            </a:r>
          </a:p>
          <a:p>
            <a:pPr algn="just">
              <a:spcBef>
                <a:spcPts val="0"/>
              </a:spcBef>
            </a:pPr>
            <a:r>
              <a:rPr lang="en-ZA" sz="2400" dirty="0" smtClean="0"/>
              <a:t>Ms </a:t>
            </a:r>
            <a:r>
              <a:rPr lang="en-ZA" sz="2400" dirty="0" err="1" smtClean="0"/>
              <a:t>Ngxumeshe</a:t>
            </a:r>
            <a:r>
              <a:rPr lang="en-ZA" sz="2400" dirty="0" smtClean="0"/>
              <a:t> on the database of the </a:t>
            </a:r>
            <a:r>
              <a:rPr lang="en-ZA" sz="2400" dirty="0">
                <a:solidFill>
                  <a:schemeClr val="tx1"/>
                </a:solidFill>
              </a:rPr>
              <a:t>Department of Rural Development and Land Reform</a:t>
            </a:r>
            <a:r>
              <a:rPr lang="en-ZA" sz="2400" dirty="0" smtClean="0"/>
              <a:t> </a:t>
            </a:r>
          </a:p>
          <a:p>
            <a:pPr algn="just">
              <a:spcBef>
                <a:spcPts val="0"/>
              </a:spcBef>
            </a:pPr>
            <a:r>
              <a:rPr lang="en-ZA" sz="2400" dirty="0" smtClean="0"/>
              <a:t>Ms </a:t>
            </a:r>
            <a:r>
              <a:rPr lang="en-ZA" sz="2400" dirty="0" err="1" smtClean="0"/>
              <a:t>Ngxumeshe</a:t>
            </a:r>
            <a:r>
              <a:rPr lang="en-ZA" sz="2400" dirty="0" smtClean="0"/>
              <a:t> refusing participation on selection processes</a:t>
            </a:r>
          </a:p>
          <a:p>
            <a:pPr algn="just">
              <a:spcBef>
                <a:spcPts val="0"/>
              </a:spcBef>
            </a:pPr>
            <a:r>
              <a:rPr lang="en-ZA" sz="2400" dirty="0" smtClean="0"/>
              <a:t>Offered support of other branches of </a:t>
            </a:r>
            <a:r>
              <a:rPr lang="en-ZA" sz="2400" dirty="0">
                <a:solidFill>
                  <a:schemeClr val="tx1"/>
                </a:solidFill>
              </a:rPr>
              <a:t>Department of Rural Development and Land Reform </a:t>
            </a:r>
            <a:r>
              <a:rPr lang="en-ZA" sz="2400" dirty="0" smtClean="0"/>
              <a:t>Guava orchard in production</a:t>
            </a:r>
          </a:p>
          <a:p>
            <a:pPr algn="just">
              <a:spcBef>
                <a:spcPts val="0"/>
              </a:spcBef>
            </a:pPr>
            <a:r>
              <a:rPr lang="en-ZA" sz="2400" dirty="0" smtClean="0">
                <a:solidFill>
                  <a:schemeClr val="tx1"/>
                </a:solidFill>
              </a:rPr>
              <a:t>Pigs illegal in piggery infrastructure – advisory support by Department of Agriculture</a:t>
            </a:r>
            <a:endParaRPr lang="en-ZA" dirty="0" smtClean="0">
              <a:solidFill>
                <a:srgbClr val="FF0000"/>
              </a:solidFill>
            </a:endParaRPr>
          </a:p>
          <a:p>
            <a:endParaRPr lang="en-ZA" dirty="0" smtClean="0"/>
          </a:p>
          <a:p>
            <a:endParaRPr lang="en-ZA"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10</a:t>
            </a:fld>
            <a:endParaRPr lang="en-ZA"/>
          </a:p>
        </p:txBody>
      </p:sp>
    </p:spTree>
    <p:extLst>
      <p:ext uri="{BB962C8B-B14F-4D97-AF65-F5344CB8AC3E}">
        <p14:creationId xmlns:p14="http://schemas.microsoft.com/office/powerpoint/2010/main" xmlns="" val="16365587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200" b="1" dirty="0"/>
              <a:t>Possible interventions to address the land needs of the “invaders”</a:t>
            </a:r>
            <a:r>
              <a:rPr lang="en-ZA" sz="3200" dirty="0"/>
              <a:t/>
            </a:r>
            <a:br>
              <a:rPr lang="en-ZA" sz="3200" dirty="0"/>
            </a:br>
            <a:endParaRPr lang="en-ZA" sz="3200" dirty="0"/>
          </a:p>
        </p:txBody>
      </p:sp>
      <p:sp>
        <p:nvSpPr>
          <p:cNvPr id="3" name="Text Placeholder 2"/>
          <p:cNvSpPr>
            <a:spLocks noGrp="1"/>
          </p:cNvSpPr>
          <p:nvPr>
            <p:ph type="body" idx="1"/>
          </p:nvPr>
        </p:nvSpPr>
        <p:spPr/>
        <p:txBody>
          <a:bodyPr>
            <a:normAutofit/>
          </a:bodyPr>
          <a:lstStyle/>
          <a:p>
            <a:pPr>
              <a:spcBef>
                <a:spcPts val="0"/>
              </a:spcBef>
            </a:pPr>
            <a:r>
              <a:rPr lang="en-ZA" sz="2400" dirty="0" smtClean="0"/>
              <a:t>Ms </a:t>
            </a:r>
            <a:r>
              <a:rPr lang="en-ZA" sz="2400" dirty="0" err="1" smtClean="0"/>
              <a:t>Ngxumeshe</a:t>
            </a:r>
            <a:r>
              <a:rPr lang="en-ZA" sz="2400" dirty="0" smtClean="0"/>
              <a:t> on the Database of the </a:t>
            </a:r>
            <a:r>
              <a:rPr lang="en-ZA" sz="2400" dirty="0">
                <a:solidFill>
                  <a:schemeClr val="tx1"/>
                </a:solidFill>
              </a:rPr>
              <a:t>Department of Rural Development and Land Reform </a:t>
            </a:r>
            <a:r>
              <a:rPr lang="en-ZA" sz="2400" dirty="0" smtClean="0">
                <a:solidFill>
                  <a:schemeClr val="tx1"/>
                </a:solidFill>
              </a:rPr>
              <a:t>for future lessee selection processes</a:t>
            </a:r>
            <a:endParaRPr lang="en-ZA" dirty="0" smtClean="0"/>
          </a:p>
          <a:p>
            <a:endParaRPr lang="en-ZA"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11</a:t>
            </a:fld>
            <a:endParaRPr lang="en-ZA"/>
          </a:p>
        </p:txBody>
      </p:sp>
    </p:spTree>
    <p:extLst>
      <p:ext uri="{BB962C8B-B14F-4D97-AF65-F5344CB8AC3E}">
        <p14:creationId xmlns:p14="http://schemas.microsoft.com/office/powerpoint/2010/main" xmlns="" val="417497104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418058"/>
          </a:xfrm>
        </p:spPr>
        <p:txBody>
          <a:bodyPr>
            <a:normAutofit fontScale="90000"/>
          </a:bodyPr>
          <a:lstStyle/>
          <a:p>
            <a:r>
              <a:rPr lang="en-ZA" sz="3200" dirty="0" smtClean="0"/>
              <a:t>Outcome of State Attorney Engagement</a:t>
            </a:r>
            <a:endParaRPr lang="en-ZA" sz="3200" dirty="0"/>
          </a:p>
        </p:txBody>
      </p:sp>
      <p:sp>
        <p:nvSpPr>
          <p:cNvPr id="3" name="Text Placeholder 2"/>
          <p:cNvSpPr>
            <a:spLocks noGrp="1"/>
          </p:cNvSpPr>
          <p:nvPr>
            <p:ph type="body" idx="1"/>
          </p:nvPr>
        </p:nvSpPr>
        <p:spPr>
          <a:xfrm>
            <a:off x="457200" y="836712"/>
            <a:ext cx="8229600" cy="4707600"/>
          </a:xfrm>
        </p:spPr>
        <p:txBody>
          <a:bodyPr>
            <a:normAutofit/>
          </a:bodyPr>
          <a:lstStyle/>
          <a:p>
            <a:r>
              <a:rPr lang="en-ZA" sz="2800" dirty="0" smtClean="0"/>
              <a:t>State Attorney advised (12 March 2019):</a:t>
            </a:r>
          </a:p>
          <a:p>
            <a:pPr lvl="1"/>
            <a:r>
              <a:rPr lang="en-ZA" sz="2800" dirty="0" smtClean="0"/>
              <a:t> enforcing Lease Agreement</a:t>
            </a:r>
          </a:p>
          <a:p>
            <a:pPr lvl="1"/>
            <a:r>
              <a:rPr lang="en-ZA" sz="2800" dirty="0" smtClean="0"/>
              <a:t>Eviction action on damage to property</a:t>
            </a:r>
          </a:p>
          <a:p>
            <a:pPr marL="0" indent="0">
              <a:buNone/>
            </a:pPr>
            <a:endParaRPr lang="en-ZA" sz="28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12</a:t>
            </a:fld>
            <a:endParaRPr lang="en-ZA"/>
          </a:p>
        </p:txBody>
      </p:sp>
    </p:spTree>
    <p:extLst>
      <p:ext uri="{BB962C8B-B14F-4D97-AF65-F5344CB8AC3E}">
        <p14:creationId xmlns:p14="http://schemas.microsoft.com/office/powerpoint/2010/main" xmlns="" val="193556598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490066"/>
          </a:xfrm>
        </p:spPr>
        <p:txBody>
          <a:bodyPr>
            <a:normAutofit/>
          </a:bodyPr>
          <a:lstStyle/>
          <a:p>
            <a:r>
              <a:rPr lang="en-ZA" sz="2400" b="1" dirty="0" smtClean="0"/>
              <a:t>Next steps</a:t>
            </a:r>
            <a:endParaRPr lang="en-ZA" sz="2400" b="1" dirty="0"/>
          </a:p>
        </p:txBody>
      </p:sp>
      <p:sp>
        <p:nvSpPr>
          <p:cNvPr id="3" name="Text Placeholder 2"/>
          <p:cNvSpPr>
            <a:spLocks noGrp="1"/>
          </p:cNvSpPr>
          <p:nvPr>
            <p:ph type="body" idx="1"/>
          </p:nvPr>
        </p:nvSpPr>
        <p:spPr>
          <a:xfrm>
            <a:off x="467544" y="764704"/>
            <a:ext cx="8229600" cy="4304152"/>
          </a:xfrm>
        </p:spPr>
        <p:txBody>
          <a:bodyPr>
            <a:normAutofit/>
          </a:bodyPr>
          <a:lstStyle/>
          <a:p>
            <a:pPr marL="0" indent="0">
              <a:buNone/>
            </a:pPr>
            <a:endParaRPr lang="en-ZA" dirty="0" smtClean="0"/>
          </a:p>
          <a:p>
            <a:pPr marL="0" indent="0">
              <a:buNone/>
            </a:pPr>
            <a:endParaRPr lang="en-ZA"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13</a:t>
            </a:fld>
            <a:endParaRPr lang="en-ZA"/>
          </a:p>
        </p:txBody>
      </p:sp>
      <p:sp>
        <p:nvSpPr>
          <p:cNvPr id="6" name="TextBox 5"/>
          <p:cNvSpPr txBox="1"/>
          <p:nvPr/>
        </p:nvSpPr>
        <p:spPr>
          <a:xfrm>
            <a:off x="395536" y="692696"/>
            <a:ext cx="7869260" cy="46166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lvl="1" indent="-285750" algn="just">
              <a:buFont typeface="Arial" pitchFamily="34" charset="0"/>
              <a:buChar char="•"/>
            </a:pPr>
            <a:r>
              <a:rPr lang="en-US" sz="1400" dirty="0" smtClean="0"/>
              <a:t>Security Company has been appointed by the Department and has been deployed to the farm to safeguard the State Property.</a:t>
            </a:r>
          </a:p>
          <a:p>
            <a:pPr algn="just"/>
            <a:r>
              <a:rPr lang="en-US" sz="1400" dirty="0" smtClean="0"/>
              <a:t> </a:t>
            </a:r>
          </a:p>
          <a:p>
            <a:pPr marL="285750" lvl="1" indent="-285750" algn="just">
              <a:buFont typeface="Arial" pitchFamily="34" charset="0"/>
              <a:buChar char="•"/>
            </a:pPr>
            <a:r>
              <a:rPr lang="en-US" sz="1400" dirty="0" smtClean="0"/>
              <a:t>Department of Agriculture assigned engineers to the farm to sort out the challenge of irrigation water to the guava trees that was disrupted</a:t>
            </a:r>
          </a:p>
          <a:p>
            <a:pPr algn="just"/>
            <a:r>
              <a:rPr lang="en-US" sz="1400" dirty="0" smtClean="0"/>
              <a:t> </a:t>
            </a:r>
          </a:p>
          <a:p>
            <a:pPr marL="285750" lvl="1" indent="-285750" algn="just">
              <a:buFont typeface="Arial" pitchFamily="34" charset="0"/>
              <a:buChar char="•"/>
            </a:pPr>
            <a:r>
              <a:rPr lang="en-US" sz="1400" dirty="0" smtClean="0"/>
              <a:t>On 6 March 2019 the state attorney was approached by means of a hand delivered letter to </a:t>
            </a:r>
            <a:r>
              <a:rPr lang="en-US" sz="1400" dirty="0" err="1" smtClean="0"/>
              <a:t>Mr</a:t>
            </a:r>
            <a:r>
              <a:rPr lang="en-US" sz="1400" dirty="0" smtClean="0"/>
              <a:t> Sisilana with the following instructions:</a:t>
            </a:r>
          </a:p>
          <a:p>
            <a:pPr lvl="1" indent="0" algn="just"/>
            <a:endParaRPr lang="en-US" sz="1400" dirty="0" smtClean="0"/>
          </a:p>
          <a:p>
            <a:pPr marL="285750" lvl="6" indent="-285750" algn="just">
              <a:buFont typeface="Arial" pitchFamily="34" charset="0"/>
              <a:buChar char="•"/>
            </a:pPr>
            <a:r>
              <a:rPr lang="en-US" sz="1400" dirty="0" smtClean="0"/>
              <a:t>Counsel is to be briefed on an urgent basis to bring urgent application before court for the eviction of </a:t>
            </a:r>
            <a:r>
              <a:rPr lang="en-US" sz="1400" dirty="0" err="1" smtClean="0"/>
              <a:t>Ms</a:t>
            </a:r>
            <a:r>
              <a:rPr lang="en-US" sz="1400" dirty="0" smtClean="0"/>
              <a:t> </a:t>
            </a:r>
            <a:r>
              <a:rPr lang="en-US" sz="1400" dirty="0" err="1" smtClean="0"/>
              <a:t>Ngxumeshe</a:t>
            </a:r>
            <a:r>
              <a:rPr lang="en-US" sz="1400" dirty="0" smtClean="0"/>
              <a:t> and all those residing after her on the farm on the basis of damage to state property</a:t>
            </a:r>
          </a:p>
          <a:p>
            <a:pPr lvl="3" algn="just"/>
            <a:r>
              <a:rPr lang="en-US" sz="1400" dirty="0" smtClean="0"/>
              <a:t> </a:t>
            </a:r>
          </a:p>
          <a:p>
            <a:pPr marL="285750" lvl="4" indent="-285750" algn="just">
              <a:buFont typeface="Arial" pitchFamily="34" charset="0"/>
              <a:buChar char="•"/>
            </a:pPr>
            <a:r>
              <a:rPr lang="en-US" sz="1400" dirty="0" smtClean="0"/>
              <a:t>Counsel to be briefed to obtain an interdict order against those illegally occupying the land and intend to do so and against whoever is conducting farming activities on the land without the consent or approval of the Department of Rural Development and Land Reform.</a:t>
            </a:r>
          </a:p>
          <a:p>
            <a:pPr marL="285750" indent="-285750" algn="just">
              <a:buFont typeface="Arial" pitchFamily="34" charset="0"/>
              <a:buChar char="•"/>
            </a:pPr>
            <a:endParaRPr lang="en-US" sz="1400" dirty="0" smtClean="0"/>
          </a:p>
          <a:p>
            <a:pPr marL="285750" lvl="1" indent="-285750" algn="just">
              <a:buFont typeface="Arial" pitchFamily="34" charset="0"/>
              <a:buChar char="•"/>
            </a:pPr>
            <a:r>
              <a:rPr lang="en-US" sz="1400" dirty="0" smtClean="0"/>
              <a:t>Porterville police and DRDLR Safety and Security Services were also called in to the farm to assess the situation and conduct risk assessment.</a:t>
            </a:r>
          </a:p>
          <a:p>
            <a:pPr marL="285750" lvl="1" indent="-285750" algn="just">
              <a:buFont typeface="Arial" pitchFamily="34" charset="0"/>
              <a:buChar char="•"/>
            </a:pPr>
            <a:endParaRPr lang="en-US" sz="1400" dirty="0"/>
          </a:p>
          <a:p>
            <a:pPr marL="285750" lvl="1" indent="-285750">
              <a:buFont typeface="Arial" pitchFamily="34" charset="0"/>
              <a:buChar char="•"/>
            </a:pPr>
            <a:r>
              <a:rPr lang="en-US" sz="1400" dirty="0" smtClean="0"/>
              <a:t>DG approach for process of re-allocation of Mr. </a:t>
            </a:r>
            <a:r>
              <a:rPr lang="en-US" sz="1400" smtClean="0"/>
              <a:t>Cloete</a:t>
            </a:r>
            <a:br>
              <a:rPr lang="en-US" sz="1400" smtClean="0"/>
            </a:br>
            <a:endParaRPr lang="en-US" sz="1400" dirty="0"/>
          </a:p>
        </p:txBody>
      </p:sp>
    </p:spTree>
    <p:extLst>
      <p:ext uri="{BB962C8B-B14F-4D97-AF65-F5344CB8AC3E}">
        <p14:creationId xmlns:p14="http://schemas.microsoft.com/office/powerpoint/2010/main" xmlns="" val="417497104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itle 4"/>
          <p:cNvSpPr txBox="1">
            <a:spLocks noGrp="1"/>
          </p:cNvSpPr>
          <p:nvPr>
            <p:ph type="title"/>
          </p:nvPr>
        </p:nvSpPr>
        <p:spPr>
          <a:xfrm>
            <a:off x="457200" y="2590800"/>
            <a:ext cx="8229600" cy="1143000"/>
          </a:xfrm>
          <a:prstGeom prst="rect">
            <a:avLst/>
          </a:prstGeom>
        </p:spPr>
        <p:txBody>
          <a:bodyPr/>
          <a:lstStyle>
            <a:lvl1pPr>
              <a:defRPr b="1"/>
            </a:lvl1pPr>
          </a:lstStyle>
          <a:p>
            <a:r>
              <a:t>THANK YOU</a:t>
            </a:r>
          </a:p>
        </p:txBody>
      </p:sp>
      <p:sp>
        <p:nvSpPr>
          <p:cNvPr id="2" name="Slide Number Placeholder 1"/>
          <p:cNvSpPr>
            <a:spLocks noGrp="1"/>
          </p:cNvSpPr>
          <p:nvPr>
            <p:ph type="sldNum" sz="quarter" idx="2"/>
          </p:nvPr>
        </p:nvSpPr>
        <p:spPr/>
        <p:txBody>
          <a:bodyPr/>
          <a:lstStyle/>
          <a:p>
            <a:fld id="{86CB4B4D-7CA3-9044-876B-883B54F8677D}" type="slidenum">
              <a:rPr lang="en-ZA" smtClean="0"/>
              <a:pPr/>
              <a:t>14</a:t>
            </a:fld>
            <a:endParaRPr lang="en-ZA"/>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b="1" dirty="0" smtClean="0"/>
              <a:t>Table of contents</a:t>
            </a:r>
            <a:endParaRPr lang="en-ZA" sz="2400" b="1" dirty="0"/>
          </a:p>
        </p:txBody>
      </p:sp>
      <p:sp>
        <p:nvSpPr>
          <p:cNvPr id="3" name="Text Placeholder 2"/>
          <p:cNvSpPr>
            <a:spLocks noGrp="1"/>
          </p:cNvSpPr>
          <p:nvPr>
            <p:ph type="body" idx="1"/>
          </p:nvPr>
        </p:nvSpPr>
        <p:spPr>
          <a:xfrm>
            <a:off x="457200" y="1412776"/>
            <a:ext cx="8229600" cy="4131536"/>
          </a:xfrm>
        </p:spPr>
        <p:txBody>
          <a:bodyPr>
            <a:normAutofit/>
          </a:bodyPr>
          <a:lstStyle/>
          <a:p>
            <a:pPr algn="just">
              <a:spcBef>
                <a:spcPts val="0"/>
              </a:spcBef>
            </a:pPr>
            <a:r>
              <a:rPr lang="en-ZA" sz="2200" dirty="0" smtClean="0"/>
              <a:t>Overview of the Farm, land use, purchase price, other state investment and beneficiary selection;</a:t>
            </a:r>
          </a:p>
          <a:p>
            <a:pPr algn="just">
              <a:spcBef>
                <a:spcPts val="0"/>
              </a:spcBef>
            </a:pPr>
            <a:r>
              <a:rPr lang="en-ZA" sz="2200" dirty="0" smtClean="0"/>
              <a:t>Background to Farm </a:t>
            </a:r>
            <a:r>
              <a:rPr lang="en-ZA" sz="2200" dirty="0" err="1" smtClean="0"/>
              <a:t>Gelukwaarts</a:t>
            </a:r>
            <a:r>
              <a:rPr lang="en-ZA" sz="2200" dirty="0" smtClean="0"/>
              <a:t> project, factors leading to the current challenges and how factors were addressed at planning stages</a:t>
            </a:r>
          </a:p>
          <a:p>
            <a:pPr algn="just">
              <a:spcBef>
                <a:spcPts val="0"/>
              </a:spcBef>
            </a:pPr>
            <a:r>
              <a:rPr lang="en-ZA" sz="2200" dirty="0" smtClean="0"/>
              <a:t>Interventions by Department and other state agencies to resolve tensions;</a:t>
            </a:r>
          </a:p>
          <a:p>
            <a:pPr algn="just">
              <a:spcBef>
                <a:spcPts val="0"/>
              </a:spcBef>
            </a:pPr>
            <a:r>
              <a:rPr lang="en-ZA" sz="2200" dirty="0" smtClean="0"/>
              <a:t>Further support and monitoring of stability and functioning of the project; and</a:t>
            </a:r>
          </a:p>
          <a:p>
            <a:pPr algn="just">
              <a:spcBef>
                <a:spcPts val="0"/>
              </a:spcBef>
            </a:pPr>
            <a:r>
              <a:rPr lang="en-ZA" sz="2200" dirty="0" smtClean="0"/>
              <a:t>Possible interventions to address land needs of the “invaders”</a:t>
            </a:r>
          </a:p>
          <a:p>
            <a:pPr algn="just">
              <a:spcBef>
                <a:spcPts val="0"/>
              </a:spcBef>
            </a:pPr>
            <a:r>
              <a:rPr lang="en-ZA" sz="2200" dirty="0" smtClean="0"/>
              <a:t>Way Forward</a:t>
            </a:r>
            <a:r>
              <a:rPr lang="en-ZA" sz="2200" dirty="0"/>
              <a:t>.</a:t>
            </a:r>
            <a:endParaRPr lang="en-ZA" sz="2200" dirty="0" smtClean="0"/>
          </a:p>
          <a:p>
            <a:endParaRPr lang="en-ZA" dirty="0" smtClean="0"/>
          </a:p>
          <a:p>
            <a:endParaRPr lang="en-ZA"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2</a:t>
            </a:fld>
            <a:endParaRPr lang="en-ZA"/>
          </a:p>
        </p:txBody>
      </p:sp>
    </p:spTree>
    <p:extLst>
      <p:ext uri="{BB962C8B-B14F-4D97-AF65-F5344CB8AC3E}">
        <p14:creationId xmlns:p14="http://schemas.microsoft.com/office/powerpoint/2010/main" xmlns="" val="262853803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48072"/>
          </a:xfrm>
        </p:spPr>
        <p:txBody>
          <a:bodyPr>
            <a:normAutofit fontScale="90000"/>
          </a:bodyPr>
          <a:lstStyle/>
          <a:p>
            <a:r>
              <a:rPr lang="en-ZA" sz="2200" dirty="0" smtClean="0"/>
              <a:t/>
            </a:r>
            <a:br>
              <a:rPr lang="en-ZA" sz="2200" dirty="0" smtClean="0"/>
            </a:br>
            <a:r>
              <a:rPr lang="en-ZA" sz="2200" dirty="0" smtClean="0"/>
              <a:t/>
            </a:r>
            <a:br>
              <a:rPr lang="en-ZA" sz="2200" dirty="0" smtClean="0"/>
            </a:br>
            <a:r>
              <a:rPr lang="en-ZA" sz="2700" b="1" dirty="0" smtClean="0"/>
              <a:t>Overview </a:t>
            </a:r>
            <a:r>
              <a:rPr lang="en-ZA" sz="2700" b="1" dirty="0"/>
              <a:t>of the Farm, land use, purchase price, other state investment and beneficiary selection</a:t>
            </a:r>
            <a:r>
              <a:rPr lang="en-ZA" sz="2200" dirty="0"/>
              <a:t/>
            </a:r>
            <a:br>
              <a:rPr lang="en-ZA" sz="2200" dirty="0"/>
            </a:br>
            <a:endParaRPr lang="en-ZA" dirty="0"/>
          </a:p>
        </p:txBody>
      </p:sp>
      <p:sp>
        <p:nvSpPr>
          <p:cNvPr id="3" name="Text Placeholder 2"/>
          <p:cNvSpPr>
            <a:spLocks noGrp="1"/>
          </p:cNvSpPr>
          <p:nvPr>
            <p:ph type="body" idx="1"/>
          </p:nvPr>
        </p:nvSpPr>
        <p:spPr>
          <a:xfrm>
            <a:off x="251520" y="1124744"/>
            <a:ext cx="8712968" cy="4419568"/>
          </a:xfrm>
        </p:spPr>
        <p:txBody>
          <a:bodyPr>
            <a:normAutofit/>
          </a:bodyPr>
          <a:lstStyle/>
          <a:p>
            <a:pPr marL="457200" lvl="1" indent="0" algn="just">
              <a:buNone/>
            </a:pPr>
            <a:r>
              <a:rPr lang="en-US" sz="1800" b="1" u="sng" dirty="0"/>
              <a:t>Overview of the Farm</a:t>
            </a:r>
            <a:endParaRPr lang="en-US" sz="1800" u="sng" dirty="0"/>
          </a:p>
          <a:p>
            <a:pPr algn="just"/>
            <a:r>
              <a:rPr lang="en-US" sz="1800" dirty="0"/>
              <a:t>Farm </a:t>
            </a:r>
            <a:r>
              <a:rPr lang="en-US" sz="1800" dirty="0" err="1"/>
              <a:t>Gelukwaarts</a:t>
            </a:r>
            <a:r>
              <a:rPr lang="en-US" sz="1800" dirty="0"/>
              <a:t> annex 200. Portion 1 (remaining extent), </a:t>
            </a:r>
            <a:r>
              <a:rPr lang="en-US" sz="1800" dirty="0" err="1"/>
              <a:t>Piketberg</a:t>
            </a:r>
            <a:r>
              <a:rPr lang="en-US" sz="1800" dirty="0"/>
              <a:t> registration division, </a:t>
            </a:r>
            <a:r>
              <a:rPr lang="en-US" sz="1800" dirty="0" err="1"/>
              <a:t>Bergriver</a:t>
            </a:r>
            <a:r>
              <a:rPr lang="en-US" sz="1800" dirty="0"/>
              <a:t> Municipality, Western </a:t>
            </a:r>
            <a:r>
              <a:rPr lang="en-US" sz="1800" dirty="0" smtClean="0"/>
              <a:t>Cape, measuring 35.9865 </a:t>
            </a:r>
            <a:r>
              <a:rPr lang="en-US" sz="1800" dirty="0"/>
              <a:t>hectares is situated in the West Coast District Municipality, </a:t>
            </a:r>
            <a:r>
              <a:rPr lang="en-US" sz="1800" dirty="0" err="1"/>
              <a:t>Bergrivier</a:t>
            </a:r>
            <a:r>
              <a:rPr lang="en-US" sz="1800" dirty="0"/>
              <a:t> Local Municipality. </a:t>
            </a:r>
          </a:p>
          <a:p>
            <a:pPr marL="457200" lvl="1" indent="0" algn="just">
              <a:buNone/>
            </a:pPr>
            <a:r>
              <a:rPr lang="en-US" sz="1800" b="1" u="sng" dirty="0"/>
              <a:t>Land Use</a:t>
            </a:r>
            <a:endParaRPr lang="en-US" sz="1800" u="sng" dirty="0"/>
          </a:p>
          <a:p>
            <a:pPr algn="just"/>
            <a:r>
              <a:rPr lang="en-US" sz="1800" dirty="0" smtClean="0"/>
              <a:t>Farm </a:t>
            </a:r>
            <a:r>
              <a:rPr lang="en-US" sz="1800" dirty="0" err="1" smtClean="0"/>
              <a:t>Gelukwaarts</a:t>
            </a:r>
            <a:r>
              <a:rPr lang="en-US" sz="1800" dirty="0" smtClean="0"/>
              <a:t> is a commercial </a:t>
            </a:r>
            <a:r>
              <a:rPr lang="en-US" sz="1800" dirty="0"/>
              <a:t>farm with current land-use demarcated for livestock and crop production.  Piggery and </a:t>
            </a:r>
            <a:r>
              <a:rPr lang="en-US" sz="1800" dirty="0" smtClean="0"/>
              <a:t>12ha guavas </a:t>
            </a:r>
            <a:r>
              <a:rPr lang="en-US" sz="1800" dirty="0"/>
              <a:t>are the commodities being </a:t>
            </a:r>
            <a:r>
              <a:rPr lang="en-US" sz="1800" dirty="0" smtClean="0"/>
              <a:t>farmed  </a:t>
            </a:r>
          </a:p>
          <a:p>
            <a:pPr marL="457200" lvl="1" indent="0" algn="just">
              <a:buNone/>
            </a:pPr>
            <a:r>
              <a:rPr lang="en-US" sz="1800" b="1" u="sng" dirty="0"/>
              <a:t>State Investment and Purchase Price of the Farm </a:t>
            </a:r>
            <a:r>
              <a:rPr lang="en-US" sz="1800" b="1" u="sng" dirty="0" err="1"/>
              <a:t>Gelukwaarts</a:t>
            </a:r>
            <a:endParaRPr lang="en-US" sz="1800" u="sng" dirty="0"/>
          </a:p>
          <a:p>
            <a:pPr algn="just"/>
            <a:r>
              <a:rPr lang="en-US" sz="1800" dirty="0"/>
              <a:t>The Farm </a:t>
            </a:r>
            <a:r>
              <a:rPr lang="en-US" sz="1800" dirty="0" err="1"/>
              <a:t>Gelukwaarts</a:t>
            </a:r>
            <a:r>
              <a:rPr lang="en-US" sz="1800" dirty="0"/>
              <a:t> was supported by the Department of Agriculture (provincial) with the upgrade of the piggery infrastructure to the value of R10 450 000.  The property was valued at R10 450 000 and the Department of Rural Development and Land Reform acquired the farm for R4 150 000 taking the investment of the Department of Agriculture into consideration</a:t>
            </a:r>
          </a:p>
          <a:p>
            <a:pPr lvl="1"/>
            <a:endParaRPr lang="en-US" sz="2900" dirty="0"/>
          </a:p>
          <a:p>
            <a:endParaRPr lang="en-ZA" sz="1800" dirty="0" smtClean="0"/>
          </a:p>
          <a:p>
            <a:endParaRPr lang="en-ZA"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3</a:t>
            </a:fld>
            <a:endParaRPr lang="en-ZA"/>
          </a:p>
        </p:txBody>
      </p:sp>
    </p:spTree>
    <p:extLst>
      <p:ext uri="{BB962C8B-B14F-4D97-AF65-F5344CB8AC3E}">
        <p14:creationId xmlns:p14="http://schemas.microsoft.com/office/powerpoint/2010/main" xmlns="" val="58104775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34082"/>
          </a:xfrm>
        </p:spPr>
        <p:txBody>
          <a:bodyPr>
            <a:normAutofit fontScale="90000"/>
          </a:bodyPr>
          <a:lstStyle/>
          <a:p>
            <a:r>
              <a:rPr lang="en-ZA" sz="2200" dirty="0" smtClean="0"/>
              <a:t/>
            </a:r>
            <a:br>
              <a:rPr lang="en-ZA" sz="2200" dirty="0" smtClean="0"/>
            </a:br>
            <a:r>
              <a:rPr lang="en-ZA" sz="2700" b="1" dirty="0" smtClean="0"/>
              <a:t>Overview of the Farm, land use, purchase price, other state investment and beneficiary selection (2)</a:t>
            </a:r>
            <a:r>
              <a:rPr lang="en-ZA" sz="2700" b="1" dirty="0"/>
              <a:t/>
            </a:r>
            <a:br>
              <a:rPr lang="en-ZA" sz="2700" b="1" dirty="0"/>
            </a:br>
            <a:endParaRPr lang="en-ZA" sz="2700" b="1" dirty="0"/>
          </a:p>
        </p:txBody>
      </p:sp>
      <p:sp>
        <p:nvSpPr>
          <p:cNvPr id="3" name="Text Placeholder 2"/>
          <p:cNvSpPr>
            <a:spLocks noGrp="1"/>
          </p:cNvSpPr>
          <p:nvPr>
            <p:ph type="body" idx="1"/>
          </p:nvPr>
        </p:nvSpPr>
        <p:spPr>
          <a:xfrm>
            <a:off x="457200" y="1268760"/>
            <a:ext cx="8229600" cy="4275552"/>
          </a:xfrm>
        </p:spPr>
        <p:txBody>
          <a:bodyPr>
            <a:normAutofit/>
          </a:bodyPr>
          <a:lstStyle/>
          <a:p>
            <a:pPr marL="457200" lvl="1" indent="0">
              <a:buNone/>
            </a:pPr>
            <a:r>
              <a:rPr lang="en-US" sz="2000" b="1" u="sng" dirty="0" smtClean="0"/>
              <a:t>Beneficiary </a:t>
            </a:r>
            <a:r>
              <a:rPr lang="en-US" sz="2000" b="1" u="sng" dirty="0"/>
              <a:t>Selection</a:t>
            </a:r>
            <a:endParaRPr lang="en-US" sz="2000" u="sng" dirty="0"/>
          </a:p>
          <a:p>
            <a:pPr algn="just"/>
            <a:r>
              <a:rPr lang="en-US" sz="2000" dirty="0"/>
              <a:t>Beneficiary Selection took place on </a:t>
            </a:r>
            <a:r>
              <a:rPr lang="en-US" sz="2000" dirty="0" smtClean="0"/>
              <a:t>2 </a:t>
            </a:r>
            <a:r>
              <a:rPr lang="en-US" sz="2000" dirty="0"/>
              <a:t>February 2018 with a site inspection prior to the selection </a:t>
            </a:r>
            <a:r>
              <a:rPr lang="en-US" sz="2000" dirty="0" smtClean="0"/>
              <a:t>process (</a:t>
            </a:r>
            <a:r>
              <a:rPr lang="en-US" sz="2000" b="1" dirty="0" smtClean="0"/>
              <a:t>Annexure A</a:t>
            </a:r>
            <a:r>
              <a:rPr lang="en-US" sz="2000" dirty="0" smtClean="0"/>
              <a:t>).</a:t>
            </a:r>
          </a:p>
          <a:p>
            <a:pPr algn="just"/>
            <a:r>
              <a:rPr lang="en-US" sz="2000" dirty="0" smtClean="0"/>
              <a:t>The </a:t>
            </a:r>
            <a:r>
              <a:rPr lang="en-US" sz="2000" dirty="0"/>
              <a:t>Selection Committee comprised of the Chairperson  District Land Reform Committee (DRLC), a member of the commodity organization applicable to this farm, organized agriculture, and the </a:t>
            </a:r>
            <a:r>
              <a:rPr lang="en-US" sz="2000" dirty="0" smtClean="0"/>
              <a:t>Department </a:t>
            </a:r>
            <a:r>
              <a:rPr lang="en-US" sz="2000" dirty="0"/>
              <a:t>of Agriculture in the province as well as a member of the </a:t>
            </a:r>
            <a:r>
              <a:rPr lang="en-US" sz="2000" dirty="0" smtClean="0"/>
              <a:t>Department </a:t>
            </a:r>
            <a:r>
              <a:rPr lang="en-US" sz="2000" dirty="0"/>
              <a:t>of </a:t>
            </a:r>
            <a:r>
              <a:rPr lang="en-US" sz="2000" dirty="0" smtClean="0"/>
              <a:t>Rural Development </a:t>
            </a:r>
            <a:r>
              <a:rPr lang="en-US" sz="2000" dirty="0"/>
              <a:t>and </a:t>
            </a:r>
            <a:r>
              <a:rPr lang="en-US" sz="2000" dirty="0" smtClean="0"/>
              <a:t>Land Reform to provide a secretariat </a:t>
            </a:r>
            <a:r>
              <a:rPr lang="en-US" sz="2000" dirty="0"/>
              <a:t>function.</a:t>
            </a:r>
          </a:p>
          <a:p>
            <a:endParaRPr lang="en-ZA" sz="1800" dirty="0" smtClean="0"/>
          </a:p>
          <a:p>
            <a:endParaRPr lang="en-ZA"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4</a:t>
            </a:fld>
            <a:endParaRPr lang="en-ZA"/>
          </a:p>
        </p:txBody>
      </p:sp>
    </p:spTree>
    <p:extLst>
      <p:ext uri="{BB962C8B-B14F-4D97-AF65-F5344CB8AC3E}">
        <p14:creationId xmlns:p14="http://schemas.microsoft.com/office/powerpoint/2010/main" xmlns="" val="107951029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3"/>
          </a:xfrm>
        </p:spPr>
        <p:txBody>
          <a:bodyPr>
            <a:normAutofit fontScale="90000"/>
          </a:bodyPr>
          <a:lstStyle/>
          <a:p>
            <a:r>
              <a:rPr lang="en-ZA" sz="2400" dirty="0" smtClean="0"/>
              <a:t/>
            </a:r>
            <a:br>
              <a:rPr lang="en-ZA" sz="2400" dirty="0" smtClean="0"/>
            </a:br>
            <a:r>
              <a:rPr lang="en-ZA" sz="2700" b="1" dirty="0" smtClean="0"/>
              <a:t>Background to project</a:t>
            </a:r>
            <a:r>
              <a:rPr lang="en-ZA" sz="2700" b="1" dirty="0"/>
              <a:t>, factors leading to the current challenges and how factors were </a:t>
            </a:r>
            <a:r>
              <a:rPr lang="en-ZA" sz="2700" b="1" dirty="0" smtClean="0"/>
              <a:t>addressed </a:t>
            </a:r>
            <a:r>
              <a:rPr lang="en-ZA" sz="2700" b="1" dirty="0"/>
              <a:t>at planning stages</a:t>
            </a:r>
            <a:r>
              <a:rPr lang="en-ZA" sz="2400" dirty="0"/>
              <a:t/>
            </a:r>
            <a:br>
              <a:rPr lang="en-ZA" sz="2400" dirty="0"/>
            </a:br>
            <a:endParaRPr lang="en-ZA" sz="2400" dirty="0"/>
          </a:p>
        </p:txBody>
      </p:sp>
      <p:sp>
        <p:nvSpPr>
          <p:cNvPr id="3" name="Text Placeholder 2"/>
          <p:cNvSpPr>
            <a:spLocks noGrp="1"/>
          </p:cNvSpPr>
          <p:nvPr>
            <p:ph type="body" idx="1"/>
          </p:nvPr>
        </p:nvSpPr>
        <p:spPr>
          <a:xfrm>
            <a:off x="457200" y="1484784"/>
            <a:ext cx="8229600" cy="4059528"/>
          </a:xfrm>
        </p:spPr>
        <p:txBody>
          <a:bodyPr>
            <a:normAutofit/>
          </a:bodyPr>
          <a:lstStyle/>
          <a:p>
            <a:pPr marL="0" indent="0">
              <a:buNone/>
            </a:pPr>
            <a:r>
              <a:rPr lang="en-ZA" sz="1800" b="1" u="sng" dirty="0" smtClean="0"/>
              <a:t>Background to Farm </a:t>
            </a:r>
            <a:r>
              <a:rPr lang="en-ZA" sz="1800" b="1" u="sng" dirty="0" err="1" smtClean="0"/>
              <a:t>Gelukwaarts</a:t>
            </a:r>
            <a:r>
              <a:rPr lang="en-ZA" sz="1800" b="1" u="sng" dirty="0" smtClean="0"/>
              <a:t> Project</a:t>
            </a:r>
          </a:p>
          <a:p>
            <a:pPr algn="just"/>
            <a:r>
              <a:rPr lang="en-ZA" sz="1800" dirty="0" smtClean="0"/>
              <a:t>Joint allocation of Farm Bellevue to Mr I Cloete and Mr T Sibeko and formed a joint entity</a:t>
            </a:r>
          </a:p>
          <a:p>
            <a:pPr algn="just"/>
            <a:r>
              <a:rPr lang="en-US" sz="1800" dirty="0"/>
              <a:t>D</a:t>
            </a:r>
            <a:r>
              <a:rPr lang="en-US" sz="1800" dirty="0" smtClean="0"/>
              <a:t>ifferent </a:t>
            </a:r>
            <a:r>
              <a:rPr lang="en-US" sz="1800" dirty="0"/>
              <a:t>farming interest </a:t>
            </a:r>
            <a:r>
              <a:rPr lang="en-US" sz="1800" dirty="0" smtClean="0"/>
              <a:t>with  </a:t>
            </a:r>
            <a:r>
              <a:rPr lang="en-US" sz="1800" dirty="0"/>
              <a:t>an agreement between the parties that they will jointly farm with layers. </a:t>
            </a:r>
            <a:endParaRPr lang="en-US" sz="1800" dirty="0" smtClean="0"/>
          </a:p>
          <a:p>
            <a:pPr algn="just"/>
            <a:r>
              <a:rPr lang="en-US" sz="1800" dirty="0" smtClean="0"/>
              <a:t>As </a:t>
            </a:r>
            <a:r>
              <a:rPr lang="en-US" sz="1800" dirty="0" err="1" smtClean="0"/>
              <a:t>Mr</a:t>
            </a:r>
            <a:r>
              <a:rPr lang="en-US" sz="1800" dirty="0" smtClean="0"/>
              <a:t> </a:t>
            </a:r>
            <a:r>
              <a:rPr lang="en-US" sz="1800" dirty="0"/>
              <a:t>Cloete had a different interest (pig farming), the two farmers agreed  that each will </a:t>
            </a:r>
            <a:r>
              <a:rPr lang="en-US" sz="1800" dirty="0" smtClean="0"/>
              <a:t>pursue their own interest</a:t>
            </a:r>
          </a:p>
          <a:p>
            <a:pPr algn="just"/>
            <a:r>
              <a:rPr lang="en-US" sz="1800" dirty="0" smtClean="0"/>
              <a:t>Tension emerged between the two parties that escalated for a sub-division to be undertaken</a:t>
            </a:r>
          </a:p>
          <a:p>
            <a:pPr algn="just"/>
            <a:r>
              <a:rPr lang="en-ZA" sz="1800" dirty="0" smtClean="0"/>
              <a:t>Progress made by Mr Sibeko with the allocation of RECAP escalated the tension</a:t>
            </a:r>
          </a:p>
          <a:p>
            <a:pPr algn="just"/>
            <a:r>
              <a:rPr lang="en-ZA" sz="1800" dirty="0" smtClean="0"/>
              <a:t>Former DG and Acting </a:t>
            </a:r>
            <a:r>
              <a:rPr lang="en-ZA" sz="1800" dirty="0" smtClean="0">
                <a:solidFill>
                  <a:schemeClr val="tx1"/>
                </a:solidFill>
              </a:rPr>
              <a:t>DDG Land Acquisition and Redistribution a</a:t>
            </a:r>
            <a:r>
              <a:rPr lang="en-ZA" sz="1800" dirty="0" smtClean="0"/>
              <a:t>dvised to relocate Mr Cloete and re-allocate him land.</a:t>
            </a:r>
          </a:p>
          <a:p>
            <a:endParaRPr lang="en-ZA" sz="18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5</a:t>
            </a:fld>
            <a:endParaRPr lang="en-ZA"/>
          </a:p>
        </p:txBody>
      </p:sp>
    </p:spTree>
    <p:extLst>
      <p:ext uri="{BB962C8B-B14F-4D97-AF65-F5344CB8AC3E}">
        <p14:creationId xmlns:p14="http://schemas.microsoft.com/office/powerpoint/2010/main" xmlns="" val="384143274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ZA" sz="2700" dirty="0" smtClean="0"/>
              <a:t/>
            </a:r>
            <a:br>
              <a:rPr lang="en-ZA" sz="2700" dirty="0" smtClean="0"/>
            </a:br>
            <a:r>
              <a:rPr lang="en-ZA" sz="2700" b="1" dirty="0" smtClean="0"/>
              <a:t>Background </a:t>
            </a:r>
            <a:r>
              <a:rPr lang="en-ZA" sz="2700" b="1" dirty="0"/>
              <a:t>to Farm </a:t>
            </a:r>
            <a:r>
              <a:rPr lang="en-ZA" sz="2700" b="1" dirty="0" err="1"/>
              <a:t>Gelukwaarts</a:t>
            </a:r>
            <a:r>
              <a:rPr lang="en-ZA" sz="2700" b="1" dirty="0"/>
              <a:t> project, factors leading to the current challenges and how factors were </a:t>
            </a:r>
            <a:r>
              <a:rPr lang="en-ZA" sz="2700" b="1" dirty="0" err="1" smtClean="0"/>
              <a:t>addresed</a:t>
            </a:r>
            <a:r>
              <a:rPr lang="en-ZA" sz="2700" b="1" dirty="0" smtClean="0"/>
              <a:t> </a:t>
            </a:r>
            <a:r>
              <a:rPr lang="en-ZA" sz="2700" b="1" dirty="0"/>
              <a:t>at planning </a:t>
            </a:r>
            <a:r>
              <a:rPr lang="en-ZA" sz="2700" b="1" dirty="0" smtClean="0"/>
              <a:t>stages </a:t>
            </a:r>
            <a:r>
              <a:rPr lang="en-ZA" sz="2700" b="1" dirty="0" err="1" smtClean="0"/>
              <a:t>Cont</a:t>
            </a:r>
            <a:r>
              <a:rPr lang="en-ZA" sz="2700" b="1" dirty="0" smtClean="0"/>
              <a:t>…</a:t>
            </a:r>
            <a:r>
              <a:rPr lang="en-ZA" sz="2400" dirty="0"/>
              <a:t/>
            </a:r>
            <a:br>
              <a:rPr lang="en-ZA" sz="2400" dirty="0"/>
            </a:br>
            <a:endParaRPr lang="en-ZA" sz="2400" dirty="0"/>
          </a:p>
        </p:txBody>
      </p:sp>
      <p:sp>
        <p:nvSpPr>
          <p:cNvPr id="3" name="Text Placeholder 2"/>
          <p:cNvSpPr>
            <a:spLocks noGrp="1"/>
          </p:cNvSpPr>
          <p:nvPr>
            <p:ph type="body" idx="1"/>
          </p:nvPr>
        </p:nvSpPr>
        <p:spPr>
          <a:xfrm>
            <a:off x="457200" y="1340768"/>
            <a:ext cx="8229600" cy="4392488"/>
          </a:xfrm>
        </p:spPr>
        <p:txBody>
          <a:bodyPr>
            <a:normAutofit fontScale="92500" lnSpcReduction="20000"/>
          </a:bodyPr>
          <a:lstStyle/>
          <a:p>
            <a:pPr marL="0" indent="0">
              <a:buNone/>
            </a:pPr>
            <a:r>
              <a:rPr lang="en-ZA" sz="1800" b="1" u="sng" dirty="0" smtClean="0"/>
              <a:t>Background to Farm </a:t>
            </a:r>
            <a:r>
              <a:rPr lang="en-ZA" sz="1800" b="1" u="sng" dirty="0" err="1" smtClean="0"/>
              <a:t>Gelukwaarts</a:t>
            </a:r>
            <a:r>
              <a:rPr lang="en-ZA" sz="1800" b="1" u="sng" dirty="0" smtClean="0"/>
              <a:t> Project</a:t>
            </a:r>
          </a:p>
          <a:p>
            <a:pPr algn="just"/>
            <a:r>
              <a:rPr lang="en-ZA" sz="1800" dirty="0" err="1" smtClean="0"/>
              <a:t>DoA</a:t>
            </a:r>
            <a:r>
              <a:rPr lang="en-ZA" sz="1800" dirty="0" smtClean="0"/>
              <a:t> and Mr Cloete brought the sale of </a:t>
            </a:r>
            <a:r>
              <a:rPr lang="en-ZA" sz="1800" dirty="0" err="1" smtClean="0"/>
              <a:t>Gelukwaarts</a:t>
            </a:r>
            <a:r>
              <a:rPr lang="en-ZA" sz="1800" dirty="0" smtClean="0"/>
              <a:t> to </a:t>
            </a:r>
            <a:r>
              <a:rPr lang="en-ZA" sz="1800" dirty="0" smtClean="0">
                <a:solidFill>
                  <a:schemeClr val="tx1"/>
                </a:solidFill>
              </a:rPr>
              <a:t>Department of Rural </a:t>
            </a:r>
            <a:r>
              <a:rPr lang="en-ZA" sz="1800" dirty="0" err="1" smtClean="0">
                <a:solidFill>
                  <a:schemeClr val="tx1"/>
                </a:solidFill>
              </a:rPr>
              <a:t>Develpment’s</a:t>
            </a:r>
            <a:r>
              <a:rPr lang="en-ZA" sz="1800" dirty="0" smtClean="0">
                <a:solidFill>
                  <a:schemeClr val="tx1"/>
                </a:solidFill>
              </a:rPr>
              <a:t> attention</a:t>
            </a:r>
          </a:p>
          <a:p>
            <a:pPr algn="just"/>
            <a:r>
              <a:rPr lang="en-ZA" sz="1800" dirty="0" smtClean="0"/>
              <a:t>Farm assessment commissioned</a:t>
            </a:r>
          </a:p>
          <a:p>
            <a:pPr algn="just"/>
            <a:r>
              <a:rPr lang="en-ZA" sz="1800" dirty="0" smtClean="0"/>
              <a:t>Land tenure report was not necessary, no one on the land except the seller’s relative taking care of the property</a:t>
            </a:r>
          </a:p>
          <a:p>
            <a:pPr algn="just"/>
            <a:r>
              <a:rPr lang="en-ZA" sz="1800" dirty="0" smtClean="0"/>
              <a:t>No farming activity at the time</a:t>
            </a:r>
          </a:p>
          <a:p>
            <a:pPr algn="just"/>
            <a:r>
              <a:rPr lang="en-ZA" sz="1800" dirty="0" smtClean="0"/>
              <a:t>Guava orchard leased by the neighbour</a:t>
            </a:r>
          </a:p>
          <a:p>
            <a:pPr algn="just"/>
            <a:r>
              <a:rPr lang="en-ZA" sz="1800" dirty="0" smtClean="0"/>
              <a:t>Ms </a:t>
            </a:r>
            <a:r>
              <a:rPr lang="en-ZA" sz="1800" dirty="0" err="1" smtClean="0"/>
              <a:t>Ngxumeshe</a:t>
            </a:r>
            <a:r>
              <a:rPr lang="en-ZA" sz="1800" dirty="0" smtClean="0"/>
              <a:t> came forward indicating she was living on land while this was disputed by the caretaker</a:t>
            </a:r>
          </a:p>
          <a:p>
            <a:pPr algn="just"/>
            <a:r>
              <a:rPr lang="en-ZA" sz="1800" dirty="0" smtClean="0"/>
              <a:t>She was included in the selection process</a:t>
            </a:r>
          </a:p>
          <a:p>
            <a:pPr algn="just"/>
            <a:r>
              <a:rPr lang="en-ZA" sz="1800" dirty="0" smtClean="0"/>
              <a:t>After the results of the selection process Ms </a:t>
            </a:r>
            <a:r>
              <a:rPr lang="en-ZA" sz="1800" dirty="0" err="1" smtClean="0"/>
              <a:t>Ngxumeshe</a:t>
            </a:r>
            <a:r>
              <a:rPr lang="en-ZA" sz="1800" dirty="0" smtClean="0"/>
              <a:t> produced a lease agreement between her and owner</a:t>
            </a:r>
          </a:p>
          <a:p>
            <a:pPr algn="just"/>
            <a:r>
              <a:rPr lang="en-ZA" sz="1800" dirty="0" smtClean="0"/>
              <a:t>Owner disputed the legality of the lease</a:t>
            </a:r>
          </a:p>
          <a:p>
            <a:pPr algn="just"/>
            <a:r>
              <a:rPr lang="en-ZA" sz="1800" dirty="0" smtClean="0"/>
              <a:t>Legal opinion sought </a:t>
            </a:r>
          </a:p>
          <a:p>
            <a:endParaRPr lang="en-ZA" sz="18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6</a:t>
            </a:fld>
            <a:endParaRPr lang="en-ZA"/>
          </a:p>
        </p:txBody>
      </p:sp>
    </p:spTree>
    <p:extLst>
      <p:ext uri="{BB962C8B-B14F-4D97-AF65-F5344CB8AC3E}">
        <p14:creationId xmlns:p14="http://schemas.microsoft.com/office/powerpoint/2010/main" xmlns="" val="88050127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29"/>
          </a:xfrm>
        </p:spPr>
        <p:txBody>
          <a:bodyPr>
            <a:normAutofit fontScale="90000"/>
          </a:bodyPr>
          <a:lstStyle/>
          <a:p>
            <a:r>
              <a:rPr lang="en-ZA" sz="2700" b="1" dirty="0" smtClean="0"/>
              <a:t/>
            </a:r>
            <a:br>
              <a:rPr lang="en-ZA" sz="2700" b="1" dirty="0" smtClean="0"/>
            </a:br>
            <a:r>
              <a:rPr lang="en-ZA" sz="2700" b="1" dirty="0" smtClean="0"/>
              <a:t>Background </a:t>
            </a:r>
            <a:r>
              <a:rPr lang="en-ZA" sz="2700" b="1" dirty="0"/>
              <a:t>to Farm </a:t>
            </a:r>
            <a:r>
              <a:rPr lang="en-ZA" sz="2700" b="1" dirty="0" err="1"/>
              <a:t>Gelukwaarts</a:t>
            </a:r>
            <a:r>
              <a:rPr lang="en-ZA" sz="2700" b="1" dirty="0"/>
              <a:t> project, factors leading to the current challenges and how factors were </a:t>
            </a:r>
            <a:r>
              <a:rPr lang="en-ZA" sz="2700" b="1" dirty="0" err="1"/>
              <a:t>addres</a:t>
            </a:r>
            <a:r>
              <a:rPr lang="en-ZA" sz="2700" b="1" dirty="0"/>
              <a:t> at planning </a:t>
            </a:r>
            <a:r>
              <a:rPr lang="en-ZA" sz="2700" b="1" dirty="0" smtClean="0"/>
              <a:t>stages </a:t>
            </a:r>
            <a:r>
              <a:rPr lang="en-ZA" sz="2700" b="1" dirty="0" err="1" smtClean="0"/>
              <a:t>Cont</a:t>
            </a:r>
            <a:r>
              <a:rPr lang="en-ZA" sz="2700" b="1" dirty="0" smtClean="0"/>
              <a:t>…</a:t>
            </a:r>
            <a:r>
              <a:rPr lang="en-ZA" sz="2400" dirty="0"/>
              <a:t/>
            </a:r>
            <a:br>
              <a:rPr lang="en-ZA" sz="2400" dirty="0"/>
            </a:br>
            <a:endParaRPr lang="en-ZA" sz="2400" dirty="0"/>
          </a:p>
        </p:txBody>
      </p:sp>
      <p:sp>
        <p:nvSpPr>
          <p:cNvPr id="3" name="Text Placeholder 2"/>
          <p:cNvSpPr>
            <a:spLocks noGrp="1"/>
          </p:cNvSpPr>
          <p:nvPr>
            <p:ph type="body" idx="1"/>
          </p:nvPr>
        </p:nvSpPr>
        <p:spPr>
          <a:xfrm>
            <a:off x="457200" y="1700808"/>
            <a:ext cx="8229600" cy="4032448"/>
          </a:xfrm>
        </p:spPr>
        <p:txBody>
          <a:bodyPr>
            <a:normAutofit/>
          </a:bodyPr>
          <a:lstStyle/>
          <a:p>
            <a:pPr marL="0" indent="0" algn="just">
              <a:buNone/>
            </a:pPr>
            <a:r>
              <a:rPr lang="en-ZA" sz="1800" b="1" u="sng" dirty="0" smtClean="0"/>
              <a:t>Background to Farm </a:t>
            </a:r>
            <a:r>
              <a:rPr lang="en-ZA" sz="1800" b="1" u="sng" dirty="0" err="1" smtClean="0"/>
              <a:t>Gelukwaarts</a:t>
            </a:r>
            <a:r>
              <a:rPr lang="en-ZA" sz="1800" b="1" u="sng" dirty="0" smtClean="0"/>
              <a:t> Project</a:t>
            </a:r>
          </a:p>
          <a:p>
            <a:pPr algn="just"/>
            <a:r>
              <a:rPr lang="en-ZA" sz="1800" dirty="0" smtClean="0"/>
              <a:t>Had a Offer accepted by the seller</a:t>
            </a:r>
          </a:p>
          <a:p>
            <a:pPr algn="just"/>
            <a:r>
              <a:rPr lang="en-ZA" sz="1800" dirty="0" smtClean="0">
                <a:solidFill>
                  <a:schemeClr val="tx1"/>
                </a:solidFill>
              </a:rPr>
              <a:t>Legal </a:t>
            </a:r>
            <a:r>
              <a:rPr lang="en-ZA" sz="1800" dirty="0">
                <a:solidFill>
                  <a:schemeClr val="tx1"/>
                </a:solidFill>
              </a:rPr>
              <a:t>opinion guided the </a:t>
            </a:r>
            <a:r>
              <a:rPr lang="en-ZA" sz="1800" dirty="0" smtClean="0">
                <a:solidFill>
                  <a:schemeClr val="tx1"/>
                </a:solidFill>
              </a:rPr>
              <a:t>Department of Rural Development and Land Reform </a:t>
            </a:r>
            <a:r>
              <a:rPr lang="en-ZA" sz="1800" dirty="0">
                <a:solidFill>
                  <a:schemeClr val="tx1"/>
                </a:solidFill>
              </a:rPr>
              <a:t>to continue with acquisition </a:t>
            </a:r>
            <a:endParaRPr lang="en-ZA" sz="1800" dirty="0" smtClean="0">
              <a:solidFill>
                <a:schemeClr val="tx1"/>
              </a:solidFill>
            </a:endParaRPr>
          </a:p>
          <a:p>
            <a:pPr algn="just"/>
            <a:r>
              <a:rPr lang="en-ZA" sz="1800" dirty="0" smtClean="0"/>
              <a:t>Ms </a:t>
            </a:r>
            <a:r>
              <a:rPr lang="en-ZA" sz="1800" dirty="0" err="1" smtClean="0"/>
              <a:t>Ngxumeshe</a:t>
            </a:r>
            <a:r>
              <a:rPr lang="en-ZA" sz="1800" dirty="0" smtClean="0"/>
              <a:t> taking occupation of the office space and biometric facility few meters from piggery infrastructure</a:t>
            </a:r>
          </a:p>
          <a:p>
            <a:pPr algn="just"/>
            <a:r>
              <a:rPr lang="en-ZA" sz="1800" dirty="0" smtClean="0"/>
              <a:t>Allegations that Ms </a:t>
            </a:r>
            <a:r>
              <a:rPr lang="en-ZA" sz="1800" dirty="0" err="1" smtClean="0"/>
              <a:t>Ngxumeshe</a:t>
            </a:r>
            <a:r>
              <a:rPr lang="en-ZA" sz="1800" dirty="0" smtClean="0"/>
              <a:t> attempted to sell the farm</a:t>
            </a:r>
          </a:p>
          <a:p>
            <a:pPr algn="just"/>
            <a:r>
              <a:rPr lang="en-ZA" sz="1800" dirty="0" smtClean="0"/>
              <a:t>Agreements made with Mr </a:t>
            </a:r>
            <a:r>
              <a:rPr lang="en-ZA" sz="1800" dirty="0" err="1" smtClean="0"/>
              <a:t>Cloete</a:t>
            </a:r>
            <a:r>
              <a:rPr lang="en-ZA" sz="1800" dirty="0" smtClean="0"/>
              <a:t> to take occupation</a:t>
            </a:r>
          </a:p>
          <a:p>
            <a:pPr marL="0" indent="0">
              <a:buNone/>
            </a:pPr>
            <a:endParaRPr lang="en-ZA" sz="1800" dirty="0"/>
          </a:p>
          <a:p>
            <a:endParaRPr lang="en-ZA" sz="1800" dirty="0" smtClean="0"/>
          </a:p>
          <a:p>
            <a:endParaRPr lang="en-ZA" sz="1800"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7</a:t>
            </a:fld>
            <a:endParaRPr lang="en-ZA"/>
          </a:p>
        </p:txBody>
      </p:sp>
    </p:spTree>
    <p:extLst>
      <p:ext uri="{BB962C8B-B14F-4D97-AF65-F5344CB8AC3E}">
        <p14:creationId xmlns:p14="http://schemas.microsoft.com/office/powerpoint/2010/main" xmlns="" val="126677527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78098"/>
          </a:xfrm>
        </p:spPr>
        <p:txBody>
          <a:bodyPr>
            <a:noAutofit/>
          </a:bodyPr>
          <a:lstStyle/>
          <a:p>
            <a:r>
              <a:rPr lang="en-ZA" sz="2400" b="1" dirty="0"/>
              <a:t>Interventions by the Department and other state agencies to resolve </a:t>
            </a:r>
            <a:r>
              <a:rPr lang="en-ZA" sz="2400" b="1" dirty="0" smtClean="0"/>
              <a:t>tensions</a:t>
            </a:r>
            <a:endParaRPr lang="en-ZA" sz="2400" b="1" dirty="0"/>
          </a:p>
        </p:txBody>
      </p:sp>
      <p:sp>
        <p:nvSpPr>
          <p:cNvPr id="3" name="Text Placeholder 2"/>
          <p:cNvSpPr>
            <a:spLocks noGrp="1"/>
          </p:cNvSpPr>
          <p:nvPr>
            <p:ph type="body" idx="1"/>
          </p:nvPr>
        </p:nvSpPr>
        <p:spPr>
          <a:xfrm>
            <a:off x="457200" y="1196752"/>
            <a:ext cx="8229600" cy="4347560"/>
          </a:xfrm>
        </p:spPr>
        <p:txBody>
          <a:bodyPr>
            <a:normAutofit/>
          </a:bodyPr>
          <a:lstStyle/>
          <a:p>
            <a:pPr algn="just"/>
            <a:r>
              <a:rPr lang="en-ZA" sz="1800" dirty="0" smtClean="0"/>
              <a:t>Ms </a:t>
            </a:r>
            <a:r>
              <a:rPr lang="en-ZA" sz="1800" dirty="0" err="1" smtClean="0"/>
              <a:t>Ngxumeshe</a:t>
            </a:r>
            <a:r>
              <a:rPr lang="en-ZA" sz="1800" dirty="0" smtClean="0"/>
              <a:t> approaches Black Farmers Union (BAFU)</a:t>
            </a:r>
          </a:p>
          <a:p>
            <a:pPr algn="just"/>
            <a:r>
              <a:rPr lang="en-ZA" sz="1800" dirty="0" smtClean="0"/>
              <a:t>BAFU abandons Ms </a:t>
            </a:r>
            <a:r>
              <a:rPr lang="en-ZA" sz="1800" dirty="0" err="1" smtClean="0"/>
              <a:t>Ngxumeshe</a:t>
            </a:r>
            <a:endParaRPr lang="en-ZA" sz="1800" dirty="0" smtClean="0"/>
          </a:p>
          <a:p>
            <a:pPr algn="just"/>
            <a:r>
              <a:rPr lang="en-ZA" sz="1800" dirty="0" smtClean="0"/>
              <a:t>Intimidation started and Ms </a:t>
            </a:r>
            <a:r>
              <a:rPr lang="en-ZA" sz="1800" dirty="0" err="1" smtClean="0"/>
              <a:t>Ngxumeshe</a:t>
            </a:r>
            <a:r>
              <a:rPr lang="en-ZA" sz="1800" dirty="0" smtClean="0"/>
              <a:t> laying several charges with SAPS including that of fraud for forging of her signature.</a:t>
            </a:r>
          </a:p>
          <a:p>
            <a:pPr algn="just"/>
            <a:r>
              <a:rPr lang="en-ZA" sz="1800" dirty="0" smtClean="0">
                <a:solidFill>
                  <a:schemeClr val="tx1"/>
                </a:solidFill>
              </a:rPr>
              <a:t>Department of Rural Development and Land Reform approached SAPS in January 2019, Mr Cloete is the allocated beneficiary</a:t>
            </a:r>
          </a:p>
          <a:p>
            <a:pPr algn="just"/>
            <a:r>
              <a:rPr lang="en-ZA" sz="1800" dirty="0" smtClean="0"/>
              <a:t>Postponement of dates by the State Attorney to help resolving the matter</a:t>
            </a:r>
          </a:p>
          <a:p>
            <a:pPr algn="just"/>
            <a:r>
              <a:rPr lang="en-ZA" sz="1800" dirty="0" smtClean="0"/>
              <a:t>Damages to property and related charges</a:t>
            </a:r>
          </a:p>
          <a:p>
            <a:pPr algn="just"/>
            <a:r>
              <a:rPr lang="en-ZA" sz="1800" dirty="0" smtClean="0"/>
              <a:t>Ms </a:t>
            </a:r>
            <a:r>
              <a:rPr lang="en-ZA" sz="1800" dirty="0" err="1" smtClean="0"/>
              <a:t>Ngxumeshe</a:t>
            </a:r>
            <a:r>
              <a:rPr lang="en-ZA" sz="1800" dirty="0" smtClean="0"/>
              <a:t> becomes aware of the lease agreement to be issued to Mr Cloete</a:t>
            </a:r>
          </a:p>
          <a:p>
            <a:pPr algn="just"/>
            <a:r>
              <a:rPr lang="en-ZA" sz="1800" dirty="0" smtClean="0"/>
              <a:t>Invasion of 3 adults (2 male and 1 female with a minor)</a:t>
            </a:r>
          </a:p>
          <a:p>
            <a:pPr algn="just"/>
            <a:r>
              <a:rPr lang="en-ZA" sz="1800" dirty="0" smtClean="0"/>
              <a:t>Attacking of Mr Cloete and his helper</a:t>
            </a:r>
          </a:p>
          <a:p>
            <a:endParaRPr lang="en-ZA" sz="1800" dirty="0" smtClean="0"/>
          </a:p>
          <a:p>
            <a:endParaRPr lang="en-ZA"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8</a:t>
            </a:fld>
            <a:endParaRPr lang="en-ZA"/>
          </a:p>
        </p:txBody>
      </p:sp>
    </p:spTree>
    <p:extLst>
      <p:ext uri="{BB962C8B-B14F-4D97-AF65-F5344CB8AC3E}">
        <p14:creationId xmlns:p14="http://schemas.microsoft.com/office/powerpoint/2010/main" xmlns="" val="385078594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78098"/>
          </a:xfrm>
        </p:spPr>
        <p:txBody>
          <a:bodyPr>
            <a:noAutofit/>
          </a:bodyPr>
          <a:lstStyle/>
          <a:p>
            <a:r>
              <a:rPr lang="en-ZA" sz="2400" b="1" dirty="0"/>
              <a:t>Interventions by the Department and other state agencies to resolve </a:t>
            </a:r>
            <a:r>
              <a:rPr lang="en-ZA" sz="2400" b="1" dirty="0" smtClean="0"/>
              <a:t>tensions</a:t>
            </a:r>
            <a:endParaRPr lang="en-ZA" sz="2400" b="1" dirty="0"/>
          </a:p>
        </p:txBody>
      </p:sp>
      <p:sp>
        <p:nvSpPr>
          <p:cNvPr id="3" name="Text Placeholder 2"/>
          <p:cNvSpPr>
            <a:spLocks noGrp="1"/>
          </p:cNvSpPr>
          <p:nvPr>
            <p:ph type="body" idx="1"/>
          </p:nvPr>
        </p:nvSpPr>
        <p:spPr>
          <a:xfrm>
            <a:off x="457200" y="1124744"/>
            <a:ext cx="8229600" cy="4419568"/>
          </a:xfrm>
        </p:spPr>
        <p:txBody>
          <a:bodyPr>
            <a:normAutofit/>
          </a:bodyPr>
          <a:lstStyle/>
          <a:p>
            <a:pPr marL="0" indent="0">
              <a:buNone/>
            </a:pPr>
            <a:r>
              <a:rPr lang="en-ZA" sz="1800" b="1" u="sng" dirty="0" smtClean="0"/>
              <a:t>Resolving of Tensions</a:t>
            </a:r>
          </a:p>
          <a:p>
            <a:r>
              <a:rPr lang="en-ZA" sz="1800" dirty="0" smtClean="0"/>
              <a:t>SAPS deployed on a regular basis</a:t>
            </a:r>
          </a:p>
          <a:p>
            <a:r>
              <a:rPr lang="en-ZA" sz="1800" dirty="0" smtClean="0"/>
              <a:t>Security appointed for the next month</a:t>
            </a:r>
          </a:p>
          <a:p>
            <a:pPr marL="0" indent="0">
              <a:buNone/>
            </a:pPr>
            <a:endParaRPr lang="en-ZA" sz="1800" dirty="0" smtClean="0"/>
          </a:p>
          <a:p>
            <a:endParaRPr lang="en-ZA" sz="1800" dirty="0" smtClean="0"/>
          </a:p>
          <a:p>
            <a:endParaRPr lang="en-ZA" sz="1800" dirty="0" smtClean="0"/>
          </a:p>
          <a:p>
            <a:endParaRPr lang="en-ZA" dirty="0"/>
          </a:p>
        </p:txBody>
      </p:sp>
      <p:sp>
        <p:nvSpPr>
          <p:cNvPr id="4" name="Slide Number Placeholder 3"/>
          <p:cNvSpPr>
            <a:spLocks noGrp="1"/>
          </p:cNvSpPr>
          <p:nvPr>
            <p:ph type="sldNum" sz="quarter" idx="2"/>
          </p:nvPr>
        </p:nvSpPr>
        <p:spPr/>
        <p:txBody>
          <a:bodyPr/>
          <a:lstStyle/>
          <a:p>
            <a:fld id="{86CB4B4D-7CA3-9044-876B-883B54F8677D}" type="slidenum">
              <a:rPr lang="en-ZA" smtClean="0"/>
              <a:pPr/>
              <a:t>9</a:t>
            </a:fld>
            <a:endParaRPr lang="en-ZA"/>
          </a:p>
        </p:txBody>
      </p:sp>
    </p:spTree>
    <p:extLst>
      <p:ext uri="{BB962C8B-B14F-4D97-AF65-F5344CB8AC3E}">
        <p14:creationId xmlns:p14="http://schemas.microsoft.com/office/powerpoint/2010/main" xmlns="" val="334486705"/>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5140</TotalTime>
  <Words>864</Words>
  <Application>Microsoft Office PowerPoint</Application>
  <PresentationFormat>On-screen Show (4:3)</PresentationFormat>
  <Paragraphs>105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STATUS REPORT ON GELUKWAARTS FARM PROJECT    PRESENTATION TO PORTFOLIO COMMITTEE ON RURAL DEVELOPMENT AND LAND REFORM  13 MARCH 2019</vt:lpstr>
      <vt:lpstr>Table of contents</vt:lpstr>
      <vt:lpstr>  Overview of the Farm, land use, purchase price, other state investment and beneficiary selection </vt:lpstr>
      <vt:lpstr> Overview of the Farm, land use, purchase price, other state investment and beneficiary selection (2) </vt:lpstr>
      <vt:lpstr> Background to project, factors leading to the current challenges and how factors were addressed at planning stages </vt:lpstr>
      <vt:lpstr> Background to Farm Gelukwaarts project, factors leading to the current challenges and how factors were addresed at planning stages Cont… </vt:lpstr>
      <vt:lpstr> Background to Farm Gelukwaarts project, factors leading to the current challenges and how factors were addres at planning stages Cont… </vt:lpstr>
      <vt:lpstr>Interventions by the Department and other state agencies to resolve tensions</vt:lpstr>
      <vt:lpstr>Interventions by the Department and other state agencies to resolve tensions</vt:lpstr>
      <vt:lpstr>Further support and monitoring of stability and functioning of the project </vt:lpstr>
      <vt:lpstr>Possible interventions to address the land needs of the “invaders” </vt:lpstr>
      <vt:lpstr>Outcome of State Attorney Engagement</vt:lpstr>
      <vt:lpstr>Next steps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LIMPOPO PERFORMANCE CATCH UP PLAN    20 NOVEMBER 2017</dc:title>
  <dc:creator>user</dc:creator>
  <cp:lastModifiedBy>PUMZA</cp:lastModifiedBy>
  <cp:revision>169</cp:revision>
  <dcterms:modified xsi:type="dcterms:W3CDTF">2019-03-15T08:15:36Z</dcterms:modified>
</cp:coreProperties>
</file>