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86" r:id="rId3"/>
    <p:sldId id="302" r:id="rId4"/>
    <p:sldId id="322" r:id="rId5"/>
    <p:sldId id="321" r:id="rId6"/>
    <p:sldId id="324" r:id="rId7"/>
    <p:sldId id="314" r:id="rId8"/>
    <p:sldId id="315" r:id="rId9"/>
    <p:sldId id="316" r:id="rId10"/>
    <p:sldId id="317" r:id="rId11"/>
    <p:sldId id="323" r:id="rId12"/>
    <p:sldId id="318" r:id="rId13"/>
    <p:sldId id="319" r:id="rId14"/>
    <p:sldId id="320"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354" autoAdjust="0"/>
  </p:normalViewPr>
  <p:slideViewPr>
    <p:cSldViewPr snapToGrid="0">
      <p:cViewPr varScale="1">
        <p:scale>
          <a:sx n="91" d="100"/>
          <a:sy n="91" d="100"/>
        </p:scale>
        <p:origin x="-129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C93C04-12B1-4CAC-B785-3F2C97DE0801}" type="datetimeFigureOut">
              <a:rPr lang="en-ZA" smtClean="0"/>
              <a:pPr/>
              <a:t>2019/03/14</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84E43-6782-42FA-BD2E-D8375B20C7E2}" type="slidenum">
              <a:rPr lang="en-ZA" smtClean="0"/>
              <a:pPr/>
              <a:t>‹#›</a:t>
            </a:fld>
            <a:endParaRPr lang="en-ZA" dirty="0"/>
          </a:p>
        </p:txBody>
      </p:sp>
    </p:spTree>
    <p:extLst>
      <p:ext uri="{BB962C8B-B14F-4D97-AF65-F5344CB8AC3E}">
        <p14:creationId xmlns:p14="http://schemas.microsoft.com/office/powerpoint/2010/main" xmlns="" val="257459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E5E0898-16AB-4959-9C99-328C4B771451}" type="slidenum">
              <a:rPr lang="en-US" smtClean="0">
                <a:solidFill>
                  <a:srgbClr val="000000"/>
                </a:solidFill>
              </a:rPr>
              <a:pPr/>
              <a:t>1</a:t>
            </a:fld>
            <a:endParaRPr lang="en-US" dirty="0" smtClean="0">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xmlns="" val="3028474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9F84E43-6782-42FA-BD2E-D8375B20C7E2}" type="slidenum">
              <a:rPr lang="en-ZA" smtClean="0"/>
              <a:pPr/>
              <a:t>7</a:t>
            </a:fld>
            <a:endParaRPr lang="en-ZA" dirty="0"/>
          </a:p>
        </p:txBody>
      </p:sp>
    </p:spTree>
    <p:extLst>
      <p:ext uri="{BB962C8B-B14F-4D97-AF65-F5344CB8AC3E}">
        <p14:creationId xmlns:p14="http://schemas.microsoft.com/office/powerpoint/2010/main" xmlns="" val="626266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9F84E43-6782-42FA-BD2E-D8375B20C7E2}" type="slidenum">
              <a:rPr lang="en-ZA" smtClean="0"/>
              <a:pPr/>
              <a:t>8</a:t>
            </a:fld>
            <a:endParaRPr lang="en-ZA" dirty="0"/>
          </a:p>
        </p:txBody>
      </p:sp>
    </p:spTree>
    <p:extLst>
      <p:ext uri="{BB962C8B-B14F-4D97-AF65-F5344CB8AC3E}">
        <p14:creationId xmlns:p14="http://schemas.microsoft.com/office/powerpoint/2010/main" xmlns="" val="1279313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C003B17-8F14-43BE-ABC8-F4FD20C12F27}" type="slidenum">
              <a:rPr lang="en-US" smtClean="0"/>
              <a:pPr/>
              <a:t>14</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GB" dirty="0" smtClean="0">
              <a:latin typeface="Times" charset="0"/>
            </a:endParaRPr>
          </a:p>
        </p:txBody>
      </p:sp>
    </p:spTree>
    <p:extLst>
      <p:ext uri="{BB962C8B-B14F-4D97-AF65-F5344CB8AC3E}">
        <p14:creationId xmlns:p14="http://schemas.microsoft.com/office/powerpoint/2010/main" xmlns="" val="446595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12192000" cy="5715000"/>
          </a:xfrm>
          <a:prstGeom prst="rect">
            <a:avLst/>
          </a:prstGeom>
          <a:noFill/>
          <a:ln w="9525">
            <a:noFill/>
            <a:miter lim="800000"/>
            <a:headEnd/>
            <a:tailEnd/>
          </a:ln>
        </p:spPr>
      </p:pic>
      <p:sp>
        <p:nvSpPr>
          <p:cNvPr id="5" name="Rectangle 6"/>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Times"/>
            </a:endParaRPr>
          </a:p>
        </p:txBody>
      </p:sp>
      <p:pic>
        <p:nvPicPr>
          <p:cNvPr id="6" name="Picture 7" descr="dirclogo"/>
          <p:cNvPicPr>
            <a:picLocks noChangeAspect="1" noChangeArrowheads="1"/>
          </p:cNvPicPr>
          <p:nvPr/>
        </p:nvPicPr>
        <p:blipFill>
          <a:blip r:embed="rId3" cstate="print"/>
          <a:srcRect/>
          <a:stretch>
            <a:fillRect/>
          </a:stretch>
        </p:blipFill>
        <p:spPr bwMode="auto">
          <a:xfrm>
            <a:off x="304800" y="5943607"/>
            <a:ext cx="29464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914400" y="968382"/>
            <a:ext cx="103632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smtClean="0"/>
              <a:t>Click to edit Master subtitle style</a:t>
            </a:r>
            <a:endParaRPr lang="en-GB"/>
          </a:p>
        </p:txBody>
      </p:sp>
    </p:spTree>
    <p:extLst>
      <p:ext uri="{BB962C8B-B14F-4D97-AF65-F5344CB8AC3E}">
        <p14:creationId xmlns:p14="http://schemas.microsoft.com/office/powerpoint/2010/main" xmlns="" val="56993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8848A2AB-BD20-433A-88A3-B85F4B37D46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71407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C974A627-FD1E-42A5-B6D5-E47B34E28ED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952555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12192000" cy="5715000"/>
          </a:xfrm>
          <a:prstGeom prst="rect">
            <a:avLst/>
          </a:prstGeom>
          <a:noFill/>
          <a:ln w="9525">
            <a:noFill/>
            <a:miter lim="800000"/>
            <a:headEnd/>
            <a:tailEnd/>
          </a:ln>
        </p:spPr>
      </p:pic>
      <p:sp>
        <p:nvSpPr>
          <p:cNvPr id="5" name="Rectangle 6"/>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Times"/>
            </a:endParaRPr>
          </a:p>
        </p:txBody>
      </p:sp>
      <p:pic>
        <p:nvPicPr>
          <p:cNvPr id="6" name="Picture 7" descr="dirclogo"/>
          <p:cNvPicPr>
            <a:picLocks noChangeAspect="1" noChangeArrowheads="1"/>
          </p:cNvPicPr>
          <p:nvPr/>
        </p:nvPicPr>
        <p:blipFill>
          <a:blip r:embed="rId3" cstate="print"/>
          <a:srcRect/>
          <a:stretch>
            <a:fillRect/>
          </a:stretch>
        </p:blipFill>
        <p:spPr bwMode="auto">
          <a:xfrm>
            <a:off x="304800" y="5943607"/>
            <a:ext cx="29464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914400" y="968382"/>
            <a:ext cx="103632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smtClean="0"/>
              <a:t>Click to edit Master subtitle style</a:t>
            </a:r>
            <a:endParaRPr lang="en-GB"/>
          </a:p>
        </p:txBody>
      </p:sp>
    </p:spTree>
    <p:extLst>
      <p:ext uri="{BB962C8B-B14F-4D97-AF65-F5344CB8AC3E}">
        <p14:creationId xmlns:p14="http://schemas.microsoft.com/office/powerpoint/2010/main" xmlns="" val="4177519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749F7802-2194-45D8-9565-9D5BC8372AD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346855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26D0A59-E573-4F34-AB0D-B1205B5C54F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62352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CE2DCE4D-3610-445E-8658-248DE377D62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271405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5ADB2088-3605-419B-B075-87E418FCE1E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517784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85C5AAE1-E9A6-4ACB-ABD7-C14B8636234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9765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5EFF62C-BE21-4A8C-B305-BD1DA032D86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3590081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EEE96233-B592-4F88-8E8A-B45BBA58A6B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70300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749F7802-2194-45D8-9565-9D5BC8372AD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833501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C16BC3C-58C6-4087-8B31-F98C4DC7D93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632982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8848A2AB-BD20-433A-88A3-B85F4B37D46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488475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C974A627-FD1E-42A5-B6D5-E47B34E28ED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5348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26D0A59-E573-4F34-AB0D-B1205B5C54F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66635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CE2DCE4D-3610-445E-8658-248DE377D62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91386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5ADB2088-3605-419B-B075-87E418FCE1E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35307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85C5AAE1-E9A6-4ACB-ABD7-C14B8636234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84426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5EFF62C-BE21-4A8C-B305-BD1DA032D86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6802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EEE96233-B592-4F88-8E8A-B45BBA58A6B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58946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5C16BC3C-58C6-4087-8B31-F98C4DC7D93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7756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Times"/>
            </a:endParaRPr>
          </a:p>
        </p:txBody>
      </p:sp>
      <p:pic>
        <p:nvPicPr>
          <p:cNvPr id="1027" name="Picture 20" descr="dirclogo"/>
          <p:cNvPicPr>
            <a:picLocks noChangeAspect="1" noChangeArrowheads="1"/>
          </p:cNvPicPr>
          <p:nvPr/>
        </p:nvPicPr>
        <p:blipFill>
          <a:blip r:embed="rId13" cstate="print"/>
          <a:srcRect/>
          <a:stretch>
            <a:fillRect/>
          </a:stretch>
        </p:blipFill>
        <p:spPr bwMode="auto">
          <a:xfrm>
            <a:off x="304800" y="5943607"/>
            <a:ext cx="29464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609600" y="16002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DE687DE3-8379-4A4D-9608-F5B44B1CDB61}" type="slidenum">
              <a:rPr lang="en-GB">
                <a:solidFill>
                  <a:srgbClr val="000000"/>
                </a:solidFill>
                <a:latin typeface="Times"/>
              </a:rPr>
              <a:pPr eaLnBrk="0" fontAlgn="base" hangingPunct="0">
                <a:spcBef>
                  <a:spcPct val="0"/>
                </a:spcBef>
                <a:spcAft>
                  <a:spcPct val="0"/>
                </a:spcAft>
                <a:defRPr/>
              </a:pPr>
              <a:t>‹#›</a:t>
            </a:fld>
            <a:endParaRPr lang="en-GB" dirty="0">
              <a:solidFill>
                <a:srgbClr val="000000"/>
              </a:solidFill>
              <a:latin typeface="Times"/>
            </a:endParaRPr>
          </a:p>
        </p:txBody>
      </p:sp>
    </p:spTree>
    <p:extLst>
      <p:ext uri="{BB962C8B-B14F-4D97-AF65-F5344CB8AC3E}">
        <p14:creationId xmlns:p14="http://schemas.microsoft.com/office/powerpoint/2010/main" xmlns="" val="50743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sz="2400" dirty="0">
              <a:solidFill>
                <a:srgbClr val="000000"/>
              </a:solidFill>
              <a:latin typeface="Times"/>
            </a:endParaRPr>
          </a:p>
        </p:txBody>
      </p:sp>
      <p:pic>
        <p:nvPicPr>
          <p:cNvPr id="1027" name="Picture 20" descr="dirclogo"/>
          <p:cNvPicPr>
            <a:picLocks noChangeAspect="1" noChangeArrowheads="1"/>
          </p:cNvPicPr>
          <p:nvPr/>
        </p:nvPicPr>
        <p:blipFill>
          <a:blip r:embed="rId13" cstate="print"/>
          <a:srcRect/>
          <a:stretch>
            <a:fillRect/>
          </a:stretch>
        </p:blipFill>
        <p:spPr bwMode="auto">
          <a:xfrm>
            <a:off x="304800" y="5943607"/>
            <a:ext cx="29464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609600" y="16002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DE687DE3-8379-4A4D-9608-F5B44B1CDB61}" type="slidenum">
              <a:rPr lang="en-GB">
                <a:solidFill>
                  <a:srgbClr val="000000"/>
                </a:solidFill>
                <a:latin typeface="Times"/>
              </a:rPr>
              <a:pPr eaLnBrk="0" fontAlgn="base" hangingPunct="0">
                <a:spcBef>
                  <a:spcPct val="0"/>
                </a:spcBef>
                <a:spcAft>
                  <a:spcPct val="0"/>
                </a:spcAft>
                <a:defRPr/>
              </a:pPr>
              <a:t>‹#›</a:t>
            </a:fld>
            <a:endParaRPr lang="en-GB" dirty="0">
              <a:solidFill>
                <a:srgbClr val="000000"/>
              </a:solidFill>
              <a:latin typeface="Times"/>
            </a:endParaRPr>
          </a:p>
        </p:txBody>
      </p:sp>
    </p:spTree>
    <p:extLst>
      <p:ext uri="{BB962C8B-B14F-4D97-AF65-F5344CB8AC3E}">
        <p14:creationId xmlns:p14="http://schemas.microsoft.com/office/powerpoint/2010/main" xmlns="" val="39880648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1254341" y="262260"/>
            <a:ext cx="10067025" cy="4496776"/>
          </a:xfrm>
        </p:spPr>
        <p:txBody>
          <a:bodyPr/>
          <a:lstStyle/>
          <a:p>
            <a:pPr eaLnBrk="1" hangingPunct="1"/>
            <a:r>
              <a:rPr lang="en-GB" dirty="0" smtClean="0"/>
              <a:t/>
            </a:r>
            <a:br>
              <a:rPr lang="en-GB" dirty="0" smtClean="0"/>
            </a:br>
            <a:r>
              <a:rPr lang="en-GB" dirty="0" smtClean="0"/>
              <a:t/>
            </a:r>
            <a:br>
              <a:rPr lang="en-GB" dirty="0" smtClean="0"/>
            </a:br>
            <a:r>
              <a:rPr lang="en-GB" dirty="0"/>
              <a:t/>
            </a:r>
            <a:br>
              <a:rPr lang="en-GB" dirty="0"/>
            </a:br>
            <a:r>
              <a:rPr lang="en-US" sz="4000" dirty="0" smtClean="0"/>
              <a:t>BRIEFING TO THE </a:t>
            </a:r>
            <a:br>
              <a:rPr lang="en-US" sz="4000" dirty="0" smtClean="0"/>
            </a:br>
            <a:r>
              <a:rPr lang="en-US" sz="4000" dirty="0" smtClean="0"/>
              <a:t>PORTFOLIO COMMITTEE ON INTERNATIONAL RELATIONS AND COOPERATION</a:t>
            </a:r>
            <a:br>
              <a:rPr lang="en-US" sz="4000" dirty="0" smtClean="0"/>
            </a:br>
            <a:r>
              <a:rPr lang="en-US" sz="4000" dirty="0" smtClean="0"/>
              <a:t>ON THE </a:t>
            </a:r>
            <a:br>
              <a:rPr lang="en-US" sz="4000" dirty="0" smtClean="0"/>
            </a:br>
            <a:r>
              <a:rPr lang="en-ZA" sz="4000" dirty="0" smtClean="0"/>
              <a:t> SECURITY SITUATION IN DARFUR</a:t>
            </a:r>
            <a:r>
              <a:rPr lang="en-US" sz="4800" dirty="0"/>
              <a:t/>
            </a:r>
            <a:br>
              <a:rPr lang="en-US" sz="4800" dirty="0"/>
            </a:br>
            <a:r>
              <a:rPr lang="en-US" sz="4400" dirty="0"/>
              <a:t/>
            </a:r>
            <a:br>
              <a:rPr lang="en-US" sz="4400" dirty="0"/>
            </a:br>
            <a:endParaRPr lang="en-GB" dirty="0" smtClean="0"/>
          </a:p>
        </p:txBody>
      </p:sp>
      <p:sp>
        <p:nvSpPr>
          <p:cNvPr id="3075" name="Rectangle 20"/>
          <p:cNvSpPr>
            <a:spLocks noGrp="1" noChangeArrowheads="1"/>
          </p:cNvSpPr>
          <p:nvPr>
            <p:ph type="subTitle" idx="1"/>
          </p:nvPr>
        </p:nvSpPr>
        <p:spPr>
          <a:xfrm>
            <a:off x="2166910" y="4507831"/>
            <a:ext cx="7858180" cy="1188923"/>
          </a:xfrm>
        </p:spPr>
        <p:txBody>
          <a:bodyPr/>
          <a:lstStyle/>
          <a:p>
            <a:pPr eaLnBrk="1" hangingPunct="1"/>
            <a:endParaRPr lang="en-GB" sz="2400" b="1" dirty="0" smtClean="0"/>
          </a:p>
          <a:p>
            <a:pPr eaLnBrk="1" hangingPunct="1"/>
            <a:r>
              <a:rPr lang="en-US" sz="2400" dirty="0" smtClean="0">
                <a:latin typeface="Arial Black" panose="020B0A04020102020204" pitchFamily="34" charset="0"/>
              </a:rPr>
              <a:t>Wednesday, 13 </a:t>
            </a:r>
            <a:r>
              <a:rPr lang="en-US" sz="2400" dirty="0">
                <a:latin typeface="Arial Black" panose="020B0A04020102020204" pitchFamily="34" charset="0"/>
              </a:rPr>
              <a:t>March </a:t>
            </a:r>
            <a:r>
              <a:rPr lang="en-US" sz="2400" dirty="0" smtClean="0">
                <a:latin typeface="Arial Black" panose="020B0A04020102020204" pitchFamily="34" charset="0"/>
              </a:rPr>
              <a:t>2019</a:t>
            </a:r>
            <a:endParaRPr lang="en-GB" sz="2400" b="1" dirty="0"/>
          </a:p>
        </p:txBody>
      </p:sp>
    </p:spTree>
    <p:extLst>
      <p:ext uri="{BB962C8B-B14F-4D97-AF65-F5344CB8AC3E}">
        <p14:creationId xmlns:p14="http://schemas.microsoft.com/office/powerpoint/2010/main" xmlns="" val="1093530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10</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CURRENT DEVELOPMENTS</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5078585"/>
          </a:xfrm>
        </p:spPr>
        <p:txBody>
          <a:bodyPr/>
          <a:lstStyle/>
          <a:p>
            <a:r>
              <a:rPr lang="en-ZA" sz="2800" dirty="0" smtClean="0"/>
              <a:t> </a:t>
            </a:r>
            <a:r>
              <a:rPr lang="en-ZA" sz="2950" dirty="0" smtClean="0"/>
              <a:t>The 2019 Special Committee on Peacekeeping C34 through its leadership of the Working Group of the Whole has made a call for the UN and the T/PCC to respect and implement the directives of the Action for Peace initiative launched in March 2018, which empahsises the role of women peacekeepers especially in intervention of IDPs and assisting returnees (women and children) to resettle in communities. RSA’s police contingent (</a:t>
            </a:r>
            <a:r>
              <a:rPr lang="en-ZA" sz="2950" dirty="0"/>
              <a:t>15 </a:t>
            </a:r>
            <a:r>
              <a:rPr lang="en-ZA" sz="2950" dirty="0" smtClean="0"/>
              <a:t>female and </a:t>
            </a:r>
            <a:r>
              <a:rPr lang="en-ZA" sz="2950" dirty="0"/>
              <a:t>20 </a:t>
            </a:r>
            <a:r>
              <a:rPr lang="en-ZA" sz="2950" dirty="0" smtClean="0"/>
              <a:t>male) in Darfur, already play this important role  </a:t>
            </a:r>
          </a:p>
          <a:p>
            <a:r>
              <a:rPr lang="en-ZA" sz="2950" dirty="0" smtClean="0"/>
              <a:t>At the same time, relevant parties continue their commitment to the negotiations process under the auspices of the African Union High-Level Implementation Panel in collaboration with the Joint UNSG HR.</a:t>
            </a:r>
          </a:p>
        </p:txBody>
      </p:sp>
    </p:spTree>
    <p:extLst>
      <p:ext uri="{BB962C8B-B14F-4D97-AF65-F5344CB8AC3E}">
        <p14:creationId xmlns:p14="http://schemas.microsoft.com/office/powerpoint/2010/main" xmlns="" val="40964712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11</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SOUTH AFRICAN POSITION</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906212"/>
            <a:ext cx="12109784" cy="4737217"/>
          </a:xfrm>
        </p:spPr>
        <p:txBody>
          <a:bodyPr/>
          <a:lstStyle/>
          <a:p>
            <a:pPr>
              <a:buFont typeface="Wingdings" panose="05000000000000000000" pitchFamily="2" charset="2"/>
              <a:buChar char="§"/>
            </a:pPr>
            <a:r>
              <a:rPr lang="en-ZA" sz="2800" dirty="0" smtClean="0"/>
              <a:t>SA welcomes </a:t>
            </a:r>
            <a:r>
              <a:rPr lang="en-ZA" sz="2800" dirty="0"/>
              <a:t>the improvements in the security situation in Darfur </a:t>
            </a:r>
            <a:r>
              <a:rPr lang="en-ZA" sz="2800" dirty="0" smtClean="0"/>
              <a:t>specifically as no </a:t>
            </a:r>
            <a:r>
              <a:rPr lang="en-ZA" sz="2800" dirty="0"/>
              <a:t>major </a:t>
            </a:r>
            <a:r>
              <a:rPr lang="en-ZA" sz="2800" dirty="0" smtClean="0"/>
              <a:t>inter-communal </a:t>
            </a:r>
            <a:r>
              <a:rPr lang="en-ZA" sz="2800" dirty="0"/>
              <a:t>violence were </a:t>
            </a:r>
            <a:r>
              <a:rPr lang="en-ZA" sz="2800" dirty="0" smtClean="0"/>
              <a:t>reported in recent weeks. </a:t>
            </a:r>
          </a:p>
          <a:p>
            <a:pPr>
              <a:buFont typeface="Wingdings" panose="05000000000000000000" pitchFamily="2" charset="2"/>
              <a:buChar char="§"/>
            </a:pPr>
            <a:r>
              <a:rPr lang="en-ZA" sz="2800" dirty="0" smtClean="0"/>
              <a:t>SA notes that </a:t>
            </a:r>
            <a:r>
              <a:rPr lang="en-ZA" sz="2800" dirty="0"/>
              <a:t>the number of crime-related incidents and human rights violations have declined during this period. </a:t>
            </a:r>
            <a:endParaRPr lang="en-ZA" sz="2800" dirty="0" smtClean="0"/>
          </a:p>
          <a:p>
            <a:pPr>
              <a:buFont typeface="Wingdings" panose="05000000000000000000" pitchFamily="2" charset="2"/>
              <a:buChar char="§"/>
            </a:pPr>
            <a:r>
              <a:rPr lang="en-ZA" sz="2800" dirty="0" smtClean="0"/>
              <a:t>However</a:t>
            </a:r>
            <a:r>
              <a:rPr lang="en-ZA" sz="2800" dirty="0"/>
              <a:t>, </a:t>
            </a:r>
            <a:r>
              <a:rPr lang="en-ZA" sz="2800" dirty="0" smtClean="0"/>
              <a:t>SA notes with concern the </a:t>
            </a:r>
            <a:r>
              <a:rPr lang="en-ZA" sz="2800" dirty="0"/>
              <a:t>incidence and threats of </a:t>
            </a:r>
            <a:r>
              <a:rPr lang="en-ZA" sz="2800" dirty="0" smtClean="0"/>
              <a:t>sexual and gender based violence </a:t>
            </a:r>
            <a:r>
              <a:rPr lang="en-ZA" sz="2800" dirty="0"/>
              <a:t>remained significant. </a:t>
            </a:r>
            <a:endParaRPr lang="en-US" sz="2800" dirty="0"/>
          </a:p>
          <a:p>
            <a:pPr>
              <a:buFont typeface="Wingdings" panose="05000000000000000000" pitchFamily="2" charset="2"/>
              <a:buChar char="§"/>
            </a:pPr>
            <a:r>
              <a:rPr lang="en-ZA" sz="2800" dirty="0"/>
              <a:t> </a:t>
            </a:r>
            <a:r>
              <a:rPr lang="en-ZA" sz="2800" dirty="0" smtClean="0"/>
              <a:t>SA welcomes the gains made in advancing the Darfur Peace Process and the implementation of the Doha Document for Peace in Darfur (DDPD). </a:t>
            </a:r>
            <a:endParaRPr lang="en-US" sz="2800" dirty="0"/>
          </a:p>
        </p:txBody>
      </p:sp>
    </p:spTree>
    <p:extLst>
      <p:ext uri="{BB962C8B-B14F-4D97-AF65-F5344CB8AC3E}">
        <p14:creationId xmlns:p14="http://schemas.microsoft.com/office/powerpoint/2010/main" xmlns="" val="30628943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12</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SOUTH AFRICAN POSITION</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906212"/>
            <a:ext cx="12109784" cy="4737217"/>
          </a:xfrm>
        </p:spPr>
        <p:txBody>
          <a:bodyPr/>
          <a:lstStyle/>
          <a:p>
            <a:pPr>
              <a:buFont typeface="Wingdings" panose="05000000000000000000" pitchFamily="2" charset="2"/>
              <a:buChar char="§"/>
            </a:pPr>
            <a:r>
              <a:rPr lang="en-ZA" sz="2800" dirty="0" smtClean="0"/>
              <a:t>SA stresses that it remains important for all parties to continue their commitment to the negotiations process under the auspices of the African Union High-Level Implementation Panel.  </a:t>
            </a:r>
          </a:p>
          <a:p>
            <a:pPr>
              <a:buFont typeface="Wingdings" panose="05000000000000000000" pitchFamily="2" charset="2"/>
              <a:buChar char="§"/>
            </a:pPr>
            <a:r>
              <a:rPr lang="en-ZA" sz="2800" dirty="0" smtClean="0"/>
              <a:t>Whilst SA notes </a:t>
            </a:r>
            <a:r>
              <a:rPr lang="en-ZA" sz="2800" dirty="0"/>
              <a:t>the continued reduction of the military strength of UNAMID </a:t>
            </a:r>
            <a:r>
              <a:rPr lang="en-ZA" sz="2800" dirty="0" smtClean="0"/>
              <a:t>it </a:t>
            </a:r>
            <a:r>
              <a:rPr lang="en-ZA" sz="2800" dirty="0"/>
              <a:t>is of importance that UNAMID </a:t>
            </a:r>
            <a:r>
              <a:rPr lang="en-ZA" sz="2800" dirty="0" smtClean="0"/>
              <a:t>continues to </a:t>
            </a:r>
            <a:r>
              <a:rPr lang="en-ZA" sz="2800" dirty="0"/>
              <a:t>address security concerns of the local communities and IDPs. </a:t>
            </a:r>
            <a:endParaRPr lang="en-US" sz="2800" dirty="0" smtClean="0"/>
          </a:p>
          <a:p>
            <a:pPr>
              <a:buFont typeface="Wingdings" panose="05000000000000000000" pitchFamily="2" charset="2"/>
              <a:buChar char="§"/>
            </a:pPr>
            <a:r>
              <a:rPr lang="en-ZA" sz="2800" dirty="0" smtClean="0"/>
              <a:t>SA stresses the importance of humanitarian support to affected areas in Sudan. It is essential that there is an eventual transition from humanitarian support to reconstruction and development in the Darfur area as UNAMID eventually exits Sudan.</a:t>
            </a:r>
            <a:endParaRPr lang="en-US" sz="2800" dirty="0" smtClean="0"/>
          </a:p>
          <a:p>
            <a:pPr marL="0" indent="0">
              <a:buNone/>
            </a:pPr>
            <a:endParaRPr lang="en-US" sz="2800" dirty="0"/>
          </a:p>
        </p:txBody>
      </p:sp>
    </p:spTree>
    <p:extLst>
      <p:ext uri="{BB962C8B-B14F-4D97-AF65-F5344CB8AC3E}">
        <p14:creationId xmlns:p14="http://schemas.microsoft.com/office/powerpoint/2010/main" xmlns="" val="17860567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13</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SOUTH AFRICAN POSITION</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906212"/>
            <a:ext cx="12109784" cy="4737217"/>
          </a:xfrm>
        </p:spPr>
        <p:txBody>
          <a:bodyPr/>
          <a:lstStyle/>
          <a:p>
            <a:pPr>
              <a:buFont typeface="Wingdings" panose="05000000000000000000" pitchFamily="2" charset="2"/>
              <a:buChar char="§"/>
            </a:pPr>
            <a:r>
              <a:rPr lang="en-ZA" sz="2800" dirty="0" smtClean="0"/>
              <a:t>SA stresses the </a:t>
            </a:r>
            <a:r>
              <a:rPr lang="en-ZA" sz="2800" dirty="0"/>
              <a:t>importance for UNAMID to continue to provide technical and logistical assistance to the Sudan DDR Commission to assist with disarmament and demobilisation </a:t>
            </a:r>
            <a:r>
              <a:rPr lang="en-ZA" sz="2800" dirty="0" smtClean="0"/>
              <a:t>of </a:t>
            </a:r>
            <a:r>
              <a:rPr lang="en-ZA" sz="2800" dirty="0"/>
              <a:t>armed combatants</a:t>
            </a:r>
            <a:r>
              <a:rPr lang="en-ZA" sz="2800" dirty="0" smtClean="0"/>
              <a:t>.</a:t>
            </a:r>
            <a:endParaRPr lang="en-US" sz="2800" dirty="0"/>
          </a:p>
          <a:p>
            <a:pPr>
              <a:buFont typeface="Wingdings" panose="05000000000000000000" pitchFamily="2" charset="2"/>
              <a:buChar char="§"/>
            </a:pPr>
            <a:r>
              <a:rPr lang="en-ZA" sz="2800" dirty="0" smtClean="0"/>
              <a:t>SA has </a:t>
            </a:r>
            <a:r>
              <a:rPr lang="en-ZA" sz="2800" dirty="0"/>
              <a:t>also called on the UNSC that, notwithstanding </a:t>
            </a:r>
            <a:r>
              <a:rPr lang="en-ZA" sz="2800" dirty="0" smtClean="0"/>
              <a:t>its drawdown,  </a:t>
            </a:r>
            <a:r>
              <a:rPr lang="en-ZA" sz="2800" dirty="0"/>
              <a:t>UNAMID must continue to ensure the protection of vulnerable civilians, especially in internally displaced people’s (IDP) camps and in the prevention of gender-based violence.   </a:t>
            </a:r>
            <a:endParaRPr lang="en-ZA" sz="2800" dirty="0" smtClean="0"/>
          </a:p>
          <a:p>
            <a:pPr>
              <a:buFont typeface="Wingdings" panose="05000000000000000000" pitchFamily="2" charset="2"/>
              <a:buChar char="§"/>
            </a:pPr>
            <a:r>
              <a:rPr lang="en-ZA" sz="2800" dirty="0" smtClean="0"/>
              <a:t>Women </a:t>
            </a:r>
            <a:r>
              <a:rPr lang="en-ZA" sz="2800" dirty="0"/>
              <a:t>and children are the most affected by sexual violence which has also increasingly become a weapon of war and conflict affecting the long-term prospects for peaceful and prosperous communities. </a:t>
            </a:r>
            <a:endParaRPr lang="en-US" sz="2800" dirty="0"/>
          </a:p>
        </p:txBody>
      </p:sp>
    </p:spTree>
    <p:extLst>
      <p:ext uri="{BB962C8B-B14F-4D97-AF65-F5344CB8AC3E}">
        <p14:creationId xmlns:p14="http://schemas.microsoft.com/office/powerpoint/2010/main" xmlns="" val="13015567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911424" y="2060848"/>
            <a:ext cx="10363200" cy="1728192"/>
          </a:xfrm>
          <a:effectLst>
            <a:reflection blurRad="6350" stA="50000" endA="300" endPos="55000" dir="5400000" sy="-100000" algn="bl" rotWithShape="0"/>
          </a:effectLst>
          <a:extLst/>
        </p:spPr>
        <p:txBody>
          <a:bodyPr/>
          <a:lstStyle/>
          <a:p>
            <a:pPr eaLnBrk="1" hangingPunct="1"/>
            <a: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a:r>
            <a:b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br>
            <a: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a:r>
            <a:b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br>
            <a:r>
              <a:rPr lang="en-US" dirty="0" smtClean="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Thank </a:t>
            </a:r>
            <a: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You</a:t>
            </a:r>
            <a:br>
              <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br>
            <a:r>
              <a:rPr lang="en-US" dirty="0">
                <a:solidFill>
                  <a:schemeClr val="tx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cs typeface="Tahoma" panose="020B0604030504040204" pitchFamily="34" charset="0"/>
              </a:rPr>
              <a:t/>
            </a:r>
            <a:br>
              <a:rPr lang="en-US" dirty="0">
                <a:solidFill>
                  <a:schemeClr val="tx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cs typeface="Tahoma" panose="020B0604030504040204" pitchFamily="34" charset="0"/>
              </a:rPr>
            </a:br>
            <a:endParaRPr lang="en-US"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xmlns="" val="1133673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2</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PURPOSE OF THE BRIEFING</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192104" y="1234273"/>
            <a:ext cx="11917680" cy="4176712"/>
          </a:xfrm>
        </p:spPr>
        <p:txBody>
          <a:bodyPr/>
          <a:lstStyle/>
          <a:p>
            <a:pPr marL="0" indent="0" algn="just" eaLnBrk="1" hangingPunct="1">
              <a:buNone/>
              <a:defRPr/>
            </a:pPr>
            <a:endParaRPr lang="en-US" sz="3200" dirty="0"/>
          </a:p>
          <a:p>
            <a:pPr marL="0" indent="0" algn="just" eaLnBrk="1" hangingPunct="1">
              <a:buNone/>
              <a:defRPr/>
            </a:pPr>
            <a:r>
              <a:rPr lang="en-US" sz="3200" dirty="0"/>
              <a:t>To </a:t>
            </a:r>
            <a:r>
              <a:rPr lang="en-ZA" sz="3200" dirty="0"/>
              <a:t>brief the Committee on the security situation in Darfur, including how the United Nations Security Council (UNSC</a:t>
            </a:r>
            <a:r>
              <a:rPr lang="en-ZA" sz="3200" dirty="0" smtClean="0"/>
              <a:t>), in cooperation with the African Union is </a:t>
            </a:r>
            <a:r>
              <a:rPr lang="en-ZA" sz="3200" dirty="0"/>
              <a:t>ensuring the implementation of the Darfur Peace Process and the continued protection </a:t>
            </a:r>
            <a:r>
              <a:rPr lang="en-ZA" sz="3200" dirty="0" smtClean="0"/>
              <a:t>of </a:t>
            </a:r>
            <a:r>
              <a:rPr lang="en-ZA" sz="3200" dirty="0"/>
              <a:t>vulnerable civilians especially in the camps of the internally displaced people and in the prevention of gender-based violence.</a:t>
            </a:r>
            <a:endParaRPr lang="en-US" sz="3200" dirty="0"/>
          </a:p>
          <a:p>
            <a:pPr eaLnBrk="1" hangingPunct="1">
              <a:buFontTx/>
              <a:buNone/>
              <a:defRPr/>
            </a:pPr>
            <a:endParaRPr lang="en-GB" dirty="0" smtClean="0"/>
          </a:p>
        </p:txBody>
      </p:sp>
    </p:spTree>
    <p:extLst>
      <p:ext uri="{BB962C8B-B14F-4D97-AF65-F5344CB8AC3E}">
        <p14:creationId xmlns:p14="http://schemas.microsoft.com/office/powerpoint/2010/main" xmlns="" val="21725786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3</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CONTEXT</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192104" y="806824"/>
            <a:ext cx="11917680" cy="4604161"/>
          </a:xfrm>
        </p:spPr>
        <p:txBody>
          <a:bodyPr/>
          <a:lstStyle/>
          <a:p>
            <a:pPr marL="0" indent="0" algn="just" eaLnBrk="1" hangingPunct="1">
              <a:buNone/>
              <a:defRPr/>
            </a:pPr>
            <a:r>
              <a:rPr lang="en-US" sz="3200" dirty="0" smtClean="0"/>
              <a:t>Political situation in Sudan has become volatile due to precarious economic situation in the country. This situation will in all probability escalate given the persistent protests over rising price of food and other commodities. The on-going protests which started in December 2018 also took a political tone with calls for President Al-Bashir to resign. Khartoum however blames external influence on the call for regime change. The upcoming elections in 2020 and the efforts by some political parties to change the constitution to allow Bashir to run for a 3</a:t>
            </a:r>
            <a:r>
              <a:rPr lang="en-US" sz="3200" baseline="30000" dirty="0" smtClean="0"/>
              <a:t>rd</a:t>
            </a:r>
            <a:r>
              <a:rPr lang="en-US" sz="3200" dirty="0" smtClean="0"/>
              <a:t> term will likely give rise to instability</a:t>
            </a:r>
            <a:endParaRPr lang="en-US" sz="3200" dirty="0"/>
          </a:p>
          <a:p>
            <a:pPr eaLnBrk="1" hangingPunct="1">
              <a:buFontTx/>
              <a:buNone/>
              <a:defRPr/>
            </a:pPr>
            <a:endParaRPr lang="en-GB" dirty="0" smtClean="0"/>
          </a:p>
        </p:txBody>
      </p:sp>
    </p:spTree>
    <p:extLst>
      <p:ext uri="{BB962C8B-B14F-4D97-AF65-F5344CB8AC3E}">
        <p14:creationId xmlns:p14="http://schemas.microsoft.com/office/powerpoint/2010/main" xmlns="" val="33555460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4</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CONTEXT</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4737217"/>
          </a:xfrm>
        </p:spPr>
        <p:txBody>
          <a:bodyPr/>
          <a:lstStyle/>
          <a:p>
            <a:pPr marL="0" indent="0" algn="just" eaLnBrk="1" hangingPunct="1">
              <a:spcBef>
                <a:spcPts val="0"/>
              </a:spcBef>
              <a:buNone/>
              <a:defRPr/>
            </a:pPr>
            <a:endParaRPr lang="en-US" sz="3100" dirty="0"/>
          </a:p>
          <a:p>
            <a:pPr marL="0" indent="0" algn="just" eaLnBrk="1" hangingPunct="1">
              <a:spcBef>
                <a:spcPts val="0"/>
              </a:spcBef>
              <a:buNone/>
              <a:defRPr/>
            </a:pPr>
            <a:r>
              <a:rPr lang="en-US" sz="3100" dirty="0" smtClean="0"/>
              <a:t>It will be recalled that both the AU PSC at its February 2019 Summit and the UNSG in his latest report on Darfur (14 January 2019) have reiterated the importance of enhancing and strengthening cooperation between the UN, the AU and other regional </a:t>
            </a:r>
            <a:r>
              <a:rPr lang="en-US" sz="3100" dirty="0" err="1" smtClean="0"/>
              <a:t>organisations</a:t>
            </a:r>
            <a:r>
              <a:rPr lang="en-US" sz="3100" dirty="0" smtClean="0"/>
              <a:t> in conflict prevention, mediation, peacekeeping and peace building and in relieving conflict torn countries of the scourge of humanitarian strife and lack of human rights and the rule of law (based on the joint UN-AU Framework for Enhanced Partnership in Peace and Security; signed April 2017). </a:t>
            </a:r>
            <a:r>
              <a:rPr lang="en-ZA" sz="3100" dirty="0" smtClean="0"/>
              <a:t> </a:t>
            </a:r>
          </a:p>
          <a:p>
            <a:pPr algn="just" eaLnBrk="1" hangingPunct="1">
              <a:spcBef>
                <a:spcPts val="0"/>
              </a:spcBef>
              <a:buFont typeface="Wingdings" panose="05000000000000000000" pitchFamily="2" charset="2"/>
              <a:buChar char="§"/>
              <a:defRPr/>
            </a:pPr>
            <a:endParaRPr lang="en-GB" sz="3100" dirty="0"/>
          </a:p>
        </p:txBody>
      </p:sp>
    </p:spTree>
    <p:extLst>
      <p:ext uri="{BB962C8B-B14F-4D97-AF65-F5344CB8AC3E}">
        <p14:creationId xmlns:p14="http://schemas.microsoft.com/office/powerpoint/2010/main" xmlns="" val="21544543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5</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CONTEXT</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4737217"/>
          </a:xfrm>
        </p:spPr>
        <p:txBody>
          <a:bodyPr/>
          <a:lstStyle/>
          <a:p>
            <a:pPr marL="0" indent="0" algn="just" eaLnBrk="1" hangingPunct="1">
              <a:spcBef>
                <a:spcPts val="0"/>
              </a:spcBef>
              <a:buNone/>
              <a:defRPr/>
            </a:pPr>
            <a:r>
              <a:rPr lang="en-US" sz="3100" dirty="0" smtClean="0"/>
              <a:t>In addition, in their annual joint consultative meeting AU Commissioner for Peace and Security </a:t>
            </a:r>
            <a:r>
              <a:rPr lang="en-US" sz="3100" dirty="0" err="1" smtClean="0"/>
              <a:t>Smail</a:t>
            </a:r>
            <a:r>
              <a:rPr lang="en-US" sz="3100" dirty="0" smtClean="0"/>
              <a:t> </a:t>
            </a:r>
            <a:r>
              <a:rPr lang="en-US" sz="3100" dirty="0" err="1" smtClean="0"/>
              <a:t>Chergui</a:t>
            </a:r>
            <a:r>
              <a:rPr lang="en-US" sz="3100" dirty="0" smtClean="0"/>
              <a:t>, along with UNSG Antonio </a:t>
            </a:r>
            <a:r>
              <a:rPr lang="en-US" sz="3100" dirty="0" err="1" smtClean="0"/>
              <a:t>Guterres</a:t>
            </a:r>
            <a:r>
              <a:rPr lang="en-US" sz="3100" dirty="0" smtClean="0"/>
              <a:t> outlined ways to best support African capacities in prevention of conflict and response to peace and security challenges. </a:t>
            </a:r>
            <a:r>
              <a:rPr lang="en-US" sz="3100" dirty="0" err="1" smtClean="0"/>
              <a:t>Chergui</a:t>
            </a:r>
            <a:r>
              <a:rPr lang="en-US" sz="3100" dirty="0" smtClean="0"/>
              <a:t> also stressed the importance of: joint AU and UN assessment and analysis; supporting efforts to develop the African Standby Force; working together on sustainable PCRD initiatives and need to enhance predictable, sustainable and flexible funding for AU PSOs including through UN assessed contributions (UN Res 2320:2016 and Res 2378:2017</a:t>
            </a:r>
            <a:endParaRPr lang="en-GB" sz="3100" dirty="0"/>
          </a:p>
        </p:txBody>
      </p:sp>
    </p:spTree>
    <p:extLst>
      <p:ext uri="{BB962C8B-B14F-4D97-AF65-F5344CB8AC3E}">
        <p14:creationId xmlns:p14="http://schemas.microsoft.com/office/powerpoint/2010/main" xmlns="" val="10599445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6</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CURRENT DEVELOPMENTS</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4737217"/>
          </a:xfrm>
        </p:spPr>
        <p:txBody>
          <a:bodyPr/>
          <a:lstStyle/>
          <a:p>
            <a:pPr marL="0" indent="0" algn="just" eaLnBrk="1" hangingPunct="1">
              <a:spcBef>
                <a:spcPts val="0"/>
              </a:spcBef>
              <a:buNone/>
              <a:defRPr/>
            </a:pPr>
            <a:r>
              <a:rPr lang="en-US" sz="3100" u="sng" dirty="0" smtClean="0"/>
              <a:t>UNAMID</a:t>
            </a:r>
            <a:r>
              <a:rPr lang="en-US" sz="3100" dirty="0" smtClean="0"/>
              <a:t>:</a:t>
            </a:r>
            <a:endParaRPr lang="en-US" sz="3100" dirty="0"/>
          </a:p>
          <a:p>
            <a:pPr algn="just" eaLnBrk="1" hangingPunct="1">
              <a:spcBef>
                <a:spcPts val="0"/>
              </a:spcBef>
              <a:buFont typeface="Wingdings" panose="05000000000000000000" pitchFamily="2" charset="2"/>
              <a:buChar char="§"/>
              <a:defRPr/>
            </a:pPr>
            <a:r>
              <a:rPr lang="en-US" sz="3100" dirty="0" smtClean="0"/>
              <a:t>The UN Security Council and the AU Peace and Security Council authorised the deployment </a:t>
            </a:r>
            <a:r>
              <a:rPr lang="en-ZA" sz="3100" dirty="0" smtClean="0"/>
              <a:t>African </a:t>
            </a:r>
            <a:r>
              <a:rPr lang="en-ZA" sz="3100" dirty="0"/>
              <a:t>Union-United Nations Hybrid Operation in Darfur (UNAMID) in 2007.  </a:t>
            </a:r>
            <a:endParaRPr lang="en-ZA" sz="3100" dirty="0" smtClean="0"/>
          </a:p>
          <a:p>
            <a:pPr algn="just" eaLnBrk="1" hangingPunct="1">
              <a:spcBef>
                <a:spcPts val="0"/>
              </a:spcBef>
              <a:buFont typeface="Wingdings" panose="05000000000000000000" pitchFamily="2" charset="2"/>
              <a:buChar char="§"/>
              <a:defRPr/>
            </a:pPr>
            <a:r>
              <a:rPr lang="en-ZA" sz="3100" dirty="0" smtClean="0"/>
              <a:t>Darfur has come a long way since the 1</a:t>
            </a:r>
            <a:r>
              <a:rPr lang="en-ZA" sz="3100" baseline="30000" dirty="0" smtClean="0"/>
              <a:t>st</a:t>
            </a:r>
            <a:r>
              <a:rPr lang="en-ZA" sz="3100" dirty="0" smtClean="0"/>
              <a:t> UNAMID deployment in 2007. UNAMID </a:t>
            </a:r>
            <a:r>
              <a:rPr lang="en-ZA" sz="3100" dirty="0"/>
              <a:t>has played a significant role in assisting the Sudanese Government and the parties in Darfur to resolve their challenges. </a:t>
            </a:r>
            <a:endParaRPr lang="en-ZA" sz="3100" dirty="0" smtClean="0"/>
          </a:p>
          <a:p>
            <a:pPr algn="just" eaLnBrk="1" hangingPunct="1">
              <a:spcBef>
                <a:spcPts val="0"/>
              </a:spcBef>
              <a:buFont typeface="Wingdings" panose="05000000000000000000" pitchFamily="2" charset="2"/>
              <a:buChar char="§"/>
              <a:defRPr/>
            </a:pPr>
            <a:r>
              <a:rPr lang="en-ZA" sz="3100" dirty="0" smtClean="0"/>
              <a:t>UNAMID </a:t>
            </a:r>
            <a:r>
              <a:rPr lang="en-ZA" sz="3100" dirty="0"/>
              <a:t>has also been a practical </a:t>
            </a:r>
            <a:r>
              <a:rPr lang="en-ZA" sz="3100" dirty="0" smtClean="0"/>
              <a:t>manifestation (hybrid peace mission) </a:t>
            </a:r>
            <a:r>
              <a:rPr lang="en-ZA" sz="3100" dirty="0"/>
              <a:t>of joint cooperation between the African Union and the United </a:t>
            </a:r>
            <a:r>
              <a:rPr lang="en-ZA" sz="3100" dirty="0" smtClean="0"/>
              <a:t>Nations.</a:t>
            </a:r>
            <a:endParaRPr lang="en-GB" sz="3100" dirty="0"/>
          </a:p>
        </p:txBody>
      </p:sp>
    </p:spTree>
    <p:extLst>
      <p:ext uri="{BB962C8B-B14F-4D97-AF65-F5344CB8AC3E}">
        <p14:creationId xmlns:p14="http://schemas.microsoft.com/office/powerpoint/2010/main" xmlns="" val="12446964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7</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CURRENT DEVELOPMENTS</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4737217"/>
          </a:xfrm>
        </p:spPr>
        <p:txBody>
          <a:bodyPr/>
          <a:lstStyle/>
          <a:p>
            <a:pPr algn="just">
              <a:buFont typeface="Wingdings" panose="05000000000000000000" pitchFamily="2" charset="2"/>
              <a:buChar char="§"/>
            </a:pPr>
            <a:r>
              <a:rPr lang="en-ZA" sz="3100" dirty="0"/>
              <a:t>In 2017 it was decided that UNAMID will proceed with a drawdown of UNAMID troops and police officials and on a transition concept, in collaboration with the United Nations Country Team, over a two-year timeframe with a view towards the exit of the Mission on 30 June 2020</a:t>
            </a:r>
            <a:r>
              <a:rPr lang="en-ZA" sz="3100" dirty="0" smtClean="0"/>
              <a:t>.    </a:t>
            </a:r>
            <a:endParaRPr lang="en-US" sz="3100" dirty="0"/>
          </a:p>
          <a:p>
            <a:pPr algn="just">
              <a:buFont typeface="Wingdings" panose="05000000000000000000" pitchFamily="2" charset="2"/>
              <a:buChar char="§"/>
            </a:pPr>
            <a:r>
              <a:rPr lang="en-ZA" sz="3100" dirty="0"/>
              <a:t>Following this decision, UNAMID’s reconfiguration is proceeding with the repatriation of military personnel, the redeployment of formed police units as well as the development of sufficient capacities for the rule of law and respect for human rights as part of the transition period</a:t>
            </a:r>
            <a:r>
              <a:rPr lang="en-ZA" sz="3200" dirty="0"/>
              <a:t>. </a:t>
            </a:r>
            <a:r>
              <a:rPr lang="en-ZA" sz="3200" dirty="0" smtClean="0"/>
              <a:t>Presently 36 SAPS members deployed.</a:t>
            </a:r>
            <a:endParaRPr lang="en-US" sz="3200" dirty="0"/>
          </a:p>
        </p:txBody>
      </p:sp>
    </p:spTree>
    <p:extLst>
      <p:ext uri="{BB962C8B-B14F-4D97-AF65-F5344CB8AC3E}">
        <p14:creationId xmlns:p14="http://schemas.microsoft.com/office/powerpoint/2010/main" xmlns="" val="7156054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8</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CURRENT DEVELOPMENTS</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593557"/>
            <a:ext cx="12109784" cy="4737217"/>
          </a:xfrm>
        </p:spPr>
        <p:txBody>
          <a:bodyPr/>
          <a:lstStyle/>
          <a:p>
            <a:pPr marL="0" indent="0" algn="just">
              <a:buNone/>
            </a:pPr>
            <a:endParaRPr lang="en-ZA" sz="2950" u="sng" dirty="0"/>
          </a:p>
          <a:p>
            <a:pPr marL="0" indent="0" algn="just">
              <a:buNone/>
            </a:pPr>
            <a:r>
              <a:rPr lang="en-ZA" sz="2950" u="sng" dirty="0" smtClean="0"/>
              <a:t>Situation in Darfur</a:t>
            </a:r>
            <a:r>
              <a:rPr lang="en-ZA" sz="2950" dirty="0" smtClean="0"/>
              <a:t>:</a:t>
            </a:r>
          </a:p>
          <a:p>
            <a:pPr>
              <a:buFont typeface="Wingdings" panose="05000000000000000000" pitchFamily="2" charset="2"/>
              <a:buChar char="§"/>
            </a:pPr>
            <a:r>
              <a:rPr lang="en-ZA" sz="2950" dirty="0" smtClean="0"/>
              <a:t>The </a:t>
            </a:r>
            <a:r>
              <a:rPr lang="en-ZA" sz="2950" dirty="0"/>
              <a:t>security situation in </a:t>
            </a:r>
            <a:r>
              <a:rPr lang="en-ZA" sz="2950" dirty="0" smtClean="0"/>
              <a:t>Darfur (confirmed in the UN Secretary-Generals most recent report - 14 January 2019) remains </a:t>
            </a:r>
            <a:r>
              <a:rPr lang="en-ZA" sz="2950" dirty="0"/>
              <a:t>relatively calm during the past 3 months.  There was also no major </a:t>
            </a:r>
            <a:r>
              <a:rPr lang="en-ZA" sz="2950" dirty="0" smtClean="0"/>
              <a:t>inter-communal </a:t>
            </a:r>
            <a:r>
              <a:rPr lang="en-ZA" sz="2950" dirty="0"/>
              <a:t>violence reported. </a:t>
            </a:r>
          </a:p>
          <a:p>
            <a:pPr>
              <a:buFont typeface="Wingdings" panose="05000000000000000000" pitchFamily="2" charset="2"/>
              <a:buChar char="§"/>
            </a:pPr>
            <a:r>
              <a:rPr lang="en-ZA" sz="2950" dirty="0" smtClean="0"/>
              <a:t>In </a:t>
            </a:r>
            <a:r>
              <a:rPr lang="en-ZA" sz="2950" dirty="0"/>
              <a:t>addition, the number of crime-related incidents and human rights violations has declined during the period.  </a:t>
            </a:r>
            <a:endParaRPr lang="en-ZA" sz="2950" dirty="0" smtClean="0"/>
          </a:p>
          <a:p>
            <a:pPr>
              <a:buFont typeface="Wingdings" panose="05000000000000000000" pitchFamily="2" charset="2"/>
              <a:buChar char="§"/>
            </a:pPr>
            <a:r>
              <a:rPr lang="en-ZA" sz="2950" dirty="0" smtClean="0"/>
              <a:t>These </a:t>
            </a:r>
            <a:r>
              <a:rPr lang="en-ZA" sz="2950" dirty="0"/>
              <a:t>improvements have had a positive impact on the humanitarian situation.  </a:t>
            </a:r>
            <a:endParaRPr lang="en-US" sz="2950" dirty="0"/>
          </a:p>
        </p:txBody>
      </p:sp>
    </p:spTree>
    <p:extLst>
      <p:ext uri="{BB962C8B-B14F-4D97-AF65-F5344CB8AC3E}">
        <p14:creationId xmlns:p14="http://schemas.microsoft.com/office/powerpoint/2010/main" xmlns="" val="26597788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8FC1BC-6AD2-4A1A-A54D-149ABF35AC5E}" type="slidenum">
              <a:rPr lang="en-GB" sz="1000">
                <a:latin typeface="Times" panose="02020603050405020304" pitchFamily="18" charset="0"/>
              </a:rPr>
              <a:pPr>
                <a:spcBef>
                  <a:spcPct val="0"/>
                </a:spcBef>
                <a:buFontTx/>
                <a:buNone/>
              </a:pPr>
              <a:t>9</a:t>
            </a:fld>
            <a:endParaRPr lang="en-GB" sz="1000" dirty="0">
              <a:latin typeface="Times" panose="02020603050405020304" pitchFamily="18" charset="0"/>
            </a:endParaRPr>
          </a:p>
        </p:txBody>
      </p:sp>
      <p:sp>
        <p:nvSpPr>
          <p:cNvPr id="4099" name="Rectangle 4"/>
          <p:cNvSpPr>
            <a:spLocks noGrp="1" noChangeArrowheads="1"/>
          </p:cNvSpPr>
          <p:nvPr>
            <p:ph type="title"/>
          </p:nvPr>
        </p:nvSpPr>
        <p:spPr>
          <a:xfrm>
            <a:off x="1104900" y="-176463"/>
            <a:ext cx="9707880" cy="1082675"/>
          </a:xfrm>
        </p:spPr>
        <p:txBody>
          <a:bodyPr/>
          <a:lstStyle/>
          <a:p>
            <a:pPr eaLnBrk="1" hangingPunct="1"/>
            <a:r>
              <a:rPr lang="en-GB" dirty="0" smtClean="0">
                <a:latin typeface="Arial Black" panose="020B0A04020102020204" pitchFamily="34" charset="0"/>
              </a:rPr>
              <a:t>CURRENT DEVELOPMENTS</a:t>
            </a:r>
            <a:endParaRPr lang="en-GB" dirty="0">
              <a:latin typeface="Arial Black" panose="020B0A04020102020204" pitchFamily="34" charset="0"/>
            </a:endParaRPr>
          </a:p>
        </p:txBody>
      </p:sp>
      <p:sp>
        <p:nvSpPr>
          <p:cNvPr id="4100" name="Rectangle 5"/>
          <p:cNvSpPr>
            <a:spLocks noGrp="1" noChangeArrowheads="1"/>
          </p:cNvSpPr>
          <p:nvPr>
            <p:ph type="body" idx="1"/>
          </p:nvPr>
        </p:nvSpPr>
        <p:spPr>
          <a:xfrm>
            <a:off x="0" y="673768"/>
            <a:ext cx="12109784" cy="5048703"/>
          </a:xfrm>
        </p:spPr>
        <p:txBody>
          <a:bodyPr/>
          <a:lstStyle/>
          <a:p>
            <a:r>
              <a:rPr lang="en-ZA" sz="2800" dirty="0" smtClean="0"/>
              <a:t> </a:t>
            </a:r>
            <a:r>
              <a:rPr lang="en-ZA" sz="2950" dirty="0" smtClean="0"/>
              <a:t>However</a:t>
            </a:r>
            <a:r>
              <a:rPr lang="en-ZA" sz="2950" dirty="0"/>
              <a:t>, the incidence and threats of sexual and gender-based violence such a rape, arbitrary detentions and arrests aimed in particular against vulnerable population, e.g. women, children and internally displaced people, remained significant. </a:t>
            </a:r>
            <a:endParaRPr lang="en-ZA" sz="2950" dirty="0" smtClean="0"/>
          </a:p>
          <a:p>
            <a:pPr marL="0" indent="0">
              <a:buNone/>
            </a:pPr>
            <a:endParaRPr lang="en-ZA" sz="2950" dirty="0" smtClean="0"/>
          </a:p>
          <a:p>
            <a:r>
              <a:rPr lang="en-ZA" sz="2950" dirty="0" smtClean="0"/>
              <a:t>The recent C34 substantive session which concluded on 8 March has expressed very strong sentiments against SEA and has called for more stringent oversight and monitoring of conduct and discipline as part of performance in theatres of conflict (now AU level mechanisms) </a:t>
            </a:r>
          </a:p>
        </p:txBody>
      </p:sp>
    </p:spTree>
    <p:extLst>
      <p:ext uri="{BB962C8B-B14F-4D97-AF65-F5344CB8AC3E}">
        <p14:creationId xmlns:p14="http://schemas.microsoft.com/office/powerpoint/2010/main" xmlns="" val="21636313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ppt_x</p:attrName>
                                        </p:attrNameLst>
                                      </p:cBhvr>
                                      <p:tavLst>
                                        <p:tav tm="0">
                                          <p:val>
                                            <p:strVal val="#ppt_x-.2"/>
                                          </p:val>
                                        </p:tav>
                                        <p:tav tm="100000">
                                          <p:val>
                                            <p:strVal val="#ppt_x"/>
                                          </p:val>
                                        </p:tav>
                                      </p:tavLst>
                                    </p:anim>
                                    <p:anim calcmode="lin" valueType="num">
                                      <p:cBhvr>
                                        <p:cTn id="8"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947</Words>
  <Application>Microsoft Office PowerPoint</Application>
  <PresentationFormat>Custom</PresentationFormat>
  <Paragraphs>64</Paragraphs>
  <Slides>14</Slides>
  <Notes>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DICO Presentation</vt:lpstr>
      <vt:lpstr>1_DICO Presentation</vt:lpstr>
      <vt:lpstr>   BRIEFING TO THE  PORTFOLIO COMMITTEE ON INTERNATIONAL RELATIONS AND COOPERATION ON THE   SECURITY SITUATION IN DARFUR  </vt:lpstr>
      <vt:lpstr>PURPOSE OF THE BRIEFING</vt:lpstr>
      <vt:lpstr>CONTEXT</vt:lpstr>
      <vt:lpstr>CONTEXT</vt:lpstr>
      <vt:lpstr>CONTEXT</vt:lpstr>
      <vt:lpstr>CURRENT DEVELOPMENTS</vt:lpstr>
      <vt:lpstr>CURRENT DEVELOPMENTS</vt:lpstr>
      <vt:lpstr>CURRENT DEVELOPMENTS</vt:lpstr>
      <vt:lpstr>CURRENT DEVELOPMENTS</vt:lpstr>
      <vt:lpstr>CURRENT DEVELOPMENTS</vt:lpstr>
      <vt:lpstr>SOUTH AFRICAN POSITION</vt:lpstr>
      <vt:lpstr>SOUTH AFRICAN POSITION</vt:lpstr>
      <vt:lpstr>SOUTH AFRICAN POSITION</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Multilateral Aspects of International Relations</dc:title>
  <dc:creator>Dye, M Ms : Dir: UN Security Council</dc:creator>
  <cp:lastModifiedBy>PUMZA</cp:lastModifiedBy>
  <cp:revision>128</cp:revision>
  <dcterms:created xsi:type="dcterms:W3CDTF">2016-02-15T08:15:19Z</dcterms:created>
  <dcterms:modified xsi:type="dcterms:W3CDTF">2019-03-14T08:52:07Z</dcterms:modified>
</cp:coreProperties>
</file>