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Default Extension="emf" ContentType="image/x-emf"/>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257" r:id="rId3"/>
    <p:sldId id="258" r:id="rId4"/>
    <p:sldId id="271" r:id="rId5"/>
    <p:sldId id="274" r:id="rId6"/>
    <p:sldId id="272" r:id="rId7"/>
    <p:sldId id="273" r:id="rId8"/>
    <p:sldId id="259" r:id="rId9"/>
    <p:sldId id="275" r:id="rId10"/>
    <p:sldId id="269" r:id="rId11"/>
    <p:sldId id="276" r:id="rId12"/>
    <p:sldId id="277" r:id="rId13"/>
    <p:sldId id="260"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61" r:id="rId28"/>
    <p:sldId id="291" r:id="rId29"/>
    <p:sldId id="292" r:id="rId30"/>
    <p:sldId id="293" r:id="rId31"/>
    <p:sldId id="294" r:id="rId32"/>
    <p:sldId id="295" r:id="rId33"/>
    <p:sldId id="296" r:id="rId34"/>
    <p:sldId id="297" r:id="rId35"/>
    <p:sldId id="298" r:id="rId36"/>
    <p:sldId id="299" r:id="rId37"/>
    <p:sldId id="262" r:id="rId38"/>
    <p:sldId id="300" r:id="rId39"/>
    <p:sldId id="301" r:id="rId40"/>
    <p:sldId id="263" r:id="rId41"/>
    <p:sldId id="302" r:id="rId42"/>
    <p:sldId id="303" r:id="rId43"/>
    <p:sldId id="304" r:id="rId44"/>
    <p:sldId id="305" r:id="rId45"/>
    <p:sldId id="306" r:id="rId46"/>
    <p:sldId id="264" r:id="rId47"/>
    <p:sldId id="307" r:id="rId48"/>
    <p:sldId id="308" r:id="rId49"/>
    <p:sldId id="309" r:id="rId50"/>
    <p:sldId id="268"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4C8FF"/>
    <a:srgbClr val="44C8F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6" autoAdjust="0"/>
    <p:restoredTop sz="94660"/>
  </p:normalViewPr>
  <p:slideViewPr>
    <p:cSldViewPr snapToObjects="1">
      <p:cViewPr>
        <p:scale>
          <a:sx n="122" d="100"/>
          <a:sy n="122" d="100"/>
        </p:scale>
        <p:origin x="-1464" y="-49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 Id="rId4"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ZA" sz="1600" b="1" dirty="0"/>
              <a:t>Analysis of current payments in operating activities</a:t>
            </a:r>
          </a:p>
        </c:rich>
      </c:tx>
      <c:spPr>
        <a:noFill/>
        <a:ln>
          <a:noFill/>
        </a:ln>
        <a:effectLst/>
      </c:spPr>
    </c:title>
    <c:plotArea>
      <c:layout>
        <c:manualLayout>
          <c:layoutTarget val="inner"/>
          <c:xMode val="edge"/>
          <c:yMode val="edge"/>
          <c:x val="0.14376065889586154"/>
          <c:y val="0.12482070444553781"/>
          <c:w val="0.83623869970919618"/>
          <c:h val="0.71557029377688208"/>
        </c:manualLayout>
      </c:layout>
      <c:barChart>
        <c:barDir val="col"/>
        <c:grouping val="stacked"/>
        <c:ser>
          <c:idx val="0"/>
          <c:order val="0"/>
          <c:tx>
            <c:strRef>
              <c:f>'Cash paid to employees &amp; suppli'!$B$4</c:f>
              <c:strCache>
                <c:ptCount val="1"/>
                <c:pt idx="0">
                  <c:v>Compensation to employees </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'Cash paid to employees &amp; suppli'!$C$2:$D$2</c:f>
              <c:numCache>
                <c:formatCode>General</c:formatCode>
                <c:ptCount val="2"/>
                <c:pt idx="0">
                  <c:v>2018</c:v>
                </c:pt>
                <c:pt idx="1">
                  <c:v>2017</c:v>
                </c:pt>
              </c:numCache>
            </c:numRef>
          </c:cat>
          <c:val>
            <c:numRef>
              <c:f>'Cash paid to employees &amp; suppli'!$C$4:$D$4</c:f>
              <c:numCache>
                <c:formatCode>_(* #\ ##0_);_(* \(#\ ##0\);_(* "-"??_);_(@_)</c:formatCode>
                <c:ptCount val="2"/>
                <c:pt idx="0">
                  <c:v>171391</c:v>
                </c:pt>
                <c:pt idx="1">
                  <c:v>168603</c:v>
                </c:pt>
              </c:numCache>
            </c:numRef>
          </c:val>
        </c:ser>
        <c:ser>
          <c:idx val="1"/>
          <c:order val="1"/>
          <c:tx>
            <c:strRef>
              <c:f>'Cash paid to employees &amp; suppli'!$B$5</c:f>
              <c:strCache>
                <c:ptCount val="1"/>
                <c:pt idx="0">
                  <c:v>Goods and services </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'Cash paid to employees &amp; suppli'!$C$2:$D$2</c:f>
              <c:numCache>
                <c:formatCode>General</c:formatCode>
                <c:ptCount val="2"/>
                <c:pt idx="0">
                  <c:v>2018</c:v>
                </c:pt>
                <c:pt idx="1">
                  <c:v>2017</c:v>
                </c:pt>
              </c:numCache>
            </c:numRef>
          </c:cat>
          <c:val>
            <c:numRef>
              <c:f>'Cash paid to employees &amp; suppli'!$C$5:$D$5</c:f>
              <c:numCache>
                <c:formatCode>_(* #\ ##0_);_(* \(#\ ##0\);_(* "-"??_);_(@_)</c:formatCode>
                <c:ptCount val="2"/>
                <c:pt idx="0">
                  <c:v>103847</c:v>
                </c:pt>
                <c:pt idx="1">
                  <c:v>229126</c:v>
                </c:pt>
              </c:numCache>
            </c:numRef>
          </c:val>
        </c:ser>
        <c:dLbls>
          <c:showVal val="1"/>
        </c:dLbls>
        <c:overlap val="100"/>
        <c:axId val="100582144"/>
        <c:axId val="100583680"/>
      </c:barChart>
      <c:catAx>
        <c:axId val="1005821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00583680"/>
        <c:crosses val="autoZero"/>
        <c:auto val="1"/>
        <c:lblAlgn val="ctr"/>
        <c:lblOffset val="100"/>
      </c:catAx>
      <c:valAx>
        <c:axId val="10058368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ZA" sz="1400" b="1"/>
                  <a:t>R'000</a:t>
                </a:r>
              </a:p>
            </c:rich>
          </c:tx>
          <c:layout>
            <c:manualLayout>
              <c:xMode val="edge"/>
              <c:yMode val="edge"/>
              <c:x val="2.5000000000000005E-2"/>
              <c:y val="0.4116703120443278"/>
            </c:manualLayout>
          </c:layout>
          <c:spPr>
            <a:noFill/>
            <a:ln>
              <a:noFill/>
            </a:ln>
            <a:effectLst/>
          </c:spPr>
        </c:title>
        <c:numFmt formatCode="_(* #\ ##0_);_(* \(#\ ##0\);_(* &quot;-&quot;??_);_(@_)" sourceLinked="1"/>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0058214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400">
                <a:latin typeface="Arial" panose="020B0604020202020204" pitchFamily="34" charset="0"/>
                <a:cs typeface="Arial" panose="020B0604020202020204" pitchFamily="34" charset="0"/>
              </a:rPr>
              <a:t>Expenditure outcome as at 30 June 2018</a:t>
            </a:r>
          </a:p>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400">
                <a:latin typeface="Arial" panose="020B0604020202020204" pitchFamily="34" charset="0"/>
                <a:cs typeface="Arial" panose="020B0604020202020204" pitchFamily="34" charset="0"/>
              </a:rPr>
              <a:t>(Budget vs. Expenditure )</a:t>
            </a:r>
          </a:p>
        </c:rich>
      </c:tx>
      <c:layout>
        <c:manualLayout>
          <c:xMode val="edge"/>
          <c:yMode val="edge"/>
          <c:x val="0.16006104993748729"/>
          <c:y val="2.957945162336327E-2"/>
        </c:manualLayout>
      </c:layout>
      <c:spPr>
        <a:noFill/>
        <a:ln>
          <a:noFill/>
        </a:ln>
        <a:effectLst/>
      </c:spPr>
    </c:title>
    <c:plotArea>
      <c:layout/>
      <c:barChart>
        <c:barDir val="col"/>
        <c:grouping val="clustered"/>
        <c:ser>
          <c:idx val="0"/>
          <c:order val="0"/>
          <c:tx>
            <c:strRef>
              <c:f>'Operating Expenditure'!$C$2</c:f>
              <c:strCache>
                <c:ptCount val="1"/>
                <c:pt idx="0">
                  <c:v>Budget</c:v>
                </c:pt>
              </c:strCache>
            </c:strRef>
          </c:tx>
          <c:spPr>
            <a:solidFill>
              <a:schemeClr val="accent1">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'Operating Expenditure'!$B$4:$B$6</c:f>
              <c:strCache>
                <c:ptCount val="3"/>
                <c:pt idx="0">
                  <c:v>Primary </c:v>
                </c:pt>
                <c:pt idx="1">
                  <c:v>Secondary </c:v>
                </c:pt>
                <c:pt idx="2">
                  <c:v>Support </c:v>
                </c:pt>
              </c:strCache>
            </c:strRef>
          </c:cat>
          <c:val>
            <c:numRef>
              <c:f>'Operating Expenditure'!$C$4:$C$6</c:f>
              <c:numCache>
                <c:formatCode>_(* #\ ##0_);_(* \(#\ ##0\);_(* "-"??_);_(@_)</c:formatCode>
                <c:ptCount val="3"/>
                <c:pt idx="0">
                  <c:v>279143.85658000002</c:v>
                </c:pt>
                <c:pt idx="1">
                  <c:v>64780.92237</c:v>
                </c:pt>
                <c:pt idx="2">
                  <c:v>111146.47189</c:v>
                </c:pt>
              </c:numCache>
            </c:numRef>
          </c:val>
        </c:ser>
        <c:ser>
          <c:idx val="1"/>
          <c:order val="1"/>
          <c:tx>
            <c:strRef>
              <c:f>'Operating Expenditure'!$D$2</c:f>
              <c:strCache>
                <c:ptCount val="1"/>
                <c:pt idx="0">
                  <c:v>Actual 
</c:v>
                </c:pt>
              </c:strCache>
            </c:strRef>
          </c:tx>
          <c:spPr>
            <a:solidFill>
              <a:schemeClr val="accent2">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'Operating Expenditure'!$B$4:$B$6</c:f>
              <c:strCache>
                <c:ptCount val="3"/>
                <c:pt idx="0">
                  <c:v>Primary </c:v>
                </c:pt>
                <c:pt idx="1">
                  <c:v>Secondary </c:v>
                </c:pt>
                <c:pt idx="2">
                  <c:v>Support </c:v>
                </c:pt>
              </c:strCache>
            </c:strRef>
          </c:cat>
          <c:val>
            <c:numRef>
              <c:f>'Operating Expenditure'!$D$4:$D$6</c:f>
              <c:numCache>
                <c:formatCode>_(* #\ ##0_);_(* \(#\ ##0\);_(* "-"??_);_(@_)</c:formatCode>
                <c:ptCount val="3"/>
                <c:pt idx="0">
                  <c:v>251388.32869999993</c:v>
                </c:pt>
                <c:pt idx="1">
                  <c:v>66115.677760000006</c:v>
                </c:pt>
                <c:pt idx="2">
                  <c:v>206032.32259999998</c:v>
                </c:pt>
              </c:numCache>
            </c:numRef>
          </c:val>
        </c:ser>
        <c:dLbls>
          <c:showVal val="1"/>
        </c:dLbls>
        <c:gapWidth val="65"/>
        <c:axId val="100667392"/>
        <c:axId val="100668928"/>
      </c:barChart>
      <c:catAx>
        <c:axId val="100667392"/>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100668928"/>
        <c:crosses val="autoZero"/>
        <c:auto val="1"/>
        <c:lblAlgn val="ctr"/>
        <c:lblOffset val="100"/>
      </c:catAx>
      <c:valAx>
        <c:axId val="1006689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ZA" sz="1400" dirty="0" smtClean="0"/>
                  <a:t>R’000</a:t>
                </a:r>
                <a:endParaRPr lang="en-ZA" sz="1400" dirty="0"/>
              </a:p>
            </c:rich>
          </c:tx>
          <c:spPr>
            <a:noFill/>
            <a:ln>
              <a:noFill/>
            </a:ln>
            <a:effectLst/>
          </c:spPr>
        </c:title>
        <c:numFmt formatCode="_(* #\ ##0_);_(* \(#\ ##0\);_(* &quot;-&quot;??_);_(@_)" sourceLinked="1"/>
        <c:majorTickMark val="none"/>
        <c:tickLblPos val="none"/>
        <c:crossAx val="100667392"/>
        <c:crosses val="autoZero"/>
        <c:crossBetween val="between"/>
      </c:valAx>
      <c:spPr>
        <a:noFill/>
        <a:ln>
          <a:noFill/>
        </a:ln>
        <a:effectLst/>
      </c:spPr>
    </c:plotArea>
    <c:legend>
      <c:legendPos val="b"/>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400" dirty="0">
                <a:latin typeface="Arial" panose="020B0604020202020204" pitchFamily="34" charset="0"/>
                <a:cs typeface="Arial" panose="020B0604020202020204" pitchFamily="34" charset="0"/>
              </a:rPr>
              <a:t>Expenditure outcome as at 30 June 2018</a:t>
            </a:r>
          </a:p>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400" dirty="0">
                <a:latin typeface="Arial" panose="020B0604020202020204" pitchFamily="34" charset="0"/>
                <a:cs typeface="Arial" panose="020B0604020202020204" pitchFamily="34" charset="0"/>
              </a:rPr>
              <a:t>Variance Analysis %</a:t>
            </a:r>
          </a:p>
        </c:rich>
      </c:tx>
      <c:layout>
        <c:manualLayout>
          <c:xMode val="edge"/>
          <c:yMode val="edge"/>
          <c:x val="0.11397757662179285"/>
          <c:y val="2.957945162336327E-2"/>
        </c:manualLayout>
      </c:layout>
      <c:spPr>
        <a:noFill/>
        <a:ln>
          <a:noFill/>
        </a:ln>
        <a:effectLst/>
      </c:spPr>
    </c:title>
    <c:plotArea>
      <c:layout>
        <c:manualLayout>
          <c:layoutTarget val="inner"/>
          <c:xMode val="edge"/>
          <c:yMode val="edge"/>
          <c:x val="3.0645548366660287E-2"/>
          <c:y val="0.24080000000000001"/>
          <c:w val="0.93870890326667955"/>
          <c:h val="0.71031111111111112"/>
        </c:manualLayout>
      </c:layout>
      <c:barChart>
        <c:barDir val="col"/>
        <c:grouping val="clustered"/>
        <c:ser>
          <c:idx val="0"/>
          <c:order val="0"/>
          <c:spPr>
            <a:solidFill>
              <a:schemeClr val="accent1">
                <a:alpha val="85000"/>
              </a:schemeClr>
            </a:solidFill>
            <a:ln w="9525" cap="flat" cmpd="sng" algn="ctr">
              <a:solidFill>
                <a:schemeClr val="lt1">
                  <a:alpha val="50000"/>
                </a:schemeClr>
              </a:solidFill>
              <a:round/>
            </a:ln>
            <a:effectLst/>
          </c:spPr>
          <c:dLbls>
            <c:dLbl>
              <c:idx val="1"/>
              <c:layout>
                <c:manualLayout>
                  <c:x val="0"/>
                  <c:y val="5.927736589093018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Val val="1"/>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'Operating Expenditure'!$B$4:$B$6</c:f>
              <c:strCache>
                <c:ptCount val="3"/>
                <c:pt idx="0">
                  <c:v>Primary </c:v>
                </c:pt>
                <c:pt idx="1">
                  <c:v>Secondary </c:v>
                </c:pt>
                <c:pt idx="2">
                  <c:v>Support </c:v>
                </c:pt>
              </c:strCache>
            </c:strRef>
          </c:cat>
          <c:val>
            <c:numRef>
              <c:f>'Operating Expenditure'!$F$4:$F$6</c:f>
              <c:numCache>
                <c:formatCode>0%</c:formatCode>
                <c:ptCount val="3"/>
                <c:pt idx="0">
                  <c:v>9.9430910714116291E-2</c:v>
                </c:pt>
                <c:pt idx="1">
                  <c:v>-2.0604143028042404E-2</c:v>
                </c:pt>
                <c:pt idx="2">
                  <c:v>-0.85370096860930622</c:v>
                </c:pt>
              </c:numCache>
            </c:numRef>
          </c:val>
        </c:ser>
        <c:dLbls>
          <c:showVal val="1"/>
        </c:dLbls>
        <c:gapWidth val="65"/>
        <c:axId val="100874496"/>
        <c:axId val="100888576"/>
      </c:barChart>
      <c:catAx>
        <c:axId val="100874496"/>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mn-lt"/>
                <a:ea typeface="+mn-ea"/>
                <a:cs typeface="+mn-cs"/>
              </a:defRPr>
            </a:pPr>
            <a:endParaRPr lang="en-US"/>
          </a:p>
        </c:txPr>
        <c:crossAx val="100888576"/>
        <c:crosses val="autoZero"/>
        <c:auto val="1"/>
        <c:lblAlgn val="ctr"/>
        <c:lblOffset val="100"/>
      </c:catAx>
      <c:valAx>
        <c:axId val="1008885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tickLblPos val="none"/>
        <c:crossAx val="100874496"/>
        <c:crosses val="autoZero"/>
        <c:crossBetween val="between"/>
      </c:valAx>
      <c:spPr>
        <a:noFill/>
        <a:ln>
          <a:noFill/>
        </a:ln>
        <a:effectLst/>
      </c:spPr>
    </c:plotArea>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Expenditure by programme </a:t>
            </a:r>
          </a:p>
        </c:rich>
      </c:tx>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chemeClr val="accent1"/>
              </a:solidFill>
              <a:ln>
                <a:noFill/>
              </a:ln>
              <a:effectLst>
                <a:outerShdw blurRad="254000" sx="102000" sy="102000" algn="ctr" rotWithShape="0">
                  <a:prstClr val="black">
                    <a:alpha val="20000"/>
                  </a:prstClr>
                </a:outerShdw>
              </a:effectLst>
              <a:sp3d/>
            </c:spPr>
          </c:dPt>
          <c:dPt>
            <c:idx val="1"/>
            <c:spPr>
              <a:solidFill>
                <a:schemeClr val="accent2"/>
              </a:solidFill>
              <a:ln>
                <a:noFill/>
              </a:ln>
              <a:effectLst>
                <a:outerShdw blurRad="254000" sx="102000" sy="102000" algn="ctr" rotWithShape="0">
                  <a:prstClr val="black">
                    <a:alpha val="20000"/>
                  </a:prstClr>
                </a:outerShdw>
              </a:effectLst>
              <a:sp3d/>
            </c:spPr>
          </c:dPt>
          <c:dPt>
            <c:idx val="2"/>
            <c:spPr>
              <a:solidFill>
                <a:schemeClr val="accent3"/>
              </a:solidFill>
              <a:ln>
                <a:noFill/>
              </a:ln>
              <a:effectLst>
                <a:outerShdw blurRad="254000" sx="102000" sy="102000" algn="ctr" rotWithShape="0">
                  <a:prstClr val="black">
                    <a:alpha val="20000"/>
                  </a:prstClr>
                </a:outerShdw>
              </a:effectLst>
              <a:sp3d/>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bestFit"/>
            <c:showVal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'Operating Expenditure'!$B$4:$B$6</c:f>
              <c:strCache>
                <c:ptCount val="3"/>
                <c:pt idx="0">
                  <c:v>Primary </c:v>
                </c:pt>
                <c:pt idx="1">
                  <c:v>Secondary </c:v>
                </c:pt>
                <c:pt idx="2">
                  <c:v>Support </c:v>
                </c:pt>
              </c:strCache>
            </c:strRef>
          </c:cat>
          <c:val>
            <c:numRef>
              <c:f>'Operating Expenditure'!$G$4:$G$6</c:f>
              <c:numCache>
                <c:formatCode>0%</c:formatCode>
                <c:ptCount val="3"/>
                <c:pt idx="0">
                  <c:v>0.48017360925336966</c:v>
                </c:pt>
                <c:pt idx="1">
                  <c:v>0.12628670464704808</c:v>
                </c:pt>
                <c:pt idx="2">
                  <c:v>0.3935396860995824</c:v>
                </c:pt>
              </c:numCache>
            </c:numRef>
          </c:val>
        </c:ser>
        <c:dLbls>
          <c:showVal val="1"/>
        </c:dLbls>
      </c:pie3DChart>
      <c:spPr>
        <a:noFill/>
        <a:ln>
          <a:noFill/>
        </a:ln>
        <a:effectLst/>
      </c:spPr>
    </c:plotArea>
    <c:legend>
      <c:legendPos val="r"/>
      <c:layout>
        <c:manualLayout>
          <c:xMode val="edge"/>
          <c:yMode val="edge"/>
          <c:x val="0.77982166030214195"/>
          <c:y val="0.78372528449885315"/>
          <c:w val="0.2063580559830312"/>
          <c:h val="0.19092522612002141"/>
        </c:manualLayout>
      </c:layout>
      <c:spPr>
        <a:solidFill>
          <a:schemeClr val="lt1">
            <a:lumMod val="95000"/>
            <a:alpha val="39000"/>
          </a:schemeClr>
        </a:solid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Commitments</a:t>
            </a:r>
            <a:r>
              <a:rPr lang="en-US" sz="1600" b="1" baseline="0"/>
              <a:t> Analysis </a:t>
            </a:r>
            <a:endParaRPr lang="en-US" sz="1600" b="1"/>
          </a:p>
        </c:rich>
      </c:tx>
      <c:spPr>
        <a:noFill/>
        <a:ln>
          <a:noFill/>
        </a:ln>
        <a:effectLst/>
      </c:spPr>
    </c:title>
    <c:plotArea>
      <c:layout/>
      <c:barChart>
        <c:barDir val="col"/>
        <c:grouping val="clustered"/>
        <c:ser>
          <c:idx val="0"/>
          <c:order val="0"/>
          <c:tx>
            <c:strRef>
              <c:f>'Committments '!$C$2</c:f>
              <c:strCache>
                <c:ptCount val="1"/>
                <c:pt idx="0">
                  <c:v>2018</c:v>
                </c:pt>
              </c:strCache>
            </c:strRef>
          </c:tx>
          <c:spPr>
            <a:solidFill>
              <a:schemeClr val="accent1"/>
            </a:solidFill>
            <a:ln>
              <a:noFill/>
            </a:ln>
            <a:effectLst/>
          </c:spPr>
          <c:dLbls>
            <c:dLbl>
              <c:idx val="0"/>
              <c:layout>
                <c:manualLayout>
                  <c:x val="0"/>
                  <c:y val="7.8400532511662069E-2"/>
                </c:manualLayout>
              </c:layout>
              <c:dLblPos val="outEnd"/>
              <c:showVal val="1"/>
              <c:extLst>
                <c:ext xmlns:c15="http://schemas.microsoft.com/office/drawing/2012/chart" uri="{CE6537A1-D6FC-4f65-9D91-7224C49458BB}"/>
              </c:extLst>
            </c:dLbl>
            <c:dLbl>
              <c:idx val="1"/>
              <c:layout>
                <c:manualLayout>
                  <c:x val="0"/>
                  <c:y val="0.10907900175535606"/>
                </c:manualLayout>
              </c:layout>
              <c:dLblPos val="outEnd"/>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'Committments '!$B$4:$B$5</c:f>
              <c:strCache>
                <c:ptCount val="2"/>
                <c:pt idx="0">
                  <c:v>Capital commitments contracted for </c:v>
                </c:pt>
                <c:pt idx="1">
                  <c:v>Capital commitments authorised but not contracted for </c:v>
                </c:pt>
              </c:strCache>
            </c:strRef>
          </c:cat>
          <c:val>
            <c:numRef>
              <c:f>'Committments '!$C$4:$C$5</c:f>
              <c:numCache>
                <c:formatCode>_(* #\ ##0_);_(* \(#\ ##0\);_(* "-"??_);_(@_)</c:formatCode>
                <c:ptCount val="2"/>
                <c:pt idx="0">
                  <c:v>136642</c:v>
                </c:pt>
                <c:pt idx="1">
                  <c:v>89965</c:v>
                </c:pt>
              </c:numCache>
            </c:numRef>
          </c:val>
        </c:ser>
        <c:ser>
          <c:idx val="1"/>
          <c:order val="1"/>
          <c:tx>
            <c:strRef>
              <c:f>'Committments '!$D$2</c:f>
              <c:strCache>
                <c:ptCount val="1"/>
                <c:pt idx="0">
                  <c:v>2017</c:v>
                </c:pt>
              </c:strCache>
            </c:strRef>
          </c:tx>
          <c:spPr>
            <a:solidFill>
              <a:schemeClr val="accent2"/>
            </a:solidFill>
            <a:ln>
              <a:noFill/>
            </a:ln>
            <a:effectLst/>
          </c:spPr>
          <c:dLbls>
            <c:dLbl>
              <c:idx val="0"/>
              <c:layout>
                <c:manualLayout>
                  <c:x val="0"/>
                  <c:y val="8.1809251316516993E-2"/>
                </c:manualLayout>
              </c:layout>
              <c:dLblPos val="outEnd"/>
              <c:showVal val="1"/>
              <c:extLst>
                <c:ext xmlns:c15="http://schemas.microsoft.com/office/drawing/2012/chart" uri="{CE6537A1-D6FC-4f65-9D91-7224C49458BB}"/>
              </c:extLst>
            </c:dLbl>
            <c:dLbl>
              <c:idx val="1"/>
              <c:layout>
                <c:manualLayout>
                  <c:x val="1.8889859328556238E-3"/>
                  <c:y val="7.4991813706807256E-2"/>
                </c:manualLayout>
              </c:layout>
              <c:dLblPos val="outEnd"/>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'Committments '!$B$4:$B$5</c:f>
              <c:strCache>
                <c:ptCount val="2"/>
                <c:pt idx="0">
                  <c:v>Capital commitments contracted for </c:v>
                </c:pt>
                <c:pt idx="1">
                  <c:v>Capital commitments authorised but not contracted for </c:v>
                </c:pt>
              </c:strCache>
            </c:strRef>
          </c:cat>
          <c:val>
            <c:numRef>
              <c:f>'Committments '!$D$4:$D$5</c:f>
              <c:numCache>
                <c:formatCode>_(* #\ ##0_);_(* \(#\ ##0\);_(* "-"??_);_(@_)</c:formatCode>
                <c:ptCount val="2"/>
                <c:pt idx="0">
                  <c:v>150434</c:v>
                </c:pt>
                <c:pt idx="1">
                  <c:v>97439</c:v>
                </c:pt>
              </c:numCache>
            </c:numRef>
          </c:val>
        </c:ser>
        <c:dLbls>
          <c:showVal val="1"/>
        </c:dLbls>
        <c:gapWidth val="219"/>
        <c:overlap val="-27"/>
        <c:axId val="106237312"/>
        <c:axId val="106591360"/>
      </c:barChart>
      <c:catAx>
        <c:axId val="1062373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6591360"/>
        <c:crosses val="autoZero"/>
        <c:auto val="1"/>
        <c:lblAlgn val="ctr"/>
        <c:lblOffset val="100"/>
      </c:catAx>
      <c:valAx>
        <c:axId val="10659136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ZA" b="1" dirty="0" smtClean="0"/>
                  <a:t>R’000</a:t>
                </a:r>
                <a:endParaRPr lang="en-ZA" b="1" dirty="0"/>
              </a:p>
            </c:rich>
          </c:tx>
          <c:spPr>
            <a:noFill/>
            <a:ln>
              <a:noFill/>
            </a:ln>
            <a:effectLst/>
          </c:spPr>
        </c:title>
        <c:numFmt formatCode="_(* #\ ##0_);_(* \(#\ ##0\);_(* &quot;-&quot;??_);_(@_)"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623731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B78F3-C6FB-4B7F-BCA5-B14173107446}" type="datetimeFigureOut">
              <a:rPr lang="en-ZA" smtClean="0"/>
              <a:pPr/>
              <a:t>2019/03/14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FBBE7-CADA-40CF-B7C4-CDE104D6BD1C}" type="slidenum">
              <a:rPr lang="en-ZA" smtClean="0"/>
              <a:pPr/>
              <a:t>‹#›</a:t>
            </a:fld>
            <a:endParaRPr lang="en-ZA"/>
          </a:p>
        </p:txBody>
      </p:sp>
    </p:spTree>
    <p:extLst>
      <p:ext uri="{BB962C8B-B14F-4D97-AF65-F5344CB8AC3E}">
        <p14:creationId xmlns:p14="http://schemas.microsoft.com/office/powerpoint/2010/main" xmlns="" val="416713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Arial"/>
                <a:cs typeface="Arial"/>
              </a:defRPr>
            </a:lvl1pPr>
          </a:lstStyle>
          <a:p>
            <a:r>
              <a:rPr lang="x-none"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x-none"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pic>
        <p:nvPicPr>
          <p:cNvPr id="7" name="Picture 6" descr="footer.png"/>
          <p:cNvPicPr>
            <a:picLocks noChangeAspect="1"/>
          </p:cNvPicPr>
          <p:nvPr userDrawn="1"/>
        </p:nvPicPr>
        <p:blipFill>
          <a:blip r:embed="rId13"/>
          <a:stretch>
            <a:fillRect/>
          </a:stretch>
        </p:blipFill>
        <p:spPr>
          <a:xfrm>
            <a:off x="6248400" y="4868651"/>
            <a:ext cx="2438400" cy="728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000" b="1" kern="1200">
          <a:solidFill>
            <a:srgbClr val="44C8F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40404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404040"/>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40404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40404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40404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matola Water AR PPT.jpg"/>
          <p:cNvPicPr>
            <a:picLocks noChangeAspect="1"/>
          </p:cNvPicPr>
          <p:nvPr/>
        </p:nvPicPr>
        <p:blipFill>
          <a:blip r:embed="rId2"/>
          <a:stretch>
            <a:fillRect/>
          </a:stretch>
        </p:blipFill>
        <p:spPr>
          <a:xfrm>
            <a:off x="0" y="-1"/>
            <a:ext cx="9144000" cy="5143501"/>
          </a:xfrm>
          <a:prstGeom prst="rect">
            <a:avLst/>
          </a:prstGeom>
        </p:spPr>
      </p:pic>
      <p:pic>
        <p:nvPicPr>
          <p:cNvPr id="5" name="Picture 4" descr="heading.png"/>
          <p:cNvPicPr>
            <a:picLocks noChangeAspect="1"/>
          </p:cNvPicPr>
          <p:nvPr/>
        </p:nvPicPr>
        <p:blipFill>
          <a:blip r:embed="rId3"/>
          <a:stretch>
            <a:fillRect/>
          </a:stretch>
        </p:blipFill>
        <p:spPr>
          <a:xfrm>
            <a:off x="3923228" y="2859782"/>
            <a:ext cx="1419225" cy="1340796"/>
          </a:xfrm>
          <a:prstGeom prst="rect">
            <a:avLst/>
          </a:prstGeom>
        </p:spPr>
      </p:pic>
      <p:pic>
        <p:nvPicPr>
          <p:cNvPr id="6" name="Picture 5" descr="logo.png"/>
          <p:cNvPicPr>
            <a:picLocks noChangeAspect="1"/>
          </p:cNvPicPr>
          <p:nvPr/>
        </p:nvPicPr>
        <p:blipFill>
          <a:blip r:embed="rId4"/>
          <a:stretch>
            <a:fillRect/>
          </a:stretch>
        </p:blipFill>
        <p:spPr>
          <a:xfrm>
            <a:off x="3965575" y="1504950"/>
            <a:ext cx="1168400" cy="1103832"/>
          </a:xfrm>
          <a:prstGeom prst="rect">
            <a:avLst/>
          </a:prstGeom>
        </p:spPr>
      </p:pic>
      <p:cxnSp>
        <p:nvCxnSpPr>
          <p:cNvPr id="9" name="Straight Connector 8"/>
          <p:cNvCxnSpPr/>
          <p:nvPr/>
        </p:nvCxnSpPr>
        <p:spPr>
          <a:xfrm>
            <a:off x="4343400" y="2797174"/>
            <a:ext cx="457200" cy="1588"/>
          </a:xfrm>
          <a:prstGeom prst="line">
            <a:avLst/>
          </a:prstGeom>
          <a:ln w="44450">
            <a:solidFill>
              <a:srgbClr val="44C8F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93563"/>
          </a:xfrm>
        </p:spPr>
        <p:txBody>
          <a:bodyPr>
            <a:normAutofit fontScale="90000"/>
          </a:bodyPr>
          <a:lstStyle/>
          <a:p>
            <a:r>
              <a:rPr lang="en-US" dirty="0"/>
              <a:t>Overview by Chairperson of the Board </a:t>
            </a:r>
          </a:p>
        </p:txBody>
      </p:sp>
      <p:sp>
        <p:nvSpPr>
          <p:cNvPr id="3" name="Content Placeholder 2"/>
          <p:cNvSpPr>
            <a:spLocks noGrp="1"/>
          </p:cNvSpPr>
          <p:nvPr>
            <p:ph idx="1"/>
          </p:nvPr>
        </p:nvSpPr>
        <p:spPr>
          <a:xfrm>
            <a:off x="457200" y="915566"/>
            <a:ext cx="8435280" cy="3679057"/>
          </a:xfrm>
        </p:spPr>
        <p:txBody>
          <a:bodyPr>
            <a:normAutofit/>
          </a:bodyPr>
          <a:lstStyle/>
          <a:p>
            <a:pPr algn="just"/>
            <a:r>
              <a:rPr lang="en-US" sz="2400" b="1" dirty="0">
                <a:solidFill>
                  <a:srgbClr val="002060"/>
                </a:solidFill>
              </a:rPr>
              <a:t>State of governance in the organisation </a:t>
            </a:r>
          </a:p>
          <a:p>
            <a:pPr lvl="1" algn="just"/>
            <a:r>
              <a:rPr lang="en-US" sz="2000" dirty="0">
                <a:solidFill>
                  <a:srgbClr val="002060"/>
                </a:solidFill>
              </a:rPr>
              <a:t>In six consecutive years, Amatola Water has achieved an unqualified audit outcome. </a:t>
            </a:r>
          </a:p>
          <a:p>
            <a:pPr lvl="1" algn="just"/>
            <a:r>
              <a:rPr lang="en-US" sz="2000" dirty="0">
                <a:solidFill>
                  <a:srgbClr val="002060"/>
                </a:solidFill>
              </a:rPr>
              <a:t>The Board is committed to zero tolerance on fraud and corruption and has approved the revised Anti-Fraud and Corruption strategy. </a:t>
            </a:r>
          </a:p>
          <a:p>
            <a:pPr algn="just"/>
            <a:r>
              <a:rPr lang="en-US" sz="2400" b="1" dirty="0" smtClean="0">
                <a:solidFill>
                  <a:srgbClr val="002060"/>
                </a:solidFill>
              </a:rPr>
              <a:t>Stakeholder </a:t>
            </a:r>
            <a:r>
              <a:rPr lang="en-US" sz="2400" b="1" dirty="0">
                <a:solidFill>
                  <a:srgbClr val="002060"/>
                </a:solidFill>
              </a:rPr>
              <a:t>collaboration and engagements </a:t>
            </a:r>
          </a:p>
          <a:p>
            <a:pPr lvl="1" algn="just"/>
            <a:r>
              <a:rPr lang="en-US" sz="2000" dirty="0">
                <a:solidFill>
                  <a:srgbClr val="002060"/>
                </a:solidFill>
              </a:rPr>
              <a:t>Board places great deal of emphasis on accountability to its communities, customers, employees, DWS, NT and other key stakeholders. </a:t>
            </a:r>
          </a:p>
          <a:p>
            <a:endParaRPr lang="en-US" sz="2400" dirty="0">
              <a:solidFill>
                <a:srgbClr val="002060"/>
              </a:solidFill>
            </a:endParaRPr>
          </a:p>
        </p:txBody>
      </p:sp>
      <p:cxnSp>
        <p:nvCxnSpPr>
          <p:cNvPr id="4" name="Straight Connector 3"/>
          <p:cNvCxnSpPr/>
          <p:nvPr/>
        </p:nvCxnSpPr>
        <p:spPr>
          <a:xfrm>
            <a:off x="4337770" y="771550"/>
            <a:ext cx="457200" cy="1588"/>
          </a:xfrm>
          <a:prstGeom prst="line">
            <a:avLst/>
          </a:prstGeom>
          <a:ln w="44450">
            <a:solidFill>
              <a:srgbClr val="44C8F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93563"/>
          </a:xfrm>
        </p:spPr>
        <p:txBody>
          <a:bodyPr>
            <a:normAutofit fontScale="90000"/>
          </a:bodyPr>
          <a:lstStyle/>
          <a:p>
            <a:r>
              <a:rPr lang="en-US" dirty="0"/>
              <a:t>Overview by Chairperson of the Board </a:t>
            </a:r>
          </a:p>
        </p:txBody>
      </p:sp>
      <p:sp>
        <p:nvSpPr>
          <p:cNvPr id="3" name="Content Placeholder 2"/>
          <p:cNvSpPr>
            <a:spLocks noGrp="1"/>
          </p:cNvSpPr>
          <p:nvPr>
            <p:ph idx="1"/>
          </p:nvPr>
        </p:nvSpPr>
        <p:spPr>
          <a:xfrm>
            <a:off x="457200" y="915566"/>
            <a:ext cx="8435280" cy="3679057"/>
          </a:xfrm>
        </p:spPr>
        <p:txBody>
          <a:bodyPr>
            <a:normAutofit fontScale="92500" lnSpcReduction="20000"/>
          </a:bodyPr>
          <a:lstStyle/>
          <a:p>
            <a:pPr marL="0" indent="0">
              <a:buNone/>
            </a:pPr>
            <a:r>
              <a:rPr lang="en-US" sz="2400" b="1" dirty="0">
                <a:solidFill>
                  <a:srgbClr val="002060"/>
                </a:solidFill>
              </a:rPr>
              <a:t>Achievements from TAP implementation </a:t>
            </a:r>
          </a:p>
          <a:p>
            <a:pPr algn="just"/>
            <a:r>
              <a:rPr lang="en-US" sz="2400" dirty="0" smtClean="0">
                <a:solidFill>
                  <a:srgbClr val="FF0000"/>
                </a:solidFill>
              </a:rPr>
              <a:t>Appointment </a:t>
            </a:r>
            <a:r>
              <a:rPr lang="en-US" sz="2400" dirty="0">
                <a:solidFill>
                  <a:srgbClr val="FF0000"/>
                </a:solidFill>
              </a:rPr>
              <a:t>of the permanent Chief Executive Officer and key critical staff </a:t>
            </a:r>
            <a:r>
              <a:rPr lang="en-US" sz="2400" dirty="0">
                <a:solidFill>
                  <a:srgbClr val="002060"/>
                </a:solidFill>
              </a:rPr>
              <a:t>to strengthen leadership and organisational effectiveness.</a:t>
            </a:r>
          </a:p>
          <a:p>
            <a:pPr algn="just"/>
            <a:r>
              <a:rPr lang="en-US" sz="2400" dirty="0">
                <a:solidFill>
                  <a:srgbClr val="FF0000"/>
                </a:solidFill>
              </a:rPr>
              <a:t>A leadership change management programme </a:t>
            </a:r>
            <a:r>
              <a:rPr lang="en-US" sz="2400" dirty="0">
                <a:solidFill>
                  <a:srgbClr val="002060"/>
                </a:solidFill>
              </a:rPr>
              <a:t>is being implemented to create support and buy-in as well as leadership cohesion and team culture.</a:t>
            </a:r>
          </a:p>
          <a:p>
            <a:pPr algn="just"/>
            <a:r>
              <a:rPr lang="en-US" sz="2400" dirty="0">
                <a:solidFill>
                  <a:srgbClr val="FF0000"/>
                </a:solidFill>
              </a:rPr>
              <a:t>Stakeholder and client relations are being conducted in line with the approved Stakeholder Relations and Communication Policy. </a:t>
            </a:r>
          </a:p>
          <a:p>
            <a:pPr algn="just"/>
            <a:r>
              <a:rPr lang="en-US" sz="2400" dirty="0">
                <a:solidFill>
                  <a:srgbClr val="FF0000"/>
                </a:solidFill>
              </a:rPr>
              <a:t>An interim structure to rebuild and support the organisational stability </a:t>
            </a:r>
            <a:r>
              <a:rPr lang="en-US" sz="2400" dirty="0">
                <a:solidFill>
                  <a:srgbClr val="002060"/>
                </a:solidFill>
              </a:rPr>
              <a:t>has been developed and is awaiting consultation and Board approval.</a:t>
            </a:r>
          </a:p>
          <a:p>
            <a:endParaRPr lang="en-US" sz="2400" dirty="0"/>
          </a:p>
        </p:txBody>
      </p:sp>
      <p:cxnSp>
        <p:nvCxnSpPr>
          <p:cNvPr id="4" name="Straight Connector 3"/>
          <p:cNvCxnSpPr/>
          <p:nvPr/>
        </p:nvCxnSpPr>
        <p:spPr>
          <a:xfrm>
            <a:off x="4337770" y="771550"/>
            <a:ext cx="457200" cy="1588"/>
          </a:xfrm>
          <a:prstGeom prst="line">
            <a:avLst/>
          </a:prstGeom>
          <a:ln w="44450">
            <a:solidFill>
              <a:srgbClr val="44C8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26842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93563"/>
          </a:xfrm>
        </p:spPr>
        <p:txBody>
          <a:bodyPr>
            <a:normAutofit fontScale="90000"/>
          </a:bodyPr>
          <a:lstStyle/>
          <a:p>
            <a:r>
              <a:rPr lang="en-US" dirty="0"/>
              <a:t>Overview by Chairperson of the Board </a:t>
            </a:r>
          </a:p>
        </p:txBody>
      </p:sp>
      <p:sp>
        <p:nvSpPr>
          <p:cNvPr id="3" name="Content Placeholder 2"/>
          <p:cNvSpPr>
            <a:spLocks noGrp="1"/>
          </p:cNvSpPr>
          <p:nvPr>
            <p:ph idx="1"/>
          </p:nvPr>
        </p:nvSpPr>
        <p:spPr>
          <a:xfrm>
            <a:off x="457200" y="699542"/>
            <a:ext cx="8435280" cy="4104456"/>
          </a:xfrm>
        </p:spPr>
        <p:txBody>
          <a:bodyPr>
            <a:noAutofit/>
          </a:bodyPr>
          <a:lstStyle/>
          <a:p>
            <a:pPr marL="0" indent="0">
              <a:buNone/>
            </a:pPr>
            <a:r>
              <a:rPr lang="en-US" sz="1550" b="1" dirty="0">
                <a:solidFill>
                  <a:srgbClr val="002060"/>
                </a:solidFill>
              </a:rPr>
              <a:t>Achievements from TAP implementation </a:t>
            </a:r>
          </a:p>
          <a:p>
            <a:pPr algn="just"/>
            <a:r>
              <a:rPr lang="en-US" sz="1550" dirty="0">
                <a:solidFill>
                  <a:srgbClr val="002060"/>
                </a:solidFill>
              </a:rPr>
              <a:t>The</a:t>
            </a:r>
            <a:r>
              <a:rPr lang="en-US" sz="1550" dirty="0"/>
              <a:t> </a:t>
            </a:r>
            <a:r>
              <a:rPr lang="en-US" sz="1550" dirty="0">
                <a:solidFill>
                  <a:srgbClr val="FF0000"/>
                </a:solidFill>
              </a:rPr>
              <a:t>Amatola Water Infrastructure Master Plan</a:t>
            </a:r>
            <a:r>
              <a:rPr lang="en-US" sz="1550" dirty="0"/>
              <a:t> </a:t>
            </a:r>
            <a:r>
              <a:rPr lang="en-US" sz="1550" dirty="0">
                <a:solidFill>
                  <a:srgbClr val="002060"/>
                </a:solidFill>
              </a:rPr>
              <a:t>is being developed and is expected to be completed in 2018/19.</a:t>
            </a:r>
          </a:p>
          <a:p>
            <a:pPr algn="just"/>
            <a:r>
              <a:rPr lang="en-US" sz="1550" dirty="0"/>
              <a:t>The </a:t>
            </a:r>
            <a:r>
              <a:rPr lang="en-US" sz="1550" dirty="0">
                <a:solidFill>
                  <a:srgbClr val="FF0000"/>
                </a:solidFill>
              </a:rPr>
              <a:t>Infrastructure Procurement Policy</a:t>
            </a:r>
            <a:r>
              <a:rPr lang="en-US" sz="1550" dirty="0"/>
              <a:t>, </a:t>
            </a:r>
            <a:r>
              <a:rPr lang="en-US" sz="1550" dirty="0">
                <a:solidFill>
                  <a:srgbClr val="002060"/>
                </a:solidFill>
              </a:rPr>
              <a:t>which is aimed at promoting operational efficiencies, improved turnaround times and compliance with procurement legislation, has been approved by the Board.</a:t>
            </a:r>
          </a:p>
          <a:p>
            <a:pPr algn="just"/>
            <a:r>
              <a:rPr lang="en-US" sz="1550" dirty="0">
                <a:solidFill>
                  <a:srgbClr val="FF0000"/>
                </a:solidFill>
              </a:rPr>
              <a:t>Planning and Development (P&amp;D) war rooms </a:t>
            </a:r>
            <a:r>
              <a:rPr lang="en-US" sz="1550" dirty="0">
                <a:solidFill>
                  <a:srgbClr val="002060"/>
                </a:solidFill>
              </a:rPr>
              <a:t>have been established to focus on improving delivery for secondary projects.</a:t>
            </a:r>
          </a:p>
          <a:p>
            <a:pPr algn="just"/>
            <a:r>
              <a:rPr lang="en-US" sz="1550" dirty="0">
                <a:solidFill>
                  <a:srgbClr val="FF0000"/>
                </a:solidFill>
              </a:rPr>
              <a:t>Four professional registered and experienced engineers have been appointed </a:t>
            </a:r>
            <a:r>
              <a:rPr lang="en-US" sz="1550" dirty="0">
                <a:solidFill>
                  <a:srgbClr val="002060"/>
                </a:solidFill>
              </a:rPr>
              <a:t>to augment P&amp;D’s capacity to accelerate project implementation. One of these engineers is heading the Project Management Unit (PMU).</a:t>
            </a:r>
          </a:p>
          <a:p>
            <a:pPr algn="just"/>
            <a:r>
              <a:rPr lang="en-US" sz="1550" dirty="0">
                <a:solidFill>
                  <a:srgbClr val="FF0000"/>
                </a:solidFill>
              </a:rPr>
              <a:t>A Financial Recovery Plan </a:t>
            </a:r>
            <a:r>
              <a:rPr lang="en-US" sz="1550" dirty="0">
                <a:solidFill>
                  <a:srgbClr val="002060"/>
                </a:solidFill>
              </a:rPr>
              <a:t>has been developed to implement cost containment measures, and improve debt and credit management controls.</a:t>
            </a:r>
          </a:p>
          <a:p>
            <a:pPr algn="just"/>
            <a:r>
              <a:rPr lang="en-US" sz="1550" dirty="0">
                <a:solidFill>
                  <a:srgbClr val="FF0000"/>
                </a:solidFill>
              </a:rPr>
              <a:t>Supply Chain Management war rooms </a:t>
            </a:r>
            <a:r>
              <a:rPr lang="en-US" sz="1550" dirty="0">
                <a:solidFill>
                  <a:srgbClr val="002060"/>
                </a:solidFill>
              </a:rPr>
              <a:t>have been established to improve the effectiveness and efficiency of procurement processes and, in particular, those relating to secondary projects.</a:t>
            </a:r>
          </a:p>
          <a:p>
            <a:endParaRPr lang="en-US" sz="1550" dirty="0"/>
          </a:p>
        </p:txBody>
      </p:sp>
      <p:cxnSp>
        <p:nvCxnSpPr>
          <p:cNvPr id="4" name="Straight Connector 3"/>
          <p:cNvCxnSpPr/>
          <p:nvPr/>
        </p:nvCxnSpPr>
        <p:spPr>
          <a:xfrm>
            <a:off x="4331100" y="594170"/>
            <a:ext cx="457200" cy="1588"/>
          </a:xfrm>
          <a:prstGeom prst="line">
            <a:avLst/>
          </a:prstGeom>
          <a:ln w="44450">
            <a:solidFill>
              <a:srgbClr val="44C8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44126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matola Water AR PPT6.jp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4800600" y="2114550"/>
            <a:ext cx="3962400" cy="1143000"/>
          </a:xfrm>
        </p:spPr>
        <p:txBody>
          <a:bodyPr>
            <a:normAutofit fontScale="90000"/>
          </a:bodyPr>
          <a:lstStyle/>
          <a:p>
            <a:pPr algn="r"/>
            <a:r>
              <a:rPr lang="en-US" dirty="0">
                <a:solidFill>
                  <a:srgbClr val="FFFFFF"/>
                </a:solidFill>
              </a:rPr>
              <a:t>Overview of financial performance </a:t>
            </a:r>
          </a:p>
        </p:txBody>
      </p:sp>
      <p:pic>
        <p:nvPicPr>
          <p:cNvPr id="5" name="Picture 4" descr="arrow.png"/>
          <p:cNvPicPr>
            <a:picLocks noChangeAspect="1"/>
          </p:cNvPicPr>
          <p:nvPr/>
        </p:nvPicPr>
        <p:blipFill>
          <a:blip r:embed="rId3"/>
          <a:stretch>
            <a:fillRect/>
          </a:stretch>
        </p:blipFill>
        <p:spPr>
          <a:xfrm>
            <a:off x="7162800" y="438150"/>
            <a:ext cx="1524000" cy="1524000"/>
          </a:xfrm>
          <a:prstGeom prst="rect">
            <a:avLst/>
          </a:prstGeom>
        </p:spPr>
      </p:pic>
      <p:sp>
        <p:nvSpPr>
          <p:cNvPr id="6" name="Title 1"/>
          <p:cNvSpPr txBox="1">
            <a:spLocks/>
          </p:cNvSpPr>
          <p:nvPr/>
        </p:nvSpPr>
        <p:spPr>
          <a:xfrm>
            <a:off x="8153400" y="1276350"/>
            <a:ext cx="609600" cy="685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Arial"/>
                <a:ea typeface="+mj-ea"/>
                <a:cs typeface="Arial"/>
              </a:rPr>
              <a:t>03</a:t>
            </a:r>
            <a:endParaRPr kumimoji="0" lang="en-US" sz="2800" b="1" i="0" u="none" strike="noStrike" kern="1200" cap="none" spc="0" normalizeH="0" baseline="0" noProof="0" dirty="0">
              <a:ln>
                <a:noFill/>
              </a:ln>
              <a:solidFill>
                <a:schemeClr val="bg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cstate="print">
            <a:extLst>
              <a:ext uri="{28A0092B-C50C-407E-A947-70E740481C1C}">
                <a14:useLocalDpi xmlns:a14="http://schemas.microsoft.com/office/drawing/2010/main" xmlns="" val="0"/>
              </a:ext>
            </a:extLst>
          </a:blip>
          <a:srcRect b="68190"/>
          <a:stretch/>
        </p:blipFill>
        <p:spPr bwMode="auto">
          <a:xfrm>
            <a:off x="107504" y="29502"/>
            <a:ext cx="6228184" cy="4702487"/>
          </a:xfrm>
          <a:prstGeom prst="rect">
            <a:avLst/>
          </a:prstGeom>
          <a:ln>
            <a:noFill/>
          </a:ln>
          <a:extLst>
            <a:ext uri="{53640926-AAD7-44D8-BBD7-CCE9431645EC}">
              <a14:shadowObscured xmlns:a14="http://schemas.microsoft.com/office/drawing/2010/main" xmlns=""/>
            </a:ext>
          </a:extLst>
        </p:spPr>
      </p:pic>
      <p:sp>
        <p:nvSpPr>
          <p:cNvPr id="8" name="TextBox 7"/>
          <p:cNvSpPr txBox="1"/>
          <p:nvPr/>
        </p:nvSpPr>
        <p:spPr>
          <a:xfrm>
            <a:off x="6264188" y="3579862"/>
            <a:ext cx="2808312" cy="1077218"/>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Calibri"/>
                <a:ea typeface="+mn-ea"/>
                <a:cs typeface="+mn-cs"/>
              </a:rPr>
              <a:t>The debt impairment for ADM and other customers during 2017/18 amounted to R120 million </a:t>
            </a:r>
            <a:endParaRPr kumimoji="0" lang="en-ZA" sz="1600" b="1" i="0" u="none" strike="noStrike" kern="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251933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xmlns="" val="0"/>
              </a:ext>
            </a:extLst>
          </a:blip>
          <a:srcRect t="2471" b="37670"/>
          <a:stretch/>
        </p:blipFill>
        <p:spPr bwMode="auto">
          <a:xfrm>
            <a:off x="179512" y="31772"/>
            <a:ext cx="5904656" cy="502002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219033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xmlns="" val="0"/>
              </a:ext>
            </a:extLst>
          </a:blip>
          <a:srcRect t="2365" b="50781"/>
          <a:stretch/>
        </p:blipFill>
        <p:spPr bwMode="auto">
          <a:xfrm>
            <a:off x="179512" y="1"/>
            <a:ext cx="5832648" cy="502002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596310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xmlns="" val="3945492817"/>
              </p:ext>
            </p:extLst>
          </p:nvPr>
        </p:nvGraphicFramePr>
        <p:xfrm>
          <a:off x="683568" y="771550"/>
          <a:ext cx="6984776"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457200" y="1"/>
            <a:ext cx="8229600" cy="699542"/>
          </a:xfrm>
        </p:spPr>
        <p:txBody>
          <a:bodyPr>
            <a:normAutofit fontScale="90000"/>
          </a:bodyPr>
          <a:lstStyle/>
          <a:p>
            <a:r>
              <a:rPr lang="en-US" dirty="0"/>
              <a:t>Analysis of current payments in operating activities </a:t>
            </a:r>
          </a:p>
        </p:txBody>
      </p:sp>
    </p:spTree>
    <p:extLst>
      <p:ext uri="{BB962C8B-B14F-4D97-AF65-F5344CB8AC3E}">
        <p14:creationId xmlns:p14="http://schemas.microsoft.com/office/powerpoint/2010/main" xmlns="" val="3799177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23478"/>
            <a:ext cx="8229600" cy="699542"/>
          </a:xfrm>
        </p:spPr>
        <p:txBody>
          <a:bodyPr>
            <a:normAutofit fontScale="90000"/>
          </a:bodyPr>
          <a:lstStyle/>
          <a:p>
            <a:r>
              <a:rPr lang="en-US" dirty="0"/>
              <a:t>Overview of financial performance</a:t>
            </a:r>
            <a:br>
              <a:rPr lang="en-US" dirty="0"/>
            </a:br>
            <a:r>
              <a:rPr lang="en-US" dirty="0">
                <a:solidFill>
                  <a:srgbClr val="FF0000"/>
                </a:solidFill>
              </a:rPr>
              <a:t>Cost Composition </a:t>
            </a:r>
          </a:p>
        </p:txBody>
      </p:sp>
      <p:pic>
        <p:nvPicPr>
          <p:cNvPr id="4" name="Pictur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414732"/>
            <a:ext cx="4258816" cy="2489670"/>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7872" y="1495598"/>
            <a:ext cx="4367424" cy="2474810"/>
          </a:xfrm>
          <a:prstGeom prst="rect">
            <a:avLst/>
          </a:prstGeom>
          <a:noFill/>
          <a:ln>
            <a:noFill/>
          </a:ln>
        </p:spPr>
      </p:pic>
    </p:spTree>
    <p:extLst>
      <p:ext uri="{BB962C8B-B14F-4D97-AF65-F5344CB8AC3E}">
        <p14:creationId xmlns:p14="http://schemas.microsoft.com/office/powerpoint/2010/main" xmlns="" val="1003556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699542"/>
          </a:xfrm>
        </p:spPr>
        <p:txBody>
          <a:bodyPr>
            <a:normAutofit fontScale="90000"/>
          </a:bodyPr>
          <a:lstStyle/>
          <a:p>
            <a:r>
              <a:rPr lang="en-US" dirty="0"/>
              <a:t>Overview of financial performance</a:t>
            </a:r>
            <a:br>
              <a:rPr lang="en-US" dirty="0"/>
            </a:br>
            <a:r>
              <a:rPr lang="en-US" sz="2700" dirty="0">
                <a:solidFill>
                  <a:srgbClr val="FF0000"/>
                </a:solidFill>
              </a:rPr>
              <a:t>Key Financial Ratios </a:t>
            </a:r>
            <a:endParaRPr lang="en-US" dirty="0">
              <a:solidFill>
                <a:srgbClr val="FF0000"/>
              </a:solidFill>
            </a:endParaRPr>
          </a:p>
        </p:txBody>
      </p:sp>
      <p:pic>
        <p:nvPicPr>
          <p:cNvPr id="7" name="Picture 6"/>
          <p:cNvPicPr/>
          <p:nvPr/>
        </p:nvPicPr>
        <p:blipFill rotWithShape="1">
          <a:blip r:embed="rId2">
            <a:extLst>
              <a:ext uri="{28A0092B-C50C-407E-A947-70E740481C1C}">
                <a14:useLocalDpi xmlns:a14="http://schemas.microsoft.com/office/drawing/2010/main" xmlns="" val="0"/>
              </a:ext>
            </a:extLst>
          </a:blip>
          <a:srcRect l="7604" t="44598" r="6316" b="24560"/>
          <a:stretch/>
        </p:blipFill>
        <p:spPr bwMode="auto">
          <a:xfrm>
            <a:off x="179512" y="915566"/>
            <a:ext cx="5832648" cy="3816424"/>
          </a:xfrm>
          <a:prstGeom prst="rect">
            <a:avLst/>
          </a:prstGeom>
          <a:ln>
            <a:noFill/>
          </a:ln>
          <a:extLst>
            <a:ext uri="{53640926-AAD7-44D8-BBD7-CCE9431645EC}">
              <a14:shadowObscured xmlns:a14="http://schemas.microsoft.com/office/drawing/2010/main" xmlns=""/>
            </a:ext>
          </a:extLst>
        </p:spPr>
      </p:pic>
      <p:sp>
        <p:nvSpPr>
          <p:cNvPr id="8" name="Content Placeholder 2"/>
          <p:cNvSpPr txBox="1">
            <a:spLocks/>
          </p:cNvSpPr>
          <p:nvPr/>
        </p:nvSpPr>
        <p:spPr>
          <a:xfrm>
            <a:off x="6156176" y="915566"/>
            <a:ext cx="2750386" cy="3816424"/>
          </a:xfrm>
          <a:prstGeom prst="rect">
            <a:avLst/>
          </a:prstGeom>
          <a:solidFill>
            <a:sysClr val="window" lastClr="FFFFFF"/>
          </a:solidFill>
          <a:ln w="12700" cap="flat" cmpd="sng" algn="ctr">
            <a:solidFill>
              <a:srgbClr val="A5A5A5"/>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solidFill>
                  <a:srgbClr val="002060"/>
                </a:solidFill>
                <a:latin typeface="Arial" panose="020B0604020202020204" pitchFamily="34" charset="0"/>
                <a:cs typeface="Arial" panose="020B0604020202020204" pitchFamily="34" charset="0"/>
              </a:rPr>
              <a:t>The ratio analysis depicted in the </a:t>
            </a:r>
            <a:r>
              <a:rPr lang="en-US" sz="1400" dirty="0" smtClean="0">
                <a:solidFill>
                  <a:srgbClr val="002060"/>
                </a:solidFill>
                <a:latin typeface="Arial" panose="020B0604020202020204" pitchFamily="34" charset="0"/>
                <a:cs typeface="Arial" panose="020B0604020202020204" pitchFamily="34" charset="0"/>
              </a:rPr>
              <a:t>table above indicates </a:t>
            </a:r>
            <a:r>
              <a:rPr lang="en-US" sz="1400" dirty="0">
                <a:solidFill>
                  <a:srgbClr val="002060"/>
                </a:solidFill>
                <a:latin typeface="Arial" panose="020B0604020202020204" pitchFamily="34" charset="0"/>
                <a:cs typeface="Arial" panose="020B0604020202020204" pitchFamily="34" charset="0"/>
              </a:rPr>
              <a:t>that even in the tough and volatile </a:t>
            </a:r>
            <a:r>
              <a:rPr lang="en-US" sz="1400" dirty="0" smtClean="0">
                <a:solidFill>
                  <a:srgbClr val="002060"/>
                </a:solidFill>
                <a:latin typeface="Arial" panose="020B0604020202020204" pitchFamily="34" charset="0"/>
                <a:cs typeface="Arial" panose="020B0604020202020204" pitchFamily="34" charset="0"/>
              </a:rPr>
              <a:t>South African </a:t>
            </a:r>
            <a:r>
              <a:rPr lang="en-US" sz="1400" dirty="0">
                <a:solidFill>
                  <a:srgbClr val="002060"/>
                </a:solidFill>
                <a:latin typeface="Arial" panose="020B0604020202020204" pitchFamily="34" charset="0"/>
                <a:cs typeface="Arial" panose="020B0604020202020204" pitchFamily="34" charset="0"/>
              </a:rPr>
              <a:t>economy, Amatola Water has been able to improve its performance in some instances and </a:t>
            </a:r>
            <a:r>
              <a:rPr lang="en-US" sz="1400" dirty="0" smtClean="0">
                <a:solidFill>
                  <a:srgbClr val="002060"/>
                </a:solidFill>
                <a:latin typeface="Arial" panose="020B0604020202020204" pitchFamily="34" charset="0"/>
                <a:cs typeface="Arial" panose="020B0604020202020204" pitchFamily="34" charset="0"/>
              </a:rPr>
              <a:t>keep its </a:t>
            </a:r>
            <a:r>
              <a:rPr lang="en-US" sz="1400" dirty="0">
                <a:solidFill>
                  <a:srgbClr val="002060"/>
                </a:solidFill>
                <a:latin typeface="Arial" panose="020B0604020202020204" pitchFamily="34" charset="0"/>
                <a:cs typeface="Arial" panose="020B0604020202020204" pitchFamily="34" charset="0"/>
              </a:rPr>
              <a:t>performance constant in others, despite the challenges which arose during the 2017/2018 </a:t>
            </a:r>
            <a:r>
              <a:rPr lang="en-US" sz="1400" dirty="0" smtClean="0">
                <a:solidFill>
                  <a:srgbClr val="002060"/>
                </a:solidFill>
                <a:latin typeface="Arial" panose="020B0604020202020204" pitchFamily="34" charset="0"/>
                <a:cs typeface="Arial" panose="020B0604020202020204" pitchFamily="34" charset="0"/>
              </a:rPr>
              <a:t>financial year</a:t>
            </a:r>
            <a:r>
              <a:rPr lang="en-US" sz="1400" dirty="0">
                <a:solidFill>
                  <a:srgbClr val="002060"/>
                </a:solidFill>
                <a:latin typeface="Arial" panose="020B0604020202020204" pitchFamily="34" charset="0"/>
                <a:cs typeface="Arial" panose="020B0604020202020204" pitchFamily="34" charset="0"/>
              </a:rPr>
              <a:t>. </a:t>
            </a:r>
            <a:endParaRPr lang="en-US" sz="1400" dirty="0" smtClean="0">
              <a:solidFill>
                <a:srgbClr val="002060"/>
              </a:solidFill>
              <a:latin typeface="Arial" panose="020B0604020202020204" pitchFamily="34" charset="0"/>
              <a:cs typeface="Arial" panose="020B0604020202020204" pitchFamily="34" charset="0"/>
            </a:endParaRPr>
          </a:p>
          <a:p>
            <a:pPr algn="just"/>
            <a:r>
              <a:rPr lang="en-US" sz="1400" dirty="0" smtClean="0">
                <a:solidFill>
                  <a:srgbClr val="002060"/>
                </a:solidFill>
                <a:latin typeface="Arial" panose="020B0604020202020204" pitchFamily="34" charset="0"/>
                <a:cs typeface="Arial" panose="020B0604020202020204" pitchFamily="34" charset="0"/>
              </a:rPr>
              <a:t>This </a:t>
            </a:r>
            <a:r>
              <a:rPr lang="en-US" sz="1400" dirty="0">
                <a:solidFill>
                  <a:srgbClr val="002060"/>
                </a:solidFill>
                <a:latin typeface="Arial" panose="020B0604020202020204" pitchFamily="34" charset="0"/>
                <a:cs typeface="Arial" panose="020B0604020202020204" pitchFamily="34" charset="0"/>
              </a:rPr>
              <a:t>is a testimony to the resilience and determination that exists within the organisation to </a:t>
            </a:r>
            <a:r>
              <a:rPr lang="en-US" sz="1400" dirty="0" smtClean="0">
                <a:solidFill>
                  <a:srgbClr val="002060"/>
                </a:solidFill>
                <a:latin typeface="Arial" panose="020B0604020202020204" pitchFamily="34" charset="0"/>
                <a:cs typeface="Arial" panose="020B0604020202020204" pitchFamily="34" charset="0"/>
              </a:rPr>
              <a:t>continue delivering </a:t>
            </a:r>
            <a:r>
              <a:rPr lang="en-US" sz="1400" dirty="0">
                <a:solidFill>
                  <a:srgbClr val="002060"/>
                </a:solidFill>
                <a:latin typeface="Arial" panose="020B0604020202020204" pitchFamily="34" charset="0"/>
                <a:cs typeface="Arial" panose="020B0604020202020204" pitchFamily="34" charset="0"/>
              </a:rPr>
              <a:t>high-quality water and sanitation services to the Eastern Cape.</a:t>
            </a:r>
          </a:p>
        </p:txBody>
      </p:sp>
    </p:spTree>
    <p:extLst>
      <p:ext uri="{BB962C8B-B14F-4D97-AF65-F5344CB8AC3E}">
        <p14:creationId xmlns:p14="http://schemas.microsoft.com/office/powerpoint/2010/main" xmlns="" val="2709000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atola Water AR PPT2.jpg"/>
          <p:cNvPicPr>
            <a:picLocks noChangeAspect="1"/>
          </p:cNvPicPr>
          <p:nvPr/>
        </p:nvPicPr>
        <p:blipFill>
          <a:blip r:embed="rId2"/>
          <a:stretch>
            <a:fillRect/>
          </a:stretch>
        </p:blipFill>
        <p:spPr>
          <a:xfrm>
            <a:off x="0" y="-1"/>
            <a:ext cx="9144000" cy="5143501"/>
          </a:xfrm>
          <a:prstGeom prst="rect">
            <a:avLst/>
          </a:prstGeom>
        </p:spPr>
      </p:pic>
      <p:sp>
        <p:nvSpPr>
          <p:cNvPr id="2" name="Title 1"/>
          <p:cNvSpPr>
            <a:spLocks noGrp="1"/>
          </p:cNvSpPr>
          <p:nvPr>
            <p:ph type="title"/>
          </p:nvPr>
        </p:nvSpPr>
        <p:spPr/>
        <p:txBody>
          <a:bodyPr>
            <a:normAutofit/>
          </a:bodyPr>
          <a:lstStyle/>
          <a:p>
            <a:r>
              <a:rPr lang="en-US" sz="3000" b="1" dirty="0" smtClean="0">
                <a:solidFill>
                  <a:schemeClr val="bg1"/>
                </a:solidFill>
              </a:rPr>
              <a:t>OUTLINE </a:t>
            </a:r>
            <a:endParaRPr lang="en-US" sz="3000" b="1" dirty="0">
              <a:solidFill>
                <a:schemeClr val="bg1"/>
              </a:solidFill>
            </a:endParaRPr>
          </a:p>
        </p:txBody>
      </p:sp>
      <p:sp>
        <p:nvSpPr>
          <p:cNvPr id="3" name="Content Placeholder 2"/>
          <p:cNvSpPr>
            <a:spLocks noGrp="1"/>
          </p:cNvSpPr>
          <p:nvPr>
            <p:ph idx="1"/>
          </p:nvPr>
        </p:nvSpPr>
        <p:spPr/>
        <p:txBody>
          <a:bodyPr>
            <a:normAutofit/>
          </a:bodyPr>
          <a:lstStyle/>
          <a:p>
            <a:r>
              <a:rPr lang="en-US" sz="1800" dirty="0">
                <a:solidFill>
                  <a:srgbClr val="FFFFFF"/>
                </a:solidFill>
              </a:rPr>
              <a:t>Area of operations and water supply </a:t>
            </a:r>
          </a:p>
          <a:p>
            <a:r>
              <a:rPr lang="en-US" sz="1800" dirty="0">
                <a:solidFill>
                  <a:srgbClr val="FFFFFF"/>
                </a:solidFill>
              </a:rPr>
              <a:t>Overview by the Chairperson of the Board </a:t>
            </a:r>
          </a:p>
          <a:p>
            <a:r>
              <a:rPr lang="en-US" sz="1800" dirty="0">
                <a:solidFill>
                  <a:srgbClr val="FFFFFF"/>
                </a:solidFill>
              </a:rPr>
              <a:t>Overview of financial performance </a:t>
            </a:r>
          </a:p>
          <a:p>
            <a:r>
              <a:rPr lang="en-US" sz="1800" dirty="0">
                <a:solidFill>
                  <a:srgbClr val="FFFFFF"/>
                </a:solidFill>
              </a:rPr>
              <a:t>Overview of non-financial performance </a:t>
            </a:r>
          </a:p>
          <a:p>
            <a:r>
              <a:rPr lang="en-US" sz="1800" dirty="0">
                <a:solidFill>
                  <a:srgbClr val="FFFFFF"/>
                </a:solidFill>
              </a:rPr>
              <a:t>Update on the ADM debt </a:t>
            </a:r>
          </a:p>
          <a:p>
            <a:r>
              <a:rPr lang="en-US" sz="1800" dirty="0">
                <a:solidFill>
                  <a:srgbClr val="FFFFFF"/>
                </a:solidFill>
              </a:rPr>
              <a:t>Tariff proposal 2019/20</a:t>
            </a:r>
          </a:p>
          <a:p>
            <a:r>
              <a:rPr lang="en-US" sz="1800" dirty="0">
                <a:solidFill>
                  <a:srgbClr val="FFFFFF"/>
                </a:solidFill>
              </a:rPr>
              <a:t>Looking forward </a:t>
            </a:r>
          </a:p>
          <a:p>
            <a:r>
              <a:rPr lang="en-US" sz="1800" dirty="0">
                <a:solidFill>
                  <a:srgbClr val="FFFFFF"/>
                </a:solidFill>
              </a:rPr>
              <a:t>Acknowledgements and appreciation </a:t>
            </a:r>
          </a:p>
        </p:txBody>
      </p:sp>
      <p:cxnSp>
        <p:nvCxnSpPr>
          <p:cNvPr id="5" name="Straight Connector 4"/>
          <p:cNvCxnSpPr/>
          <p:nvPr/>
        </p:nvCxnSpPr>
        <p:spPr>
          <a:xfrm>
            <a:off x="4343400" y="1063229"/>
            <a:ext cx="457200" cy="1588"/>
          </a:xfrm>
          <a:prstGeom prst="line">
            <a:avLst/>
          </a:prstGeom>
          <a:ln w="44450">
            <a:solidFill>
              <a:srgbClr val="44C8F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699542"/>
          </a:xfrm>
        </p:spPr>
        <p:txBody>
          <a:bodyPr>
            <a:normAutofit fontScale="90000"/>
          </a:bodyPr>
          <a:lstStyle/>
          <a:p>
            <a:r>
              <a:rPr lang="en-US" dirty="0"/>
              <a:t>Overview of financial performance</a:t>
            </a:r>
            <a:br>
              <a:rPr lang="en-US" dirty="0"/>
            </a:br>
            <a:r>
              <a:rPr lang="en-US" sz="2700" dirty="0">
                <a:solidFill>
                  <a:srgbClr val="FF0000"/>
                </a:solidFill>
              </a:rPr>
              <a:t>Expenditure Outcome </a:t>
            </a:r>
            <a:endParaRPr lang="en-US" dirty="0">
              <a:solidFill>
                <a:srgbClr val="FF0000"/>
              </a:solidFill>
            </a:endParaRPr>
          </a:p>
        </p:txBody>
      </p:sp>
      <p:graphicFrame>
        <p:nvGraphicFramePr>
          <p:cNvPr id="6" name="Chart 5"/>
          <p:cNvGraphicFramePr>
            <a:graphicFrameLocks/>
          </p:cNvGraphicFramePr>
          <p:nvPr>
            <p:extLst>
              <p:ext uri="{D42A27DB-BD31-4B8C-83A1-F6EECF244321}">
                <p14:modId xmlns:p14="http://schemas.microsoft.com/office/powerpoint/2010/main" xmlns="" val="676271196"/>
              </p:ext>
            </p:extLst>
          </p:nvPr>
        </p:nvGraphicFramePr>
        <p:xfrm>
          <a:off x="135231" y="1011837"/>
          <a:ext cx="4347916" cy="3864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xmlns="" val="214913716"/>
              </p:ext>
            </p:extLst>
          </p:nvPr>
        </p:nvGraphicFramePr>
        <p:xfrm>
          <a:off x="4483148" y="1011837"/>
          <a:ext cx="4582182" cy="38641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654618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699542"/>
          </a:xfrm>
        </p:spPr>
        <p:txBody>
          <a:bodyPr>
            <a:normAutofit fontScale="90000"/>
          </a:bodyPr>
          <a:lstStyle/>
          <a:p>
            <a:r>
              <a:rPr lang="en-US" dirty="0"/>
              <a:t>Overview of financial performance</a:t>
            </a:r>
            <a:br>
              <a:rPr lang="en-US" dirty="0"/>
            </a:br>
            <a:r>
              <a:rPr lang="en-US" sz="2700" dirty="0">
                <a:solidFill>
                  <a:srgbClr val="FF0000"/>
                </a:solidFill>
              </a:rPr>
              <a:t>Programme expenditure trends</a:t>
            </a:r>
            <a:endParaRPr lang="en-US" dirty="0">
              <a:solidFill>
                <a:srgbClr val="FF0000"/>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2516011503"/>
              </p:ext>
            </p:extLst>
          </p:nvPr>
        </p:nvGraphicFramePr>
        <p:xfrm>
          <a:off x="251520" y="843558"/>
          <a:ext cx="5513635" cy="4083672"/>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a:extLst>
              <a:ext uri="{FF2B5EF4-FFF2-40B4-BE49-F238E27FC236}">
                <a16:creationId xmlns:a16="http://schemas.microsoft.com/office/drawing/2014/main" xmlns="" id="{C16165E8-424A-4C38-A125-72CA9F083B27}"/>
              </a:ext>
            </a:extLst>
          </p:cNvPr>
          <p:cNvSpPr txBox="1">
            <a:spLocks/>
          </p:cNvSpPr>
          <p:nvPr/>
        </p:nvSpPr>
        <p:spPr>
          <a:xfrm>
            <a:off x="6084168" y="843559"/>
            <a:ext cx="2736304" cy="864096"/>
          </a:xfrm>
          <a:prstGeom prst="rect">
            <a:avLst/>
          </a:prstGeom>
          <a:solidFill>
            <a:srgbClr val="C0504D"/>
          </a:solidFill>
          <a:ln w="25400" cap="flat" cmpd="sng" algn="ctr">
            <a:solidFill>
              <a:srgbClr val="C0504D">
                <a:shade val="50000"/>
              </a:srgbClr>
            </a:solidFill>
            <a:prstDash val="solid"/>
          </a:ln>
          <a:effectLst>
            <a:outerShdw blurRad="50800" dist="152400" dir="5400000" algn="ctr" rotWithShape="0">
              <a:srgbClr val="000000">
                <a:alpha val="43137"/>
              </a:srgb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 unauthorized expenditure incurred </a:t>
            </a:r>
          </a:p>
        </p:txBody>
      </p:sp>
    </p:spTree>
    <p:extLst>
      <p:ext uri="{BB962C8B-B14F-4D97-AF65-F5344CB8AC3E}">
        <p14:creationId xmlns:p14="http://schemas.microsoft.com/office/powerpoint/2010/main" xmlns="" val="3944856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699542"/>
          </a:xfrm>
        </p:spPr>
        <p:txBody>
          <a:bodyPr>
            <a:normAutofit fontScale="90000"/>
          </a:bodyPr>
          <a:lstStyle/>
          <a:p>
            <a:r>
              <a:rPr lang="en-US" dirty="0"/>
              <a:t>Overview of financial performance</a:t>
            </a:r>
            <a:br>
              <a:rPr lang="en-US" dirty="0"/>
            </a:br>
            <a:r>
              <a:rPr lang="en-US" sz="2700" dirty="0">
                <a:solidFill>
                  <a:srgbClr val="FF0000"/>
                </a:solidFill>
              </a:rPr>
              <a:t>Programme expenditure trends</a:t>
            </a:r>
            <a:endParaRPr lang="en-US" dirty="0">
              <a:solidFill>
                <a:srgbClr val="FF0000"/>
              </a:solidFill>
            </a:endParaRPr>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726500"/>
            <a:ext cx="1152128" cy="4221514"/>
          </a:xfrm>
          <a:prstGeom prst="rect">
            <a:avLst/>
          </a:prstGeom>
          <a:noFill/>
          <a:ln>
            <a:noFill/>
          </a:ln>
        </p:spPr>
      </p:pic>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3528" y="802248"/>
            <a:ext cx="6552728" cy="4070017"/>
          </a:xfrm>
          <a:prstGeom prst="rect">
            <a:avLst/>
          </a:prstGeom>
        </p:spPr>
      </p:pic>
      <p:sp>
        <p:nvSpPr>
          <p:cNvPr id="10" name="Content Placeholder 2"/>
          <p:cNvSpPr txBox="1">
            <a:spLocks/>
          </p:cNvSpPr>
          <p:nvPr/>
        </p:nvSpPr>
        <p:spPr>
          <a:xfrm>
            <a:off x="6182242" y="843558"/>
            <a:ext cx="2882315" cy="2205290"/>
          </a:xfrm>
          <a:prstGeom prst="rect">
            <a:avLst/>
          </a:prstGeom>
          <a:solidFill>
            <a:sysClr val="window" lastClr="FFFFFF"/>
          </a:solidFill>
          <a:ln w="12700" cap="flat" cmpd="sng" algn="ctr">
            <a:solidFill>
              <a:srgbClr val="A5A5A5"/>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defRPr/>
            </a:pPr>
            <a:r>
              <a:rPr lang="en-US" sz="1400" dirty="0">
                <a:solidFill>
                  <a:srgbClr val="015289"/>
                </a:solidFill>
                <a:latin typeface="Arial" panose="020B0604020202020204" pitchFamily="34" charset="0"/>
                <a:cs typeface="Arial" panose="020B0604020202020204" pitchFamily="34" charset="0"/>
              </a:rPr>
              <a:t>The margin analysis of Amatola Water portrays a relatively stable operating business with a gross </a:t>
            </a:r>
            <a:r>
              <a:rPr lang="en-US" sz="1400" dirty="0" smtClean="0">
                <a:solidFill>
                  <a:srgbClr val="015289"/>
                </a:solidFill>
                <a:latin typeface="Arial" panose="020B0604020202020204" pitchFamily="34" charset="0"/>
                <a:cs typeface="Arial" panose="020B0604020202020204" pitchFamily="34" charset="0"/>
              </a:rPr>
              <a:t>profit margin </a:t>
            </a:r>
            <a:r>
              <a:rPr lang="en-US" sz="1400" dirty="0">
                <a:solidFill>
                  <a:srgbClr val="015289"/>
                </a:solidFill>
                <a:latin typeface="Arial" panose="020B0604020202020204" pitchFamily="34" charset="0"/>
                <a:cs typeface="Arial" panose="020B0604020202020204" pitchFamily="34" charset="0"/>
              </a:rPr>
              <a:t>of 28.4%, averaged over the last five years. </a:t>
            </a:r>
            <a:endParaRPr lang="en-US" sz="1400" dirty="0" smtClean="0">
              <a:solidFill>
                <a:srgbClr val="015289"/>
              </a:solidFill>
              <a:latin typeface="Arial" panose="020B0604020202020204" pitchFamily="34" charset="0"/>
              <a:cs typeface="Arial" panose="020B0604020202020204" pitchFamily="34" charset="0"/>
            </a:endParaRPr>
          </a:p>
          <a:p>
            <a:pPr algn="just">
              <a:defRPr/>
            </a:pPr>
            <a:r>
              <a:rPr lang="en-US" sz="1400" dirty="0" smtClean="0">
                <a:solidFill>
                  <a:srgbClr val="015289"/>
                </a:solidFill>
                <a:latin typeface="Arial" panose="020B0604020202020204" pitchFamily="34" charset="0"/>
                <a:cs typeface="Arial" panose="020B0604020202020204" pitchFamily="34" charset="0"/>
              </a:rPr>
              <a:t>The </a:t>
            </a:r>
            <a:r>
              <a:rPr lang="en-US" sz="1400" dirty="0">
                <a:solidFill>
                  <a:srgbClr val="015289"/>
                </a:solidFill>
                <a:latin typeface="Arial" panose="020B0604020202020204" pitchFamily="34" charset="0"/>
                <a:cs typeface="Arial" panose="020B0604020202020204" pitchFamily="34" charset="0"/>
              </a:rPr>
              <a:t>volatility of the net margin is largely </a:t>
            </a:r>
            <a:r>
              <a:rPr lang="en-US" sz="1400" dirty="0" smtClean="0">
                <a:solidFill>
                  <a:srgbClr val="015289"/>
                </a:solidFill>
                <a:latin typeface="Arial" panose="020B0604020202020204" pitchFamily="34" charset="0"/>
                <a:cs typeface="Arial" panose="020B0604020202020204" pitchFamily="34" charset="0"/>
              </a:rPr>
              <a:t>attributed to </a:t>
            </a:r>
            <a:r>
              <a:rPr lang="en-US" sz="1400" dirty="0">
                <a:solidFill>
                  <a:srgbClr val="015289"/>
                </a:solidFill>
                <a:latin typeface="Arial" panose="020B0604020202020204" pitchFamily="34" charset="0"/>
                <a:cs typeface="Arial" panose="020B0604020202020204" pitchFamily="34" charset="0"/>
              </a:rPr>
              <a:t>the annual provision of doubtful debt.</a:t>
            </a:r>
          </a:p>
        </p:txBody>
      </p:sp>
    </p:spTree>
    <p:extLst>
      <p:ext uri="{BB962C8B-B14F-4D97-AF65-F5344CB8AC3E}">
        <p14:creationId xmlns:p14="http://schemas.microsoft.com/office/powerpoint/2010/main" xmlns="" val="2372018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1470"/>
            <a:ext cx="8229600" cy="504056"/>
          </a:xfrm>
        </p:spPr>
        <p:txBody>
          <a:bodyPr>
            <a:noAutofit/>
          </a:bodyPr>
          <a:lstStyle/>
          <a:p>
            <a:r>
              <a:rPr lang="en-US" sz="3200" dirty="0"/>
              <a:t>Irregular </a:t>
            </a:r>
            <a:r>
              <a:rPr lang="en-US" sz="3200" dirty="0" smtClean="0"/>
              <a:t>Expenditure</a:t>
            </a:r>
            <a:endParaRPr lang="en-US" sz="3200"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4057658781"/>
              </p:ext>
            </p:extLst>
          </p:nvPr>
        </p:nvGraphicFramePr>
        <p:xfrm>
          <a:off x="323528" y="807553"/>
          <a:ext cx="8568952" cy="2880322"/>
        </p:xfrm>
        <a:graphic>
          <a:graphicData uri="http://schemas.openxmlformats.org/drawingml/2006/table">
            <a:tbl>
              <a:tblPr/>
              <a:tblGrid>
                <a:gridCol w="6296703">
                  <a:extLst>
                    <a:ext uri="{9D8B030D-6E8A-4147-A177-3AD203B41FA5}">
                      <a16:colId xmlns:a16="http://schemas.microsoft.com/office/drawing/2014/main" xmlns="" val="20000"/>
                    </a:ext>
                  </a:extLst>
                </a:gridCol>
                <a:gridCol w="1218717">
                  <a:extLst>
                    <a:ext uri="{9D8B030D-6E8A-4147-A177-3AD203B41FA5}">
                      <a16:colId xmlns:a16="http://schemas.microsoft.com/office/drawing/2014/main" xmlns="" val="20001"/>
                    </a:ext>
                  </a:extLst>
                </a:gridCol>
                <a:gridCol w="1053532">
                  <a:extLst>
                    <a:ext uri="{9D8B030D-6E8A-4147-A177-3AD203B41FA5}">
                      <a16:colId xmlns:a16="http://schemas.microsoft.com/office/drawing/2014/main" xmlns="" val="20002"/>
                    </a:ext>
                  </a:extLst>
                </a:gridCol>
              </a:tblGrid>
              <a:tr h="247673">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400" b="1" u="none" strike="noStrike" dirty="0">
                          <a:effectLst/>
                          <a:latin typeface="Arial" panose="020B0604020202020204" pitchFamily="34" charset="0"/>
                          <a:cs typeface="Arial" panose="020B0604020202020204" pitchFamily="34" charset="0"/>
                        </a:rPr>
                        <a:t> RECONCILIATION</a:t>
                      </a:r>
                      <a:r>
                        <a:rPr lang="en-US" sz="1400" b="1" u="none" strike="noStrike" baseline="0" dirty="0">
                          <a:effectLst/>
                          <a:latin typeface="Arial" panose="020B0604020202020204" pitchFamily="34" charset="0"/>
                          <a:cs typeface="Arial" panose="020B0604020202020204" pitchFamily="34" charset="0"/>
                        </a:rPr>
                        <a:t> OF IRREGULAR EXPENDITURE </a:t>
                      </a:r>
                      <a:endParaRPr lang="en-US" sz="1400" b="1" i="0" u="none" strike="noStrike" dirty="0">
                        <a:solidFill>
                          <a:srgbClr val="000000"/>
                        </a:solidFill>
                        <a:effectLst/>
                        <a:latin typeface="Arial" panose="020B0604020202020204" pitchFamily="34" charset="0"/>
                        <a:cs typeface="Arial" panose="020B0604020202020204" pitchFamily="34" charset="0"/>
                      </a:endParaRPr>
                    </a:p>
                    <a:p>
                      <a:pPr algn="l" fontAlgn="ctr"/>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1" u="none" strike="noStrike" dirty="0" smtClean="0">
                          <a:effectLst/>
                          <a:latin typeface="Arial" panose="020B0604020202020204" pitchFamily="34" charset="0"/>
                          <a:cs typeface="Arial" panose="020B0604020202020204" pitchFamily="34" charset="0"/>
                        </a:rPr>
                        <a:t>2018</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1" u="none" strike="noStrike" dirty="0">
                          <a:effectLst/>
                          <a:latin typeface="Arial" panose="020B0604020202020204" pitchFamily="34" charset="0"/>
                          <a:cs typeface="Arial" panose="020B0604020202020204" pitchFamily="34" charset="0"/>
                        </a:rPr>
                        <a:t> </a:t>
                      </a:r>
                      <a:r>
                        <a:rPr lang="en-US" sz="1400" b="1" u="none" strike="noStrike" dirty="0" smtClean="0">
                          <a:effectLst/>
                          <a:latin typeface="Arial" panose="020B0604020202020204" pitchFamily="34" charset="0"/>
                          <a:cs typeface="Arial" panose="020B0604020202020204" pitchFamily="34" charset="0"/>
                        </a:rPr>
                        <a:t>2017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0"/>
                  </a:ext>
                </a:extLst>
              </a:tr>
              <a:tr h="247673">
                <a:tc vMerge="1">
                  <a:txBody>
                    <a:bodyPr/>
                    <a:lstStyle/>
                    <a:p>
                      <a:pPr algn="l" fontAlgn="ct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1" u="none" strike="noStrike" dirty="0">
                          <a:effectLst/>
                          <a:latin typeface="Arial" panose="020B0604020202020204" pitchFamily="34" charset="0"/>
                          <a:cs typeface="Arial" panose="020B0604020202020204" pitchFamily="34" charset="0"/>
                        </a:rPr>
                        <a:t> R'000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1" u="none" strike="noStrike" dirty="0">
                          <a:effectLst/>
                          <a:latin typeface="Arial" panose="020B0604020202020204" pitchFamily="34" charset="0"/>
                          <a:cs typeface="Arial" panose="020B0604020202020204" pitchFamily="34" charset="0"/>
                        </a:rPr>
                        <a:t> R'000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1"/>
                  </a:ext>
                </a:extLst>
              </a:tr>
              <a:tr h="40910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400" u="none" strike="noStrike" dirty="0">
                          <a:effectLst/>
                          <a:latin typeface="Arial" panose="020B0604020202020204" pitchFamily="34" charset="0"/>
                          <a:cs typeface="Arial" panose="020B0604020202020204" pitchFamily="34" charset="0"/>
                        </a:rPr>
                        <a:t>Opening balance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114 054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104 607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2"/>
                  </a:ext>
                </a:extLst>
              </a:tr>
              <a:tr h="27329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Current year: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3"/>
                  </a:ext>
                </a:extLst>
              </a:tr>
              <a:tr h="40491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smtClean="0">
                          <a:solidFill>
                            <a:srgbClr val="000000"/>
                          </a:solidFill>
                          <a:effectLst/>
                          <a:latin typeface="Arial" panose="020B0604020202020204" pitchFamily="34" charset="0"/>
                          <a:cs typeface="Arial" panose="020B0604020202020204" pitchFamily="34" charset="0"/>
                        </a:rPr>
                        <a:t>-</a:t>
                      </a:r>
                      <a:r>
                        <a:rPr lang="en-US" sz="1400" b="0" i="0" u="none" strike="noStrike" baseline="0" dirty="0" smtClean="0">
                          <a:solidFill>
                            <a:srgbClr val="000000"/>
                          </a:solidFill>
                          <a:effectLst/>
                          <a:latin typeface="Arial" panose="020B0604020202020204" pitchFamily="34" charset="0"/>
                          <a:cs typeface="Arial" panose="020B0604020202020204" pitchFamily="34" charset="0"/>
                        </a:rPr>
                        <a:t>  </a:t>
                      </a:r>
                      <a:r>
                        <a:rPr lang="en-US" sz="1400" b="0" i="0" u="none" strike="noStrike" baseline="0" dirty="0">
                          <a:solidFill>
                            <a:srgbClr val="000000"/>
                          </a:solidFill>
                          <a:effectLst/>
                          <a:latin typeface="Arial" panose="020B0604020202020204" pitchFamily="34" charset="0"/>
                          <a:cs typeface="Arial" panose="020B0604020202020204" pitchFamily="34" charset="0"/>
                        </a:rPr>
                        <a:t>Overspending on contracts </a:t>
                      </a:r>
                      <a:r>
                        <a:rPr lang="en-US" sz="1400" b="0" i="0" u="none" strike="noStrike" baseline="0" dirty="0" smtClean="0">
                          <a:solidFill>
                            <a:srgbClr val="000000"/>
                          </a:solidFill>
                          <a:effectLst/>
                          <a:latin typeface="Arial" panose="020B0604020202020204" pitchFamily="34" charset="0"/>
                          <a:cs typeface="Arial" panose="020B0604020202020204" pitchFamily="34" charset="0"/>
                        </a:rPr>
                        <a:t>awarded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7</a:t>
                      </a:r>
                      <a:r>
                        <a:rPr lang="en-US" sz="1400" b="0" i="0" u="none" strike="noStrike" baseline="0" dirty="0" smtClean="0">
                          <a:solidFill>
                            <a:srgbClr val="000000"/>
                          </a:solidFill>
                          <a:effectLst/>
                          <a:latin typeface="Arial" panose="020B0604020202020204" pitchFamily="34" charset="0"/>
                          <a:cs typeface="Arial" panose="020B0604020202020204" pitchFamily="34" charset="0"/>
                        </a:rPr>
                        <a:t> 249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7 434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4"/>
                  </a:ext>
                </a:extLst>
              </a:tr>
              <a:tr h="40491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smtClean="0">
                          <a:solidFill>
                            <a:srgbClr val="000000"/>
                          </a:solidFill>
                          <a:effectLst/>
                          <a:latin typeface="Arial" panose="020B0604020202020204" pitchFamily="34" charset="0"/>
                          <a:cs typeface="Arial" panose="020B0604020202020204" pitchFamily="34" charset="0"/>
                        </a:rPr>
                        <a:t>- </a:t>
                      </a:r>
                      <a:r>
                        <a:rPr lang="en-US" sz="1400" b="0" i="0" u="none" strike="noStrike" dirty="0">
                          <a:solidFill>
                            <a:srgbClr val="000000"/>
                          </a:solidFill>
                          <a:effectLst/>
                          <a:latin typeface="Arial" panose="020B0604020202020204" pitchFamily="34" charset="0"/>
                          <a:cs typeface="Arial" panose="020B0604020202020204" pitchFamily="34" charset="0"/>
                        </a:rPr>
                        <a:t>Other</a:t>
                      </a:r>
                      <a:r>
                        <a:rPr lang="en-US" sz="1400" b="0" i="0" u="none" strike="noStrike" baseline="0" dirty="0">
                          <a:solidFill>
                            <a:srgbClr val="000000"/>
                          </a:solidFill>
                          <a:effectLst/>
                          <a:latin typeface="Arial" panose="020B0604020202020204" pitchFamily="34" charset="0"/>
                          <a:cs typeface="Arial" panose="020B0604020202020204" pitchFamily="34" charset="0"/>
                        </a:rPr>
                        <a:t> irregular expenditure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9 633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2 013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5"/>
                  </a:ext>
                </a:extLst>
              </a:tr>
              <a:tr h="487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400" b="0" i="0" u="none" strike="noStrike" dirty="0" smtClean="0">
                          <a:solidFill>
                            <a:srgbClr val="000000"/>
                          </a:solidFill>
                          <a:effectLst/>
                          <a:latin typeface="Arial" panose="020B0604020202020204" pitchFamily="34" charset="0"/>
                          <a:cs typeface="Arial" panose="020B0604020202020204" pitchFamily="34" charset="0"/>
                        </a:rPr>
                        <a:t>Irregular</a:t>
                      </a:r>
                      <a:r>
                        <a:rPr lang="en-US" sz="1400" b="0" i="0" u="none" strike="noStrike" baseline="0" dirty="0" smtClean="0">
                          <a:solidFill>
                            <a:srgbClr val="000000"/>
                          </a:solidFill>
                          <a:effectLst/>
                          <a:latin typeface="Arial" panose="020B0604020202020204" pitchFamily="34" charset="0"/>
                          <a:cs typeface="Arial" panose="020B0604020202020204" pitchFamily="34" charset="0"/>
                        </a:rPr>
                        <a:t> expenditure – incurred in prior year but identified in current year </a:t>
                      </a:r>
                      <a:endParaRPr lang="en-US" sz="1400" b="0" i="0" u="none" strike="noStrike" dirty="0" smtClean="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1 774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r>
              <a:tr h="40491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400" b="1" u="none" strike="noStrike" dirty="0">
                          <a:effectLst/>
                          <a:latin typeface="Arial" panose="020B0604020202020204" pitchFamily="34" charset="0"/>
                          <a:cs typeface="Arial" panose="020B0604020202020204" pitchFamily="34" charset="0"/>
                        </a:rPr>
                        <a:t>Total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1" i="0" u="none" strike="noStrike" dirty="0" smtClean="0">
                          <a:solidFill>
                            <a:srgbClr val="000000"/>
                          </a:solidFill>
                          <a:effectLst/>
                          <a:latin typeface="Arial" panose="020B0604020202020204" pitchFamily="34" charset="0"/>
                          <a:cs typeface="Arial" panose="020B0604020202020204" pitchFamily="34" charset="0"/>
                        </a:rPr>
                        <a:t>132 710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1" i="0" u="none" strike="noStrike" dirty="0" smtClean="0">
                          <a:solidFill>
                            <a:srgbClr val="000000"/>
                          </a:solidFill>
                          <a:effectLst/>
                          <a:latin typeface="Arial" panose="020B0604020202020204" pitchFamily="34" charset="0"/>
                          <a:cs typeface="Arial" panose="020B0604020202020204" pitchFamily="34" charset="0"/>
                        </a:rPr>
                        <a:t>114 054</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6"/>
                  </a:ext>
                </a:extLst>
              </a:tr>
            </a:tbl>
          </a:graphicData>
        </a:graphic>
      </p:graphicFrame>
      <p:sp>
        <p:nvSpPr>
          <p:cNvPr id="8" name="Content Placeholder 2"/>
          <p:cNvSpPr txBox="1">
            <a:spLocks/>
          </p:cNvSpPr>
          <p:nvPr/>
        </p:nvSpPr>
        <p:spPr>
          <a:xfrm>
            <a:off x="323528" y="3795886"/>
            <a:ext cx="8568952" cy="1203598"/>
          </a:xfrm>
          <a:prstGeom prst="rect">
            <a:avLst/>
          </a:prstGeom>
          <a:solidFill>
            <a:sysClr val="window" lastClr="FFFFFF"/>
          </a:solidFill>
          <a:ln w="12700" cap="flat" cmpd="sng" algn="ctr">
            <a:solidFill>
              <a:srgbClr val="A5A5A5"/>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sz="1500" dirty="0">
                <a:solidFill>
                  <a:srgbClr val="015289"/>
                </a:solidFill>
                <a:latin typeface="Arial" panose="020B0604020202020204" pitchFamily="34" charset="0"/>
                <a:cs typeface="Arial" panose="020B0604020202020204" pitchFamily="34" charset="0"/>
              </a:rPr>
              <a:t>In addition to the disclosure above, Amatola Water Board is investigating suspected irregular expenditure identified during the current year. </a:t>
            </a:r>
          </a:p>
          <a:p>
            <a:pPr algn="just">
              <a:defRPr/>
            </a:pPr>
            <a:r>
              <a:rPr lang="en-US" sz="1500" dirty="0">
                <a:solidFill>
                  <a:srgbClr val="015289"/>
                </a:solidFill>
                <a:latin typeface="Arial" panose="020B0604020202020204" pitchFamily="34" charset="0"/>
                <a:cs typeface="Arial" panose="020B0604020202020204" pitchFamily="34" charset="0"/>
              </a:rPr>
              <a:t>The investigation is currently still in progress and any irregular expenditure confirmed will be recognised in the financial year in which it is confirmed in line with the Guideline on Irregular Expenditure issued by National Treasury. The total value of the contracts is R7,249,610.</a:t>
            </a:r>
          </a:p>
        </p:txBody>
      </p:sp>
    </p:spTree>
    <p:extLst>
      <p:ext uri="{BB962C8B-B14F-4D97-AF65-F5344CB8AC3E}">
        <p14:creationId xmlns:p14="http://schemas.microsoft.com/office/powerpoint/2010/main" xmlns="" val="3866128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1470"/>
            <a:ext cx="8229600" cy="504056"/>
          </a:xfrm>
        </p:spPr>
        <p:txBody>
          <a:bodyPr>
            <a:noAutofit/>
          </a:bodyPr>
          <a:lstStyle/>
          <a:p>
            <a:r>
              <a:rPr lang="en-US" sz="3200" dirty="0"/>
              <a:t>Commitments analysis</a:t>
            </a:r>
            <a:endParaRPr lang="en-US" sz="3200" dirty="0">
              <a:solidFill>
                <a:srgbClr val="FF0000"/>
              </a:solidFill>
            </a:endParaRPr>
          </a:p>
        </p:txBody>
      </p:sp>
      <p:graphicFrame>
        <p:nvGraphicFramePr>
          <p:cNvPr id="6" name="Chart 5"/>
          <p:cNvGraphicFramePr>
            <a:graphicFrameLocks/>
          </p:cNvGraphicFramePr>
          <p:nvPr>
            <p:extLst>
              <p:ext uri="{D42A27DB-BD31-4B8C-83A1-F6EECF244321}">
                <p14:modId xmlns:p14="http://schemas.microsoft.com/office/powerpoint/2010/main" xmlns="" val="2519386126"/>
              </p:ext>
            </p:extLst>
          </p:nvPr>
        </p:nvGraphicFramePr>
        <p:xfrm>
          <a:off x="107504" y="843558"/>
          <a:ext cx="6048672"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2"/>
          <p:cNvSpPr txBox="1">
            <a:spLocks/>
          </p:cNvSpPr>
          <p:nvPr/>
        </p:nvSpPr>
        <p:spPr>
          <a:xfrm>
            <a:off x="6228184" y="843558"/>
            <a:ext cx="2618728" cy="3960440"/>
          </a:xfrm>
          <a:prstGeom prst="rect">
            <a:avLst/>
          </a:prstGeom>
          <a:solidFill>
            <a:sysClr val="window" lastClr="FFFFFF"/>
          </a:solidFill>
          <a:ln w="12700" cap="flat" cmpd="sng" algn="ctr">
            <a:solidFill>
              <a:srgbClr val="A5A5A5"/>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sz="1500" dirty="0">
                <a:solidFill>
                  <a:srgbClr val="015289"/>
                </a:solidFill>
                <a:latin typeface="Arial" panose="020B0604020202020204" pitchFamily="34" charset="0"/>
                <a:cs typeface="Arial" panose="020B0604020202020204" pitchFamily="34" charset="0"/>
              </a:rPr>
              <a:t>Capital commitments authorised but not contracted for are commitments relating to the infrastructure upgrades and approved capital expenditure budget. These will be contracted for in the next financial year.</a:t>
            </a:r>
          </a:p>
          <a:p>
            <a:pPr algn="just">
              <a:defRPr/>
            </a:pPr>
            <a:r>
              <a:rPr lang="en-US" sz="1500" dirty="0">
                <a:solidFill>
                  <a:srgbClr val="015289"/>
                </a:solidFill>
                <a:latin typeface="Arial" panose="020B0604020202020204" pitchFamily="34" charset="0"/>
                <a:cs typeface="Arial" panose="020B0604020202020204" pitchFamily="34" charset="0"/>
              </a:rPr>
              <a:t>The proposed capital expenditure will be funded by grant funding of R410 million (2017: R321 million) and internally generated funds of R30 million (2017: R27,9 million).</a:t>
            </a:r>
          </a:p>
        </p:txBody>
      </p:sp>
    </p:spTree>
    <p:extLst>
      <p:ext uri="{BB962C8B-B14F-4D97-AF65-F5344CB8AC3E}">
        <p14:creationId xmlns:p14="http://schemas.microsoft.com/office/powerpoint/2010/main" xmlns="" val="1362174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1470"/>
            <a:ext cx="8229600" cy="504056"/>
          </a:xfrm>
        </p:spPr>
        <p:txBody>
          <a:bodyPr>
            <a:noAutofit/>
          </a:bodyPr>
          <a:lstStyle/>
          <a:p>
            <a:r>
              <a:rPr lang="en-US" sz="3200" dirty="0"/>
              <a:t>Fruitless and Wasteful Expenditure</a:t>
            </a:r>
            <a:endParaRPr lang="en-US" sz="3200"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543300461"/>
              </p:ext>
            </p:extLst>
          </p:nvPr>
        </p:nvGraphicFramePr>
        <p:xfrm>
          <a:off x="380857" y="771550"/>
          <a:ext cx="8382286" cy="2629272"/>
        </p:xfrm>
        <a:graphic>
          <a:graphicData uri="http://schemas.openxmlformats.org/drawingml/2006/table">
            <a:tbl>
              <a:tblPr/>
              <a:tblGrid>
                <a:gridCol w="5390509">
                  <a:extLst>
                    <a:ext uri="{9D8B030D-6E8A-4147-A177-3AD203B41FA5}">
                      <a16:colId xmlns:a16="http://schemas.microsoft.com/office/drawing/2014/main" xmlns="" val="20000"/>
                    </a:ext>
                  </a:extLst>
                </a:gridCol>
                <a:gridCol w="1572601">
                  <a:extLst>
                    <a:ext uri="{9D8B030D-6E8A-4147-A177-3AD203B41FA5}">
                      <a16:colId xmlns:a16="http://schemas.microsoft.com/office/drawing/2014/main" xmlns="" val="20001"/>
                    </a:ext>
                  </a:extLst>
                </a:gridCol>
                <a:gridCol w="1419176">
                  <a:extLst>
                    <a:ext uri="{9D8B030D-6E8A-4147-A177-3AD203B41FA5}">
                      <a16:colId xmlns:a16="http://schemas.microsoft.com/office/drawing/2014/main" xmlns="" val="20002"/>
                    </a:ext>
                  </a:extLst>
                </a:gridCol>
              </a:tblGrid>
              <a:tr h="282272">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p>
                      <a:pPr algn="l" fontAlgn="ctr"/>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1" u="none" strike="noStrike" dirty="0">
                          <a:effectLst/>
                          <a:latin typeface="Arial" panose="020B0604020202020204" pitchFamily="34" charset="0"/>
                          <a:cs typeface="Arial" panose="020B0604020202020204" pitchFamily="34" charset="0"/>
                        </a:rPr>
                        <a:t> </a:t>
                      </a:r>
                      <a:r>
                        <a:rPr lang="en-US" sz="1400" b="1" u="none" strike="noStrike" dirty="0" smtClean="0">
                          <a:effectLst/>
                          <a:latin typeface="Arial" panose="020B0604020202020204" pitchFamily="34" charset="0"/>
                          <a:cs typeface="Arial" panose="020B0604020202020204" pitchFamily="34" charset="0"/>
                        </a:rPr>
                        <a:t>2018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1" u="none" strike="noStrike" dirty="0" smtClean="0">
                          <a:effectLst/>
                          <a:latin typeface="Arial" panose="020B0604020202020204" pitchFamily="34" charset="0"/>
                          <a:cs typeface="Arial" panose="020B0604020202020204" pitchFamily="34" charset="0"/>
                        </a:rPr>
                        <a:t>2017</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0"/>
                  </a:ext>
                </a:extLst>
              </a:tr>
              <a:tr h="365800">
                <a:tc vMerge="1">
                  <a:txBody>
                    <a:bodyPr/>
                    <a:lstStyle/>
                    <a:p>
                      <a:endParaRPr lang="en-ZA"/>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1" u="none" strike="noStrike" dirty="0">
                          <a:effectLst/>
                          <a:latin typeface="Arial" panose="020B0604020202020204" pitchFamily="34" charset="0"/>
                          <a:cs typeface="Arial" panose="020B0604020202020204" pitchFamily="34" charset="0"/>
                        </a:rPr>
                        <a:t> R'000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400" b="1" u="none" strike="noStrike" dirty="0">
                          <a:effectLst/>
                          <a:latin typeface="Arial" panose="020B0604020202020204" pitchFamily="34" charset="0"/>
                          <a:cs typeface="Arial" panose="020B0604020202020204" pitchFamily="34" charset="0"/>
                        </a:rPr>
                        <a:t> R'000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1"/>
                  </a:ext>
                </a:extLst>
              </a:tr>
              <a:tr h="47034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u="none" strike="noStrike" dirty="0">
                          <a:effectLst/>
                          <a:latin typeface="Arial" panose="020B0604020202020204" pitchFamily="34" charset="0"/>
                          <a:cs typeface="Arial" panose="020B0604020202020204" pitchFamily="34" charset="0"/>
                        </a:rPr>
                        <a:t>Opening balance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600" u="none" strike="noStrike" dirty="0">
                          <a:effectLst/>
                          <a:latin typeface="Arial" panose="020B0604020202020204" pitchFamily="34" charset="0"/>
                          <a:cs typeface="Arial" panose="020B0604020202020204" pitchFamily="34" charset="0"/>
                        </a:rPr>
                        <a:t>                     </a:t>
                      </a:r>
                      <a:r>
                        <a:rPr lang="en-US" sz="1600" u="none" strike="noStrike" dirty="0" smtClean="0">
                          <a:effectLst/>
                          <a:latin typeface="Arial" panose="020B0604020202020204" pitchFamily="34" charset="0"/>
                          <a:cs typeface="Arial" panose="020B0604020202020204" pitchFamily="34" charset="0"/>
                        </a:rPr>
                        <a:t>1,895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600" u="none" strike="noStrike" dirty="0">
                          <a:effectLst/>
                          <a:latin typeface="Arial" panose="020B0604020202020204" pitchFamily="34" charset="0"/>
                          <a:cs typeface="Arial" panose="020B0604020202020204" pitchFamily="34" charset="0"/>
                        </a:rPr>
                        <a:t>                     </a:t>
                      </a:r>
                      <a:r>
                        <a:rPr lang="en-US" sz="1600" u="none" strike="noStrike" dirty="0" smtClean="0">
                          <a:effectLst/>
                          <a:latin typeface="Arial" panose="020B0604020202020204" pitchFamily="34" charset="0"/>
                          <a:cs typeface="Arial" panose="020B0604020202020204" pitchFamily="34" charset="0"/>
                        </a:rPr>
                        <a:t>1,653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2"/>
                  </a:ext>
                </a:extLst>
              </a:tr>
              <a:tr h="47034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u="none" strike="noStrike" dirty="0">
                          <a:effectLst/>
                          <a:latin typeface="Arial" panose="020B0604020202020204" pitchFamily="34" charset="0"/>
                          <a:cs typeface="Arial" panose="020B0604020202020204" pitchFamily="34" charset="0"/>
                        </a:rPr>
                        <a:t>Fruitless and wasteful expenditure – current year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600" u="none" strike="noStrike" dirty="0">
                          <a:effectLst/>
                          <a:latin typeface="Arial" panose="020B0604020202020204" pitchFamily="34" charset="0"/>
                          <a:cs typeface="Arial" panose="020B0604020202020204" pitchFamily="34" charset="0"/>
                        </a:rPr>
                        <a:t>                        </a:t>
                      </a:r>
                      <a:r>
                        <a:rPr lang="en-US" sz="1600" u="none" strike="noStrike" dirty="0" smtClean="0">
                          <a:effectLst/>
                          <a:latin typeface="Arial" panose="020B0604020202020204" pitchFamily="34" charset="0"/>
                          <a:cs typeface="Arial" panose="020B0604020202020204" pitchFamily="34" charset="0"/>
                        </a:rPr>
                        <a:t>969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600" u="none" strike="noStrike" dirty="0">
                          <a:effectLst/>
                          <a:latin typeface="Arial" panose="020B0604020202020204" pitchFamily="34" charset="0"/>
                          <a:cs typeface="Arial" panose="020B0604020202020204" pitchFamily="34" charset="0"/>
                        </a:rPr>
                        <a:t>                     </a:t>
                      </a:r>
                      <a:r>
                        <a:rPr lang="en-US" sz="1600" u="none" strike="noStrike" dirty="0" smtClean="0">
                          <a:effectLst/>
                          <a:latin typeface="Arial" panose="020B0604020202020204" pitchFamily="34" charset="0"/>
                          <a:cs typeface="Arial" panose="020B0604020202020204" pitchFamily="34" charset="0"/>
                        </a:rPr>
                        <a:t>254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3"/>
                  </a:ext>
                </a:extLst>
              </a:tr>
              <a:tr h="47034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u="none" strike="noStrike" dirty="0">
                          <a:effectLst/>
                          <a:latin typeface="Arial" panose="020B0604020202020204" pitchFamily="34" charset="0"/>
                          <a:cs typeface="Arial" panose="020B0604020202020204" pitchFamily="34" charset="0"/>
                        </a:rPr>
                        <a:t>Transfer to receivables for recovery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600" u="none" strike="noStrike" dirty="0" smtClean="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600" u="none" strike="noStrike" dirty="0">
                          <a:effectLst/>
                          <a:latin typeface="Arial" panose="020B0604020202020204" pitchFamily="34" charset="0"/>
                          <a:cs typeface="Arial" panose="020B0604020202020204" pitchFamily="34" charset="0"/>
                        </a:rPr>
                        <a:t>                        </a:t>
                      </a:r>
                      <a:r>
                        <a:rPr lang="en-US" sz="1600" u="none" strike="noStrike" dirty="0" smtClean="0">
                          <a:effectLst/>
                          <a:latin typeface="Arial" panose="020B0604020202020204" pitchFamily="34" charset="0"/>
                          <a:cs typeface="Arial" panose="020B0604020202020204" pitchFamily="34" charset="0"/>
                        </a:rPr>
                        <a:t>(12)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4"/>
                  </a:ext>
                </a:extLst>
              </a:tr>
              <a:tr h="47034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1" u="none" strike="noStrike" dirty="0">
                          <a:effectLst/>
                          <a:latin typeface="Arial" panose="020B0604020202020204" pitchFamily="34" charset="0"/>
                          <a:cs typeface="Arial" panose="020B0604020202020204" pitchFamily="34" charset="0"/>
                        </a:rPr>
                        <a:t>Total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600" b="1" u="none" strike="noStrike" dirty="0">
                          <a:effectLst/>
                          <a:latin typeface="Arial" panose="020B0604020202020204" pitchFamily="34" charset="0"/>
                          <a:cs typeface="Arial" panose="020B0604020202020204" pitchFamily="34" charset="0"/>
                        </a:rPr>
                        <a:t>                     </a:t>
                      </a:r>
                      <a:r>
                        <a:rPr lang="en-US" sz="1600" b="1" u="none" strike="noStrike" dirty="0" smtClean="0">
                          <a:effectLst/>
                          <a:latin typeface="Arial" panose="020B0604020202020204" pitchFamily="34" charset="0"/>
                          <a:cs typeface="Arial" panose="020B0604020202020204" pitchFamily="34" charset="0"/>
                        </a:rPr>
                        <a:t>2,864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fontAlgn="ctr"/>
                      <a:r>
                        <a:rPr lang="en-US" sz="1600" b="1" u="none" strike="noStrike" dirty="0">
                          <a:effectLst/>
                          <a:latin typeface="Arial" panose="020B0604020202020204" pitchFamily="34" charset="0"/>
                          <a:cs typeface="Arial" panose="020B0604020202020204" pitchFamily="34" charset="0"/>
                        </a:rPr>
                        <a:t>                 </a:t>
                      </a:r>
                      <a:r>
                        <a:rPr lang="en-US" sz="1600" b="1" u="none" strike="noStrike" dirty="0" smtClean="0">
                          <a:effectLst/>
                          <a:latin typeface="Arial" panose="020B0604020202020204" pitchFamily="34" charset="0"/>
                          <a:cs typeface="Arial" panose="020B0604020202020204" pitchFamily="34" charset="0"/>
                        </a:rPr>
                        <a:t> 1,895</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5"/>
                  </a:ext>
                </a:extLst>
              </a:tr>
            </a:tbl>
          </a:graphicData>
        </a:graphic>
      </p:graphicFrame>
      <p:sp>
        <p:nvSpPr>
          <p:cNvPr id="9" name="Content Placeholder 2"/>
          <p:cNvSpPr txBox="1">
            <a:spLocks/>
          </p:cNvSpPr>
          <p:nvPr/>
        </p:nvSpPr>
        <p:spPr>
          <a:xfrm>
            <a:off x="380857" y="3507854"/>
            <a:ext cx="8382286" cy="1224136"/>
          </a:xfrm>
          <a:prstGeom prst="rect">
            <a:avLst/>
          </a:prstGeom>
          <a:solidFill>
            <a:sysClr val="window" lastClr="FFFFFF"/>
          </a:solidFill>
          <a:ln w="12700" cap="flat" cmpd="sng" algn="ctr">
            <a:solidFill>
              <a:srgbClr val="A5A5A5"/>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dirty="0" smtClean="0">
                <a:solidFill>
                  <a:srgbClr val="FF0000"/>
                </a:solidFill>
                <a:latin typeface="Arial" panose="020B0604020202020204" pitchFamily="34" charset="0"/>
                <a:cs typeface="Arial" panose="020B0604020202020204" pitchFamily="34" charset="0"/>
              </a:rPr>
              <a:t>Relates </a:t>
            </a:r>
            <a:r>
              <a:rPr lang="en-US" sz="1600" dirty="0">
                <a:solidFill>
                  <a:srgbClr val="FF0000"/>
                </a:solidFill>
                <a:latin typeface="Arial" panose="020B0604020202020204" pitchFamily="34" charset="0"/>
                <a:cs typeface="Arial" panose="020B0604020202020204" pitchFamily="34" charset="0"/>
              </a:rPr>
              <a:t>to interest on late payment of invoices </a:t>
            </a:r>
            <a:r>
              <a:rPr lang="en-US" sz="1600" dirty="0">
                <a:solidFill>
                  <a:prstClr val="black"/>
                </a:solidFill>
                <a:latin typeface="Arial" panose="020B0604020202020204" pitchFamily="34" charset="0"/>
                <a:cs typeface="Arial" panose="020B0604020202020204" pitchFamily="34" charset="0"/>
              </a:rPr>
              <a:t>and </a:t>
            </a:r>
            <a:r>
              <a:rPr lang="en-US" sz="1600" dirty="0" smtClean="0">
                <a:solidFill>
                  <a:prstClr val="black"/>
                </a:solidFill>
                <a:latin typeface="Arial" panose="020B0604020202020204" pitchFamily="34" charset="0"/>
                <a:cs typeface="Arial" panose="020B0604020202020204" pitchFamily="34" charset="0"/>
              </a:rPr>
              <a:t>other interest </a:t>
            </a:r>
            <a:r>
              <a:rPr lang="en-US" sz="1600" dirty="0">
                <a:solidFill>
                  <a:prstClr val="black"/>
                </a:solidFill>
                <a:latin typeface="Arial" panose="020B0604020202020204" pitchFamily="34" charset="0"/>
                <a:cs typeface="Arial" panose="020B0604020202020204" pitchFamily="34" charset="0"/>
              </a:rPr>
              <a:t>costs from court </a:t>
            </a:r>
            <a:r>
              <a:rPr lang="en-US" sz="1600" dirty="0" smtClean="0">
                <a:solidFill>
                  <a:prstClr val="black"/>
                </a:solidFill>
                <a:latin typeface="Arial" panose="020B0604020202020204" pitchFamily="34" charset="0"/>
                <a:cs typeface="Arial" panose="020B0604020202020204" pitchFamily="34" charset="0"/>
              </a:rPr>
              <a:t>judgements.  </a:t>
            </a:r>
          </a:p>
          <a:p>
            <a:pPr algn="just"/>
            <a:r>
              <a:rPr lang="en-US" sz="1600" dirty="0" smtClean="0">
                <a:solidFill>
                  <a:srgbClr val="FF0000"/>
                </a:solidFill>
                <a:latin typeface="Arial" panose="020B0604020202020204" pitchFamily="34" charset="0"/>
                <a:cs typeface="Arial" panose="020B0604020202020204" pitchFamily="34" charset="0"/>
              </a:rPr>
              <a:t>Payment on adverts on cancelled bids due to delayed procurement </a:t>
            </a:r>
            <a:r>
              <a:rPr lang="en-US" sz="1600" dirty="0" smtClean="0">
                <a:solidFill>
                  <a:prstClr val="black"/>
                </a:solidFill>
                <a:latin typeface="Arial" panose="020B0604020202020204" pitchFamily="34" charset="0"/>
                <a:cs typeface="Arial" panose="020B0604020202020204" pitchFamily="34" charset="0"/>
              </a:rPr>
              <a:t>and flawed specifications that resulted in the inability to evaluate the submitted bids.</a:t>
            </a:r>
          </a:p>
        </p:txBody>
      </p:sp>
    </p:spTree>
    <p:extLst>
      <p:ext uri="{BB962C8B-B14F-4D97-AF65-F5344CB8AC3E}">
        <p14:creationId xmlns:p14="http://schemas.microsoft.com/office/powerpoint/2010/main" xmlns="" val="745685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59" y="123478"/>
            <a:ext cx="8229600" cy="720080"/>
          </a:xfrm>
        </p:spPr>
        <p:txBody>
          <a:bodyPr>
            <a:normAutofit fontScale="90000"/>
          </a:bodyPr>
          <a:lstStyle/>
          <a:p>
            <a:r>
              <a:rPr lang="en-US" dirty="0"/>
              <a:t>Consequence Management on Irregular, Fruitless &amp; Wasteful Expenditure </a:t>
            </a:r>
          </a:p>
        </p:txBody>
      </p:sp>
      <p:sp>
        <p:nvSpPr>
          <p:cNvPr id="3" name="Content Placeholder 2"/>
          <p:cNvSpPr>
            <a:spLocks noGrp="1"/>
          </p:cNvSpPr>
          <p:nvPr>
            <p:ph idx="1"/>
          </p:nvPr>
        </p:nvSpPr>
        <p:spPr>
          <a:xfrm>
            <a:off x="251679" y="915566"/>
            <a:ext cx="8435280" cy="3888432"/>
          </a:xfrm>
        </p:spPr>
        <p:txBody>
          <a:bodyPr>
            <a:noAutofit/>
          </a:bodyPr>
          <a:lstStyle/>
          <a:p>
            <a:pPr marL="0" indent="0" algn="just" defTabSz="914400">
              <a:lnSpc>
                <a:spcPct val="90000"/>
              </a:lnSpc>
              <a:spcBef>
                <a:spcPts val="1000"/>
              </a:spcBef>
              <a:buNone/>
              <a:defRPr/>
            </a:pPr>
            <a:r>
              <a:rPr lang="en-US" sz="1600" b="1" dirty="0">
                <a:solidFill>
                  <a:srgbClr val="002060"/>
                </a:solidFill>
                <a:latin typeface="Arial" panose="020B0604020202020204" pitchFamily="34" charset="0"/>
                <a:cs typeface="Arial" panose="020B0604020202020204" pitchFamily="34" charset="0"/>
              </a:rPr>
              <a:t>Consequence Management </a:t>
            </a:r>
          </a:p>
          <a:p>
            <a:pPr marL="228600" indent="-228600" algn="just" defTabSz="914400">
              <a:lnSpc>
                <a:spcPct val="90000"/>
              </a:lnSpc>
              <a:spcBef>
                <a:spcPts val="1000"/>
              </a:spcBef>
              <a:buFont typeface="Arial" panose="020B0604020202020204" pitchFamily="34" charset="0"/>
              <a:buChar char="•"/>
              <a:defRPr/>
            </a:pPr>
            <a:r>
              <a:rPr lang="en-US" sz="1600" dirty="0">
                <a:solidFill>
                  <a:srgbClr val="002060"/>
                </a:solidFill>
                <a:latin typeface="Arial" panose="020B0604020202020204" pitchFamily="34" charset="0"/>
                <a:cs typeface="Arial" panose="020B0604020202020204" pitchFamily="34" charset="0"/>
              </a:rPr>
              <a:t>Dismissed four (4) senior officials </a:t>
            </a:r>
          </a:p>
          <a:p>
            <a:pPr marL="228600" indent="-228600" algn="just" defTabSz="914400">
              <a:lnSpc>
                <a:spcPct val="90000"/>
              </a:lnSpc>
              <a:spcBef>
                <a:spcPts val="1000"/>
              </a:spcBef>
              <a:buFont typeface="Arial" panose="020B0604020202020204" pitchFamily="34" charset="0"/>
              <a:buChar char="•"/>
              <a:defRPr/>
            </a:pPr>
            <a:r>
              <a:rPr lang="en-US" sz="1600" dirty="0">
                <a:solidFill>
                  <a:srgbClr val="002060"/>
                </a:solidFill>
                <a:latin typeface="Arial" panose="020B0604020202020204" pitchFamily="34" charset="0"/>
                <a:cs typeface="Arial" panose="020B0604020202020204" pitchFamily="34" charset="0"/>
              </a:rPr>
              <a:t>Concluding disciplinary enquiries</a:t>
            </a:r>
          </a:p>
          <a:p>
            <a:pPr marL="228600" indent="-228600" algn="just" defTabSz="914400">
              <a:lnSpc>
                <a:spcPct val="90000"/>
              </a:lnSpc>
              <a:spcBef>
                <a:spcPts val="1000"/>
              </a:spcBef>
              <a:buFont typeface="Arial" panose="020B0604020202020204" pitchFamily="34" charset="0"/>
              <a:buChar char="•"/>
              <a:defRPr/>
            </a:pPr>
            <a:r>
              <a:rPr lang="en-US" sz="1600" dirty="0">
                <a:solidFill>
                  <a:srgbClr val="002060"/>
                </a:solidFill>
                <a:latin typeface="Arial" panose="020B0604020202020204" pitchFamily="34" charset="0"/>
                <a:cs typeface="Arial" panose="020B0604020202020204" pitchFamily="34" charset="0"/>
              </a:rPr>
              <a:t>Civil claims instituted and lay criminal charges </a:t>
            </a:r>
          </a:p>
          <a:p>
            <a:pPr marL="228600" indent="-228600" algn="just" defTabSz="914400">
              <a:lnSpc>
                <a:spcPct val="90000"/>
              </a:lnSpc>
              <a:spcBef>
                <a:spcPts val="1000"/>
              </a:spcBef>
              <a:buFont typeface="Arial" panose="020B0604020202020204" pitchFamily="34" charset="0"/>
              <a:buChar char="•"/>
              <a:defRPr/>
            </a:pPr>
            <a:r>
              <a:rPr lang="en-US" sz="1600" dirty="0">
                <a:solidFill>
                  <a:srgbClr val="002060"/>
                </a:solidFill>
                <a:latin typeface="Arial" panose="020B0604020202020204" pitchFamily="34" charset="0"/>
                <a:cs typeface="Arial" panose="020B0604020202020204" pitchFamily="34" charset="0"/>
              </a:rPr>
              <a:t>Number of investigations are currently under-way</a:t>
            </a:r>
          </a:p>
          <a:p>
            <a:pPr marL="0" indent="0" algn="just" defTabSz="914400">
              <a:lnSpc>
                <a:spcPct val="90000"/>
              </a:lnSpc>
              <a:spcBef>
                <a:spcPts val="1000"/>
              </a:spcBef>
              <a:buNone/>
              <a:defRPr/>
            </a:pPr>
            <a:endParaRPr lang="en-US" sz="1600" b="1" dirty="0" smtClean="0">
              <a:solidFill>
                <a:srgbClr val="002060"/>
              </a:solidFill>
              <a:latin typeface="Arial" panose="020B0604020202020204" pitchFamily="34" charset="0"/>
              <a:cs typeface="Arial" panose="020B0604020202020204" pitchFamily="34" charset="0"/>
            </a:endParaRPr>
          </a:p>
          <a:p>
            <a:pPr marL="0" indent="0" algn="just" defTabSz="914400">
              <a:lnSpc>
                <a:spcPct val="90000"/>
              </a:lnSpc>
              <a:spcBef>
                <a:spcPts val="1000"/>
              </a:spcBef>
              <a:buNone/>
              <a:defRPr/>
            </a:pPr>
            <a:r>
              <a:rPr lang="en-US" sz="1600" b="1" dirty="0" smtClean="0">
                <a:solidFill>
                  <a:srgbClr val="002060"/>
                </a:solidFill>
                <a:latin typeface="Arial" panose="020B0604020202020204" pitchFamily="34" charset="0"/>
                <a:cs typeface="Arial" panose="020B0604020202020204" pitchFamily="34" charset="0"/>
              </a:rPr>
              <a:t>Remedial </a:t>
            </a:r>
            <a:r>
              <a:rPr lang="en-US" sz="1600" b="1" dirty="0">
                <a:solidFill>
                  <a:srgbClr val="002060"/>
                </a:solidFill>
                <a:latin typeface="Arial" panose="020B0604020202020204" pitchFamily="34" charset="0"/>
                <a:cs typeface="Arial" panose="020B0604020202020204" pitchFamily="34" charset="0"/>
              </a:rPr>
              <a:t>Action </a:t>
            </a:r>
          </a:p>
          <a:p>
            <a:pPr marL="228600" indent="-228600" algn="just" defTabSz="914400">
              <a:lnSpc>
                <a:spcPct val="90000"/>
              </a:lnSpc>
              <a:spcBef>
                <a:spcPts val="1000"/>
              </a:spcBef>
              <a:buFont typeface="Arial" panose="020B0604020202020204" pitchFamily="34" charset="0"/>
              <a:buChar char="•"/>
              <a:defRPr/>
            </a:pPr>
            <a:r>
              <a:rPr lang="en-US" sz="1600" dirty="0">
                <a:solidFill>
                  <a:srgbClr val="002060"/>
                </a:solidFill>
                <a:latin typeface="Arial" panose="020B0604020202020204" pitchFamily="34" charset="0"/>
                <a:cs typeface="Arial" panose="020B0604020202020204" pitchFamily="34" charset="0"/>
              </a:rPr>
              <a:t>SCM policy and delegations are being reviewed </a:t>
            </a:r>
          </a:p>
          <a:p>
            <a:pPr marL="228600" indent="-228600" algn="just" defTabSz="914400">
              <a:lnSpc>
                <a:spcPct val="90000"/>
              </a:lnSpc>
              <a:spcBef>
                <a:spcPts val="1000"/>
              </a:spcBef>
              <a:buFont typeface="Arial" panose="020B0604020202020204" pitchFamily="34" charset="0"/>
              <a:buChar char="•"/>
              <a:defRPr/>
            </a:pPr>
            <a:r>
              <a:rPr lang="en-US" sz="1600" dirty="0">
                <a:solidFill>
                  <a:srgbClr val="002060"/>
                </a:solidFill>
                <a:latin typeface="Arial" panose="020B0604020202020204" pitchFamily="34" charset="0"/>
                <a:cs typeface="Arial" panose="020B0604020202020204" pitchFamily="34" charset="0"/>
              </a:rPr>
              <a:t>Turn-around intervention is focusing on strengthening management, improving controls in SCM and the project environment</a:t>
            </a:r>
          </a:p>
          <a:p>
            <a:pPr marL="228600" indent="-228600" algn="just" defTabSz="914400">
              <a:lnSpc>
                <a:spcPct val="90000"/>
              </a:lnSpc>
              <a:spcBef>
                <a:spcPts val="1000"/>
              </a:spcBef>
              <a:buFont typeface="Arial" panose="020B0604020202020204" pitchFamily="34" charset="0"/>
              <a:buChar char="•"/>
              <a:defRPr/>
            </a:pPr>
            <a:r>
              <a:rPr lang="en-US" sz="1600" dirty="0">
                <a:solidFill>
                  <a:srgbClr val="002060"/>
                </a:solidFill>
                <a:latin typeface="Arial" panose="020B0604020202020204" pitchFamily="34" charset="0"/>
                <a:cs typeface="Arial" panose="020B0604020202020204" pitchFamily="34" charset="0"/>
              </a:rPr>
              <a:t>Appointment of SCM Manager </a:t>
            </a:r>
          </a:p>
          <a:p>
            <a:pPr marL="228600" indent="-228600" algn="just" defTabSz="914400">
              <a:lnSpc>
                <a:spcPct val="90000"/>
              </a:lnSpc>
              <a:spcBef>
                <a:spcPts val="1000"/>
              </a:spcBef>
              <a:buFont typeface="Arial" panose="020B0604020202020204" pitchFamily="34" charset="0"/>
              <a:buChar char="•"/>
              <a:defRPr/>
            </a:pPr>
            <a:r>
              <a:rPr lang="en-US" sz="1600" dirty="0">
                <a:solidFill>
                  <a:srgbClr val="002060"/>
                </a:solidFill>
                <a:latin typeface="Arial" panose="020B0604020202020204" pitchFamily="34" charset="0"/>
                <a:cs typeface="Arial" panose="020B0604020202020204" pitchFamily="34" charset="0"/>
              </a:rPr>
              <a:t>Establishment of PMO to monitor compliance on project implementation </a:t>
            </a:r>
          </a:p>
        </p:txBody>
      </p:sp>
    </p:spTree>
    <p:extLst>
      <p:ext uri="{BB962C8B-B14F-4D97-AF65-F5344CB8AC3E}">
        <p14:creationId xmlns:p14="http://schemas.microsoft.com/office/powerpoint/2010/main" xmlns="" val="1247654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matola Water AR PPT7.jp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4191000" y="2114550"/>
            <a:ext cx="4572000" cy="1143000"/>
          </a:xfrm>
        </p:spPr>
        <p:txBody>
          <a:bodyPr>
            <a:normAutofit/>
          </a:bodyPr>
          <a:lstStyle/>
          <a:p>
            <a:pPr algn="r"/>
            <a:r>
              <a:rPr lang="en-US" dirty="0">
                <a:solidFill>
                  <a:srgbClr val="FFFFFF"/>
                </a:solidFill>
              </a:rPr>
              <a:t>Overview of non-financial performance </a:t>
            </a:r>
          </a:p>
        </p:txBody>
      </p:sp>
      <p:pic>
        <p:nvPicPr>
          <p:cNvPr id="5" name="Picture 4" descr="arrow.png"/>
          <p:cNvPicPr>
            <a:picLocks noChangeAspect="1"/>
          </p:cNvPicPr>
          <p:nvPr/>
        </p:nvPicPr>
        <p:blipFill>
          <a:blip r:embed="rId3"/>
          <a:stretch>
            <a:fillRect/>
          </a:stretch>
        </p:blipFill>
        <p:spPr>
          <a:xfrm>
            <a:off x="7162800" y="438150"/>
            <a:ext cx="1524000" cy="1524000"/>
          </a:xfrm>
          <a:prstGeom prst="rect">
            <a:avLst/>
          </a:prstGeom>
        </p:spPr>
      </p:pic>
      <p:sp>
        <p:nvSpPr>
          <p:cNvPr id="6" name="Title 1"/>
          <p:cNvSpPr txBox="1">
            <a:spLocks/>
          </p:cNvSpPr>
          <p:nvPr/>
        </p:nvSpPr>
        <p:spPr>
          <a:xfrm>
            <a:off x="8153400" y="1276350"/>
            <a:ext cx="609600" cy="685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Arial"/>
                <a:ea typeface="+mj-ea"/>
                <a:cs typeface="Arial"/>
              </a:rPr>
              <a:t>04</a:t>
            </a:r>
            <a:endParaRPr kumimoji="0" lang="en-US" sz="2800" b="1" i="0" u="none" strike="noStrike" kern="1200" cap="none" spc="0" normalizeH="0" baseline="0" noProof="0" dirty="0">
              <a:ln>
                <a:noFill/>
              </a:ln>
              <a:solidFill>
                <a:schemeClr val="bg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59" y="51470"/>
            <a:ext cx="8229600" cy="720080"/>
          </a:xfrm>
        </p:spPr>
        <p:txBody>
          <a:bodyPr>
            <a:normAutofit fontScale="90000"/>
          </a:bodyPr>
          <a:lstStyle/>
          <a:p>
            <a:r>
              <a:rPr lang="en-US" sz="2800" dirty="0"/>
              <a:t>Overview of Non-Financial Performance</a:t>
            </a:r>
            <a:br>
              <a:rPr lang="en-US" sz="2800" dirty="0"/>
            </a:br>
            <a:r>
              <a:rPr lang="en-US" sz="2700" dirty="0">
                <a:solidFill>
                  <a:srgbClr val="FF0000"/>
                </a:solidFill>
              </a:rPr>
              <a:t>Key Performance Highlights</a:t>
            </a:r>
          </a:p>
        </p:txBody>
      </p:sp>
      <p:pic>
        <p:nvPicPr>
          <p:cNvPr id="8" name="Picture 7"/>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9260" y="987574"/>
            <a:ext cx="2447828" cy="3944428"/>
          </a:xfrm>
          <a:prstGeom prst="rect">
            <a:avLst/>
          </a:prstGeom>
          <a:noFill/>
          <a:ln>
            <a:noFill/>
          </a:ln>
        </p:spPr>
      </p:pic>
      <p:pic>
        <p:nvPicPr>
          <p:cNvPr id="9" name="Picture 8"/>
          <p:cNvPicPr/>
          <p:nvPr/>
        </p:nvPicPr>
        <p:blipFill rotWithShape="1">
          <a:blip r:embed="rId3" cstate="print">
            <a:extLst>
              <a:ext uri="{28A0092B-C50C-407E-A947-70E740481C1C}">
                <a14:useLocalDpi xmlns:a14="http://schemas.microsoft.com/office/drawing/2010/main" xmlns="" val="0"/>
              </a:ext>
            </a:extLst>
          </a:blip>
          <a:srcRect t="2727" b="5152"/>
          <a:stretch/>
        </p:blipFill>
        <p:spPr bwMode="auto">
          <a:xfrm>
            <a:off x="2915816" y="954624"/>
            <a:ext cx="4392488" cy="377736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908114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59" y="51470"/>
            <a:ext cx="8229600" cy="720080"/>
          </a:xfrm>
        </p:spPr>
        <p:txBody>
          <a:bodyPr>
            <a:normAutofit fontScale="90000"/>
          </a:bodyPr>
          <a:lstStyle/>
          <a:p>
            <a:r>
              <a:rPr lang="en-US" sz="2800" dirty="0"/>
              <a:t>Overview of Non-Financial Performance</a:t>
            </a:r>
            <a:br>
              <a:rPr lang="en-US" sz="2800" dirty="0"/>
            </a:br>
            <a:r>
              <a:rPr lang="en-US" sz="2700" dirty="0">
                <a:solidFill>
                  <a:srgbClr val="FF0000"/>
                </a:solidFill>
              </a:rPr>
              <a:t>Key Performance Highlights</a:t>
            </a:r>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108835"/>
            <a:ext cx="2427225" cy="3393830"/>
          </a:xfrm>
          <a:prstGeom prst="rect">
            <a:avLst/>
          </a:prstGeom>
          <a:noFill/>
          <a:ln>
            <a:noFill/>
          </a:ln>
        </p:spPr>
      </p:pic>
      <p:pic>
        <p:nvPicPr>
          <p:cNvPr id="6" name="Picture 5"/>
          <p:cNvPicPr/>
          <p:nvPr/>
        </p:nvPicPr>
        <p:blipFill rotWithShape="1">
          <a:blip r:embed="rId3" cstate="print">
            <a:extLst>
              <a:ext uri="{28A0092B-C50C-407E-A947-70E740481C1C}">
                <a14:useLocalDpi xmlns:a14="http://schemas.microsoft.com/office/drawing/2010/main" xmlns="" val="0"/>
              </a:ext>
            </a:extLst>
          </a:blip>
          <a:srcRect l="3887" b="4784"/>
          <a:stretch/>
        </p:blipFill>
        <p:spPr bwMode="auto">
          <a:xfrm>
            <a:off x="2843808" y="1203598"/>
            <a:ext cx="3240360" cy="3299067"/>
          </a:xfrm>
          <a:prstGeom prst="rect">
            <a:avLst/>
          </a:prstGeom>
          <a:noFill/>
          <a:ln>
            <a:noFill/>
          </a:ln>
          <a:extLst>
            <a:ext uri="{53640926-AAD7-44D8-BBD7-CCE9431645EC}">
              <a14:shadowObscured xmlns:a14="http://schemas.microsoft.com/office/drawing/2010/main" xmlns=""/>
            </a:ext>
          </a:extLst>
        </p:spPr>
      </p:pic>
      <p:pic>
        <p:nvPicPr>
          <p:cNvPr id="7" name="Picture 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77223" y="1203597"/>
            <a:ext cx="2715257" cy="3299067"/>
          </a:xfrm>
          <a:prstGeom prst="rect">
            <a:avLst/>
          </a:prstGeom>
          <a:noFill/>
          <a:ln>
            <a:noFill/>
          </a:ln>
        </p:spPr>
      </p:pic>
    </p:spTree>
    <p:extLst>
      <p:ext uri="{BB962C8B-B14F-4D97-AF65-F5344CB8AC3E}">
        <p14:creationId xmlns:p14="http://schemas.microsoft.com/office/powerpoint/2010/main" xmlns="" val="892213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atola Water AR PPT4.jpg"/>
          <p:cNvPicPr>
            <a:picLocks noChangeAspect="1"/>
          </p:cNvPicPr>
          <p:nvPr/>
        </p:nvPicPr>
        <p:blipFill>
          <a:blip r:embed="rId2"/>
          <a:stretch>
            <a:fillRect/>
          </a:stretch>
        </p:blipFill>
        <p:spPr>
          <a:xfrm>
            <a:off x="0" y="5893"/>
            <a:ext cx="9144000" cy="5143500"/>
          </a:xfrm>
          <a:prstGeom prst="rect">
            <a:avLst/>
          </a:prstGeom>
        </p:spPr>
      </p:pic>
      <p:sp>
        <p:nvSpPr>
          <p:cNvPr id="2" name="Title 1"/>
          <p:cNvSpPr>
            <a:spLocks noGrp="1"/>
          </p:cNvSpPr>
          <p:nvPr>
            <p:ph type="title"/>
          </p:nvPr>
        </p:nvSpPr>
        <p:spPr>
          <a:xfrm>
            <a:off x="4800600" y="2114550"/>
            <a:ext cx="3962400" cy="1143000"/>
          </a:xfrm>
        </p:spPr>
        <p:txBody>
          <a:bodyPr>
            <a:noAutofit/>
          </a:bodyPr>
          <a:lstStyle/>
          <a:p>
            <a:pPr algn="r"/>
            <a:r>
              <a:rPr lang="en-US" sz="2200" dirty="0">
                <a:solidFill>
                  <a:srgbClr val="FFFFFF"/>
                </a:solidFill>
              </a:rPr>
              <a:t>Area of operations and water </a:t>
            </a:r>
            <a:r>
              <a:rPr lang="en-US" sz="2200" dirty="0" smtClean="0">
                <a:solidFill>
                  <a:srgbClr val="FFFFFF"/>
                </a:solidFill>
              </a:rPr>
              <a:t>supply</a:t>
            </a:r>
            <a:endParaRPr lang="en-US" sz="2200" dirty="0">
              <a:solidFill>
                <a:srgbClr val="FFFFFF"/>
              </a:solidFill>
            </a:endParaRPr>
          </a:p>
        </p:txBody>
      </p:sp>
      <p:pic>
        <p:nvPicPr>
          <p:cNvPr id="5" name="Picture 4" descr="arrow.png"/>
          <p:cNvPicPr>
            <a:picLocks noChangeAspect="1"/>
          </p:cNvPicPr>
          <p:nvPr/>
        </p:nvPicPr>
        <p:blipFill>
          <a:blip r:embed="rId3"/>
          <a:stretch>
            <a:fillRect/>
          </a:stretch>
        </p:blipFill>
        <p:spPr>
          <a:xfrm>
            <a:off x="7162800" y="514350"/>
            <a:ext cx="1524000" cy="1524000"/>
          </a:xfrm>
          <a:prstGeom prst="rect">
            <a:avLst/>
          </a:prstGeom>
        </p:spPr>
      </p:pic>
      <p:sp>
        <p:nvSpPr>
          <p:cNvPr id="6" name="Title 1"/>
          <p:cNvSpPr txBox="1">
            <a:spLocks/>
          </p:cNvSpPr>
          <p:nvPr/>
        </p:nvSpPr>
        <p:spPr>
          <a:xfrm>
            <a:off x="8153400" y="1276350"/>
            <a:ext cx="609600" cy="685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Arial"/>
                <a:ea typeface="+mj-ea"/>
                <a:cs typeface="Arial"/>
              </a:rPr>
              <a:t>01</a:t>
            </a:r>
            <a:endParaRPr kumimoji="0" lang="en-US" sz="2800" b="1" i="0" u="none" strike="noStrike" kern="1200" cap="none" spc="0" normalizeH="0" baseline="0" noProof="0" dirty="0">
              <a:ln>
                <a:noFill/>
              </a:ln>
              <a:solidFill>
                <a:schemeClr val="bg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59" y="51470"/>
            <a:ext cx="8229600" cy="720080"/>
          </a:xfrm>
        </p:spPr>
        <p:txBody>
          <a:bodyPr>
            <a:normAutofit fontScale="90000"/>
          </a:bodyPr>
          <a:lstStyle/>
          <a:p>
            <a:r>
              <a:rPr lang="en-US" sz="2800" dirty="0"/>
              <a:t>Overview of Non-Financial Performance</a:t>
            </a:r>
            <a:br>
              <a:rPr lang="en-US" sz="2800" dirty="0"/>
            </a:br>
            <a:r>
              <a:rPr lang="en-US" sz="2700" dirty="0">
                <a:solidFill>
                  <a:srgbClr val="FF0000"/>
                </a:solidFill>
              </a:rPr>
              <a:t>Key Performance Highlights</a:t>
            </a:r>
          </a:p>
        </p:txBody>
      </p:sp>
      <p:pic>
        <p:nvPicPr>
          <p:cNvPr id="8" name="Picture 7"/>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4433" y="1022219"/>
            <a:ext cx="6048673" cy="3816424"/>
          </a:xfrm>
          <a:prstGeom prst="rect">
            <a:avLst/>
          </a:prstGeom>
          <a:noFill/>
          <a:ln>
            <a:noFill/>
          </a:ln>
        </p:spPr>
      </p:pic>
    </p:spTree>
    <p:extLst>
      <p:ext uri="{BB962C8B-B14F-4D97-AF65-F5344CB8AC3E}">
        <p14:creationId xmlns:p14="http://schemas.microsoft.com/office/powerpoint/2010/main" xmlns="" val="9856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59" y="51470"/>
            <a:ext cx="8229600" cy="720080"/>
          </a:xfrm>
        </p:spPr>
        <p:txBody>
          <a:bodyPr>
            <a:normAutofit fontScale="90000"/>
          </a:bodyPr>
          <a:lstStyle/>
          <a:p>
            <a:r>
              <a:rPr lang="en-US" sz="2800" dirty="0"/>
              <a:t>Overview of Non-Financial Performance</a:t>
            </a:r>
            <a:br>
              <a:rPr lang="en-US" sz="2800" dirty="0"/>
            </a:br>
            <a:r>
              <a:rPr lang="en-US" sz="2700" dirty="0">
                <a:solidFill>
                  <a:srgbClr val="FF0000"/>
                </a:solidFill>
              </a:rPr>
              <a:t>Overall performance against shareholder compact </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504" y="915566"/>
            <a:ext cx="5917152" cy="3672408"/>
          </a:xfrm>
          <a:prstGeom prst="rect">
            <a:avLst/>
          </a:prstGeom>
        </p:spPr>
      </p:pic>
      <p:sp>
        <p:nvSpPr>
          <p:cNvPr id="5" name="Content Placeholder 2"/>
          <p:cNvSpPr txBox="1">
            <a:spLocks/>
          </p:cNvSpPr>
          <p:nvPr/>
        </p:nvSpPr>
        <p:spPr>
          <a:xfrm>
            <a:off x="5615560" y="915566"/>
            <a:ext cx="3409175" cy="4032448"/>
          </a:xfrm>
          <a:prstGeom prst="rect">
            <a:avLst/>
          </a:prstGeom>
          <a:solidFill>
            <a:sysClr val="window" lastClr="FFFFFF"/>
          </a:solidFill>
          <a:ln w="12700" cap="flat" cmpd="sng" algn="ctr">
            <a:solidFill>
              <a:srgbClr val="A5A5A5"/>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500" dirty="0">
                <a:solidFill>
                  <a:srgbClr val="015289"/>
                </a:solidFill>
                <a:latin typeface="Arial" panose="020B0604020202020204" pitchFamily="34" charset="0"/>
                <a:cs typeface="Arial" panose="020B0604020202020204" pitchFamily="34" charset="0"/>
              </a:rPr>
              <a:t>Unsatisfactory performance from a financial perspective has been due to: </a:t>
            </a:r>
          </a:p>
          <a:p>
            <a:pPr marL="228600" lvl="1" algn="just">
              <a:spcBef>
                <a:spcPts val="1000"/>
              </a:spcBef>
              <a:defRPr/>
            </a:pPr>
            <a:r>
              <a:rPr lang="en-US" sz="1400" dirty="0">
                <a:solidFill>
                  <a:srgbClr val="015289"/>
                </a:solidFill>
                <a:latin typeface="Arial" panose="020B0604020202020204" pitchFamily="34" charset="0"/>
                <a:cs typeface="Arial" panose="020B0604020202020204" pitchFamily="34" charset="0"/>
              </a:rPr>
              <a:t>The unprecedented deficit of R105,624 million;  and</a:t>
            </a:r>
          </a:p>
          <a:p>
            <a:pPr marL="228600" lvl="1" algn="just">
              <a:spcBef>
                <a:spcPts val="1000"/>
              </a:spcBef>
              <a:defRPr/>
            </a:pPr>
            <a:r>
              <a:rPr lang="en-US" sz="1400" dirty="0">
                <a:solidFill>
                  <a:srgbClr val="015289"/>
                </a:solidFill>
                <a:latin typeface="Arial" panose="020B0604020202020204" pitchFamily="34" charset="0"/>
                <a:cs typeface="Arial" panose="020B0604020202020204" pitchFamily="34" charset="0"/>
              </a:rPr>
              <a:t>Challenges in collecting outstanding debt from clients which necessitated the impairment of long-outstanding debt; </a:t>
            </a:r>
          </a:p>
          <a:p>
            <a:pPr marL="228600" lvl="1" algn="just">
              <a:spcBef>
                <a:spcPts val="1000"/>
              </a:spcBef>
              <a:defRPr/>
            </a:pPr>
            <a:r>
              <a:rPr lang="en-US" sz="1400" dirty="0">
                <a:solidFill>
                  <a:srgbClr val="015289"/>
                </a:solidFill>
                <a:latin typeface="Arial" panose="020B0604020202020204" pitchFamily="34" charset="0"/>
                <a:cs typeface="Arial" panose="020B0604020202020204" pitchFamily="34" charset="0"/>
              </a:rPr>
              <a:t>Water sales were stagnant as restrictions were imposed on ADM. Consequently the tariff increase had no significant impact on water sales;</a:t>
            </a:r>
          </a:p>
          <a:p>
            <a:pPr marL="228600" lvl="1" algn="just">
              <a:spcBef>
                <a:spcPts val="1000"/>
              </a:spcBef>
              <a:defRPr/>
            </a:pPr>
            <a:r>
              <a:rPr lang="en-US" sz="1400" dirty="0">
                <a:solidFill>
                  <a:srgbClr val="015289"/>
                </a:solidFill>
                <a:latin typeface="Arial" panose="020B0604020202020204" pitchFamily="34" charset="0"/>
                <a:cs typeface="Arial" panose="020B0604020202020204" pitchFamily="34" charset="0"/>
              </a:rPr>
              <a:t>The decrease in revenue from secondary business has been caused by the poor performance of contractors, contractual disputes and </a:t>
            </a:r>
            <a:r>
              <a:rPr lang="en-US" sz="1400" dirty="0" err="1">
                <a:solidFill>
                  <a:srgbClr val="015289"/>
                </a:solidFill>
                <a:latin typeface="Arial" panose="020B0604020202020204" pitchFamily="34" charset="0"/>
                <a:cs typeface="Arial" panose="020B0604020202020204" pitchFamily="34" charset="0"/>
              </a:rPr>
              <a:t>reprioritisation</a:t>
            </a:r>
            <a:r>
              <a:rPr lang="en-US" sz="1400" dirty="0">
                <a:solidFill>
                  <a:srgbClr val="015289"/>
                </a:solidFill>
                <a:latin typeface="Arial" panose="020B0604020202020204" pitchFamily="34" charset="0"/>
                <a:cs typeface="Arial" panose="020B0604020202020204" pitchFamily="34" charset="0"/>
              </a:rPr>
              <a:t> of allocated budgets.</a:t>
            </a:r>
          </a:p>
        </p:txBody>
      </p:sp>
    </p:spTree>
    <p:extLst>
      <p:ext uri="{BB962C8B-B14F-4D97-AF65-F5344CB8AC3E}">
        <p14:creationId xmlns:p14="http://schemas.microsoft.com/office/powerpoint/2010/main" xmlns="" val="3654389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59" y="51470"/>
            <a:ext cx="8229600" cy="720080"/>
          </a:xfrm>
        </p:spPr>
        <p:txBody>
          <a:bodyPr>
            <a:normAutofit fontScale="90000"/>
          </a:bodyPr>
          <a:lstStyle/>
          <a:p>
            <a:r>
              <a:rPr lang="en-US" sz="2800" dirty="0"/>
              <a:t>Overview of Non-Financial Performance</a:t>
            </a:r>
            <a:br>
              <a:rPr lang="en-US" sz="2800" dirty="0"/>
            </a:br>
            <a:r>
              <a:rPr lang="en-US" sz="2700" dirty="0" smtClean="0">
                <a:solidFill>
                  <a:srgbClr val="FF0000"/>
                </a:solidFill>
              </a:rPr>
              <a:t>Organisational </a:t>
            </a:r>
            <a:r>
              <a:rPr lang="en-US" sz="2700" dirty="0">
                <a:solidFill>
                  <a:srgbClr val="FF0000"/>
                </a:solidFill>
              </a:rPr>
              <a:t>Efficiency and Effectiveness </a:t>
            </a:r>
          </a:p>
        </p:txBody>
      </p:sp>
      <p:sp>
        <p:nvSpPr>
          <p:cNvPr id="5" name="Content Placeholder 2"/>
          <p:cNvSpPr txBox="1">
            <a:spLocks/>
          </p:cNvSpPr>
          <p:nvPr/>
        </p:nvSpPr>
        <p:spPr>
          <a:xfrm>
            <a:off x="5796136" y="3219822"/>
            <a:ext cx="3121143" cy="1584176"/>
          </a:xfrm>
          <a:prstGeom prst="rect">
            <a:avLst/>
          </a:prstGeom>
          <a:solidFill>
            <a:sysClr val="window" lastClr="FFFFFF"/>
          </a:solidFill>
          <a:ln w="12700" cap="flat" cmpd="sng" algn="ctr">
            <a:solidFill>
              <a:srgbClr val="A5A5A5"/>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500" dirty="0">
                <a:solidFill>
                  <a:srgbClr val="015289"/>
                </a:solidFill>
                <a:latin typeface="Arial" panose="020B0604020202020204" pitchFamily="34" charset="0"/>
                <a:cs typeface="Arial" panose="020B0604020202020204" pitchFamily="34" charset="0"/>
              </a:rPr>
              <a:t>There was an improvement in the management of avoidable water losses.  The combined production and distribution losses were reduced from 14,2% (2016/17) down to 11,12% (2017/18) against a target of 14%. </a:t>
            </a:r>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358" y="1059582"/>
            <a:ext cx="5266770" cy="2592288"/>
          </a:xfrm>
          <a:prstGeom prst="rect">
            <a:avLst/>
          </a:prstGeom>
          <a:noFill/>
          <a:ln>
            <a:noFill/>
          </a:ln>
        </p:spPr>
      </p:pic>
    </p:spTree>
    <p:extLst>
      <p:ext uri="{BB962C8B-B14F-4D97-AF65-F5344CB8AC3E}">
        <p14:creationId xmlns:p14="http://schemas.microsoft.com/office/powerpoint/2010/main" xmlns="" val="2833518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59" y="51470"/>
            <a:ext cx="8229600" cy="720080"/>
          </a:xfrm>
        </p:spPr>
        <p:txBody>
          <a:bodyPr>
            <a:normAutofit fontScale="90000"/>
          </a:bodyPr>
          <a:lstStyle/>
          <a:p>
            <a:r>
              <a:rPr lang="en-US" sz="2800" dirty="0"/>
              <a:t>Overview of Non-Financial Performance</a:t>
            </a:r>
            <a:br>
              <a:rPr lang="en-US" sz="2800" dirty="0"/>
            </a:br>
            <a:r>
              <a:rPr lang="en-US" sz="2700" dirty="0">
                <a:solidFill>
                  <a:srgbClr val="FF0000"/>
                </a:solidFill>
              </a:rPr>
              <a:t>Financial Perspective </a:t>
            </a:r>
          </a:p>
        </p:txBody>
      </p:sp>
      <p:sp>
        <p:nvSpPr>
          <p:cNvPr id="5" name="Content Placeholder 2"/>
          <p:cNvSpPr txBox="1">
            <a:spLocks/>
          </p:cNvSpPr>
          <p:nvPr/>
        </p:nvSpPr>
        <p:spPr>
          <a:xfrm>
            <a:off x="5778920" y="987574"/>
            <a:ext cx="3121143" cy="4032448"/>
          </a:xfrm>
          <a:prstGeom prst="rect">
            <a:avLst/>
          </a:prstGeom>
          <a:solidFill>
            <a:sysClr val="window" lastClr="FFFFFF"/>
          </a:solidFill>
          <a:ln w="12700" cap="flat" cmpd="sng" algn="ctr">
            <a:solidFill>
              <a:srgbClr val="A5A5A5"/>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300" dirty="0">
                <a:solidFill>
                  <a:srgbClr val="015289"/>
                </a:solidFill>
                <a:latin typeface="Arial" panose="020B0604020202020204" pitchFamily="34" charset="0"/>
                <a:cs typeface="Arial" panose="020B0604020202020204" pitchFamily="34" charset="0"/>
              </a:rPr>
              <a:t>Unsatisfactory performance from a financial perspective has been due to: </a:t>
            </a:r>
          </a:p>
          <a:p>
            <a:pPr algn="just">
              <a:defRPr/>
            </a:pPr>
            <a:r>
              <a:rPr lang="en-US" sz="1300" dirty="0">
                <a:solidFill>
                  <a:srgbClr val="015289"/>
                </a:solidFill>
                <a:latin typeface="Arial" panose="020B0604020202020204" pitchFamily="34" charset="0"/>
                <a:cs typeface="Arial" panose="020B0604020202020204" pitchFamily="34" charset="0"/>
              </a:rPr>
              <a:t>The unprecedented deficit of R105,624 million;  and</a:t>
            </a:r>
          </a:p>
          <a:p>
            <a:pPr algn="just">
              <a:defRPr/>
            </a:pPr>
            <a:r>
              <a:rPr lang="en-US" sz="1300" dirty="0">
                <a:solidFill>
                  <a:srgbClr val="015289"/>
                </a:solidFill>
                <a:latin typeface="Arial" panose="020B0604020202020204" pitchFamily="34" charset="0"/>
                <a:cs typeface="Arial" panose="020B0604020202020204" pitchFamily="34" charset="0"/>
              </a:rPr>
              <a:t>Challenges in collecting outstanding debt from clients which necessitated the impairment of long-outstanding debt; </a:t>
            </a:r>
          </a:p>
          <a:p>
            <a:pPr algn="just">
              <a:defRPr/>
            </a:pPr>
            <a:r>
              <a:rPr lang="en-US" sz="1300" dirty="0">
                <a:solidFill>
                  <a:srgbClr val="015289"/>
                </a:solidFill>
                <a:latin typeface="Arial" panose="020B0604020202020204" pitchFamily="34" charset="0"/>
                <a:cs typeface="Arial" panose="020B0604020202020204" pitchFamily="34" charset="0"/>
              </a:rPr>
              <a:t>Water sales were stagnant as restrictions were imposed on ADM. Consequently the tariff increase had no significant impact on water sales;</a:t>
            </a:r>
          </a:p>
          <a:p>
            <a:pPr algn="just">
              <a:defRPr/>
            </a:pPr>
            <a:r>
              <a:rPr lang="en-US" sz="1300" dirty="0">
                <a:solidFill>
                  <a:srgbClr val="015289"/>
                </a:solidFill>
                <a:latin typeface="Arial" panose="020B0604020202020204" pitchFamily="34" charset="0"/>
                <a:cs typeface="Arial" panose="020B0604020202020204" pitchFamily="34" charset="0"/>
              </a:rPr>
              <a:t>The decrease in revenue from secondary business has been caused by the poor performance of contractors, contractual disputes and </a:t>
            </a:r>
            <a:r>
              <a:rPr lang="en-US" sz="1300" dirty="0" err="1">
                <a:solidFill>
                  <a:srgbClr val="015289"/>
                </a:solidFill>
                <a:latin typeface="Arial" panose="020B0604020202020204" pitchFamily="34" charset="0"/>
                <a:cs typeface="Arial" panose="020B0604020202020204" pitchFamily="34" charset="0"/>
              </a:rPr>
              <a:t>reprioritisation</a:t>
            </a:r>
            <a:r>
              <a:rPr lang="en-US" sz="1300" dirty="0">
                <a:solidFill>
                  <a:srgbClr val="015289"/>
                </a:solidFill>
                <a:latin typeface="Arial" panose="020B0604020202020204" pitchFamily="34" charset="0"/>
                <a:cs typeface="Arial" panose="020B0604020202020204" pitchFamily="34" charset="0"/>
              </a:rPr>
              <a:t> of allocated budgets.</a:t>
            </a: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987574"/>
            <a:ext cx="5400600" cy="3171770"/>
          </a:xfrm>
          <a:prstGeom prst="rect">
            <a:avLst/>
          </a:prstGeom>
        </p:spPr>
      </p:pic>
    </p:spTree>
    <p:extLst>
      <p:ext uri="{BB962C8B-B14F-4D97-AF65-F5344CB8AC3E}">
        <p14:creationId xmlns:p14="http://schemas.microsoft.com/office/powerpoint/2010/main" xmlns="" val="1247774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59" y="51470"/>
            <a:ext cx="8229600" cy="720080"/>
          </a:xfrm>
        </p:spPr>
        <p:txBody>
          <a:bodyPr>
            <a:normAutofit fontScale="90000"/>
          </a:bodyPr>
          <a:lstStyle/>
          <a:p>
            <a:r>
              <a:rPr lang="en-US" sz="2800" dirty="0"/>
              <a:t>Overview of Non-Financial Performance</a:t>
            </a:r>
            <a:br>
              <a:rPr lang="en-US" sz="2800" dirty="0"/>
            </a:br>
            <a:r>
              <a:rPr lang="en-US" sz="2700" dirty="0">
                <a:solidFill>
                  <a:srgbClr val="FF0000"/>
                </a:solidFill>
              </a:rPr>
              <a:t>Organisational Capacity </a:t>
            </a: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1203598"/>
            <a:ext cx="5850538" cy="3168352"/>
          </a:xfrm>
          <a:prstGeom prst="rect">
            <a:avLst/>
          </a:prstGeom>
        </p:spPr>
      </p:pic>
      <p:sp>
        <p:nvSpPr>
          <p:cNvPr id="8" name="Content Placeholder 2"/>
          <p:cNvSpPr txBox="1">
            <a:spLocks/>
          </p:cNvSpPr>
          <p:nvPr/>
        </p:nvSpPr>
        <p:spPr>
          <a:xfrm>
            <a:off x="5868144" y="2211710"/>
            <a:ext cx="2966697" cy="2160240"/>
          </a:xfrm>
          <a:prstGeom prst="rect">
            <a:avLst/>
          </a:prstGeom>
          <a:solidFill>
            <a:sysClr val="window" lastClr="FFFFFF"/>
          </a:solidFill>
          <a:ln w="12700" cap="flat" cmpd="sng" algn="ctr">
            <a:solidFill>
              <a:srgbClr val="A5A5A5"/>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sz="1300" b="1" dirty="0">
                <a:solidFill>
                  <a:srgbClr val="015289"/>
                </a:solidFill>
                <a:latin typeface="Arial" panose="020B0604020202020204" pitchFamily="34" charset="0"/>
                <a:cs typeface="Arial" panose="020B0604020202020204" pitchFamily="34" charset="0"/>
              </a:rPr>
              <a:t>% staff turnover: </a:t>
            </a:r>
            <a:r>
              <a:rPr lang="en-US" sz="1300" dirty="0">
                <a:solidFill>
                  <a:srgbClr val="015289"/>
                </a:solidFill>
                <a:latin typeface="Arial" panose="020B0604020202020204" pitchFamily="34" charset="0"/>
                <a:cs typeface="Arial" panose="020B0604020202020204" pitchFamily="34" charset="0"/>
              </a:rPr>
              <a:t>the was an increase in the number of voluntary resignations. The staff retention policy is being developed and vacant positions are being filled.  </a:t>
            </a:r>
          </a:p>
          <a:p>
            <a:pPr algn="just">
              <a:defRPr/>
            </a:pPr>
            <a:r>
              <a:rPr lang="en-US" sz="1300" b="1" dirty="0">
                <a:solidFill>
                  <a:srgbClr val="015289"/>
                </a:solidFill>
                <a:latin typeface="Arial" panose="020B0604020202020204" pitchFamily="34" charset="0"/>
                <a:cs typeface="Arial" panose="020B0604020202020204" pitchFamily="34" charset="0"/>
              </a:rPr>
              <a:t>Number of permanent jobs created</a:t>
            </a:r>
            <a:r>
              <a:rPr lang="en-US" sz="1300" dirty="0">
                <a:solidFill>
                  <a:srgbClr val="015289"/>
                </a:solidFill>
                <a:latin typeface="Arial" panose="020B0604020202020204" pitchFamily="34" charset="0"/>
                <a:cs typeface="Arial" panose="020B0604020202020204" pitchFamily="34" charset="0"/>
              </a:rPr>
              <a:t>: the recruitment of critical staff is underway and will remain a priority for the implementation of the AW Turnaround Plan. </a:t>
            </a:r>
          </a:p>
        </p:txBody>
      </p:sp>
    </p:spTree>
    <p:extLst>
      <p:ext uri="{BB962C8B-B14F-4D97-AF65-F5344CB8AC3E}">
        <p14:creationId xmlns:p14="http://schemas.microsoft.com/office/powerpoint/2010/main" xmlns="" val="2408724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59" y="51470"/>
            <a:ext cx="8229600" cy="720080"/>
          </a:xfrm>
        </p:spPr>
        <p:txBody>
          <a:bodyPr>
            <a:normAutofit fontScale="90000"/>
          </a:bodyPr>
          <a:lstStyle/>
          <a:p>
            <a:r>
              <a:rPr lang="en-US" sz="2800" dirty="0"/>
              <a:t>Overview of Non-Financial Performance</a:t>
            </a:r>
            <a:br>
              <a:rPr lang="en-US" sz="2800" dirty="0"/>
            </a:br>
            <a:r>
              <a:rPr lang="en-US" sz="2700" dirty="0" smtClean="0">
                <a:solidFill>
                  <a:srgbClr val="FF0000"/>
                </a:solidFill>
              </a:rPr>
              <a:t>Customer/Stakeholder </a:t>
            </a:r>
            <a:r>
              <a:rPr lang="en-US" sz="2700" dirty="0">
                <a:solidFill>
                  <a:srgbClr val="FF0000"/>
                </a:solidFill>
              </a:rPr>
              <a:t>Interaction </a:t>
            </a:r>
          </a:p>
        </p:txBody>
      </p:sp>
      <p:sp>
        <p:nvSpPr>
          <p:cNvPr id="8" name="Content Placeholder 2"/>
          <p:cNvSpPr txBox="1">
            <a:spLocks/>
          </p:cNvSpPr>
          <p:nvPr/>
        </p:nvSpPr>
        <p:spPr>
          <a:xfrm>
            <a:off x="5975209" y="915566"/>
            <a:ext cx="2966697" cy="3199854"/>
          </a:xfrm>
          <a:prstGeom prst="rect">
            <a:avLst/>
          </a:prstGeom>
          <a:solidFill>
            <a:sysClr val="window" lastClr="FFFFFF"/>
          </a:solidFill>
          <a:ln w="12700" cap="flat" cmpd="sng" algn="ctr">
            <a:solidFill>
              <a:srgbClr val="A5A5A5"/>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400" b="1" dirty="0">
                <a:solidFill>
                  <a:srgbClr val="015289"/>
                </a:solidFill>
                <a:latin typeface="Arial" panose="020B0604020202020204" pitchFamily="34" charset="0"/>
                <a:cs typeface="Arial" panose="020B0604020202020204" pitchFamily="34" charset="0"/>
              </a:rPr>
              <a:t>% progress against ministerial directives implantation : </a:t>
            </a:r>
          </a:p>
          <a:p>
            <a:pPr algn="just">
              <a:defRPr/>
            </a:pPr>
            <a:r>
              <a:rPr lang="en-US" sz="1400" dirty="0">
                <a:solidFill>
                  <a:srgbClr val="015289"/>
                </a:solidFill>
                <a:latin typeface="Arial" panose="020B0604020202020204" pitchFamily="34" charset="0"/>
                <a:cs typeface="Arial" panose="020B0604020202020204" pitchFamily="34" charset="0"/>
              </a:rPr>
              <a:t>Target was not achieved due to budget cuts in the original allocation by DWS. As a result, AW and the contractor had to adjust the programme which also resulted in the suspension of work due to non-payment.</a:t>
            </a:r>
          </a:p>
          <a:p>
            <a:pPr algn="just">
              <a:defRPr/>
            </a:pPr>
            <a:r>
              <a:rPr lang="en-US" sz="1400" dirty="0">
                <a:solidFill>
                  <a:srgbClr val="015289"/>
                </a:solidFill>
                <a:latin typeface="Arial" panose="020B0604020202020204" pitchFamily="34" charset="0"/>
                <a:cs typeface="Arial" panose="020B0604020202020204" pitchFamily="34" charset="0"/>
              </a:rPr>
              <a:t>AW’s key project stakeholders are working closely to manage changes during implementation to ensure that the desired progress is achieved.</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915566"/>
            <a:ext cx="5688632" cy="3199854"/>
          </a:xfrm>
          <a:prstGeom prst="rect">
            <a:avLst/>
          </a:prstGeom>
        </p:spPr>
      </p:pic>
    </p:spTree>
    <p:extLst>
      <p:ext uri="{BB962C8B-B14F-4D97-AF65-F5344CB8AC3E}">
        <p14:creationId xmlns:p14="http://schemas.microsoft.com/office/powerpoint/2010/main" xmlns="" val="2502417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59" y="51470"/>
            <a:ext cx="8229600" cy="720080"/>
          </a:xfrm>
        </p:spPr>
        <p:txBody>
          <a:bodyPr>
            <a:normAutofit fontScale="90000"/>
          </a:bodyPr>
          <a:lstStyle/>
          <a:p>
            <a:r>
              <a:rPr lang="en-US" sz="2800" dirty="0"/>
              <a:t>Overview of Non-Financial Performance</a:t>
            </a:r>
            <a:br>
              <a:rPr lang="en-US" sz="2800" dirty="0"/>
            </a:br>
            <a:r>
              <a:rPr lang="en-US" sz="2700" dirty="0">
                <a:solidFill>
                  <a:srgbClr val="FF0000"/>
                </a:solidFill>
              </a:rPr>
              <a:t>General Performance </a:t>
            </a:r>
          </a:p>
        </p:txBody>
      </p:sp>
      <p:sp>
        <p:nvSpPr>
          <p:cNvPr id="8" name="Content Placeholder 2"/>
          <p:cNvSpPr txBox="1">
            <a:spLocks/>
          </p:cNvSpPr>
          <p:nvPr/>
        </p:nvSpPr>
        <p:spPr>
          <a:xfrm>
            <a:off x="5975209" y="915565"/>
            <a:ext cx="2966697" cy="3240361"/>
          </a:xfrm>
          <a:prstGeom prst="rect">
            <a:avLst/>
          </a:prstGeom>
          <a:solidFill>
            <a:sysClr val="window" lastClr="FFFFFF"/>
          </a:solidFill>
          <a:ln w="12700" cap="flat" cmpd="sng" algn="ctr">
            <a:solidFill>
              <a:srgbClr val="A5A5A5"/>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400" b="1" dirty="0">
                <a:solidFill>
                  <a:srgbClr val="015289"/>
                </a:solidFill>
                <a:latin typeface="Arial" panose="020B0604020202020204" pitchFamily="34" charset="0"/>
                <a:cs typeface="Arial" panose="020B0604020202020204" pitchFamily="34" charset="0"/>
              </a:rPr>
              <a:t>% Board Member attendance of all Board/committee meetings: </a:t>
            </a:r>
          </a:p>
          <a:p>
            <a:pPr algn="just">
              <a:defRPr/>
            </a:pPr>
            <a:r>
              <a:rPr lang="en-US" sz="1400" dirty="0">
                <a:solidFill>
                  <a:srgbClr val="015289"/>
                </a:solidFill>
                <a:latin typeface="Arial" panose="020B0604020202020204" pitchFamily="34" charset="0"/>
                <a:cs typeface="Arial" panose="020B0604020202020204" pitchFamily="34" charset="0"/>
              </a:rPr>
              <a:t>Target was not achieved as some Board Members cannot make the meetings (attendance).</a:t>
            </a:r>
          </a:p>
          <a:p>
            <a:pPr algn="just">
              <a:defRPr/>
            </a:pPr>
            <a:r>
              <a:rPr lang="en-US" sz="1400" dirty="0">
                <a:solidFill>
                  <a:srgbClr val="015289"/>
                </a:solidFill>
                <a:latin typeface="Arial" panose="020B0604020202020204" pitchFamily="34" charset="0"/>
                <a:cs typeface="Arial" panose="020B0604020202020204" pitchFamily="34" charset="0"/>
              </a:rPr>
              <a:t>The remedial action plan will focus on:</a:t>
            </a:r>
          </a:p>
          <a:p>
            <a:pPr lvl="1" algn="just">
              <a:defRPr/>
            </a:pPr>
            <a:r>
              <a:rPr lang="en-US" sz="1200" dirty="0">
                <a:solidFill>
                  <a:srgbClr val="015289"/>
                </a:solidFill>
                <a:latin typeface="Arial" panose="020B0604020202020204" pitchFamily="34" charset="0"/>
                <a:cs typeface="Arial" panose="020B0604020202020204" pitchFamily="34" charset="0"/>
              </a:rPr>
              <a:t>Timeous approval of the Board calendar and securing dates for approved board meetings using an electronic system such MS Outlook.</a:t>
            </a:r>
          </a:p>
          <a:p>
            <a:pPr lvl="1" algn="just">
              <a:defRPr/>
            </a:pPr>
            <a:r>
              <a:rPr lang="en-US" sz="1200" dirty="0">
                <a:solidFill>
                  <a:srgbClr val="015289"/>
                </a:solidFill>
                <a:latin typeface="Arial" panose="020B0604020202020204" pitchFamily="34" charset="0"/>
                <a:cs typeface="Arial" panose="020B0604020202020204" pitchFamily="34" charset="0"/>
              </a:rPr>
              <a:t>Encouraging and committing Board Members to attendance</a:t>
            </a:r>
            <a:r>
              <a:rPr lang="en-US" sz="1000" dirty="0">
                <a:solidFill>
                  <a:srgbClr val="015289"/>
                </a:solidFill>
                <a:latin typeface="Arial" panose="020B0604020202020204" pitchFamily="34" charset="0"/>
                <a:cs typeface="Arial" panose="020B0604020202020204" pitchFamily="34"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520" y="915564"/>
            <a:ext cx="5828517" cy="3168353"/>
          </a:xfrm>
          <a:prstGeom prst="rect">
            <a:avLst/>
          </a:prstGeom>
        </p:spPr>
      </p:pic>
    </p:spTree>
    <p:extLst>
      <p:ext uri="{BB962C8B-B14F-4D97-AF65-F5344CB8AC3E}">
        <p14:creationId xmlns:p14="http://schemas.microsoft.com/office/powerpoint/2010/main" xmlns="" val="752953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matola Water AR PPT8.jp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4860032" y="2114550"/>
            <a:ext cx="3902968" cy="1143000"/>
          </a:xfrm>
        </p:spPr>
        <p:txBody>
          <a:bodyPr>
            <a:normAutofit/>
          </a:bodyPr>
          <a:lstStyle/>
          <a:p>
            <a:pPr algn="r"/>
            <a:r>
              <a:rPr lang="en-US" dirty="0">
                <a:solidFill>
                  <a:srgbClr val="FFFFFF"/>
                </a:solidFill>
              </a:rPr>
              <a:t>Update on the ADM debt </a:t>
            </a:r>
          </a:p>
        </p:txBody>
      </p:sp>
      <p:pic>
        <p:nvPicPr>
          <p:cNvPr id="5" name="Picture 4" descr="arrow.png"/>
          <p:cNvPicPr>
            <a:picLocks noChangeAspect="1"/>
          </p:cNvPicPr>
          <p:nvPr/>
        </p:nvPicPr>
        <p:blipFill>
          <a:blip r:embed="rId3"/>
          <a:stretch>
            <a:fillRect/>
          </a:stretch>
        </p:blipFill>
        <p:spPr>
          <a:xfrm>
            <a:off x="7162800" y="438150"/>
            <a:ext cx="1524000" cy="1524000"/>
          </a:xfrm>
          <a:prstGeom prst="rect">
            <a:avLst/>
          </a:prstGeom>
        </p:spPr>
      </p:pic>
      <p:sp>
        <p:nvSpPr>
          <p:cNvPr id="6" name="Title 1"/>
          <p:cNvSpPr txBox="1">
            <a:spLocks/>
          </p:cNvSpPr>
          <p:nvPr/>
        </p:nvSpPr>
        <p:spPr>
          <a:xfrm>
            <a:off x="8153400" y="1276350"/>
            <a:ext cx="609600" cy="685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Arial"/>
                <a:ea typeface="+mj-ea"/>
                <a:cs typeface="Arial"/>
              </a:rPr>
              <a:t>05</a:t>
            </a:r>
            <a:endParaRPr kumimoji="0" lang="en-US" sz="2800" b="1" i="0" u="none" strike="noStrike" kern="1200" cap="none" spc="0" normalizeH="0" baseline="0" noProof="0" dirty="0">
              <a:ln>
                <a:noFill/>
              </a:ln>
              <a:solidFill>
                <a:schemeClr val="bg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93563"/>
          </a:xfrm>
        </p:spPr>
        <p:txBody>
          <a:bodyPr>
            <a:normAutofit fontScale="90000"/>
          </a:bodyPr>
          <a:lstStyle/>
          <a:p>
            <a:r>
              <a:rPr lang="en-US" dirty="0"/>
              <a:t>Update on the ADM debt </a:t>
            </a:r>
          </a:p>
        </p:txBody>
      </p:sp>
      <p:sp>
        <p:nvSpPr>
          <p:cNvPr id="3" name="Content Placeholder 2"/>
          <p:cNvSpPr>
            <a:spLocks noGrp="1"/>
          </p:cNvSpPr>
          <p:nvPr>
            <p:ph idx="1"/>
          </p:nvPr>
        </p:nvSpPr>
        <p:spPr>
          <a:xfrm>
            <a:off x="457200" y="915566"/>
            <a:ext cx="8435280" cy="3679057"/>
          </a:xfrm>
        </p:spPr>
        <p:txBody>
          <a:bodyPr>
            <a:noAutofit/>
          </a:bodyPr>
          <a:lstStyle/>
          <a:p>
            <a:pPr algn="just" fontAlgn="auto">
              <a:spcAft>
                <a:spcPts val="0"/>
              </a:spcAft>
            </a:pPr>
            <a:r>
              <a:rPr lang="en-US" sz="1500" dirty="0">
                <a:solidFill>
                  <a:srgbClr val="002060"/>
                </a:solidFill>
                <a:latin typeface="Arial" panose="020B0604020202020204" pitchFamily="34" charset="0"/>
                <a:cs typeface="Arial" panose="020B0604020202020204" pitchFamily="34" charset="0"/>
              </a:rPr>
              <a:t>AW has experienced 2 years of non-payment by ADM</a:t>
            </a:r>
          </a:p>
          <a:p>
            <a:pPr algn="just" fontAlgn="auto">
              <a:spcAft>
                <a:spcPts val="0"/>
              </a:spcAft>
            </a:pPr>
            <a:r>
              <a:rPr lang="en-US" sz="1500" dirty="0">
                <a:solidFill>
                  <a:srgbClr val="002060"/>
                </a:solidFill>
                <a:latin typeface="Arial" panose="020B0604020202020204" pitchFamily="34" charset="0"/>
                <a:cs typeface="Arial" panose="020B0604020202020204" pitchFamily="34" charset="0"/>
              </a:rPr>
              <a:t>AW Invoked the IGRFA process with communication to DWS, CoGTA and National Treasury.</a:t>
            </a:r>
          </a:p>
          <a:p>
            <a:pPr algn="just" fontAlgn="auto">
              <a:spcAft>
                <a:spcPts val="0"/>
              </a:spcAft>
            </a:pPr>
            <a:r>
              <a:rPr lang="en-US" sz="1500" dirty="0">
                <a:solidFill>
                  <a:srgbClr val="002060"/>
                </a:solidFill>
                <a:latin typeface="Arial" panose="020B0604020202020204" pitchFamily="34" charset="0"/>
                <a:cs typeface="Arial" panose="020B0604020202020204" pitchFamily="34" charset="0"/>
              </a:rPr>
              <a:t>Previous payment plan was only adhered to by ADM, for 3 months that is from June to September 2017, and defaulted in October 2017.</a:t>
            </a:r>
          </a:p>
          <a:p>
            <a:pPr algn="just" fontAlgn="auto">
              <a:spcAft>
                <a:spcPts val="0"/>
              </a:spcAft>
            </a:pPr>
            <a:r>
              <a:rPr lang="en-US" sz="1500" dirty="0">
                <a:solidFill>
                  <a:srgbClr val="002060"/>
                </a:solidFill>
                <a:latin typeface="Arial" panose="020B0604020202020204" pitchFamily="34" charset="0"/>
                <a:cs typeface="Arial" panose="020B0604020202020204" pitchFamily="34" charset="0"/>
              </a:rPr>
              <a:t>AW implemented  water restrictions on ADM water supply on 1</a:t>
            </a:r>
            <a:r>
              <a:rPr lang="en-US" sz="1500" baseline="30000" dirty="0">
                <a:solidFill>
                  <a:srgbClr val="002060"/>
                </a:solidFill>
                <a:latin typeface="Arial" panose="020B0604020202020204" pitchFamily="34" charset="0"/>
                <a:cs typeface="Arial" panose="020B0604020202020204" pitchFamily="34" charset="0"/>
              </a:rPr>
              <a:t>st</a:t>
            </a:r>
            <a:r>
              <a:rPr lang="en-US" sz="1500" dirty="0">
                <a:solidFill>
                  <a:srgbClr val="002060"/>
                </a:solidFill>
                <a:latin typeface="Arial" panose="020B0604020202020204" pitchFamily="34" charset="0"/>
                <a:cs typeface="Arial" panose="020B0604020202020204" pitchFamily="34" charset="0"/>
              </a:rPr>
              <a:t> January 2018  based on the affordability of R5.8 million. ADM applied for a court interdict for restrictions to be lifted. Restrictions were lifted on 11</a:t>
            </a:r>
            <a:r>
              <a:rPr lang="en-US" sz="1500" baseline="30000" dirty="0">
                <a:solidFill>
                  <a:srgbClr val="002060"/>
                </a:solidFill>
                <a:latin typeface="Arial" panose="020B0604020202020204" pitchFamily="34" charset="0"/>
                <a:cs typeface="Arial" panose="020B0604020202020204" pitchFamily="34" charset="0"/>
              </a:rPr>
              <a:t>th</a:t>
            </a:r>
            <a:r>
              <a:rPr lang="en-US" sz="1500" dirty="0">
                <a:solidFill>
                  <a:srgbClr val="002060"/>
                </a:solidFill>
                <a:latin typeface="Arial" panose="020B0604020202020204" pitchFamily="34" charset="0"/>
                <a:cs typeface="Arial" panose="020B0604020202020204" pitchFamily="34" charset="0"/>
              </a:rPr>
              <a:t> January 2018, subsequent to instruction from the Minister. </a:t>
            </a:r>
          </a:p>
          <a:p>
            <a:pPr algn="just" fontAlgn="auto">
              <a:spcAft>
                <a:spcPts val="0"/>
              </a:spcAft>
            </a:pPr>
            <a:r>
              <a:rPr lang="en-US" sz="1500" dirty="0">
                <a:solidFill>
                  <a:srgbClr val="002060"/>
                </a:solidFill>
                <a:latin typeface="Arial" panose="020B0604020202020204" pitchFamily="34" charset="0"/>
                <a:cs typeface="Arial" panose="020B0604020202020204" pitchFamily="34" charset="0"/>
              </a:rPr>
              <a:t>Urgent meeting was convened on 12</a:t>
            </a:r>
            <a:r>
              <a:rPr lang="en-US" sz="1500" baseline="30000" dirty="0">
                <a:solidFill>
                  <a:srgbClr val="002060"/>
                </a:solidFill>
                <a:latin typeface="Arial" panose="020B0604020202020204" pitchFamily="34" charset="0"/>
                <a:cs typeface="Arial" panose="020B0604020202020204" pitchFamily="34" charset="0"/>
              </a:rPr>
              <a:t>th</a:t>
            </a:r>
            <a:r>
              <a:rPr lang="en-US" sz="1500" dirty="0">
                <a:solidFill>
                  <a:srgbClr val="002060"/>
                </a:solidFill>
                <a:latin typeface="Arial" panose="020B0604020202020204" pitchFamily="34" charset="0"/>
                <a:cs typeface="Arial" panose="020B0604020202020204" pitchFamily="34" charset="0"/>
              </a:rPr>
              <a:t> January 2018 with Premier, Minister of Water and Sanitation and Executive Mayor of ADM, Board Chair of AW and respective officials. ADM was instructed to seek a council resolution, for the payment plan and to work with AW, to develop a restriction plan, based on affordability. ADM was also instructed to withdraw the application for interdict. </a:t>
            </a:r>
          </a:p>
          <a:p>
            <a:pPr lvl="0" algn="just" fontAlgn="auto">
              <a:spcAft>
                <a:spcPts val="0"/>
              </a:spcAft>
            </a:pPr>
            <a:r>
              <a:rPr lang="en-US" altLang="en-US" sz="1500" dirty="0">
                <a:solidFill>
                  <a:srgbClr val="002060"/>
                </a:solidFill>
                <a:latin typeface="Arial" panose="020B0604020202020204" pitchFamily="34" charset="0"/>
                <a:cs typeface="Arial" panose="020B0604020202020204" pitchFamily="34" charset="0"/>
              </a:rPr>
              <a:t>IGR processes have been explored extensively. </a:t>
            </a:r>
          </a:p>
          <a:p>
            <a:pPr algn="just" fontAlgn="auto">
              <a:spcAft>
                <a:spcPts val="0"/>
              </a:spcAft>
            </a:pPr>
            <a:r>
              <a:rPr lang="en-US" altLang="en-US" sz="1500" dirty="0">
                <a:solidFill>
                  <a:srgbClr val="002060"/>
                </a:solidFill>
                <a:latin typeface="Arial" panose="020B0604020202020204" pitchFamily="34" charset="0"/>
                <a:cs typeface="Arial" panose="020B0604020202020204" pitchFamily="34" charset="0"/>
              </a:rPr>
              <a:t>There have been more than 6 (six) engagements with ADM since March 2018, to date.</a:t>
            </a:r>
          </a:p>
          <a:p>
            <a:pPr marL="0" indent="0">
              <a:buNone/>
            </a:pPr>
            <a:endParaRPr lang="en-US" sz="1500" dirty="0"/>
          </a:p>
        </p:txBody>
      </p:sp>
      <p:cxnSp>
        <p:nvCxnSpPr>
          <p:cNvPr id="4" name="Straight Connector 3"/>
          <p:cNvCxnSpPr/>
          <p:nvPr/>
        </p:nvCxnSpPr>
        <p:spPr>
          <a:xfrm>
            <a:off x="4337770" y="771550"/>
            <a:ext cx="457200" cy="1588"/>
          </a:xfrm>
          <a:prstGeom prst="line">
            <a:avLst/>
          </a:prstGeom>
          <a:ln w="44450">
            <a:solidFill>
              <a:srgbClr val="44C8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586816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93563"/>
          </a:xfrm>
        </p:spPr>
        <p:txBody>
          <a:bodyPr>
            <a:normAutofit fontScale="90000"/>
          </a:bodyPr>
          <a:lstStyle/>
          <a:p>
            <a:r>
              <a:rPr lang="en-US" dirty="0"/>
              <a:t>Update on the ADM debt </a:t>
            </a:r>
          </a:p>
        </p:txBody>
      </p:sp>
      <p:sp>
        <p:nvSpPr>
          <p:cNvPr id="3" name="Content Placeholder 2"/>
          <p:cNvSpPr>
            <a:spLocks noGrp="1"/>
          </p:cNvSpPr>
          <p:nvPr>
            <p:ph idx="1"/>
          </p:nvPr>
        </p:nvSpPr>
        <p:spPr>
          <a:xfrm>
            <a:off x="457200" y="915566"/>
            <a:ext cx="8435280" cy="3816424"/>
          </a:xfrm>
        </p:spPr>
        <p:txBody>
          <a:bodyPr>
            <a:noAutofit/>
          </a:bodyPr>
          <a:lstStyle/>
          <a:p>
            <a:pPr algn="just" fontAlgn="auto">
              <a:spcAft>
                <a:spcPts val="0"/>
              </a:spcAft>
            </a:pPr>
            <a:r>
              <a:rPr lang="en-US" sz="1800" dirty="0">
                <a:solidFill>
                  <a:srgbClr val="002060"/>
                </a:solidFill>
                <a:latin typeface="Arial" panose="020B0604020202020204" pitchFamily="34" charset="0"/>
                <a:cs typeface="Arial" panose="020B0604020202020204" pitchFamily="34" charset="0"/>
              </a:rPr>
              <a:t>The legal process, to deal with the historical debt, has been explored with major delays caused deliberately by ADM</a:t>
            </a:r>
          </a:p>
          <a:p>
            <a:pPr algn="just" fontAlgn="auto">
              <a:spcAft>
                <a:spcPts val="0"/>
              </a:spcAft>
            </a:pPr>
            <a:r>
              <a:rPr lang="en-US" sz="1800" dirty="0">
                <a:solidFill>
                  <a:srgbClr val="002060"/>
                </a:solidFill>
                <a:latin typeface="Arial" panose="020B0604020202020204" pitchFamily="34" charset="0"/>
                <a:cs typeface="Arial" panose="020B0604020202020204" pitchFamily="34" charset="0"/>
              </a:rPr>
              <a:t>Interest is charged monthly on outstanding debt</a:t>
            </a:r>
          </a:p>
          <a:p>
            <a:pPr algn="just" fontAlgn="auto">
              <a:spcAft>
                <a:spcPts val="0"/>
              </a:spcAft>
            </a:pPr>
            <a:r>
              <a:rPr lang="en-US" sz="1800" dirty="0">
                <a:solidFill>
                  <a:srgbClr val="002060"/>
                </a:solidFill>
                <a:latin typeface="Arial" panose="020B0604020202020204" pitchFamily="34" charset="0"/>
                <a:cs typeface="Arial" panose="020B0604020202020204" pitchFamily="34" charset="0"/>
              </a:rPr>
              <a:t>Implemented 20% water restrictions, after ADM defaulted on current payment agreement</a:t>
            </a:r>
          </a:p>
          <a:p>
            <a:pPr algn="just" fontAlgn="auto">
              <a:spcAft>
                <a:spcPts val="0"/>
              </a:spcAft>
            </a:pPr>
            <a:r>
              <a:rPr lang="en-US" sz="1800" dirty="0">
                <a:solidFill>
                  <a:srgbClr val="002060"/>
                </a:solidFill>
                <a:latin typeface="Arial" panose="020B0604020202020204" pitchFamily="34" charset="0"/>
                <a:cs typeface="Arial" panose="020B0604020202020204" pitchFamily="34" charset="0"/>
              </a:rPr>
              <a:t>Current billing at approximately R8,3 million per month, after restrictions</a:t>
            </a:r>
          </a:p>
          <a:p>
            <a:pPr algn="just" fontAlgn="auto">
              <a:spcAft>
                <a:spcPts val="0"/>
              </a:spcAft>
            </a:pPr>
            <a:r>
              <a:rPr lang="en-US" sz="1800" dirty="0">
                <a:solidFill>
                  <a:srgbClr val="002060"/>
                </a:solidFill>
                <a:latin typeface="Arial" panose="020B0604020202020204" pitchFamily="34" charset="0"/>
                <a:cs typeface="Arial" panose="020B0604020202020204" pitchFamily="34" charset="0"/>
              </a:rPr>
              <a:t>ADM not sticking to the R5,8 million per month arrangement, which has only been paid/exceeded for 5 months, since January 2018.</a:t>
            </a:r>
          </a:p>
          <a:p>
            <a:pPr algn="just" fontAlgn="auto">
              <a:spcAft>
                <a:spcPts val="0"/>
              </a:spcAft>
            </a:pPr>
            <a:r>
              <a:rPr lang="en-US" sz="1800" dirty="0">
                <a:solidFill>
                  <a:srgbClr val="002060"/>
                </a:solidFill>
                <a:latin typeface="Arial" panose="020B0604020202020204" pitchFamily="34" charset="0"/>
                <a:cs typeface="Arial" panose="020B0604020202020204" pitchFamily="34" charset="0"/>
              </a:rPr>
              <a:t>A notice to effect second restrictions of another 20% has been issued on 26th November 2018. </a:t>
            </a:r>
          </a:p>
          <a:p>
            <a:pPr algn="just" fontAlgn="auto">
              <a:spcAft>
                <a:spcPts val="0"/>
              </a:spcAft>
            </a:pPr>
            <a:r>
              <a:rPr lang="en-US" sz="1800" dirty="0">
                <a:solidFill>
                  <a:srgbClr val="002060"/>
                </a:solidFill>
                <a:latin typeface="Arial" panose="020B0604020202020204" pitchFamily="34" charset="0"/>
                <a:cs typeface="Arial" panose="020B0604020202020204" pitchFamily="34" charset="0"/>
              </a:rPr>
              <a:t>Summons was issued to recover historical debt, up to December 2017.</a:t>
            </a:r>
          </a:p>
          <a:p>
            <a:pPr algn="just" fontAlgn="auto">
              <a:spcAft>
                <a:spcPts val="0"/>
              </a:spcAft>
            </a:pPr>
            <a:r>
              <a:rPr lang="en-US" sz="1800" dirty="0">
                <a:solidFill>
                  <a:srgbClr val="002060"/>
                </a:solidFill>
                <a:latin typeface="Arial" panose="020B0604020202020204" pitchFamily="34" charset="0"/>
                <a:cs typeface="Arial" panose="020B0604020202020204" pitchFamily="34" charset="0"/>
              </a:rPr>
              <a:t>National Treasury and Provincial Treasury have been engaged by AW. </a:t>
            </a:r>
          </a:p>
          <a:p>
            <a:pPr marL="0" indent="0">
              <a:buNone/>
            </a:pPr>
            <a:endParaRPr lang="en-US" sz="1800" dirty="0">
              <a:solidFill>
                <a:srgbClr val="002060"/>
              </a:solidFill>
            </a:endParaRPr>
          </a:p>
        </p:txBody>
      </p:sp>
      <p:cxnSp>
        <p:nvCxnSpPr>
          <p:cNvPr id="4" name="Straight Connector 3"/>
          <p:cNvCxnSpPr/>
          <p:nvPr/>
        </p:nvCxnSpPr>
        <p:spPr>
          <a:xfrm>
            <a:off x="4337770" y="771550"/>
            <a:ext cx="457200" cy="1588"/>
          </a:xfrm>
          <a:prstGeom prst="line">
            <a:avLst/>
          </a:prstGeom>
          <a:ln w="44450">
            <a:solidFill>
              <a:srgbClr val="44C8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17975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HEADING IN UPPERCASE</a:t>
            </a:r>
            <a:endParaRPr lang="en-US" dirty="0"/>
          </a:p>
        </p:txBody>
      </p:sp>
      <p:cxnSp>
        <p:nvCxnSpPr>
          <p:cNvPr id="4" name="Straight Connector 3"/>
          <p:cNvCxnSpPr/>
          <p:nvPr/>
        </p:nvCxnSpPr>
        <p:spPr>
          <a:xfrm>
            <a:off x="4343400" y="1063229"/>
            <a:ext cx="457200" cy="1588"/>
          </a:xfrm>
          <a:prstGeom prst="line">
            <a:avLst/>
          </a:prstGeom>
          <a:ln w="44450">
            <a:solidFill>
              <a:srgbClr val="44C8FF"/>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241" y="16789"/>
            <a:ext cx="9036496" cy="5138974"/>
          </a:xfrm>
          <a:prstGeom prst="rect">
            <a:avLst/>
          </a:prstGeom>
        </p:spPr>
      </p:pic>
    </p:spTree>
    <p:extLst>
      <p:ext uri="{BB962C8B-B14F-4D97-AF65-F5344CB8AC3E}">
        <p14:creationId xmlns:p14="http://schemas.microsoft.com/office/powerpoint/2010/main" xmlns="" val="40589909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matola Water AR PPT9.jp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4648200" y="2114550"/>
            <a:ext cx="4114800" cy="1143000"/>
          </a:xfrm>
        </p:spPr>
        <p:txBody>
          <a:bodyPr>
            <a:normAutofit/>
          </a:bodyPr>
          <a:lstStyle/>
          <a:p>
            <a:pPr algn="r"/>
            <a:r>
              <a:rPr lang="en-US" dirty="0">
                <a:solidFill>
                  <a:srgbClr val="FFFFFF"/>
                </a:solidFill>
              </a:rPr>
              <a:t>Tariff proposal 2019/20</a:t>
            </a:r>
          </a:p>
        </p:txBody>
      </p:sp>
      <p:pic>
        <p:nvPicPr>
          <p:cNvPr id="5" name="Picture 4" descr="arrow.png"/>
          <p:cNvPicPr>
            <a:picLocks noChangeAspect="1"/>
          </p:cNvPicPr>
          <p:nvPr/>
        </p:nvPicPr>
        <p:blipFill>
          <a:blip r:embed="rId3"/>
          <a:stretch>
            <a:fillRect/>
          </a:stretch>
        </p:blipFill>
        <p:spPr>
          <a:xfrm>
            <a:off x="7162800" y="438150"/>
            <a:ext cx="1524000" cy="1524000"/>
          </a:xfrm>
          <a:prstGeom prst="rect">
            <a:avLst/>
          </a:prstGeom>
        </p:spPr>
      </p:pic>
      <p:sp>
        <p:nvSpPr>
          <p:cNvPr id="6" name="Title 1"/>
          <p:cNvSpPr txBox="1">
            <a:spLocks/>
          </p:cNvSpPr>
          <p:nvPr/>
        </p:nvSpPr>
        <p:spPr>
          <a:xfrm>
            <a:off x="8153400" y="1276350"/>
            <a:ext cx="609600" cy="685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Arial"/>
                <a:ea typeface="+mj-ea"/>
                <a:cs typeface="Arial"/>
              </a:rPr>
              <a:t>06</a:t>
            </a:r>
            <a:endParaRPr kumimoji="0" lang="en-US" sz="2800" b="1" i="0" u="none" strike="noStrike" kern="1200" cap="none" spc="0" normalizeH="0" baseline="0" noProof="0" dirty="0">
              <a:ln>
                <a:noFill/>
              </a:ln>
              <a:solidFill>
                <a:schemeClr val="bg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09587"/>
          </a:xfrm>
        </p:spPr>
        <p:txBody>
          <a:bodyPr>
            <a:noAutofit/>
          </a:bodyPr>
          <a:lstStyle/>
          <a:p>
            <a:r>
              <a:rPr lang="en-US" sz="2400" dirty="0"/>
              <a:t>Proposed Tariff 2019/20:</a:t>
            </a:r>
            <a:br>
              <a:rPr lang="en-US" sz="2400" dirty="0"/>
            </a:br>
            <a:r>
              <a:rPr lang="en-US" sz="2400" dirty="0">
                <a:solidFill>
                  <a:srgbClr val="FF0000"/>
                </a:solidFill>
              </a:rPr>
              <a:t>Operational context </a:t>
            </a:r>
          </a:p>
        </p:txBody>
      </p:sp>
      <p:sp>
        <p:nvSpPr>
          <p:cNvPr id="3" name="Content Placeholder 2"/>
          <p:cNvSpPr>
            <a:spLocks noGrp="1"/>
          </p:cNvSpPr>
          <p:nvPr>
            <p:ph idx="1"/>
          </p:nvPr>
        </p:nvSpPr>
        <p:spPr>
          <a:xfrm>
            <a:off x="457200" y="1059582"/>
            <a:ext cx="8435280" cy="3535041"/>
          </a:xfrm>
        </p:spPr>
        <p:txBody>
          <a:bodyPr>
            <a:noAutofit/>
          </a:bodyPr>
          <a:lstStyle/>
          <a:p>
            <a:pPr marL="0" indent="0" algn="just" fontAlgn="auto">
              <a:spcAft>
                <a:spcPts val="0"/>
              </a:spcAft>
              <a:buNone/>
            </a:pPr>
            <a:r>
              <a:rPr lang="en-US" sz="1800" b="1" dirty="0">
                <a:solidFill>
                  <a:srgbClr val="002060"/>
                </a:solidFill>
                <a:latin typeface="Arial" panose="020B0604020202020204" pitchFamily="34" charset="0"/>
                <a:cs typeface="Arial" panose="020B0604020202020204" pitchFamily="34" charset="0"/>
              </a:rPr>
              <a:t>Cross subsidisation </a:t>
            </a:r>
          </a:p>
          <a:p>
            <a:pPr algn="just" fontAlgn="auto">
              <a:spcAft>
                <a:spcPts val="0"/>
              </a:spcAft>
            </a:pPr>
            <a:r>
              <a:rPr lang="en-US" sz="1800" dirty="0">
                <a:solidFill>
                  <a:srgbClr val="002060"/>
                </a:solidFill>
                <a:latin typeface="Arial" panose="020B0604020202020204" pitchFamily="34" charset="0"/>
                <a:cs typeface="Arial" panose="020B0604020202020204" pitchFamily="34" charset="0"/>
              </a:rPr>
              <a:t> Average percentage increase is applied to all the schemes</a:t>
            </a:r>
          </a:p>
          <a:p>
            <a:pPr algn="just" fontAlgn="auto">
              <a:spcAft>
                <a:spcPts val="0"/>
              </a:spcAft>
            </a:pPr>
            <a:endParaRPr lang="en-US" sz="1800" dirty="0">
              <a:solidFill>
                <a:srgbClr val="002060"/>
              </a:solidFill>
              <a:latin typeface="Arial" panose="020B0604020202020204" pitchFamily="34" charset="0"/>
              <a:cs typeface="Arial" panose="020B0604020202020204" pitchFamily="34" charset="0"/>
            </a:endParaRPr>
          </a:p>
          <a:p>
            <a:pPr marL="0" indent="0" algn="just" fontAlgn="auto">
              <a:spcAft>
                <a:spcPts val="0"/>
              </a:spcAft>
              <a:buNone/>
            </a:pPr>
            <a:r>
              <a:rPr lang="en-US" sz="1800" b="1" dirty="0">
                <a:solidFill>
                  <a:srgbClr val="002060"/>
                </a:solidFill>
                <a:latin typeface="Arial" panose="020B0604020202020204" pitchFamily="34" charset="0"/>
                <a:cs typeface="Arial" panose="020B0604020202020204" pitchFamily="34" charset="0"/>
              </a:rPr>
              <a:t>This is caused by:</a:t>
            </a:r>
          </a:p>
          <a:p>
            <a:pPr algn="just"/>
            <a:r>
              <a:rPr lang="en-US" sz="1800" dirty="0" smtClean="0">
                <a:solidFill>
                  <a:srgbClr val="002060"/>
                </a:solidFill>
                <a:latin typeface="Arial" panose="020B0604020202020204" pitchFamily="34" charset="0"/>
                <a:cs typeface="Arial" panose="020B0604020202020204" pitchFamily="34" charset="0"/>
              </a:rPr>
              <a:t>Rural </a:t>
            </a:r>
            <a:r>
              <a:rPr lang="en-US" sz="1800" dirty="0">
                <a:solidFill>
                  <a:srgbClr val="002060"/>
                </a:solidFill>
                <a:latin typeface="Arial" panose="020B0604020202020204" pitchFamily="34" charset="0"/>
                <a:cs typeface="Arial" panose="020B0604020202020204" pitchFamily="34" charset="0"/>
              </a:rPr>
              <a:t>vs. urban scheme </a:t>
            </a:r>
          </a:p>
          <a:p>
            <a:pPr lvl="1" algn="just"/>
            <a:r>
              <a:rPr lang="en-US" sz="1400" dirty="0">
                <a:solidFill>
                  <a:srgbClr val="002060"/>
                </a:solidFill>
                <a:latin typeface="Arial" panose="020B0604020202020204" pitchFamily="34" charset="0"/>
                <a:cs typeface="Arial" panose="020B0604020202020204" pitchFamily="34" charset="0"/>
              </a:rPr>
              <a:t> Rural schemes are social schemes </a:t>
            </a:r>
          </a:p>
          <a:p>
            <a:pPr lvl="1" algn="just"/>
            <a:r>
              <a:rPr lang="en-US" sz="1400" dirty="0">
                <a:solidFill>
                  <a:srgbClr val="002060"/>
                </a:solidFill>
                <a:latin typeface="Arial" panose="020B0604020202020204" pitchFamily="34" charset="0"/>
                <a:cs typeface="Arial" panose="020B0604020202020204" pitchFamily="34" charset="0"/>
              </a:rPr>
              <a:t> </a:t>
            </a:r>
            <a:r>
              <a:rPr lang="en-US" sz="1400" dirty="0" smtClean="0">
                <a:solidFill>
                  <a:srgbClr val="002060"/>
                </a:solidFill>
                <a:latin typeface="Arial" panose="020B0604020202020204" pitchFamily="34" charset="0"/>
                <a:cs typeface="Arial" panose="020B0604020202020204" pitchFamily="34" charset="0"/>
              </a:rPr>
              <a:t>Urban </a:t>
            </a:r>
            <a:r>
              <a:rPr lang="en-US" sz="1400" dirty="0">
                <a:solidFill>
                  <a:srgbClr val="002060"/>
                </a:solidFill>
                <a:latin typeface="Arial" panose="020B0604020202020204" pitchFamily="34" charset="0"/>
                <a:cs typeface="Arial" panose="020B0604020202020204" pitchFamily="34" charset="0"/>
              </a:rPr>
              <a:t>schemes are economically viable schemes </a:t>
            </a:r>
          </a:p>
          <a:p>
            <a:pPr algn="just" fontAlgn="auto">
              <a:spcAft>
                <a:spcPts val="0"/>
              </a:spcAft>
            </a:pPr>
            <a:r>
              <a:rPr lang="en-US" sz="1800" dirty="0" smtClean="0">
                <a:solidFill>
                  <a:srgbClr val="002060"/>
                </a:solidFill>
                <a:latin typeface="Arial" panose="020B0604020202020204" pitchFamily="34" charset="0"/>
                <a:cs typeface="Arial" panose="020B0604020202020204" pitchFamily="34" charset="0"/>
              </a:rPr>
              <a:t>Geographical </a:t>
            </a:r>
            <a:r>
              <a:rPr lang="en-US" sz="1800" dirty="0">
                <a:solidFill>
                  <a:srgbClr val="002060"/>
                </a:solidFill>
                <a:latin typeface="Arial" panose="020B0604020202020204" pitchFamily="34" charset="0"/>
                <a:cs typeface="Arial" panose="020B0604020202020204" pitchFamily="34" charset="0"/>
              </a:rPr>
              <a:t>dispersion</a:t>
            </a:r>
          </a:p>
          <a:p>
            <a:pPr lvl="1" algn="just"/>
            <a:r>
              <a:rPr lang="en-US" sz="1400" dirty="0" smtClean="0">
                <a:solidFill>
                  <a:srgbClr val="002060"/>
                </a:solidFill>
                <a:latin typeface="Arial" panose="020B0604020202020204" pitchFamily="34" charset="0"/>
                <a:cs typeface="Arial" panose="020B0604020202020204" pitchFamily="34" charset="0"/>
              </a:rPr>
              <a:t>AW </a:t>
            </a:r>
            <a:r>
              <a:rPr lang="en-US" sz="1400" dirty="0">
                <a:solidFill>
                  <a:srgbClr val="002060"/>
                </a:solidFill>
                <a:latin typeface="Arial" panose="020B0604020202020204" pitchFamily="34" charset="0"/>
                <a:cs typeface="Arial" panose="020B0604020202020204" pitchFamily="34" charset="0"/>
              </a:rPr>
              <a:t>has 11 plants covering 1 District Municipality, 1 Local Municipality and 1 Metropolitan </a:t>
            </a:r>
          </a:p>
          <a:p>
            <a:pPr algn="just" fontAlgn="auto">
              <a:spcAft>
                <a:spcPts val="0"/>
              </a:spcAft>
            </a:pPr>
            <a:r>
              <a:rPr lang="en-US" sz="1800" dirty="0" smtClean="0">
                <a:solidFill>
                  <a:srgbClr val="002060"/>
                </a:solidFill>
                <a:latin typeface="Arial" panose="020B0604020202020204" pitchFamily="34" charset="0"/>
                <a:cs typeface="Arial" panose="020B0604020202020204" pitchFamily="34" charset="0"/>
              </a:rPr>
              <a:t>Financing</a:t>
            </a:r>
            <a:endParaRPr lang="en-US" sz="1800" dirty="0">
              <a:solidFill>
                <a:srgbClr val="002060"/>
              </a:solidFill>
              <a:latin typeface="Arial" panose="020B0604020202020204" pitchFamily="34" charset="0"/>
              <a:cs typeface="Arial" panose="020B0604020202020204" pitchFamily="34" charset="0"/>
            </a:endParaRPr>
          </a:p>
          <a:p>
            <a:pPr lvl="1" algn="just"/>
            <a:r>
              <a:rPr lang="en-US" sz="1400" dirty="0" smtClean="0">
                <a:solidFill>
                  <a:srgbClr val="002060"/>
                </a:solidFill>
                <a:latin typeface="Arial" panose="020B0604020202020204" pitchFamily="34" charset="0"/>
                <a:cs typeface="Arial" panose="020B0604020202020204" pitchFamily="34" charset="0"/>
              </a:rPr>
              <a:t>Challenges </a:t>
            </a:r>
            <a:r>
              <a:rPr lang="en-US" sz="1400" dirty="0">
                <a:solidFill>
                  <a:srgbClr val="002060"/>
                </a:solidFill>
                <a:latin typeface="Arial" panose="020B0604020202020204" pitchFamily="34" charset="0"/>
                <a:cs typeface="Arial" panose="020B0604020202020204" pitchFamily="34" charset="0"/>
              </a:rPr>
              <a:t>in terms of recovery of costs from distressed WSAs</a:t>
            </a:r>
          </a:p>
          <a:p>
            <a:pPr marL="0" indent="0">
              <a:buNone/>
            </a:pPr>
            <a:endParaRPr lang="en-US" sz="1800" dirty="0">
              <a:solidFill>
                <a:srgbClr val="002060"/>
              </a:solidFill>
            </a:endParaRPr>
          </a:p>
        </p:txBody>
      </p:sp>
    </p:spTree>
    <p:extLst>
      <p:ext uri="{BB962C8B-B14F-4D97-AF65-F5344CB8AC3E}">
        <p14:creationId xmlns:p14="http://schemas.microsoft.com/office/powerpoint/2010/main" xmlns="" val="32193221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3603"/>
          </a:xfrm>
        </p:spPr>
        <p:txBody>
          <a:bodyPr>
            <a:noAutofit/>
          </a:bodyPr>
          <a:lstStyle/>
          <a:p>
            <a:r>
              <a:rPr lang="en-US" sz="2400" dirty="0"/>
              <a:t>Proposed Tariff 2019/20:</a:t>
            </a:r>
            <a:br>
              <a:rPr lang="en-US" sz="2400" dirty="0"/>
            </a:br>
            <a:r>
              <a:rPr lang="en-US" sz="2400" dirty="0">
                <a:solidFill>
                  <a:srgbClr val="FF0000"/>
                </a:solidFill>
              </a:rPr>
              <a:t>Anticipated Increases in Input Costs 2019/2020</a:t>
            </a:r>
          </a:p>
        </p:txBody>
      </p:sp>
      <p:sp>
        <p:nvSpPr>
          <p:cNvPr id="3" name="Content Placeholder 2"/>
          <p:cNvSpPr>
            <a:spLocks noGrp="1"/>
          </p:cNvSpPr>
          <p:nvPr>
            <p:ph idx="1"/>
          </p:nvPr>
        </p:nvSpPr>
        <p:spPr>
          <a:xfrm>
            <a:off x="457200" y="1203598"/>
            <a:ext cx="8291264" cy="3679057"/>
          </a:xfrm>
        </p:spPr>
        <p:txBody>
          <a:bodyPr>
            <a:noAutofit/>
          </a:bodyPr>
          <a:lstStyle/>
          <a:p>
            <a:pPr marL="228600" indent="-228600" algn="just" defTabSz="914400">
              <a:lnSpc>
                <a:spcPct val="90000"/>
              </a:lnSpc>
              <a:spcBef>
                <a:spcPts val="1000"/>
              </a:spcBef>
              <a:buFont typeface="Arial" panose="020B0604020202020204" pitchFamily="34" charset="0"/>
              <a:buChar char="•"/>
              <a:defRPr/>
            </a:pPr>
            <a:r>
              <a:rPr lang="en-US" sz="1800" dirty="0">
                <a:solidFill>
                  <a:srgbClr val="002060"/>
                </a:solidFill>
                <a:latin typeface="Arial" panose="020B0604020202020204" pitchFamily="34" charset="0"/>
                <a:cs typeface="Arial" panose="020B0604020202020204" pitchFamily="34" charset="0"/>
              </a:rPr>
              <a:t>CPI has been determined at 5.6% </a:t>
            </a:r>
          </a:p>
          <a:p>
            <a:pPr marL="228600" indent="-228600" algn="just" defTabSz="914400">
              <a:lnSpc>
                <a:spcPct val="90000"/>
              </a:lnSpc>
              <a:spcBef>
                <a:spcPts val="1000"/>
              </a:spcBef>
              <a:buFont typeface="Arial" panose="020B0604020202020204" pitchFamily="34" charset="0"/>
              <a:buChar char="•"/>
              <a:defRPr/>
            </a:pPr>
            <a:r>
              <a:rPr lang="en-US" sz="1800" dirty="0">
                <a:solidFill>
                  <a:srgbClr val="002060"/>
                </a:solidFill>
                <a:latin typeface="Arial" panose="020B0604020202020204" pitchFamily="34" charset="0"/>
                <a:cs typeface="Arial" panose="020B0604020202020204" pitchFamily="34" charset="0"/>
              </a:rPr>
              <a:t>DWS raw water increases set between 1.9% and 14.4% 	</a:t>
            </a:r>
          </a:p>
          <a:p>
            <a:pPr marL="228600" indent="-228600" algn="just" defTabSz="914400">
              <a:lnSpc>
                <a:spcPct val="90000"/>
              </a:lnSpc>
              <a:spcBef>
                <a:spcPts val="1000"/>
              </a:spcBef>
              <a:buFont typeface="Arial" panose="020B0604020202020204" pitchFamily="34" charset="0"/>
              <a:buChar char="•"/>
              <a:defRPr/>
            </a:pPr>
            <a:r>
              <a:rPr lang="en-US" sz="1800" dirty="0">
                <a:solidFill>
                  <a:srgbClr val="002060"/>
                </a:solidFill>
                <a:latin typeface="Arial" panose="020B0604020202020204" pitchFamily="34" charset="0"/>
                <a:cs typeface="Arial" panose="020B0604020202020204" pitchFamily="34" charset="0"/>
              </a:rPr>
              <a:t>Electricity tariff set to increase by 5.7% </a:t>
            </a:r>
          </a:p>
          <a:p>
            <a:pPr marL="228600" indent="-228600" algn="just" defTabSz="914400">
              <a:lnSpc>
                <a:spcPct val="90000"/>
              </a:lnSpc>
              <a:spcBef>
                <a:spcPts val="1000"/>
              </a:spcBef>
              <a:buFont typeface="Arial" panose="020B0604020202020204" pitchFamily="34" charset="0"/>
              <a:buChar char="•"/>
              <a:defRPr/>
            </a:pPr>
            <a:r>
              <a:rPr lang="en-US" sz="1800" dirty="0">
                <a:solidFill>
                  <a:srgbClr val="002060"/>
                </a:solidFill>
                <a:latin typeface="Arial" panose="020B0604020202020204" pitchFamily="34" charset="0"/>
                <a:cs typeface="Arial" panose="020B0604020202020204" pitchFamily="34" charset="0"/>
              </a:rPr>
              <a:t>Salary (Cost to Company) set on average of 6.6%</a:t>
            </a:r>
          </a:p>
          <a:p>
            <a:pPr marL="228600" indent="-228600" algn="just" defTabSz="914400">
              <a:lnSpc>
                <a:spcPct val="90000"/>
              </a:lnSpc>
              <a:spcBef>
                <a:spcPts val="1000"/>
              </a:spcBef>
              <a:buFont typeface="Arial" panose="020B0604020202020204" pitchFamily="34" charset="0"/>
              <a:buChar char="•"/>
              <a:defRPr/>
            </a:pPr>
            <a:r>
              <a:rPr lang="en-US" sz="1800" dirty="0">
                <a:solidFill>
                  <a:srgbClr val="002060"/>
                </a:solidFill>
                <a:latin typeface="Arial" panose="020B0604020202020204" pitchFamily="34" charset="0"/>
                <a:cs typeface="Arial" panose="020B0604020202020204" pitchFamily="34" charset="0"/>
              </a:rPr>
              <a:t>Other input costs increases will vary between PPI and CPI which is an average of 5.6%</a:t>
            </a:r>
          </a:p>
          <a:p>
            <a:pPr marL="228600" indent="-228600" algn="just" defTabSz="914400">
              <a:lnSpc>
                <a:spcPct val="90000"/>
              </a:lnSpc>
              <a:spcBef>
                <a:spcPts val="1000"/>
              </a:spcBef>
              <a:buFont typeface="Arial" panose="020B0604020202020204" pitchFamily="34" charset="0"/>
              <a:buChar char="•"/>
              <a:defRPr/>
            </a:pPr>
            <a:r>
              <a:rPr lang="en-US" sz="1800" dirty="0">
                <a:solidFill>
                  <a:srgbClr val="002060"/>
                </a:solidFill>
                <a:latin typeface="Arial" panose="020B0604020202020204" pitchFamily="34" charset="0"/>
                <a:cs typeface="Arial" panose="020B0604020202020204" pitchFamily="34" charset="0"/>
              </a:rPr>
              <a:t>Proposed tariff increases for BCMM and Ndlambe Municipality is 6.85% for potable water and </a:t>
            </a:r>
            <a:r>
              <a:rPr lang="en-US" sz="1800" dirty="0" smtClean="0">
                <a:solidFill>
                  <a:srgbClr val="002060"/>
                </a:solidFill>
                <a:latin typeface="Arial" panose="020B0604020202020204" pitchFamily="34" charset="0"/>
                <a:cs typeface="Arial" panose="020B0604020202020204" pitchFamily="34" charset="0"/>
              </a:rPr>
              <a:t>6.85% for </a:t>
            </a:r>
            <a:r>
              <a:rPr lang="en-US" sz="1800" dirty="0">
                <a:solidFill>
                  <a:srgbClr val="002060"/>
                </a:solidFill>
                <a:latin typeface="Arial" panose="020B0604020202020204" pitchFamily="34" charset="0"/>
                <a:cs typeface="Arial" panose="020B0604020202020204" pitchFamily="34" charset="0"/>
              </a:rPr>
              <a:t>raw water</a:t>
            </a:r>
          </a:p>
          <a:p>
            <a:pPr marL="228600" indent="-228600" algn="just" defTabSz="914400">
              <a:lnSpc>
                <a:spcPct val="90000"/>
              </a:lnSpc>
              <a:spcBef>
                <a:spcPts val="1000"/>
              </a:spcBef>
              <a:buFont typeface="Arial" panose="020B0604020202020204" pitchFamily="34" charset="0"/>
              <a:buChar char="•"/>
              <a:defRPr/>
            </a:pPr>
            <a:r>
              <a:rPr lang="en-US" sz="1800" dirty="0">
                <a:solidFill>
                  <a:srgbClr val="002060"/>
                </a:solidFill>
                <a:latin typeface="Arial" panose="020B0604020202020204" pitchFamily="34" charset="0"/>
                <a:cs typeface="Arial" panose="020B0604020202020204" pitchFamily="34" charset="0"/>
              </a:rPr>
              <a:t>Proposed tariff increase for ADM is 8.85% for potable and 8.85% for raw water (Incl. 2% Finance costs)</a:t>
            </a:r>
          </a:p>
        </p:txBody>
      </p:sp>
    </p:spTree>
    <p:extLst>
      <p:ext uri="{BB962C8B-B14F-4D97-AF65-F5344CB8AC3E}">
        <p14:creationId xmlns:p14="http://schemas.microsoft.com/office/powerpoint/2010/main" xmlns="" val="41651847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37579"/>
          </a:xfrm>
        </p:spPr>
        <p:txBody>
          <a:bodyPr>
            <a:noAutofit/>
          </a:bodyPr>
          <a:lstStyle/>
          <a:p>
            <a:r>
              <a:rPr lang="en-US" sz="2400" dirty="0"/>
              <a:t>Proposed Tariff 2019/20:</a:t>
            </a:r>
            <a:br>
              <a:rPr lang="en-US" sz="2400" dirty="0"/>
            </a:br>
            <a:r>
              <a:rPr lang="en-US" sz="2400" dirty="0">
                <a:solidFill>
                  <a:srgbClr val="FF0000"/>
                </a:solidFill>
              </a:rPr>
              <a:t>Amathole District Municipality </a:t>
            </a:r>
          </a:p>
        </p:txBody>
      </p:sp>
      <p:pic>
        <p:nvPicPr>
          <p:cNvPr id="5"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915566"/>
            <a:ext cx="5904655" cy="4068686"/>
          </a:xfrm>
          <a:prstGeom prst="rect">
            <a:avLst/>
          </a:prstGeom>
          <a:noFill/>
          <a:ln w="12700">
            <a:solidFill>
              <a:sysClr val="windowText" lastClr="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33210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3558"/>
          </a:xfrm>
        </p:spPr>
        <p:txBody>
          <a:bodyPr>
            <a:noAutofit/>
          </a:bodyPr>
          <a:lstStyle/>
          <a:p>
            <a:r>
              <a:rPr lang="en-US" sz="2400" dirty="0"/>
              <a:t>Proposed Tariff 2019/20:</a:t>
            </a:r>
            <a:br>
              <a:rPr lang="en-US" sz="2400" dirty="0"/>
            </a:br>
            <a:r>
              <a:rPr lang="en-US" sz="2000" dirty="0">
                <a:solidFill>
                  <a:srgbClr val="FF0000"/>
                </a:solidFill>
              </a:rPr>
              <a:t>Buffalo City </a:t>
            </a:r>
            <a:r>
              <a:rPr lang="en-US" sz="2000" dirty="0" smtClean="0">
                <a:solidFill>
                  <a:srgbClr val="FF0000"/>
                </a:solidFill>
              </a:rPr>
              <a:t>Metropolitan</a:t>
            </a:r>
            <a:endParaRPr lang="en-US" sz="2400" dirty="0">
              <a:solidFill>
                <a:srgbClr val="FF0000"/>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1059582"/>
            <a:ext cx="6870614" cy="365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63406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3558"/>
          </a:xfrm>
        </p:spPr>
        <p:txBody>
          <a:bodyPr>
            <a:noAutofit/>
          </a:bodyPr>
          <a:lstStyle/>
          <a:p>
            <a:r>
              <a:rPr lang="en-US" sz="2400" dirty="0"/>
              <a:t>Proposed Tariff 2019/20:</a:t>
            </a:r>
            <a:br>
              <a:rPr lang="en-US" sz="2400" dirty="0"/>
            </a:br>
            <a:r>
              <a:rPr lang="en-US" sz="2000" dirty="0">
                <a:solidFill>
                  <a:srgbClr val="FF0000"/>
                </a:solidFill>
              </a:rPr>
              <a:t>Ndlambe Local Municipality </a:t>
            </a:r>
          </a:p>
        </p:txBody>
      </p:sp>
      <p:pic>
        <p:nvPicPr>
          <p:cNvPr id="5"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1640" y="1347614"/>
            <a:ext cx="7024278" cy="2728423"/>
          </a:xfrm>
          <a:prstGeom prst="rect">
            <a:avLst/>
          </a:prstGeom>
          <a:noFill/>
          <a:ln w="12700">
            <a:solidFill>
              <a:sysClr val="windowText" lastClr="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09277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matola Water AR PPT10.jp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4648200" y="2114550"/>
            <a:ext cx="4114800" cy="1143000"/>
          </a:xfrm>
        </p:spPr>
        <p:txBody>
          <a:bodyPr>
            <a:normAutofit/>
          </a:bodyPr>
          <a:lstStyle/>
          <a:p>
            <a:pPr algn="r"/>
            <a:r>
              <a:rPr lang="en-US" dirty="0">
                <a:solidFill>
                  <a:srgbClr val="FFFFFF"/>
                </a:solidFill>
              </a:rPr>
              <a:t>Looking forward </a:t>
            </a:r>
          </a:p>
        </p:txBody>
      </p:sp>
      <p:pic>
        <p:nvPicPr>
          <p:cNvPr id="5" name="Picture 4" descr="arrow.png"/>
          <p:cNvPicPr>
            <a:picLocks noChangeAspect="1"/>
          </p:cNvPicPr>
          <p:nvPr/>
        </p:nvPicPr>
        <p:blipFill>
          <a:blip r:embed="rId3"/>
          <a:stretch>
            <a:fillRect/>
          </a:stretch>
        </p:blipFill>
        <p:spPr>
          <a:xfrm>
            <a:off x="7162800" y="438150"/>
            <a:ext cx="1524000" cy="1524000"/>
          </a:xfrm>
          <a:prstGeom prst="rect">
            <a:avLst/>
          </a:prstGeom>
        </p:spPr>
      </p:pic>
      <p:sp>
        <p:nvSpPr>
          <p:cNvPr id="6" name="Title 1"/>
          <p:cNvSpPr txBox="1">
            <a:spLocks/>
          </p:cNvSpPr>
          <p:nvPr/>
        </p:nvSpPr>
        <p:spPr>
          <a:xfrm>
            <a:off x="8153400" y="1276350"/>
            <a:ext cx="609600" cy="685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Arial"/>
                <a:ea typeface="+mj-ea"/>
                <a:cs typeface="Arial"/>
              </a:rPr>
              <a:t>07</a:t>
            </a:r>
            <a:endParaRPr kumimoji="0" lang="en-US" sz="2800" b="1" i="0" u="none" strike="noStrike" kern="1200" cap="none" spc="0" normalizeH="0" baseline="0" noProof="0" dirty="0">
              <a:ln>
                <a:noFill/>
              </a:ln>
              <a:solidFill>
                <a:schemeClr val="bg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93563"/>
          </a:xfrm>
        </p:spPr>
        <p:txBody>
          <a:bodyPr>
            <a:normAutofit fontScale="90000"/>
          </a:bodyPr>
          <a:lstStyle/>
          <a:p>
            <a:r>
              <a:rPr lang="en-US" dirty="0"/>
              <a:t>Looking forward </a:t>
            </a:r>
          </a:p>
        </p:txBody>
      </p:sp>
      <p:sp>
        <p:nvSpPr>
          <p:cNvPr id="3" name="Content Placeholder 2"/>
          <p:cNvSpPr>
            <a:spLocks noGrp="1"/>
          </p:cNvSpPr>
          <p:nvPr>
            <p:ph idx="1"/>
          </p:nvPr>
        </p:nvSpPr>
        <p:spPr>
          <a:xfrm>
            <a:off x="457200" y="915566"/>
            <a:ext cx="8435280" cy="3679057"/>
          </a:xfrm>
        </p:spPr>
        <p:txBody>
          <a:bodyPr>
            <a:noAutofit/>
          </a:bodyPr>
          <a:lstStyle/>
          <a:p>
            <a:pPr marL="0" indent="0" algn="just" fontAlgn="auto">
              <a:spcAft>
                <a:spcPts val="0"/>
              </a:spcAft>
              <a:buNone/>
            </a:pPr>
            <a:r>
              <a:rPr lang="en-US" sz="1500" b="1" dirty="0">
                <a:solidFill>
                  <a:srgbClr val="002060"/>
                </a:solidFill>
                <a:latin typeface="Arial" panose="020B0604020202020204" pitchFamily="34" charset="0"/>
                <a:cs typeface="Arial" panose="020B0604020202020204" pitchFamily="34" charset="0"/>
              </a:rPr>
              <a:t>Towards a sustainable organisation </a:t>
            </a:r>
          </a:p>
          <a:p>
            <a:pPr algn="just" fontAlgn="auto">
              <a:spcAft>
                <a:spcPts val="0"/>
              </a:spcAft>
            </a:pPr>
            <a:r>
              <a:rPr lang="en-US" sz="1500" dirty="0">
                <a:solidFill>
                  <a:srgbClr val="002060"/>
                </a:solidFill>
                <a:latin typeface="Arial" panose="020B0604020202020204" pitchFamily="34" charset="0"/>
                <a:cs typeface="Arial" panose="020B0604020202020204" pitchFamily="34" charset="0"/>
              </a:rPr>
              <a:t>Sustainability is at the core of AW priorities to ensure that operations are compliant with sustainable management of the  environment. </a:t>
            </a:r>
          </a:p>
          <a:p>
            <a:pPr algn="just" fontAlgn="auto">
              <a:spcAft>
                <a:spcPts val="0"/>
              </a:spcAft>
            </a:pPr>
            <a:r>
              <a:rPr lang="en-US" sz="1500" dirty="0">
                <a:solidFill>
                  <a:srgbClr val="002060"/>
                </a:solidFill>
                <a:latin typeface="Arial" panose="020B0604020202020204" pitchFamily="34" charset="0"/>
                <a:cs typeface="Arial" panose="020B0604020202020204" pitchFamily="34" charset="0"/>
              </a:rPr>
              <a:t>Exploring innovative ways to be financial sustainable through a growth strategy and financial recovery plan. </a:t>
            </a:r>
          </a:p>
          <a:p>
            <a:pPr algn="just" fontAlgn="auto">
              <a:spcAft>
                <a:spcPts val="0"/>
              </a:spcAft>
            </a:pPr>
            <a:r>
              <a:rPr lang="en-US" sz="1500" dirty="0">
                <a:solidFill>
                  <a:srgbClr val="002060"/>
                </a:solidFill>
                <a:latin typeface="Arial" panose="020B0604020202020204" pitchFamily="34" charset="0"/>
                <a:cs typeface="Arial" panose="020B0604020202020204" pitchFamily="34" charset="0"/>
              </a:rPr>
              <a:t>Fast-tracking the developing of an integrated infrastructure masterplan for the province and business case to leverage funding. </a:t>
            </a:r>
          </a:p>
          <a:p>
            <a:pPr algn="just" fontAlgn="auto">
              <a:spcAft>
                <a:spcPts val="0"/>
              </a:spcAft>
            </a:pPr>
            <a:r>
              <a:rPr lang="en-US" sz="1500" dirty="0">
                <a:solidFill>
                  <a:srgbClr val="002060"/>
                </a:solidFill>
                <a:latin typeface="Arial" panose="020B0604020202020204" pitchFamily="34" charset="0"/>
                <a:cs typeface="Arial" panose="020B0604020202020204" pitchFamily="34" charset="0"/>
              </a:rPr>
              <a:t>Complete the infrastructure upgrades in order to realise an increase in volumes towards improving access. </a:t>
            </a:r>
          </a:p>
          <a:p>
            <a:pPr algn="just" fontAlgn="auto">
              <a:spcAft>
                <a:spcPts val="0"/>
              </a:spcAft>
            </a:pPr>
            <a:r>
              <a:rPr lang="en-US" sz="1500" dirty="0">
                <a:solidFill>
                  <a:srgbClr val="002060"/>
                </a:solidFill>
                <a:latin typeface="Arial" panose="020B0604020202020204" pitchFamily="34" charset="0"/>
                <a:cs typeface="Arial" panose="020B0604020202020204" pitchFamily="34" charset="0"/>
              </a:rPr>
              <a:t>Institutionalise effective risk management at strategic and operational level. </a:t>
            </a:r>
          </a:p>
          <a:p>
            <a:pPr algn="just" fontAlgn="auto">
              <a:spcAft>
                <a:spcPts val="0"/>
              </a:spcAft>
            </a:pPr>
            <a:r>
              <a:rPr lang="en-US" sz="1500" dirty="0">
                <a:solidFill>
                  <a:srgbClr val="002060"/>
                </a:solidFill>
                <a:latin typeface="Arial" panose="020B0604020202020204" pitchFamily="34" charset="0"/>
                <a:cs typeface="Arial" panose="020B0604020202020204" pitchFamily="34" charset="0"/>
              </a:rPr>
              <a:t>Prepare AW capability and competence towards being a regional water utility for the Eastern Cape province.</a:t>
            </a:r>
          </a:p>
          <a:p>
            <a:pPr algn="just" fontAlgn="auto">
              <a:spcAft>
                <a:spcPts val="0"/>
              </a:spcAft>
            </a:pPr>
            <a:r>
              <a:rPr lang="en-US" sz="1500" dirty="0">
                <a:solidFill>
                  <a:srgbClr val="002060"/>
                </a:solidFill>
                <a:latin typeface="Arial" panose="020B0604020202020204" pitchFamily="34" charset="0"/>
                <a:cs typeface="Arial" panose="020B0604020202020204" pitchFamily="34" charset="0"/>
              </a:rPr>
              <a:t>Research and invest in new technologies towards enhancing our operational efficiencies and effectiveness</a:t>
            </a:r>
          </a:p>
          <a:p>
            <a:pPr marL="0" indent="0">
              <a:buNone/>
            </a:pPr>
            <a:endParaRPr lang="en-US" sz="1500" dirty="0"/>
          </a:p>
        </p:txBody>
      </p:sp>
      <p:cxnSp>
        <p:nvCxnSpPr>
          <p:cNvPr id="4" name="Straight Connector 3"/>
          <p:cNvCxnSpPr/>
          <p:nvPr/>
        </p:nvCxnSpPr>
        <p:spPr>
          <a:xfrm>
            <a:off x="4337770" y="771550"/>
            <a:ext cx="457200" cy="1588"/>
          </a:xfrm>
          <a:prstGeom prst="line">
            <a:avLst/>
          </a:prstGeom>
          <a:ln w="44450">
            <a:solidFill>
              <a:srgbClr val="44C8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15617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matola Water AR PPT10.jp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4648200" y="2114550"/>
            <a:ext cx="4114800" cy="1143000"/>
          </a:xfrm>
        </p:spPr>
        <p:txBody>
          <a:bodyPr>
            <a:normAutofit/>
          </a:bodyPr>
          <a:lstStyle/>
          <a:p>
            <a:pPr algn="r"/>
            <a:r>
              <a:rPr lang="en-US" dirty="0">
                <a:solidFill>
                  <a:srgbClr val="FFFFFF"/>
                </a:solidFill>
              </a:rPr>
              <a:t>Acknowledgements and appreciation </a:t>
            </a:r>
          </a:p>
        </p:txBody>
      </p:sp>
      <p:pic>
        <p:nvPicPr>
          <p:cNvPr id="5" name="Picture 4" descr="arrow.png"/>
          <p:cNvPicPr>
            <a:picLocks noChangeAspect="1"/>
          </p:cNvPicPr>
          <p:nvPr/>
        </p:nvPicPr>
        <p:blipFill>
          <a:blip r:embed="rId3"/>
          <a:stretch>
            <a:fillRect/>
          </a:stretch>
        </p:blipFill>
        <p:spPr>
          <a:xfrm>
            <a:off x="7162800" y="438150"/>
            <a:ext cx="1524000" cy="1524000"/>
          </a:xfrm>
          <a:prstGeom prst="rect">
            <a:avLst/>
          </a:prstGeom>
        </p:spPr>
      </p:pic>
      <p:sp>
        <p:nvSpPr>
          <p:cNvPr id="6" name="Title 1"/>
          <p:cNvSpPr txBox="1">
            <a:spLocks/>
          </p:cNvSpPr>
          <p:nvPr/>
        </p:nvSpPr>
        <p:spPr>
          <a:xfrm>
            <a:off x="8153400" y="1276350"/>
            <a:ext cx="609600" cy="685800"/>
          </a:xfrm>
          <a:prstGeom prst="rect">
            <a:avLst/>
          </a:prstGeom>
        </p:spPr>
        <p:txBody>
          <a:bodyPr vert="horz" lIns="91440" tIns="45720" rIns="91440" bIns="45720" rtlCol="0" anchor="ctr">
            <a:normAutofit/>
          </a:bodyPr>
          <a:lstStyle/>
          <a:p>
            <a:pPr algn="ctr">
              <a:spcBef>
                <a:spcPct val="0"/>
              </a:spcBef>
              <a:defRPr/>
            </a:pPr>
            <a:r>
              <a:rPr lang="en-US" sz="2800" b="1" dirty="0" smtClean="0">
                <a:solidFill>
                  <a:prstClr val="white"/>
                </a:solidFill>
                <a:latin typeface="Arial"/>
                <a:cs typeface="Arial"/>
              </a:rPr>
              <a:t>08</a:t>
            </a:r>
            <a:endParaRPr lang="en-US" sz="2800" b="1" dirty="0">
              <a:solidFill>
                <a:prstClr val="white"/>
              </a:solidFill>
              <a:latin typeface="Arial"/>
              <a:cs typeface="Arial"/>
            </a:endParaRPr>
          </a:p>
        </p:txBody>
      </p:sp>
    </p:spTree>
    <p:extLst>
      <p:ext uri="{BB962C8B-B14F-4D97-AF65-F5344CB8AC3E}">
        <p14:creationId xmlns:p14="http://schemas.microsoft.com/office/powerpoint/2010/main" xmlns="" val="39906327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93563"/>
          </a:xfrm>
        </p:spPr>
        <p:txBody>
          <a:bodyPr>
            <a:normAutofit fontScale="90000"/>
          </a:bodyPr>
          <a:lstStyle/>
          <a:p>
            <a:r>
              <a:rPr lang="en-US" dirty="0"/>
              <a:t>Acknowledgements and appreciation </a:t>
            </a:r>
          </a:p>
        </p:txBody>
      </p:sp>
      <p:sp>
        <p:nvSpPr>
          <p:cNvPr id="3" name="Content Placeholder 2"/>
          <p:cNvSpPr>
            <a:spLocks noGrp="1"/>
          </p:cNvSpPr>
          <p:nvPr>
            <p:ph idx="1"/>
          </p:nvPr>
        </p:nvSpPr>
        <p:spPr>
          <a:xfrm>
            <a:off x="457200" y="915566"/>
            <a:ext cx="8435280" cy="3679057"/>
          </a:xfrm>
        </p:spPr>
        <p:txBody>
          <a:bodyPr>
            <a:noAutofit/>
          </a:bodyPr>
          <a:lstStyle/>
          <a:p>
            <a:pPr marL="0" indent="0" algn="just" fontAlgn="auto">
              <a:spcAft>
                <a:spcPts val="0"/>
              </a:spcAft>
              <a:buNone/>
            </a:pPr>
            <a:r>
              <a:rPr lang="en-US" sz="2000" b="1" dirty="0">
                <a:solidFill>
                  <a:srgbClr val="002060"/>
                </a:solidFill>
                <a:latin typeface="Arial" panose="020B0604020202020204" pitchFamily="34" charset="0"/>
                <a:cs typeface="Arial" panose="020B0604020202020204" pitchFamily="34" charset="0"/>
              </a:rPr>
              <a:t>Assistance requested from the Portfolio Committee:</a:t>
            </a:r>
          </a:p>
          <a:p>
            <a:pPr algn="just"/>
            <a:r>
              <a:rPr lang="en-US" sz="2000" dirty="0">
                <a:solidFill>
                  <a:srgbClr val="002060"/>
                </a:solidFill>
                <a:latin typeface="Arial" panose="020B0604020202020204" pitchFamily="34" charset="0"/>
                <a:cs typeface="Arial" panose="020B0604020202020204" pitchFamily="34" charset="0"/>
              </a:rPr>
              <a:t>Board thanks the Portfolio Committee for the constructive engagement in playing its oversight role and holding the Board  accountable in discharging its mandate.  </a:t>
            </a:r>
          </a:p>
          <a:p>
            <a:pPr algn="just"/>
            <a:r>
              <a:rPr lang="en-US" sz="2000" dirty="0">
                <a:solidFill>
                  <a:srgbClr val="002060"/>
                </a:solidFill>
                <a:latin typeface="Arial" panose="020B0604020202020204" pitchFamily="34" charset="0"/>
                <a:cs typeface="Arial" panose="020B0604020202020204" pitchFamily="34" charset="0"/>
              </a:rPr>
              <a:t>Support in transforming Amatola Water into a Regional Water Utility, in order to increase its financial viability and sustainability</a:t>
            </a:r>
          </a:p>
          <a:p>
            <a:pPr algn="just"/>
            <a:r>
              <a:rPr lang="en-US" sz="2000" dirty="0">
                <a:solidFill>
                  <a:srgbClr val="002060"/>
                </a:solidFill>
                <a:latin typeface="Arial" panose="020B0604020202020204" pitchFamily="34" charset="0"/>
                <a:cs typeface="Arial" panose="020B0604020202020204" pitchFamily="34" charset="0"/>
              </a:rPr>
              <a:t>Support IGR efforts to recover debt from ADM and other institutions of government</a:t>
            </a:r>
          </a:p>
          <a:p>
            <a:pPr marL="0" indent="0">
              <a:buNone/>
            </a:pPr>
            <a:endParaRPr lang="en-US" sz="2000" dirty="0"/>
          </a:p>
        </p:txBody>
      </p:sp>
      <p:cxnSp>
        <p:nvCxnSpPr>
          <p:cNvPr id="4" name="Straight Connector 3"/>
          <p:cNvCxnSpPr/>
          <p:nvPr/>
        </p:nvCxnSpPr>
        <p:spPr>
          <a:xfrm>
            <a:off x="4337770" y="771550"/>
            <a:ext cx="457200" cy="1588"/>
          </a:xfrm>
          <a:prstGeom prst="line">
            <a:avLst/>
          </a:prstGeom>
          <a:ln w="44450">
            <a:solidFill>
              <a:srgbClr val="44C8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71864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576064"/>
          </a:xfrm>
        </p:spPr>
        <p:txBody>
          <a:bodyPr/>
          <a:lstStyle/>
          <a:p>
            <a:r>
              <a:rPr lang="en-US" dirty="0"/>
              <a:t>Secondary Business Activities </a:t>
            </a:r>
          </a:p>
        </p:txBody>
      </p:sp>
      <p:sp>
        <p:nvSpPr>
          <p:cNvPr id="4" name="Content Placeholder 2"/>
          <p:cNvSpPr>
            <a:spLocks noGrp="1"/>
          </p:cNvSpPr>
          <p:nvPr>
            <p:ph idx="1"/>
          </p:nvPr>
        </p:nvSpPr>
        <p:spPr>
          <a:xfrm>
            <a:off x="457200" y="1203598"/>
            <a:ext cx="8363272" cy="3024336"/>
          </a:xfrm>
        </p:spPr>
        <p:txBody>
          <a:bodyPr>
            <a:normAutofit/>
          </a:bodyPr>
          <a:lstStyle/>
          <a:p>
            <a:pPr algn="just"/>
            <a:r>
              <a:rPr lang="en-US" sz="2400" dirty="0">
                <a:solidFill>
                  <a:srgbClr val="002060"/>
                </a:solidFill>
              </a:rPr>
              <a:t>Amatola Water has undertaken some implementing agency work mainly for Department of Water and Sanitation, and in particular under the </a:t>
            </a:r>
            <a:r>
              <a:rPr lang="en-US" sz="2400" dirty="0">
                <a:solidFill>
                  <a:srgbClr val="FF0000"/>
                </a:solidFill>
              </a:rPr>
              <a:t>Regional Bulk Infrastructure Grant </a:t>
            </a:r>
            <a:r>
              <a:rPr lang="en-US" sz="2400" dirty="0">
                <a:solidFill>
                  <a:srgbClr val="002060"/>
                </a:solidFill>
              </a:rPr>
              <a:t>(RBIG) programme </a:t>
            </a:r>
          </a:p>
          <a:p>
            <a:pPr algn="just"/>
            <a:r>
              <a:rPr lang="en-US" sz="2400" dirty="0">
                <a:solidFill>
                  <a:srgbClr val="002060"/>
                </a:solidFill>
              </a:rPr>
              <a:t>Work for other clients like </a:t>
            </a:r>
            <a:r>
              <a:rPr lang="en-US" sz="2400" dirty="0">
                <a:solidFill>
                  <a:srgbClr val="FF0000"/>
                </a:solidFill>
              </a:rPr>
              <a:t>National Department of Public Works</a:t>
            </a:r>
            <a:r>
              <a:rPr lang="en-US" sz="2400" dirty="0">
                <a:solidFill>
                  <a:srgbClr val="002060"/>
                </a:solidFill>
              </a:rPr>
              <a:t> and </a:t>
            </a:r>
            <a:r>
              <a:rPr lang="en-US" sz="2400" dirty="0">
                <a:solidFill>
                  <a:srgbClr val="FF0000"/>
                </a:solidFill>
              </a:rPr>
              <a:t>Eastern Cape Department of Education </a:t>
            </a:r>
            <a:r>
              <a:rPr lang="en-US" sz="2400" dirty="0">
                <a:solidFill>
                  <a:srgbClr val="002060"/>
                </a:solidFill>
              </a:rPr>
              <a:t>has been undertaken. </a:t>
            </a:r>
          </a:p>
          <a:p>
            <a:endParaRPr lang="en-US" sz="2400" dirty="0"/>
          </a:p>
        </p:txBody>
      </p:sp>
    </p:spTree>
    <p:extLst>
      <p:ext uri="{BB962C8B-B14F-4D97-AF65-F5344CB8AC3E}">
        <p14:creationId xmlns:p14="http://schemas.microsoft.com/office/powerpoint/2010/main" xmlns="" val="5253862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matola Water AR PPT14.jp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3429000" y="2876550"/>
            <a:ext cx="2286000" cy="1143000"/>
          </a:xfrm>
        </p:spPr>
        <p:txBody>
          <a:bodyPr>
            <a:normAutofit/>
          </a:bodyPr>
          <a:lstStyle/>
          <a:p>
            <a:r>
              <a:rPr lang="en-US" sz="3000" b="1" dirty="0" smtClean="0">
                <a:solidFill>
                  <a:srgbClr val="FFFFFF"/>
                </a:solidFill>
                <a:latin typeface="Arial"/>
                <a:cs typeface="Arial"/>
              </a:rPr>
              <a:t>THANK YOU</a:t>
            </a:r>
            <a:endParaRPr lang="en-US" sz="3000" b="1" dirty="0">
              <a:solidFill>
                <a:srgbClr val="FFFFFF"/>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576064"/>
          </a:xfrm>
        </p:spPr>
        <p:txBody>
          <a:bodyPr/>
          <a:lstStyle/>
          <a:p>
            <a:r>
              <a:rPr lang="en-US" dirty="0"/>
              <a:t>Secondary Business Activities </a:t>
            </a:r>
          </a:p>
        </p:txBody>
      </p:sp>
      <p:graphicFrame>
        <p:nvGraphicFramePr>
          <p:cNvPr id="6" name="Table 5"/>
          <p:cNvGraphicFramePr>
            <a:graphicFrameLocks noGrp="1"/>
          </p:cNvGraphicFramePr>
          <p:nvPr>
            <p:extLst>
              <p:ext uri="{D42A27DB-BD31-4B8C-83A1-F6EECF244321}">
                <p14:modId xmlns:p14="http://schemas.microsoft.com/office/powerpoint/2010/main" xmlns="" val="284484203"/>
              </p:ext>
            </p:extLst>
          </p:nvPr>
        </p:nvGraphicFramePr>
        <p:xfrm>
          <a:off x="73362" y="699543"/>
          <a:ext cx="8963134" cy="4376747"/>
        </p:xfrm>
        <a:graphic>
          <a:graphicData uri="http://schemas.openxmlformats.org/drawingml/2006/table">
            <a:tbl>
              <a:tblPr firstRow="1" bandRow="1"/>
              <a:tblGrid>
                <a:gridCol w="2069571"/>
                <a:gridCol w="2947238"/>
                <a:gridCol w="3946325"/>
              </a:tblGrid>
              <a:tr h="29586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400" dirty="0" smtClean="0">
                          <a:latin typeface="Arial" panose="020B0604020202020204" pitchFamily="34" charset="0"/>
                          <a:cs typeface="Arial" panose="020B0604020202020204" pitchFamily="34" charset="0"/>
                        </a:rPr>
                        <a:t>Project name</a:t>
                      </a:r>
                      <a:endParaRPr lang="en-ZA"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400" dirty="0" smtClean="0">
                          <a:latin typeface="Arial" panose="020B0604020202020204" pitchFamily="34" charset="0"/>
                          <a:cs typeface="Arial" panose="020B0604020202020204" pitchFamily="34" charset="0"/>
                        </a:rPr>
                        <a:t>Projection</a:t>
                      </a:r>
                      <a:r>
                        <a:rPr lang="en-US" sz="1400" baseline="0" dirty="0" smtClean="0">
                          <a:latin typeface="Arial" panose="020B0604020202020204" pitchFamily="34" charset="0"/>
                          <a:cs typeface="Arial" panose="020B0604020202020204" pitchFamily="34" charset="0"/>
                        </a:rPr>
                        <a:t> Description </a:t>
                      </a:r>
                      <a:endParaRPr lang="en-ZA"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400" dirty="0" smtClean="0">
                          <a:latin typeface="Arial" panose="020B0604020202020204" pitchFamily="34" charset="0"/>
                          <a:cs typeface="Arial" panose="020B0604020202020204" pitchFamily="34" charset="0"/>
                        </a:rPr>
                        <a:t>Impact </a:t>
                      </a:r>
                      <a:endParaRPr lang="en-ZA"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156810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b="1" dirty="0" smtClean="0">
                          <a:solidFill>
                            <a:srgbClr val="002060"/>
                          </a:solidFill>
                          <a:latin typeface="Arial" panose="020B0604020202020204" pitchFamily="34" charset="0"/>
                          <a:cs typeface="Arial" panose="020B0604020202020204" pitchFamily="34" charset="0"/>
                        </a:rPr>
                        <a:t>King Sabata Dalindyebo Presidential</a:t>
                      </a:r>
                      <a:r>
                        <a:rPr lang="en-US" sz="1250" b="1" baseline="0" dirty="0" smtClean="0">
                          <a:solidFill>
                            <a:srgbClr val="002060"/>
                          </a:solidFill>
                          <a:latin typeface="Arial" panose="020B0604020202020204" pitchFamily="34" charset="0"/>
                          <a:cs typeface="Arial" panose="020B0604020202020204" pitchFamily="34" charset="0"/>
                        </a:rPr>
                        <a:t> Intervention (KSDPI)</a:t>
                      </a:r>
                      <a:endParaRPr lang="en-ZA" sz="1250" b="1" dirty="0">
                        <a:solidFill>
                          <a:srgbClr val="002060"/>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dirty="0" smtClean="0">
                          <a:solidFill>
                            <a:srgbClr val="002060"/>
                          </a:solidFill>
                          <a:latin typeface="Arial" panose="020B0604020202020204" pitchFamily="34" charset="0"/>
                          <a:cs typeface="Arial" panose="020B0604020202020204" pitchFamily="34" charset="0"/>
                        </a:rPr>
                        <a:t>The KSDPI Bulk Water Project</a:t>
                      </a:r>
                    </a:p>
                    <a:p>
                      <a:r>
                        <a:rPr lang="en-US" sz="1250" dirty="0" smtClean="0">
                          <a:solidFill>
                            <a:srgbClr val="002060"/>
                          </a:solidFill>
                          <a:latin typeface="Arial" panose="020B0604020202020204" pitchFamily="34" charset="0"/>
                          <a:cs typeface="Arial" panose="020B0604020202020204" pitchFamily="34" charset="0"/>
                        </a:rPr>
                        <a:t>aims to unlock housing and commercial development for the region as well as Mthatha.</a:t>
                      </a:r>
                      <a:endParaRPr lang="en-ZA" sz="1250" dirty="0">
                        <a:solidFill>
                          <a:srgbClr val="002060"/>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71450" indent="-171450" algn="l" defTabSz="457200" rtl="0" eaLnBrk="1" latinLnBrk="0" hangingPunct="1">
                        <a:buFont typeface="Arial" panose="020B0604020202020204" pitchFamily="34" charset="0"/>
                        <a:buChar char="•"/>
                      </a:pPr>
                      <a:r>
                        <a:rPr lang="en-US" sz="1250" kern="1200" dirty="0" smtClean="0">
                          <a:solidFill>
                            <a:srgbClr val="002060"/>
                          </a:solidFill>
                          <a:latin typeface="Arial" panose="020B0604020202020204" pitchFamily="34" charset="0"/>
                          <a:ea typeface="+mn-ea"/>
                          <a:cs typeface="Arial" panose="020B0604020202020204" pitchFamily="34" charset="0"/>
                        </a:rPr>
                        <a:t>To expand </a:t>
                      </a:r>
                      <a:r>
                        <a:rPr lang="en-US" sz="1250" kern="1200" dirty="0" err="1" smtClean="0">
                          <a:solidFill>
                            <a:srgbClr val="002060"/>
                          </a:solidFill>
                          <a:latin typeface="Arial" panose="020B0604020202020204" pitchFamily="34" charset="0"/>
                          <a:ea typeface="+mn-ea"/>
                          <a:cs typeface="Arial" panose="020B0604020202020204" pitchFamily="34" charset="0"/>
                        </a:rPr>
                        <a:t>Mthatha’s</a:t>
                      </a:r>
                      <a:r>
                        <a:rPr lang="en-US" sz="1250" kern="1200" dirty="0" smtClean="0">
                          <a:solidFill>
                            <a:srgbClr val="002060"/>
                          </a:solidFill>
                          <a:latin typeface="Arial" panose="020B0604020202020204" pitchFamily="34" charset="0"/>
                          <a:ea typeface="+mn-ea"/>
                          <a:cs typeface="Arial" panose="020B0604020202020204" pitchFamily="34" charset="0"/>
                        </a:rPr>
                        <a:t> existing bulk water supply system operated by the OR Tambo DM to create a regional scheme extending along five development “corridors” and serving just over one million people.</a:t>
                      </a:r>
                    </a:p>
                    <a:p>
                      <a:pPr marL="171450" indent="-171450" algn="l" defTabSz="457200" rtl="0" eaLnBrk="1" latinLnBrk="0" hangingPunct="1">
                        <a:buFont typeface="Arial" panose="020B0604020202020204" pitchFamily="34" charset="0"/>
                        <a:buChar char="•"/>
                      </a:pPr>
                      <a:r>
                        <a:rPr lang="en-US" sz="1250" kern="1200" dirty="0" smtClean="0">
                          <a:solidFill>
                            <a:srgbClr val="002060"/>
                          </a:solidFill>
                          <a:latin typeface="Arial" panose="020B0604020202020204" pitchFamily="34" charset="0"/>
                          <a:ea typeface="+mn-ea"/>
                          <a:cs typeface="Arial" panose="020B0604020202020204" pitchFamily="34" charset="0"/>
                        </a:rPr>
                        <a:t>Aims to unlock housing and commercial development for the region rather than Mthatha only.</a:t>
                      </a:r>
                      <a:endParaRPr lang="en-ZA" sz="1250" kern="1200" dirty="0">
                        <a:solidFill>
                          <a:srgbClr val="002060"/>
                        </a:solidFill>
                        <a:latin typeface="Arial" panose="020B0604020202020204" pitchFamily="34" charset="0"/>
                        <a:ea typeface="+mn-ea"/>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85893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50" b="1" dirty="0" smtClean="0">
                          <a:solidFill>
                            <a:srgbClr val="002060"/>
                          </a:solidFill>
                          <a:latin typeface="Arial" panose="020B0604020202020204" pitchFamily="34" charset="0"/>
                          <a:cs typeface="Arial" panose="020B0604020202020204" pitchFamily="34" charset="0"/>
                        </a:rPr>
                        <a:t>King Sabata Dalindyebo</a:t>
                      </a:r>
                      <a:r>
                        <a:rPr lang="en-US" sz="1250" b="1" baseline="0" dirty="0" smtClean="0">
                          <a:solidFill>
                            <a:srgbClr val="002060"/>
                          </a:solidFill>
                          <a:latin typeface="Arial" panose="020B0604020202020204" pitchFamily="34" charset="0"/>
                          <a:cs typeface="Arial" panose="020B0604020202020204" pitchFamily="34" charset="0"/>
                        </a:rPr>
                        <a:t>: Mthatha Pipe Replacement </a:t>
                      </a:r>
                      <a:endParaRPr lang="en-ZA" sz="1250" b="1" dirty="0" smtClean="0">
                        <a:solidFill>
                          <a:srgbClr val="002060"/>
                        </a:solidFill>
                        <a:latin typeface="Arial" panose="020B0604020202020204" pitchFamily="34" charset="0"/>
                        <a:cs typeface="Arial" panose="020B0604020202020204" pitchFamily="34" charset="0"/>
                      </a:endParaRPr>
                    </a:p>
                    <a:p>
                      <a:pPr marL="0" algn="l" defTabSz="457200" rtl="0" eaLnBrk="1" latinLnBrk="0" hangingPunct="1"/>
                      <a:endParaRPr lang="en-ZA" sz="1250" b="1" kern="1200" dirty="0">
                        <a:solidFill>
                          <a:srgbClr val="002060"/>
                        </a:solidFill>
                        <a:latin typeface="Arial" panose="020B0604020202020204" pitchFamily="34" charset="0"/>
                        <a:ea typeface="+mn-ea"/>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dirty="0" smtClean="0">
                          <a:solidFill>
                            <a:srgbClr val="002060"/>
                          </a:solidFill>
                          <a:latin typeface="Arial" panose="020B0604020202020204" pitchFamily="34" charset="0"/>
                          <a:cs typeface="Arial" panose="020B0604020202020204" pitchFamily="34" charset="0"/>
                        </a:rPr>
                        <a:t>Replacement of failing old dilapidated pipes, associated monitoring mechanisms and rehabilitation of leaking reservoirs (10 x contracts).</a:t>
                      </a:r>
                      <a:endParaRPr lang="en-ZA" sz="1250" dirty="0">
                        <a:solidFill>
                          <a:srgbClr val="002060"/>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r>
                        <a:rPr lang="en-US" sz="1250" dirty="0" smtClean="0">
                          <a:solidFill>
                            <a:srgbClr val="002060"/>
                          </a:solidFill>
                          <a:latin typeface="Arial" panose="020B0604020202020204" pitchFamily="34" charset="0"/>
                          <a:cs typeface="Arial" panose="020B0604020202020204" pitchFamily="34" charset="0"/>
                        </a:rPr>
                        <a:t>Improve the level of service to the community. </a:t>
                      </a:r>
                    </a:p>
                    <a:p>
                      <a:pPr marL="171450" indent="-171450">
                        <a:buFont typeface="Arial" panose="020B0604020202020204" pitchFamily="34" charset="0"/>
                        <a:buChar char="•"/>
                      </a:pPr>
                      <a:r>
                        <a:rPr lang="en-US" sz="1250" dirty="0" smtClean="0">
                          <a:solidFill>
                            <a:srgbClr val="002060"/>
                          </a:solidFill>
                          <a:latin typeface="Arial" panose="020B0604020202020204" pitchFamily="34" charset="0"/>
                          <a:cs typeface="Arial" panose="020B0604020202020204" pitchFamily="34" charset="0"/>
                        </a:rPr>
                        <a:t>Reduce the number of pipe bursts.</a:t>
                      </a:r>
                      <a:endParaRPr lang="en-ZA" sz="1250" dirty="0">
                        <a:solidFill>
                          <a:srgbClr val="002060"/>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9757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50" b="1" dirty="0" smtClean="0">
                          <a:solidFill>
                            <a:srgbClr val="002060"/>
                          </a:solidFill>
                          <a:latin typeface="Arial" panose="020B0604020202020204" pitchFamily="34" charset="0"/>
                          <a:cs typeface="Arial" panose="020B0604020202020204" pitchFamily="34" charset="0"/>
                        </a:rPr>
                        <a:t>Nooitgedagt/Coega</a:t>
                      </a:r>
                      <a:r>
                        <a:rPr lang="en-US" sz="1250" b="1" baseline="0" dirty="0" smtClean="0">
                          <a:solidFill>
                            <a:srgbClr val="002060"/>
                          </a:solidFill>
                          <a:latin typeface="Arial" panose="020B0604020202020204" pitchFamily="34" charset="0"/>
                          <a:cs typeface="Arial" panose="020B0604020202020204" pitchFamily="34" charset="0"/>
                        </a:rPr>
                        <a:t> Low Level Supply Scheme (NCLLS)</a:t>
                      </a:r>
                      <a:endParaRPr lang="en-ZA" sz="1250" b="1" dirty="0">
                        <a:solidFill>
                          <a:srgbClr val="002060"/>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50" dirty="0" smtClean="0">
                          <a:solidFill>
                            <a:srgbClr val="002060"/>
                          </a:solidFill>
                          <a:latin typeface="Arial" panose="020B0604020202020204" pitchFamily="34" charset="0"/>
                          <a:cs typeface="Arial" panose="020B0604020202020204" pitchFamily="34" charset="0"/>
                        </a:rPr>
                        <a:t>PHASE 3: Construction of WTW, 45Mℓ reservoir, and AC pipeline mitigation</a:t>
                      </a:r>
                      <a:endParaRPr lang="en-ZA" sz="1250" dirty="0">
                        <a:solidFill>
                          <a:srgbClr val="002060"/>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r>
                        <a:rPr lang="en-US" sz="1250" dirty="0" smtClean="0">
                          <a:solidFill>
                            <a:srgbClr val="002060"/>
                          </a:solidFill>
                          <a:latin typeface="Arial" panose="020B0604020202020204" pitchFamily="34" charset="0"/>
                          <a:cs typeface="Arial" panose="020B0604020202020204" pitchFamily="34" charset="0"/>
                        </a:rPr>
                        <a:t>NMBM currently supplies 310Ml/d of treated water to some 1.23 million consumers and smaller municipalities around the metropolitan boundaries. </a:t>
                      </a:r>
                    </a:p>
                    <a:p>
                      <a:pPr marL="171450" indent="-171450">
                        <a:buFont typeface="Arial" panose="020B0604020202020204" pitchFamily="34" charset="0"/>
                        <a:buChar char="•"/>
                      </a:pPr>
                      <a:r>
                        <a:rPr lang="en-US" sz="1250" dirty="0" smtClean="0">
                          <a:solidFill>
                            <a:srgbClr val="002060"/>
                          </a:solidFill>
                          <a:latin typeface="Arial" panose="020B0604020202020204" pitchFamily="34" charset="0"/>
                          <a:cs typeface="Arial" panose="020B0604020202020204" pitchFamily="34" charset="0"/>
                        </a:rPr>
                        <a:t>The new extension of the WTW will be upgraded from 70Ml/d to an average capacity of 160Ml/d (10Ml/d peak), with new associated mechanical and electrical works.</a:t>
                      </a:r>
                      <a:endParaRPr lang="en-ZA" sz="1250" dirty="0">
                        <a:solidFill>
                          <a:srgbClr val="002060"/>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Tree>
    <p:extLst>
      <p:ext uri="{BB962C8B-B14F-4D97-AF65-F5344CB8AC3E}">
        <p14:creationId xmlns:p14="http://schemas.microsoft.com/office/powerpoint/2010/main" xmlns="" val="134708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5"/>
            <a:ext cx="8229600" cy="576064"/>
          </a:xfrm>
        </p:spPr>
        <p:txBody>
          <a:bodyPr>
            <a:normAutofit/>
          </a:bodyPr>
          <a:lstStyle/>
          <a:p>
            <a:r>
              <a:rPr lang="en-US" sz="2800" dirty="0"/>
              <a:t>Secondary Business Activities </a:t>
            </a:r>
          </a:p>
        </p:txBody>
      </p:sp>
      <p:graphicFrame>
        <p:nvGraphicFramePr>
          <p:cNvPr id="4" name="Table 3"/>
          <p:cNvGraphicFramePr>
            <a:graphicFrameLocks noGrp="1"/>
          </p:cNvGraphicFramePr>
          <p:nvPr>
            <p:extLst>
              <p:ext uri="{D42A27DB-BD31-4B8C-83A1-F6EECF244321}">
                <p14:modId xmlns:p14="http://schemas.microsoft.com/office/powerpoint/2010/main" xmlns="" val="688434825"/>
              </p:ext>
            </p:extLst>
          </p:nvPr>
        </p:nvGraphicFramePr>
        <p:xfrm>
          <a:off x="107504" y="627535"/>
          <a:ext cx="8856983" cy="4312463"/>
        </p:xfrm>
        <a:graphic>
          <a:graphicData uri="http://schemas.openxmlformats.org/drawingml/2006/table">
            <a:tbl>
              <a:tblPr firstRow="1" bandRow="1"/>
              <a:tblGrid>
                <a:gridCol w="2268082"/>
                <a:gridCol w="2907175"/>
                <a:gridCol w="3681726"/>
              </a:tblGrid>
              <a:tr h="432047">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400" dirty="0" smtClean="0">
                          <a:latin typeface="Arial" panose="020B0604020202020204" pitchFamily="34" charset="0"/>
                          <a:cs typeface="Arial" panose="020B0604020202020204" pitchFamily="34" charset="0"/>
                        </a:rPr>
                        <a:t>Project name</a:t>
                      </a:r>
                      <a:endParaRPr lang="en-ZA"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400" dirty="0" smtClean="0">
                          <a:latin typeface="Arial" panose="020B0604020202020204" pitchFamily="34" charset="0"/>
                          <a:cs typeface="Arial" panose="020B0604020202020204" pitchFamily="34" charset="0"/>
                        </a:rPr>
                        <a:t>Projection</a:t>
                      </a:r>
                      <a:r>
                        <a:rPr lang="en-US" sz="1400" baseline="0" dirty="0" smtClean="0">
                          <a:latin typeface="Arial" panose="020B0604020202020204" pitchFamily="34" charset="0"/>
                          <a:cs typeface="Arial" panose="020B0604020202020204" pitchFamily="34" charset="0"/>
                        </a:rPr>
                        <a:t> Description </a:t>
                      </a:r>
                      <a:endParaRPr lang="en-ZA"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400" dirty="0" smtClean="0">
                          <a:latin typeface="Arial" panose="020B0604020202020204" pitchFamily="34" charset="0"/>
                          <a:cs typeface="Arial" panose="020B0604020202020204" pitchFamily="34" charset="0"/>
                        </a:rPr>
                        <a:t>Impact </a:t>
                      </a:r>
                      <a:endParaRPr lang="en-ZA"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66848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300" b="1" dirty="0" smtClean="0">
                          <a:solidFill>
                            <a:srgbClr val="002060"/>
                          </a:solidFill>
                          <a:latin typeface="Arial" panose="020B0604020202020204" pitchFamily="34" charset="0"/>
                          <a:cs typeface="Arial" panose="020B0604020202020204" pitchFamily="34" charset="0"/>
                        </a:rPr>
                        <a:t>Department</a:t>
                      </a:r>
                      <a:r>
                        <a:rPr lang="en-US" sz="1300" b="1" baseline="0" dirty="0" smtClean="0">
                          <a:solidFill>
                            <a:srgbClr val="002060"/>
                          </a:solidFill>
                          <a:latin typeface="Arial" panose="020B0604020202020204" pitchFamily="34" charset="0"/>
                          <a:cs typeface="Arial" panose="020B0604020202020204" pitchFamily="34" charset="0"/>
                        </a:rPr>
                        <a:t> of Water and Sanitation: Dam Management </a:t>
                      </a:r>
                      <a:endParaRPr lang="en-ZA" sz="1300" b="1" dirty="0">
                        <a:solidFill>
                          <a:srgbClr val="002060"/>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300" dirty="0" smtClean="0">
                          <a:solidFill>
                            <a:srgbClr val="002060"/>
                          </a:solidFill>
                          <a:latin typeface="Arial" panose="020B0604020202020204" pitchFamily="34" charset="0"/>
                          <a:cs typeface="Arial" panose="020B0604020202020204" pitchFamily="34" charset="0"/>
                        </a:rPr>
                        <a:t>Operations and maintenance on 21 dams within the Eastern Cape province.</a:t>
                      </a:r>
                      <a:endParaRPr lang="en-ZA" sz="1300" dirty="0">
                        <a:solidFill>
                          <a:srgbClr val="002060"/>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300" dirty="0" smtClean="0">
                          <a:solidFill>
                            <a:srgbClr val="002060"/>
                          </a:solidFill>
                          <a:latin typeface="Arial" panose="020B0604020202020204" pitchFamily="34" charset="0"/>
                          <a:cs typeface="Arial" panose="020B0604020202020204" pitchFamily="34" charset="0"/>
                        </a:rPr>
                        <a:t>Safety integrity of dams managed under this contract.</a:t>
                      </a:r>
                      <a:endParaRPr lang="en-ZA" sz="1300" dirty="0">
                        <a:solidFill>
                          <a:srgbClr val="002060"/>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49747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457200" rtl="0" eaLnBrk="1" latinLnBrk="0" hangingPunct="1"/>
                      <a:r>
                        <a:rPr lang="en-US" sz="1300" b="1" kern="1200" dirty="0" smtClean="0">
                          <a:solidFill>
                            <a:srgbClr val="002060"/>
                          </a:solidFill>
                          <a:latin typeface="Arial" panose="020B0604020202020204" pitchFamily="34" charset="0"/>
                          <a:ea typeface="+mn-ea"/>
                          <a:cs typeface="Arial" panose="020B0604020202020204" pitchFamily="34" charset="0"/>
                        </a:rPr>
                        <a:t>National Department of Public Works: Operation and maintenance on state-owned properties</a:t>
                      </a:r>
                      <a:endParaRPr lang="en-ZA" sz="1300" b="1" kern="1200" dirty="0">
                        <a:solidFill>
                          <a:srgbClr val="002060"/>
                        </a:solidFill>
                        <a:latin typeface="Arial" panose="020B0604020202020204" pitchFamily="34" charset="0"/>
                        <a:ea typeface="+mn-ea"/>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300" baseline="0" dirty="0" smtClean="0">
                          <a:solidFill>
                            <a:srgbClr val="002060"/>
                          </a:solidFill>
                          <a:latin typeface="Arial" panose="020B0604020202020204" pitchFamily="34" charset="0"/>
                          <a:cs typeface="Arial" panose="020B0604020202020204" pitchFamily="34" charset="0"/>
                        </a:rPr>
                        <a:t>Operations and maintenance for the water care facilities on</a:t>
                      </a:r>
                    </a:p>
                    <a:p>
                      <a:r>
                        <a:rPr lang="en-US" sz="1300" baseline="0" dirty="0" smtClean="0">
                          <a:solidFill>
                            <a:srgbClr val="002060"/>
                          </a:solidFill>
                          <a:latin typeface="Arial" panose="020B0604020202020204" pitchFamily="34" charset="0"/>
                          <a:cs typeface="Arial" panose="020B0604020202020204" pitchFamily="34" charset="0"/>
                        </a:rPr>
                        <a:t>state-owned properties.</a:t>
                      </a:r>
                      <a:endParaRPr lang="en-ZA" sz="1300" dirty="0">
                        <a:solidFill>
                          <a:srgbClr val="002060"/>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300" dirty="0" smtClean="0">
                          <a:solidFill>
                            <a:srgbClr val="002060"/>
                          </a:solidFill>
                          <a:latin typeface="Arial" panose="020B0604020202020204" pitchFamily="34" charset="0"/>
                          <a:cs typeface="Arial" panose="020B0604020202020204" pitchFamily="34" charset="0"/>
                        </a:rPr>
                        <a:t>• Assurance of potable water supply that complies with SANS 241 and the Blue Drop Standard.</a:t>
                      </a:r>
                    </a:p>
                    <a:p>
                      <a:r>
                        <a:rPr lang="en-US" sz="1300" dirty="0" smtClean="0">
                          <a:solidFill>
                            <a:srgbClr val="002060"/>
                          </a:solidFill>
                          <a:latin typeface="Arial" panose="020B0604020202020204" pitchFamily="34" charset="0"/>
                          <a:cs typeface="Arial" panose="020B0604020202020204" pitchFamily="34" charset="0"/>
                        </a:rPr>
                        <a:t>• Safe and hygienic environment.</a:t>
                      </a:r>
                    </a:p>
                    <a:p>
                      <a:r>
                        <a:rPr lang="en-US" sz="1300" dirty="0" smtClean="0">
                          <a:solidFill>
                            <a:srgbClr val="002060"/>
                          </a:solidFill>
                          <a:latin typeface="Arial" panose="020B0604020202020204" pitchFamily="34" charset="0"/>
                          <a:cs typeface="Arial" panose="020B0604020202020204" pitchFamily="34" charset="0"/>
                        </a:rPr>
                        <a:t>• Safe discharge of treated effluent that complies with SANS 241 and the Green Drop Standard.</a:t>
                      </a:r>
                      <a:endParaRPr lang="en-ZA" sz="1300" dirty="0">
                        <a:solidFill>
                          <a:srgbClr val="002060"/>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6971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300" b="1" dirty="0" smtClean="0">
                          <a:solidFill>
                            <a:srgbClr val="002060"/>
                          </a:solidFill>
                          <a:latin typeface="Arial" panose="020B0604020202020204" pitchFamily="34" charset="0"/>
                          <a:cs typeface="Arial" panose="020B0604020202020204" pitchFamily="34" charset="0"/>
                        </a:rPr>
                        <a:t>Eastern Cape Department</a:t>
                      </a:r>
                      <a:r>
                        <a:rPr lang="en-US" sz="1300" b="1" baseline="0" dirty="0" smtClean="0">
                          <a:solidFill>
                            <a:srgbClr val="002060"/>
                          </a:solidFill>
                          <a:latin typeface="Arial" panose="020B0604020202020204" pitchFamily="34" charset="0"/>
                          <a:cs typeface="Arial" panose="020B0604020202020204" pitchFamily="34" charset="0"/>
                        </a:rPr>
                        <a:t> of Education: support operations and maintenance </a:t>
                      </a:r>
                      <a:endParaRPr lang="en-ZA" sz="1300" b="1" dirty="0">
                        <a:solidFill>
                          <a:srgbClr val="002060"/>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300" dirty="0" smtClean="0">
                          <a:solidFill>
                            <a:srgbClr val="002060"/>
                          </a:solidFill>
                          <a:latin typeface="Arial" panose="020B0604020202020204" pitchFamily="34" charset="0"/>
                          <a:cs typeface="Arial" panose="020B0604020202020204" pitchFamily="34" charset="0"/>
                        </a:rPr>
                        <a:t>Assessment, refurbishment and/or upgrading of bulk water and sanitation infrastructure as well as provision of operations and</a:t>
                      </a:r>
                      <a:r>
                        <a:rPr lang="en-US" sz="1300" baseline="0" dirty="0" smtClean="0">
                          <a:solidFill>
                            <a:srgbClr val="002060"/>
                          </a:solidFill>
                          <a:latin typeface="Arial" panose="020B0604020202020204" pitchFamily="34" charset="0"/>
                          <a:cs typeface="Arial" panose="020B0604020202020204" pitchFamily="34" charset="0"/>
                        </a:rPr>
                        <a:t> </a:t>
                      </a:r>
                      <a:r>
                        <a:rPr lang="en-US" sz="1300" dirty="0" smtClean="0">
                          <a:solidFill>
                            <a:srgbClr val="002060"/>
                          </a:solidFill>
                          <a:latin typeface="Arial" panose="020B0604020202020204" pitchFamily="34" charset="0"/>
                          <a:cs typeface="Arial" panose="020B0604020202020204" pitchFamily="34" charset="0"/>
                        </a:rPr>
                        <a:t>maintenance services to the Eastern Cape schools, as identified from time to time (140 x schools; 223 x contracts).</a:t>
                      </a:r>
                      <a:endParaRPr lang="en-ZA" sz="1300" dirty="0">
                        <a:solidFill>
                          <a:srgbClr val="002060"/>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300" dirty="0" smtClean="0">
                          <a:solidFill>
                            <a:srgbClr val="002060"/>
                          </a:solidFill>
                          <a:latin typeface="Arial" panose="020B0604020202020204" pitchFamily="34" charset="0"/>
                          <a:cs typeface="Arial" panose="020B0604020202020204" pitchFamily="34" charset="0"/>
                        </a:rPr>
                        <a:t>• Assurance of potable water supply that complies with SANS 241 and the Blue Drop Standard.</a:t>
                      </a:r>
                    </a:p>
                    <a:p>
                      <a:r>
                        <a:rPr lang="en-US" sz="1300" dirty="0" smtClean="0">
                          <a:solidFill>
                            <a:srgbClr val="002060"/>
                          </a:solidFill>
                          <a:latin typeface="Arial" panose="020B0604020202020204" pitchFamily="34" charset="0"/>
                          <a:cs typeface="Arial" panose="020B0604020202020204" pitchFamily="34" charset="0"/>
                        </a:rPr>
                        <a:t>• Safe and hygienic environment.</a:t>
                      </a:r>
                    </a:p>
                    <a:p>
                      <a:r>
                        <a:rPr lang="en-US" sz="1300" dirty="0" smtClean="0">
                          <a:solidFill>
                            <a:srgbClr val="002060"/>
                          </a:solidFill>
                          <a:latin typeface="Arial" panose="020B0604020202020204" pitchFamily="34" charset="0"/>
                          <a:cs typeface="Arial" panose="020B0604020202020204" pitchFamily="34" charset="0"/>
                        </a:rPr>
                        <a:t>• Safe discharge of treated effluent that complies with SANS 241 and the Green Drop Standard.</a:t>
                      </a:r>
                      <a:endParaRPr lang="en-ZA" sz="1300" dirty="0">
                        <a:solidFill>
                          <a:srgbClr val="002060"/>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Tree>
    <p:extLst>
      <p:ext uri="{BB962C8B-B14F-4D97-AF65-F5344CB8AC3E}">
        <p14:creationId xmlns:p14="http://schemas.microsoft.com/office/powerpoint/2010/main" xmlns="" val="764696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matola Water AR PPT5.jp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4283968" y="2114550"/>
            <a:ext cx="4479032" cy="1143000"/>
          </a:xfrm>
        </p:spPr>
        <p:txBody>
          <a:bodyPr>
            <a:normAutofit fontScale="90000"/>
          </a:bodyPr>
          <a:lstStyle/>
          <a:p>
            <a:pPr algn="r"/>
            <a:r>
              <a:rPr lang="en-US" dirty="0">
                <a:solidFill>
                  <a:srgbClr val="FFFFFF"/>
                </a:solidFill>
              </a:rPr>
              <a:t>Overview by the Chairperson of the Board </a:t>
            </a:r>
          </a:p>
        </p:txBody>
      </p:sp>
      <p:pic>
        <p:nvPicPr>
          <p:cNvPr id="5" name="Picture 4" descr="arrow.png"/>
          <p:cNvPicPr>
            <a:picLocks noChangeAspect="1"/>
          </p:cNvPicPr>
          <p:nvPr/>
        </p:nvPicPr>
        <p:blipFill>
          <a:blip r:embed="rId3"/>
          <a:stretch>
            <a:fillRect/>
          </a:stretch>
        </p:blipFill>
        <p:spPr>
          <a:xfrm>
            <a:off x="7162800" y="438150"/>
            <a:ext cx="1524000" cy="1524000"/>
          </a:xfrm>
          <a:prstGeom prst="rect">
            <a:avLst/>
          </a:prstGeom>
        </p:spPr>
      </p:pic>
      <p:sp>
        <p:nvSpPr>
          <p:cNvPr id="6" name="Title 1"/>
          <p:cNvSpPr txBox="1">
            <a:spLocks/>
          </p:cNvSpPr>
          <p:nvPr/>
        </p:nvSpPr>
        <p:spPr>
          <a:xfrm>
            <a:off x="8153400" y="1276350"/>
            <a:ext cx="609600" cy="685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Arial"/>
                <a:ea typeface="+mj-ea"/>
                <a:cs typeface="Arial"/>
              </a:rPr>
              <a:t>02</a:t>
            </a:r>
            <a:endParaRPr kumimoji="0" lang="en-US" sz="2800" b="1" i="0" u="none" strike="noStrike" kern="1200" cap="none" spc="0" normalizeH="0" baseline="0" noProof="0" dirty="0">
              <a:ln>
                <a:noFill/>
              </a:ln>
              <a:solidFill>
                <a:schemeClr val="bg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xmlns="" val="0"/>
              </a:ext>
            </a:extLst>
          </a:blip>
          <a:srcRect t="31380" b="7150"/>
          <a:stretch/>
        </p:blipFill>
        <p:spPr bwMode="auto">
          <a:xfrm>
            <a:off x="323528" y="150349"/>
            <a:ext cx="5544616" cy="4824536"/>
          </a:xfrm>
          <a:prstGeom prst="rect">
            <a:avLst/>
          </a:prstGeom>
          <a:ln>
            <a:noFill/>
          </a:ln>
          <a:extLst>
            <a:ext uri="{53640926-AAD7-44D8-BBD7-CCE9431645EC}">
              <a14:shadowObscured xmlns:a14="http://schemas.microsoft.com/office/drawing/2010/main" xmlns=""/>
            </a:ext>
          </a:extLst>
        </p:spPr>
      </p:pic>
      <p:sp>
        <p:nvSpPr>
          <p:cNvPr id="7" name="Title 1"/>
          <p:cNvSpPr txBox="1">
            <a:spLocks/>
          </p:cNvSpPr>
          <p:nvPr/>
        </p:nvSpPr>
        <p:spPr>
          <a:xfrm>
            <a:off x="5940152" y="167677"/>
            <a:ext cx="3055640" cy="8262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rgbClr val="F14924"/>
                </a:solidFill>
                <a:latin typeface="Arial" panose="020B0604020202020204" pitchFamily="34" charset="0"/>
                <a:cs typeface="Arial" panose="020B0604020202020204" pitchFamily="34" charset="0"/>
              </a:rPr>
              <a:t>Governance </a:t>
            </a:r>
            <a:r>
              <a:rPr lang="en-US" sz="2400" b="1" dirty="0">
                <a:solidFill>
                  <a:srgbClr val="F14924"/>
                </a:solidFill>
                <a:latin typeface="Arial" panose="020B0604020202020204" pitchFamily="34" charset="0"/>
                <a:cs typeface="Arial" panose="020B0604020202020204" pitchFamily="34" charset="0"/>
              </a:rPr>
              <a:t>Structure  </a:t>
            </a:r>
            <a:r>
              <a:rPr lang="en-US" sz="1400" b="1" dirty="0">
                <a:solidFill>
                  <a:srgbClr val="015289"/>
                </a:solidFill>
                <a:latin typeface="Arial" panose="020B0604020202020204" pitchFamily="34" charset="0"/>
                <a:cs typeface="Arial" panose="020B0604020202020204" pitchFamily="34" charset="0"/>
              </a:rPr>
              <a:t/>
            </a:r>
            <a:br>
              <a:rPr lang="en-US" sz="1400" b="1" dirty="0">
                <a:solidFill>
                  <a:srgbClr val="015289"/>
                </a:solidFill>
                <a:latin typeface="Arial" panose="020B0604020202020204" pitchFamily="34" charset="0"/>
                <a:cs typeface="Arial" panose="020B0604020202020204" pitchFamily="34" charset="0"/>
              </a:rPr>
            </a:br>
            <a:endParaRPr lang="en-US" sz="1100" b="1" dirty="0">
              <a:solidFill>
                <a:srgbClr val="0152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82347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143</TotalTime>
  <Words>2429</Words>
  <Application>Microsoft Office PowerPoint</Application>
  <PresentationFormat>On-screen Show (16:9)</PresentationFormat>
  <Paragraphs>253</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OUTLINE </vt:lpstr>
      <vt:lpstr>Area of operations and water supply</vt:lpstr>
      <vt:lpstr>TYPE HEADING IN UPPERCASE</vt:lpstr>
      <vt:lpstr>Secondary Business Activities </vt:lpstr>
      <vt:lpstr>Secondary Business Activities </vt:lpstr>
      <vt:lpstr>Secondary Business Activities </vt:lpstr>
      <vt:lpstr>Overview by the Chairperson of the Board </vt:lpstr>
      <vt:lpstr>Slide 9</vt:lpstr>
      <vt:lpstr>Overview by Chairperson of the Board </vt:lpstr>
      <vt:lpstr>Overview by Chairperson of the Board </vt:lpstr>
      <vt:lpstr>Overview by Chairperson of the Board </vt:lpstr>
      <vt:lpstr>Overview of financial performance </vt:lpstr>
      <vt:lpstr>Slide 14</vt:lpstr>
      <vt:lpstr>Slide 15</vt:lpstr>
      <vt:lpstr>Slide 16</vt:lpstr>
      <vt:lpstr>Analysis of current payments in operating activities </vt:lpstr>
      <vt:lpstr>Overview of financial performance Cost Composition </vt:lpstr>
      <vt:lpstr>Overview of financial performance Key Financial Ratios </vt:lpstr>
      <vt:lpstr>Overview of financial performance Expenditure Outcome </vt:lpstr>
      <vt:lpstr>Overview of financial performance Programme expenditure trends</vt:lpstr>
      <vt:lpstr>Overview of financial performance Programme expenditure trends</vt:lpstr>
      <vt:lpstr>Irregular Expenditure</vt:lpstr>
      <vt:lpstr>Commitments analysis</vt:lpstr>
      <vt:lpstr>Fruitless and Wasteful Expenditure</vt:lpstr>
      <vt:lpstr>Consequence Management on Irregular, Fruitless &amp; Wasteful Expenditure </vt:lpstr>
      <vt:lpstr>Overview of non-financial performance </vt:lpstr>
      <vt:lpstr>Overview of Non-Financial Performance Key Performance Highlights</vt:lpstr>
      <vt:lpstr>Overview of Non-Financial Performance Key Performance Highlights</vt:lpstr>
      <vt:lpstr>Overview of Non-Financial Performance Key Performance Highlights</vt:lpstr>
      <vt:lpstr>Overview of Non-Financial Performance Overall performance against shareholder compact </vt:lpstr>
      <vt:lpstr>Overview of Non-Financial Performance Organisational Efficiency and Effectiveness </vt:lpstr>
      <vt:lpstr>Overview of Non-Financial Performance Financial Perspective </vt:lpstr>
      <vt:lpstr>Overview of Non-Financial Performance Organisational Capacity </vt:lpstr>
      <vt:lpstr>Overview of Non-Financial Performance Customer/Stakeholder Interaction </vt:lpstr>
      <vt:lpstr>Overview of Non-Financial Performance General Performance </vt:lpstr>
      <vt:lpstr>Update on the ADM debt </vt:lpstr>
      <vt:lpstr>Update on the ADM debt </vt:lpstr>
      <vt:lpstr>Update on the ADM debt </vt:lpstr>
      <vt:lpstr>Tariff proposal 2019/20</vt:lpstr>
      <vt:lpstr>Proposed Tariff 2019/20: Operational context </vt:lpstr>
      <vt:lpstr>Proposed Tariff 2019/20: Anticipated Increases in Input Costs 2019/2020</vt:lpstr>
      <vt:lpstr>Proposed Tariff 2019/20: Amathole District Municipality </vt:lpstr>
      <vt:lpstr>Proposed Tariff 2019/20: Buffalo City Metropolitan</vt:lpstr>
      <vt:lpstr>Proposed Tariff 2019/20: Ndlambe Local Municipality </vt:lpstr>
      <vt:lpstr>Looking forward </vt:lpstr>
      <vt:lpstr>Looking forward </vt:lpstr>
      <vt:lpstr>Acknowledgements and appreciation </vt:lpstr>
      <vt:lpstr>Acknowledgements and appreciation </vt:lpstr>
      <vt:lpstr>THANK YOU</vt:lpstr>
    </vt:vector>
  </TitlesOfParts>
  <Company>Rocky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Rocky Heath</dc:creator>
  <cp:lastModifiedBy>PUMZA</cp:lastModifiedBy>
  <cp:revision>44</cp:revision>
  <dcterms:created xsi:type="dcterms:W3CDTF">2018-10-23T11:27:43Z</dcterms:created>
  <dcterms:modified xsi:type="dcterms:W3CDTF">2019-03-14T11:54:28Z</dcterms:modified>
</cp:coreProperties>
</file>