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605" r:id="rId3"/>
    <p:sldId id="612" r:id="rId4"/>
    <p:sldId id="638" r:id="rId5"/>
    <p:sldId id="655" r:id="rId6"/>
    <p:sldId id="447" r:id="rId7"/>
  </p:sldIdLst>
  <p:sldSz cx="10693400" cy="7561263"/>
  <p:notesSz cx="6794500" cy="9931400"/>
  <p:defaultTextStyle>
    <a:defPPr>
      <a:defRPr lang="en-US"/>
    </a:defPPr>
    <a:lvl1pPr algn="l" defTabSz="1052513" rtl="0" fontAlgn="base">
      <a:spcBef>
        <a:spcPct val="0"/>
      </a:spcBef>
      <a:spcAft>
        <a:spcPct val="0"/>
      </a:spcAft>
      <a:defRPr sz="2100" kern="1200">
        <a:solidFill>
          <a:schemeClr val="tx1"/>
        </a:solidFill>
        <a:latin typeface="Arial" charset="0"/>
        <a:ea typeface="+mn-ea"/>
        <a:cs typeface="Arial" charset="0"/>
      </a:defRPr>
    </a:lvl1pPr>
    <a:lvl2pPr marL="525463" indent="-68263" algn="l" defTabSz="1052513" rtl="0" fontAlgn="base">
      <a:spcBef>
        <a:spcPct val="0"/>
      </a:spcBef>
      <a:spcAft>
        <a:spcPct val="0"/>
      </a:spcAft>
      <a:defRPr sz="2100" kern="1200">
        <a:solidFill>
          <a:schemeClr val="tx1"/>
        </a:solidFill>
        <a:latin typeface="Arial" charset="0"/>
        <a:ea typeface="+mn-ea"/>
        <a:cs typeface="Arial" charset="0"/>
      </a:defRPr>
    </a:lvl2pPr>
    <a:lvl3pPr marL="1052513" indent="-138113" algn="l" defTabSz="1052513" rtl="0" fontAlgn="base">
      <a:spcBef>
        <a:spcPct val="0"/>
      </a:spcBef>
      <a:spcAft>
        <a:spcPct val="0"/>
      </a:spcAft>
      <a:defRPr sz="2100" kern="1200">
        <a:solidFill>
          <a:schemeClr val="tx1"/>
        </a:solidFill>
        <a:latin typeface="Arial" charset="0"/>
        <a:ea typeface="+mn-ea"/>
        <a:cs typeface="Arial" charset="0"/>
      </a:defRPr>
    </a:lvl3pPr>
    <a:lvl4pPr marL="1579563" indent="-207963" algn="l" defTabSz="1052513" rtl="0" fontAlgn="base">
      <a:spcBef>
        <a:spcPct val="0"/>
      </a:spcBef>
      <a:spcAft>
        <a:spcPct val="0"/>
      </a:spcAft>
      <a:defRPr sz="2100" kern="1200">
        <a:solidFill>
          <a:schemeClr val="tx1"/>
        </a:solidFill>
        <a:latin typeface="Arial" charset="0"/>
        <a:ea typeface="+mn-ea"/>
        <a:cs typeface="Arial" charset="0"/>
      </a:defRPr>
    </a:lvl4pPr>
    <a:lvl5pPr marL="2105025" indent="-276225" algn="l" defTabSz="105251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381">
          <p15:clr>
            <a:srgbClr val="A4A3A4"/>
          </p15:clr>
        </p15:guide>
        <p15:guide id="2" pos="33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FF0000"/>
    <a:srgbClr val="33CC33"/>
    <a:srgbClr val="C5B697"/>
    <a:srgbClr val="B199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8201" autoAdjust="0"/>
  </p:normalViewPr>
  <p:slideViewPr>
    <p:cSldViewPr>
      <p:cViewPr varScale="1">
        <p:scale>
          <a:sx n="93" d="100"/>
          <a:sy n="93" d="100"/>
        </p:scale>
        <p:origin x="-1866" y="-90"/>
      </p:cViewPr>
      <p:guideLst>
        <p:guide orient="horz" pos="2381"/>
        <p:guide pos="33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813" cy="495934"/>
          </a:xfrm>
          <a:prstGeom prst="rect">
            <a:avLst/>
          </a:prstGeom>
        </p:spPr>
        <p:txBody>
          <a:bodyPr vert="horz" lIns="91490" tIns="45744" rIns="91490" bIns="45744" rtlCol="0"/>
          <a:lstStyle>
            <a:lvl1pPr algn="l">
              <a:defRPr sz="1200"/>
            </a:lvl1pPr>
          </a:lstStyle>
          <a:p>
            <a:endParaRPr lang="en-ZA" dirty="0"/>
          </a:p>
        </p:txBody>
      </p:sp>
      <p:sp>
        <p:nvSpPr>
          <p:cNvPr id="3" name="Date Placeholder 2"/>
          <p:cNvSpPr>
            <a:spLocks noGrp="1"/>
          </p:cNvSpPr>
          <p:nvPr>
            <p:ph type="dt" sz="quarter" idx="1"/>
          </p:nvPr>
        </p:nvSpPr>
        <p:spPr>
          <a:xfrm>
            <a:off x="3848104" y="1"/>
            <a:ext cx="2944813" cy="495934"/>
          </a:xfrm>
          <a:prstGeom prst="rect">
            <a:avLst/>
          </a:prstGeom>
        </p:spPr>
        <p:txBody>
          <a:bodyPr vert="horz" lIns="91490" tIns="45744" rIns="91490" bIns="45744" rtlCol="0"/>
          <a:lstStyle>
            <a:lvl1pPr algn="r">
              <a:defRPr sz="1200"/>
            </a:lvl1pPr>
          </a:lstStyle>
          <a:p>
            <a:fld id="{3EFB5A85-6749-4EA6-AA8D-2DAC75C63DC2}" type="datetimeFigureOut">
              <a:rPr lang="en-ZA" smtClean="0"/>
              <a:pPr/>
              <a:t>2019/03/13</a:t>
            </a:fld>
            <a:endParaRPr lang="en-ZA" dirty="0"/>
          </a:p>
        </p:txBody>
      </p:sp>
      <p:sp>
        <p:nvSpPr>
          <p:cNvPr id="4" name="Footer Placeholder 3"/>
          <p:cNvSpPr>
            <a:spLocks noGrp="1"/>
          </p:cNvSpPr>
          <p:nvPr>
            <p:ph type="ftr" sz="quarter" idx="2"/>
          </p:nvPr>
        </p:nvSpPr>
        <p:spPr>
          <a:xfrm>
            <a:off x="2" y="9433878"/>
            <a:ext cx="2944813" cy="495934"/>
          </a:xfrm>
          <a:prstGeom prst="rect">
            <a:avLst/>
          </a:prstGeom>
        </p:spPr>
        <p:txBody>
          <a:bodyPr vert="horz" lIns="91490" tIns="45744" rIns="91490" bIns="45744"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104" y="9433878"/>
            <a:ext cx="2944813" cy="495934"/>
          </a:xfrm>
          <a:prstGeom prst="rect">
            <a:avLst/>
          </a:prstGeom>
        </p:spPr>
        <p:txBody>
          <a:bodyPr vert="horz" lIns="91490" tIns="45744" rIns="91490" bIns="45744" rtlCol="0" anchor="b"/>
          <a:lstStyle>
            <a:lvl1pPr algn="r">
              <a:defRPr sz="1200"/>
            </a:lvl1pPr>
          </a:lstStyle>
          <a:p>
            <a:fld id="{37752221-7E3A-4F3E-93FC-9FABEAB0292A}" type="slidenum">
              <a:rPr lang="en-ZA" smtClean="0"/>
              <a:pPr/>
              <a:t>‹#›</a:t>
            </a:fld>
            <a:endParaRPr lang="en-ZA" dirty="0"/>
          </a:p>
        </p:txBody>
      </p:sp>
    </p:spTree>
    <p:extLst>
      <p:ext uri="{BB962C8B-B14F-4D97-AF65-F5344CB8AC3E}">
        <p14:creationId xmlns:p14="http://schemas.microsoft.com/office/powerpoint/2010/main" xmlns="" val="239571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4813" cy="495934"/>
          </a:xfrm>
          <a:prstGeom prst="rect">
            <a:avLst/>
          </a:prstGeom>
        </p:spPr>
        <p:txBody>
          <a:bodyPr vert="horz" lIns="91490" tIns="45744" rIns="91490" bIns="45744" rtlCol="0"/>
          <a:lstStyle>
            <a:lvl1pPr algn="l" defTabSz="1053865"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8104" y="1"/>
            <a:ext cx="2944813" cy="495934"/>
          </a:xfrm>
          <a:prstGeom prst="rect">
            <a:avLst/>
          </a:prstGeom>
        </p:spPr>
        <p:txBody>
          <a:bodyPr vert="horz" lIns="91490" tIns="45744" rIns="91490" bIns="45744" rtlCol="0"/>
          <a:lstStyle>
            <a:lvl1pPr algn="r" defTabSz="1053865" fontAlgn="auto">
              <a:spcBef>
                <a:spcPts val="0"/>
              </a:spcBef>
              <a:spcAft>
                <a:spcPts val="0"/>
              </a:spcAft>
              <a:defRPr sz="1200">
                <a:latin typeface="+mn-lt"/>
                <a:cs typeface="+mn-cs"/>
              </a:defRPr>
            </a:lvl1pPr>
          </a:lstStyle>
          <a:p>
            <a:pPr>
              <a:defRPr/>
            </a:pPr>
            <a:fld id="{C33A5BEF-2B78-4EB4-BCED-74143800B55A}" type="datetimeFigureOut">
              <a:rPr lang="en-US"/>
              <a:pPr>
                <a:defRPr/>
              </a:pPr>
              <a:t>3/13/2019</a:t>
            </a:fld>
            <a:endParaRPr lang="en-ZA" dirty="0"/>
          </a:p>
        </p:txBody>
      </p:sp>
      <p:sp>
        <p:nvSpPr>
          <p:cNvPr id="4" name="Slide Image Placeholder 3"/>
          <p:cNvSpPr>
            <a:spLocks noGrp="1" noRot="1" noChangeAspect="1"/>
          </p:cNvSpPr>
          <p:nvPr>
            <p:ph type="sldImg" idx="2"/>
          </p:nvPr>
        </p:nvSpPr>
        <p:spPr>
          <a:xfrm>
            <a:off x="763588" y="744538"/>
            <a:ext cx="5267325" cy="3725862"/>
          </a:xfrm>
          <a:prstGeom prst="rect">
            <a:avLst/>
          </a:prstGeom>
          <a:noFill/>
          <a:ln w="12700">
            <a:solidFill>
              <a:prstClr val="black"/>
            </a:solidFill>
          </a:ln>
        </p:spPr>
        <p:txBody>
          <a:bodyPr vert="horz" lIns="91490" tIns="45744" rIns="91490" bIns="45744" rtlCol="0" anchor="ctr"/>
          <a:lstStyle/>
          <a:p>
            <a:pPr lvl="0"/>
            <a:endParaRPr lang="en-ZA" noProof="0" dirty="0" smtClean="0"/>
          </a:p>
        </p:txBody>
      </p:sp>
      <p:sp>
        <p:nvSpPr>
          <p:cNvPr id="5" name="Notes Placeholder 4"/>
          <p:cNvSpPr>
            <a:spLocks noGrp="1"/>
          </p:cNvSpPr>
          <p:nvPr>
            <p:ph type="body" sz="quarter" idx="3"/>
          </p:nvPr>
        </p:nvSpPr>
        <p:spPr>
          <a:xfrm>
            <a:off x="679450" y="4717734"/>
            <a:ext cx="5435600" cy="4468176"/>
          </a:xfrm>
          <a:prstGeom prst="rect">
            <a:avLst/>
          </a:prstGeom>
        </p:spPr>
        <p:txBody>
          <a:bodyPr vert="horz" wrap="square" lIns="91490" tIns="45744" rIns="91490" bIns="45744" numCol="1" anchor="t" anchorCtr="0" compatLnSpc="1">
            <a:prstTxWarp prst="textNoShape">
              <a:avLst/>
            </a:prstTxWarp>
            <a:norm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6" name="Footer Placeholder 5"/>
          <p:cNvSpPr>
            <a:spLocks noGrp="1"/>
          </p:cNvSpPr>
          <p:nvPr>
            <p:ph type="ftr" sz="quarter" idx="4"/>
          </p:nvPr>
        </p:nvSpPr>
        <p:spPr>
          <a:xfrm>
            <a:off x="2" y="9433878"/>
            <a:ext cx="2944813" cy="495934"/>
          </a:xfrm>
          <a:prstGeom prst="rect">
            <a:avLst/>
          </a:prstGeom>
        </p:spPr>
        <p:txBody>
          <a:bodyPr vert="horz" lIns="91490" tIns="45744" rIns="91490" bIns="45744" rtlCol="0" anchor="b"/>
          <a:lstStyle>
            <a:lvl1pPr algn="l" defTabSz="1053865"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8104" y="9433878"/>
            <a:ext cx="2944813" cy="495934"/>
          </a:xfrm>
          <a:prstGeom prst="rect">
            <a:avLst/>
          </a:prstGeom>
        </p:spPr>
        <p:txBody>
          <a:bodyPr vert="horz" lIns="91490" tIns="45744" rIns="91490" bIns="45744" rtlCol="0" anchor="b"/>
          <a:lstStyle>
            <a:lvl1pPr algn="r" defTabSz="1053865" fontAlgn="auto">
              <a:spcBef>
                <a:spcPts val="0"/>
              </a:spcBef>
              <a:spcAft>
                <a:spcPts val="0"/>
              </a:spcAft>
              <a:defRPr sz="1200">
                <a:latin typeface="+mn-lt"/>
                <a:cs typeface="+mn-cs"/>
              </a:defRPr>
            </a:lvl1pPr>
          </a:lstStyle>
          <a:p>
            <a:pPr>
              <a:defRPr/>
            </a:pPr>
            <a:fld id="{71CFBD0F-5869-42D6-813E-108D6819DB4A}" type="slidenum">
              <a:rPr lang="en-ZA"/>
              <a:pPr>
                <a:defRPr/>
              </a:pPr>
              <a:t>‹#›</a:t>
            </a:fld>
            <a:endParaRPr lang="en-ZA" dirty="0"/>
          </a:p>
        </p:txBody>
      </p:sp>
    </p:spTree>
    <p:extLst>
      <p:ext uri="{BB962C8B-B14F-4D97-AF65-F5344CB8AC3E}">
        <p14:creationId xmlns:p14="http://schemas.microsoft.com/office/powerpoint/2010/main" xmlns="" val="1394746201"/>
      </p:ext>
    </p:extLst>
  </p:cSld>
  <p:clrMap bg1="lt1" tx1="dk1" bg2="lt2" tx2="dk2" accent1="accent1" accent2="accent2" accent3="accent3" accent4="accent4" accent5="accent5" accent6="accent6" hlink="hlink" folHlink="folHlink"/>
  <p:notesStyle>
    <a:lvl1pPr algn="l" defTabSz="1052513" rtl="0" eaLnBrk="0" fontAlgn="base" hangingPunct="0">
      <a:spcBef>
        <a:spcPct val="30000"/>
      </a:spcBef>
      <a:spcAft>
        <a:spcPct val="0"/>
      </a:spcAft>
      <a:defRPr sz="1400" kern="1200">
        <a:solidFill>
          <a:schemeClr val="tx1"/>
        </a:solidFill>
        <a:latin typeface="+mn-lt"/>
        <a:ea typeface="+mn-ea"/>
        <a:cs typeface="+mn-cs"/>
      </a:defRPr>
    </a:lvl1pPr>
    <a:lvl2pPr marL="525463" algn="l" defTabSz="1052513" rtl="0" eaLnBrk="0" fontAlgn="base" hangingPunct="0">
      <a:spcBef>
        <a:spcPct val="30000"/>
      </a:spcBef>
      <a:spcAft>
        <a:spcPct val="0"/>
      </a:spcAft>
      <a:defRPr sz="1400" kern="1200">
        <a:solidFill>
          <a:schemeClr val="tx1"/>
        </a:solidFill>
        <a:latin typeface="+mn-lt"/>
        <a:ea typeface="+mn-ea"/>
        <a:cs typeface="+mn-cs"/>
      </a:defRPr>
    </a:lvl2pPr>
    <a:lvl3pPr marL="1052513" algn="l" defTabSz="1052513" rtl="0" eaLnBrk="0" fontAlgn="base" hangingPunct="0">
      <a:spcBef>
        <a:spcPct val="30000"/>
      </a:spcBef>
      <a:spcAft>
        <a:spcPct val="0"/>
      </a:spcAft>
      <a:defRPr sz="1400" kern="1200">
        <a:solidFill>
          <a:schemeClr val="tx1"/>
        </a:solidFill>
        <a:latin typeface="+mn-lt"/>
        <a:ea typeface="+mn-ea"/>
        <a:cs typeface="+mn-cs"/>
      </a:defRPr>
    </a:lvl3pPr>
    <a:lvl4pPr marL="1579563" algn="l" defTabSz="1052513" rtl="0" eaLnBrk="0" fontAlgn="base" hangingPunct="0">
      <a:spcBef>
        <a:spcPct val="30000"/>
      </a:spcBef>
      <a:spcAft>
        <a:spcPct val="0"/>
      </a:spcAft>
      <a:defRPr sz="1400" kern="1200">
        <a:solidFill>
          <a:schemeClr val="tx1"/>
        </a:solidFill>
        <a:latin typeface="+mn-lt"/>
        <a:ea typeface="+mn-ea"/>
        <a:cs typeface="+mn-cs"/>
      </a:defRPr>
    </a:lvl4pPr>
    <a:lvl5pPr marL="2105025" algn="l" defTabSz="1052513" rtl="0" eaLnBrk="0" fontAlgn="base" hangingPunct="0">
      <a:spcBef>
        <a:spcPct val="30000"/>
      </a:spcBef>
      <a:spcAft>
        <a:spcPct val="0"/>
      </a:spcAft>
      <a:defRPr sz="1400" kern="1200">
        <a:solidFill>
          <a:schemeClr val="tx1"/>
        </a:solidFill>
        <a:latin typeface="+mn-lt"/>
        <a:ea typeface="+mn-ea"/>
        <a:cs typeface="+mn-cs"/>
      </a:defRPr>
    </a:lvl5pPr>
    <a:lvl6pPr marL="2633243" algn="l" defTabSz="1053297" rtl="0" eaLnBrk="1" latinLnBrk="0" hangingPunct="1">
      <a:defRPr sz="1400" kern="1200">
        <a:solidFill>
          <a:schemeClr val="tx1"/>
        </a:solidFill>
        <a:latin typeface="+mn-lt"/>
        <a:ea typeface="+mn-ea"/>
        <a:cs typeface="+mn-cs"/>
      </a:defRPr>
    </a:lvl6pPr>
    <a:lvl7pPr marL="3159892" algn="l" defTabSz="1053297" rtl="0" eaLnBrk="1" latinLnBrk="0" hangingPunct="1">
      <a:defRPr sz="1400" kern="1200">
        <a:solidFill>
          <a:schemeClr val="tx1"/>
        </a:solidFill>
        <a:latin typeface="+mn-lt"/>
        <a:ea typeface="+mn-ea"/>
        <a:cs typeface="+mn-cs"/>
      </a:defRPr>
    </a:lvl7pPr>
    <a:lvl8pPr marL="3686541" algn="l" defTabSz="1053297" rtl="0" eaLnBrk="1" latinLnBrk="0" hangingPunct="1">
      <a:defRPr sz="1400" kern="1200">
        <a:solidFill>
          <a:schemeClr val="tx1"/>
        </a:solidFill>
        <a:latin typeface="+mn-lt"/>
        <a:ea typeface="+mn-ea"/>
        <a:cs typeface="+mn-cs"/>
      </a:defRPr>
    </a:lvl8pPr>
    <a:lvl9pPr marL="4213189" algn="l" defTabSz="105329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71CFBD0F-5869-42D6-813E-108D6819DB4A}" type="slidenum">
              <a:rPr lang="en-ZA" smtClean="0"/>
              <a:pPr>
                <a:defRPr/>
              </a:pPr>
              <a:t>1</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800000"/>
            <a:ext cx="9180000" cy="1080000"/>
          </a:xfrm>
          <a:prstGeom prst="rect">
            <a:avLst/>
          </a:prstGeom>
        </p:spPr>
        <p:txBody>
          <a:bodyPr lIns="0" tIns="0" rIns="0" bIns="0" anchor="ctr" anchorCtr="0">
            <a:normAutofit/>
          </a:bodyPr>
          <a:lstStyle>
            <a:lvl1pPr>
              <a:defRPr sz="2800"/>
            </a:lvl1pPr>
          </a:lstStyle>
          <a:p>
            <a:r>
              <a:rPr lang="en-US" smtClean="0"/>
              <a:t>Click to edit Master title style</a:t>
            </a:r>
            <a:endParaRPr lang="en-ZA" dirty="0"/>
          </a:p>
        </p:txBody>
      </p:sp>
      <p:sp>
        <p:nvSpPr>
          <p:cNvPr id="3" name="Subtitle 2"/>
          <p:cNvSpPr>
            <a:spLocks noGrp="1"/>
          </p:cNvSpPr>
          <p:nvPr>
            <p:ph type="subTitle" idx="1"/>
          </p:nvPr>
        </p:nvSpPr>
        <p:spPr>
          <a:xfrm>
            <a:off x="802005" y="4284715"/>
            <a:ext cx="9180000" cy="710362"/>
          </a:xfrm>
          <a:prstGeom prst="rect">
            <a:avLst/>
          </a:prstGeom>
        </p:spPr>
        <p:txBody>
          <a:bodyPr lIns="0" tIns="0" rIns="0" bIns="0">
            <a:normAutofit/>
          </a:bodyPr>
          <a:lstStyle>
            <a:lvl1pPr marL="0" indent="0" algn="l">
              <a:buNone/>
              <a:defRPr sz="2000" b="1" cap="small" baseline="0">
                <a:solidFill>
                  <a:srgbClr val="B19935"/>
                </a:solidFill>
              </a:defRPr>
            </a:lvl1pPr>
            <a:lvl2pPr marL="526649" indent="0" algn="ctr">
              <a:buNone/>
              <a:defRPr>
                <a:solidFill>
                  <a:schemeClr val="tx1">
                    <a:tint val="75000"/>
                  </a:schemeClr>
                </a:solidFill>
              </a:defRPr>
            </a:lvl2pPr>
            <a:lvl3pPr marL="1053297" indent="0" algn="ctr">
              <a:buNone/>
              <a:defRPr>
                <a:solidFill>
                  <a:schemeClr val="tx1">
                    <a:tint val="75000"/>
                  </a:schemeClr>
                </a:solidFill>
              </a:defRPr>
            </a:lvl3pPr>
            <a:lvl4pPr marL="1579946" indent="0" algn="ctr">
              <a:buNone/>
              <a:defRPr>
                <a:solidFill>
                  <a:schemeClr val="tx1">
                    <a:tint val="75000"/>
                  </a:schemeClr>
                </a:solidFill>
              </a:defRPr>
            </a:lvl4pPr>
            <a:lvl5pPr marL="2106595" indent="0" algn="ctr">
              <a:buNone/>
              <a:defRPr>
                <a:solidFill>
                  <a:schemeClr val="tx1">
                    <a:tint val="75000"/>
                  </a:schemeClr>
                </a:solidFill>
              </a:defRPr>
            </a:lvl5pPr>
            <a:lvl6pPr marL="2633243" indent="0" algn="ctr">
              <a:buNone/>
              <a:defRPr>
                <a:solidFill>
                  <a:schemeClr val="tx1">
                    <a:tint val="75000"/>
                  </a:schemeClr>
                </a:solidFill>
              </a:defRPr>
            </a:lvl6pPr>
            <a:lvl7pPr marL="3159892" indent="0" algn="ctr">
              <a:buNone/>
              <a:defRPr>
                <a:solidFill>
                  <a:schemeClr val="tx1">
                    <a:tint val="75000"/>
                  </a:schemeClr>
                </a:solidFill>
              </a:defRPr>
            </a:lvl7pPr>
            <a:lvl8pPr marL="3686541" indent="0" algn="ctr">
              <a:buNone/>
              <a:defRPr>
                <a:solidFill>
                  <a:schemeClr val="tx1">
                    <a:tint val="75000"/>
                  </a:schemeClr>
                </a:solidFill>
              </a:defRPr>
            </a:lvl8pPr>
            <a:lvl9pPr marL="4213189" indent="0" algn="ctr">
              <a:buNone/>
              <a:defRPr>
                <a:solidFill>
                  <a:schemeClr val="tx1">
                    <a:tint val="75000"/>
                  </a:schemeClr>
                </a:solidFill>
              </a:defRPr>
            </a:lvl9pPr>
          </a:lstStyle>
          <a:p>
            <a:r>
              <a:rPr lang="en-US" smtClean="0"/>
              <a:t>Click to edit Master subtitle style</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cxnSp>
        <p:nvCxnSpPr>
          <p:cNvPr id="4" name="Straight Connector 3"/>
          <p:cNvCxnSpPr/>
          <p:nvPr/>
        </p:nvCxnSpPr>
        <p:spPr>
          <a:xfrm>
            <a:off x="720725" y="1331913"/>
            <a:ext cx="917892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0725" y="6567488"/>
            <a:ext cx="9197975" cy="0"/>
          </a:xfrm>
          <a:prstGeom prst="line">
            <a:avLst/>
          </a:prstGeom>
          <a:ln w="12700">
            <a:solidFill>
              <a:srgbClr val="B1993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000" y="540000"/>
            <a:ext cx="9178925" cy="720000"/>
          </a:xfrm>
          <a:prstGeom prst="rect">
            <a:avLst/>
          </a:prstGeom>
        </p:spPr>
        <p:txBody>
          <a:bodyPr lIns="0" tIns="0" rIns="0" bIns="0" anchor="b" anchorCtr="0"/>
          <a:lstStyle>
            <a:lvl1pPr>
              <a:defRPr/>
            </a:lvl1pPr>
          </a:lstStyle>
          <a:p>
            <a:r>
              <a:rPr lang="en-US" dirty="0" smtClean="0"/>
              <a:t>Click to edit Master title style</a:t>
            </a:r>
            <a:endParaRPr lang="en-ZA" dirty="0"/>
          </a:p>
        </p:txBody>
      </p:sp>
      <p:sp>
        <p:nvSpPr>
          <p:cNvPr id="3" name="Content Placeholder 2"/>
          <p:cNvSpPr>
            <a:spLocks noGrp="1"/>
          </p:cNvSpPr>
          <p:nvPr>
            <p:ph idx="1"/>
          </p:nvPr>
        </p:nvSpPr>
        <p:spPr>
          <a:xfrm>
            <a:off x="720725" y="1439999"/>
            <a:ext cx="9178925" cy="5004000"/>
          </a:xfrm>
          <a:prstGeom prst="rect">
            <a:avLst/>
          </a:prstGeom>
        </p:spPr>
        <p:txBody>
          <a:bodyPr lIns="0" tIns="0" rIns="0" bIns="0"/>
          <a:lstStyle>
            <a:lvl1pPr>
              <a:buFont typeface="Wingdings" pitchFamily="2" charset="2"/>
              <a:buNone/>
              <a:defRPr sz="1800"/>
            </a:lvl1pPr>
            <a:lvl2pPr marL="271463" indent="-271463">
              <a:buFont typeface="Wingdings" pitchFamily="2" charset="2"/>
              <a:buChar char="Ø"/>
              <a:defRPr sz="1800"/>
            </a:lvl2pPr>
            <a:lvl3pPr marL="534988" indent="-273050">
              <a:buFont typeface="Wingdings" pitchFamily="2" charset="2"/>
              <a:buChar char="§"/>
              <a:defRPr sz="1800"/>
            </a:lvl3pPr>
            <a:lvl4pPr marL="808038" indent="-273050">
              <a:buFont typeface="Arial" pitchFamily="34" charset="0"/>
              <a:buChar char="•"/>
              <a:defRPr sz="1800"/>
            </a:lvl4pPr>
            <a:lvl5pPr marL="1079500" indent="-263525">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Slide Number Placeholder 5"/>
          <p:cNvSpPr>
            <a:spLocks noGrp="1"/>
          </p:cNvSpPr>
          <p:nvPr>
            <p:ph type="sldNum" sz="quarter" idx="10"/>
          </p:nvPr>
        </p:nvSpPr>
        <p:spPr>
          <a:xfrm>
            <a:off x="9558338" y="6781800"/>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63F390CA-E519-43A2-AB6A-49DE3E1987BC}" type="slidenum">
              <a:rPr lang="en-ZA"/>
              <a:pPr>
                <a:defRPr/>
              </a:pPr>
              <a:t>‹#›</a:t>
            </a:fld>
            <a:endParaRPr lang="en-ZA"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DAFF unit_RGB_600dpi.tif"/>
          <p:cNvPicPr>
            <a:picLocks noChangeAspect="1"/>
          </p:cNvPicPr>
          <p:nvPr/>
        </p:nvPicPr>
        <p:blipFill>
          <a:blip r:embed="rId4" cstate="print"/>
          <a:srcRect/>
          <a:stretch>
            <a:fillRect/>
          </a:stretch>
        </p:blipFill>
        <p:spPr bwMode="auto">
          <a:xfrm>
            <a:off x="720725" y="6646863"/>
            <a:ext cx="2279650" cy="773112"/>
          </a:xfrm>
          <a:prstGeom prst="rect">
            <a:avLst/>
          </a:prstGeom>
          <a:noFill/>
          <a:ln w="0">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Lst>
  <p:hf sldNum="0" hdr="0" ftr="0" dt="0"/>
  <p:txStyles>
    <p:titleStyle>
      <a:lvl1pPr algn="l" defTabSz="1052513" rtl="0" eaLnBrk="0" fontAlgn="base" hangingPunct="0">
        <a:spcBef>
          <a:spcPct val="0"/>
        </a:spcBef>
        <a:spcAft>
          <a:spcPct val="0"/>
        </a:spcAft>
        <a:defRPr sz="2400" b="1" kern="1200">
          <a:solidFill>
            <a:srgbClr val="008000"/>
          </a:solidFill>
          <a:latin typeface="Arial" pitchFamily="34" charset="0"/>
          <a:ea typeface="+mj-ea"/>
          <a:cs typeface="Arial" pitchFamily="34" charset="0"/>
        </a:defRPr>
      </a:lvl1pPr>
      <a:lvl2pPr algn="l" defTabSz="1052513" rtl="0" eaLnBrk="0" fontAlgn="base" hangingPunct="0">
        <a:spcBef>
          <a:spcPct val="0"/>
        </a:spcBef>
        <a:spcAft>
          <a:spcPct val="0"/>
        </a:spcAft>
        <a:defRPr sz="2400" b="1">
          <a:solidFill>
            <a:srgbClr val="008000"/>
          </a:solidFill>
          <a:latin typeface="Arial" charset="0"/>
          <a:cs typeface="Arial" charset="0"/>
        </a:defRPr>
      </a:lvl2pPr>
      <a:lvl3pPr algn="l" defTabSz="1052513" rtl="0" eaLnBrk="0" fontAlgn="base" hangingPunct="0">
        <a:spcBef>
          <a:spcPct val="0"/>
        </a:spcBef>
        <a:spcAft>
          <a:spcPct val="0"/>
        </a:spcAft>
        <a:defRPr sz="2400" b="1">
          <a:solidFill>
            <a:srgbClr val="008000"/>
          </a:solidFill>
          <a:latin typeface="Arial" charset="0"/>
          <a:cs typeface="Arial" charset="0"/>
        </a:defRPr>
      </a:lvl3pPr>
      <a:lvl4pPr algn="l" defTabSz="1052513" rtl="0" eaLnBrk="0" fontAlgn="base" hangingPunct="0">
        <a:spcBef>
          <a:spcPct val="0"/>
        </a:spcBef>
        <a:spcAft>
          <a:spcPct val="0"/>
        </a:spcAft>
        <a:defRPr sz="2400" b="1">
          <a:solidFill>
            <a:srgbClr val="008000"/>
          </a:solidFill>
          <a:latin typeface="Arial" charset="0"/>
          <a:cs typeface="Arial" charset="0"/>
        </a:defRPr>
      </a:lvl4pPr>
      <a:lvl5pPr algn="l" defTabSz="1052513" rtl="0" eaLnBrk="0" fontAlgn="base" hangingPunct="0">
        <a:spcBef>
          <a:spcPct val="0"/>
        </a:spcBef>
        <a:spcAft>
          <a:spcPct val="0"/>
        </a:spcAft>
        <a:defRPr sz="2400" b="1">
          <a:solidFill>
            <a:srgbClr val="008000"/>
          </a:solidFill>
          <a:latin typeface="Arial" charset="0"/>
          <a:cs typeface="Arial" charset="0"/>
        </a:defRPr>
      </a:lvl5pPr>
      <a:lvl6pPr marL="457200" algn="l" defTabSz="1052513" rtl="0" eaLnBrk="1" fontAlgn="base" hangingPunct="1">
        <a:spcBef>
          <a:spcPct val="0"/>
        </a:spcBef>
        <a:spcAft>
          <a:spcPct val="0"/>
        </a:spcAft>
        <a:defRPr sz="2400" b="1">
          <a:solidFill>
            <a:srgbClr val="008000"/>
          </a:solidFill>
          <a:latin typeface="Arial" charset="0"/>
          <a:cs typeface="Arial" charset="0"/>
        </a:defRPr>
      </a:lvl6pPr>
      <a:lvl7pPr marL="914400" algn="l" defTabSz="1052513" rtl="0" eaLnBrk="1" fontAlgn="base" hangingPunct="1">
        <a:spcBef>
          <a:spcPct val="0"/>
        </a:spcBef>
        <a:spcAft>
          <a:spcPct val="0"/>
        </a:spcAft>
        <a:defRPr sz="2400" b="1">
          <a:solidFill>
            <a:srgbClr val="008000"/>
          </a:solidFill>
          <a:latin typeface="Arial" charset="0"/>
          <a:cs typeface="Arial" charset="0"/>
        </a:defRPr>
      </a:lvl7pPr>
      <a:lvl8pPr marL="1371600" algn="l" defTabSz="1052513" rtl="0" eaLnBrk="1" fontAlgn="base" hangingPunct="1">
        <a:spcBef>
          <a:spcPct val="0"/>
        </a:spcBef>
        <a:spcAft>
          <a:spcPct val="0"/>
        </a:spcAft>
        <a:defRPr sz="2400" b="1">
          <a:solidFill>
            <a:srgbClr val="008000"/>
          </a:solidFill>
          <a:latin typeface="Arial" charset="0"/>
          <a:cs typeface="Arial" charset="0"/>
        </a:defRPr>
      </a:lvl8pPr>
      <a:lvl9pPr marL="1828800" algn="l" defTabSz="1052513" rtl="0" eaLnBrk="1" fontAlgn="base" hangingPunct="1">
        <a:spcBef>
          <a:spcPct val="0"/>
        </a:spcBef>
        <a:spcAft>
          <a:spcPct val="0"/>
        </a:spcAft>
        <a:defRPr sz="2400" b="1">
          <a:solidFill>
            <a:srgbClr val="008000"/>
          </a:solidFill>
          <a:latin typeface="Arial" charset="0"/>
          <a:cs typeface="Arial" charset="0"/>
        </a:defRPr>
      </a:lvl9pPr>
    </p:titleStyle>
    <p:bodyStyle>
      <a:lvl1pPr marL="271463" indent="-271463" algn="l" defTabSz="1052513" rtl="0" eaLnBrk="0" fontAlgn="base" hangingPunct="0">
        <a:spcBef>
          <a:spcPct val="20000"/>
        </a:spcBef>
        <a:spcAft>
          <a:spcPct val="0"/>
        </a:spcAft>
        <a:buFont typeface="Wingdings" pitchFamily="2" charset="2"/>
        <a:buChar char="Ø"/>
        <a:defRPr sz="2000" kern="1200">
          <a:solidFill>
            <a:schemeClr val="tx1"/>
          </a:solidFill>
          <a:latin typeface="Arial" pitchFamily="34" charset="0"/>
          <a:ea typeface="+mn-ea"/>
          <a:cs typeface="Arial" pitchFamily="34" charset="0"/>
        </a:defRPr>
      </a:lvl1pPr>
      <a:lvl2pPr marL="534988" indent="-263525" algn="l" defTabSz="1052513" rtl="0" eaLnBrk="0" fontAlgn="base" hangingPunct="0">
        <a:spcBef>
          <a:spcPct val="20000"/>
        </a:spcBef>
        <a:spcAft>
          <a:spcPct val="0"/>
        </a:spcAft>
        <a:buFont typeface="Wingdings" pitchFamily="2" charset="2"/>
        <a:buChar char="§"/>
        <a:defRPr sz="2000" kern="1200">
          <a:solidFill>
            <a:schemeClr val="tx1"/>
          </a:solidFill>
          <a:latin typeface="Arial" pitchFamily="34" charset="0"/>
          <a:ea typeface="+mn-ea"/>
          <a:cs typeface="Arial" pitchFamily="34" charset="0"/>
        </a:defRPr>
      </a:lvl2pPr>
      <a:lvl3pPr marL="808038" indent="-273050"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843088"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368550" indent="-261938" algn="l" defTabSz="1052513"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896568"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23216"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49865"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76514" indent="-263324" algn="l" defTabSz="1053297"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53297" rtl="0" eaLnBrk="1" latinLnBrk="0" hangingPunct="1">
        <a:defRPr sz="2100" kern="1200">
          <a:solidFill>
            <a:schemeClr val="tx1"/>
          </a:solidFill>
          <a:latin typeface="+mn-lt"/>
          <a:ea typeface="+mn-ea"/>
          <a:cs typeface="+mn-cs"/>
        </a:defRPr>
      </a:lvl1pPr>
      <a:lvl2pPr marL="526649" algn="l" defTabSz="1053297" rtl="0" eaLnBrk="1" latinLnBrk="0" hangingPunct="1">
        <a:defRPr sz="2100" kern="1200">
          <a:solidFill>
            <a:schemeClr val="tx1"/>
          </a:solidFill>
          <a:latin typeface="+mn-lt"/>
          <a:ea typeface="+mn-ea"/>
          <a:cs typeface="+mn-cs"/>
        </a:defRPr>
      </a:lvl2pPr>
      <a:lvl3pPr marL="1053297" algn="l" defTabSz="1053297" rtl="0" eaLnBrk="1" latinLnBrk="0" hangingPunct="1">
        <a:defRPr sz="2100" kern="1200">
          <a:solidFill>
            <a:schemeClr val="tx1"/>
          </a:solidFill>
          <a:latin typeface="+mn-lt"/>
          <a:ea typeface="+mn-ea"/>
          <a:cs typeface="+mn-cs"/>
        </a:defRPr>
      </a:lvl3pPr>
      <a:lvl4pPr marL="1579946" algn="l" defTabSz="1053297" rtl="0" eaLnBrk="1" latinLnBrk="0" hangingPunct="1">
        <a:defRPr sz="2100" kern="1200">
          <a:solidFill>
            <a:schemeClr val="tx1"/>
          </a:solidFill>
          <a:latin typeface="+mn-lt"/>
          <a:ea typeface="+mn-ea"/>
          <a:cs typeface="+mn-cs"/>
        </a:defRPr>
      </a:lvl4pPr>
      <a:lvl5pPr marL="2106595" algn="l" defTabSz="1053297" rtl="0" eaLnBrk="1" latinLnBrk="0" hangingPunct="1">
        <a:defRPr sz="2100" kern="1200">
          <a:solidFill>
            <a:schemeClr val="tx1"/>
          </a:solidFill>
          <a:latin typeface="+mn-lt"/>
          <a:ea typeface="+mn-ea"/>
          <a:cs typeface="+mn-cs"/>
        </a:defRPr>
      </a:lvl5pPr>
      <a:lvl6pPr marL="2633243" algn="l" defTabSz="1053297" rtl="0" eaLnBrk="1" latinLnBrk="0" hangingPunct="1">
        <a:defRPr sz="2100" kern="1200">
          <a:solidFill>
            <a:schemeClr val="tx1"/>
          </a:solidFill>
          <a:latin typeface="+mn-lt"/>
          <a:ea typeface="+mn-ea"/>
          <a:cs typeface="+mn-cs"/>
        </a:defRPr>
      </a:lvl6pPr>
      <a:lvl7pPr marL="3159892" algn="l" defTabSz="1053297" rtl="0" eaLnBrk="1" latinLnBrk="0" hangingPunct="1">
        <a:defRPr sz="2100" kern="1200">
          <a:solidFill>
            <a:schemeClr val="tx1"/>
          </a:solidFill>
          <a:latin typeface="+mn-lt"/>
          <a:ea typeface="+mn-ea"/>
          <a:cs typeface="+mn-cs"/>
        </a:defRPr>
      </a:lvl7pPr>
      <a:lvl8pPr marL="3686541" algn="l" defTabSz="1053297" rtl="0" eaLnBrk="1" latinLnBrk="0" hangingPunct="1">
        <a:defRPr sz="2100" kern="1200">
          <a:solidFill>
            <a:schemeClr val="tx1"/>
          </a:solidFill>
          <a:latin typeface="+mn-lt"/>
          <a:ea typeface="+mn-ea"/>
          <a:cs typeface="+mn-cs"/>
        </a:defRPr>
      </a:lvl8pPr>
      <a:lvl9pPr marL="4213189" algn="l" defTabSz="105329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bwMode="auto">
          <a:xfrm>
            <a:off x="378148" y="468263"/>
            <a:ext cx="9937750" cy="2304255"/>
          </a:xfrm>
          <a:ln>
            <a:miter lim="800000"/>
            <a:headEnd/>
            <a:tailEnd/>
          </a:ln>
        </p:spPr>
        <p:txBody>
          <a:bodyPr vert="horz" wrap="square" numCol="1" compatLnSpc="1">
            <a:prstTxWarp prst="textNoShape">
              <a:avLst/>
            </a:prstTxWarp>
            <a:normAutofit fontScale="90000"/>
          </a:bodyPr>
          <a:lstStyle/>
          <a:p>
            <a:pPr algn="ctr" eaLnBrk="1" hangingPunct="1">
              <a:defRPr/>
            </a:pPr>
            <a:r>
              <a:rPr lang="en-US" sz="4000" dirty="0" smtClean="0">
                <a:solidFill>
                  <a:schemeClr val="tx1"/>
                </a:solidFill>
                <a:effectLst>
                  <a:outerShdw blurRad="38100" dist="38100" dir="2700000" algn="tl">
                    <a:srgbClr val="000000">
                      <a:alpha val="43137"/>
                    </a:srgbClr>
                  </a:outerShdw>
                </a:effectLst>
                <a:latin typeface="Arial" charset="0"/>
                <a:cs typeface="Arial" charset="0"/>
              </a:rPr>
              <a:t>MANAGEMENT RESPONSE TO THE NATIONAL AUDIT </a:t>
            </a:r>
            <a:r>
              <a:rPr lang="en-US" sz="4000" dirty="0">
                <a:solidFill>
                  <a:schemeClr val="tx1"/>
                </a:solidFill>
                <a:effectLst>
                  <a:outerShdw blurRad="38100" dist="38100" dir="2700000" algn="tl">
                    <a:srgbClr val="000000">
                      <a:alpha val="43137"/>
                    </a:srgbClr>
                  </a:outerShdw>
                </a:effectLst>
                <a:latin typeface="Arial" charset="0"/>
                <a:cs typeface="Arial" charset="0"/>
              </a:rPr>
              <a:t>OF </a:t>
            </a:r>
            <a:r>
              <a:rPr lang="en-US" sz="4000" dirty="0" smtClean="0">
                <a:solidFill>
                  <a:schemeClr val="tx1"/>
                </a:solidFill>
                <a:effectLst>
                  <a:outerShdw blurRad="38100" dist="38100" dir="2700000" algn="tl">
                    <a:srgbClr val="000000">
                      <a:alpha val="43137"/>
                    </a:srgbClr>
                  </a:outerShdw>
                </a:effectLst>
                <a:latin typeface="Arial" charset="0"/>
                <a:cs typeface="Arial" charset="0"/>
              </a:rPr>
              <a:t>CASP AND ILIMA/ </a:t>
            </a:r>
            <a:r>
              <a:rPr lang="en-US" sz="4000" dirty="0">
                <a:solidFill>
                  <a:schemeClr val="tx1"/>
                </a:solidFill>
                <a:effectLst>
                  <a:outerShdw blurRad="38100" dist="38100" dir="2700000" algn="tl">
                    <a:srgbClr val="000000">
                      <a:alpha val="43137"/>
                    </a:srgbClr>
                  </a:outerShdw>
                </a:effectLst>
                <a:latin typeface="Arial" charset="0"/>
                <a:cs typeface="Arial" charset="0"/>
              </a:rPr>
              <a:t>LETSEMA</a:t>
            </a:r>
            <a:r>
              <a:rPr lang="en-US" sz="3600" dirty="0">
                <a:solidFill>
                  <a:schemeClr val="tx1"/>
                </a:solidFill>
                <a:effectLst>
                  <a:outerShdw blurRad="38100" dist="38100" dir="2700000" algn="tl">
                    <a:srgbClr val="000000">
                      <a:alpha val="43137"/>
                    </a:srgbClr>
                  </a:outerShdw>
                </a:effectLst>
                <a:latin typeface="Arial" charset="0"/>
                <a:cs typeface="Arial" charset="0"/>
              </a:rPr>
              <a:t/>
            </a:r>
            <a:br>
              <a:rPr lang="en-US" sz="3600" dirty="0">
                <a:solidFill>
                  <a:schemeClr val="tx1"/>
                </a:solidFill>
                <a:effectLst>
                  <a:outerShdw blurRad="38100" dist="38100" dir="2700000" algn="tl">
                    <a:srgbClr val="000000">
                      <a:alpha val="43137"/>
                    </a:srgbClr>
                  </a:outerShdw>
                </a:effectLst>
                <a:latin typeface="Arial" charset="0"/>
                <a:cs typeface="Arial" charset="0"/>
              </a:rPr>
            </a:br>
            <a:endParaRPr lang="en-US" sz="3600" dirty="0" smtClean="0">
              <a:solidFill>
                <a:schemeClr val="tx1"/>
              </a:solidFill>
              <a:effectLst>
                <a:outerShdw blurRad="38100" dist="38100" dir="2700000" algn="tl">
                  <a:srgbClr val="000000">
                    <a:alpha val="43137"/>
                  </a:srgbClr>
                </a:outerShdw>
              </a:effectLst>
              <a:latin typeface="Arial" charset="0"/>
              <a:cs typeface="Arial" charset="0"/>
            </a:endParaRPr>
          </a:p>
        </p:txBody>
      </p:sp>
      <p:sp>
        <p:nvSpPr>
          <p:cNvPr id="4099" name="Subtitle 2"/>
          <p:cNvSpPr>
            <a:spLocks noGrp="1"/>
          </p:cNvSpPr>
          <p:nvPr>
            <p:ph type="subTitle" idx="1"/>
          </p:nvPr>
        </p:nvSpPr>
        <p:spPr bwMode="auto">
          <a:xfrm>
            <a:off x="738189" y="2988543"/>
            <a:ext cx="9073008" cy="1800200"/>
          </a:xfrm>
          <a:ln>
            <a:miter lim="800000"/>
            <a:headEnd/>
            <a:tailEnd/>
          </a:ln>
        </p:spPr>
        <p:txBody>
          <a:bodyPr vert="horz" wrap="square" numCol="1" anchor="t" anchorCtr="0" compatLnSpc="1">
            <a:prstTxWarp prst="textNoShape">
              <a:avLst/>
            </a:prstTxWarp>
            <a:normAutofit/>
          </a:bodyPr>
          <a:lstStyle/>
          <a:p>
            <a:pPr algn="ctr" eaLnBrk="1" hangingPunct="1">
              <a:lnSpc>
                <a:spcPct val="80000"/>
              </a:lnSpc>
              <a:defRPr/>
            </a:pPr>
            <a:r>
              <a:rPr lang="en-US" sz="3600" cap="none" dirty="0">
                <a:solidFill>
                  <a:schemeClr val="tx1"/>
                </a:solidFill>
                <a:effectLst>
                  <a:outerShdw blurRad="38100" dist="38100" dir="2700000" algn="tl">
                    <a:srgbClr val="000000">
                      <a:alpha val="43137"/>
                    </a:srgbClr>
                  </a:outerShdw>
                </a:effectLst>
                <a:latin typeface="Arial" charset="0"/>
                <a:cs typeface="Arial" charset="0"/>
              </a:rPr>
              <a:t>BRIEFING TO THE </a:t>
            </a:r>
            <a:r>
              <a:rPr lang="en-US" sz="3600" cap="none" dirty="0" smtClean="0">
                <a:solidFill>
                  <a:schemeClr val="tx1"/>
                </a:solidFill>
                <a:effectLst>
                  <a:outerShdw blurRad="38100" dist="38100" dir="2700000" algn="tl">
                    <a:srgbClr val="000000">
                      <a:alpha val="43137"/>
                    </a:srgbClr>
                  </a:outerShdw>
                </a:effectLst>
                <a:latin typeface="Arial" charset="0"/>
                <a:cs typeface="Arial" charset="0"/>
              </a:rPr>
              <a:t>PORTFOLIO COMMITTEE ON AGRICULTURE, FORESTRY AND FISHERIES</a:t>
            </a:r>
            <a:endParaRPr lang="en-US" sz="3600" cap="none" dirty="0">
              <a:solidFill>
                <a:schemeClr val="tx1"/>
              </a:solidFill>
              <a:effectLst>
                <a:outerShdw blurRad="38100" dist="38100" dir="2700000" algn="tl">
                  <a:srgbClr val="000000">
                    <a:alpha val="43137"/>
                  </a:srgbClr>
                </a:outerShdw>
              </a:effectLst>
              <a:latin typeface="Arial" charset="0"/>
              <a:cs typeface="Arial" charset="0"/>
            </a:endParaRPr>
          </a:p>
          <a:p>
            <a:pPr algn="ctr" eaLnBrk="1" hangingPunct="1">
              <a:lnSpc>
                <a:spcPct val="80000"/>
              </a:lnSpc>
              <a:defRPr/>
            </a:pPr>
            <a:endParaRPr lang="en-US" sz="2800" cap="none" dirty="0">
              <a:solidFill>
                <a:schemeClr val="tx1"/>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172" y="324247"/>
            <a:ext cx="9178925" cy="720000"/>
          </a:xfrm>
        </p:spPr>
        <p:txBody>
          <a:bodyPr/>
          <a:lstStyle/>
          <a:p>
            <a:pPr algn="ctr"/>
            <a:r>
              <a:rPr lang="en-ZA" dirty="0" smtClean="0">
                <a:effectLst>
                  <a:outerShdw blurRad="38100" dist="38100" dir="2700000" algn="tl">
                    <a:srgbClr val="000000">
                      <a:alpha val="43137"/>
                    </a:srgbClr>
                  </a:outerShdw>
                </a:effectLst>
              </a:rPr>
              <a:t> </a:t>
            </a:r>
            <a:r>
              <a:rPr lang="en-ZA" sz="3200" cap="all" dirty="0" smtClean="0">
                <a:ln w="12700">
                  <a:solidFill>
                    <a:srgbClr val="008000"/>
                  </a:solidFill>
                  <a:prstDash val="solid"/>
                </a:ln>
                <a:solidFill>
                  <a:schemeClr val="bg1"/>
                </a:solidFill>
                <a:effectLst>
                  <a:outerShdw blurRad="41275" dist="20320" dir="1800000" algn="tl" rotWithShape="0">
                    <a:srgbClr val="000000">
                      <a:alpha val="40000"/>
                    </a:srgbClr>
                  </a:outerShdw>
                </a:effectLst>
              </a:rPr>
              <a:t>PROVINCES VISITED DURING THE AUDIT</a:t>
            </a:r>
            <a:endParaRPr lang="en-ZA" sz="3200" cap="all" dirty="0">
              <a:ln w="12700">
                <a:solidFill>
                  <a:srgbClr val="008000"/>
                </a:solidFill>
                <a:prstDash val="solid"/>
              </a:ln>
              <a:solidFill>
                <a:schemeClr val="bg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738188" y="1260351"/>
            <a:ext cx="9178925" cy="5256584"/>
          </a:xfrm>
        </p:spPr>
        <p:txBody>
          <a:bodyPr/>
          <a:lstStyle/>
          <a:p>
            <a:pPr algn="just">
              <a:lnSpc>
                <a:spcPct val="150000"/>
              </a:lnSpc>
              <a:spcBef>
                <a:spcPts val="0"/>
              </a:spcBef>
              <a:buFont typeface="Arial" charset="0"/>
              <a:buChar char="•"/>
            </a:pPr>
            <a:r>
              <a:rPr lang="en-ZA" sz="2800" dirty="0" smtClean="0"/>
              <a:t>The internal audit has conducted the CASP audit in seven provinces namely:</a:t>
            </a:r>
          </a:p>
          <a:p>
            <a:pPr marL="457200" indent="-457200" algn="just">
              <a:lnSpc>
                <a:spcPct val="150000"/>
              </a:lnSpc>
              <a:spcBef>
                <a:spcPts val="0"/>
              </a:spcBef>
              <a:buFont typeface="+mj-lt"/>
              <a:buAutoNum type="arabicPeriod"/>
            </a:pPr>
            <a:r>
              <a:rPr lang="en-ZA" sz="2500" dirty="0" smtClean="0"/>
              <a:t>Mpumalanga Province		</a:t>
            </a:r>
          </a:p>
          <a:p>
            <a:pPr marL="514350" indent="-514350" algn="just">
              <a:lnSpc>
                <a:spcPct val="150000"/>
              </a:lnSpc>
              <a:spcBef>
                <a:spcPts val="0"/>
              </a:spcBef>
              <a:buFont typeface="+mj-lt"/>
              <a:buAutoNum type="arabicPeriod"/>
            </a:pPr>
            <a:r>
              <a:rPr lang="en-ZA" sz="2500" dirty="0" smtClean="0"/>
              <a:t>Limpopo Province 		</a:t>
            </a:r>
          </a:p>
          <a:p>
            <a:pPr marL="514350" indent="-514350" algn="just">
              <a:lnSpc>
                <a:spcPct val="150000"/>
              </a:lnSpc>
              <a:spcBef>
                <a:spcPts val="0"/>
              </a:spcBef>
              <a:buFont typeface="+mj-lt"/>
              <a:buAutoNum type="arabicPeriod"/>
            </a:pPr>
            <a:r>
              <a:rPr lang="en-ZA" sz="2500" dirty="0" smtClean="0"/>
              <a:t>Gauteng Province 		</a:t>
            </a:r>
          </a:p>
          <a:p>
            <a:pPr marL="514350" indent="-514350" algn="just">
              <a:lnSpc>
                <a:spcPct val="150000"/>
              </a:lnSpc>
              <a:spcBef>
                <a:spcPts val="0"/>
              </a:spcBef>
              <a:buFont typeface="+mj-lt"/>
              <a:buAutoNum type="arabicPeriod"/>
            </a:pPr>
            <a:r>
              <a:rPr lang="en-ZA" sz="2500" dirty="0"/>
              <a:t>Kwa-Zulu Natal Province 	</a:t>
            </a:r>
            <a:endParaRPr lang="en-ZA" sz="2500" dirty="0" smtClean="0">
              <a:solidFill>
                <a:srgbClr val="FF0000"/>
              </a:solidFill>
            </a:endParaRPr>
          </a:p>
          <a:p>
            <a:pPr marL="514350" indent="-514350" algn="just">
              <a:lnSpc>
                <a:spcPct val="150000"/>
              </a:lnSpc>
              <a:spcBef>
                <a:spcPts val="0"/>
              </a:spcBef>
              <a:buFont typeface="+mj-lt"/>
              <a:buAutoNum type="arabicPeriod"/>
            </a:pPr>
            <a:r>
              <a:rPr lang="en-ZA" sz="2500" dirty="0" smtClean="0"/>
              <a:t>Northern Cape Province 	</a:t>
            </a:r>
            <a:endParaRPr lang="en-ZA" sz="2500" dirty="0" smtClean="0">
              <a:solidFill>
                <a:srgbClr val="FF0000"/>
              </a:solidFill>
            </a:endParaRPr>
          </a:p>
          <a:p>
            <a:pPr marL="514350" indent="-514350" algn="just">
              <a:lnSpc>
                <a:spcPct val="150000"/>
              </a:lnSpc>
              <a:spcBef>
                <a:spcPts val="0"/>
              </a:spcBef>
              <a:buFont typeface="+mj-lt"/>
              <a:buAutoNum type="arabicPeriod"/>
            </a:pPr>
            <a:r>
              <a:rPr lang="en-ZA" sz="2500" dirty="0" smtClean="0"/>
              <a:t>Western Cape </a:t>
            </a:r>
            <a:r>
              <a:rPr lang="en-ZA" sz="2500" dirty="0"/>
              <a:t>Province </a:t>
            </a:r>
            <a:r>
              <a:rPr lang="en-ZA" sz="2500" dirty="0" smtClean="0"/>
              <a:t>	</a:t>
            </a:r>
            <a:endParaRPr lang="en-ZA" sz="2500" dirty="0" smtClean="0">
              <a:solidFill>
                <a:srgbClr val="FF0000"/>
              </a:solidFill>
            </a:endParaRPr>
          </a:p>
          <a:p>
            <a:pPr marL="514350" indent="-514350" algn="just">
              <a:lnSpc>
                <a:spcPct val="150000"/>
              </a:lnSpc>
              <a:spcBef>
                <a:spcPts val="0"/>
              </a:spcBef>
              <a:buFont typeface="+mj-lt"/>
              <a:buAutoNum type="arabicPeriod"/>
            </a:pPr>
            <a:r>
              <a:rPr lang="en-ZA" sz="2500" dirty="0" smtClean="0"/>
              <a:t>Eastern Cape Province </a:t>
            </a:r>
            <a:r>
              <a:rPr lang="en-ZA" sz="2800" dirty="0" smtClean="0"/>
              <a:t>	</a:t>
            </a:r>
            <a:endParaRPr lang="en-ZA" sz="2800" dirty="0" smtClean="0">
              <a:solidFill>
                <a:srgbClr val="FF0000"/>
              </a:solidFill>
            </a:endParaRPr>
          </a:p>
          <a:p>
            <a:pPr marL="342900" indent="-342900" algn="just">
              <a:lnSpc>
                <a:spcPct val="150000"/>
              </a:lnSpc>
              <a:spcBef>
                <a:spcPts val="0"/>
              </a:spcBef>
              <a:buFont typeface="+mj-lt"/>
              <a:buAutoNum type="arabicPeriod"/>
            </a:pPr>
            <a:endParaRPr lang="en-ZA" sz="1600" dirty="0"/>
          </a:p>
        </p:txBody>
      </p:sp>
      <p:sp>
        <p:nvSpPr>
          <p:cNvPr id="4" name="Slide Number Placeholder 3"/>
          <p:cNvSpPr>
            <a:spLocks noGrp="1"/>
          </p:cNvSpPr>
          <p:nvPr>
            <p:ph type="sldNum" sz="quarter" idx="10"/>
          </p:nvPr>
        </p:nvSpPr>
        <p:spPr/>
        <p:txBody>
          <a:bodyPr/>
          <a:lstStyle/>
          <a:p>
            <a:pPr>
              <a:defRPr/>
            </a:pPr>
            <a:fld id="{63F390CA-E519-43A2-AB6A-49DE3E1987BC}" type="slidenum">
              <a:rPr lang="en-ZA" smtClean="0"/>
              <a:pPr>
                <a:defRPr/>
              </a:pPr>
              <a:t>2</a:t>
            </a:fld>
            <a:endParaRPr lang="en-ZA" dirty="0"/>
          </a:p>
        </p:txBody>
      </p:sp>
    </p:spTree>
    <p:extLst>
      <p:ext uri="{BB962C8B-B14F-4D97-AF65-F5344CB8AC3E}">
        <p14:creationId xmlns:p14="http://schemas.microsoft.com/office/powerpoint/2010/main" xmlns="" val="3800130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80" y="540271"/>
            <a:ext cx="9178925" cy="720000"/>
          </a:xfrm>
        </p:spPr>
        <p:txBody>
          <a:bodyPr/>
          <a:lstStyle/>
          <a:p>
            <a:pPr algn="ctr"/>
            <a:r>
              <a:rPr lang="en-ZA" dirty="0" smtClean="0">
                <a:effectLst>
                  <a:outerShdw blurRad="38100" dist="38100" dir="2700000" algn="tl">
                    <a:srgbClr val="000000">
                      <a:alpha val="43137"/>
                    </a:srgbClr>
                  </a:outerShdw>
                </a:effectLst>
              </a:rPr>
              <a:t> </a:t>
            </a:r>
            <a:r>
              <a:rPr lang="en-ZA" sz="3200" cap="all" dirty="0" smtClean="0">
                <a:ln w="12700">
                  <a:solidFill>
                    <a:srgbClr val="008000"/>
                  </a:solidFill>
                  <a:prstDash val="solid"/>
                </a:ln>
                <a:solidFill>
                  <a:schemeClr val="bg1"/>
                </a:solidFill>
                <a:effectLst>
                  <a:outerShdw blurRad="41275" dist="20320" dir="1800000" algn="tl" rotWithShape="0">
                    <a:srgbClr val="000000">
                      <a:alpha val="40000"/>
                    </a:srgbClr>
                  </a:outerShdw>
                </a:effectLst>
              </a:rPr>
              <a:t>7 MAJOR MATTERS OF CONCERN</a:t>
            </a:r>
            <a:endParaRPr lang="en-ZA" sz="3200" cap="all" dirty="0">
              <a:ln w="12700">
                <a:solidFill>
                  <a:srgbClr val="008000"/>
                </a:solidFill>
                <a:prstDash val="solid"/>
              </a:ln>
              <a:solidFill>
                <a:schemeClr val="bg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720725" y="1332359"/>
            <a:ext cx="9178925" cy="5256584"/>
          </a:xfrm>
        </p:spPr>
        <p:txBody>
          <a:bodyPr/>
          <a:lstStyle/>
          <a:p>
            <a:pPr algn="just">
              <a:lnSpc>
                <a:spcPct val="150000"/>
              </a:lnSpc>
              <a:spcBef>
                <a:spcPts val="0"/>
              </a:spcBef>
              <a:buFont typeface="Arial" charset="0"/>
              <a:buChar char="•"/>
            </a:pPr>
            <a:endParaRPr lang="en-ZA" sz="1400" dirty="0" smtClean="0"/>
          </a:p>
          <a:p>
            <a:pPr marL="514350" lvl="0" indent="-514350">
              <a:buFont typeface="+mj-lt"/>
              <a:buAutoNum type="arabicPeriod"/>
            </a:pPr>
            <a:r>
              <a:rPr lang="en-US" sz="2800" dirty="0"/>
              <a:t>Process of Selection and Approval of Projects</a:t>
            </a:r>
            <a:endParaRPr lang="en-GB" sz="2800" dirty="0"/>
          </a:p>
          <a:p>
            <a:pPr marL="514350" indent="-514350">
              <a:buFont typeface="+mj-lt"/>
              <a:buAutoNum type="arabicPeriod"/>
            </a:pPr>
            <a:r>
              <a:rPr lang="en-US" sz="2800" dirty="0"/>
              <a:t>Extension </a:t>
            </a:r>
            <a:r>
              <a:rPr lang="en-US" sz="2800" dirty="0" smtClean="0"/>
              <a:t>Officers</a:t>
            </a:r>
            <a:endParaRPr lang="en-GB" sz="2800" dirty="0"/>
          </a:p>
          <a:p>
            <a:pPr marL="514350" indent="-514350">
              <a:buFont typeface="+mj-lt"/>
              <a:buAutoNum type="arabicPeriod"/>
            </a:pPr>
            <a:r>
              <a:rPr lang="en-US" sz="2800" dirty="0"/>
              <a:t>Capacity In Provinces and DAFF</a:t>
            </a:r>
            <a:endParaRPr lang="en-GB" sz="2800" dirty="0"/>
          </a:p>
          <a:p>
            <a:pPr marL="514350" indent="-514350">
              <a:buFont typeface="+mj-lt"/>
              <a:buAutoNum type="arabicPeriod"/>
            </a:pPr>
            <a:r>
              <a:rPr lang="en-US" sz="2800" dirty="0"/>
              <a:t>Accuracy and Validity of Beneficiaries</a:t>
            </a:r>
            <a:endParaRPr lang="en-GB" sz="2800" dirty="0"/>
          </a:p>
          <a:p>
            <a:pPr marL="514350" indent="-514350">
              <a:buFont typeface="+mj-lt"/>
              <a:buAutoNum type="arabicPeriod"/>
            </a:pPr>
            <a:r>
              <a:rPr lang="en-US" sz="2800" dirty="0"/>
              <a:t>Implementation of Projects - Limited Impact of CASP, Backlog on Implementation by Provinces</a:t>
            </a:r>
            <a:endParaRPr lang="en-GB" sz="2800" dirty="0"/>
          </a:p>
          <a:p>
            <a:pPr marL="514350" indent="-514350">
              <a:buFont typeface="+mj-lt"/>
              <a:buAutoNum type="arabicPeriod"/>
            </a:pPr>
            <a:r>
              <a:rPr lang="en-US" sz="2800" dirty="0"/>
              <a:t>Ineffective Monitoring by DAFF and Provinces</a:t>
            </a:r>
            <a:endParaRPr lang="en-GB" sz="2800" dirty="0"/>
          </a:p>
          <a:p>
            <a:pPr marL="514350" indent="-514350">
              <a:buFont typeface="+mj-lt"/>
              <a:buAutoNum type="arabicPeriod"/>
            </a:pPr>
            <a:r>
              <a:rPr lang="en-US" sz="2800" dirty="0"/>
              <a:t>Recordkeeping &amp; Management Information System</a:t>
            </a:r>
            <a:endParaRPr lang="en-GB" sz="2800" dirty="0"/>
          </a:p>
          <a:p>
            <a:endParaRPr lang="en-GB" sz="2800" dirty="0"/>
          </a:p>
          <a:p>
            <a:pPr marL="0" indent="0" algn="just">
              <a:lnSpc>
                <a:spcPct val="150000"/>
              </a:lnSpc>
              <a:spcBef>
                <a:spcPts val="0"/>
              </a:spcBef>
            </a:pPr>
            <a:endParaRPr lang="en-ZA" sz="1600" dirty="0"/>
          </a:p>
        </p:txBody>
      </p:sp>
      <p:sp>
        <p:nvSpPr>
          <p:cNvPr id="4" name="Slide Number Placeholder 3"/>
          <p:cNvSpPr>
            <a:spLocks noGrp="1"/>
          </p:cNvSpPr>
          <p:nvPr>
            <p:ph type="sldNum" sz="quarter" idx="10"/>
          </p:nvPr>
        </p:nvSpPr>
        <p:spPr/>
        <p:txBody>
          <a:bodyPr/>
          <a:lstStyle/>
          <a:p>
            <a:pPr>
              <a:defRPr/>
            </a:pPr>
            <a:fld id="{63F390CA-E519-43A2-AB6A-49DE3E1987BC}" type="slidenum">
              <a:rPr lang="en-ZA" smtClean="0"/>
              <a:pPr>
                <a:defRPr/>
              </a:pPr>
              <a:t>3</a:t>
            </a:fld>
            <a:endParaRPr lang="en-ZA" dirty="0"/>
          </a:p>
        </p:txBody>
      </p:sp>
    </p:spTree>
    <p:extLst>
      <p:ext uri="{BB962C8B-B14F-4D97-AF65-F5344CB8AC3E}">
        <p14:creationId xmlns:p14="http://schemas.microsoft.com/office/powerpoint/2010/main" xmlns="" val="2130878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196" y="324247"/>
            <a:ext cx="9178925" cy="720000"/>
          </a:xfrm>
        </p:spPr>
        <p:txBody>
          <a:bodyPr/>
          <a:lstStyle/>
          <a:p>
            <a:r>
              <a:rPr lang="en-ZA" sz="3200" dirty="0" smtClean="0"/>
              <a:t>Management Response</a:t>
            </a:r>
            <a:endParaRPr lang="en-ZA" sz="3200" dirty="0"/>
          </a:p>
        </p:txBody>
      </p:sp>
      <p:sp>
        <p:nvSpPr>
          <p:cNvPr id="3" name="Content Placeholder 2"/>
          <p:cNvSpPr>
            <a:spLocks noGrp="1"/>
          </p:cNvSpPr>
          <p:nvPr>
            <p:ph idx="1"/>
          </p:nvPr>
        </p:nvSpPr>
        <p:spPr>
          <a:xfrm>
            <a:off x="738188" y="1404367"/>
            <a:ext cx="9178925" cy="5004000"/>
          </a:xfrm>
        </p:spPr>
        <p:txBody>
          <a:bodyPr/>
          <a:lstStyle/>
          <a:p>
            <a:pPr marL="361950" indent="-361950">
              <a:buFont typeface="+mj-lt"/>
              <a:buAutoNum type="arabicPeriod"/>
            </a:pPr>
            <a:r>
              <a:rPr lang="en-ZA" sz="2300" dirty="0"/>
              <a:t>DAFF agrees with all the 28 recommendations. The key interventions to address all areas raised are as follows:</a:t>
            </a:r>
          </a:p>
          <a:p>
            <a:pPr marL="342900" indent="-342900">
              <a:buFont typeface="Arial" panose="020B0604020202020204" pitchFamily="34" charset="0"/>
              <a:buChar char="•"/>
            </a:pPr>
            <a:r>
              <a:rPr lang="en-ZA" sz="2300" dirty="0" smtClean="0"/>
              <a:t>Daff is increasing </a:t>
            </a:r>
            <a:r>
              <a:rPr lang="en-ZA" sz="2300" dirty="0"/>
              <a:t>its capacity to </a:t>
            </a:r>
            <a:r>
              <a:rPr lang="en-ZA" sz="2300" dirty="0" smtClean="0"/>
              <a:t>manage, oversee and monitor the implementation of CASP </a:t>
            </a:r>
            <a:r>
              <a:rPr lang="en-ZA" sz="2300" dirty="0"/>
              <a:t>by provinces</a:t>
            </a:r>
            <a:r>
              <a:rPr lang="en-ZA" sz="2300" dirty="0" smtClean="0"/>
              <a:t>. The programme will be strengthened with three Directors each responsible for three provinces and supported by the Chief Director at national and Deputy Directors per province to manage and oversee implementation.  </a:t>
            </a:r>
            <a:endParaRPr lang="en-ZA" sz="2300" dirty="0"/>
          </a:p>
          <a:p>
            <a:pPr marL="342900" indent="-342900">
              <a:buFont typeface="Arial" panose="020B0604020202020204" pitchFamily="34" charset="0"/>
              <a:buChar char="•"/>
            </a:pPr>
            <a:r>
              <a:rPr lang="en-ZA" sz="2300" dirty="0" smtClean="0"/>
              <a:t>The Branch PPME’s monitoring will be strengthened to timeously monitor and verify reports provided.</a:t>
            </a:r>
          </a:p>
          <a:p>
            <a:pPr marL="342900" indent="-342900">
              <a:buFont typeface="Arial" panose="020B0604020202020204" pitchFamily="34" charset="0"/>
              <a:buChar char="•"/>
            </a:pPr>
            <a:r>
              <a:rPr lang="en-ZA" sz="2300" dirty="0" smtClean="0"/>
              <a:t> The Internal Audit (IA) </a:t>
            </a:r>
            <a:r>
              <a:rPr lang="en-ZA" sz="2300" dirty="0"/>
              <a:t>report was presented to </a:t>
            </a:r>
            <a:r>
              <a:rPr lang="en-ZA" sz="2300" dirty="0" err="1"/>
              <a:t>Mintech</a:t>
            </a:r>
            <a:r>
              <a:rPr lang="en-ZA" sz="2300" dirty="0"/>
              <a:t> on 28 </a:t>
            </a:r>
            <a:r>
              <a:rPr lang="en-ZA" sz="2300" dirty="0" smtClean="0"/>
              <a:t>February </a:t>
            </a:r>
            <a:r>
              <a:rPr lang="en-ZA" sz="2300" dirty="0"/>
              <a:t>2019 and HOD’s made an undertaking to address all audit findings. </a:t>
            </a:r>
            <a:r>
              <a:rPr lang="en-ZA" sz="2300" dirty="0" smtClean="0"/>
              <a:t>Monitoring of corrective measures will take place during CASP quarter review meetings and </a:t>
            </a:r>
            <a:r>
              <a:rPr lang="en-ZA" sz="2300" dirty="0" err="1" smtClean="0"/>
              <a:t>Mintech</a:t>
            </a:r>
            <a:r>
              <a:rPr lang="en-ZA" sz="2300" dirty="0" smtClean="0"/>
              <a:t> meetings.  </a:t>
            </a:r>
            <a:endParaRPr lang="en-ZA" sz="2300" dirty="0"/>
          </a:p>
          <a:p>
            <a:pPr marL="342900" indent="-342900">
              <a:buFont typeface="Arial" panose="020B0604020202020204" pitchFamily="34" charset="0"/>
              <a:buChar char="•"/>
            </a:pPr>
            <a:endParaRPr lang="en-ZA" sz="2400" dirty="0" smtClean="0"/>
          </a:p>
        </p:txBody>
      </p:sp>
      <p:sp>
        <p:nvSpPr>
          <p:cNvPr id="4" name="Slide Number Placeholder 3"/>
          <p:cNvSpPr>
            <a:spLocks noGrp="1"/>
          </p:cNvSpPr>
          <p:nvPr>
            <p:ph type="sldNum" sz="quarter" idx="10"/>
          </p:nvPr>
        </p:nvSpPr>
        <p:spPr/>
        <p:txBody>
          <a:bodyPr/>
          <a:lstStyle/>
          <a:p>
            <a:pPr>
              <a:defRPr/>
            </a:pPr>
            <a:fld id="{63F390CA-E519-43A2-AB6A-49DE3E1987BC}" type="slidenum">
              <a:rPr lang="en-ZA" smtClean="0"/>
              <a:pPr>
                <a:defRPr/>
              </a:pPr>
              <a:t>4</a:t>
            </a:fld>
            <a:endParaRPr lang="en-ZA" dirty="0"/>
          </a:p>
        </p:txBody>
      </p:sp>
    </p:spTree>
    <p:extLst>
      <p:ext uri="{BB962C8B-B14F-4D97-AF65-F5344CB8AC3E}">
        <p14:creationId xmlns:p14="http://schemas.microsoft.com/office/powerpoint/2010/main" xmlns="" val="361102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8" y="468263"/>
            <a:ext cx="9178925" cy="720000"/>
          </a:xfrm>
        </p:spPr>
        <p:txBody>
          <a:bodyPr/>
          <a:lstStyle/>
          <a:p>
            <a:r>
              <a:rPr lang="en-ZA" sz="3200" dirty="0"/>
              <a:t>Management Response</a:t>
            </a:r>
          </a:p>
        </p:txBody>
      </p:sp>
      <p:sp>
        <p:nvSpPr>
          <p:cNvPr id="3" name="Content Placeholder 2"/>
          <p:cNvSpPr>
            <a:spLocks noGrp="1"/>
          </p:cNvSpPr>
          <p:nvPr>
            <p:ph idx="1"/>
          </p:nvPr>
        </p:nvSpPr>
        <p:spPr/>
        <p:txBody>
          <a:bodyPr/>
          <a:lstStyle/>
          <a:p>
            <a:pPr marL="457200" lvl="3" indent="-457200"/>
            <a:r>
              <a:rPr lang="en-ZA" sz="2300" dirty="0"/>
              <a:t>T</a:t>
            </a:r>
            <a:r>
              <a:rPr lang="en-ZA" sz="2300" dirty="0" smtClean="0"/>
              <a:t>he Standard Operating Procedure (SOP) of CASP is under review </a:t>
            </a:r>
            <a:r>
              <a:rPr lang="en-ZA" sz="2300" dirty="0"/>
              <a:t>to address all concerns regarding standard implementation strategy and </a:t>
            </a:r>
            <a:r>
              <a:rPr lang="en-ZA" sz="2300" dirty="0" smtClean="0"/>
              <a:t>project approval processes </a:t>
            </a:r>
            <a:r>
              <a:rPr lang="en-ZA" sz="2300" dirty="0"/>
              <a:t>to be followed. </a:t>
            </a:r>
            <a:r>
              <a:rPr lang="en-ZA" sz="2300" dirty="0" smtClean="0"/>
              <a:t>This review is to be  </a:t>
            </a:r>
            <a:r>
              <a:rPr lang="en-ZA" sz="2300" dirty="0"/>
              <a:t>concluded in the 1</a:t>
            </a:r>
            <a:r>
              <a:rPr lang="en-ZA" sz="2300" baseline="30000" dirty="0"/>
              <a:t>st</a:t>
            </a:r>
            <a:r>
              <a:rPr lang="en-ZA" sz="2300" dirty="0"/>
              <a:t> quarter of 2019/20.</a:t>
            </a:r>
          </a:p>
          <a:p>
            <a:pPr marL="457200" lvl="3" indent="-457200"/>
            <a:r>
              <a:rPr lang="en-ZA" sz="2300" dirty="0" smtClean="0"/>
              <a:t>The prioritized projects for 2019/20 include incomplete projects from the previous financial year. Partnerships with commodity organizations entered into will increase the provincial capacity to support black producers.  </a:t>
            </a:r>
          </a:p>
          <a:p>
            <a:pPr marL="457200" lvl="3" indent="-457200"/>
            <a:r>
              <a:rPr lang="en-ZA" sz="2300" dirty="0" smtClean="0"/>
              <a:t>DAFF is developing the farmer register which will keep record of all farmers supported, among others. </a:t>
            </a:r>
          </a:p>
          <a:p>
            <a:pPr marL="457200" lvl="3" indent="-457200"/>
            <a:r>
              <a:rPr lang="en-ZA" sz="2300" dirty="0" smtClean="0"/>
              <a:t>The blended funding will to a large extend ensure seamless collaboration of government departments and the financial institutions in supporting the development of black farmers.  </a:t>
            </a:r>
            <a:endParaRPr lang="en-ZA" sz="2300" dirty="0"/>
          </a:p>
          <a:p>
            <a:pPr marL="457200" indent="-45720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63F390CA-E519-43A2-AB6A-49DE3E1987BC}" type="slidenum">
              <a:rPr lang="en-ZA" smtClean="0"/>
              <a:pPr>
                <a:defRPr/>
              </a:pPr>
              <a:t>5</a:t>
            </a:fld>
            <a:endParaRPr lang="en-ZA" dirty="0"/>
          </a:p>
        </p:txBody>
      </p:sp>
    </p:spTree>
    <p:extLst>
      <p:ext uri="{BB962C8B-B14F-4D97-AF65-F5344CB8AC3E}">
        <p14:creationId xmlns:p14="http://schemas.microsoft.com/office/powerpoint/2010/main" xmlns="" val="118943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140" y="540271"/>
            <a:ext cx="9166828" cy="1224136"/>
          </a:xfrm>
          <a:ln>
            <a:solidFill>
              <a:schemeClr val="bg1"/>
            </a:solidFill>
          </a:ln>
        </p:spPr>
        <p:txBody>
          <a:bodyPr>
            <a:normAutofit fontScale="90000"/>
          </a:bodyPr>
          <a:lstStyle/>
          <a:p>
            <a:pPr algn="ctr"/>
            <a:r>
              <a:rPr lang="en-ZA" sz="9600" dirty="0" smtClean="0">
                <a:solidFill>
                  <a:schemeClr val="accent2"/>
                </a:solidFill>
                <a:effectLst>
                  <a:outerShdw blurRad="38100" dist="38100" dir="2700000" algn="tl">
                    <a:srgbClr val="000000">
                      <a:alpha val="43137"/>
                    </a:srgbClr>
                  </a:outerShdw>
                </a:effectLst>
              </a:rPr>
              <a:t/>
            </a:r>
            <a:br>
              <a:rPr lang="en-ZA" sz="9600" dirty="0" smtClean="0">
                <a:solidFill>
                  <a:schemeClr val="accent2"/>
                </a:solidFill>
                <a:effectLst>
                  <a:outerShdw blurRad="38100" dist="38100" dir="2700000" algn="tl">
                    <a:srgbClr val="000000">
                      <a:alpha val="43137"/>
                    </a:srgbClr>
                  </a:outerShdw>
                </a:effectLst>
              </a:rPr>
            </a:br>
            <a:r>
              <a:rPr lang="en-ZA" sz="8800" cap="all" dirty="0" smtClean="0">
                <a:ln w="12700">
                  <a:solidFill>
                    <a:srgbClr val="FF0000"/>
                  </a:solidFill>
                  <a:prstDash val="solid"/>
                </a:ln>
                <a:solidFill>
                  <a:schemeClr val="bg1">
                    <a:lumMod val="50000"/>
                  </a:schemeClr>
                </a:solidFill>
                <a:effectLst>
                  <a:outerShdw blurRad="41275" dist="20320" dir="1800000" algn="tl" rotWithShape="0">
                    <a:srgbClr val="000000">
                      <a:alpha val="40000"/>
                    </a:srgbClr>
                  </a:outerShdw>
                </a:effectLst>
              </a:rPr>
              <a:t>Thank you</a:t>
            </a:r>
            <a:r>
              <a:rPr lang="en-US" sz="9600" cap="all" dirty="0" smtClean="0">
                <a:ln w="12700">
                  <a:solidFill>
                    <a:srgbClr val="008000"/>
                  </a:solidFill>
                  <a:prstDash val="solid"/>
                </a:ln>
                <a:solidFill>
                  <a:schemeClr val="bg1"/>
                </a:solidFill>
                <a:effectLst>
                  <a:outerShdw blurRad="41275" dist="20320" dir="1800000" algn="tl" rotWithShape="0">
                    <a:srgbClr val="000000">
                      <a:alpha val="40000"/>
                    </a:srgbClr>
                  </a:outerShdw>
                </a:effectLst>
              </a:rPr>
              <a:t/>
            </a:r>
            <a:br>
              <a:rPr lang="en-US" sz="9600" cap="all" dirty="0" smtClean="0">
                <a:ln w="12700">
                  <a:solidFill>
                    <a:srgbClr val="008000"/>
                  </a:solidFill>
                  <a:prstDash val="solid"/>
                </a:ln>
                <a:solidFill>
                  <a:schemeClr val="bg1"/>
                </a:solidFill>
                <a:effectLst>
                  <a:outerShdw blurRad="41275" dist="20320" dir="1800000" algn="tl" rotWithShape="0">
                    <a:srgbClr val="000000">
                      <a:alpha val="40000"/>
                    </a:srgbClr>
                  </a:outerShdw>
                </a:effectLst>
              </a:rPr>
            </a:br>
            <a:endParaRPr lang="en-ZA" sz="9600" cap="all" dirty="0">
              <a:ln w="12700">
                <a:solidFill>
                  <a:srgbClr val="008000"/>
                </a:solidFill>
                <a:prstDash val="solid"/>
              </a:ln>
              <a:solidFill>
                <a:schemeClr val="bg1"/>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898566"/>
            <a:ext cx="6279813" cy="3532395"/>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9940" r="31408"/>
          <a:stretch/>
        </p:blipFill>
        <p:spPr>
          <a:xfrm rot="5400000">
            <a:off x="6280360" y="2898020"/>
            <a:ext cx="3561351" cy="3562445"/>
          </a:xfrm>
          <a:prstGeom prst="rect">
            <a:avLst/>
          </a:prstGeom>
        </p:spPr>
      </p:pic>
    </p:spTree>
    <p:extLst>
      <p:ext uri="{BB962C8B-B14F-4D97-AF65-F5344CB8AC3E}">
        <p14:creationId xmlns:p14="http://schemas.microsoft.com/office/powerpoint/2010/main" xmlns="" val="213372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AFF presentation 1_Coat on all pages_PP20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12950</TotalTime>
  <Words>346</Words>
  <Application>Microsoft Office PowerPoint</Application>
  <PresentationFormat>Custom</PresentationFormat>
  <Paragraphs>36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DAFF presentation 1_Coat on all pages_PP2003</vt:lpstr>
      <vt:lpstr>MANAGEMENT RESPONSE TO THE NATIONAL AUDIT OF CASP AND ILIMA/ LETSEMA </vt:lpstr>
      <vt:lpstr> PROVINCES VISITED DURING THE AUDIT</vt:lpstr>
      <vt:lpstr> 7 MAJOR MATTERS OF CONCERN</vt:lpstr>
      <vt:lpstr>Management Response</vt:lpstr>
      <vt:lpstr>Management Response</vt:lpstr>
      <vt:lpstr> Thank you </vt:lpstr>
    </vt:vector>
  </TitlesOfParts>
  <Company>Department of Agriculture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AGRICULTURE</dc:title>
  <dc:creator>AnnelizaC</dc:creator>
  <cp:lastModifiedBy>PUMZA</cp:lastModifiedBy>
  <cp:revision>808</cp:revision>
  <cp:lastPrinted>2017-05-15T10:59:58Z</cp:lastPrinted>
  <dcterms:created xsi:type="dcterms:W3CDTF">2010-10-26T06:03:32Z</dcterms:created>
  <dcterms:modified xsi:type="dcterms:W3CDTF">2019-03-13T08:34:03Z</dcterms:modified>
</cp:coreProperties>
</file>