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20" r:id="rId3"/>
    <p:sldId id="356" r:id="rId4"/>
    <p:sldId id="372" r:id="rId5"/>
    <p:sldId id="348" r:id="rId6"/>
    <p:sldId id="358" r:id="rId7"/>
    <p:sldId id="366" r:id="rId8"/>
    <p:sldId id="363" r:id="rId9"/>
    <p:sldId id="360" r:id="rId10"/>
    <p:sldId id="361" r:id="rId11"/>
    <p:sldId id="355" r:id="rId12"/>
    <p:sldId id="368" r:id="rId13"/>
    <p:sldId id="370" r:id="rId14"/>
    <p:sldId id="367" r:id="rId15"/>
    <p:sldId id="322" r:id="rId16"/>
    <p:sldId id="346" r:id="rId17"/>
    <p:sldId id="282" r:id="rId18"/>
  </p:sldIdLst>
  <p:sldSz cx="10693400" cy="7561263"/>
  <p:notesSz cx="6669088" cy="9926638"/>
  <p:defaultTextStyle>
    <a:defPPr>
      <a:defRPr lang="en-US"/>
    </a:defPPr>
    <a:lvl1pPr algn="l" defTabSz="1051212" rtl="0" fontAlgn="base">
      <a:spcBef>
        <a:spcPct val="0"/>
      </a:spcBef>
      <a:spcAft>
        <a:spcPct val="0"/>
      </a:spcAft>
      <a:defRPr sz="2100" kern="1200">
        <a:solidFill>
          <a:schemeClr val="tx1"/>
        </a:solidFill>
        <a:latin typeface="Arial" charset="0"/>
        <a:ea typeface="+mn-ea"/>
        <a:cs typeface="Arial" charset="0"/>
      </a:defRPr>
    </a:lvl1pPr>
    <a:lvl2pPr marL="524816" indent="-68180" algn="l" defTabSz="1051212" rtl="0" fontAlgn="base">
      <a:spcBef>
        <a:spcPct val="0"/>
      </a:spcBef>
      <a:spcAft>
        <a:spcPct val="0"/>
      </a:spcAft>
      <a:defRPr sz="2100" kern="1200">
        <a:solidFill>
          <a:schemeClr val="tx1"/>
        </a:solidFill>
        <a:latin typeface="Arial" charset="0"/>
        <a:ea typeface="+mn-ea"/>
        <a:cs typeface="Arial" charset="0"/>
      </a:defRPr>
    </a:lvl2pPr>
    <a:lvl3pPr marL="1051212" indent="-137945" algn="l" defTabSz="1051212" rtl="0" fontAlgn="base">
      <a:spcBef>
        <a:spcPct val="0"/>
      </a:spcBef>
      <a:spcAft>
        <a:spcPct val="0"/>
      </a:spcAft>
      <a:defRPr sz="2100" kern="1200">
        <a:solidFill>
          <a:schemeClr val="tx1"/>
        </a:solidFill>
        <a:latin typeface="Arial" charset="0"/>
        <a:ea typeface="+mn-ea"/>
        <a:cs typeface="Arial" charset="0"/>
      </a:defRPr>
    </a:lvl3pPr>
    <a:lvl4pPr marL="1577613" indent="-207708" algn="l" defTabSz="1051212" rtl="0" fontAlgn="base">
      <a:spcBef>
        <a:spcPct val="0"/>
      </a:spcBef>
      <a:spcAft>
        <a:spcPct val="0"/>
      </a:spcAft>
      <a:defRPr sz="2100" kern="1200">
        <a:solidFill>
          <a:schemeClr val="tx1"/>
        </a:solidFill>
        <a:latin typeface="Arial" charset="0"/>
        <a:ea typeface="+mn-ea"/>
        <a:cs typeface="Arial" charset="0"/>
      </a:defRPr>
    </a:lvl4pPr>
    <a:lvl5pPr marL="2102424" indent="-275883" algn="l" defTabSz="1051212" rtl="0" fontAlgn="base">
      <a:spcBef>
        <a:spcPct val="0"/>
      </a:spcBef>
      <a:spcAft>
        <a:spcPct val="0"/>
      </a:spcAft>
      <a:defRPr sz="2100" kern="1200">
        <a:solidFill>
          <a:schemeClr val="tx1"/>
        </a:solidFill>
        <a:latin typeface="Arial" charset="0"/>
        <a:ea typeface="+mn-ea"/>
        <a:cs typeface="Arial" charset="0"/>
      </a:defRPr>
    </a:lvl5pPr>
    <a:lvl6pPr marL="2283178" algn="l" defTabSz="913268" rtl="0" eaLnBrk="1" latinLnBrk="0" hangingPunct="1">
      <a:defRPr sz="2100" kern="1200">
        <a:solidFill>
          <a:schemeClr val="tx1"/>
        </a:solidFill>
        <a:latin typeface="Arial" charset="0"/>
        <a:ea typeface="+mn-ea"/>
        <a:cs typeface="Arial" charset="0"/>
      </a:defRPr>
    </a:lvl6pPr>
    <a:lvl7pPr marL="2739814" algn="l" defTabSz="913268" rtl="0" eaLnBrk="1" latinLnBrk="0" hangingPunct="1">
      <a:defRPr sz="2100" kern="1200">
        <a:solidFill>
          <a:schemeClr val="tx1"/>
        </a:solidFill>
        <a:latin typeface="Arial" charset="0"/>
        <a:ea typeface="+mn-ea"/>
        <a:cs typeface="Arial" charset="0"/>
      </a:defRPr>
    </a:lvl7pPr>
    <a:lvl8pPr marL="3196449" algn="l" defTabSz="913268" rtl="0" eaLnBrk="1" latinLnBrk="0" hangingPunct="1">
      <a:defRPr sz="2100" kern="1200">
        <a:solidFill>
          <a:schemeClr val="tx1"/>
        </a:solidFill>
        <a:latin typeface="Arial" charset="0"/>
        <a:ea typeface="+mn-ea"/>
        <a:cs typeface="Arial" charset="0"/>
      </a:defRPr>
    </a:lvl8pPr>
    <a:lvl9pPr marL="3653084" algn="l" defTabSz="913268"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B199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32" autoAdjust="0"/>
    <p:restoredTop sz="94672" autoAdjust="0"/>
  </p:normalViewPr>
  <p:slideViewPr>
    <p:cSldViewPr>
      <p:cViewPr varScale="1">
        <p:scale>
          <a:sx n="100" d="100"/>
          <a:sy n="100" d="100"/>
        </p:scale>
        <p:origin x="-1398" y="-90"/>
      </p:cViewPr>
      <p:guideLst>
        <p:guide orient="horz" pos="2382"/>
        <p:guide pos="3368"/>
      </p:guideLst>
    </p:cSldViewPr>
  </p:slideViewPr>
  <p:notesTextViewPr>
    <p:cViewPr>
      <p:scale>
        <a:sx n="100" d="100"/>
        <a:sy n="100" d="100"/>
      </p:scale>
      <p:origin x="0" y="0"/>
    </p:cViewPr>
  </p:notesTextViewPr>
  <p:sorterViewPr>
    <p:cViewPr>
      <p:scale>
        <a:sx n="100" d="100"/>
        <a:sy n="100" d="100"/>
      </p:scale>
      <p:origin x="0" y="-1179"/>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890458" cy="495696"/>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dirty="0"/>
          </a:p>
        </p:txBody>
      </p:sp>
      <p:sp>
        <p:nvSpPr>
          <p:cNvPr id="14339" name="Rectangle 3"/>
          <p:cNvSpPr>
            <a:spLocks noGrp="1" noChangeArrowheads="1"/>
          </p:cNvSpPr>
          <p:nvPr>
            <p:ph type="dt" sz="quarter" idx="1"/>
          </p:nvPr>
        </p:nvSpPr>
        <p:spPr bwMode="auto">
          <a:xfrm>
            <a:off x="3777074" y="0"/>
            <a:ext cx="2890458" cy="495696"/>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6AB4B5DC-DC19-40FC-B4ED-92DA15DB55E7}" type="datetimeFigureOut">
              <a:rPr lang="en-US"/>
              <a:pPr>
                <a:defRPr/>
              </a:pPr>
              <a:t>3/13/2019</a:t>
            </a:fld>
            <a:endParaRPr lang="en-US" dirty="0"/>
          </a:p>
        </p:txBody>
      </p:sp>
      <p:sp>
        <p:nvSpPr>
          <p:cNvPr id="14340" name="Rectangle 4"/>
          <p:cNvSpPr>
            <a:spLocks noGrp="1" noChangeArrowheads="1"/>
          </p:cNvSpPr>
          <p:nvPr>
            <p:ph type="ftr" sz="quarter" idx="2"/>
          </p:nvPr>
        </p:nvSpPr>
        <p:spPr bwMode="auto">
          <a:xfrm>
            <a:off x="1" y="9429354"/>
            <a:ext cx="2890458" cy="495696"/>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dirty="0"/>
          </a:p>
        </p:txBody>
      </p:sp>
      <p:sp>
        <p:nvSpPr>
          <p:cNvPr id="14341" name="Rectangle 5"/>
          <p:cNvSpPr>
            <a:spLocks noGrp="1" noChangeArrowheads="1"/>
          </p:cNvSpPr>
          <p:nvPr>
            <p:ph type="sldNum" sz="quarter" idx="3"/>
          </p:nvPr>
        </p:nvSpPr>
        <p:spPr bwMode="auto">
          <a:xfrm>
            <a:off x="3777074" y="9429354"/>
            <a:ext cx="2890458" cy="495696"/>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9872C2D6-20FC-4FFC-87BF-9075ABAEF734}" type="slidenum">
              <a:rPr lang="en-US"/>
              <a:pPr>
                <a:defRPr/>
              </a:pPr>
              <a:t>‹#›</a:t>
            </a:fld>
            <a:endParaRPr lang="en-US" dirty="0"/>
          </a:p>
        </p:txBody>
      </p:sp>
    </p:spTree>
    <p:extLst>
      <p:ext uri="{BB962C8B-B14F-4D97-AF65-F5344CB8AC3E}">
        <p14:creationId xmlns:p14="http://schemas.microsoft.com/office/powerpoint/2010/main" xmlns="" val="1529943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458" cy="495696"/>
          </a:xfrm>
          <a:prstGeom prst="rect">
            <a:avLst/>
          </a:prstGeom>
        </p:spPr>
        <p:txBody>
          <a:bodyPr vert="horz" lIns="91495" tIns="45747" rIns="91495" bIns="45747" rtlCol="0"/>
          <a:lstStyle>
            <a:lvl1pPr algn="l" defTabSz="1053929" fontAlgn="auto">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idx="1"/>
          </p:nvPr>
        </p:nvSpPr>
        <p:spPr>
          <a:xfrm>
            <a:off x="3777074" y="0"/>
            <a:ext cx="2890458" cy="495696"/>
          </a:xfrm>
          <a:prstGeom prst="rect">
            <a:avLst/>
          </a:prstGeom>
        </p:spPr>
        <p:txBody>
          <a:bodyPr vert="horz" lIns="91495" tIns="45747" rIns="91495" bIns="45747" rtlCol="0"/>
          <a:lstStyle>
            <a:lvl1pPr algn="r" defTabSz="1053929" fontAlgn="auto">
              <a:spcBef>
                <a:spcPts val="0"/>
              </a:spcBef>
              <a:spcAft>
                <a:spcPts val="0"/>
              </a:spcAft>
              <a:defRPr sz="1200">
                <a:latin typeface="+mn-lt"/>
                <a:cs typeface="+mn-cs"/>
              </a:defRPr>
            </a:lvl1pPr>
          </a:lstStyle>
          <a:p>
            <a:pPr>
              <a:defRPr/>
            </a:pPr>
            <a:fld id="{3946EC6D-15E6-44F8-A4DF-82F538AD82A1}" type="datetimeFigureOut">
              <a:rPr lang="en-US"/>
              <a:pPr>
                <a:defRPr/>
              </a:pPr>
              <a:t>3/13/2019</a:t>
            </a:fld>
            <a:endParaRPr lang="en-ZA" dirty="0"/>
          </a:p>
        </p:txBody>
      </p:sp>
      <p:sp>
        <p:nvSpPr>
          <p:cNvPr id="4" name="Slide Image Placeholder 3"/>
          <p:cNvSpPr>
            <a:spLocks noGrp="1" noRot="1" noChangeAspect="1"/>
          </p:cNvSpPr>
          <p:nvPr>
            <p:ph type="sldImg" idx="2"/>
          </p:nvPr>
        </p:nvSpPr>
        <p:spPr>
          <a:xfrm>
            <a:off x="703263" y="744538"/>
            <a:ext cx="5262562" cy="3722687"/>
          </a:xfrm>
          <a:prstGeom prst="rect">
            <a:avLst/>
          </a:prstGeom>
          <a:noFill/>
          <a:ln w="12700">
            <a:solidFill>
              <a:prstClr val="black"/>
            </a:solidFill>
          </a:ln>
        </p:spPr>
        <p:txBody>
          <a:bodyPr vert="horz" lIns="91495" tIns="45747" rIns="91495" bIns="45747" rtlCol="0" anchor="ctr"/>
          <a:lstStyle/>
          <a:p>
            <a:pPr lvl="0"/>
            <a:endParaRPr lang="en-ZA" noProof="0" dirty="0" smtClean="0"/>
          </a:p>
        </p:txBody>
      </p:sp>
      <p:sp>
        <p:nvSpPr>
          <p:cNvPr id="5" name="Notes Placeholder 4"/>
          <p:cNvSpPr>
            <a:spLocks noGrp="1"/>
          </p:cNvSpPr>
          <p:nvPr>
            <p:ph type="body" sz="quarter" idx="3"/>
          </p:nvPr>
        </p:nvSpPr>
        <p:spPr>
          <a:xfrm>
            <a:off x="666909" y="4715471"/>
            <a:ext cx="5335270" cy="4466034"/>
          </a:xfrm>
          <a:prstGeom prst="rect">
            <a:avLst/>
          </a:prstGeom>
        </p:spPr>
        <p:txBody>
          <a:bodyPr vert="horz" wrap="square" lIns="91495" tIns="45747" rIns="91495" bIns="45747" numCol="1" anchor="t" anchorCtr="0" compatLnSpc="1">
            <a:prstTxWarp prst="textNoShape">
              <a:avLst/>
            </a:prstTxWarp>
            <a:normAutofit/>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6" name="Footer Placeholder 5"/>
          <p:cNvSpPr>
            <a:spLocks noGrp="1"/>
          </p:cNvSpPr>
          <p:nvPr>
            <p:ph type="ftr" sz="quarter" idx="4"/>
          </p:nvPr>
        </p:nvSpPr>
        <p:spPr>
          <a:xfrm>
            <a:off x="1" y="9429354"/>
            <a:ext cx="2890458" cy="495696"/>
          </a:xfrm>
          <a:prstGeom prst="rect">
            <a:avLst/>
          </a:prstGeom>
        </p:spPr>
        <p:txBody>
          <a:bodyPr vert="horz" lIns="91495" tIns="45747" rIns="91495" bIns="45747" rtlCol="0" anchor="b"/>
          <a:lstStyle>
            <a:lvl1pPr algn="l" defTabSz="1053929" fontAlgn="auto">
              <a:spcBef>
                <a:spcPts val="0"/>
              </a:spcBef>
              <a:spcAft>
                <a:spcPts val="0"/>
              </a:spcAft>
              <a:defRPr sz="1200">
                <a:latin typeface="+mn-lt"/>
                <a:cs typeface="+mn-cs"/>
              </a:defRPr>
            </a:lvl1pPr>
          </a:lstStyle>
          <a:p>
            <a:pPr>
              <a:defRPr/>
            </a:pPr>
            <a:endParaRPr lang="en-ZA" dirty="0"/>
          </a:p>
        </p:txBody>
      </p:sp>
      <p:sp>
        <p:nvSpPr>
          <p:cNvPr id="7" name="Slide Number Placeholder 6"/>
          <p:cNvSpPr>
            <a:spLocks noGrp="1"/>
          </p:cNvSpPr>
          <p:nvPr>
            <p:ph type="sldNum" sz="quarter" idx="5"/>
          </p:nvPr>
        </p:nvSpPr>
        <p:spPr>
          <a:xfrm>
            <a:off x="3777074" y="9429354"/>
            <a:ext cx="2890458" cy="495696"/>
          </a:xfrm>
          <a:prstGeom prst="rect">
            <a:avLst/>
          </a:prstGeom>
        </p:spPr>
        <p:txBody>
          <a:bodyPr vert="horz" lIns="91495" tIns="45747" rIns="91495" bIns="45747" rtlCol="0" anchor="b"/>
          <a:lstStyle>
            <a:lvl1pPr algn="r" defTabSz="1053929" fontAlgn="auto">
              <a:spcBef>
                <a:spcPts val="0"/>
              </a:spcBef>
              <a:spcAft>
                <a:spcPts val="0"/>
              </a:spcAft>
              <a:defRPr sz="1200">
                <a:latin typeface="+mn-lt"/>
                <a:cs typeface="+mn-cs"/>
              </a:defRPr>
            </a:lvl1pPr>
          </a:lstStyle>
          <a:p>
            <a:pPr>
              <a:defRPr/>
            </a:pPr>
            <a:fld id="{93994915-F377-4C5A-9707-63D64A8D8CC4}" type="slidenum">
              <a:rPr lang="en-ZA"/>
              <a:pPr>
                <a:defRPr/>
              </a:pPr>
              <a:t>‹#›</a:t>
            </a:fld>
            <a:endParaRPr lang="en-ZA" dirty="0"/>
          </a:p>
        </p:txBody>
      </p:sp>
    </p:spTree>
    <p:extLst>
      <p:ext uri="{BB962C8B-B14F-4D97-AF65-F5344CB8AC3E}">
        <p14:creationId xmlns:p14="http://schemas.microsoft.com/office/powerpoint/2010/main" xmlns="" val="67733070"/>
      </p:ext>
    </p:extLst>
  </p:cSld>
  <p:clrMap bg1="lt1" tx1="dk1" bg2="lt2" tx2="dk2" accent1="accent1" accent2="accent2" accent3="accent3" accent4="accent4" accent5="accent5" accent6="accent6" hlink="hlink" folHlink="folHlink"/>
  <p:notesStyle>
    <a:lvl1pPr algn="l" defTabSz="1051212" rtl="0" eaLnBrk="0" fontAlgn="base" hangingPunct="0">
      <a:spcBef>
        <a:spcPct val="30000"/>
      </a:spcBef>
      <a:spcAft>
        <a:spcPct val="0"/>
      </a:spcAft>
      <a:defRPr sz="1400" kern="1200">
        <a:solidFill>
          <a:schemeClr val="tx1"/>
        </a:solidFill>
        <a:latin typeface="+mn-lt"/>
        <a:ea typeface="+mn-ea"/>
        <a:cs typeface="+mn-cs"/>
      </a:defRPr>
    </a:lvl1pPr>
    <a:lvl2pPr marL="524816" algn="l" defTabSz="1051212" rtl="0" eaLnBrk="0" fontAlgn="base" hangingPunct="0">
      <a:spcBef>
        <a:spcPct val="30000"/>
      </a:spcBef>
      <a:spcAft>
        <a:spcPct val="0"/>
      </a:spcAft>
      <a:defRPr sz="1400" kern="1200">
        <a:solidFill>
          <a:schemeClr val="tx1"/>
        </a:solidFill>
        <a:latin typeface="+mn-lt"/>
        <a:ea typeface="+mn-ea"/>
        <a:cs typeface="+mn-cs"/>
      </a:defRPr>
    </a:lvl2pPr>
    <a:lvl3pPr marL="1051212" algn="l" defTabSz="1051212" rtl="0" eaLnBrk="0" fontAlgn="base" hangingPunct="0">
      <a:spcBef>
        <a:spcPct val="30000"/>
      </a:spcBef>
      <a:spcAft>
        <a:spcPct val="0"/>
      </a:spcAft>
      <a:defRPr sz="1400" kern="1200">
        <a:solidFill>
          <a:schemeClr val="tx1"/>
        </a:solidFill>
        <a:latin typeface="+mn-lt"/>
        <a:ea typeface="+mn-ea"/>
        <a:cs typeface="+mn-cs"/>
      </a:defRPr>
    </a:lvl3pPr>
    <a:lvl4pPr marL="1577613" algn="l" defTabSz="1051212" rtl="0" eaLnBrk="0" fontAlgn="base" hangingPunct="0">
      <a:spcBef>
        <a:spcPct val="30000"/>
      </a:spcBef>
      <a:spcAft>
        <a:spcPct val="0"/>
      </a:spcAft>
      <a:defRPr sz="1400" kern="1200">
        <a:solidFill>
          <a:schemeClr val="tx1"/>
        </a:solidFill>
        <a:latin typeface="+mn-lt"/>
        <a:ea typeface="+mn-ea"/>
        <a:cs typeface="+mn-cs"/>
      </a:defRPr>
    </a:lvl4pPr>
    <a:lvl5pPr marL="2102424" algn="l" defTabSz="1051212" rtl="0" eaLnBrk="0" fontAlgn="base" hangingPunct="0">
      <a:spcBef>
        <a:spcPct val="30000"/>
      </a:spcBef>
      <a:spcAft>
        <a:spcPct val="0"/>
      </a:spcAft>
      <a:defRPr sz="1400" kern="1200">
        <a:solidFill>
          <a:schemeClr val="tx1"/>
        </a:solidFill>
        <a:latin typeface="+mn-lt"/>
        <a:ea typeface="+mn-ea"/>
        <a:cs typeface="+mn-cs"/>
      </a:defRPr>
    </a:lvl5pPr>
    <a:lvl6pPr marL="2629992" algn="l" defTabSz="1051997" rtl="0" eaLnBrk="1" latinLnBrk="0" hangingPunct="1">
      <a:defRPr sz="1400" kern="1200">
        <a:solidFill>
          <a:schemeClr val="tx1"/>
        </a:solidFill>
        <a:latin typeface="+mn-lt"/>
        <a:ea typeface="+mn-ea"/>
        <a:cs typeface="+mn-cs"/>
      </a:defRPr>
    </a:lvl6pPr>
    <a:lvl7pPr marL="3155990" algn="l" defTabSz="1051997" rtl="0" eaLnBrk="1" latinLnBrk="0" hangingPunct="1">
      <a:defRPr sz="1400" kern="1200">
        <a:solidFill>
          <a:schemeClr val="tx1"/>
        </a:solidFill>
        <a:latin typeface="+mn-lt"/>
        <a:ea typeface="+mn-ea"/>
        <a:cs typeface="+mn-cs"/>
      </a:defRPr>
    </a:lvl7pPr>
    <a:lvl8pPr marL="3681990" algn="l" defTabSz="1051997" rtl="0" eaLnBrk="1" latinLnBrk="0" hangingPunct="1">
      <a:defRPr sz="1400" kern="1200">
        <a:solidFill>
          <a:schemeClr val="tx1"/>
        </a:solidFill>
        <a:latin typeface="+mn-lt"/>
        <a:ea typeface="+mn-ea"/>
        <a:cs typeface="+mn-cs"/>
      </a:defRPr>
    </a:lvl8pPr>
    <a:lvl9pPr marL="4207988" algn="l" defTabSz="105199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legal agreements in terms of the breeds</a:t>
            </a:r>
            <a:endParaRPr lang="en-US" dirty="0"/>
          </a:p>
        </p:txBody>
      </p:sp>
      <p:sp>
        <p:nvSpPr>
          <p:cNvPr id="4" name="Slide Number Placeholder 3"/>
          <p:cNvSpPr>
            <a:spLocks noGrp="1"/>
          </p:cNvSpPr>
          <p:nvPr>
            <p:ph type="sldNum" sz="quarter" idx="10"/>
          </p:nvPr>
        </p:nvSpPr>
        <p:spPr/>
        <p:txBody>
          <a:bodyPr/>
          <a:lstStyle/>
          <a:p>
            <a:pPr>
              <a:defRPr/>
            </a:pPr>
            <a:fld id="{93994915-F377-4C5A-9707-63D64A8D8CC4}" type="slidenum">
              <a:rPr lang="en-ZA" smtClean="0"/>
              <a:pPr>
                <a:defRPr/>
              </a:pPr>
              <a:t>7</a:t>
            </a:fld>
            <a:endParaRPr lang="en-ZA" dirty="0"/>
          </a:p>
        </p:txBody>
      </p:sp>
    </p:spTree>
    <p:extLst>
      <p:ext uri="{BB962C8B-B14F-4D97-AF65-F5344CB8AC3E}">
        <p14:creationId xmlns:p14="http://schemas.microsoft.com/office/powerpoint/2010/main" xmlns="" val="406913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Environment</a:t>
            </a:r>
            <a:r>
              <a:rPr lang="en-US" baseline="0" dirty="0" smtClean="0"/>
              <a:t> and welfare of poultry</a:t>
            </a:r>
            <a:endParaRPr lang="en-US" dirty="0"/>
          </a:p>
        </p:txBody>
      </p:sp>
      <p:sp>
        <p:nvSpPr>
          <p:cNvPr id="4" name="Slide Number Placeholder 3"/>
          <p:cNvSpPr>
            <a:spLocks noGrp="1"/>
          </p:cNvSpPr>
          <p:nvPr>
            <p:ph type="sldNum" sz="quarter" idx="10"/>
          </p:nvPr>
        </p:nvSpPr>
        <p:spPr/>
        <p:txBody>
          <a:bodyPr/>
          <a:lstStyle/>
          <a:p>
            <a:pPr>
              <a:defRPr/>
            </a:pPr>
            <a:fld id="{93994915-F377-4C5A-9707-63D64A8D8CC4}" type="slidenum">
              <a:rPr lang="en-ZA" smtClean="0"/>
              <a:pPr>
                <a:defRPr/>
              </a:pPr>
              <a:t>14</a:t>
            </a:fld>
            <a:endParaRPr lang="en-ZA" dirty="0"/>
          </a:p>
        </p:txBody>
      </p:sp>
    </p:spTree>
    <p:extLst>
      <p:ext uri="{BB962C8B-B14F-4D97-AF65-F5344CB8AC3E}">
        <p14:creationId xmlns:p14="http://schemas.microsoft.com/office/powerpoint/2010/main" xmlns="" val="57766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800000"/>
            <a:ext cx="9180000" cy="1080000"/>
          </a:xfrm>
          <a:prstGeom prst="rect">
            <a:avLst/>
          </a:prstGeom>
        </p:spPr>
        <p:txBody>
          <a:bodyPr lIns="0" tIns="0" rIns="0" bIns="0" anchor="ctr" anchorCtr="0">
            <a:normAutofit/>
          </a:bodyPr>
          <a:lstStyle>
            <a:lvl1pPr>
              <a:defRPr sz="2900"/>
            </a:lvl1pPr>
          </a:lstStyle>
          <a:p>
            <a:r>
              <a:rPr lang="en-US" smtClean="0"/>
              <a:t>Click to edit Master title style</a:t>
            </a:r>
            <a:endParaRPr lang="en-ZA" dirty="0"/>
          </a:p>
        </p:txBody>
      </p:sp>
      <p:sp>
        <p:nvSpPr>
          <p:cNvPr id="3" name="Subtitle 2"/>
          <p:cNvSpPr>
            <a:spLocks noGrp="1"/>
          </p:cNvSpPr>
          <p:nvPr>
            <p:ph type="subTitle" idx="1"/>
          </p:nvPr>
        </p:nvSpPr>
        <p:spPr>
          <a:xfrm>
            <a:off x="802005" y="4284715"/>
            <a:ext cx="9180000" cy="710362"/>
          </a:xfrm>
          <a:prstGeom prst="rect">
            <a:avLst/>
          </a:prstGeom>
        </p:spPr>
        <p:txBody>
          <a:bodyPr lIns="0" tIns="0" rIns="0" bIns="0">
            <a:normAutofit/>
          </a:bodyPr>
          <a:lstStyle>
            <a:lvl1pPr marL="0" indent="0" algn="l">
              <a:buNone/>
              <a:defRPr sz="2100" b="1" cap="small" baseline="0">
                <a:solidFill>
                  <a:srgbClr val="B19935"/>
                </a:solidFill>
              </a:defRPr>
            </a:lvl1pPr>
            <a:lvl2pPr marL="525998" indent="0" algn="ctr">
              <a:buNone/>
              <a:defRPr>
                <a:solidFill>
                  <a:schemeClr val="tx1">
                    <a:tint val="75000"/>
                  </a:schemeClr>
                </a:solidFill>
              </a:defRPr>
            </a:lvl2pPr>
            <a:lvl3pPr marL="1051997" indent="0" algn="ctr">
              <a:buNone/>
              <a:defRPr>
                <a:solidFill>
                  <a:schemeClr val="tx1">
                    <a:tint val="75000"/>
                  </a:schemeClr>
                </a:solidFill>
              </a:defRPr>
            </a:lvl3pPr>
            <a:lvl4pPr marL="1577995" indent="0" algn="ctr">
              <a:buNone/>
              <a:defRPr>
                <a:solidFill>
                  <a:schemeClr val="tx1">
                    <a:tint val="75000"/>
                  </a:schemeClr>
                </a:solidFill>
              </a:defRPr>
            </a:lvl4pPr>
            <a:lvl5pPr marL="2103994" indent="0" algn="ctr">
              <a:buNone/>
              <a:defRPr>
                <a:solidFill>
                  <a:schemeClr val="tx1">
                    <a:tint val="75000"/>
                  </a:schemeClr>
                </a:solidFill>
              </a:defRPr>
            </a:lvl5pPr>
            <a:lvl6pPr marL="2629992" indent="0" algn="ctr">
              <a:buNone/>
              <a:defRPr>
                <a:solidFill>
                  <a:schemeClr val="tx1">
                    <a:tint val="75000"/>
                  </a:schemeClr>
                </a:solidFill>
              </a:defRPr>
            </a:lvl6pPr>
            <a:lvl7pPr marL="3155990" indent="0" algn="ctr">
              <a:buNone/>
              <a:defRPr>
                <a:solidFill>
                  <a:schemeClr val="tx1">
                    <a:tint val="75000"/>
                  </a:schemeClr>
                </a:solidFill>
              </a:defRPr>
            </a:lvl7pPr>
            <a:lvl8pPr marL="3681990" indent="0" algn="ctr">
              <a:buNone/>
              <a:defRPr>
                <a:solidFill>
                  <a:schemeClr val="tx1">
                    <a:tint val="75000"/>
                  </a:schemeClr>
                </a:solidFill>
              </a:defRPr>
            </a:lvl8pPr>
            <a:lvl9pPr marL="4207988" indent="0" algn="ctr">
              <a:buNone/>
              <a:defRPr>
                <a:solidFill>
                  <a:schemeClr val="tx1">
                    <a:tint val="75000"/>
                  </a:schemeClr>
                </a:solidFill>
              </a:defRPr>
            </a:lvl9pPr>
          </a:lstStyle>
          <a:p>
            <a:r>
              <a:rPr lang="en-US" smtClean="0"/>
              <a:t>Click to edit Master subtitle style</a:t>
            </a:r>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cxnSp>
        <p:nvCxnSpPr>
          <p:cNvPr id="4" name="Straight Connector 3"/>
          <p:cNvCxnSpPr/>
          <p:nvPr/>
        </p:nvCxnSpPr>
        <p:spPr>
          <a:xfrm>
            <a:off x="720725" y="1331914"/>
            <a:ext cx="917892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20725" y="6567488"/>
            <a:ext cx="919797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0000" y="540000"/>
            <a:ext cx="9178925" cy="720000"/>
          </a:xfrm>
          <a:prstGeom prst="rect">
            <a:avLst/>
          </a:prstGeom>
        </p:spPr>
        <p:txBody>
          <a:bodyPr lIns="0" tIns="0" rIns="0" bIns="0" anchor="b" anchorCtr="0"/>
          <a:lstStyle>
            <a:lvl1pPr>
              <a:defRPr/>
            </a:lvl1pPr>
          </a:lstStyle>
          <a:p>
            <a:r>
              <a:rPr lang="en-US" dirty="0" smtClean="0"/>
              <a:t>Click to edit Master title style</a:t>
            </a:r>
            <a:endParaRPr lang="en-ZA" dirty="0"/>
          </a:p>
        </p:txBody>
      </p:sp>
      <p:sp>
        <p:nvSpPr>
          <p:cNvPr id="3" name="Content Placeholder 2"/>
          <p:cNvSpPr>
            <a:spLocks noGrp="1"/>
          </p:cNvSpPr>
          <p:nvPr>
            <p:ph idx="1"/>
          </p:nvPr>
        </p:nvSpPr>
        <p:spPr>
          <a:xfrm>
            <a:off x="720725" y="1439999"/>
            <a:ext cx="9178925" cy="5004000"/>
          </a:xfrm>
          <a:prstGeom prst="rect">
            <a:avLst/>
          </a:prstGeom>
        </p:spPr>
        <p:txBody>
          <a:bodyPr lIns="0" tIns="0" rIns="0" bIns="0"/>
          <a:lstStyle>
            <a:lvl1pPr>
              <a:buFont typeface="Wingdings" pitchFamily="2" charset="2"/>
              <a:buNone/>
              <a:defRPr sz="1800"/>
            </a:lvl1pPr>
            <a:lvl2pPr marL="271127" indent="-271127">
              <a:buFont typeface="Wingdings" pitchFamily="2" charset="2"/>
              <a:buChar char="Ø"/>
              <a:defRPr sz="1800"/>
            </a:lvl2pPr>
            <a:lvl3pPr marL="534329" indent="-272709">
              <a:buFont typeface="Wingdings" pitchFamily="2" charset="2"/>
              <a:buChar char="§"/>
              <a:defRPr sz="1800"/>
            </a:lvl3pPr>
            <a:lvl4pPr marL="807040" indent="-272709">
              <a:buFont typeface="Arial" pitchFamily="34" charset="0"/>
              <a:buChar char="•"/>
              <a:defRPr sz="1800"/>
            </a:lvl4pPr>
            <a:lvl5pPr marL="1078167" indent="-263199">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Slide Number Placeholder 5"/>
          <p:cNvSpPr>
            <a:spLocks noGrp="1"/>
          </p:cNvSpPr>
          <p:nvPr>
            <p:ph type="sldNum" sz="quarter" idx="10"/>
          </p:nvPr>
        </p:nvSpPr>
        <p:spPr>
          <a:xfrm>
            <a:off x="9558338" y="6781800"/>
            <a:ext cx="360362" cy="252413"/>
          </a:xfrm>
          <a:prstGeom prst="rect">
            <a:avLst/>
          </a:prstGeom>
          <a:ln w="12700">
            <a:solidFill>
              <a:srgbClr val="B19935"/>
            </a:solidFill>
          </a:ln>
        </p:spPr>
        <p:txBody>
          <a:bodyPr lIns="0" tIns="0" rIns="0" bIns="0" anchor="ctr" anchorCtr="0"/>
          <a:lstStyle>
            <a:lvl1pPr algn="ctr">
              <a:defRPr sz="1300">
                <a:solidFill>
                  <a:srgbClr val="008000"/>
                </a:solidFill>
                <a:latin typeface="Arial" charset="0"/>
                <a:cs typeface="Arial" charset="0"/>
              </a:defRPr>
            </a:lvl1pPr>
          </a:lstStyle>
          <a:p>
            <a:pPr>
              <a:defRPr/>
            </a:pPr>
            <a:fld id="{DB07C0EB-7589-479C-949D-4FD63445F955}" type="slidenum">
              <a:rPr lang="en-ZA"/>
              <a:pPr>
                <a:defRPr/>
              </a:pPr>
              <a:t>‹#›</a:t>
            </a:fld>
            <a:endParaRPr lang="en-ZA"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2"/>
            <a:ext cx="9624060" cy="1260211"/>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534671" y="7008179"/>
            <a:ext cx="2495127" cy="402567"/>
          </a:xfrm>
          <a:prstGeom prst="rect">
            <a:avLst/>
          </a:prstGeom>
        </p:spPr>
        <p:txBody>
          <a:bodyPr/>
          <a:lstStyle/>
          <a:p>
            <a:fld id="{F2BDF5F5-0100-471C-920B-CE9125914A19}" type="datetime1">
              <a:rPr lang="en-GB" smtClean="0">
                <a:solidFill>
                  <a:prstClr val="black">
                    <a:tint val="75000"/>
                  </a:prstClr>
                </a:solidFill>
              </a:rPr>
              <a:pPr/>
              <a:t>13/03/2019</a:t>
            </a:fld>
            <a:endParaRPr lang="en-GB" dirty="0">
              <a:solidFill>
                <a:prstClr val="black">
                  <a:tint val="75000"/>
                </a:prstClr>
              </a:solidFill>
            </a:endParaRPr>
          </a:p>
        </p:txBody>
      </p:sp>
      <p:sp>
        <p:nvSpPr>
          <p:cNvPr id="4" name="Footer Placeholder 3"/>
          <p:cNvSpPr>
            <a:spLocks noGrp="1"/>
          </p:cNvSpPr>
          <p:nvPr>
            <p:ph type="ftr" sz="quarter" idx="11"/>
          </p:nvPr>
        </p:nvSpPr>
        <p:spPr>
          <a:xfrm>
            <a:off x="3653582" y="7008179"/>
            <a:ext cx="3386243" cy="402567"/>
          </a:xfrm>
          <a:prstGeom prst="rect">
            <a:avLst/>
          </a:prstGeom>
        </p:spPr>
        <p:txBody>
          <a:bodyPr/>
          <a:lstStyle/>
          <a:p>
            <a:r>
              <a:rPr lang="en-GB" dirty="0" smtClean="0">
                <a:solidFill>
                  <a:prstClr val="black">
                    <a:tint val="75000"/>
                  </a:prstClr>
                </a:solidFill>
              </a:rPr>
              <a:t>Prepared by NT, DAFF, DRDLR &amp; LB</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7663603" y="7008179"/>
            <a:ext cx="2495127" cy="402567"/>
          </a:xfrm>
          <a:prstGeom prst="rect">
            <a:avLst/>
          </a:prstGeom>
        </p:spPr>
        <p:txBody>
          <a:bodyPr/>
          <a:lstStyle/>
          <a:p>
            <a:fld id="{887DDBFA-EDDF-40CB-94D0-D895BC65ED5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9988070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DAFF unit_RGB_600dpi.tif"/>
          <p:cNvPicPr>
            <a:picLocks noChangeAspect="1"/>
          </p:cNvPicPr>
          <p:nvPr/>
        </p:nvPicPr>
        <p:blipFill>
          <a:blip r:embed="rId5" cstate="print"/>
          <a:srcRect/>
          <a:stretch>
            <a:fillRect/>
          </a:stretch>
        </p:blipFill>
        <p:spPr bwMode="auto">
          <a:xfrm>
            <a:off x="720725" y="6646863"/>
            <a:ext cx="2279650" cy="773112"/>
          </a:xfrm>
          <a:prstGeom prst="rect">
            <a:avLst/>
          </a:prstGeom>
          <a:noFill/>
          <a:ln w="0">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61" r:id="rId3"/>
  </p:sldLayoutIdLst>
  <p:hf sldNum="0" hdr="0" ftr="0" dt="0"/>
  <p:txStyles>
    <p:titleStyle>
      <a:lvl1pPr algn="l" defTabSz="1051212" rtl="0" eaLnBrk="0" fontAlgn="base" hangingPunct="0">
        <a:spcBef>
          <a:spcPct val="0"/>
        </a:spcBef>
        <a:spcAft>
          <a:spcPct val="0"/>
        </a:spcAft>
        <a:defRPr sz="2400" b="1" kern="1200">
          <a:solidFill>
            <a:srgbClr val="008000"/>
          </a:solidFill>
          <a:latin typeface="Arial" pitchFamily="34" charset="0"/>
          <a:ea typeface="+mj-ea"/>
          <a:cs typeface="Arial" pitchFamily="34" charset="0"/>
        </a:defRPr>
      </a:lvl1pPr>
      <a:lvl2pPr algn="l" defTabSz="1051212" rtl="0" eaLnBrk="0" fontAlgn="base" hangingPunct="0">
        <a:spcBef>
          <a:spcPct val="0"/>
        </a:spcBef>
        <a:spcAft>
          <a:spcPct val="0"/>
        </a:spcAft>
        <a:defRPr sz="2400" b="1">
          <a:solidFill>
            <a:srgbClr val="008000"/>
          </a:solidFill>
          <a:latin typeface="Arial" charset="0"/>
          <a:cs typeface="Arial" charset="0"/>
        </a:defRPr>
      </a:lvl2pPr>
      <a:lvl3pPr algn="l" defTabSz="1051212" rtl="0" eaLnBrk="0" fontAlgn="base" hangingPunct="0">
        <a:spcBef>
          <a:spcPct val="0"/>
        </a:spcBef>
        <a:spcAft>
          <a:spcPct val="0"/>
        </a:spcAft>
        <a:defRPr sz="2400" b="1">
          <a:solidFill>
            <a:srgbClr val="008000"/>
          </a:solidFill>
          <a:latin typeface="Arial" charset="0"/>
          <a:cs typeface="Arial" charset="0"/>
        </a:defRPr>
      </a:lvl3pPr>
      <a:lvl4pPr algn="l" defTabSz="1051212" rtl="0" eaLnBrk="0" fontAlgn="base" hangingPunct="0">
        <a:spcBef>
          <a:spcPct val="0"/>
        </a:spcBef>
        <a:spcAft>
          <a:spcPct val="0"/>
        </a:spcAft>
        <a:defRPr sz="2400" b="1">
          <a:solidFill>
            <a:srgbClr val="008000"/>
          </a:solidFill>
          <a:latin typeface="Arial" charset="0"/>
          <a:cs typeface="Arial" charset="0"/>
        </a:defRPr>
      </a:lvl4pPr>
      <a:lvl5pPr algn="l" defTabSz="1051212" rtl="0" eaLnBrk="0" fontAlgn="base" hangingPunct="0">
        <a:spcBef>
          <a:spcPct val="0"/>
        </a:spcBef>
        <a:spcAft>
          <a:spcPct val="0"/>
        </a:spcAft>
        <a:defRPr sz="2400" b="1">
          <a:solidFill>
            <a:srgbClr val="008000"/>
          </a:solidFill>
          <a:latin typeface="Arial" charset="0"/>
          <a:cs typeface="Arial" charset="0"/>
        </a:defRPr>
      </a:lvl5pPr>
      <a:lvl6pPr marL="456636" algn="l" defTabSz="1051212" rtl="0" eaLnBrk="1" fontAlgn="base" hangingPunct="1">
        <a:spcBef>
          <a:spcPct val="0"/>
        </a:spcBef>
        <a:spcAft>
          <a:spcPct val="0"/>
        </a:spcAft>
        <a:defRPr sz="2400" b="1">
          <a:solidFill>
            <a:srgbClr val="008000"/>
          </a:solidFill>
          <a:latin typeface="Arial" charset="0"/>
          <a:cs typeface="Arial" charset="0"/>
        </a:defRPr>
      </a:lvl6pPr>
      <a:lvl7pPr marL="913268" algn="l" defTabSz="1051212" rtl="0" eaLnBrk="1" fontAlgn="base" hangingPunct="1">
        <a:spcBef>
          <a:spcPct val="0"/>
        </a:spcBef>
        <a:spcAft>
          <a:spcPct val="0"/>
        </a:spcAft>
        <a:defRPr sz="2400" b="1">
          <a:solidFill>
            <a:srgbClr val="008000"/>
          </a:solidFill>
          <a:latin typeface="Arial" charset="0"/>
          <a:cs typeface="Arial" charset="0"/>
        </a:defRPr>
      </a:lvl7pPr>
      <a:lvl8pPr marL="1369907" algn="l" defTabSz="1051212" rtl="0" eaLnBrk="1" fontAlgn="base" hangingPunct="1">
        <a:spcBef>
          <a:spcPct val="0"/>
        </a:spcBef>
        <a:spcAft>
          <a:spcPct val="0"/>
        </a:spcAft>
        <a:defRPr sz="2400" b="1">
          <a:solidFill>
            <a:srgbClr val="008000"/>
          </a:solidFill>
          <a:latin typeface="Arial" charset="0"/>
          <a:cs typeface="Arial" charset="0"/>
        </a:defRPr>
      </a:lvl8pPr>
      <a:lvl9pPr marL="1826541" algn="l" defTabSz="1051212" rtl="0" eaLnBrk="1" fontAlgn="base" hangingPunct="1">
        <a:spcBef>
          <a:spcPct val="0"/>
        </a:spcBef>
        <a:spcAft>
          <a:spcPct val="0"/>
        </a:spcAft>
        <a:defRPr sz="2400" b="1">
          <a:solidFill>
            <a:srgbClr val="008000"/>
          </a:solidFill>
          <a:latin typeface="Arial" charset="0"/>
          <a:cs typeface="Arial" charset="0"/>
        </a:defRPr>
      </a:lvl9pPr>
    </p:titleStyle>
    <p:bodyStyle>
      <a:lvl1pPr marL="271127" indent="-271127" algn="l" defTabSz="1051212" rtl="0" eaLnBrk="0" fontAlgn="base" hangingPunct="0">
        <a:spcBef>
          <a:spcPct val="20000"/>
        </a:spcBef>
        <a:spcAft>
          <a:spcPct val="0"/>
        </a:spcAft>
        <a:buFont typeface="Wingdings" pitchFamily="2" charset="2"/>
        <a:buChar char="Ø"/>
        <a:defRPr sz="2100" kern="1200">
          <a:solidFill>
            <a:schemeClr val="tx1"/>
          </a:solidFill>
          <a:latin typeface="Arial" pitchFamily="34" charset="0"/>
          <a:ea typeface="+mn-ea"/>
          <a:cs typeface="Arial" pitchFamily="34" charset="0"/>
        </a:defRPr>
      </a:lvl1pPr>
      <a:lvl2pPr marL="534329" indent="-263199" algn="l" defTabSz="1051212" rtl="0" eaLnBrk="0" fontAlgn="base" hangingPunct="0">
        <a:spcBef>
          <a:spcPct val="20000"/>
        </a:spcBef>
        <a:spcAft>
          <a:spcPct val="0"/>
        </a:spcAft>
        <a:buFont typeface="Wingdings" pitchFamily="2" charset="2"/>
        <a:buChar char="§"/>
        <a:defRPr sz="2100" kern="1200">
          <a:solidFill>
            <a:schemeClr val="tx1"/>
          </a:solidFill>
          <a:latin typeface="Arial" pitchFamily="34" charset="0"/>
          <a:ea typeface="+mn-ea"/>
          <a:cs typeface="Arial" pitchFamily="34" charset="0"/>
        </a:defRPr>
      </a:lvl2pPr>
      <a:lvl3pPr marL="807040" indent="-272709" algn="l" defTabSz="1051212"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3pPr>
      <a:lvl4pPr marL="1840813" indent="-261615" algn="l" defTabSz="1051212"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4pPr>
      <a:lvl5pPr marL="2365626" indent="-261615" algn="l" defTabSz="1051212"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5pPr>
      <a:lvl6pPr marL="2892992" indent="-262998" algn="l" defTabSz="1051997"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18990" indent="-262998" algn="l" defTabSz="1051997"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44990" indent="-262998" algn="l" defTabSz="1051997"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70988" indent="-262998" algn="l" defTabSz="1051997"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1997" rtl="0" eaLnBrk="1" latinLnBrk="0" hangingPunct="1">
        <a:defRPr sz="2100" kern="1200">
          <a:solidFill>
            <a:schemeClr val="tx1"/>
          </a:solidFill>
          <a:latin typeface="+mn-lt"/>
          <a:ea typeface="+mn-ea"/>
          <a:cs typeface="+mn-cs"/>
        </a:defRPr>
      </a:lvl1pPr>
      <a:lvl2pPr marL="525998" algn="l" defTabSz="1051997" rtl="0" eaLnBrk="1" latinLnBrk="0" hangingPunct="1">
        <a:defRPr sz="2100" kern="1200">
          <a:solidFill>
            <a:schemeClr val="tx1"/>
          </a:solidFill>
          <a:latin typeface="+mn-lt"/>
          <a:ea typeface="+mn-ea"/>
          <a:cs typeface="+mn-cs"/>
        </a:defRPr>
      </a:lvl2pPr>
      <a:lvl3pPr marL="1051997" algn="l" defTabSz="1051997" rtl="0" eaLnBrk="1" latinLnBrk="0" hangingPunct="1">
        <a:defRPr sz="2100" kern="1200">
          <a:solidFill>
            <a:schemeClr val="tx1"/>
          </a:solidFill>
          <a:latin typeface="+mn-lt"/>
          <a:ea typeface="+mn-ea"/>
          <a:cs typeface="+mn-cs"/>
        </a:defRPr>
      </a:lvl3pPr>
      <a:lvl4pPr marL="1577995" algn="l" defTabSz="1051997" rtl="0" eaLnBrk="1" latinLnBrk="0" hangingPunct="1">
        <a:defRPr sz="2100" kern="1200">
          <a:solidFill>
            <a:schemeClr val="tx1"/>
          </a:solidFill>
          <a:latin typeface="+mn-lt"/>
          <a:ea typeface="+mn-ea"/>
          <a:cs typeface="+mn-cs"/>
        </a:defRPr>
      </a:lvl4pPr>
      <a:lvl5pPr marL="2103994" algn="l" defTabSz="1051997" rtl="0" eaLnBrk="1" latinLnBrk="0" hangingPunct="1">
        <a:defRPr sz="2100" kern="1200">
          <a:solidFill>
            <a:schemeClr val="tx1"/>
          </a:solidFill>
          <a:latin typeface="+mn-lt"/>
          <a:ea typeface="+mn-ea"/>
          <a:cs typeface="+mn-cs"/>
        </a:defRPr>
      </a:lvl5pPr>
      <a:lvl6pPr marL="2629992" algn="l" defTabSz="1051997" rtl="0" eaLnBrk="1" latinLnBrk="0" hangingPunct="1">
        <a:defRPr sz="2100" kern="1200">
          <a:solidFill>
            <a:schemeClr val="tx1"/>
          </a:solidFill>
          <a:latin typeface="+mn-lt"/>
          <a:ea typeface="+mn-ea"/>
          <a:cs typeface="+mn-cs"/>
        </a:defRPr>
      </a:lvl6pPr>
      <a:lvl7pPr marL="3155990" algn="l" defTabSz="1051997" rtl="0" eaLnBrk="1" latinLnBrk="0" hangingPunct="1">
        <a:defRPr sz="2100" kern="1200">
          <a:solidFill>
            <a:schemeClr val="tx1"/>
          </a:solidFill>
          <a:latin typeface="+mn-lt"/>
          <a:ea typeface="+mn-ea"/>
          <a:cs typeface="+mn-cs"/>
        </a:defRPr>
      </a:lvl7pPr>
      <a:lvl8pPr marL="3681990" algn="l" defTabSz="1051997" rtl="0" eaLnBrk="1" latinLnBrk="0" hangingPunct="1">
        <a:defRPr sz="2100" kern="1200">
          <a:solidFill>
            <a:schemeClr val="tx1"/>
          </a:solidFill>
          <a:latin typeface="+mn-lt"/>
          <a:ea typeface="+mn-ea"/>
          <a:cs typeface="+mn-cs"/>
        </a:defRPr>
      </a:lvl8pPr>
      <a:lvl9pPr marL="4207988" algn="l" defTabSz="10519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761206" y="1332359"/>
            <a:ext cx="9178925" cy="1079500"/>
          </a:xfrm>
          <a:ln>
            <a:miter lim="800000"/>
            <a:headEnd/>
            <a:tailEnd/>
          </a:ln>
        </p:spPr>
        <p:txBody>
          <a:bodyPr vert="horz" wrap="square" numCol="1" compatLnSpc="1">
            <a:prstTxWarp prst="textNoShape">
              <a:avLst/>
            </a:prstTxWarp>
            <a:noAutofit/>
          </a:bodyPr>
          <a:lstStyle/>
          <a:p>
            <a:pPr algn="ctr" eaLnBrk="1" hangingPunct="1">
              <a:defRPr/>
            </a:pPr>
            <a:r>
              <a:rPr lang="en-US" sz="3200" dirty="0" smtClean="0">
                <a:latin typeface="Trebuchet MS" panose="020B0603020202020204" pitchFamily="34" charset="0"/>
                <a:cs typeface="Arial" charset="0"/>
              </a:rPr>
              <a:t>PRESENTATION ON </a:t>
            </a:r>
            <a:r>
              <a:rPr lang="en-US" sz="3200" dirty="0">
                <a:latin typeface="Trebuchet MS" panose="020B0603020202020204" pitchFamily="34" charset="0"/>
                <a:cs typeface="Arial" charset="0"/>
              </a:rPr>
              <a:t>THE </a:t>
            </a:r>
            <a:r>
              <a:rPr lang="en-US" sz="3200" dirty="0" smtClean="0">
                <a:latin typeface="Trebuchet MS" panose="020B0603020202020204" pitchFamily="34" charset="0"/>
                <a:cs typeface="Arial" charset="0"/>
              </a:rPr>
              <a:t>PROGRESS MADE ON IMPLEMENTATION OF THE POULTRY TASK TEAM RECOMMENDATIONS  </a:t>
            </a:r>
            <a:r>
              <a:rPr lang="en-US" sz="3200" dirty="0">
                <a:latin typeface="Trebuchet MS" panose="020B0603020202020204" pitchFamily="34" charset="0"/>
                <a:cs typeface="Arial" charset="0"/>
              </a:rPr>
              <a:t/>
            </a:r>
            <a:br>
              <a:rPr lang="en-US" sz="3200" dirty="0">
                <a:latin typeface="Trebuchet MS" panose="020B0603020202020204" pitchFamily="34" charset="0"/>
                <a:cs typeface="Arial" charset="0"/>
              </a:rPr>
            </a:br>
            <a:endParaRPr lang="en-US" sz="3200" i="1" dirty="0">
              <a:solidFill>
                <a:schemeClr val="accent3">
                  <a:lumMod val="50000"/>
                </a:schemeClr>
              </a:solidFill>
              <a:latin typeface="Trebuchet MS" panose="020B0603020202020204" pitchFamily="34" charset="0"/>
              <a:cs typeface="Arial" charset="0"/>
            </a:endParaRPr>
          </a:p>
        </p:txBody>
      </p:sp>
      <p:sp>
        <p:nvSpPr>
          <p:cNvPr id="4099" name="Subtitle 2"/>
          <p:cNvSpPr>
            <a:spLocks noGrp="1"/>
          </p:cNvSpPr>
          <p:nvPr>
            <p:ph type="subTitle" idx="1"/>
          </p:nvPr>
        </p:nvSpPr>
        <p:spPr bwMode="auto">
          <a:xfrm>
            <a:off x="801692" y="4284663"/>
            <a:ext cx="9180512" cy="711200"/>
          </a:xfrm>
          <a:noFill/>
          <a:ln>
            <a:miter lim="800000"/>
            <a:headEnd/>
            <a:tailEnd/>
          </a:ln>
        </p:spPr>
        <p:txBody>
          <a:bodyPr vert="horz" wrap="square" numCol="1" anchor="t" anchorCtr="0" compatLnSpc="1">
            <a:prstTxWarp prst="textNoShape">
              <a:avLst/>
            </a:prstTxWarp>
          </a:bodyPr>
          <a:lstStyle/>
          <a:p>
            <a:pPr algn="ctr" eaLnBrk="1" hangingPunct="1"/>
            <a:endParaRPr lang="en-US" sz="2000" cap="none" dirty="0" smtClean="0">
              <a:latin typeface="Trebuchet MS" panose="020B0603020202020204" pitchFamily="34" charset="0"/>
              <a:cs typeface="Arial" charset="0"/>
            </a:endParaRPr>
          </a:p>
          <a:p>
            <a:pPr algn="ctr" eaLnBrk="1" hangingPunct="1"/>
            <a:r>
              <a:rPr lang="en-US" sz="2000" cap="none" dirty="0" smtClean="0">
                <a:latin typeface="Trebuchet MS" panose="020B0603020202020204" pitchFamily="34" charset="0"/>
                <a:cs typeface="Arial" charset="0"/>
              </a:rPr>
              <a:t>12 MARCH 2019</a:t>
            </a:r>
          </a:p>
          <a:p>
            <a:pPr eaLnBrk="1" hangingPunct="1"/>
            <a:endParaRPr lang="en-US" cap="none" dirty="0" smtClean="0">
              <a:latin typeface="Arial" charset="0"/>
              <a:cs typeface="Arial" charset="0"/>
            </a:endParaRPr>
          </a:p>
        </p:txBody>
      </p:sp>
      <p:sp>
        <p:nvSpPr>
          <p:cNvPr id="4100" name="Rectangle 5"/>
          <p:cNvSpPr>
            <a:spLocks noChangeArrowheads="1"/>
          </p:cNvSpPr>
          <p:nvPr/>
        </p:nvSpPr>
        <p:spPr bwMode="auto">
          <a:xfrm>
            <a:off x="7938" y="3403025"/>
            <a:ext cx="10685462" cy="838392"/>
          </a:xfrm>
          <a:prstGeom prst="rect">
            <a:avLst/>
          </a:prstGeom>
          <a:noFill/>
          <a:ln w="9525">
            <a:noFill/>
            <a:miter lim="800000"/>
            <a:headEnd/>
            <a:tailEnd/>
          </a:ln>
        </p:spPr>
        <p:txBody>
          <a:bodyPr wrap="square" lIns="91328" tIns="152164" rIns="91328" bIns="38040" anchor="ctr">
            <a:spAutoFit/>
          </a:bodyPr>
          <a:lstStyle/>
          <a:p>
            <a:pPr algn="ctr" eaLnBrk="0" hangingPunct="0"/>
            <a:r>
              <a:rPr lang="en-GB" b="1" dirty="0">
                <a:solidFill>
                  <a:srgbClr val="008000"/>
                </a:solidFill>
              </a:rPr>
              <a:t>       </a:t>
            </a:r>
            <a:r>
              <a:rPr lang="en-GB" b="1" dirty="0">
                <a:solidFill>
                  <a:srgbClr val="008000"/>
                </a:solidFill>
                <a:latin typeface="Trebuchet MS" panose="020B0603020202020204" pitchFamily="34" charset="0"/>
              </a:rPr>
              <a:t>  </a:t>
            </a:r>
            <a:r>
              <a:rPr lang="en-GB" b="1" dirty="0" smtClean="0">
                <a:solidFill>
                  <a:srgbClr val="008000"/>
                </a:solidFill>
                <a:latin typeface="Trebuchet MS" panose="020B0603020202020204" pitchFamily="34" charset="0"/>
              </a:rPr>
              <a:t>BRIEFING TO THE PORTFOLIO COMMITTEE ON AGRICULTURE FORESTRY AND FISHERIES</a:t>
            </a:r>
            <a:endParaRPr lang="en-GB" b="1" dirty="0">
              <a:solidFill>
                <a:srgbClr val="008000"/>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164" y="1188343"/>
            <a:ext cx="9624060" cy="123647"/>
          </a:xfrm>
        </p:spPr>
        <p:txBody>
          <a:bodyPr/>
          <a:lstStyle/>
          <a:p>
            <a:r>
              <a:rPr lang="en-ZA" sz="3200" dirty="0" smtClean="0">
                <a:latin typeface="Trebuchet MS" panose="020B0603020202020204" pitchFamily="34" charset="0"/>
              </a:rPr>
              <a:t/>
            </a:r>
            <a:br>
              <a:rPr lang="en-ZA" sz="3200" dirty="0" smtClean="0">
                <a:latin typeface="Trebuchet MS" panose="020B0603020202020204" pitchFamily="34" charset="0"/>
              </a:rPr>
            </a:br>
            <a:r>
              <a:rPr lang="en-ZA" sz="3200" dirty="0">
                <a:latin typeface="Trebuchet MS" panose="020B0603020202020204" pitchFamily="34" charset="0"/>
              </a:rPr>
              <a:t/>
            </a:r>
            <a:br>
              <a:rPr lang="en-ZA" sz="3200" dirty="0">
                <a:latin typeface="Trebuchet MS" panose="020B0603020202020204" pitchFamily="34" charset="0"/>
              </a:rPr>
            </a:br>
            <a:r>
              <a:rPr lang="en-ZA" sz="3200" dirty="0" smtClean="0">
                <a:latin typeface="Trebuchet MS" panose="020B0603020202020204" pitchFamily="34" charset="0"/>
              </a:rPr>
              <a:t/>
            </a:r>
            <a:br>
              <a:rPr lang="en-ZA" sz="3200" dirty="0" smtClean="0">
                <a:latin typeface="Trebuchet MS" panose="020B0603020202020204" pitchFamily="34" charset="0"/>
              </a:rPr>
            </a:br>
            <a:r>
              <a:rPr lang="en-ZA" sz="3200" dirty="0">
                <a:latin typeface="Trebuchet MS" panose="020B0603020202020204" pitchFamily="34" charset="0"/>
              </a:rPr>
              <a:t/>
            </a:r>
            <a:br>
              <a:rPr lang="en-ZA" sz="3200" dirty="0">
                <a:latin typeface="Trebuchet MS" panose="020B0603020202020204" pitchFamily="34" charset="0"/>
              </a:rPr>
            </a:br>
            <a:r>
              <a:rPr lang="en-ZA" sz="3200" dirty="0" smtClean="0">
                <a:latin typeface="Trebuchet MS" panose="020B0603020202020204" pitchFamily="34" charset="0"/>
              </a:rPr>
              <a:t/>
            </a:r>
            <a:br>
              <a:rPr lang="en-ZA" sz="3200" dirty="0" smtClean="0">
                <a:latin typeface="Trebuchet MS" panose="020B0603020202020204" pitchFamily="34" charset="0"/>
              </a:rPr>
            </a:br>
            <a:r>
              <a:rPr lang="en-ZA" sz="3200" dirty="0">
                <a:latin typeface="Trebuchet MS" panose="020B0603020202020204" pitchFamily="34" charset="0"/>
              </a:rPr>
              <a:t/>
            </a:r>
            <a:br>
              <a:rPr lang="en-ZA" sz="3200" dirty="0">
                <a:latin typeface="Trebuchet MS" panose="020B0603020202020204" pitchFamily="34" charset="0"/>
              </a:rPr>
            </a:br>
            <a:r>
              <a:rPr lang="en-ZA" sz="3200" dirty="0" smtClean="0">
                <a:latin typeface="Trebuchet MS" panose="020B0603020202020204" pitchFamily="34" charset="0"/>
              </a:rPr>
              <a:t/>
            </a:r>
            <a:br>
              <a:rPr lang="en-ZA" sz="3200" dirty="0" smtClean="0">
                <a:latin typeface="Trebuchet MS" panose="020B0603020202020204" pitchFamily="34" charset="0"/>
              </a:rPr>
            </a:br>
            <a:r>
              <a:rPr lang="en-ZA" sz="3200" dirty="0">
                <a:latin typeface="Trebuchet MS" panose="020B0603020202020204" pitchFamily="34" charset="0"/>
              </a:rPr>
              <a:t/>
            </a:r>
            <a:br>
              <a:rPr lang="en-ZA" sz="3200" dirty="0">
                <a:latin typeface="Trebuchet MS" panose="020B0603020202020204" pitchFamily="34" charset="0"/>
              </a:rPr>
            </a:br>
            <a:r>
              <a:rPr lang="en-US" sz="3200" dirty="0">
                <a:latin typeface="Trebuchet MS" panose="020B0603020202020204" pitchFamily="34" charset="0"/>
              </a:rPr>
              <a:t>Poultry master plan development</a:t>
            </a:r>
            <a:r>
              <a:rPr lang="en-ZA" sz="3200" dirty="0" smtClean="0">
                <a:latin typeface="Trebuchet MS" panose="020B0603020202020204" pitchFamily="34" charset="0"/>
              </a:rPr>
              <a:t/>
            </a:r>
            <a:br>
              <a:rPr lang="en-ZA" sz="3200" dirty="0" smtClean="0">
                <a:latin typeface="Trebuchet MS" panose="020B0603020202020204" pitchFamily="34" charset="0"/>
              </a:rPr>
            </a:br>
            <a:r>
              <a:rPr lang="en-ZA" sz="3200" dirty="0" smtClean="0">
                <a:latin typeface="Trebuchet MS" panose="020B0603020202020204" pitchFamily="34" charset="0"/>
              </a:rPr>
              <a:t>Phase 2 </a:t>
            </a:r>
            <a:r>
              <a:rPr lang="en-ZA" sz="3200" dirty="0">
                <a:latin typeface="Trebuchet MS" panose="020B0603020202020204" pitchFamily="34" charset="0"/>
              </a:rPr>
              <a:t>–</a:t>
            </a:r>
            <a:r>
              <a:rPr lang="en-ZA" sz="3200" dirty="0" smtClean="0">
                <a:latin typeface="Trebuchet MS" panose="020B0603020202020204" pitchFamily="34" charset="0"/>
              </a:rPr>
              <a:t>Domestic Poultry Value Chain </a:t>
            </a:r>
            <a:endParaRPr lang="en-ZA" sz="3200" dirty="0">
              <a:latin typeface="Trebuchet MS" panose="020B0603020202020204" pitchFamily="34" charset="0"/>
            </a:endParaRPr>
          </a:p>
        </p:txBody>
      </p:sp>
      <p:sp>
        <p:nvSpPr>
          <p:cNvPr id="3" name="Content Placeholder 2"/>
          <p:cNvSpPr>
            <a:spLocks noGrp="1"/>
          </p:cNvSpPr>
          <p:nvPr>
            <p:ph idx="1"/>
          </p:nvPr>
        </p:nvSpPr>
        <p:spPr>
          <a:xfrm>
            <a:off x="546767" y="1319475"/>
            <a:ext cx="9624060" cy="4990084"/>
          </a:xfrm>
        </p:spPr>
        <p:txBody>
          <a:bodyPr/>
          <a:lstStyle/>
          <a:p>
            <a:r>
              <a:rPr lang="en-ZA" sz="2800" dirty="0"/>
              <a:t>Provide the current state of activities in the </a:t>
            </a:r>
            <a:r>
              <a:rPr lang="en-ZA" sz="2800" dirty="0" smtClean="0"/>
              <a:t>domestic</a:t>
            </a:r>
          </a:p>
          <a:p>
            <a:r>
              <a:rPr lang="en-ZA" sz="2800" dirty="0" smtClean="0"/>
              <a:t>poultry </a:t>
            </a:r>
            <a:r>
              <a:rPr lang="en-ZA" sz="2800" dirty="0"/>
              <a:t>sector</a:t>
            </a:r>
            <a:r>
              <a:rPr lang="en-ZA" sz="2800" dirty="0" smtClean="0"/>
              <a:t>:</a:t>
            </a:r>
            <a:endParaRPr lang="en-ZA" sz="2800" dirty="0"/>
          </a:p>
          <a:p>
            <a:pPr lvl="1">
              <a:buFont typeface="Wingdings" panose="05000000000000000000" pitchFamily="2" charset="2"/>
              <a:buChar char="q"/>
            </a:pPr>
            <a:r>
              <a:rPr lang="en-ZA" sz="2300" dirty="0"/>
              <a:t>Review of domestic poultry production, consumption and </a:t>
            </a:r>
            <a:r>
              <a:rPr lang="en-ZA" sz="2300" dirty="0" smtClean="0"/>
              <a:t>trade;  </a:t>
            </a:r>
            <a:endParaRPr lang="en-ZA" sz="2300" dirty="0"/>
          </a:p>
          <a:p>
            <a:pPr lvl="1">
              <a:buFont typeface="Wingdings" panose="05000000000000000000" pitchFamily="2" charset="2"/>
              <a:buChar char="q"/>
            </a:pPr>
            <a:r>
              <a:rPr lang="en-ZA" sz="2300" dirty="0"/>
              <a:t>Employment trends in each component of the value </a:t>
            </a:r>
            <a:r>
              <a:rPr lang="en-ZA" sz="2300" dirty="0" smtClean="0"/>
              <a:t>chain;  </a:t>
            </a:r>
            <a:endParaRPr lang="en-ZA" sz="2300" dirty="0"/>
          </a:p>
          <a:p>
            <a:pPr lvl="1">
              <a:buFont typeface="Wingdings" panose="05000000000000000000" pitchFamily="2" charset="2"/>
              <a:buChar char="q"/>
            </a:pPr>
            <a:r>
              <a:rPr lang="en-ZA" sz="2300" dirty="0"/>
              <a:t>Review of the disease and chemical management </a:t>
            </a:r>
            <a:r>
              <a:rPr lang="en-ZA" sz="2300" dirty="0" smtClean="0"/>
              <a:t>framework;  </a:t>
            </a:r>
            <a:endParaRPr lang="en-ZA" sz="2300" dirty="0"/>
          </a:p>
          <a:p>
            <a:pPr lvl="1">
              <a:buFont typeface="Wingdings" panose="05000000000000000000" pitchFamily="2" charset="2"/>
              <a:buChar char="q"/>
            </a:pPr>
            <a:r>
              <a:rPr lang="en-ZA" sz="2300" dirty="0"/>
              <a:t>Review of competitiveness of the primary broiler production; feed and poultry logistics value </a:t>
            </a:r>
            <a:r>
              <a:rPr lang="en-ZA" sz="2300" dirty="0" smtClean="0"/>
              <a:t>chains;</a:t>
            </a:r>
            <a:endParaRPr lang="en-ZA" sz="2300" dirty="0"/>
          </a:p>
          <a:p>
            <a:pPr lvl="1">
              <a:buFont typeface="Wingdings" panose="05000000000000000000" pitchFamily="2" charset="2"/>
              <a:buChar char="q"/>
            </a:pPr>
            <a:r>
              <a:rPr lang="en-ZA" sz="2300" dirty="0"/>
              <a:t>Review of current value addition, including challenges and opportunities both upstream and </a:t>
            </a:r>
            <a:r>
              <a:rPr lang="en-ZA" sz="2300" dirty="0" smtClean="0"/>
              <a:t>downstream; and  </a:t>
            </a:r>
            <a:endParaRPr lang="en-ZA" sz="2300" dirty="0"/>
          </a:p>
          <a:p>
            <a:pPr lvl="1">
              <a:buFont typeface="Wingdings" panose="05000000000000000000" pitchFamily="2" charset="2"/>
              <a:buChar char="q"/>
            </a:pPr>
            <a:r>
              <a:rPr lang="en-US" sz="2300" dirty="0" smtClean="0"/>
              <a:t>Assess production </a:t>
            </a:r>
            <a:r>
              <a:rPr lang="en-US" sz="2300" dirty="0"/>
              <a:t>processes – access to technology, availability of appropriate technology, financing, skills and staffing requirements and quality of products </a:t>
            </a:r>
            <a:r>
              <a:rPr lang="en-US" sz="2300" dirty="0" smtClean="0"/>
              <a:t>produced and innovation.</a:t>
            </a:r>
            <a:endParaRPr lang="en-ZA" sz="2300" dirty="0"/>
          </a:p>
        </p:txBody>
      </p:sp>
      <p:sp>
        <p:nvSpPr>
          <p:cNvPr id="4" name="Slide Number Placeholder 3"/>
          <p:cNvSpPr>
            <a:spLocks noGrp="1"/>
          </p:cNvSpPr>
          <p:nvPr>
            <p:ph type="sldNum" sz="quarter" idx="4294967295"/>
          </p:nvPr>
        </p:nvSpPr>
        <p:spPr>
          <a:xfrm>
            <a:off x="7663603" y="7008171"/>
            <a:ext cx="2495127" cy="402567"/>
          </a:xfrm>
          <a:prstGeom prst="rect">
            <a:avLst/>
          </a:prstGeom>
        </p:spPr>
        <p:txBody>
          <a:bodyPr lIns="104306" tIns="52153" rIns="104306" bIns="52153"/>
          <a:lstStyle/>
          <a:p>
            <a:pPr>
              <a:defRPr/>
            </a:pPr>
            <a:fld id="{CDB65CC6-C163-41B7-A6F5-6995588CC66D}" type="slidenum">
              <a:rPr lang="en-GB" smtClean="0"/>
              <a:pPr>
                <a:defRPr/>
              </a:pPr>
              <a:t>10</a:t>
            </a:fld>
            <a:endParaRPr lang="en-GB" dirty="0"/>
          </a:p>
        </p:txBody>
      </p:sp>
    </p:spTree>
    <p:extLst>
      <p:ext uri="{BB962C8B-B14F-4D97-AF65-F5344CB8AC3E}">
        <p14:creationId xmlns:p14="http://schemas.microsoft.com/office/powerpoint/2010/main" xmlns="" val="721300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Progress on Action Items assigned the dti, TIPS and IDC </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342900" indent="-342900">
              <a:lnSpc>
                <a:spcPct val="150000"/>
              </a:lnSpc>
              <a:buFont typeface="Wingdings" panose="05000000000000000000" pitchFamily="2" charset="2"/>
              <a:buChar char="q"/>
            </a:pPr>
            <a:r>
              <a:rPr lang="en-US" sz="2200" dirty="0" smtClean="0"/>
              <a:t>Issues related to procurement, agro incentives, production of cleaner products and empowerment plans are in progress. </a:t>
            </a:r>
          </a:p>
          <a:p>
            <a:pPr marL="342900" indent="-342900">
              <a:lnSpc>
                <a:spcPct val="150000"/>
              </a:lnSpc>
              <a:buFont typeface="Wingdings" panose="05000000000000000000" pitchFamily="2" charset="2"/>
              <a:buChar char="q"/>
            </a:pPr>
            <a:r>
              <a:rPr lang="en-US" sz="2200" dirty="0" smtClean="0"/>
              <a:t>TIPS has completed the research on soy bean value chain and the dti completed discussions with the Land Bank on national crop funding insurance.</a:t>
            </a:r>
          </a:p>
          <a:p>
            <a:pPr marL="342900" indent="-342900">
              <a:lnSpc>
                <a:spcPct val="150000"/>
              </a:lnSpc>
              <a:buFont typeface="Wingdings" panose="05000000000000000000" pitchFamily="2" charset="2"/>
              <a:buChar char="q"/>
            </a:pPr>
            <a:r>
              <a:rPr lang="en-US" sz="2200" dirty="0"/>
              <a:t>Industrial Development Corporation (IDC) has also completed the task of considering local tools to determine the cost of fertilizers.</a:t>
            </a:r>
          </a:p>
          <a:p>
            <a:pPr marL="342900" indent="-342900">
              <a:lnSpc>
                <a:spcPct val="150000"/>
              </a:lnSpc>
              <a:buFont typeface="Wingdings" panose="05000000000000000000" pitchFamily="2" charset="2"/>
              <a:buChar char="q"/>
            </a:pPr>
            <a:endParaRPr lang="en-US" sz="2200" dirty="0"/>
          </a:p>
          <a:p>
            <a:pPr marL="342900" indent="-342900">
              <a:lnSpc>
                <a:spcPct val="150000"/>
              </a:lnSpc>
              <a:buFont typeface="Wingdings" panose="05000000000000000000" pitchFamily="2" charset="2"/>
              <a:buChar char="q"/>
            </a:pPr>
            <a:endParaRPr lang="en-US" sz="2200" b="1" dirty="0" smtClean="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11</a:t>
            </a:fld>
            <a:endParaRPr lang="en-ZA" dirty="0"/>
          </a:p>
        </p:txBody>
      </p:sp>
    </p:spTree>
    <p:extLst>
      <p:ext uri="{BB962C8B-B14F-4D97-AF65-F5344CB8AC3E}">
        <p14:creationId xmlns:p14="http://schemas.microsoft.com/office/powerpoint/2010/main" xmlns="" val="100577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Progress on Action Items assigned to SAPA</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342900" indent="-342900">
              <a:lnSpc>
                <a:spcPct val="150000"/>
              </a:lnSpc>
              <a:buFont typeface="Wingdings" panose="05000000000000000000" pitchFamily="2" charset="2"/>
              <a:buChar char="q"/>
            </a:pPr>
            <a:r>
              <a:rPr lang="en-US" sz="2200" dirty="0" smtClean="0"/>
              <a:t>Issues related to maize requirements by the poultry industry, financial models to be used in the establishment of  Mechanically Deboned Meat (MDM) plants and transformation plans are partially completed. </a:t>
            </a:r>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12</a:t>
            </a:fld>
            <a:endParaRPr lang="en-ZA" dirty="0"/>
          </a:p>
        </p:txBody>
      </p:sp>
    </p:spTree>
    <p:extLst>
      <p:ext uri="{BB962C8B-B14F-4D97-AF65-F5344CB8AC3E}">
        <p14:creationId xmlns:p14="http://schemas.microsoft.com/office/powerpoint/2010/main" xmlns="" val="145845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Progress Action on Items assigned to SAPA/FAWU</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342900" indent="-342900">
              <a:lnSpc>
                <a:spcPct val="150000"/>
              </a:lnSpc>
              <a:buFont typeface="Wingdings" panose="05000000000000000000" pitchFamily="2" charset="2"/>
              <a:buChar char="q"/>
            </a:pPr>
            <a:r>
              <a:rPr lang="en-US" sz="2200" dirty="0" smtClean="0"/>
              <a:t>Issues related to  maize requirements by the poultry industry have been completed.</a:t>
            </a:r>
          </a:p>
          <a:p>
            <a:pPr marL="342900" indent="-342900">
              <a:lnSpc>
                <a:spcPct val="150000"/>
              </a:lnSpc>
              <a:buFont typeface="Wingdings" panose="05000000000000000000" pitchFamily="2" charset="2"/>
              <a:buChar char="q"/>
            </a:pPr>
            <a:r>
              <a:rPr lang="en-US" sz="2200" dirty="0" smtClean="0"/>
              <a:t>Food and Allied Workers Union (FAWU) had completed the task of engaging on the local retailers on corporate citizenship.</a:t>
            </a:r>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13</a:t>
            </a:fld>
            <a:endParaRPr lang="en-ZA" dirty="0"/>
          </a:p>
        </p:txBody>
      </p:sp>
    </p:spTree>
    <p:extLst>
      <p:ext uri="{BB962C8B-B14F-4D97-AF65-F5344CB8AC3E}">
        <p14:creationId xmlns:p14="http://schemas.microsoft.com/office/powerpoint/2010/main" xmlns="" val="2577132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Progress on Action Items assigned to DAFF</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260351"/>
            <a:ext cx="9178925" cy="5328592"/>
          </a:xfrm>
        </p:spPr>
        <p:txBody>
          <a:bodyPr/>
          <a:lstStyle/>
          <a:p>
            <a:pPr marL="0" indent="0">
              <a:lnSpc>
                <a:spcPct val="150000"/>
              </a:lnSpc>
            </a:pPr>
            <a:r>
              <a:rPr lang="en-US" b="1" dirty="0" smtClean="0"/>
              <a:t>Packaging and Quality</a:t>
            </a:r>
            <a:r>
              <a:rPr lang="en-US" b="1" dirty="0"/>
              <a:t>, Disease </a:t>
            </a:r>
            <a:r>
              <a:rPr lang="en-US" b="1" dirty="0" smtClean="0"/>
              <a:t>Management, Microbial Monitoring,</a:t>
            </a:r>
            <a:r>
              <a:rPr lang="en-US" b="1" dirty="0"/>
              <a:t> Residue </a:t>
            </a:r>
            <a:r>
              <a:rPr lang="en-US" b="1" dirty="0" smtClean="0"/>
              <a:t>Monitoring:</a:t>
            </a:r>
            <a:endParaRPr lang="en-US" dirty="0"/>
          </a:p>
          <a:p>
            <a:pPr marL="342900" indent="-342900">
              <a:lnSpc>
                <a:spcPct val="150000"/>
              </a:lnSpc>
              <a:buFont typeface="Wingdings" panose="05000000000000000000" pitchFamily="2" charset="2"/>
              <a:buChar char="q"/>
            </a:pPr>
            <a:r>
              <a:rPr lang="en-US" b="1" dirty="0" smtClean="0"/>
              <a:t> </a:t>
            </a:r>
            <a:r>
              <a:rPr lang="en-US" dirty="0" smtClean="0"/>
              <a:t>It was agreed that all these issues are still important and that all has to take the approach of improving the standards of local production to give ourselves an opportunity to access international markets;</a:t>
            </a:r>
          </a:p>
          <a:p>
            <a:pPr marL="342900" indent="-342900">
              <a:lnSpc>
                <a:spcPct val="150000"/>
              </a:lnSpc>
              <a:buFont typeface="Wingdings" panose="05000000000000000000" pitchFamily="2" charset="2"/>
              <a:buChar char="q"/>
            </a:pPr>
            <a:r>
              <a:rPr lang="en-US" dirty="0" smtClean="0"/>
              <a:t>This was to ensure that while there is support for local production industries to grow, South Africa still remains compliant with World Trade Organization (WTO) rules particularly for purposes of equal treatment of imported and locally produced poultry.</a:t>
            </a:r>
          </a:p>
          <a:p>
            <a:pPr marL="0" indent="0">
              <a:lnSpc>
                <a:spcPct val="150000"/>
              </a:lnSpc>
            </a:pPr>
            <a:r>
              <a:rPr lang="en-US" b="1" dirty="0" smtClean="0"/>
              <a:t>An assignee has been appointed to address quality assurance inspections in terms of the Agricultural Product Standard Act, 1990.</a:t>
            </a:r>
          </a:p>
          <a:p>
            <a:pPr marL="0" indent="0">
              <a:lnSpc>
                <a:spcPct val="150000"/>
              </a:lnSpc>
            </a:pPr>
            <a:r>
              <a:rPr lang="en-US" b="1" dirty="0" smtClean="0"/>
              <a:t>Avian Influenza outbreaks are still experienced and a further request for compensation funding has been to National Treasury.  </a:t>
            </a:r>
            <a:endParaRPr lang="en-US" b="1" dirty="0"/>
          </a:p>
          <a:p>
            <a:pPr marL="342900" indent="-342900">
              <a:lnSpc>
                <a:spcPct val="150000"/>
              </a:lnSpc>
              <a:buFont typeface="Wingdings" panose="05000000000000000000" pitchFamily="2" charset="2"/>
              <a:buChar char="q"/>
            </a:pPr>
            <a:endParaRPr lang="en-US" sz="2200" b="1" dirty="0"/>
          </a:p>
          <a:p>
            <a:pPr marL="342900" indent="-342900">
              <a:lnSpc>
                <a:spcPct val="150000"/>
              </a:lnSpc>
              <a:buFont typeface="Wingdings" panose="05000000000000000000" pitchFamily="2" charset="2"/>
              <a:buChar char="q"/>
            </a:pPr>
            <a:endParaRPr lang="en-US" sz="2200" b="1" dirty="0" smtClean="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14</a:t>
            </a:fld>
            <a:endParaRPr lang="en-ZA" dirty="0"/>
          </a:p>
        </p:txBody>
      </p:sp>
    </p:spTree>
    <p:extLst>
      <p:ext uri="{BB962C8B-B14F-4D97-AF65-F5344CB8AC3E}">
        <p14:creationId xmlns:p14="http://schemas.microsoft.com/office/powerpoint/2010/main" xmlns="" val="631942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rebuchet MS" panose="020B0603020202020204" pitchFamily="34" charset="0"/>
              </a:rPr>
              <a:t>M</a:t>
            </a:r>
            <a:r>
              <a:rPr lang="en-US" sz="3200" dirty="0" smtClean="0">
                <a:latin typeface="Trebuchet MS" panose="020B0603020202020204" pitchFamily="34" charset="0"/>
              </a:rPr>
              <a:t>atters to be considered in implementation of SPS and TBT measures</a:t>
            </a:r>
            <a:endParaRPr lang="en-US" sz="3200" dirty="0">
              <a:latin typeface="Trebuchet MS" panose="020B0603020202020204" pitchFamily="34" charset="0"/>
            </a:endParaRPr>
          </a:p>
        </p:txBody>
      </p:sp>
      <p:sp>
        <p:nvSpPr>
          <p:cNvPr id="3" name="Content Placeholder 2"/>
          <p:cNvSpPr>
            <a:spLocks noGrp="1"/>
          </p:cNvSpPr>
          <p:nvPr>
            <p:ph idx="1"/>
          </p:nvPr>
        </p:nvSpPr>
        <p:spPr>
          <a:xfrm>
            <a:off x="450156" y="1477303"/>
            <a:ext cx="9505056" cy="5111640"/>
          </a:xfrm>
        </p:spPr>
        <p:txBody>
          <a:bodyPr/>
          <a:lstStyle/>
          <a:p>
            <a:pPr marL="180116" lvl="0" indent="0" algn="just">
              <a:spcBef>
                <a:spcPts val="0"/>
              </a:spcBef>
              <a:spcAft>
                <a:spcPts val="0"/>
              </a:spcAft>
            </a:pPr>
            <a:r>
              <a:rPr lang="en-US" sz="1900" b="1" i="1" dirty="0" smtClean="0">
                <a:solidFill>
                  <a:prstClr val="black"/>
                </a:solidFill>
                <a:ea typeface="Calibri"/>
              </a:rPr>
              <a:t>Basic principles </a:t>
            </a:r>
            <a:r>
              <a:rPr lang="en-US" sz="1900" b="1" i="1" dirty="0">
                <a:solidFill>
                  <a:prstClr val="black"/>
                </a:solidFill>
                <a:ea typeface="Calibri"/>
              </a:rPr>
              <a:t>for </a:t>
            </a:r>
            <a:r>
              <a:rPr lang="en-US" sz="1900" b="1" i="1" dirty="0" smtClean="0">
                <a:solidFill>
                  <a:prstClr val="black"/>
                </a:solidFill>
                <a:ea typeface="Calibri"/>
              </a:rPr>
              <a:t>implementation of Non Tariff measures in terms of the WTO </a:t>
            </a:r>
          </a:p>
          <a:p>
            <a:pPr marL="523016" indent="-342900" algn="just">
              <a:spcBef>
                <a:spcPts val="0"/>
              </a:spcBef>
              <a:spcAft>
                <a:spcPts val="0"/>
              </a:spcAft>
              <a:buFont typeface="Wingdings" panose="05000000000000000000" pitchFamily="2" charset="2"/>
              <a:buChar char="q"/>
            </a:pPr>
            <a:r>
              <a:rPr lang="en-GB" sz="1900" b="1" i="1" dirty="0" smtClean="0">
                <a:solidFill>
                  <a:prstClr val="black"/>
                </a:solidFill>
                <a:ea typeface="Calibri"/>
              </a:rPr>
              <a:t>Least </a:t>
            </a:r>
            <a:r>
              <a:rPr lang="en-GB" sz="1900" b="1" i="1" dirty="0">
                <a:solidFill>
                  <a:prstClr val="black"/>
                </a:solidFill>
                <a:ea typeface="Calibri"/>
              </a:rPr>
              <a:t>trade-restrictiveness: </a:t>
            </a:r>
            <a:r>
              <a:rPr lang="en-GB" sz="1900" i="1" dirty="0">
                <a:solidFill>
                  <a:prstClr val="black"/>
                </a:solidFill>
                <a:ea typeface="Calibri"/>
              </a:rPr>
              <a:t>Measures should be no more trade restrictive than necessary to achieve the appropriate level of protection</a:t>
            </a:r>
            <a:r>
              <a:rPr lang="en-GB" sz="1900" i="1" dirty="0" smtClean="0">
                <a:solidFill>
                  <a:prstClr val="black"/>
                </a:solidFill>
                <a:ea typeface="Calibri"/>
              </a:rPr>
              <a:t>;</a:t>
            </a:r>
          </a:p>
          <a:p>
            <a:pPr marL="351566" indent="-171450" algn="just">
              <a:spcBef>
                <a:spcPts val="0"/>
              </a:spcBef>
              <a:spcAft>
                <a:spcPts val="0"/>
              </a:spcAft>
              <a:buFont typeface="Wingdings" panose="05000000000000000000" pitchFamily="2" charset="2"/>
              <a:buChar char="q"/>
            </a:pPr>
            <a:endParaRPr lang="en-US" sz="400" i="1" dirty="0">
              <a:solidFill>
                <a:prstClr val="black"/>
              </a:solidFill>
              <a:ea typeface="Calibri"/>
            </a:endParaRPr>
          </a:p>
          <a:p>
            <a:pPr marL="523016" indent="-342900" algn="just">
              <a:spcBef>
                <a:spcPts val="0"/>
              </a:spcBef>
              <a:spcAft>
                <a:spcPts val="0"/>
              </a:spcAft>
              <a:buFont typeface="Wingdings" panose="05000000000000000000" pitchFamily="2" charset="2"/>
              <a:buChar char="q"/>
            </a:pPr>
            <a:r>
              <a:rPr lang="en-GB" sz="1900" b="1" i="1" dirty="0">
                <a:solidFill>
                  <a:prstClr val="black"/>
                </a:solidFill>
                <a:ea typeface="Calibri"/>
              </a:rPr>
              <a:t>Scientific justification:</a:t>
            </a:r>
            <a:r>
              <a:rPr lang="en-GB" sz="1900" i="1" dirty="0">
                <a:solidFill>
                  <a:prstClr val="black"/>
                </a:solidFill>
                <a:ea typeface="Calibri"/>
              </a:rPr>
              <a:t> The measures should be based on science and on an assessment of the risks involved</a:t>
            </a:r>
            <a:r>
              <a:rPr lang="en-GB" sz="1900" i="1" dirty="0" smtClean="0">
                <a:solidFill>
                  <a:prstClr val="black"/>
                </a:solidFill>
                <a:ea typeface="Calibri"/>
              </a:rPr>
              <a:t>;</a:t>
            </a:r>
          </a:p>
          <a:p>
            <a:pPr marL="351566" indent="-171450" algn="just">
              <a:spcBef>
                <a:spcPts val="0"/>
              </a:spcBef>
              <a:spcAft>
                <a:spcPts val="0"/>
              </a:spcAft>
              <a:buFont typeface="Wingdings" panose="05000000000000000000" pitchFamily="2" charset="2"/>
              <a:buChar char="q"/>
            </a:pPr>
            <a:endParaRPr lang="en-US" sz="400" i="1" dirty="0">
              <a:solidFill>
                <a:prstClr val="black"/>
              </a:solidFill>
              <a:ea typeface="Calibri"/>
            </a:endParaRPr>
          </a:p>
          <a:p>
            <a:pPr marL="523016" indent="-342900" algn="just">
              <a:spcBef>
                <a:spcPts val="0"/>
              </a:spcBef>
              <a:spcAft>
                <a:spcPts val="0"/>
              </a:spcAft>
              <a:buFont typeface="Wingdings" panose="05000000000000000000" pitchFamily="2" charset="2"/>
              <a:buChar char="q"/>
            </a:pPr>
            <a:r>
              <a:rPr lang="en-GB" sz="1900" b="1" i="1" dirty="0">
                <a:solidFill>
                  <a:prstClr val="black"/>
                </a:solidFill>
                <a:ea typeface="Calibri"/>
              </a:rPr>
              <a:t>Harmonization:</a:t>
            </a:r>
            <a:r>
              <a:rPr lang="en-GB" sz="1900" i="1" dirty="0">
                <a:solidFill>
                  <a:prstClr val="black"/>
                </a:solidFill>
                <a:ea typeface="Calibri"/>
              </a:rPr>
              <a:t> Members are encouraged to base their </a:t>
            </a:r>
            <a:r>
              <a:rPr lang="en-GB" sz="1900" i="1" dirty="0" smtClean="0">
                <a:solidFill>
                  <a:prstClr val="black"/>
                </a:solidFill>
                <a:ea typeface="Calibri"/>
              </a:rPr>
              <a:t>Sanitary and Phytosanitary (SPS) </a:t>
            </a:r>
            <a:r>
              <a:rPr lang="en-GB" sz="1900" i="1" dirty="0">
                <a:solidFill>
                  <a:prstClr val="black"/>
                </a:solidFill>
                <a:ea typeface="Calibri"/>
              </a:rPr>
              <a:t>and </a:t>
            </a:r>
            <a:r>
              <a:rPr lang="en-GB" sz="1900" i="1" dirty="0" smtClean="0">
                <a:solidFill>
                  <a:prstClr val="black"/>
                </a:solidFill>
                <a:ea typeface="Calibri"/>
              </a:rPr>
              <a:t>Technical Barriers to Trade (TBT) measures </a:t>
            </a:r>
            <a:r>
              <a:rPr lang="en-GB" sz="1900" i="1" dirty="0">
                <a:solidFill>
                  <a:prstClr val="black"/>
                </a:solidFill>
                <a:ea typeface="Calibri"/>
              </a:rPr>
              <a:t>on international standards set by international standard setting bodies;  </a:t>
            </a:r>
            <a:endParaRPr lang="en-GB" sz="1900" i="1" dirty="0" smtClean="0">
              <a:solidFill>
                <a:prstClr val="black"/>
              </a:solidFill>
              <a:ea typeface="Calibri"/>
            </a:endParaRPr>
          </a:p>
          <a:p>
            <a:pPr marL="351566" indent="-171450" algn="just">
              <a:spcBef>
                <a:spcPts val="0"/>
              </a:spcBef>
              <a:spcAft>
                <a:spcPts val="0"/>
              </a:spcAft>
              <a:buFont typeface="Wingdings" panose="05000000000000000000" pitchFamily="2" charset="2"/>
              <a:buChar char="q"/>
            </a:pPr>
            <a:endParaRPr lang="en-US" sz="400" i="1" dirty="0">
              <a:solidFill>
                <a:prstClr val="black"/>
              </a:solidFill>
              <a:ea typeface="Calibri"/>
            </a:endParaRPr>
          </a:p>
          <a:p>
            <a:pPr marL="523016" indent="-342900" algn="just">
              <a:spcBef>
                <a:spcPts val="0"/>
              </a:spcBef>
              <a:spcAft>
                <a:spcPts val="0"/>
              </a:spcAft>
              <a:buFont typeface="Wingdings" panose="05000000000000000000" pitchFamily="2" charset="2"/>
              <a:buChar char="q"/>
            </a:pPr>
            <a:r>
              <a:rPr lang="en-GB" sz="1900" b="1" i="1" dirty="0">
                <a:solidFill>
                  <a:prstClr val="black"/>
                </a:solidFill>
                <a:ea typeface="Calibri"/>
              </a:rPr>
              <a:t>Equivalence:</a:t>
            </a:r>
            <a:r>
              <a:rPr lang="en-GB" sz="1900" i="1" dirty="0">
                <a:solidFill>
                  <a:prstClr val="black"/>
                </a:solidFill>
                <a:ea typeface="Calibri"/>
              </a:rPr>
              <a:t> Members should recognize that different measures can achieve the same appropriate level of protection (ALOP</a:t>
            </a:r>
            <a:r>
              <a:rPr lang="en-GB" sz="1900" i="1" dirty="0" smtClean="0">
                <a:solidFill>
                  <a:prstClr val="black"/>
                </a:solidFill>
                <a:ea typeface="Calibri"/>
              </a:rPr>
              <a:t>);</a:t>
            </a:r>
          </a:p>
          <a:p>
            <a:pPr marL="351566" indent="-171450" algn="just">
              <a:spcBef>
                <a:spcPts val="0"/>
              </a:spcBef>
              <a:spcAft>
                <a:spcPts val="0"/>
              </a:spcAft>
              <a:buFont typeface="Wingdings" panose="05000000000000000000" pitchFamily="2" charset="2"/>
              <a:buChar char="q"/>
            </a:pPr>
            <a:endParaRPr lang="en-US" sz="400" i="1" dirty="0">
              <a:solidFill>
                <a:prstClr val="black"/>
              </a:solidFill>
              <a:ea typeface="Calibri"/>
            </a:endParaRPr>
          </a:p>
          <a:p>
            <a:pPr marL="523016" lvl="0" indent="-342900" algn="just">
              <a:spcBef>
                <a:spcPts val="0"/>
              </a:spcBef>
              <a:spcAft>
                <a:spcPts val="0"/>
              </a:spcAft>
              <a:buFont typeface="Wingdings" panose="05000000000000000000" pitchFamily="2" charset="2"/>
              <a:buChar char="q"/>
            </a:pPr>
            <a:r>
              <a:rPr lang="en-GB" sz="1900" b="1" i="1" dirty="0" smtClean="0">
                <a:solidFill>
                  <a:prstClr val="black"/>
                </a:solidFill>
                <a:ea typeface="Calibri"/>
              </a:rPr>
              <a:t>Non-discrimination</a:t>
            </a:r>
            <a:r>
              <a:rPr lang="en-GB" sz="1900" b="1" i="1" dirty="0">
                <a:solidFill>
                  <a:prstClr val="black"/>
                </a:solidFill>
                <a:ea typeface="Calibri"/>
              </a:rPr>
              <a:t>: </a:t>
            </a:r>
            <a:r>
              <a:rPr lang="en-GB" sz="1900" i="1" dirty="0" smtClean="0">
                <a:solidFill>
                  <a:prstClr val="black"/>
                </a:solidFill>
                <a:ea typeface="Calibri"/>
              </a:rPr>
              <a:t>SPS </a:t>
            </a:r>
            <a:r>
              <a:rPr lang="en-GB" sz="1900" i="1" dirty="0">
                <a:solidFill>
                  <a:prstClr val="black"/>
                </a:solidFill>
                <a:ea typeface="Calibri"/>
              </a:rPr>
              <a:t>and </a:t>
            </a:r>
            <a:r>
              <a:rPr lang="en-GB" sz="1900" i="1" dirty="0" smtClean="0">
                <a:solidFill>
                  <a:prstClr val="black"/>
                </a:solidFill>
                <a:ea typeface="Calibri"/>
              </a:rPr>
              <a:t>TBT </a:t>
            </a:r>
            <a:r>
              <a:rPr lang="en-GB" sz="1900" i="1" dirty="0">
                <a:solidFill>
                  <a:prstClr val="black"/>
                </a:solidFill>
                <a:ea typeface="Calibri"/>
              </a:rPr>
              <a:t>measures should be applied equally to imports and similar products produced locally. Members should not arbitrarily discriminate between trading partners where identical or similar conditions prevail</a:t>
            </a:r>
            <a:r>
              <a:rPr lang="en-GB" sz="1900" i="1" dirty="0" smtClean="0">
                <a:solidFill>
                  <a:prstClr val="black"/>
                </a:solidFill>
                <a:ea typeface="Calibri"/>
              </a:rPr>
              <a:t>;</a:t>
            </a:r>
          </a:p>
          <a:p>
            <a:pPr marL="351566" lvl="0" indent="-171450" algn="just">
              <a:spcBef>
                <a:spcPts val="0"/>
              </a:spcBef>
              <a:spcAft>
                <a:spcPts val="0"/>
              </a:spcAft>
              <a:buFont typeface="Wingdings" panose="05000000000000000000" pitchFamily="2" charset="2"/>
              <a:buChar char="q"/>
            </a:pPr>
            <a:endParaRPr lang="en-GB" sz="400" i="1" dirty="0">
              <a:solidFill>
                <a:prstClr val="black"/>
              </a:solidFill>
              <a:ea typeface="Calibri"/>
            </a:endParaRPr>
          </a:p>
          <a:p>
            <a:pPr marL="523016" lvl="0" indent="-342900" algn="just">
              <a:spcBef>
                <a:spcPts val="0"/>
              </a:spcBef>
              <a:spcAft>
                <a:spcPts val="0"/>
              </a:spcAft>
              <a:buFont typeface="Wingdings" panose="05000000000000000000" pitchFamily="2" charset="2"/>
              <a:buChar char="q"/>
            </a:pPr>
            <a:r>
              <a:rPr lang="en-GB" sz="1900" b="1" i="1" dirty="0" smtClean="0">
                <a:solidFill>
                  <a:prstClr val="black"/>
                </a:solidFill>
                <a:ea typeface="Calibri"/>
              </a:rPr>
              <a:t>Transparency</a:t>
            </a:r>
            <a:r>
              <a:rPr lang="en-GB" sz="1900" b="1" i="1" dirty="0">
                <a:solidFill>
                  <a:prstClr val="black"/>
                </a:solidFill>
                <a:ea typeface="Calibri"/>
              </a:rPr>
              <a:t>:</a:t>
            </a:r>
            <a:r>
              <a:rPr lang="en-GB" sz="1900" i="1" dirty="0">
                <a:solidFill>
                  <a:prstClr val="black"/>
                </a:solidFill>
                <a:ea typeface="Calibri"/>
              </a:rPr>
              <a:t> Reliable and accurate information on existing SPS and TBT should be made available. New or revised measures should be notified in accordance with procedures established in international </a:t>
            </a:r>
            <a:r>
              <a:rPr lang="en-GB" sz="1900" i="1" dirty="0" smtClean="0">
                <a:solidFill>
                  <a:prstClr val="black"/>
                </a:solidFill>
                <a:ea typeface="Calibri"/>
              </a:rPr>
              <a:t>bodies.</a:t>
            </a:r>
            <a:endParaRPr lang="en-US" sz="1900" i="1" dirty="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15</a:t>
            </a:fld>
            <a:endParaRPr lang="en-ZA" dirty="0"/>
          </a:p>
        </p:txBody>
      </p:sp>
    </p:spTree>
    <p:extLst>
      <p:ext uri="{BB962C8B-B14F-4D97-AF65-F5344CB8AC3E}">
        <p14:creationId xmlns:p14="http://schemas.microsoft.com/office/powerpoint/2010/main" xmlns="" val="21384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8000"/>
                </a:solidFill>
                <a:latin typeface="Trebuchet MS" panose="020B0603020202020204" pitchFamily="34" charset="0"/>
              </a:rPr>
              <a:t>Conclusion</a:t>
            </a:r>
            <a:r>
              <a:rPr lang="en-US" dirty="0" smtClean="0"/>
              <a:t> </a:t>
            </a:r>
            <a:endParaRPr lang="en-US" dirty="0"/>
          </a:p>
        </p:txBody>
      </p:sp>
      <p:sp>
        <p:nvSpPr>
          <p:cNvPr id="4" name="TextBox 3"/>
          <p:cNvSpPr txBox="1"/>
          <p:nvPr/>
        </p:nvSpPr>
        <p:spPr>
          <a:xfrm>
            <a:off x="1252264" y="2340471"/>
            <a:ext cx="8431734" cy="2308324"/>
          </a:xfrm>
          <a:prstGeom prst="rect">
            <a:avLst/>
          </a:prstGeom>
          <a:noFill/>
          <a:ln>
            <a:solidFill>
              <a:srgbClr val="008000"/>
            </a:solidFill>
          </a:ln>
        </p:spPr>
        <p:txBody>
          <a:bodyPr wrap="square" rtlCol="0">
            <a:spAutoFit/>
          </a:bodyPr>
          <a:lstStyle/>
          <a:p>
            <a:endParaRPr lang="en-US" sz="2400" dirty="0"/>
          </a:p>
          <a:p>
            <a:r>
              <a:rPr lang="en-US" sz="2400" dirty="0" smtClean="0"/>
              <a:t>Progress has been made to address issues identified in the action plan. Furthermore a Master for the Poultry Value Chain is being developed to ensure sustainable growth of this value chain</a:t>
            </a:r>
          </a:p>
          <a:p>
            <a:endParaRPr lang="en-US" sz="2400" dirty="0"/>
          </a:p>
        </p:txBody>
      </p:sp>
      <p:sp>
        <p:nvSpPr>
          <p:cNvPr id="5" name="Slide Number Placeholder 3"/>
          <p:cNvSpPr txBox="1">
            <a:spLocks/>
          </p:cNvSpPr>
          <p:nvPr/>
        </p:nvSpPr>
        <p:spPr>
          <a:xfrm>
            <a:off x="9427716" y="6660951"/>
            <a:ext cx="360362" cy="252413"/>
          </a:xfrm>
          <a:prstGeom prst="rect">
            <a:avLst/>
          </a:prstGeom>
          <a:ln w="12700">
            <a:solidFill>
              <a:srgbClr val="B19935"/>
            </a:solidFill>
          </a:ln>
        </p:spPr>
        <p:txBody>
          <a:bodyPr lIns="0" tIns="0" rIns="0" bIns="0" anchor="ctr" anchorCtr="0"/>
          <a:lstStyle>
            <a:defPPr>
              <a:defRPr lang="en-US"/>
            </a:defPPr>
            <a:lvl1pPr algn="ctr" defTabSz="1051212" rtl="0" fontAlgn="base">
              <a:spcBef>
                <a:spcPct val="0"/>
              </a:spcBef>
              <a:spcAft>
                <a:spcPct val="0"/>
              </a:spcAft>
              <a:defRPr sz="1300" kern="1200">
                <a:solidFill>
                  <a:srgbClr val="008000"/>
                </a:solidFill>
                <a:latin typeface="Arial" charset="0"/>
                <a:ea typeface="+mn-ea"/>
                <a:cs typeface="Arial" charset="0"/>
              </a:defRPr>
            </a:lvl1pPr>
            <a:lvl2pPr marL="524816" indent="-68180" algn="l" defTabSz="1051212" rtl="0" fontAlgn="base">
              <a:spcBef>
                <a:spcPct val="0"/>
              </a:spcBef>
              <a:spcAft>
                <a:spcPct val="0"/>
              </a:spcAft>
              <a:defRPr sz="2100" kern="1200">
                <a:solidFill>
                  <a:schemeClr val="tx1"/>
                </a:solidFill>
                <a:latin typeface="Arial" charset="0"/>
                <a:ea typeface="+mn-ea"/>
                <a:cs typeface="Arial" charset="0"/>
              </a:defRPr>
            </a:lvl2pPr>
            <a:lvl3pPr marL="1051212" indent="-137945" algn="l" defTabSz="1051212" rtl="0" fontAlgn="base">
              <a:spcBef>
                <a:spcPct val="0"/>
              </a:spcBef>
              <a:spcAft>
                <a:spcPct val="0"/>
              </a:spcAft>
              <a:defRPr sz="2100" kern="1200">
                <a:solidFill>
                  <a:schemeClr val="tx1"/>
                </a:solidFill>
                <a:latin typeface="Arial" charset="0"/>
                <a:ea typeface="+mn-ea"/>
                <a:cs typeface="Arial" charset="0"/>
              </a:defRPr>
            </a:lvl3pPr>
            <a:lvl4pPr marL="1577613" indent="-207708" algn="l" defTabSz="1051212" rtl="0" fontAlgn="base">
              <a:spcBef>
                <a:spcPct val="0"/>
              </a:spcBef>
              <a:spcAft>
                <a:spcPct val="0"/>
              </a:spcAft>
              <a:defRPr sz="2100" kern="1200">
                <a:solidFill>
                  <a:schemeClr val="tx1"/>
                </a:solidFill>
                <a:latin typeface="Arial" charset="0"/>
                <a:ea typeface="+mn-ea"/>
                <a:cs typeface="Arial" charset="0"/>
              </a:defRPr>
            </a:lvl4pPr>
            <a:lvl5pPr marL="2102424" indent="-275883" algn="l" defTabSz="1051212" rtl="0" fontAlgn="base">
              <a:spcBef>
                <a:spcPct val="0"/>
              </a:spcBef>
              <a:spcAft>
                <a:spcPct val="0"/>
              </a:spcAft>
              <a:defRPr sz="2100" kern="1200">
                <a:solidFill>
                  <a:schemeClr val="tx1"/>
                </a:solidFill>
                <a:latin typeface="Arial" charset="0"/>
                <a:ea typeface="+mn-ea"/>
                <a:cs typeface="Arial" charset="0"/>
              </a:defRPr>
            </a:lvl5pPr>
            <a:lvl6pPr marL="2283178" algn="l" defTabSz="913268" rtl="0" eaLnBrk="1" latinLnBrk="0" hangingPunct="1">
              <a:defRPr sz="2100" kern="1200">
                <a:solidFill>
                  <a:schemeClr val="tx1"/>
                </a:solidFill>
                <a:latin typeface="Arial" charset="0"/>
                <a:ea typeface="+mn-ea"/>
                <a:cs typeface="Arial" charset="0"/>
              </a:defRPr>
            </a:lvl6pPr>
            <a:lvl7pPr marL="2739814" algn="l" defTabSz="913268" rtl="0" eaLnBrk="1" latinLnBrk="0" hangingPunct="1">
              <a:defRPr sz="2100" kern="1200">
                <a:solidFill>
                  <a:schemeClr val="tx1"/>
                </a:solidFill>
                <a:latin typeface="Arial" charset="0"/>
                <a:ea typeface="+mn-ea"/>
                <a:cs typeface="Arial" charset="0"/>
              </a:defRPr>
            </a:lvl7pPr>
            <a:lvl8pPr marL="3196449" algn="l" defTabSz="913268" rtl="0" eaLnBrk="1" latinLnBrk="0" hangingPunct="1">
              <a:defRPr sz="2100" kern="1200">
                <a:solidFill>
                  <a:schemeClr val="tx1"/>
                </a:solidFill>
                <a:latin typeface="Arial" charset="0"/>
                <a:ea typeface="+mn-ea"/>
                <a:cs typeface="Arial" charset="0"/>
              </a:defRPr>
            </a:lvl8pPr>
            <a:lvl9pPr marL="3653084" algn="l" defTabSz="913268" rtl="0" eaLnBrk="1" latinLnBrk="0" hangingPunct="1">
              <a:defRPr sz="2100" kern="1200">
                <a:solidFill>
                  <a:schemeClr val="tx1"/>
                </a:solidFill>
                <a:latin typeface="Arial" charset="0"/>
                <a:ea typeface="+mn-ea"/>
                <a:cs typeface="Arial" charset="0"/>
              </a:defRPr>
            </a:lvl9pPr>
          </a:lstStyle>
          <a:p>
            <a:pPr marL="0" marR="0" lvl="0" indent="0" algn="ctr" defTabSz="1051212" rtl="0" eaLnBrk="1" fontAlgn="base" latinLnBrk="0" hangingPunct="1">
              <a:lnSpc>
                <a:spcPct val="100000"/>
              </a:lnSpc>
              <a:spcBef>
                <a:spcPct val="0"/>
              </a:spcBef>
              <a:spcAft>
                <a:spcPct val="0"/>
              </a:spcAft>
              <a:buClrTx/>
              <a:buSzTx/>
              <a:buFontTx/>
              <a:buNone/>
              <a:tabLst/>
              <a:defRPr/>
            </a:pPr>
            <a:fld id="{DB07C0EB-7589-479C-949D-4FD63445F955}" type="slidenum">
              <a:rPr kumimoji="0" lang="en-ZA" sz="1300" b="0" i="0" u="none" strike="noStrike" kern="1200" cap="none" spc="0" normalizeH="0" baseline="0" noProof="0" smtClean="0">
                <a:ln>
                  <a:noFill/>
                </a:ln>
                <a:solidFill>
                  <a:srgbClr val="008000"/>
                </a:solidFill>
                <a:effectLst/>
                <a:uLnTx/>
                <a:uFillTx/>
                <a:latin typeface="Arial" charset="0"/>
                <a:ea typeface="+mn-ea"/>
                <a:cs typeface="Arial" charset="0"/>
              </a:rPr>
              <a:pPr marL="0" marR="0" lvl="0" indent="0" algn="ctr" defTabSz="1051212" rtl="0" eaLnBrk="1" fontAlgn="base" latinLnBrk="0" hangingPunct="1">
                <a:lnSpc>
                  <a:spcPct val="100000"/>
                </a:lnSpc>
                <a:spcBef>
                  <a:spcPct val="0"/>
                </a:spcBef>
                <a:spcAft>
                  <a:spcPct val="0"/>
                </a:spcAft>
                <a:buClrTx/>
                <a:buSzTx/>
                <a:buFontTx/>
                <a:buNone/>
                <a:tabLst/>
                <a:defRPr/>
              </a:pPr>
              <a:t>16</a:t>
            </a:fld>
            <a:endParaRPr kumimoji="0" lang="en-ZA" sz="1300" b="0" i="0" u="none" strike="noStrike" kern="1200" cap="none" spc="0" normalizeH="0" baseline="0" noProof="0" dirty="0">
              <a:ln>
                <a:noFill/>
              </a:ln>
              <a:solidFill>
                <a:srgbClr val="008000"/>
              </a:solidFill>
              <a:effectLst/>
              <a:uLnTx/>
              <a:uFillTx/>
              <a:latin typeface="Arial" charset="0"/>
              <a:ea typeface="+mn-ea"/>
              <a:cs typeface="Arial" charset="0"/>
            </a:endParaRPr>
          </a:p>
        </p:txBody>
      </p:sp>
    </p:spTree>
    <p:extLst>
      <p:ext uri="{BB962C8B-B14F-4D97-AF65-F5344CB8AC3E}">
        <p14:creationId xmlns:p14="http://schemas.microsoft.com/office/powerpoint/2010/main" xmlns="" val="3770264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bwMode="auto">
          <a:xfrm>
            <a:off x="720725" y="1439863"/>
            <a:ext cx="9178925" cy="5003800"/>
          </a:xfrm>
          <a:noFill/>
          <a:ln>
            <a:miter lim="800000"/>
            <a:headEnd/>
            <a:tailEnd/>
          </a:ln>
        </p:spPr>
        <p:txBody>
          <a:bodyPr vert="horz" wrap="square" numCol="1" anchor="t" anchorCtr="0" compatLnSpc="1">
            <a:prstTxWarp prst="textNoShape">
              <a:avLst/>
            </a:prstTxWarp>
          </a:bodyPr>
          <a:lstStyle/>
          <a:p>
            <a:endParaRPr lang="en-ZA" dirty="0" smtClean="0">
              <a:latin typeface="Arial" charset="0"/>
              <a:cs typeface="Arial" charset="0"/>
            </a:endParaRPr>
          </a:p>
          <a:p>
            <a:endParaRPr lang="en-ZA" dirty="0" smtClean="0">
              <a:latin typeface="Arial" charset="0"/>
              <a:cs typeface="Arial" charset="0"/>
            </a:endParaRPr>
          </a:p>
          <a:p>
            <a:endParaRPr lang="en-ZA" dirty="0" smtClean="0">
              <a:latin typeface="Arial" charset="0"/>
              <a:cs typeface="Arial" charset="0"/>
            </a:endParaRPr>
          </a:p>
          <a:p>
            <a:endParaRPr lang="en-ZA" dirty="0" smtClean="0">
              <a:latin typeface="Arial" charset="0"/>
              <a:cs typeface="Arial" charset="0"/>
            </a:endParaRPr>
          </a:p>
          <a:p>
            <a:endParaRPr lang="en-ZA" dirty="0" smtClean="0">
              <a:latin typeface="Arial" charset="0"/>
              <a:cs typeface="Arial" charset="0"/>
            </a:endParaRPr>
          </a:p>
          <a:p>
            <a:pPr algn="ctr"/>
            <a:r>
              <a:rPr lang="en-ZA" sz="6000" dirty="0">
                <a:solidFill>
                  <a:srgbClr val="008000"/>
                </a:solidFill>
                <a:latin typeface="Arial" charset="0"/>
                <a:cs typeface="Arial" charset="0"/>
              </a:rPr>
              <a:t>THANK YOU</a:t>
            </a:r>
          </a:p>
        </p:txBody>
      </p:sp>
      <p:sp>
        <p:nvSpPr>
          <p:cNvPr id="19459"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2DA56BC2-A26C-4112-BE52-07C9E604DB90}" type="slidenum">
              <a:rPr lang="en-ZA" smtClean="0"/>
              <a:pPr/>
              <a:t>17</a:t>
            </a:fld>
            <a:endParaRPr lang="en-Z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2</a:t>
            </a:fld>
            <a:endParaRPr lang="en-ZA" dirty="0"/>
          </a:p>
        </p:txBody>
      </p:sp>
      <p:sp>
        <p:nvSpPr>
          <p:cNvPr id="5"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algn="ctr"/>
            <a:r>
              <a:rPr lang="en-US" sz="2900" dirty="0">
                <a:latin typeface="Trebuchet MS" pitchFamily="34" charset="0"/>
                <a:cs typeface="Arial" charset="0"/>
              </a:rPr>
              <a:t>Presentation Outline</a:t>
            </a:r>
          </a:p>
        </p:txBody>
      </p:sp>
      <p:sp>
        <p:nvSpPr>
          <p:cNvPr id="6" name="Rectangle 3"/>
          <p:cNvSpPr>
            <a:spLocks noGrp="1" noChangeArrowheads="1"/>
          </p:cNvSpPr>
          <p:nvPr>
            <p:ph idx="1"/>
          </p:nvPr>
        </p:nvSpPr>
        <p:spPr bwMode="auto">
          <a:xfrm>
            <a:off x="738188" y="828303"/>
            <a:ext cx="9217024" cy="5688632"/>
          </a:xfrm>
          <a:noFill/>
          <a:ln>
            <a:miter lim="800000"/>
            <a:headEnd/>
            <a:tailEnd/>
          </a:ln>
        </p:spPr>
        <p:txBody>
          <a:bodyPr vert="horz" wrap="square" numCol="1" anchor="t" anchorCtr="0" compatLnSpc="1">
            <a:prstTxWarp prst="textNoShape">
              <a:avLst/>
            </a:prstTxWarp>
          </a:bodyPr>
          <a:lstStyle/>
          <a:p>
            <a:pPr marL="0" indent="0">
              <a:spcBef>
                <a:spcPct val="90000"/>
              </a:spcBef>
              <a:tabLst>
                <a:tab pos="9944509" algn="r"/>
              </a:tabLst>
            </a:pPr>
            <a:r>
              <a:rPr lang="en-US" sz="1700" dirty="0" smtClean="0">
                <a:solidFill>
                  <a:schemeClr val="bg1"/>
                </a:solidFill>
                <a:latin typeface="Arial" charset="0"/>
                <a:cs typeface="Arial" charset="0"/>
              </a:rPr>
              <a:t>Acronyms </a:t>
            </a:r>
            <a:endParaRPr lang="en-US" sz="1700" dirty="0">
              <a:solidFill>
                <a:schemeClr val="bg1"/>
              </a:solidFill>
              <a:latin typeface="Arial" charset="0"/>
              <a:cs typeface="Arial" charset="0"/>
            </a:endParaRPr>
          </a:p>
          <a:p>
            <a:pPr marL="291741" indent="-291741">
              <a:spcBef>
                <a:spcPct val="90000"/>
              </a:spcBef>
              <a:buFont typeface="Wingdings" panose="05000000000000000000" pitchFamily="2" charset="2"/>
              <a:buChar char="q"/>
              <a:tabLst>
                <a:tab pos="9944509" algn="r"/>
              </a:tabLst>
            </a:pPr>
            <a:r>
              <a:rPr lang="en-US" sz="1700" dirty="0" smtClean="0">
                <a:latin typeface="Arial" charset="0"/>
                <a:cs typeface="Arial" charset="0"/>
              </a:rPr>
              <a:t>Acronyms</a:t>
            </a:r>
          </a:p>
          <a:p>
            <a:pPr marL="291741" indent="-291741">
              <a:spcBef>
                <a:spcPct val="90000"/>
              </a:spcBef>
              <a:buFont typeface="Wingdings" panose="05000000000000000000" pitchFamily="2" charset="2"/>
              <a:buChar char="q"/>
              <a:tabLst>
                <a:tab pos="9944509" algn="r"/>
              </a:tabLst>
            </a:pPr>
            <a:r>
              <a:rPr lang="en-US" sz="1700" dirty="0" smtClean="0">
                <a:latin typeface="Arial" charset="0"/>
                <a:cs typeface="Arial" charset="0"/>
              </a:rPr>
              <a:t>The Poultry Task Team</a:t>
            </a:r>
          </a:p>
          <a:p>
            <a:pPr marL="291741" indent="-291741">
              <a:spcBef>
                <a:spcPct val="90000"/>
              </a:spcBef>
              <a:buFont typeface="Wingdings" panose="05000000000000000000" pitchFamily="2" charset="2"/>
              <a:buChar char="q"/>
              <a:tabLst>
                <a:tab pos="9944509" algn="r"/>
              </a:tabLst>
            </a:pPr>
            <a:r>
              <a:rPr lang="en-US" sz="1700" dirty="0" smtClean="0">
                <a:latin typeface="Arial" charset="0"/>
                <a:cs typeface="Arial" charset="0"/>
              </a:rPr>
              <a:t>Poultry Master Plan </a:t>
            </a:r>
          </a:p>
          <a:p>
            <a:pPr marL="291741" indent="-291741">
              <a:spcBef>
                <a:spcPct val="90000"/>
              </a:spcBef>
              <a:buFont typeface="Wingdings" panose="05000000000000000000" pitchFamily="2" charset="2"/>
              <a:buChar char="q"/>
              <a:tabLst>
                <a:tab pos="9944509" algn="r"/>
              </a:tabLst>
            </a:pPr>
            <a:r>
              <a:rPr lang="en-US" sz="1700" dirty="0" smtClean="0">
                <a:latin typeface="Arial" charset="0"/>
                <a:cs typeface="Arial" charset="0"/>
              </a:rPr>
              <a:t>Master Plan Framework</a:t>
            </a:r>
          </a:p>
          <a:p>
            <a:pPr marL="291741" indent="-291741">
              <a:spcBef>
                <a:spcPct val="90000"/>
              </a:spcBef>
              <a:buFont typeface="Wingdings" panose="05000000000000000000" pitchFamily="2" charset="2"/>
              <a:buChar char="q"/>
              <a:tabLst>
                <a:tab pos="9944509" algn="r"/>
              </a:tabLst>
            </a:pPr>
            <a:r>
              <a:rPr lang="en-ZA" sz="1700" dirty="0" smtClean="0">
                <a:latin typeface="Arial" charset="0"/>
                <a:cs typeface="Arial" charset="0"/>
              </a:rPr>
              <a:t>Progress on Action Plan Items</a:t>
            </a:r>
          </a:p>
          <a:p>
            <a:pPr marL="554943" lvl="2" indent="-291741">
              <a:spcBef>
                <a:spcPct val="90000"/>
              </a:spcBef>
              <a:buFont typeface="Wingdings" panose="05000000000000000000" pitchFamily="2" charset="2"/>
              <a:buChar char="ü"/>
              <a:tabLst>
                <a:tab pos="9944509" algn="r"/>
              </a:tabLst>
            </a:pPr>
            <a:r>
              <a:rPr lang="en-ZA" sz="1700" dirty="0" smtClean="0">
                <a:latin typeface="Arial" charset="0"/>
                <a:cs typeface="Arial" charset="0"/>
              </a:rPr>
              <a:t>thedti; IDC and TIPS</a:t>
            </a:r>
          </a:p>
          <a:p>
            <a:pPr marL="554943" lvl="2" indent="-291741">
              <a:spcBef>
                <a:spcPct val="90000"/>
              </a:spcBef>
              <a:buFont typeface="Wingdings" panose="05000000000000000000" pitchFamily="2" charset="2"/>
              <a:buChar char="ü"/>
              <a:tabLst>
                <a:tab pos="9944509" algn="r"/>
              </a:tabLst>
            </a:pPr>
            <a:r>
              <a:rPr lang="en-ZA" sz="1700" dirty="0" smtClean="0">
                <a:latin typeface="Arial" charset="0"/>
                <a:cs typeface="Arial" charset="0"/>
              </a:rPr>
              <a:t>SAPA</a:t>
            </a:r>
          </a:p>
          <a:p>
            <a:pPr marL="554943" lvl="2" indent="-291741">
              <a:spcBef>
                <a:spcPct val="90000"/>
              </a:spcBef>
              <a:buFont typeface="Wingdings" panose="05000000000000000000" pitchFamily="2" charset="2"/>
              <a:buChar char="ü"/>
              <a:tabLst>
                <a:tab pos="9944509" algn="r"/>
              </a:tabLst>
            </a:pPr>
            <a:r>
              <a:rPr lang="en-ZA" sz="1700" dirty="0" smtClean="0">
                <a:latin typeface="Arial" charset="0"/>
                <a:cs typeface="Arial" charset="0"/>
              </a:rPr>
              <a:t>SAPA and FAWU</a:t>
            </a:r>
          </a:p>
          <a:p>
            <a:pPr marL="554943" lvl="2" indent="-291741">
              <a:spcBef>
                <a:spcPct val="90000"/>
              </a:spcBef>
              <a:buFont typeface="Wingdings" panose="05000000000000000000" pitchFamily="2" charset="2"/>
              <a:buChar char="ü"/>
              <a:tabLst>
                <a:tab pos="9944509" algn="r"/>
              </a:tabLst>
            </a:pPr>
            <a:r>
              <a:rPr lang="en-ZA" sz="1700" dirty="0" smtClean="0">
                <a:latin typeface="Arial" charset="0"/>
                <a:cs typeface="Arial" charset="0"/>
              </a:rPr>
              <a:t>DAFF</a:t>
            </a:r>
          </a:p>
          <a:p>
            <a:pPr marL="291741" indent="-291741">
              <a:spcBef>
                <a:spcPct val="90000"/>
              </a:spcBef>
              <a:buFont typeface="Wingdings" panose="05000000000000000000" pitchFamily="2" charset="2"/>
              <a:buChar char="q"/>
              <a:tabLst>
                <a:tab pos="9944509" algn="r"/>
              </a:tabLst>
            </a:pPr>
            <a:r>
              <a:rPr lang="en-ZA" sz="1700" dirty="0" smtClean="0">
                <a:latin typeface="Arial" charset="0"/>
                <a:cs typeface="Arial" charset="0"/>
              </a:rPr>
              <a:t>SPS and TBT principles</a:t>
            </a:r>
          </a:p>
          <a:p>
            <a:pPr marL="291741" indent="-291741">
              <a:spcBef>
                <a:spcPct val="90000"/>
              </a:spcBef>
              <a:buFont typeface="Wingdings" panose="05000000000000000000" pitchFamily="2" charset="2"/>
              <a:buChar char="q"/>
              <a:tabLst>
                <a:tab pos="9944509" algn="r"/>
              </a:tabLst>
            </a:pPr>
            <a:r>
              <a:rPr lang="en-ZA" sz="1700" dirty="0" smtClean="0">
                <a:latin typeface="Arial" charset="0"/>
                <a:cs typeface="Arial" charset="0"/>
              </a:rPr>
              <a:t>Conclusion</a:t>
            </a:r>
          </a:p>
          <a:p>
            <a:pPr lvl="2" eaLnBrk="1" hangingPunct="1">
              <a:tabLst>
                <a:tab pos="9944509" algn="r"/>
              </a:tabLst>
            </a:pPr>
            <a:endParaRPr lang="en-ZA" dirty="0" smtClean="0">
              <a:solidFill>
                <a:srgbClr val="002840"/>
              </a:solidFill>
              <a:latin typeface="Arial" charset="0"/>
              <a:cs typeface="Arial" charset="0"/>
            </a:endParaRPr>
          </a:p>
        </p:txBody>
      </p:sp>
    </p:spTree>
    <p:extLst>
      <p:ext uri="{BB962C8B-B14F-4D97-AF65-F5344CB8AC3E}">
        <p14:creationId xmlns:p14="http://schemas.microsoft.com/office/powerpoint/2010/main" xmlns="" val="1716152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rebuchet MS" panose="020B0603020202020204" pitchFamily="34" charset="0"/>
              </a:rPr>
              <a:t>Acronyms</a:t>
            </a:r>
            <a:endParaRPr lang="en-ZA" sz="3200" dirty="0">
              <a:latin typeface="Trebuchet MS" panose="020B0603020202020204" pitchFamily="34" charset="0"/>
            </a:endParaRPr>
          </a:p>
        </p:txBody>
      </p:sp>
      <p:sp>
        <p:nvSpPr>
          <p:cNvPr id="3" name="Content Placeholder 2"/>
          <p:cNvSpPr>
            <a:spLocks noGrp="1"/>
          </p:cNvSpPr>
          <p:nvPr>
            <p:ph idx="1"/>
          </p:nvPr>
        </p:nvSpPr>
        <p:spPr>
          <a:xfrm>
            <a:off x="738188" y="1404367"/>
            <a:ext cx="9178925" cy="5004000"/>
          </a:xfrm>
        </p:spPr>
        <p:txBody>
          <a:bodyPr/>
          <a:lstStyle/>
          <a:p>
            <a:pPr>
              <a:spcBef>
                <a:spcPts val="0"/>
              </a:spcBef>
            </a:pPr>
            <a:r>
              <a:rPr lang="en-GB" sz="2400" dirty="0" smtClean="0">
                <a:solidFill>
                  <a:prstClr val="black"/>
                </a:solidFill>
                <a:ea typeface="Calibri"/>
              </a:rPr>
              <a:t>ALOP	-	Appropriate Level of Protection</a:t>
            </a:r>
            <a:endParaRPr lang="en-ZA" sz="2400" dirty="0" smtClean="0"/>
          </a:p>
          <a:p>
            <a:pPr lvl="0">
              <a:spcBef>
                <a:spcPts val="0"/>
              </a:spcBef>
            </a:pPr>
            <a:r>
              <a:rPr lang="en-ZA" sz="2400" dirty="0" smtClean="0"/>
              <a:t>APAP	-	Agricultural Policy Action Plan </a:t>
            </a:r>
          </a:p>
          <a:p>
            <a:pPr>
              <a:spcBef>
                <a:spcPts val="0"/>
              </a:spcBef>
            </a:pPr>
            <a:r>
              <a:rPr lang="en-US" sz="2400" dirty="0" smtClean="0"/>
              <a:t>DAFF	-	Department of Agriculture, Forestry and Fisheries</a:t>
            </a:r>
          </a:p>
          <a:p>
            <a:pPr>
              <a:spcBef>
                <a:spcPts val="0"/>
              </a:spcBef>
            </a:pPr>
            <a:r>
              <a:rPr lang="en-ZA" sz="2400" dirty="0" smtClean="0"/>
              <a:t>EU	-	European Union	</a:t>
            </a:r>
          </a:p>
          <a:p>
            <a:pPr>
              <a:spcBef>
                <a:spcPts val="0"/>
              </a:spcBef>
            </a:pPr>
            <a:r>
              <a:rPr lang="en-ZA" sz="2400" dirty="0" smtClean="0"/>
              <a:t>FAO	-	Food and Agricultural Organisation</a:t>
            </a:r>
          </a:p>
          <a:p>
            <a:pPr>
              <a:spcBef>
                <a:spcPts val="0"/>
              </a:spcBef>
            </a:pPr>
            <a:r>
              <a:rPr lang="en-US" sz="2400" dirty="0"/>
              <a:t>IDC		Industrial Development Corporation</a:t>
            </a:r>
          </a:p>
          <a:p>
            <a:pPr>
              <a:spcBef>
                <a:spcPts val="0"/>
              </a:spcBef>
            </a:pPr>
            <a:r>
              <a:rPr lang="en-US" sz="2400" dirty="0" smtClean="0"/>
              <a:t>MDM</a:t>
            </a:r>
            <a:r>
              <a:rPr lang="en-US" sz="2400" dirty="0"/>
              <a:t>	-	Mechanically Derived Meats</a:t>
            </a:r>
          </a:p>
          <a:p>
            <a:r>
              <a:rPr lang="en-US" sz="2400" dirty="0" smtClean="0"/>
              <a:t>SAPA</a:t>
            </a:r>
            <a:r>
              <a:rPr lang="en-US" sz="2400" dirty="0"/>
              <a:t>		South African Poultry Association</a:t>
            </a:r>
          </a:p>
          <a:p>
            <a:pPr>
              <a:spcBef>
                <a:spcPts val="0"/>
              </a:spcBef>
            </a:pPr>
            <a:r>
              <a:rPr lang="en-GB" sz="2400" dirty="0" smtClean="0">
                <a:solidFill>
                  <a:prstClr val="black"/>
                </a:solidFill>
                <a:ea typeface="Calibri"/>
              </a:rPr>
              <a:t>SPS	-	Sanitary and Phytosanitary</a:t>
            </a:r>
          </a:p>
          <a:p>
            <a:pPr>
              <a:spcBef>
                <a:spcPts val="0"/>
              </a:spcBef>
            </a:pPr>
            <a:r>
              <a:rPr lang="en-GB" sz="2400" dirty="0" smtClean="0">
                <a:solidFill>
                  <a:prstClr val="black"/>
                </a:solidFill>
                <a:ea typeface="Calibri"/>
              </a:rPr>
              <a:t>TBT 	-	Technical Barriers to Trade</a:t>
            </a:r>
          </a:p>
          <a:p>
            <a:r>
              <a:rPr lang="en-US" sz="2400" dirty="0" smtClean="0"/>
              <a:t>TIPS</a:t>
            </a:r>
            <a:r>
              <a:rPr lang="en-US" sz="2400" dirty="0"/>
              <a:t>	-	Trade and Industrial Policy</a:t>
            </a:r>
          </a:p>
          <a:p>
            <a:pPr>
              <a:spcBef>
                <a:spcPts val="0"/>
              </a:spcBef>
            </a:pPr>
            <a:r>
              <a:rPr lang="en-ZA" sz="2400" dirty="0" smtClean="0"/>
              <a:t>thedti	- 	The Department of Trade and Industry</a:t>
            </a:r>
          </a:p>
          <a:p>
            <a:pPr>
              <a:spcBef>
                <a:spcPts val="0"/>
              </a:spcBef>
            </a:pPr>
            <a:r>
              <a:rPr lang="en-ZA" sz="2400" dirty="0" smtClean="0"/>
              <a:t>WTO	-	World Trade Organisation</a:t>
            </a:r>
          </a:p>
          <a:p>
            <a:pPr>
              <a:spcBef>
                <a:spcPts val="0"/>
              </a:spcBef>
            </a:pPr>
            <a:endParaRPr lang="en-ZA" dirty="0"/>
          </a:p>
          <a:p>
            <a:pPr>
              <a:spcBef>
                <a:spcPts val="0"/>
              </a:spcBef>
            </a:pPr>
            <a:r>
              <a:rPr lang="en-US" dirty="0"/>
              <a:t>	</a:t>
            </a:r>
            <a:endParaRPr lang="en-ZA" dirty="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3</a:t>
            </a:fld>
            <a:endParaRPr lang="en-ZA" dirty="0"/>
          </a:p>
        </p:txBody>
      </p:sp>
    </p:spTree>
    <p:extLst>
      <p:ext uri="{BB962C8B-B14F-4D97-AF65-F5344CB8AC3E}">
        <p14:creationId xmlns:p14="http://schemas.microsoft.com/office/powerpoint/2010/main" xmlns="" val="134037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endParaRPr lang="en-US" dirty="0" smtClean="0"/>
          </a:p>
          <a:p>
            <a:endParaRPr lang="en-US" sz="2800" dirty="0"/>
          </a:p>
          <a:p>
            <a:endParaRPr lang="en-US" sz="2800" dirty="0" smtClean="0"/>
          </a:p>
          <a:p>
            <a:r>
              <a:rPr lang="en-US" sz="2800" dirty="0" smtClean="0"/>
              <a:t>The presentation gives progress on actions and activities </a:t>
            </a:r>
          </a:p>
          <a:p>
            <a:r>
              <a:rPr lang="en-US" sz="2800" dirty="0" smtClean="0"/>
              <a:t>undertaken to address matters relating to avian dealing</a:t>
            </a:r>
          </a:p>
          <a:p>
            <a:r>
              <a:rPr lang="en-US" sz="2800" dirty="0" smtClean="0"/>
              <a:t>with  influenza, imports </a:t>
            </a:r>
            <a:r>
              <a:rPr lang="en-US" sz="2800" dirty="0"/>
              <a:t>and </a:t>
            </a:r>
            <a:r>
              <a:rPr lang="en-US" sz="2800" dirty="0" smtClean="0"/>
              <a:t>African Growth and </a:t>
            </a:r>
          </a:p>
          <a:p>
            <a:r>
              <a:rPr lang="en-US" sz="2800" dirty="0"/>
              <a:t>O</a:t>
            </a:r>
            <a:r>
              <a:rPr lang="en-US" sz="2800" dirty="0" smtClean="0"/>
              <a:t>pportunities Act, closing down of poultry businesses and </a:t>
            </a:r>
          </a:p>
          <a:p>
            <a:r>
              <a:rPr lang="en-US" sz="2800" dirty="0" smtClean="0"/>
              <a:t>job losses. </a:t>
            </a:r>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4</a:t>
            </a:fld>
            <a:endParaRPr lang="en-ZA" dirty="0"/>
          </a:p>
        </p:txBody>
      </p:sp>
    </p:spTree>
    <p:extLst>
      <p:ext uri="{BB962C8B-B14F-4D97-AF65-F5344CB8AC3E}">
        <p14:creationId xmlns:p14="http://schemas.microsoft.com/office/powerpoint/2010/main" xmlns="" val="372017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The Poultry Task Team</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342900" indent="-342900">
              <a:lnSpc>
                <a:spcPct val="150000"/>
              </a:lnSpc>
              <a:buFont typeface="Wingdings" panose="05000000000000000000" pitchFamily="2" charset="2"/>
              <a:buChar char="q"/>
            </a:pPr>
            <a:r>
              <a:rPr lang="en-US" sz="2200" dirty="0" smtClean="0"/>
              <a:t>The Task Team is now co-chaired by the dti and DAFF; and</a:t>
            </a:r>
            <a:endParaRPr lang="en-US" sz="2200" dirty="0"/>
          </a:p>
          <a:p>
            <a:pPr marL="342900" indent="-342900">
              <a:lnSpc>
                <a:spcPct val="150000"/>
              </a:lnSpc>
              <a:buFont typeface="Wingdings" panose="05000000000000000000" pitchFamily="2" charset="2"/>
              <a:buChar char="q"/>
            </a:pPr>
            <a:r>
              <a:rPr lang="en-US" sz="2200" dirty="0" smtClean="0"/>
              <a:t>The Task Team met  on 08</a:t>
            </a:r>
            <a:r>
              <a:rPr lang="en-US" sz="2200" baseline="30000" dirty="0" smtClean="0"/>
              <a:t>th</a:t>
            </a:r>
            <a:r>
              <a:rPr lang="en-US" sz="2200" dirty="0" smtClean="0"/>
              <a:t> March 2019 to assess progress made on the action plan and engage on the report on the Poultry Master Plan.</a:t>
            </a:r>
          </a:p>
          <a:p>
            <a:pPr marL="342900" indent="-342900">
              <a:lnSpc>
                <a:spcPct val="150000"/>
              </a:lnSpc>
              <a:buFont typeface="Wingdings" panose="05000000000000000000" pitchFamily="2" charset="2"/>
              <a:buChar char="q"/>
            </a:pPr>
            <a:r>
              <a:rPr lang="en-US" sz="2200" dirty="0" smtClean="0"/>
              <a:t>The Task Team tasked:    </a:t>
            </a:r>
          </a:p>
          <a:p>
            <a:pPr marL="0" indent="0">
              <a:lnSpc>
                <a:spcPct val="150000"/>
              </a:lnSpc>
            </a:pPr>
            <a:r>
              <a:rPr lang="en-US" sz="2200" dirty="0" smtClean="0"/>
              <a:t>	-  Trade and Industrial Strategies (TIPS) lead in crafting the 	    Poultry Master Plan; and subsequent to the tasking:</a:t>
            </a:r>
          </a:p>
          <a:p>
            <a:pPr marL="0" indent="0">
              <a:lnSpc>
                <a:spcPct val="150000"/>
              </a:lnSpc>
            </a:pPr>
            <a:r>
              <a:rPr lang="en-US" sz="2200" dirty="0" smtClean="0"/>
              <a:t>		ͦ  Significant progress has been made on the 			  development of the Master Plan for the improvement of    	                the poultry industry.</a:t>
            </a:r>
          </a:p>
          <a:p>
            <a:pPr marL="0" indent="0">
              <a:lnSpc>
                <a:spcPct val="150000"/>
              </a:lnSpc>
            </a:pPr>
            <a:endParaRPr lang="en-US" sz="2200" dirty="0" smtClean="0"/>
          </a:p>
          <a:p>
            <a:pPr marL="0" indent="0">
              <a:lnSpc>
                <a:spcPct val="150000"/>
              </a:lnSpc>
            </a:pPr>
            <a:r>
              <a:rPr lang="en-US" sz="2200" dirty="0" smtClean="0"/>
              <a:t>	</a:t>
            </a:r>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5</a:t>
            </a:fld>
            <a:endParaRPr lang="en-ZA" dirty="0"/>
          </a:p>
        </p:txBody>
      </p:sp>
    </p:spTree>
    <p:extLst>
      <p:ext uri="{BB962C8B-B14F-4D97-AF65-F5344CB8AC3E}">
        <p14:creationId xmlns:p14="http://schemas.microsoft.com/office/powerpoint/2010/main" xmlns="" val="253302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Poultry master plan development</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0" indent="0">
              <a:lnSpc>
                <a:spcPct val="150000"/>
              </a:lnSpc>
            </a:pPr>
            <a:r>
              <a:rPr lang="en-ZA" sz="2400" b="1" i="1" dirty="0" smtClean="0"/>
              <a:t>The methodology</a:t>
            </a:r>
            <a:r>
              <a:rPr lang="en-ZA" sz="2400" dirty="0" smtClean="0"/>
              <a:t>:</a:t>
            </a:r>
          </a:p>
          <a:p>
            <a:pPr marL="342900" lvl="0" indent="-342900">
              <a:buFont typeface="Wingdings" panose="05000000000000000000" pitchFamily="2" charset="2"/>
              <a:buChar char="q"/>
            </a:pPr>
            <a:r>
              <a:rPr lang="en-ZA" sz="2400" dirty="0" smtClean="0"/>
              <a:t>Collect </a:t>
            </a:r>
            <a:r>
              <a:rPr lang="en-ZA" sz="2400" dirty="0"/>
              <a:t>key data on trends within the value </a:t>
            </a:r>
            <a:r>
              <a:rPr lang="en-ZA" sz="2400" dirty="0" smtClean="0"/>
              <a:t>chain; </a:t>
            </a:r>
          </a:p>
          <a:p>
            <a:pPr marL="342900" lvl="0" indent="-342900">
              <a:buFont typeface="Wingdings" panose="05000000000000000000" pitchFamily="2" charset="2"/>
              <a:buChar char="q"/>
            </a:pPr>
            <a:endParaRPr lang="en-ZA" sz="2400" dirty="0" smtClean="0"/>
          </a:p>
          <a:p>
            <a:pPr marL="342900" lvl="0" indent="-342900">
              <a:buFont typeface="Wingdings" panose="05000000000000000000" pitchFamily="2" charset="2"/>
              <a:buChar char="q"/>
            </a:pPr>
            <a:r>
              <a:rPr lang="en-ZA" sz="2400" dirty="0" smtClean="0"/>
              <a:t>Conduct interviews </a:t>
            </a:r>
            <a:r>
              <a:rPr lang="en-ZA" sz="2400" dirty="0"/>
              <a:t>with key stakeholders (including </a:t>
            </a:r>
            <a:r>
              <a:rPr lang="en-ZA" sz="2400" dirty="0" smtClean="0"/>
              <a:t>producers, processors</a:t>
            </a:r>
            <a:r>
              <a:rPr lang="en-ZA" sz="2400" dirty="0"/>
              <a:t>, feed manufacturers amongst others) at senior level across the poultry value chain to identify critical issues impacting on the value chain’s present performance, as well as emerging strategic and competitiveness issues. </a:t>
            </a:r>
            <a:endParaRPr lang="en-ZA" sz="2400" dirty="0" smtClean="0"/>
          </a:p>
          <a:p>
            <a:pPr marL="342900" lvl="0" indent="-342900">
              <a:buFont typeface="Arial" panose="020B0604020202020204" pitchFamily="34" charset="0"/>
              <a:buChar char="•"/>
            </a:pPr>
            <a:endParaRPr lang="en-ZA" sz="2400" dirty="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6</a:t>
            </a:fld>
            <a:endParaRPr lang="en-ZA" dirty="0"/>
          </a:p>
        </p:txBody>
      </p:sp>
    </p:spTree>
    <p:extLst>
      <p:ext uri="{BB962C8B-B14F-4D97-AF65-F5344CB8AC3E}">
        <p14:creationId xmlns:p14="http://schemas.microsoft.com/office/powerpoint/2010/main" xmlns="" val="2515150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rebuchet MS" panose="020B0603020202020204" pitchFamily="34" charset="0"/>
              </a:rPr>
              <a:t>Poultry master plan development ….</a:t>
            </a:r>
            <a:endParaRPr lang="en-US" sz="3200" dirty="0">
              <a:latin typeface="Trebuchet MS" panose="020B0603020202020204" pitchFamily="34" charset="0"/>
            </a:endParaRPr>
          </a:p>
        </p:txBody>
      </p:sp>
      <p:sp>
        <p:nvSpPr>
          <p:cNvPr id="3" name="Content Placeholder 2"/>
          <p:cNvSpPr>
            <a:spLocks noGrp="1"/>
          </p:cNvSpPr>
          <p:nvPr>
            <p:ph idx="1"/>
          </p:nvPr>
        </p:nvSpPr>
        <p:spPr>
          <a:xfrm>
            <a:off x="738188" y="1332362"/>
            <a:ext cx="9178925" cy="5004000"/>
          </a:xfrm>
        </p:spPr>
        <p:txBody>
          <a:bodyPr/>
          <a:lstStyle/>
          <a:p>
            <a:pPr marL="342900" indent="-342900">
              <a:lnSpc>
                <a:spcPct val="150000"/>
              </a:lnSpc>
              <a:buFont typeface="Wingdings" panose="05000000000000000000" pitchFamily="2" charset="2"/>
              <a:buChar char="q"/>
            </a:pPr>
            <a:r>
              <a:rPr lang="en-ZA" sz="2400" dirty="0" smtClean="0"/>
              <a:t>Utilize the documents from the domestic and global analysis to map the value chain;</a:t>
            </a:r>
          </a:p>
          <a:p>
            <a:pPr marL="342900" indent="-342900">
              <a:lnSpc>
                <a:spcPct val="150000"/>
              </a:lnSpc>
              <a:buFont typeface="Wingdings" panose="05000000000000000000" pitchFamily="2" charset="2"/>
              <a:buChar char="q"/>
            </a:pPr>
            <a:r>
              <a:rPr lang="en-ZA" sz="2400" dirty="0" smtClean="0"/>
              <a:t>Establish trends </a:t>
            </a:r>
            <a:r>
              <a:rPr lang="en-ZA" sz="2400" dirty="0"/>
              <a:t>in the value chain and high level </a:t>
            </a:r>
            <a:r>
              <a:rPr lang="en-ZA" sz="2400" dirty="0" smtClean="0"/>
              <a:t>comparison;</a:t>
            </a:r>
            <a:endParaRPr lang="en-US" sz="2400" dirty="0" smtClean="0"/>
          </a:p>
          <a:p>
            <a:pPr marL="342900" indent="-342900">
              <a:lnSpc>
                <a:spcPct val="150000"/>
              </a:lnSpc>
              <a:buFont typeface="Wingdings" panose="05000000000000000000" pitchFamily="2" charset="2"/>
              <a:buChar char="q"/>
            </a:pPr>
            <a:r>
              <a:rPr lang="en-ZA" sz="2400" dirty="0" smtClean="0"/>
              <a:t>Analyse trends </a:t>
            </a:r>
            <a:r>
              <a:rPr lang="en-ZA" sz="2400" dirty="0"/>
              <a:t>on the domestic </a:t>
            </a:r>
            <a:r>
              <a:rPr lang="en-ZA" sz="2400" dirty="0" smtClean="0"/>
              <a:t>industry;</a:t>
            </a:r>
          </a:p>
          <a:p>
            <a:pPr marL="342900" lvl="0" indent="-342900">
              <a:lnSpc>
                <a:spcPct val="150000"/>
              </a:lnSpc>
              <a:buFont typeface="Wingdings" panose="05000000000000000000" pitchFamily="2" charset="2"/>
              <a:buChar char="q"/>
            </a:pPr>
            <a:r>
              <a:rPr lang="en-ZA" sz="2400" dirty="0">
                <a:solidFill>
                  <a:prstClr val="black"/>
                </a:solidFill>
              </a:rPr>
              <a:t>Identify key drivers for </a:t>
            </a:r>
            <a:r>
              <a:rPr lang="en-ZA" sz="2400" dirty="0" smtClean="0">
                <a:solidFill>
                  <a:prstClr val="black"/>
                </a:solidFill>
              </a:rPr>
              <a:t>growth; and</a:t>
            </a:r>
            <a:endParaRPr lang="en-US" sz="2400" dirty="0">
              <a:solidFill>
                <a:prstClr val="black"/>
              </a:solidFill>
            </a:endParaRPr>
          </a:p>
          <a:p>
            <a:pPr marL="342900" lvl="0" indent="-342900">
              <a:lnSpc>
                <a:spcPct val="150000"/>
              </a:lnSpc>
              <a:buFont typeface="Wingdings" panose="05000000000000000000" pitchFamily="2" charset="2"/>
              <a:buChar char="q"/>
            </a:pPr>
            <a:r>
              <a:rPr lang="en-ZA" sz="2400" dirty="0">
                <a:solidFill>
                  <a:prstClr val="black"/>
                </a:solidFill>
              </a:rPr>
              <a:t>Development of scenarios to build a better, competitive poultry </a:t>
            </a:r>
            <a:r>
              <a:rPr lang="en-ZA" sz="2400" dirty="0" smtClean="0">
                <a:solidFill>
                  <a:prstClr val="black"/>
                </a:solidFill>
              </a:rPr>
              <a:t>industry.</a:t>
            </a:r>
            <a:endParaRPr lang="en-ZA" sz="2400" dirty="0">
              <a:solidFill>
                <a:prstClr val="black"/>
              </a:solidFill>
            </a:endParaRPr>
          </a:p>
          <a:p>
            <a:pPr marL="0" lvl="0" indent="0">
              <a:lnSpc>
                <a:spcPct val="150000"/>
              </a:lnSpc>
            </a:pPr>
            <a:r>
              <a:rPr lang="en-ZA" sz="2400" dirty="0" smtClean="0">
                <a:solidFill>
                  <a:prstClr val="black"/>
                </a:solidFill>
              </a:rPr>
              <a:t>	</a:t>
            </a:r>
            <a:r>
              <a:rPr lang="en-ZA" sz="2400" i="1" dirty="0" smtClean="0">
                <a:solidFill>
                  <a:prstClr val="black"/>
                </a:solidFill>
              </a:rPr>
              <a:t>The </a:t>
            </a:r>
            <a:r>
              <a:rPr lang="en-ZA" sz="2400" i="1" dirty="0">
                <a:solidFill>
                  <a:prstClr val="black"/>
                </a:solidFill>
              </a:rPr>
              <a:t>master plan which will be presented to stakeholders</a:t>
            </a:r>
          </a:p>
          <a:p>
            <a:pPr marL="0" indent="0">
              <a:lnSpc>
                <a:spcPct val="150000"/>
              </a:lnSpc>
            </a:pPr>
            <a:endParaRPr lang="en-US" sz="2200" dirty="0"/>
          </a:p>
        </p:txBody>
      </p:sp>
      <p:sp>
        <p:nvSpPr>
          <p:cNvPr id="4" name="Slide Number Placeholder 3"/>
          <p:cNvSpPr>
            <a:spLocks noGrp="1"/>
          </p:cNvSpPr>
          <p:nvPr>
            <p:ph type="sldNum" sz="quarter" idx="10"/>
          </p:nvPr>
        </p:nvSpPr>
        <p:spPr/>
        <p:txBody>
          <a:bodyPr/>
          <a:lstStyle/>
          <a:p>
            <a:pPr>
              <a:defRPr/>
            </a:pPr>
            <a:fld id="{DB07C0EB-7589-479C-949D-4FD63445F955}" type="slidenum">
              <a:rPr lang="en-ZA" smtClean="0"/>
              <a:pPr>
                <a:defRPr/>
              </a:pPr>
              <a:t>7</a:t>
            </a:fld>
            <a:endParaRPr lang="en-ZA" dirty="0"/>
          </a:p>
        </p:txBody>
      </p:sp>
    </p:spTree>
    <p:extLst>
      <p:ext uri="{BB962C8B-B14F-4D97-AF65-F5344CB8AC3E}">
        <p14:creationId xmlns:p14="http://schemas.microsoft.com/office/powerpoint/2010/main" xmlns="" val="368842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80" y="324247"/>
            <a:ext cx="9178925" cy="720000"/>
          </a:xfrm>
        </p:spPr>
        <p:txBody>
          <a:bodyPr/>
          <a:lstStyle/>
          <a:p>
            <a:r>
              <a:rPr lang="en-US" sz="3200" dirty="0">
                <a:latin typeface="Trebuchet MS" panose="020B0603020202020204" pitchFamily="34" charset="0"/>
              </a:rPr>
              <a:t>Poultry master plan </a:t>
            </a:r>
            <a:r>
              <a:rPr lang="en-US" sz="3200" dirty="0" smtClean="0">
                <a:latin typeface="Trebuchet MS" panose="020B0603020202020204" pitchFamily="34" charset="0"/>
              </a:rPr>
              <a:t>development…. </a:t>
            </a:r>
            <a:r>
              <a:rPr lang="en-ZA" sz="3200" b="1" dirty="0" smtClean="0">
                <a:latin typeface="Trebuchet MS" panose="020B0603020202020204" pitchFamily="34" charset="0"/>
              </a:rPr>
              <a:t>Masterplan Framework (still under discussion)</a:t>
            </a:r>
            <a:endParaRPr lang="en-ZA" sz="3200" dirty="0">
              <a:latin typeface="Trebuchet MS" panose="020B0603020202020204" pitchFamily="34" charset="0"/>
            </a:endParaRPr>
          </a:p>
        </p:txBody>
      </p:sp>
      <p:sp>
        <p:nvSpPr>
          <p:cNvPr id="4" name="Slide Number Placeholder 3"/>
          <p:cNvSpPr>
            <a:spLocks noGrp="1"/>
          </p:cNvSpPr>
          <p:nvPr>
            <p:ph type="sldNum" sz="quarter" idx="4294967295"/>
          </p:nvPr>
        </p:nvSpPr>
        <p:spPr>
          <a:xfrm>
            <a:off x="7663603" y="7008171"/>
            <a:ext cx="2495127" cy="402567"/>
          </a:xfrm>
          <a:prstGeom prst="rect">
            <a:avLst/>
          </a:prstGeom>
        </p:spPr>
        <p:txBody>
          <a:bodyPr lIns="104306" tIns="52153" rIns="104306" bIns="52153"/>
          <a:lstStyle/>
          <a:p>
            <a:pPr>
              <a:defRPr/>
            </a:pPr>
            <a:fld id="{CDB65CC6-C163-41B7-A6F5-6995588CC66D}" type="slidenum">
              <a:rPr lang="en-GB" smtClean="0"/>
              <a:pPr>
                <a:defRPr/>
              </a:pPr>
              <a:t>8</a:t>
            </a:fld>
            <a:endParaRPr lang="en-GB" dirty="0"/>
          </a:p>
        </p:txBody>
      </p:sp>
      <p:pic>
        <p:nvPicPr>
          <p:cNvPr id="5" name="Picture 4"/>
          <p:cNvPicPr/>
          <p:nvPr/>
        </p:nvPicPr>
        <p:blipFill>
          <a:blip r:embed="rId2" cstate="print"/>
          <a:stretch>
            <a:fillRect/>
          </a:stretch>
        </p:blipFill>
        <p:spPr>
          <a:xfrm>
            <a:off x="630976" y="1286464"/>
            <a:ext cx="9263029" cy="5431677"/>
          </a:xfrm>
          <a:prstGeom prst="rect">
            <a:avLst/>
          </a:prstGeom>
        </p:spPr>
      </p:pic>
    </p:spTree>
    <p:extLst>
      <p:ext uri="{BB962C8B-B14F-4D97-AF65-F5344CB8AC3E}">
        <p14:creationId xmlns:p14="http://schemas.microsoft.com/office/powerpoint/2010/main" xmlns="" val="4277389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rebuchet MS" panose="020B0603020202020204" pitchFamily="34" charset="0"/>
              </a:rPr>
              <a:t>Poultry master plan development </a:t>
            </a:r>
            <a:r>
              <a:rPr lang="en-US" sz="3200" dirty="0" smtClean="0">
                <a:latin typeface="Trebuchet MS" panose="020B0603020202020204" pitchFamily="34" charset="0"/>
              </a:rPr>
              <a:t/>
            </a:r>
            <a:br>
              <a:rPr lang="en-US" sz="3200" dirty="0" smtClean="0">
                <a:latin typeface="Trebuchet MS" panose="020B0603020202020204" pitchFamily="34" charset="0"/>
              </a:rPr>
            </a:br>
            <a:r>
              <a:rPr lang="en-ZA" sz="3200" dirty="0" smtClean="0">
                <a:latin typeface="Trebuchet MS" panose="020B0603020202020204" pitchFamily="34" charset="0"/>
              </a:rPr>
              <a:t>Phase 1: Global Industry Analysis</a:t>
            </a:r>
            <a:endParaRPr lang="en-ZA" sz="3200" dirty="0">
              <a:latin typeface="Trebuchet MS" panose="020B0603020202020204" pitchFamily="34" charset="0"/>
            </a:endParaRPr>
          </a:p>
        </p:txBody>
      </p:sp>
      <p:sp>
        <p:nvSpPr>
          <p:cNvPr id="3" name="Content Placeholder 2"/>
          <p:cNvSpPr>
            <a:spLocks noGrp="1"/>
          </p:cNvSpPr>
          <p:nvPr>
            <p:ph idx="1"/>
          </p:nvPr>
        </p:nvSpPr>
        <p:spPr/>
        <p:txBody>
          <a:bodyPr/>
          <a:lstStyle/>
          <a:p>
            <a:pPr lvl="0"/>
            <a:r>
              <a:rPr lang="en-ZA" sz="2700" b="1" dirty="0"/>
              <a:t>Review of Global trade data, production, investment </a:t>
            </a:r>
            <a:endParaRPr lang="en-ZA" sz="2700" b="1" dirty="0" smtClean="0"/>
          </a:p>
          <a:p>
            <a:pPr lvl="0"/>
            <a:r>
              <a:rPr lang="en-ZA" sz="2700" b="1" dirty="0" smtClean="0"/>
              <a:t>and employment </a:t>
            </a:r>
            <a:endParaRPr lang="en-ZA" sz="2700" b="1" dirty="0"/>
          </a:p>
          <a:p>
            <a:pPr marL="457200" lvl="0" indent="-457200">
              <a:buFont typeface="Wingdings" panose="05000000000000000000" pitchFamily="2" charset="2"/>
              <a:buChar char="q"/>
            </a:pPr>
            <a:r>
              <a:rPr lang="en-US" sz="2700" dirty="0"/>
              <a:t>Prepare three successful competitor economy case studies looking at: </a:t>
            </a:r>
          </a:p>
          <a:p>
            <a:pPr marL="0" lvl="1" indent="0">
              <a:buNone/>
            </a:pPr>
            <a:r>
              <a:rPr lang="en-US" sz="2100" dirty="0" smtClean="0"/>
              <a:t>	-  The </a:t>
            </a:r>
            <a:r>
              <a:rPr lang="en-US" sz="2100" dirty="0"/>
              <a:t>programmes and policies in place to support the development </a:t>
            </a:r>
            <a:r>
              <a:rPr lang="en-US" sz="2100" dirty="0" smtClean="0"/>
              <a:t> 	   of </a:t>
            </a:r>
            <a:r>
              <a:rPr lang="en-US" sz="2100" dirty="0"/>
              <a:t>their poultry value </a:t>
            </a:r>
            <a:r>
              <a:rPr lang="en-US" sz="2100" dirty="0" smtClean="0"/>
              <a:t>chains; </a:t>
            </a:r>
            <a:endParaRPr lang="en-US" sz="2100" dirty="0"/>
          </a:p>
          <a:p>
            <a:pPr marL="0" lvl="1" indent="0">
              <a:buNone/>
            </a:pPr>
            <a:r>
              <a:rPr lang="en-US" sz="2100" dirty="0" smtClean="0"/>
              <a:t>	-  The </a:t>
            </a:r>
            <a:r>
              <a:rPr lang="en-US" sz="2100" dirty="0"/>
              <a:t>nature of firm-level competitiveness upgrading that has </a:t>
            </a:r>
            <a:r>
              <a:rPr lang="en-US" sz="2100" dirty="0" smtClean="0"/>
              <a:t>	  	   occurred </a:t>
            </a:r>
            <a:r>
              <a:rPr lang="en-US" sz="2100" dirty="0"/>
              <a:t>over the last few </a:t>
            </a:r>
            <a:r>
              <a:rPr lang="en-US" sz="2100" dirty="0" smtClean="0"/>
              <a:t>years;</a:t>
            </a:r>
            <a:endParaRPr lang="en-ZA" sz="2100" dirty="0"/>
          </a:p>
          <a:p>
            <a:pPr marL="0" lvl="0" indent="0"/>
            <a:r>
              <a:rPr lang="en-US" sz="2100" dirty="0" smtClean="0"/>
              <a:t>	-  Key </a:t>
            </a:r>
            <a:r>
              <a:rPr lang="en-US" sz="2100" dirty="0"/>
              <a:t>lessons / factors underpinning the success of their poultry </a:t>
            </a:r>
            <a:r>
              <a:rPr lang="en-US" sz="2100" dirty="0" smtClean="0"/>
              <a:t>	   value chains.</a:t>
            </a:r>
            <a:endParaRPr lang="en-ZA" sz="2100" dirty="0"/>
          </a:p>
          <a:p>
            <a:endParaRPr lang="en-ZA" sz="2700" dirty="0"/>
          </a:p>
        </p:txBody>
      </p:sp>
      <p:sp>
        <p:nvSpPr>
          <p:cNvPr id="4" name="Slide Number Placeholder 3"/>
          <p:cNvSpPr>
            <a:spLocks noGrp="1"/>
          </p:cNvSpPr>
          <p:nvPr>
            <p:ph type="sldNum" sz="quarter" idx="4294967295"/>
          </p:nvPr>
        </p:nvSpPr>
        <p:spPr>
          <a:xfrm>
            <a:off x="7663603" y="7008171"/>
            <a:ext cx="2495127" cy="402567"/>
          </a:xfrm>
          <a:prstGeom prst="rect">
            <a:avLst/>
          </a:prstGeom>
        </p:spPr>
        <p:txBody>
          <a:bodyPr lIns="104306" tIns="52153" rIns="104306" bIns="52153"/>
          <a:lstStyle/>
          <a:p>
            <a:pPr>
              <a:defRPr/>
            </a:pPr>
            <a:fld id="{CDB65CC6-C163-41B7-A6F5-6995588CC66D}" type="slidenum">
              <a:rPr lang="en-GB" smtClean="0"/>
              <a:pPr>
                <a:defRPr/>
              </a:pPr>
              <a:t>9</a:t>
            </a:fld>
            <a:endParaRPr lang="en-GB" dirty="0"/>
          </a:p>
        </p:txBody>
      </p:sp>
    </p:spTree>
    <p:extLst>
      <p:ext uri="{BB962C8B-B14F-4D97-AF65-F5344CB8AC3E}">
        <p14:creationId xmlns:p14="http://schemas.microsoft.com/office/powerpoint/2010/main" xmlns="" val="1633521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AFF presentation 1_Coat on all pages_PP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DAFF presentation 1_Coat on all pages_PP2003</Template>
  <TotalTime>8083</TotalTime>
  <Words>892</Words>
  <Application>Microsoft Office PowerPoint</Application>
  <PresentationFormat>Custom</PresentationFormat>
  <Paragraphs>135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DAFF presentation 1_Coat on all pages_PP2003</vt:lpstr>
      <vt:lpstr>PRESENTATION ON THE PROGRESS MADE ON IMPLEMENTATION OF THE POULTRY TASK TEAM RECOMMENDATIONS   </vt:lpstr>
      <vt:lpstr>Presentation Outline</vt:lpstr>
      <vt:lpstr>Acronyms</vt:lpstr>
      <vt:lpstr>Slide 4</vt:lpstr>
      <vt:lpstr>The Poultry Task Team</vt:lpstr>
      <vt:lpstr>Poultry master plan development</vt:lpstr>
      <vt:lpstr>Poultry master plan development ….</vt:lpstr>
      <vt:lpstr>Poultry master plan development…. Masterplan Framework (still under discussion)</vt:lpstr>
      <vt:lpstr>Poultry master plan development  Phase 1: Global Industry Analysis</vt:lpstr>
      <vt:lpstr>        Poultry master plan development Phase 2 –Domestic Poultry Value Chain </vt:lpstr>
      <vt:lpstr>Progress on Action Items assigned the dti, TIPS and IDC </vt:lpstr>
      <vt:lpstr>Progress on Action Items assigned to SAPA</vt:lpstr>
      <vt:lpstr>Progress Action on Items assigned to SAPA/FAWU</vt:lpstr>
      <vt:lpstr>Progress on Action Items assigned to DAFF</vt:lpstr>
      <vt:lpstr>Matters to be considered in implementation of SPS and TBT measures</vt:lpstr>
      <vt:lpstr>Conclusion </vt:lpstr>
      <vt:lpstr>Slide 17</vt:lpstr>
    </vt:vector>
  </TitlesOfParts>
  <Company>Department of Agriculture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POULTRY BRINE INJECTIONS</dc:title>
  <dc:creator>Ramasodi M</dc:creator>
  <cp:lastModifiedBy>PUMZA</cp:lastModifiedBy>
  <cp:revision>248</cp:revision>
  <cp:lastPrinted>2018-02-23T06:22:06Z</cp:lastPrinted>
  <dcterms:created xsi:type="dcterms:W3CDTF">2010-05-04T12:17:58Z</dcterms:created>
  <dcterms:modified xsi:type="dcterms:W3CDTF">2019-03-13T08:29:44Z</dcterms:modified>
</cp:coreProperties>
</file>