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58" r:id="rId3"/>
    <p:sldId id="259" r:id="rId4"/>
    <p:sldId id="262" r:id="rId5"/>
    <p:sldId id="276" r:id="rId6"/>
    <p:sldId id="269" r:id="rId7"/>
    <p:sldId id="291" r:id="rId8"/>
    <p:sldId id="277" r:id="rId9"/>
    <p:sldId id="289" r:id="rId10"/>
    <p:sldId id="292" r:id="rId11"/>
    <p:sldId id="288" r:id="rId12"/>
    <p:sldId id="293" r:id="rId13"/>
    <p:sldId id="290" r:id="rId14"/>
    <p:sldId id="286" r:id="rId15"/>
    <p:sldId id="285" r:id="rId16"/>
    <p:sldId id="27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B7CEC0-9D05-4145-86B1-8DD13A80861C}" type="datetimeFigureOut">
              <a:rPr lang="en-GB" smtClean="0"/>
              <a:pPr/>
              <a:t>11/03/2019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F894D-4CC0-478C-8081-8D6FAA04EED1}" type="slidenum">
              <a:rPr lang="en-GB" smtClean="0"/>
              <a:pPr/>
              <a:t>‹#›</a:t>
            </a:fld>
            <a:endParaRPr lang="en-GB" dirty="0"/>
          </a:p>
        </p:txBody>
      </p:sp>
    </p:spTree>
    <p:extLst>
      <p:ext uri="{BB962C8B-B14F-4D97-AF65-F5344CB8AC3E}">
        <p14:creationId xmlns:p14="http://schemas.microsoft.com/office/powerpoint/2010/main" xmlns="" val="3899118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4345"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335888" y="966264"/>
            <a:ext cx="4151376" cy="4901184"/>
          </a:xfrm>
          <a:prstGeom prst="rect">
            <a:avLst/>
          </a:prstGeom>
        </p:spPr>
      </p:pic>
      <p:sp>
        <p:nvSpPr>
          <p:cNvPr id="2" name="Title 1"/>
          <p:cNvSpPr>
            <a:spLocks noGrp="1"/>
          </p:cNvSpPr>
          <p:nvPr>
            <p:ph type="ctrTitle" hasCustomPrompt="1"/>
          </p:nvPr>
        </p:nvSpPr>
        <p:spPr>
          <a:xfrm>
            <a:off x="3605777"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8858786" y="6455126"/>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41882" y="424666"/>
            <a:ext cx="1628589" cy="778069"/>
          </a:xfrm>
          <a:prstGeom prst="rect">
            <a:avLst/>
          </a:prstGeom>
        </p:spPr>
      </p:pic>
      <p:sp>
        <p:nvSpPr>
          <p:cNvPr id="9" name="Rectangle 8"/>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88909" y="1364308"/>
            <a:ext cx="4871324" cy="4999329"/>
          </a:xfrm>
          <a:prstGeom prst="rect">
            <a:avLst/>
          </a:prstGeom>
        </p:spPr>
      </p:pic>
    </p:spTree>
    <p:extLst>
      <p:ext uri="{BB962C8B-B14F-4D97-AF65-F5344CB8AC3E}">
        <p14:creationId xmlns:p14="http://schemas.microsoft.com/office/powerpoint/2010/main" xmlns=""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4C5A6-8D69-4C48-8EA4-7BEB726F9D7C}" type="datetimeFigureOut">
              <a:rPr lang="en-US" smtClean="0"/>
              <a:pPr/>
              <a:t>3/11/2019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C2CDB-A538-AA4E-87C3-EB7CD954E69E}" type="slidenum">
              <a:rPr lang="en-US" smtClean="0"/>
              <a:pPr/>
              <a:t>‹#›</a:t>
            </a:fld>
            <a:endParaRPr lang="en-US" dirty="0"/>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SELECT AND STANDING COMMITTEE ON </a:t>
            </a:r>
            <a:r>
              <a:rPr lang="en-US" dirty="0" smtClean="0"/>
              <a:t>APPROPRIATIONS: </a:t>
            </a:r>
            <a:br>
              <a:rPr lang="en-US" dirty="0" smtClean="0"/>
            </a:br>
            <a:r>
              <a:rPr lang="en-US" dirty="0"/>
              <a:t/>
            </a:r>
            <a:br>
              <a:rPr lang="en-US" dirty="0"/>
            </a:br>
            <a:r>
              <a:rPr lang="en-US" sz="2200" dirty="0" smtClean="0"/>
              <a:t>COMMENTS ON THE DORB 2019</a:t>
            </a:r>
            <a:endParaRPr lang="en-US" sz="2200" dirty="0"/>
          </a:p>
        </p:txBody>
      </p:sp>
      <p:sp>
        <p:nvSpPr>
          <p:cNvPr id="3" name="Subtitle 2"/>
          <p:cNvSpPr>
            <a:spLocks noGrp="1"/>
          </p:cNvSpPr>
          <p:nvPr>
            <p:ph type="subTitle" idx="1"/>
          </p:nvPr>
        </p:nvSpPr>
        <p:spPr/>
        <p:txBody>
          <a:bodyPr/>
          <a:lstStyle/>
          <a:p>
            <a:endParaRPr lang="en-US" dirty="0" smtClean="0"/>
          </a:p>
          <a:p>
            <a:endParaRPr lang="en-US" dirty="0"/>
          </a:p>
          <a:p>
            <a:r>
              <a:rPr lang="en-US" dirty="0" smtClean="0"/>
              <a:t>8 March 2019</a:t>
            </a:r>
            <a:endParaRPr lang="en-US" dirty="0"/>
          </a:p>
          <a:p>
            <a:r>
              <a:rPr lang="en-US" dirty="0" smtClean="0"/>
              <a:t>Cape Town</a:t>
            </a:r>
            <a:endParaRPr lang="en-US" dirty="0"/>
          </a:p>
        </p:txBody>
      </p:sp>
    </p:spTree>
    <p:extLst>
      <p:ext uri="{BB962C8B-B14F-4D97-AF65-F5344CB8AC3E}">
        <p14:creationId xmlns:p14="http://schemas.microsoft.com/office/powerpoint/2010/main" xmlns="" val="4208745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dirty="0"/>
              <a:t>Differentiated approach in the funding of municipal health services</a:t>
            </a:r>
            <a:endParaRPr lang="en-GB" dirty="0"/>
          </a:p>
        </p:txBody>
      </p:sp>
      <p:sp>
        <p:nvSpPr>
          <p:cNvPr id="3" name="Text Placeholder 2"/>
          <p:cNvSpPr>
            <a:spLocks noGrp="1"/>
          </p:cNvSpPr>
          <p:nvPr>
            <p:ph type="body" sz="quarter" idx="10"/>
          </p:nvPr>
        </p:nvSpPr>
        <p:spPr/>
        <p:txBody>
          <a:bodyPr>
            <a:normAutofit lnSpcReduction="10000"/>
          </a:bodyPr>
          <a:lstStyle/>
          <a:p>
            <a:r>
              <a:rPr lang="en-ZA" dirty="0"/>
              <a:t>The 2018/2019 Municipal health services Audit conducted by SALGA has highlighted challenges some of which could be contributing to the current situation</a:t>
            </a:r>
            <a:r>
              <a:rPr lang="en-ZA" dirty="0" smtClean="0"/>
              <a:t>.</a:t>
            </a:r>
          </a:p>
          <a:p>
            <a:endParaRPr lang="en-ZA" dirty="0" smtClean="0"/>
          </a:p>
          <a:p>
            <a:r>
              <a:rPr lang="en-US" dirty="0"/>
              <a:t>Municipal health services is not receiving priority when it comes to allocation of budget as compared to other municipal services yet is an essential service which could lead to loss of life and burden of diseases if not </a:t>
            </a:r>
            <a:r>
              <a:rPr lang="en-US" dirty="0" smtClean="0"/>
              <a:t>rendered</a:t>
            </a:r>
          </a:p>
          <a:p>
            <a:endParaRPr lang="en-US" dirty="0" smtClean="0"/>
          </a:p>
          <a:p>
            <a:r>
              <a:rPr lang="en-US" dirty="0"/>
              <a:t>The current equitable share allocation to district and metropolitan municipalities for municipal Health and related services is R 9.31 per household per month, not much of this allocation get transferred to municipalities given the revenue adjustment factor</a:t>
            </a:r>
            <a:r>
              <a:rPr lang="en-US" dirty="0" smtClean="0"/>
              <a:t>.</a:t>
            </a:r>
          </a:p>
          <a:p>
            <a:endParaRPr lang="en-US" dirty="0" smtClean="0"/>
          </a:p>
          <a:p>
            <a:r>
              <a:rPr lang="en-US" dirty="0"/>
              <a:t>The current local government equitable share allocation for municipal health services allows for the allocation to be channeled to other services</a:t>
            </a:r>
            <a:r>
              <a:rPr lang="en-US" dirty="0" smtClean="0"/>
              <a:t>.</a:t>
            </a:r>
          </a:p>
          <a:p>
            <a:endParaRPr lang="en-US" dirty="0"/>
          </a:p>
          <a:p>
            <a:r>
              <a:rPr lang="en-US" dirty="0"/>
              <a:t>The National Environmental Health Policy (2003) and WHO guidelines provides for the appointment of at least 1(one) Environmental Health Practitioner for every ten thousands population (1:10 000) for provision of environmental health services or municipal health services in the case of local </a:t>
            </a:r>
            <a:r>
              <a:rPr lang="en-US" dirty="0" smtClean="0"/>
              <a:t>government</a:t>
            </a:r>
          </a:p>
          <a:p>
            <a:endParaRPr lang="en-GB" sz="1050" dirty="0"/>
          </a:p>
          <a:p>
            <a:r>
              <a:rPr lang="en-US" dirty="0"/>
              <a:t>Municipal Health Services staffing at local government currently has a backlog of approximately 70% which impact negatively in the delivery. </a:t>
            </a:r>
            <a:endParaRPr lang="en-US" dirty="0" smtClean="0"/>
          </a:p>
          <a:p>
            <a:endParaRPr lang="en-US" dirty="0" smtClean="0"/>
          </a:p>
          <a:p>
            <a:r>
              <a:rPr lang="en-ZA" dirty="0"/>
              <a:t>SALGA hereby proposes a differentiated approach in the funding of municipal health services. The approach should include the review of the revenue adjustment factor on municipal health services equitable share allocation and also promote improved budgeting for municipal health services by municipalities.</a:t>
            </a:r>
            <a:endParaRPr lang="en-GB" sz="1050" dirty="0"/>
          </a:p>
          <a:p>
            <a:endParaRPr lang="en-GB" dirty="0"/>
          </a:p>
          <a:p>
            <a:endParaRPr lang="en-GB" dirty="0" smtClean="0"/>
          </a:p>
          <a:p>
            <a:endParaRPr lang="en-ZA" dirty="0" smtClean="0"/>
          </a:p>
          <a:p>
            <a:endParaRPr lang="en-ZA" dirty="0"/>
          </a:p>
          <a:p>
            <a:endParaRPr lang="en-ZA" dirty="0" smtClean="0"/>
          </a:p>
          <a:p>
            <a:endParaRPr lang="en-ZA" dirty="0"/>
          </a:p>
          <a:p>
            <a:endParaRPr lang="en-GB" dirty="0"/>
          </a:p>
          <a:p>
            <a:endParaRPr lang="en-GB" dirty="0"/>
          </a:p>
        </p:txBody>
      </p:sp>
      <p:sp>
        <p:nvSpPr>
          <p:cNvPr id="4" name="TextBox 3"/>
          <p:cNvSpPr txBox="1"/>
          <p:nvPr/>
        </p:nvSpPr>
        <p:spPr>
          <a:xfrm>
            <a:off x="8488907" y="5911162"/>
            <a:ext cx="312906" cy="369332"/>
          </a:xfrm>
          <a:prstGeom prst="rect">
            <a:avLst/>
          </a:prstGeom>
          <a:noFill/>
        </p:spPr>
        <p:txBody>
          <a:bodyPr wrap="none" rtlCol="0">
            <a:spAutoFit/>
          </a:bodyPr>
          <a:lstStyle/>
          <a:p>
            <a:r>
              <a:rPr lang="en-ZA" dirty="0" smtClean="0"/>
              <a:t>9</a:t>
            </a:r>
            <a:endParaRPr lang="en-ZA" dirty="0"/>
          </a:p>
        </p:txBody>
      </p:sp>
    </p:spTree>
    <p:extLst>
      <p:ext uri="{BB962C8B-B14F-4D97-AF65-F5344CB8AC3E}">
        <p14:creationId xmlns:p14="http://schemas.microsoft.com/office/powerpoint/2010/main" xmlns="" val="3279019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SALGA’S Position</a:t>
            </a:r>
            <a:endParaRPr lang="en-ZA" dirty="0"/>
          </a:p>
        </p:txBody>
      </p:sp>
      <p:sp>
        <p:nvSpPr>
          <p:cNvPr id="3" name="Text Placeholder 2"/>
          <p:cNvSpPr>
            <a:spLocks noGrp="1"/>
          </p:cNvSpPr>
          <p:nvPr>
            <p:ph type="body" sz="quarter" idx="10"/>
          </p:nvPr>
        </p:nvSpPr>
        <p:spPr>
          <a:xfrm>
            <a:off x="642938" y="1300899"/>
            <a:ext cx="8043862" cy="4991951"/>
          </a:xfrm>
        </p:spPr>
        <p:txBody>
          <a:bodyPr>
            <a:normAutofit fontScale="92500"/>
          </a:bodyPr>
          <a:lstStyle/>
          <a:p>
            <a:pPr marL="228600" indent="-228600">
              <a:buFont typeface="+mj-lt"/>
              <a:buAutoNum type="arabicPeriod"/>
            </a:pPr>
            <a:r>
              <a:rPr lang="en-US" dirty="0" smtClean="0"/>
              <a:t>Actual </a:t>
            </a:r>
            <a:r>
              <a:rPr lang="en-US" dirty="0"/>
              <a:t>own revenue potential falls far short of what was assumed in the White Paper. It is clear that local government simply cannot fund 90% of its operating expenditure from own revenue sources. A critical area that is being neglected in response is maintenance: there will be a substantial national price to pay for this down the </a:t>
            </a:r>
            <a:r>
              <a:rPr lang="en-US" dirty="0" smtClean="0"/>
              <a:t>line. Empirical evidence shows an approximate R50b shortfall in this financial year.</a:t>
            </a:r>
          </a:p>
          <a:p>
            <a:pPr marL="228600" indent="-228600">
              <a:buFont typeface="+mj-lt"/>
              <a:buAutoNum type="arabicPeriod"/>
            </a:pPr>
            <a:endParaRPr lang="en-US" dirty="0"/>
          </a:p>
          <a:p>
            <a:pPr marL="228600" indent="-228600">
              <a:buFont typeface="+mj-lt"/>
              <a:buAutoNum type="arabicPeriod"/>
            </a:pPr>
            <a:r>
              <a:rPr lang="en-US" dirty="0"/>
              <a:t>White Paper assumptions about revenue collection from the on-selling of bulk services have proven to be incorrect. </a:t>
            </a:r>
            <a:r>
              <a:rPr lang="en-ZA" b="1" dirty="0"/>
              <a:t>The 1998 White Paper assumed that just over 37% of all local government’s operating expenditure would be financed through the sale of electricity. </a:t>
            </a:r>
            <a:r>
              <a:rPr lang="en-ZA" dirty="0"/>
              <a:t>Eskom’s own strategy since 1998 has made that target impossible. </a:t>
            </a:r>
            <a:r>
              <a:rPr lang="en-US" dirty="0" smtClean="0"/>
              <a:t>Bulk </a:t>
            </a:r>
            <a:r>
              <a:rPr lang="en-US" dirty="0"/>
              <a:t>service costs have increased rapidly and exceeded </a:t>
            </a:r>
            <a:r>
              <a:rPr lang="en-US" dirty="0" smtClean="0"/>
              <a:t>inflation. Levying </a:t>
            </a:r>
            <a:r>
              <a:rPr lang="en-US" dirty="0"/>
              <a:t>and collecting accounts on traditional authority land has proven to be extremely </a:t>
            </a:r>
            <a:r>
              <a:rPr lang="en-US" dirty="0" smtClean="0"/>
              <a:t>challenging. Lack </a:t>
            </a:r>
            <a:r>
              <a:rPr lang="en-US" dirty="0"/>
              <a:t>of maintenance (including by national departments) means that distribution losses continue to increase, to the extent that some municipalities could never make a profit on the sale of water: </a:t>
            </a:r>
            <a:r>
              <a:rPr lang="en-ZA" b="1" dirty="0"/>
              <a:t>high distribution losses mean that even if everyone pays their accounts, the municipality cannot collect sufficient revenue to pay the bulk service provider, and is then essentially providing the service at a loss</a:t>
            </a:r>
            <a:r>
              <a:rPr lang="en-US" dirty="0"/>
              <a:t> </a:t>
            </a:r>
            <a:r>
              <a:rPr lang="en-US" dirty="0" smtClean="0"/>
              <a:t>. Water </a:t>
            </a:r>
            <a:r>
              <a:rPr lang="en-US" dirty="0"/>
              <a:t>distribution losses currently amount to some R20bn per annum, while electricity distribution losses are around R65bn per annum. Distribution losses will never reach zero, but clearly considerable savings can be made with better maintenance (particularly water). </a:t>
            </a:r>
            <a:endParaRPr lang="en-US" dirty="0" smtClean="0"/>
          </a:p>
          <a:p>
            <a:pPr marL="228600" indent="-228600">
              <a:buFont typeface="+mj-lt"/>
              <a:buAutoNum type="arabicPeriod"/>
            </a:pPr>
            <a:endParaRPr lang="en-US" dirty="0"/>
          </a:p>
          <a:p>
            <a:pPr marL="228600" indent="-228600">
              <a:buFont typeface="+mj-lt"/>
              <a:buAutoNum type="arabicPeriod"/>
            </a:pPr>
            <a:r>
              <a:rPr lang="en-US" dirty="0"/>
              <a:t>White Paper assumptions about the ability of local government to access alternative funding options (including the municipal debt market) and alternative service delivery options have not </a:t>
            </a:r>
            <a:r>
              <a:rPr lang="en-US" dirty="0" err="1"/>
              <a:t>materialised</a:t>
            </a:r>
            <a:r>
              <a:rPr lang="en-US" dirty="0"/>
              <a:t>, due in part to over-zealous regulation</a:t>
            </a:r>
          </a:p>
          <a:p>
            <a:pPr marL="228600" indent="-228600">
              <a:buFont typeface="+mj-lt"/>
              <a:buAutoNum type="arabicPeriod"/>
            </a:pPr>
            <a:endParaRPr lang="en-US" dirty="0"/>
          </a:p>
          <a:p>
            <a:pPr marL="228600" indent="-228600">
              <a:buFont typeface="+mj-lt"/>
              <a:buAutoNum type="arabicPeriod"/>
            </a:pPr>
            <a:r>
              <a:rPr lang="en-US" dirty="0" smtClean="0"/>
              <a:t>There </a:t>
            </a:r>
            <a:r>
              <a:rPr lang="en-US" dirty="0"/>
              <a:t>is certainly money lost each year due to poor and/or mismanagement of funds, but this amount is only a fraction of the funding shortfall. Nonetheless, more concerted efforts should be put in place to reduce this. In this respect, we cannot ignore the role that national and provincial governments have played in facilitating financial mismanagement by neglecting their constitutional obligations in respect of the oversight of local government</a:t>
            </a:r>
          </a:p>
          <a:p>
            <a:pPr marL="228600" indent="-228600">
              <a:buFont typeface="+mj-lt"/>
              <a:buAutoNum type="arabicPeriod"/>
            </a:pPr>
            <a:endParaRPr lang="en-US" dirty="0"/>
          </a:p>
          <a:p>
            <a:pPr marL="228600" indent="-228600">
              <a:buFont typeface="+mj-lt"/>
              <a:buAutoNum type="arabicPeriod"/>
            </a:pPr>
            <a:r>
              <a:rPr lang="en-US" dirty="0" smtClean="0"/>
              <a:t>The </a:t>
            </a:r>
            <a:r>
              <a:rPr lang="en-US" dirty="0"/>
              <a:t>rising reporting/compliance burden on local government has significantly increased operating costs (representing money that is urgently needed elsewhere) and to little effect. </a:t>
            </a:r>
          </a:p>
          <a:p>
            <a:pPr marL="0" indent="0">
              <a:buNone/>
            </a:pPr>
            <a:endParaRPr lang="en-US" dirty="0"/>
          </a:p>
          <a:p>
            <a:pPr marL="0" indent="0">
              <a:buNone/>
            </a:pPr>
            <a:endParaRPr lang="en-US" dirty="0"/>
          </a:p>
          <a:p>
            <a:endParaRPr lang="en-ZA" dirty="0"/>
          </a:p>
        </p:txBody>
      </p:sp>
      <p:sp>
        <p:nvSpPr>
          <p:cNvPr id="4" name="TextBox 3"/>
          <p:cNvSpPr txBox="1"/>
          <p:nvPr/>
        </p:nvSpPr>
        <p:spPr>
          <a:xfrm>
            <a:off x="8488907" y="5911162"/>
            <a:ext cx="441146" cy="369332"/>
          </a:xfrm>
          <a:prstGeom prst="rect">
            <a:avLst/>
          </a:prstGeom>
          <a:noFill/>
        </p:spPr>
        <p:txBody>
          <a:bodyPr wrap="none" rtlCol="0">
            <a:spAutoFit/>
          </a:bodyPr>
          <a:lstStyle/>
          <a:p>
            <a:r>
              <a:rPr lang="en-ZA" dirty="0" smtClean="0"/>
              <a:t>10</a:t>
            </a:r>
            <a:endParaRPr lang="en-ZA" dirty="0"/>
          </a:p>
        </p:txBody>
      </p:sp>
    </p:spTree>
    <p:extLst>
      <p:ext uri="{BB962C8B-B14F-4D97-AF65-F5344CB8AC3E}">
        <p14:creationId xmlns:p14="http://schemas.microsoft.com/office/powerpoint/2010/main" xmlns="" val="2180677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S.42 Tariffs  </a:t>
            </a:r>
            <a:endParaRPr lang="en-GB" dirty="0"/>
          </a:p>
        </p:txBody>
      </p:sp>
      <p:sp>
        <p:nvSpPr>
          <p:cNvPr id="3" name="Text Placeholder 2"/>
          <p:cNvSpPr>
            <a:spLocks noGrp="1"/>
          </p:cNvSpPr>
          <p:nvPr>
            <p:ph type="body" sz="quarter" idx="10"/>
          </p:nvPr>
        </p:nvSpPr>
        <p:spPr/>
        <p:txBody>
          <a:bodyPr/>
          <a:lstStyle/>
          <a:p>
            <a:r>
              <a:rPr lang="en-GB" dirty="0" smtClean="0"/>
              <a:t>The tariffs from water boards and Eskom have a direct effect on the sustainability of the Local Government Fiscal Framework</a:t>
            </a:r>
          </a:p>
          <a:p>
            <a:endParaRPr lang="en-GB" dirty="0"/>
          </a:p>
          <a:p>
            <a:r>
              <a:rPr lang="en-GB" dirty="0" smtClean="0"/>
              <a:t>The average of all the tariffs proposed by all 9 water boards  is 9.3% </a:t>
            </a:r>
          </a:p>
          <a:p>
            <a:endParaRPr lang="en-GB" dirty="0"/>
          </a:p>
          <a:p>
            <a:r>
              <a:rPr lang="en-GB" dirty="0" smtClean="0"/>
              <a:t>Eskom had applied for applied 15% tariff increases from NERSA </a:t>
            </a:r>
          </a:p>
          <a:p>
            <a:endParaRPr lang="en-GB" dirty="0"/>
          </a:p>
          <a:p>
            <a:r>
              <a:rPr lang="en-GB" dirty="0" smtClean="0"/>
              <a:t>Though the primary objective of tariff s from utilities is institutional sustainability and generation of revenues to fund their operational and capital objectives,  it is SALGA’s position that over the past 10 years the unaffordable tariffs imposed on municipalities have led to untechnical losses and have a direct effect on  profit margins of municipalities. </a:t>
            </a:r>
          </a:p>
          <a:p>
            <a:endParaRPr lang="en-GB" dirty="0"/>
          </a:p>
          <a:p>
            <a:r>
              <a:rPr lang="en-GB" dirty="0" smtClean="0"/>
              <a:t>This challenges the White Paper and National Treasury notion that local government can generate its own revenue from trading functions and assignments. </a:t>
            </a:r>
            <a:endParaRPr lang="en-GB" dirty="0"/>
          </a:p>
        </p:txBody>
      </p:sp>
      <p:sp>
        <p:nvSpPr>
          <p:cNvPr id="4" name="TextBox 3"/>
          <p:cNvSpPr txBox="1"/>
          <p:nvPr/>
        </p:nvSpPr>
        <p:spPr>
          <a:xfrm>
            <a:off x="8488907" y="5911162"/>
            <a:ext cx="424027" cy="369332"/>
          </a:xfrm>
          <a:prstGeom prst="rect">
            <a:avLst/>
          </a:prstGeom>
          <a:noFill/>
        </p:spPr>
        <p:txBody>
          <a:bodyPr wrap="none" rtlCol="0">
            <a:spAutoFit/>
          </a:bodyPr>
          <a:lstStyle/>
          <a:p>
            <a:r>
              <a:rPr lang="en-ZA" dirty="0" smtClean="0"/>
              <a:t>11</a:t>
            </a:r>
            <a:endParaRPr lang="en-ZA" dirty="0"/>
          </a:p>
        </p:txBody>
      </p:sp>
    </p:spTree>
    <p:extLst>
      <p:ext uri="{BB962C8B-B14F-4D97-AF65-F5344CB8AC3E}">
        <p14:creationId xmlns:p14="http://schemas.microsoft.com/office/powerpoint/2010/main" xmlns="" val="1778961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SALGA’S Position</a:t>
            </a:r>
            <a:endParaRPr lang="en-ZA" dirty="0"/>
          </a:p>
        </p:txBody>
      </p:sp>
      <p:sp>
        <p:nvSpPr>
          <p:cNvPr id="3" name="Text Placeholder 2"/>
          <p:cNvSpPr>
            <a:spLocks noGrp="1"/>
          </p:cNvSpPr>
          <p:nvPr>
            <p:ph type="body" sz="quarter" idx="10"/>
          </p:nvPr>
        </p:nvSpPr>
        <p:spPr>
          <a:xfrm>
            <a:off x="642938" y="1300899"/>
            <a:ext cx="8043862" cy="4991951"/>
          </a:xfrm>
        </p:spPr>
        <p:txBody>
          <a:bodyPr>
            <a:normAutofit/>
          </a:bodyPr>
          <a:lstStyle/>
          <a:p>
            <a:pPr marL="0" indent="0">
              <a:buNone/>
            </a:pPr>
            <a:endParaRPr lang="en-US" dirty="0"/>
          </a:p>
          <a:p>
            <a:pPr marL="0" indent="0">
              <a:buNone/>
            </a:pPr>
            <a:endParaRPr lang="en-US" dirty="0"/>
          </a:p>
          <a:p>
            <a:endParaRPr lang="en-ZA" dirty="0"/>
          </a:p>
        </p:txBody>
      </p:sp>
      <p:sp>
        <p:nvSpPr>
          <p:cNvPr id="5" name="Text Placeholder 2"/>
          <p:cNvSpPr txBox="1">
            <a:spLocks/>
          </p:cNvSpPr>
          <p:nvPr/>
        </p:nvSpPr>
        <p:spPr>
          <a:xfrm>
            <a:off x="795338" y="1311894"/>
            <a:ext cx="8043862" cy="499195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200" kern="1200">
                <a:solidFill>
                  <a:schemeClr val="accent6"/>
                </a:solidFill>
                <a:latin typeface="+mn-lt"/>
                <a:ea typeface="+mn-ea"/>
                <a:cs typeface="+mn-cs"/>
              </a:defRPr>
            </a:lvl1pPr>
            <a:lvl2pPr marL="742950" indent="-285750" algn="l" defTabSz="457200" rtl="0" eaLnBrk="1" latinLnBrk="0" hangingPunct="1">
              <a:spcBef>
                <a:spcPct val="20000"/>
              </a:spcBef>
              <a:buFont typeface="Arial"/>
              <a:buChar char="–"/>
              <a:defRPr sz="1200" kern="1200">
                <a:solidFill>
                  <a:schemeClr val="accent6"/>
                </a:solidFill>
                <a:latin typeface="+mn-lt"/>
                <a:ea typeface="+mn-ea"/>
                <a:cs typeface="+mn-cs"/>
              </a:defRPr>
            </a:lvl2pPr>
            <a:lvl3pPr marL="1143000" indent="-228600" algn="l" defTabSz="457200" rtl="0" eaLnBrk="1" latinLnBrk="0" hangingPunct="1">
              <a:spcBef>
                <a:spcPct val="20000"/>
              </a:spcBef>
              <a:buFont typeface="Arial"/>
              <a:buChar char="•"/>
              <a:defRPr sz="1200" kern="1200">
                <a:solidFill>
                  <a:schemeClr val="accent6"/>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accent6"/>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6. The </a:t>
            </a:r>
            <a:r>
              <a:rPr lang="en-US" dirty="0"/>
              <a:t>current structure of the conditional grants is extremely counterproductive</a:t>
            </a:r>
            <a:r>
              <a:rPr lang="en-US" dirty="0" smtClean="0"/>
              <a:t>:</a:t>
            </a:r>
          </a:p>
          <a:p>
            <a:pPr marL="0" indent="0">
              <a:buNone/>
            </a:pPr>
            <a:endParaRPr lang="en-US" dirty="0"/>
          </a:p>
          <a:p>
            <a:pPr lvl="1"/>
            <a:r>
              <a:rPr lang="en-US" dirty="0"/>
              <a:t>It is costly, particularly for smaller municipalities</a:t>
            </a:r>
          </a:p>
          <a:p>
            <a:pPr lvl="1"/>
            <a:r>
              <a:rPr lang="en-US" dirty="0"/>
              <a:t>Unpredictability of funding and the withdrawal of grants to “punish” municipalities </a:t>
            </a:r>
          </a:p>
          <a:p>
            <a:pPr lvl="1"/>
            <a:r>
              <a:rPr lang="en-US" dirty="0"/>
              <a:t>It fails to address the actual needs in municipalities, forcing them to </a:t>
            </a:r>
            <a:r>
              <a:rPr lang="en-US" dirty="0" err="1"/>
              <a:t>prioritise</a:t>
            </a:r>
            <a:r>
              <a:rPr lang="en-US" dirty="0"/>
              <a:t> </a:t>
            </a:r>
            <a:r>
              <a:rPr lang="en-US" dirty="0" err="1"/>
              <a:t>programmes</a:t>
            </a:r>
            <a:r>
              <a:rPr lang="en-US" dirty="0"/>
              <a:t> that do not reflect local priorities. This is in direct conflict with the basic assumptions behind </a:t>
            </a:r>
            <a:r>
              <a:rPr lang="en-US" dirty="0" err="1"/>
              <a:t>decentralisation</a:t>
            </a:r>
            <a:r>
              <a:rPr lang="en-US" dirty="0"/>
              <a:t>:  to bring government closer to the people so that development would reflect local priorities.</a:t>
            </a:r>
          </a:p>
          <a:p>
            <a:pPr lvl="1"/>
            <a:r>
              <a:rPr lang="en-US" dirty="0"/>
              <a:t>Infrastructure dynamics have changed markedly since 1998, and the focus now has to be on maintenance</a:t>
            </a:r>
          </a:p>
          <a:p>
            <a:pPr lvl="1"/>
            <a:r>
              <a:rPr lang="en-US" dirty="0"/>
              <a:t>Poor maintenance is creating a huge contingent liability, and undermining current service delivery efforts.</a:t>
            </a:r>
          </a:p>
          <a:p>
            <a:pPr lvl="1"/>
            <a:r>
              <a:rPr lang="en-US" dirty="0"/>
              <a:t>It is also undermining the revenue model through growing distribution losses, and dis-</a:t>
            </a:r>
            <a:r>
              <a:rPr lang="en-US" dirty="0" err="1"/>
              <a:t>incentivising</a:t>
            </a:r>
            <a:r>
              <a:rPr lang="en-US" dirty="0"/>
              <a:t> account </a:t>
            </a:r>
            <a:r>
              <a:rPr lang="en-US" dirty="0" smtClean="0"/>
              <a:t>payment</a:t>
            </a:r>
          </a:p>
          <a:p>
            <a:pPr lvl="1"/>
            <a:endParaRPr lang="en-US" dirty="0" smtClean="0"/>
          </a:p>
          <a:p>
            <a:pPr lvl="1"/>
            <a:endParaRPr lang="en-US" dirty="0"/>
          </a:p>
          <a:p>
            <a:pPr lvl="1"/>
            <a:endParaRPr lang="en-US" dirty="0"/>
          </a:p>
          <a:p>
            <a:pPr marL="0" indent="0">
              <a:buNone/>
            </a:pPr>
            <a:r>
              <a:rPr lang="en-US" dirty="0" smtClean="0"/>
              <a:t>7. The </a:t>
            </a:r>
            <a:r>
              <a:rPr lang="en-US" dirty="0"/>
              <a:t>1998 White Paper represented an innovative democratic experiment: there was no precedent for what was being planned in respect of local government, and the transformation in this sphere was much greater than that planned for provincial and national government: </a:t>
            </a:r>
            <a:r>
              <a:rPr lang="en-US" b="1" dirty="0"/>
              <a:t>It would be truly astonishing if all of these assumptions proved to be true. </a:t>
            </a:r>
            <a:r>
              <a:rPr lang="en-US" b="1" dirty="0" smtClean="0"/>
              <a:t> </a:t>
            </a:r>
            <a:r>
              <a:rPr lang="en-US" dirty="0" smtClean="0"/>
              <a:t>The </a:t>
            </a:r>
            <a:r>
              <a:rPr lang="en-US" dirty="0"/>
              <a:t>White Paper never considered the possibility that we would find ourselves in the current situation: due to a combination of factors a significant number of households simply cannot afford to pay for services (80% of households cannot afford to purchase a nutritionally balance basket of food every month). Nowhere was there a detailed calculation of how to match service costs to household income, or what to do if the two never matched. </a:t>
            </a:r>
          </a:p>
          <a:p>
            <a:pPr marL="0" indent="0">
              <a:buNone/>
            </a:pPr>
            <a:endParaRPr lang="en-US" dirty="0" smtClean="0"/>
          </a:p>
          <a:p>
            <a:pPr marL="0" indent="0">
              <a:buFont typeface="Arial"/>
              <a:buNone/>
            </a:pPr>
            <a:endParaRPr lang="en-US" dirty="0" smtClean="0"/>
          </a:p>
          <a:p>
            <a:pPr marL="0" indent="0">
              <a:buFont typeface="Arial"/>
              <a:buNone/>
            </a:pPr>
            <a:endParaRPr lang="en-US" dirty="0" smtClean="0"/>
          </a:p>
          <a:p>
            <a:endParaRPr lang="en-ZA" dirty="0"/>
          </a:p>
        </p:txBody>
      </p:sp>
      <p:sp>
        <p:nvSpPr>
          <p:cNvPr id="6" name="TextBox 5"/>
          <p:cNvSpPr txBox="1"/>
          <p:nvPr/>
        </p:nvSpPr>
        <p:spPr>
          <a:xfrm>
            <a:off x="8488907" y="5911162"/>
            <a:ext cx="441146" cy="369332"/>
          </a:xfrm>
          <a:prstGeom prst="rect">
            <a:avLst/>
          </a:prstGeom>
          <a:noFill/>
        </p:spPr>
        <p:txBody>
          <a:bodyPr wrap="none" rtlCol="0">
            <a:spAutoFit/>
          </a:bodyPr>
          <a:lstStyle/>
          <a:p>
            <a:r>
              <a:rPr lang="en-ZA" dirty="0" smtClean="0"/>
              <a:t>12</a:t>
            </a:r>
            <a:endParaRPr lang="en-ZA" dirty="0"/>
          </a:p>
        </p:txBody>
      </p:sp>
    </p:spTree>
    <p:extLst>
      <p:ext uri="{BB962C8B-B14F-4D97-AF65-F5344CB8AC3E}">
        <p14:creationId xmlns:p14="http://schemas.microsoft.com/office/powerpoint/2010/main" xmlns="" val="181520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Recommendations to Ease Fiscal Pressure on Local Government</a:t>
            </a:r>
            <a:endParaRPr lang="en-ZA" dirty="0"/>
          </a:p>
        </p:txBody>
      </p:sp>
      <p:sp>
        <p:nvSpPr>
          <p:cNvPr id="3" name="Text Placeholder 2"/>
          <p:cNvSpPr>
            <a:spLocks noGrp="1"/>
          </p:cNvSpPr>
          <p:nvPr>
            <p:ph type="body" sz="quarter" idx="10"/>
          </p:nvPr>
        </p:nvSpPr>
        <p:spPr/>
        <p:txBody>
          <a:bodyPr/>
          <a:lstStyle/>
          <a:p>
            <a:pPr marL="0" indent="0">
              <a:buNone/>
            </a:pPr>
            <a:r>
              <a:rPr lang="en-US" dirty="0"/>
              <a:t>Our recommendations are divided into short- and long-term recommendations:</a:t>
            </a:r>
          </a:p>
          <a:p>
            <a:pPr marL="0" indent="0">
              <a:buNone/>
            </a:pPr>
            <a:endParaRPr lang="en-US" b="1" u="sng" dirty="0" smtClean="0"/>
          </a:p>
          <a:p>
            <a:pPr marL="0" indent="0">
              <a:buNone/>
            </a:pPr>
            <a:r>
              <a:rPr lang="en-US" b="1" u="sng" dirty="0" smtClean="0"/>
              <a:t>Short-term</a:t>
            </a:r>
            <a:endParaRPr lang="en-US" b="1" u="sng" dirty="0"/>
          </a:p>
          <a:p>
            <a:r>
              <a:rPr lang="en-ZA" dirty="0"/>
              <a:t>While it is clear that local government requires considerable additional funding, it is also clear that it is unlikely that the entire amount can be found within the current fiscal framework at short notice. As a matter of urgency, however, municipalities need to have an additional allocation for maintenance.</a:t>
            </a:r>
            <a:r>
              <a:rPr lang="en-US" dirty="0"/>
              <a:t> </a:t>
            </a:r>
            <a:r>
              <a:rPr lang="en-ZA" dirty="0"/>
              <a:t>Could be achieved by restructuring (and increasing) MIG to allow it to be used for maintenance, as well as allowing it to be used in any area of the municipality.</a:t>
            </a:r>
            <a:r>
              <a:rPr lang="en-US" dirty="0"/>
              <a:t> </a:t>
            </a:r>
          </a:p>
          <a:p>
            <a:r>
              <a:rPr lang="en-ZA" dirty="0"/>
              <a:t>The outstanding accounts of other organs of state must be settled in full within 90 days (i.e. by the end of May 2019). </a:t>
            </a:r>
            <a:endParaRPr lang="en-US" dirty="0"/>
          </a:p>
          <a:p>
            <a:endParaRPr lang="en-ZA" dirty="0" smtClean="0"/>
          </a:p>
          <a:p>
            <a:pPr marL="0" indent="0">
              <a:buNone/>
            </a:pPr>
            <a:r>
              <a:rPr lang="en-US" b="1" u="sng" dirty="0"/>
              <a:t>Long-term</a:t>
            </a:r>
          </a:p>
          <a:p>
            <a:pPr marL="0" indent="0">
              <a:buNone/>
            </a:pPr>
            <a:r>
              <a:rPr lang="en-ZA" dirty="0"/>
              <a:t>Long-term policy changes are required to address the underlying structural problems that have created the current situation. </a:t>
            </a:r>
            <a:endParaRPr lang="en-US" b="1" u="sng" dirty="0"/>
          </a:p>
          <a:p>
            <a:r>
              <a:rPr lang="en-ZA" dirty="0"/>
              <a:t>A working group to critically review the current architecture and funding model for local government, based on the current fiscal reality of local government, with the aim of drafting a new White Paper for local government. </a:t>
            </a:r>
          </a:p>
          <a:p>
            <a:pPr lvl="0"/>
            <a:r>
              <a:rPr lang="en-ZA" dirty="0"/>
              <a:t>The entire conditional grant system should be overhauled to make it more flexible, cost-effective and efficient. </a:t>
            </a:r>
            <a:endParaRPr lang="en-US" dirty="0"/>
          </a:p>
          <a:p>
            <a:r>
              <a:rPr lang="en-ZA" dirty="0"/>
              <a:t>The proposed restructuring of Eskom must take into account the impact of the current distribution model on municipal financial viability</a:t>
            </a:r>
            <a:r>
              <a:rPr lang="en-US" dirty="0"/>
              <a:t> </a:t>
            </a:r>
          </a:p>
          <a:p>
            <a:r>
              <a:rPr lang="en-ZA" dirty="0"/>
              <a:t>The powers and functions of municipalities need to be finalised as a matter of urgency. This is the only accurate foundation on which the current LGES model can be evaluated</a:t>
            </a:r>
            <a:r>
              <a:rPr lang="en-US" dirty="0"/>
              <a:t> </a:t>
            </a:r>
          </a:p>
          <a:p>
            <a:endParaRPr lang="en-ZA" dirty="0"/>
          </a:p>
        </p:txBody>
      </p:sp>
      <p:sp>
        <p:nvSpPr>
          <p:cNvPr id="4" name="TextBox 3"/>
          <p:cNvSpPr txBox="1"/>
          <p:nvPr/>
        </p:nvSpPr>
        <p:spPr>
          <a:xfrm>
            <a:off x="8488907" y="5911162"/>
            <a:ext cx="441146" cy="369332"/>
          </a:xfrm>
          <a:prstGeom prst="rect">
            <a:avLst/>
          </a:prstGeom>
          <a:noFill/>
        </p:spPr>
        <p:txBody>
          <a:bodyPr wrap="none" rtlCol="0">
            <a:spAutoFit/>
          </a:bodyPr>
          <a:lstStyle/>
          <a:p>
            <a:r>
              <a:rPr lang="en-ZA" dirty="0" smtClean="0"/>
              <a:t>13</a:t>
            </a:r>
            <a:endParaRPr lang="en-ZA" dirty="0"/>
          </a:p>
        </p:txBody>
      </p:sp>
    </p:spTree>
    <p:extLst>
      <p:ext uri="{BB962C8B-B14F-4D97-AF65-F5344CB8AC3E}">
        <p14:creationId xmlns:p14="http://schemas.microsoft.com/office/powerpoint/2010/main" xmlns="" val="913027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lvl="0"/>
            <a:r>
              <a:rPr lang="en-ZA" dirty="0"/>
              <a:t>A detailed investigation of the costs, benefits and efficacy of the existing municipal regulation, reporting and compliance framework needs to be completed, and regulatory changes made in this regard. </a:t>
            </a:r>
          </a:p>
          <a:p>
            <a:r>
              <a:rPr lang="en-ZA" dirty="0"/>
              <a:t>Distribution losses and poor maintenance need to be correctly viewed as a national priority, and not as the responsibility of individual municipalities. Given that the costs of these will eventually have to be carried by the national </a:t>
            </a:r>
            <a:r>
              <a:rPr lang="en-ZA" dirty="0" err="1"/>
              <a:t>fiscus</a:t>
            </a:r>
            <a:r>
              <a:rPr lang="en-ZA" dirty="0"/>
              <a:t>, addressing them should be a national priority program. </a:t>
            </a:r>
            <a:endParaRPr lang="en-US" dirty="0"/>
          </a:p>
          <a:p>
            <a:pPr lvl="0"/>
            <a:r>
              <a:rPr lang="en-ZA" dirty="0"/>
              <a:t>The possibility of a governance incentive component in the horizontal allocation of funds (linked not just to the quantum of funding but also to the level of discretion that municipalities would have in the allocation of funds) should be investigated</a:t>
            </a:r>
            <a:r>
              <a:rPr lang="en-US" dirty="0"/>
              <a:t> </a:t>
            </a:r>
          </a:p>
          <a:p>
            <a:endParaRPr lang="en-ZA" dirty="0"/>
          </a:p>
        </p:txBody>
      </p:sp>
      <p:sp>
        <p:nvSpPr>
          <p:cNvPr id="4" name="Title 1"/>
          <p:cNvSpPr>
            <a:spLocks noGrp="1"/>
          </p:cNvSpPr>
          <p:nvPr>
            <p:ph type="title"/>
          </p:nvPr>
        </p:nvSpPr>
        <p:spPr>
          <a:xfrm>
            <a:off x="457200" y="482029"/>
            <a:ext cx="6400800" cy="794815"/>
          </a:xfrm>
        </p:spPr>
        <p:txBody>
          <a:bodyPr/>
          <a:lstStyle/>
          <a:p>
            <a:r>
              <a:rPr lang="en-ZA" dirty="0" smtClean="0"/>
              <a:t>Recommendations to Ease Fiscal Pressure on Local Government</a:t>
            </a:r>
            <a:endParaRPr lang="en-ZA" dirty="0"/>
          </a:p>
        </p:txBody>
      </p:sp>
      <p:sp>
        <p:nvSpPr>
          <p:cNvPr id="5" name="TextBox 4"/>
          <p:cNvSpPr txBox="1"/>
          <p:nvPr/>
        </p:nvSpPr>
        <p:spPr>
          <a:xfrm>
            <a:off x="8488907" y="5911162"/>
            <a:ext cx="441146" cy="369332"/>
          </a:xfrm>
          <a:prstGeom prst="rect">
            <a:avLst/>
          </a:prstGeom>
          <a:noFill/>
        </p:spPr>
        <p:txBody>
          <a:bodyPr wrap="none" rtlCol="0">
            <a:spAutoFit/>
          </a:bodyPr>
          <a:lstStyle/>
          <a:p>
            <a:r>
              <a:rPr lang="en-ZA" dirty="0" smtClean="0"/>
              <a:t>14</a:t>
            </a:r>
            <a:endParaRPr lang="en-ZA" dirty="0"/>
          </a:p>
        </p:txBody>
      </p:sp>
    </p:spTree>
    <p:extLst>
      <p:ext uri="{BB962C8B-B14F-4D97-AF65-F5344CB8AC3E}">
        <p14:creationId xmlns:p14="http://schemas.microsoft.com/office/powerpoint/2010/main" xmlns="" val="1245166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0" indent="0" algn="ctr">
              <a:buNone/>
            </a:pPr>
            <a:endParaRPr lang="en-ZA" dirty="0" smtClean="0"/>
          </a:p>
          <a:p>
            <a:pPr marL="0" indent="0" algn="ctr">
              <a:buNone/>
            </a:pPr>
            <a:endParaRPr lang="en-ZA" dirty="0"/>
          </a:p>
          <a:p>
            <a:pPr marL="0" indent="0" algn="ctr">
              <a:buNone/>
            </a:pPr>
            <a:endParaRPr lang="en-ZA" dirty="0" smtClean="0"/>
          </a:p>
          <a:p>
            <a:pPr marL="0" indent="0" algn="ctr">
              <a:buNone/>
            </a:pPr>
            <a:endParaRPr lang="en-ZA" dirty="0"/>
          </a:p>
          <a:p>
            <a:pPr marL="0" indent="0" algn="ctr">
              <a:buNone/>
            </a:pPr>
            <a:endParaRPr lang="en-ZA" dirty="0" smtClean="0"/>
          </a:p>
          <a:p>
            <a:pPr marL="0" indent="0" algn="ctr">
              <a:buNone/>
            </a:pPr>
            <a:endParaRPr lang="en-ZA" dirty="0"/>
          </a:p>
          <a:p>
            <a:pPr marL="0" indent="0" algn="ctr">
              <a:buNone/>
            </a:pPr>
            <a:endParaRPr lang="en-ZA" dirty="0" smtClean="0"/>
          </a:p>
          <a:p>
            <a:pPr marL="0" indent="0" algn="ctr">
              <a:buNone/>
            </a:pPr>
            <a:r>
              <a:rPr lang="en-ZA" sz="2800" b="1" dirty="0" smtClean="0"/>
              <a:t>Thank you</a:t>
            </a:r>
            <a:endParaRPr lang="en-ZA" sz="2800" b="1" dirty="0"/>
          </a:p>
        </p:txBody>
      </p:sp>
    </p:spTree>
    <p:extLst>
      <p:ext uri="{BB962C8B-B14F-4D97-AF65-F5344CB8AC3E}">
        <p14:creationId xmlns:p14="http://schemas.microsoft.com/office/powerpoint/2010/main" xmlns="" val="366522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9427" y="1447628"/>
            <a:ext cx="9144000"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06400" lvl="1" indent="0" algn="just">
              <a:buNone/>
            </a:pPr>
            <a:r>
              <a:rPr lang="en-ZA" sz="2000" dirty="0" smtClean="0">
                <a:solidFill>
                  <a:srgbClr val="000000"/>
                </a:solidFill>
              </a:rPr>
              <a:t>SALGA in fulfilling it’s mandate of lobbying and advocating for local government;</a:t>
            </a:r>
          </a:p>
          <a:p>
            <a:pPr marL="406400" lvl="1" indent="0" algn="just">
              <a:buNone/>
            </a:pPr>
            <a:endParaRPr lang="en-ZA" sz="2000" dirty="0" smtClean="0">
              <a:solidFill>
                <a:srgbClr val="000000"/>
              </a:solidFill>
            </a:endParaRPr>
          </a:p>
          <a:p>
            <a:pPr marL="692150" lvl="1" algn="just"/>
            <a:r>
              <a:rPr lang="en-ZA" sz="2000" dirty="0" smtClean="0">
                <a:solidFill>
                  <a:srgbClr val="000000"/>
                </a:solidFill>
              </a:rPr>
              <a:t>participated in the Budget Forum (September 2018) that contributed in the crafting of the MTBPS as required</a:t>
            </a:r>
          </a:p>
          <a:p>
            <a:pPr marL="406400" lvl="1" indent="0" algn="just">
              <a:buNone/>
            </a:pPr>
            <a:r>
              <a:rPr lang="en-ZA" sz="2000" dirty="0" smtClean="0">
                <a:solidFill>
                  <a:srgbClr val="000000"/>
                </a:solidFill>
              </a:rPr>
              <a:t> </a:t>
            </a:r>
          </a:p>
          <a:p>
            <a:pPr marL="692150" lvl="1" algn="just"/>
            <a:r>
              <a:rPr lang="en-ZA" sz="2000" dirty="0" smtClean="0">
                <a:solidFill>
                  <a:srgbClr val="000000"/>
                </a:solidFill>
              </a:rPr>
              <a:t>SALGA has also contributed in the consolidation of what became the 2019 DORB through our mandatory comments on the Bill  </a:t>
            </a:r>
          </a:p>
          <a:p>
            <a:pPr marL="1092200" lvl="2" algn="just"/>
            <a:r>
              <a:rPr lang="en-ZA" sz="2000" dirty="0" smtClean="0">
                <a:solidFill>
                  <a:srgbClr val="000000"/>
                </a:solidFill>
              </a:rPr>
              <a:t>The technical canvassing of the issues between NT, COGTA, FFC and SALGA does assist in clarifying issues even if we do not necessarily agree on everything</a:t>
            </a:r>
          </a:p>
          <a:p>
            <a:pPr marL="863600" lvl="2" indent="0" algn="just">
              <a:buNone/>
            </a:pPr>
            <a:endParaRPr lang="en-ZA" sz="2000" dirty="0">
              <a:solidFill>
                <a:srgbClr val="000000"/>
              </a:solidFill>
            </a:endParaRPr>
          </a:p>
        </p:txBody>
      </p:sp>
      <p:sp>
        <p:nvSpPr>
          <p:cNvPr id="6" name="Title 5"/>
          <p:cNvSpPr>
            <a:spLocks noGrp="1"/>
          </p:cNvSpPr>
          <p:nvPr>
            <p:ph type="title"/>
          </p:nvPr>
        </p:nvSpPr>
        <p:spPr/>
        <p:txBody>
          <a:bodyPr/>
          <a:lstStyle/>
          <a:p>
            <a:r>
              <a:rPr lang="en-ZA" dirty="0" smtClean="0"/>
              <a:t>Introduction</a:t>
            </a:r>
            <a:endParaRPr lang="en-ZA" dirty="0"/>
          </a:p>
        </p:txBody>
      </p:sp>
      <p:sp>
        <p:nvSpPr>
          <p:cNvPr id="2" name="TextBox 1"/>
          <p:cNvSpPr txBox="1"/>
          <p:nvPr/>
        </p:nvSpPr>
        <p:spPr>
          <a:xfrm>
            <a:off x="8488907" y="5911162"/>
            <a:ext cx="312906" cy="369332"/>
          </a:xfrm>
          <a:prstGeom prst="rect">
            <a:avLst/>
          </a:prstGeom>
          <a:noFill/>
        </p:spPr>
        <p:txBody>
          <a:bodyPr wrap="none" rtlCol="0">
            <a:spAutoFit/>
          </a:bodyPr>
          <a:lstStyle/>
          <a:p>
            <a:r>
              <a:rPr lang="en-ZA" dirty="0" smtClean="0"/>
              <a:t>1</a:t>
            </a:r>
            <a:endParaRPr lang="en-ZA" dirty="0"/>
          </a:p>
        </p:txBody>
      </p:sp>
    </p:spTree>
    <p:extLst>
      <p:ext uri="{BB962C8B-B14F-4D97-AF65-F5344CB8AC3E}">
        <p14:creationId xmlns:p14="http://schemas.microsoft.com/office/powerpoint/2010/main" xmlns="" val="2559740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79512" y="1232265"/>
            <a:ext cx="8712968" cy="483749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ZA" sz="1800" dirty="0" smtClean="0">
              <a:solidFill>
                <a:srgbClr val="000000"/>
              </a:solidFill>
            </a:endParaRPr>
          </a:p>
        </p:txBody>
      </p:sp>
      <p:sp>
        <p:nvSpPr>
          <p:cNvPr id="3" name="Title 2"/>
          <p:cNvSpPr>
            <a:spLocks noGrp="1"/>
          </p:cNvSpPr>
          <p:nvPr>
            <p:ph type="title"/>
          </p:nvPr>
        </p:nvSpPr>
        <p:spPr/>
        <p:txBody>
          <a:bodyPr/>
          <a:lstStyle/>
          <a:p>
            <a:r>
              <a:rPr lang="en-ZA" dirty="0" smtClean="0"/>
              <a:t>Background</a:t>
            </a:r>
            <a:endParaRPr lang="en-ZA" dirty="0"/>
          </a:p>
        </p:txBody>
      </p:sp>
      <p:sp>
        <p:nvSpPr>
          <p:cNvPr id="2" name="Text Placeholder 1"/>
          <p:cNvSpPr>
            <a:spLocks noGrp="1"/>
          </p:cNvSpPr>
          <p:nvPr>
            <p:ph type="body" sz="quarter" idx="10"/>
          </p:nvPr>
        </p:nvSpPr>
        <p:spPr>
          <a:xfrm>
            <a:off x="565440" y="1232265"/>
            <a:ext cx="8043862" cy="4837493"/>
          </a:xfrm>
        </p:spPr>
        <p:txBody>
          <a:bodyPr>
            <a:noAutofit/>
          </a:bodyPr>
          <a:lstStyle/>
          <a:p>
            <a:pPr algn="just"/>
            <a:r>
              <a:rPr lang="en-ZA" sz="1400" dirty="0"/>
              <a:t>The 2018 Medium Term Budget Policy Statement (MTBPS) reaffirmed the Government’s commitment to fiscal sustainability and debt stabilisation without introducing fiscal measures that could limit economic growth. </a:t>
            </a:r>
            <a:endParaRPr lang="en-ZA" sz="1400" dirty="0" smtClean="0"/>
          </a:p>
          <a:p>
            <a:pPr algn="just"/>
            <a:endParaRPr lang="en-ZA" sz="1400" dirty="0" smtClean="0"/>
          </a:p>
          <a:p>
            <a:pPr algn="just"/>
            <a:r>
              <a:rPr lang="en-ZA" sz="1400" dirty="0" smtClean="0"/>
              <a:t>The MTEF therefor focussed on-</a:t>
            </a:r>
          </a:p>
          <a:p>
            <a:pPr marL="971550" lvl="0">
              <a:buFont typeface="Wingdings" panose="05000000000000000000" pitchFamily="2" charset="2"/>
              <a:buChar char="Ø"/>
            </a:pPr>
            <a:r>
              <a:rPr lang="en-ZA" sz="1400" dirty="0" smtClean="0"/>
              <a:t>Maintaining </a:t>
            </a:r>
            <a:r>
              <a:rPr lang="en-ZA" sz="1400" dirty="0"/>
              <a:t>the budget ceiling by reprioritising </a:t>
            </a:r>
            <a:r>
              <a:rPr lang="en-ZA" sz="1400" dirty="0" smtClean="0"/>
              <a:t>funds to support </a:t>
            </a:r>
            <a:r>
              <a:rPr lang="en-ZA" sz="1400" dirty="0"/>
              <a:t>the President’s economic stimulus and recovery package;</a:t>
            </a:r>
          </a:p>
          <a:p>
            <a:pPr marL="971550" lvl="0">
              <a:buFont typeface="Wingdings" panose="05000000000000000000" pitchFamily="2" charset="2"/>
              <a:buChar char="Ø"/>
            </a:pPr>
            <a:r>
              <a:rPr lang="en-ZA" sz="1400" dirty="0" smtClean="0"/>
              <a:t>Avoiding </a:t>
            </a:r>
            <a:r>
              <a:rPr lang="en-ZA" sz="1400" dirty="0"/>
              <a:t>increases in major tax </a:t>
            </a:r>
            <a:r>
              <a:rPr lang="en-ZA" sz="1400" dirty="0" smtClean="0"/>
              <a:t>instruments; and</a:t>
            </a:r>
            <a:endParaRPr lang="en-ZA" sz="1400" dirty="0"/>
          </a:p>
          <a:p>
            <a:pPr marL="971550" lvl="0">
              <a:buFont typeface="Wingdings" panose="05000000000000000000" pitchFamily="2" charset="2"/>
              <a:buChar char="Ø"/>
            </a:pPr>
            <a:r>
              <a:rPr lang="en-ZA" sz="1400" dirty="0" smtClean="0"/>
              <a:t>Retaining </a:t>
            </a:r>
            <a:r>
              <a:rPr lang="en-ZA" sz="1400" dirty="0"/>
              <a:t>compensation </a:t>
            </a:r>
            <a:r>
              <a:rPr lang="en-ZA" sz="1400" dirty="0" smtClean="0"/>
              <a:t>ceilings.</a:t>
            </a:r>
          </a:p>
          <a:p>
            <a:endParaRPr lang="en-ZA" sz="1400" dirty="0" smtClean="0"/>
          </a:p>
          <a:p>
            <a:r>
              <a:rPr lang="en-ZA" sz="1400" dirty="0" smtClean="0"/>
              <a:t>In general, the </a:t>
            </a:r>
            <a:r>
              <a:rPr lang="en-ZA" sz="1400" dirty="0"/>
              <a:t>2019 Budget </a:t>
            </a:r>
            <a:r>
              <a:rPr lang="en-ZA" sz="1400" dirty="0" smtClean="0"/>
              <a:t>aims to be redistributive</a:t>
            </a:r>
            <a:r>
              <a:rPr lang="en-ZA" sz="1400" dirty="0"/>
              <a:t>, despite new spending pressures and reductions effected to departmental </a:t>
            </a:r>
            <a:r>
              <a:rPr lang="en-ZA" sz="1400" dirty="0" smtClean="0"/>
              <a:t>baselines.</a:t>
            </a:r>
          </a:p>
          <a:p>
            <a:endParaRPr lang="en-ZA" sz="1400" dirty="0" smtClean="0"/>
          </a:p>
          <a:p>
            <a:r>
              <a:rPr lang="en-ZA" sz="1400" dirty="0" smtClean="0"/>
              <a:t>68 </a:t>
            </a:r>
            <a:r>
              <a:rPr lang="en-ZA" sz="1400" dirty="0"/>
              <a:t>per cent of the consolidated expenditure targeted towards education, health, social grants and basic services.</a:t>
            </a:r>
          </a:p>
          <a:p>
            <a:endParaRPr lang="en-ZA" sz="1400" dirty="0" smtClean="0"/>
          </a:p>
          <a:p>
            <a:r>
              <a:rPr lang="en-ZA" sz="1400" dirty="0" smtClean="0"/>
              <a:t>The </a:t>
            </a:r>
            <a:r>
              <a:rPr lang="en-ZA" sz="1400" dirty="0"/>
              <a:t>2019 Budget, however proposes an increase to the expenditure ceiling </a:t>
            </a:r>
            <a:r>
              <a:rPr lang="en-ZA" sz="1400" dirty="0" smtClean="0"/>
              <a:t>to </a:t>
            </a:r>
            <a:r>
              <a:rPr lang="en-ZA" sz="1400" dirty="0"/>
              <a:t>make provision for the proposed reconfiguration of </a:t>
            </a:r>
            <a:r>
              <a:rPr lang="en-ZA" sz="1400" dirty="0" smtClean="0"/>
              <a:t>Eskom. </a:t>
            </a:r>
          </a:p>
          <a:p>
            <a:endParaRPr lang="en-ZA" sz="1400" dirty="0" smtClean="0"/>
          </a:p>
          <a:p>
            <a:r>
              <a:rPr lang="en-ZA" sz="1400" dirty="0" smtClean="0"/>
              <a:t>The </a:t>
            </a:r>
            <a:r>
              <a:rPr lang="en-ZA" sz="1400" dirty="0"/>
              <a:t>contingency reserve has also been increased </a:t>
            </a:r>
            <a:r>
              <a:rPr lang="en-ZA" sz="1400" dirty="0" smtClean="0"/>
              <a:t>to </a:t>
            </a:r>
            <a:r>
              <a:rPr lang="en-ZA" sz="1400" dirty="0"/>
              <a:t>make provision for fiscal support requests from smaller State-owned companies. </a:t>
            </a:r>
          </a:p>
          <a:p>
            <a:pPr algn="just"/>
            <a:endParaRPr lang="en-GB" sz="1400" dirty="0"/>
          </a:p>
        </p:txBody>
      </p:sp>
      <p:sp>
        <p:nvSpPr>
          <p:cNvPr id="5" name="TextBox 4"/>
          <p:cNvSpPr txBox="1"/>
          <p:nvPr/>
        </p:nvSpPr>
        <p:spPr>
          <a:xfrm>
            <a:off x="8548627" y="6047904"/>
            <a:ext cx="312906" cy="369332"/>
          </a:xfrm>
          <a:prstGeom prst="rect">
            <a:avLst/>
          </a:prstGeom>
          <a:noFill/>
        </p:spPr>
        <p:txBody>
          <a:bodyPr wrap="none" rtlCol="0">
            <a:spAutoFit/>
          </a:bodyPr>
          <a:lstStyle/>
          <a:p>
            <a:r>
              <a:rPr lang="en-ZA" dirty="0"/>
              <a:t>2</a:t>
            </a:r>
          </a:p>
        </p:txBody>
      </p:sp>
    </p:spTree>
    <p:extLst>
      <p:ext uri="{BB962C8B-B14F-4D97-AF65-F5344CB8AC3E}">
        <p14:creationId xmlns:p14="http://schemas.microsoft.com/office/powerpoint/2010/main" xmlns="" val="2381400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2019 DORB</a:t>
            </a:r>
            <a:endParaRPr lang="en-GB" dirty="0"/>
          </a:p>
        </p:txBody>
      </p:sp>
      <p:sp>
        <p:nvSpPr>
          <p:cNvPr id="3" name="Text Placeholder 2"/>
          <p:cNvSpPr>
            <a:spLocks noGrp="1"/>
          </p:cNvSpPr>
          <p:nvPr>
            <p:ph type="body" sz="quarter" idx="10"/>
          </p:nvPr>
        </p:nvSpPr>
        <p:spPr>
          <a:xfrm>
            <a:off x="144174" y="1198418"/>
            <a:ext cx="8805862" cy="5146964"/>
          </a:xfrm>
        </p:spPr>
        <p:txBody>
          <a:bodyPr>
            <a:normAutofit lnSpcReduction="10000"/>
          </a:bodyPr>
          <a:lstStyle/>
          <a:p>
            <a:r>
              <a:rPr lang="en-ZA" sz="1800" dirty="0"/>
              <a:t>The 2019 Budget amounts to R1.7 </a:t>
            </a:r>
            <a:r>
              <a:rPr lang="en-ZA" sz="1800" dirty="0" smtClean="0"/>
              <a:t>trillion</a:t>
            </a:r>
            <a:r>
              <a:rPr lang="en-GB" sz="1800" dirty="0"/>
              <a:t> </a:t>
            </a:r>
            <a:r>
              <a:rPr lang="en-GB" sz="1800" dirty="0" smtClean="0"/>
              <a:t>and </a:t>
            </a:r>
            <a:r>
              <a:rPr lang="en-ZA" sz="1800" dirty="0" smtClean="0"/>
              <a:t> </a:t>
            </a:r>
            <a:r>
              <a:rPr lang="en-ZA" sz="1800" dirty="0"/>
              <a:t>is expected to increase to R1.9 trillion by 2021/22</a:t>
            </a:r>
            <a:endParaRPr lang="en-GB" sz="1800" dirty="0" smtClean="0"/>
          </a:p>
          <a:p>
            <a:endParaRPr lang="en-GB" sz="1800" dirty="0"/>
          </a:p>
          <a:p>
            <a:r>
              <a:rPr lang="en-GB" sz="1800" dirty="0" smtClean="0"/>
              <a:t>The </a:t>
            </a:r>
            <a:r>
              <a:rPr lang="en-GB" sz="1800" dirty="0"/>
              <a:t>national allocation accounts for 65.4 per cent share of the total revenue raised </a:t>
            </a:r>
            <a:r>
              <a:rPr lang="en-GB" sz="1800" dirty="0" smtClean="0"/>
              <a:t>through the fiscus. </a:t>
            </a:r>
            <a:r>
              <a:rPr lang="en-GB" sz="1800" dirty="0"/>
              <a:t>This is followed by provinces with a share of 30.5 per cent, and local government with a share of 4.2 per cent. </a:t>
            </a:r>
            <a:endParaRPr lang="en-GB" sz="1800" dirty="0" smtClean="0"/>
          </a:p>
          <a:p>
            <a:endParaRPr lang="en-GB" sz="1800" dirty="0"/>
          </a:p>
          <a:p>
            <a:r>
              <a:rPr lang="en-GB" sz="1800" b="1" dirty="0" smtClean="0"/>
              <a:t>The </a:t>
            </a:r>
            <a:r>
              <a:rPr lang="en-GB" sz="1800" b="1" dirty="0"/>
              <a:t>2019/20 national equitable share amounts to </a:t>
            </a:r>
            <a:r>
              <a:rPr lang="en-GB" sz="1800" b="1" dirty="0" smtClean="0"/>
              <a:t>48.1 </a:t>
            </a:r>
            <a:r>
              <a:rPr lang="en-GB" sz="1800" b="1" dirty="0"/>
              <a:t>per cent (</a:t>
            </a:r>
            <a:r>
              <a:rPr lang="en-GB" sz="1800" b="1" dirty="0" smtClean="0"/>
              <a:t>when the </a:t>
            </a:r>
            <a:r>
              <a:rPr lang="en-GB" sz="1800" b="1" dirty="0"/>
              <a:t>contingency reserve, debt service costs and provincial and local government conditional </a:t>
            </a:r>
            <a:r>
              <a:rPr lang="en-GB" sz="1800" b="1" dirty="0" smtClean="0"/>
              <a:t>transfers are taken into reckoning), </a:t>
            </a:r>
            <a:r>
              <a:rPr lang="en-GB" sz="1800" b="1" dirty="0"/>
              <a:t>while the provinces’ share increases to 43 per cent and the local government share increases to 8.9 per cent</a:t>
            </a:r>
            <a:r>
              <a:rPr lang="en-GB" sz="1800" b="1" dirty="0" smtClean="0"/>
              <a:t>.</a:t>
            </a:r>
          </a:p>
          <a:p>
            <a:endParaRPr lang="en-GB" sz="1800" dirty="0" smtClean="0"/>
          </a:p>
          <a:p>
            <a:r>
              <a:rPr lang="en-GB" sz="1800" b="1" dirty="0"/>
              <a:t>Local government </a:t>
            </a:r>
            <a:r>
              <a:rPr lang="en-GB" sz="1800" b="1" dirty="0" smtClean="0"/>
              <a:t>equitable </a:t>
            </a:r>
            <a:r>
              <a:rPr lang="en-GB" sz="1800" b="1" dirty="0"/>
              <a:t>share of nationally raised </a:t>
            </a:r>
            <a:r>
              <a:rPr lang="en-GB" sz="1800" b="1" dirty="0" smtClean="0"/>
              <a:t>revenue grows at 9.1 </a:t>
            </a:r>
            <a:r>
              <a:rPr lang="en-GB" sz="1800" b="1" dirty="0"/>
              <a:t>per cent on average over the 2019 MTEF compared to the national allocation growth of 6.9 per cent and provincial allocation growth at 7 per cent</a:t>
            </a:r>
            <a:r>
              <a:rPr lang="en-GB" sz="1800" b="1" dirty="0" smtClean="0"/>
              <a:t>. The very low baseline of the LGES since early 2000’s should be taken into account.</a:t>
            </a:r>
          </a:p>
          <a:p>
            <a:endParaRPr lang="en-GB" sz="1500" dirty="0"/>
          </a:p>
          <a:p>
            <a:endParaRPr lang="en-GB" sz="1500" dirty="0"/>
          </a:p>
        </p:txBody>
      </p:sp>
      <p:sp>
        <p:nvSpPr>
          <p:cNvPr id="4" name="TextBox 3"/>
          <p:cNvSpPr txBox="1"/>
          <p:nvPr/>
        </p:nvSpPr>
        <p:spPr>
          <a:xfrm>
            <a:off x="8488907" y="5911162"/>
            <a:ext cx="312906" cy="369332"/>
          </a:xfrm>
          <a:prstGeom prst="rect">
            <a:avLst/>
          </a:prstGeom>
          <a:noFill/>
        </p:spPr>
        <p:txBody>
          <a:bodyPr wrap="square" rtlCol="0">
            <a:spAutoFit/>
          </a:bodyPr>
          <a:lstStyle/>
          <a:p>
            <a:r>
              <a:rPr lang="en-ZA" dirty="0"/>
              <a:t>3</a:t>
            </a:r>
          </a:p>
        </p:txBody>
      </p:sp>
    </p:spTree>
    <p:extLst>
      <p:ext uri="{BB962C8B-B14F-4D97-AF65-F5344CB8AC3E}">
        <p14:creationId xmlns:p14="http://schemas.microsoft.com/office/powerpoint/2010/main" xmlns="" val="1959685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2938" y="1224700"/>
            <a:ext cx="8043862" cy="5100686"/>
          </a:xfrm>
        </p:spPr>
        <p:txBody>
          <a:bodyPr>
            <a:normAutofit lnSpcReduction="10000"/>
          </a:bodyPr>
          <a:lstStyle/>
          <a:p>
            <a:r>
              <a:rPr lang="en-ZA" sz="1400" dirty="0"/>
              <a:t>Conditional grant transfers (i.e. both direct and indirect) to local government amount to R52.4 billion in 2019/20 and increases to R55.3 billion and R60.3 billion in the two outer years, respectively. </a:t>
            </a:r>
            <a:endParaRPr lang="en-ZA" sz="1400" dirty="0" smtClean="0"/>
          </a:p>
          <a:p>
            <a:endParaRPr lang="en-ZA" sz="1400" dirty="0"/>
          </a:p>
          <a:p>
            <a:r>
              <a:rPr lang="en-ZA" sz="1400" dirty="0" smtClean="0"/>
              <a:t>Over </a:t>
            </a:r>
            <a:r>
              <a:rPr lang="en-ZA" sz="1400" dirty="0"/>
              <a:t>the 2019 MTEF, local government conditional grant transfers grow at a nominal average rate of 7.3 per </a:t>
            </a:r>
            <a:r>
              <a:rPr lang="en-ZA" sz="1400" dirty="0" smtClean="0"/>
              <a:t>cent which partly offsets the larger growth in LGES.</a:t>
            </a:r>
          </a:p>
          <a:p>
            <a:endParaRPr lang="en-ZA" sz="1400" dirty="0"/>
          </a:p>
          <a:p>
            <a:r>
              <a:rPr lang="en-ZA" sz="1400" dirty="0"/>
              <a:t>A new </a:t>
            </a:r>
            <a:r>
              <a:rPr lang="en-ZA" sz="1400" i="1" dirty="0"/>
              <a:t>Integrated Urban Development Grant </a:t>
            </a:r>
            <a:r>
              <a:rPr lang="en-ZA" sz="1400" dirty="0"/>
              <a:t>is introduced in 2019/20, specifically targeting urban local municipalities </a:t>
            </a:r>
            <a:r>
              <a:rPr lang="en-ZA" sz="1400" dirty="0" smtClean="0"/>
              <a:t>(7 municipalities) in </a:t>
            </a:r>
            <a:r>
              <a:rPr lang="en-ZA" sz="1400" dirty="0"/>
              <a:t>support of spatially aligned public infrastructure investment that will lead to functional and efficient urban spaces</a:t>
            </a:r>
            <a:r>
              <a:rPr lang="en-ZA" sz="1400" dirty="0" smtClean="0"/>
              <a:t>.</a:t>
            </a:r>
          </a:p>
          <a:p>
            <a:endParaRPr lang="en-ZA" sz="1400" dirty="0"/>
          </a:p>
          <a:p>
            <a:pPr lvl="0"/>
            <a:r>
              <a:rPr lang="en-ZA" sz="1400" dirty="0"/>
              <a:t>A window amounting to 20 per cent of the </a:t>
            </a:r>
            <a:r>
              <a:rPr lang="en-ZA" sz="1400" i="1" dirty="0"/>
              <a:t>Urban Settlements Development Grant </a:t>
            </a:r>
            <a:r>
              <a:rPr lang="en-ZA" sz="1400" dirty="0"/>
              <a:t>is introduced for the upgrading of informal settlements. The window sets a minimum amount that each city must spend on informal settlement upgrades and requires cities to work in partnership with communities.</a:t>
            </a:r>
          </a:p>
          <a:p>
            <a:endParaRPr lang="en-ZA" sz="1400" dirty="0" smtClean="0"/>
          </a:p>
          <a:p>
            <a:r>
              <a:rPr lang="en-ZA" sz="1400" dirty="0"/>
              <a:t>R318.5 million of the indirect component of the </a:t>
            </a:r>
            <a:r>
              <a:rPr lang="en-ZA" sz="1400" i="1" dirty="0"/>
              <a:t>Regional Bulk Infrastructure Grant</a:t>
            </a:r>
            <a:r>
              <a:rPr lang="en-ZA" sz="1400" dirty="0"/>
              <a:t> will be ring fenced in 2019/20 for bulk infrastructure needed to complete the eradication of all bucket sanitation systems in formal residential areas that were in existence in 2014.</a:t>
            </a:r>
            <a:endParaRPr lang="en-ZA" sz="1400" dirty="0" smtClean="0"/>
          </a:p>
          <a:p>
            <a:endParaRPr lang="en-ZA" sz="1400" dirty="0"/>
          </a:p>
          <a:p>
            <a:r>
              <a:rPr lang="en-ZA" sz="1400" dirty="0"/>
              <a:t>The Department of Water and Sanitation has placed a moratorium on new projects funded through the</a:t>
            </a:r>
            <a:r>
              <a:rPr lang="en-ZA" sz="1400" i="1" dirty="0"/>
              <a:t> Regional Bulk Infrastructure Grant,</a:t>
            </a:r>
            <a:r>
              <a:rPr lang="en-ZA" sz="1400" dirty="0"/>
              <a:t> so that it can prioritise existing projects, particularly those that have been under construction for a long time</a:t>
            </a:r>
          </a:p>
          <a:p>
            <a:endParaRPr lang="en-ZA" dirty="0"/>
          </a:p>
        </p:txBody>
      </p:sp>
      <p:sp>
        <p:nvSpPr>
          <p:cNvPr id="4" name="Title 1"/>
          <p:cNvSpPr>
            <a:spLocks noGrp="1"/>
          </p:cNvSpPr>
          <p:nvPr>
            <p:ph type="title"/>
          </p:nvPr>
        </p:nvSpPr>
        <p:spPr>
          <a:xfrm>
            <a:off x="457200" y="274638"/>
            <a:ext cx="6400800" cy="794815"/>
          </a:xfrm>
        </p:spPr>
        <p:txBody>
          <a:bodyPr/>
          <a:lstStyle/>
          <a:p>
            <a:r>
              <a:rPr lang="en-ZA" dirty="0" smtClean="0"/>
              <a:t>2019 DORB……(2)</a:t>
            </a:r>
            <a:endParaRPr lang="en-GB" dirty="0"/>
          </a:p>
        </p:txBody>
      </p:sp>
      <p:sp>
        <p:nvSpPr>
          <p:cNvPr id="5" name="TextBox 4"/>
          <p:cNvSpPr txBox="1"/>
          <p:nvPr/>
        </p:nvSpPr>
        <p:spPr>
          <a:xfrm>
            <a:off x="8488907" y="5911162"/>
            <a:ext cx="312906" cy="369332"/>
          </a:xfrm>
          <a:prstGeom prst="rect">
            <a:avLst/>
          </a:prstGeom>
          <a:noFill/>
        </p:spPr>
        <p:txBody>
          <a:bodyPr wrap="none" rtlCol="0">
            <a:spAutoFit/>
          </a:bodyPr>
          <a:lstStyle/>
          <a:p>
            <a:r>
              <a:rPr lang="en-ZA" dirty="0" smtClean="0"/>
              <a:t>4</a:t>
            </a:r>
            <a:endParaRPr lang="en-ZA" dirty="0"/>
          </a:p>
        </p:txBody>
      </p:sp>
    </p:spTree>
    <p:extLst>
      <p:ext uri="{BB962C8B-B14F-4D97-AF65-F5344CB8AC3E}">
        <p14:creationId xmlns:p14="http://schemas.microsoft.com/office/powerpoint/2010/main" xmlns="" val="2132794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State of LG Finances </a:t>
            </a:r>
            <a:endParaRPr lang="en-GB" dirty="0"/>
          </a:p>
        </p:txBody>
      </p:sp>
      <p:sp>
        <p:nvSpPr>
          <p:cNvPr id="3" name="Text Placeholder 2"/>
          <p:cNvSpPr>
            <a:spLocks noGrp="1"/>
          </p:cNvSpPr>
          <p:nvPr>
            <p:ph type="body" sz="quarter" idx="10"/>
          </p:nvPr>
        </p:nvSpPr>
        <p:spPr>
          <a:xfrm>
            <a:off x="0" y="1358614"/>
            <a:ext cx="9268691" cy="5918880"/>
          </a:xfrm>
        </p:spPr>
        <p:txBody>
          <a:bodyPr>
            <a:normAutofit fontScale="85000" lnSpcReduction="20000"/>
          </a:bodyPr>
          <a:lstStyle/>
          <a:p>
            <a:r>
              <a:rPr lang="en-ZA" sz="1900" dirty="0"/>
              <a:t>Local Government finances are in distress as evidenced by the following:</a:t>
            </a:r>
          </a:p>
          <a:p>
            <a:endParaRPr lang="en-ZA" sz="1900" dirty="0"/>
          </a:p>
          <a:p>
            <a:pPr marL="1489075" lvl="0" indent="-461963">
              <a:buFont typeface="Wingdings" panose="05000000000000000000" pitchFamily="2" charset="2"/>
              <a:buChar char="Ø"/>
            </a:pPr>
            <a:r>
              <a:rPr lang="en-ZA" sz="1900" dirty="0" smtClean="0"/>
              <a:t>128 (of the </a:t>
            </a:r>
            <a:r>
              <a:rPr lang="en-ZA" sz="1900" dirty="0"/>
              <a:t>257) municipalities were in financial distress at the end of 2016/17 according to the National Treasury’s State of Local Government Report</a:t>
            </a:r>
            <a:r>
              <a:rPr lang="en-ZA" sz="1900" dirty="0" smtClean="0"/>
              <a:t>;</a:t>
            </a:r>
          </a:p>
          <a:p>
            <a:pPr marL="1489075" lvl="0" indent="-461963">
              <a:buFont typeface="Wingdings" panose="05000000000000000000" pitchFamily="2" charset="2"/>
              <a:buChar char="Ø"/>
            </a:pPr>
            <a:endParaRPr lang="en-ZA" sz="1900" dirty="0"/>
          </a:p>
          <a:p>
            <a:pPr marL="1489075" lvl="0" indent="-461963">
              <a:buFont typeface="Wingdings" panose="05000000000000000000" pitchFamily="2" charset="2"/>
              <a:buChar char="Ø"/>
            </a:pPr>
            <a:r>
              <a:rPr lang="en-ZA" sz="1900" dirty="0"/>
              <a:t>145 municipalities </a:t>
            </a:r>
            <a:r>
              <a:rPr lang="en-ZA" sz="1900" dirty="0" smtClean="0"/>
              <a:t>achieved </a:t>
            </a:r>
            <a:r>
              <a:rPr lang="en-ZA" sz="1900" dirty="0"/>
              <a:t>unqualified audits in 2016/17, which the Auditor-General noted as a continued pattern of deterioration; </a:t>
            </a:r>
            <a:r>
              <a:rPr lang="en-ZA" sz="1900" dirty="0" smtClean="0"/>
              <a:t>and</a:t>
            </a:r>
          </a:p>
          <a:p>
            <a:pPr marL="1027112" lvl="0" indent="0">
              <a:buNone/>
            </a:pPr>
            <a:endParaRPr lang="en-ZA" sz="1900" dirty="0"/>
          </a:p>
          <a:p>
            <a:pPr marL="1489075" lvl="0" indent="-461963">
              <a:buFont typeface="Wingdings" panose="05000000000000000000" pitchFamily="2" charset="2"/>
              <a:buChar char="Ø"/>
            </a:pPr>
            <a:r>
              <a:rPr lang="en-ZA" sz="1900" dirty="0"/>
              <a:t>40 municipalities had negative cash balances at the end of 2017/18.</a:t>
            </a:r>
          </a:p>
          <a:p>
            <a:endParaRPr lang="en-ZA" sz="1900" dirty="0"/>
          </a:p>
          <a:p>
            <a:r>
              <a:rPr lang="en-ZA" sz="1900" dirty="0" smtClean="0"/>
              <a:t>Revenue </a:t>
            </a:r>
            <a:r>
              <a:rPr lang="en-ZA" sz="1900" dirty="0"/>
              <a:t>collection rates have declined, with the municipal debt-age profile, specifically 90 days and older increasing. </a:t>
            </a:r>
            <a:endParaRPr lang="en-ZA" sz="1900" dirty="0" smtClean="0"/>
          </a:p>
          <a:p>
            <a:endParaRPr lang="en-ZA" sz="1900" dirty="0"/>
          </a:p>
          <a:p>
            <a:r>
              <a:rPr lang="en-ZA" sz="1900" dirty="0" smtClean="0"/>
              <a:t>Outstanding </a:t>
            </a:r>
            <a:r>
              <a:rPr lang="en-ZA" sz="1900" dirty="0"/>
              <a:t>revenue affects the municipal financial position negatively and increases the debt owed by municipalities to Eskom and Water Bards as penalties are incurred.</a:t>
            </a:r>
          </a:p>
          <a:p>
            <a:endParaRPr lang="en-ZA" sz="1900" dirty="0"/>
          </a:p>
          <a:p>
            <a:r>
              <a:rPr lang="en-ZA" sz="1900" dirty="0"/>
              <a:t>While, the number of municipalities adopting unfunded budgets (i.e. revenue projections are not credible and do not match planned expenditure) increased from 83 municipalities in 2017/18 to 113 in 2018/19. </a:t>
            </a:r>
            <a:endParaRPr lang="en-GB" sz="1900" dirty="0" smtClean="0"/>
          </a:p>
          <a:p>
            <a:endParaRPr lang="en-GB" sz="1600" dirty="0"/>
          </a:p>
          <a:p>
            <a:endParaRPr lang="en-GB" sz="1600" dirty="0" smtClean="0"/>
          </a:p>
          <a:p>
            <a:endParaRPr lang="en-GB" sz="1600" dirty="0"/>
          </a:p>
          <a:p>
            <a:endParaRPr lang="en-GB" sz="1600" dirty="0" smtClean="0"/>
          </a:p>
          <a:p>
            <a:endParaRPr lang="en-GB" sz="1600" dirty="0" smtClean="0"/>
          </a:p>
          <a:p>
            <a:r>
              <a:rPr lang="en-US" sz="1600" dirty="0" smtClean="0"/>
              <a:t>.</a:t>
            </a:r>
            <a:endParaRPr lang="en-GB" sz="1600" dirty="0" smtClean="0"/>
          </a:p>
        </p:txBody>
      </p:sp>
      <p:sp>
        <p:nvSpPr>
          <p:cNvPr id="4" name="TextBox 3"/>
          <p:cNvSpPr txBox="1"/>
          <p:nvPr/>
        </p:nvSpPr>
        <p:spPr>
          <a:xfrm>
            <a:off x="8488907" y="5911162"/>
            <a:ext cx="312906" cy="369332"/>
          </a:xfrm>
          <a:prstGeom prst="rect">
            <a:avLst/>
          </a:prstGeom>
          <a:noFill/>
        </p:spPr>
        <p:txBody>
          <a:bodyPr wrap="none" rtlCol="0">
            <a:spAutoFit/>
          </a:bodyPr>
          <a:lstStyle/>
          <a:p>
            <a:r>
              <a:rPr lang="en-ZA" dirty="0" smtClean="0"/>
              <a:t>5</a:t>
            </a:r>
            <a:endParaRPr lang="en-ZA" dirty="0"/>
          </a:p>
        </p:txBody>
      </p:sp>
    </p:spTree>
    <p:extLst>
      <p:ext uri="{BB962C8B-B14F-4D97-AF65-F5344CB8AC3E}">
        <p14:creationId xmlns:p14="http://schemas.microsoft.com/office/powerpoint/2010/main" xmlns="" val="3419210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2938" y="1535783"/>
            <a:ext cx="8043862" cy="4540250"/>
          </a:xfrm>
        </p:spPr>
        <p:txBody>
          <a:bodyPr/>
          <a:lstStyle/>
          <a:p>
            <a:pPr lvl="0"/>
            <a:r>
              <a:rPr lang="en-GB" dirty="0"/>
              <a:t>Local government is underfunded in the current fiscal year in an amount of approximately R55 </a:t>
            </a:r>
            <a:r>
              <a:rPr lang="en-GB" dirty="0" smtClean="0"/>
              <a:t>billion:</a:t>
            </a:r>
          </a:p>
          <a:p>
            <a:pPr lvl="0"/>
            <a:endParaRPr lang="en-GB" dirty="0"/>
          </a:p>
          <a:p>
            <a:pPr lvl="1"/>
            <a:r>
              <a:rPr lang="en-GB" dirty="0"/>
              <a:t>Operating expenditure: R35 billion (maintenance deficit, unfunded mandates and under-funding of basic service </a:t>
            </a:r>
            <a:r>
              <a:rPr lang="en-GB" dirty="0" err="1"/>
              <a:t>service</a:t>
            </a:r>
            <a:r>
              <a:rPr lang="en-GB" dirty="0"/>
              <a:t> delivery from the ES)</a:t>
            </a:r>
          </a:p>
          <a:p>
            <a:pPr lvl="1"/>
            <a:r>
              <a:rPr lang="en-GB" dirty="0" err="1"/>
              <a:t>Capex</a:t>
            </a:r>
            <a:r>
              <a:rPr lang="en-GB" dirty="0"/>
              <a:t>: R20 billion under-funding compared to consolidated </a:t>
            </a:r>
            <a:r>
              <a:rPr lang="en-GB" dirty="0" smtClean="0"/>
              <a:t>budget</a:t>
            </a:r>
          </a:p>
          <a:p>
            <a:pPr lvl="1"/>
            <a:endParaRPr lang="en-GB" dirty="0"/>
          </a:p>
          <a:p>
            <a:r>
              <a:rPr lang="en-GB" dirty="0"/>
              <a:t>This gap can be filled by a combination of</a:t>
            </a:r>
            <a:r>
              <a:rPr lang="en-GB" dirty="0" smtClean="0"/>
              <a:t>:</a:t>
            </a:r>
          </a:p>
          <a:p>
            <a:endParaRPr lang="en-GB" dirty="0"/>
          </a:p>
          <a:p>
            <a:pPr lvl="1"/>
            <a:r>
              <a:rPr lang="en-GB" dirty="0"/>
              <a:t>A higher allocation of nationally raised revenue to LG</a:t>
            </a:r>
          </a:p>
          <a:p>
            <a:pPr lvl="1"/>
            <a:r>
              <a:rPr lang="en-GB" dirty="0"/>
              <a:t>Restructuring conditional grants (flexibility and maintenance)</a:t>
            </a:r>
          </a:p>
          <a:p>
            <a:pPr lvl="1"/>
            <a:r>
              <a:rPr lang="en-GB" dirty="0"/>
              <a:t>Review of municipal demarcation to focus on financial viability</a:t>
            </a:r>
          </a:p>
          <a:p>
            <a:pPr lvl="1"/>
            <a:r>
              <a:rPr lang="en-GB" dirty="0"/>
              <a:t>Concerted campaign to reduce distribution losses</a:t>
            </a:r>
          </a:p>
          <a:p>
            <a:pPr lvl="1"/>
            <a:r>
              <a:rPr lang="en-GB" dirty="0"/>
              <a:t>Restructuring the SLP programme</a:t>
            </a:r>
          </a:p>
          <a:p>
            <a:pPr lvl="1"/>
            <a:r>
              <a:rPr lang="en-GB" dirty="0"/>
              <a:t>National incentives to enforce commercial customers to settle their </a:t>
            </a:r>
            <a:r>
              <a:rPr lang="en-GB" dirty="0" smtClean="0"/>
              <a:t>debt</a:t>
            </a:r>
          </a:p>
          <a:p>
            <a:pPr lvl="1"/>
            <a:r>
              <a:rPr lang="en-ZA" dirty="0" smtClean="0"/>
              <a:t>The </a:t>
            </a:r>
            <a:r>
              <a:rPr lang="en-ZA" dirty="0"/>
              <a:t>reduction of the reporting/compliance burden; </a:t>
            </a:r>
            <a:endParaRPr lang="en-US" sz="3200" dirty="0" smtClean="0"/>
          </a:p>
          <a:p>
            <a:pPr lvl="1"/>
            <a:r>
              <a:rPr lang="en-ZA" dirty="0" smtClean="0"/>
              <a:t>Removing </a:t>
            </a:r>
            <a:r>
              <a:rPr lang="en-ZA" dirty="0"/>
              <a:t>Eskom from the municipal electricity distribution market; </a:t>
            </a:r>
            <a:endParaRPr lang="en-US" sz="3200" dirty="0" smtClean="0"/>
          </a:p>
          <a:p>
            <a:pPr lvl="1"/>
            <a:r>
              <a:rPr lang="en-ZA" dirty="0" smtClean="0"/>
              <a:t>Addressing </a:t>
            </a:r>
            <a:r>
              <a:rPr lang="en-ZA" dirty="0"/>
              <a:t>confusion over the respective powers and functions between local government and other parts of government; and </a:t>
            </a:r>
            <a:endParaRPr lang="en-US" sz="3200" dirty="0" smtClean="0"/>
          </a:p>
          <a:p>
            <a:pPr lvl="1"/>
            <a:r>
              <a:rPr lang="en-ZA" dirty="0" smtClean="0"/>
              <a:t>Requiring </a:t>
            </a:r>
            <a:r>
              <a:rPr lang="en-ZA" dirty="0"/>
              <a:t>other parts of government to settle their outstanding accounts with local government, and to pay their accounts timeously </a:t>
            </a:r>
            <a:endParaRPr lang="en-US" sz="3200" dirty="0"/>
          </a:p>
          <a:p>
            <a:pPr lvl="1"/>
            <a:endParaRPr lang="en-GB" dirty="0"/>
          </a:p>
          <a:p>
            <a:endParaRPr lang="en-ZA" dirty="0"/>
          </a:p>
        </p:txBody>
      </p:sp>
      <p:sp>
        <p:nvSpPr>
          <p:cNvPr id="4" name="Title 1"/>
          <p:cNvSpPr>
            <a:spLocks noGrp="1"/>
          </p:cNvSpPr>
          <p:nvPr>
            <p:ph type="title"/>
          </p:nvPr>
        </p:nvSpPr>
        <p:spPr>
          <a:xfrm>
            <a:off x="457200" y="491453"/>
            <a:ext cx="6400800" cy="794815"/>
          </a:xfrm>
        </p:spPr>
        <p:txBody>
          <a:bodyPr>
            <a:normAutofit fontScale="90000"/>
          </a:bodyPr>
          <a:lstStyle/>
          <a:p>
            <a:r>
              <a:rPr lang="en-ZA" dirty="0" smtClean="0"/>
              <a:t>SALGA’S Views on DORB 2019:</a:t>
            </a:r>
            <a:br>
              <a:rPr lang="en-ZA" dirty="0" smtClean="0"/>
            </a:br>
            <a:r>
              <a:rPr lang="en-ZA" dirty="0" smtClean="0"/>
              <a:t>The Bottom Line</a:t>
            </a:r>
            <a:br>
              <a:rPr lang="en-ZA" dirty="0" smtClean="0"/>
            </a:br>
            <a:endParaRPr lang="en-ZA" dirty="0"/>
          </a:p>
        </p:txBody>
      </p:sp>
      <p:sp>
        <p:nvSpPr>
          <p:cNvPr id="5" name="TextBox 4"/>
          <p:cNvSpPr txBox="1"/>
          <p:nvPr/>
        </p:nvSpPr>
        <p:spPr>
          <a:xfrm>
            <a:off x="8488907" y="5911162"/>
            <a:ext cx="312906" cy="369332"/>
          </a:xfrm>
          <a:prstGeom prst="rect">
            <a:avLst/>
          </a:prstGeom>
          <a:noFill/>
        </p:spPr>
        <p:txBody>
          <a:bodyPr wrap="none" rtlCol="0">
            <a:spAutoFit/>
          </a:bodyPr>
          <a:lstStyle/>
          <a:p>
            <a:r>
              <a:rPr lang="en-ZA" dirty="0" smtClean="0"/>
              <a:t>6</a:t>
            </a:r>
            <a:endParaRPr lang="en-ZA" dirty="0"/>
          </a:p>
        </p:txBody>
      </p:sp>
    </p:spTree>
    <p:extLst>
      <p:ext uri="{BB962C8B-B14F-4D97-AF65-F5344CB8AC3E}">
        <p14:creationId xmlns:p14="http://schemas.microsoft.com/office/powerpoint/2010/main" xmlns="" val="1067771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SALGA’S Views on DORB – </a:t>
            </a:r>
            <a:br>
              <a:rPr lang="en-ZA" dirty="0" smtClean="0"/>
            </a:br>
            <a:r>
              <a:rPr lang="en-ZA" dirty="0" smtClean="0"/>
              <a:t>Conceptual Framework</a:t>
            </a:r>
            <a:endParaRPr lang="en-ZA" dirty="0"/>
          </a:p>
        </p:txBody>
      </p:sp>
      <p:sp>
        <p:nvSpPr>
          <p:cNvPr id="3" name="Text Placeholder 2"/>
          <p:cNvSpPr>
            <a:spLocks noGrp="1"/>
          </p:cNvSpPr>
          <p:nvPr>
            <p:ph type="body" sz="quarter" idx="10"/>
          </p:nvPr>
        </p:nvSpPr>
        <p:spPr>
          <a:xfrm>
            <a:off x="642938" y="1423447"/>
            <a:ext cx="8043862" cy="4869403"/>
          </a:xfrm>
        </p:spPr>
        <p:txBody>
          <a:bodyPr/>
          <a:lstStyle/>
          <a:p>
            <a:pPr lvl="0"/>
            <a:r>
              <a:rPr lang="en-ZA" sz="1400" dirty="0"/>
              <a:t>An underlying premise about </a:t>
            </a:r>
            <a:r>
              <a:rPr lang="en-ZA" sz="1400" b="1" dirty="0"/>
              <a:t>sustainable equilibrium</a:t>
            </a:r>
            <a:r>
              <a:rPr lang="en-ZA" sz="1400" dirty="0"/>
              <a:t> in the fiscal framework that applies to local government</a:t>
            </a:r>
            <a:r>
              <a:rPr lang="en-ZA" sz="1400" dirty="0" smtClean="0"/>
              <a:t>.</a:t>
            </a:r>
          </a:p>
          <a:p>
            <a:pPr marL="0" lvl="0" indent="0">
              <a:buNone/>
            </a:pPr>
            <a:endParaRPr lang="en-ZA" sz="1400" dirty="0"/>
          </a:p>
          <a:p>
            <a:pPr lvl="0"/>
            <a:r>
              <a:rPr lang="en-ZA" sz="1400" dirty="0"/>
              <a:t>Sustainable equilibrium occurs when there is a long term balance between functions and responsibilities on one hand, and financial resources on the other</a:t>
            </a:r>
            <a:r>
              <a:rPr lang="en-US" sz="1400" dirty="0"/>
              <a:t> </a:t>
            </a:r>
            <a:endParaRPr lang="en-US" sz="1400" dirty="0" smtClean="0"/>
          </a:p>
          <a:p>
            <a:pPr marL="0" lvl="0" indent="0">
              <a:buNone/>
            </a:pPr>
            <a:endParaRPr lang="en-US" sz="1400" dirty="0"/>
          </a:p>
          <a:p>
            <a:pPr lvl="0"/>
            <a:r>
              <a:rPr lang="en-ZA" sz="1400" dirty="0"/>
              <a:t>The 1998 White Paper envisaged a situation of long-term equilibrium </a:t>
            </a:r>
            <a:r>
              <a:rPr lang="en-ZA" sz="1400" b="1" dirty="0"/>
              <a:t>facilitated by the notion of the equitable share</a:t>
            </a:r>
            <a:r>
              <a:rPr lang="en-ZA" sz="1400" dirty="0"/>
              <a:t>, which would make up the shortfall between obligations and municipal own financial </a:t>
            </a:r>
            <a:r>
              <a:rPr lang="en-ZA" sz="1400" dirty="0" smtClean="0"/>
              <a:t>resources</a:t>
            </a:r>
          </a:p>
          <a:p>
            <a:pPr marL="0" lvl="0" indent="0">
              <a:buNone/>
            </a:pPr>
            <a:endParaRPr lang="en-ZA" sz="1400" dirty="0"/>
          </a:p>
          <a:p>
            <a:pPr lvl="0"/>
            <a:r>
              <a:rPr lang="en-ZA" sz="1400" dirty="0"/>
              <a:t>The concept of the LGES meant that financial viability was never the number one criteria for </a:t>
            </a:r>
            <a:r>
              <a:rPr lang="en-ZA" sz="1400" dirty="0" smtClean="0"/>
              <a:t>demarcation</a:t>
            </a:r>
          </a:p>
          <a:p>
            <a:pPr marL="0" lvl="0" indent="0">
              <a:buNone/>
            </a:pPr>
            <a:endParaRPr lang="en-ZA" sz="1400" dirty="0"/>
          </a:p>
          <a:p>
            <a:pPr lvl="0"/>
            <a:r>
              <a:rPr lang="en-ZA" sz="1400" dirty="0"/>
              <a:t>The White Paper was based on a number of assumptions around the new structure of LG (very little empirical data was available): the critical question is how much has changed since 1998 and does this warrant a complete revision of the White </a:t>
            </a:r>
            <a:r>
              <a:rPr lang="en-ZA" sz="1400" dirty="0" smtClean="0"/>
              <a:t>Paper?  We </a:t>
            </a:r>
            <a:r>
              <a:rPr lang="en-ZA" sz="1400" dirty="0"/>
              <a:t>believe the answer to that question is a resounding “yes”.</a:t>
            </a:r>
          </a:p>
          <a:p>
            <a:pPr lvl="0"/>
            <a:endParaRPr lang="en-ZA" dirty="0"/>
          </a:p>
          <a:p>
            <a:endParaRPr lang="en-ZA" dirty="0"/>
          </a:p>
        </p:txBody>
      </p:sp>
      <p:sp>
        <p:nvSpPr>
          <p:cNvPr id="4" name="TextBox 3"/>
          <p:cNvSpPr txBox="1"/>
          <p:nvPr/>
        </p:nvSpPr>
        <p:spPr>
          <a:xfrm>
            <a:off x="8488907" y="5911162"/>
            <a:ext cx="312906" cy="369332"/>
          </a:xfrm>
          <a:prstGeom prst="rect">
            <a:avLst/>
          </a:prstGeom>
          <a:noFill/>
        </p:spPr>
        <p:txBody>
          <a:bodyPr wrap="none" rtlCol="0">
            <a:spAutoFit/>
          </a:bodyPr>
          <a:lstStyle/>
          <a:p>
            <a:r>
              <a:rPr lang="en-ZA" dirty="0" smtClean="0"/>
              <a:t>7</a:t>
            </a:r>
            <a:endParaRPr lang="en-ZA" dirty="0"/>
          </a:p>
        </p:txBody>
      </p:sp>
    </p:spTree>
    <p:extLst>
      <p:ext uri="{BB962C8B-B14F-4D97-AF65-F5344CB8AC3E}">
        <p14:creationId xmlns:p14="http://schemas.microsoft.com/office/powerpoint/2010/main" xmlns="" val="1180577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 Review of the White Paper Assumptions</a:t>
            </a:r>
            <a:endParaRPr lang="en-ZA" dirty="0"/>
          </a:p>
        </p:txBody>
      </p:sp>
      <p:sp>
        <p:nvSpPr>
          <p:cNvPr id="3" name="Text Placeholder 2"/>
          <p:cNvSpPr>
            <a:spLocks noGrp="1"/>
          </p:cNvSpPr>
          <p:nvPr>
            <p:ph type="body" sz="quarter" idx="10"/>
          </p:nvPr>
        </p:nvSpPr>
        <p:spPr>
          <a:xfrm>
            <a:off x="548670" y="1366101"/>
            <a:ext cx="8043862" cy="4540250"/>
          </a:xfrm>
        </p:spPr>
        <p:txBody>
          <a:bodyPr>
            <a:normAutofit fontScale="92500" lnSpcReduction="10000"/>
          </a:bodyPr>
          <a:lstStyle/>
          <a:p>
            <a:pPr marL="514350" indent="-514350">
              <a:buAutoNum type="arabicPeriod"/>
            </a:pPr>
            <a:r>
              <a:rPr lang="en-US" sz="1400" dirty="0"/>
              <a:t>Local government could raise in aggregate 90% of its own revenue: there was little empirical evidence to support this, given that the current structure of local government did not exist and key data inputs (such as how to tax previously excluded properties) were not </a:t>
            </a:r>
            <a:r>
              <a:rPr lang="en-US" sz="1400" dirty="0" smtClean="0"/>
              <a:t>available.</a:t>
            </a:r>
          </a:p>
          <a:p>
            <a:pPr marL="514350" indent="-514350">
              <a:buAutoNum type="arabicPeriod"/>
            </a:pPr>
            <a:endParaRPr lang="en-US" sz="1400" dirty="0" smtClean="0"/>
          </a:p>
          <a:p>
            <a:pPr marL="514350" indent="-514350">
              <a:buAutoNum type="arabicPeriod"/>
            </a:pPr>
            <a:r>
              <a:rPr lang="en-US" sz="1400" dirty="0" smtClean="0"/>
              <a:t>Most </a:t>
            </a:r>
            <a:r>
              <a:rPr lang="en-US" sz="1400" dirty="0"/>
              <a:t>of that money would be raised through property taxes and (especially) the sale of services (especially) electricity. In 1998 South Africa had one of the cheapest bulk electricity prices in the world. </a:t>
            </a:r>
            <a:endParaRPr lang="en-US" sz="1400" dirty="0" smtClean="0"/>
          </a:p>
          <a:p>
            <a:pPr marL="514350" indent="-514350">
              <a:buAutoNum type="arabicPeriod"/>
            </a:pPr>
            <a:endParaRPr lang="en-US" sz="1400" dirty="0"/>
          </a:p>
          <a:p>
            <a:pPr marL="514350" indent="-514350">
              <a:buAutoNum type="arabicPeriod"/>
            </a:pPr>
            <a:r>
              <a:rPr lang="en-US" sz="1400" dirty="0" smtClean="0"/>
              <a:t>Property </a:t>
            </a:r>
            <a:r>
              <a:rPr lang="en-US" sz="1400" dirty="0"/>
              <a:t>taxes would be extended to rural areas</a:t>
            </a:r>
          </a:p>
          <a:p>
            <a:pPr marL="514350" indent="-514350">
              <a:buAutoNum type="arabicPeriod"/>
            </a:pPr>
            <a:endParaRPr lang="en-US" sz="1400" dirty="0" smtClean="0"/>
          </a:p>
          <a:p>
            <a:pPr marL="514350" indent="-514350">
              <a:buAutoNum type="arabicPeriod"/>
            </a:pPr>
            <a:r>
              <a:rPr lang="en-US" sz="1400" dirty="0" smtClean="0"/>
              <a:t>Municipalities </a:t>
            </a:r>
            <a:r>
              <a:rPr lang="en-US" sz="1400" dirty="0"/>
              <a:t>would be able to raise additional funding through a range of borrowing and alternative financing options</a:t>
            </a:r>
          </a:p>
          <a:p>
            <a:pPr marL="514350" indent="-514350">
              <a:buAutoNum type="arabicPeriod"/>
            </a:pPr>
            <a:endParaRPr lang="en-US" sz="1400" dirty="0" smtClean="0"/>
          </a:p>
          <a:p>
            <a:pPr marL="514350" indent="-514350">
              <a:buAutoNum type="arabicPeriod"/>
            </a:pPr>
            <a:r>
              <a:rPr lang="en-US" sz="1400" dirty="0" smtClean="0"/>
              <a:t>Municipalities </a:t>
            </a:r>
            <a:r>
              <a:rPr lang="en-US" sz="1400" dirty="0"/>
              <a:t>would retain the right to electricity disconnection as a key means of debtor management</a:t>
            </a:r>
          </a:p>
          <a:p>
            <a:pPr marL="514350" indent="-514350">
              <a:buAutoNum type="arabicPeriod"/>
            </a:pPr>
            <a:endParaRPr lang="en-US" sz="1400" dirty="0" smtClean="0"/>
          </a:p>
          <a:p>
            <a:pPr marL="514350" indent="-514350">
              <a:buAutoNum type="arabicPeriod"/>
            </a:pPr>
            <a:r>
              <a:rPr lang="en-US" sz="1400" dirty="0" smtClean="0"/>
              <a:t>The </a:t>
            </a:r>
            <a:r>
              <a:rPr lang="en-US" sz="1400" dirty="0"/>
              <a:t>LGES would enable municipalities to deliver a basic package of services </a:t>
            </a:r>
            <a:r>
              <a:rPr lang="en-US" sz="1400" i="1" dirty="0"/>
              <a:t>to all low-income </a:t>
            </a:r>
            <a:r>
              <a:rPr lang="en-US" sz="1400" b="1" i="1" dirty="0"/>
              <a:t>and</a:t>
            </a:r>
            <a:r>
              <a:rPr lang="en-US" sz="1400" i="1" dirty="0"/>
              <a:t> indigent households in their areas</a:t>
            </a:r>
            <a:r>
              <a:rPr lang="en-US" sz="1400" dirty="0"/>
              <a:t>  </a:t>
            </a:r>
            <a:endParaRPr lang="en-US" sz="1400" dirty="0" smtClean="0"/>
          </a:p>
          <a:p>
            <a:pPr marL="514350" indent="-514350">
              <a:buAutoNum type="arabicPeriod"/>
            </a:pPr>
            <a:endParaRPr lang="en-US" sz="1400" dirty="0"/>
          </a:p>
          <a:p>
            <a:pPr marL="0" indent="0">
              <a:buNone/>
            </a:pPr>
            <a:r>
              <a:rPr lang="en-US" sz="1400" b="1" dirty="0" smtClean="0"/>
              <a:t>The </a:t>
            </a:r>
            <a:r>
              <a:rPr lang="en-US" sz="1400" b="1" dirty="0"/>
              <a:t>White Paper was silent on how exactly a situation such as the one local government currently finds itself in was to be addressed</a:t>
            </a:r>
            <a:r>
              <a:rPr lang="en-US" sz="1400" dirty="0"/>
              <a:t>: what would be the course of action if the amount of money required in transfers to make local government financially sustainable was simply not available? </a:t>
            </a:r>
          </a:p>
          <a:p>
            <a:pPr marL="514350" indent="-514350">
              <a:buAutoNum type="arabicPeriod"/>
            </a:pPr>
            <a:endParaRPr lang="en-US" dirty="0"/>
          </a:p>
          <a:p>
            <a:endParaRPr lang="en-ZA" dirty="0"/>
          </a:p>
        </p:txBody>
      </p:sp>
      <p:sp>
        <p:nvSpPr>
          <p:cNvPr id="4" name="TextBox 3"/>
          <p:cNvSpPr txBox="1"/>
          <p:nvPr/>
        </p:nvSpPr>
        <p:spPr>
          <a:xfrm>
            <a:off x="8488907" y="5911162"/>
            <a:ext cx="312906" cy="369332"/>
          </a:xfrm>
          <a:prstGeom prst="rect">
            <a:avLst/>
          </a:prstGeom>
          <a:noFill/>
        </p:spPr>
        <p:txBody>
          <a:bodyPr wrap="none" rtlCol="0">
            <a:spAutoFit/>
          </a:bodyPr>
          <a:lstStyle/>
          <a:p>
            <a:r>
              <a:rPr lang="en-ZA" dirty="0" smtClean="0"/>
              <a:t>8</a:t>
            </a:r>
            <a:endParaRPr lang="en-ZA" dirty="0"/>
          </a:p>
        </p:txBody>
      </p:sp>
    </p:spTree>
    <p:extLst>
      <p:ext uri="{BB962C8B-B14F-4D97-AF65-F5344CB8AC3E}">
        <p14:creationId xmlns:p14="http://schemas.microsoft.com/office/powerpoint/2010/main" xmlns="" val="72875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SALGA Presentation 1</Template>
  <TotalTime>494</TotalTime>
  <Words>2785</Words>
  <Application>Microsoft Office PowerPoint</Application>
  <PresentationFormat>On-screen Show (4:3)</PresentationFormat>
  <Paragraphs>205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Theme</vt:lpstr>
      <vt:lpstr>SELECT AND STANDING COMMITTEE ON APPROPRIATIONS:   COMMENTS ON THE DORB 2019</vt:lpstr>
      <vt:lpstr>Introduction</vt:lpstr>
      <vt:lpstr>Background</vt:lpstr>
      <vt:lpstr>2019 DORB</vt:lpstr>
      <vt:lpstr>2019 DORB……(2)</vt:lpstr>
      <vt:lpstr>State of LG Finances </vt:lpstr>
      <vt:lpstr>SALGA’S Views on DORB 2019: The Bottom Line </vt:lpstr>
      <vt:lpstr>SALGA’S Views on DORB –  Conceptual Framework</vt:lpstr>
      <vt:lpstr>A Review of the White Paper Assumptions</vt:lpstr>
      <vt:lpstr>Differentiated approach in the funding of municipal health services</vt:lpstr>
      <vt:lpstr>SALGA’S Position</vt:lpstr>
      <vt:lpstr>S.42 Tariffs  </vt:lpstr>
      <vt:lpstr>SALGA’S Position</vt:lpstr>
      <vt:lpstr>Recommendations to Ease Fiscal Pressure on Local Government</vt:lpstr>
      <vt:lpstr>Recommendations to Ease Fiscal Pressure on Local Government</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 Committee</dc:title>
  <dc:creator>James Matsie</dc:creator>
  <cp:lastModifiedBy>PUMZA</cp:lastModifiedBy>
  <cp:revision>64</cp:revision>
  <dcterms:created xsi:type="dcterms:W3CDTF">2017-03-01T08:00:13Z</dcterms:created>
  <dcterms:modified xsi:type="dcterms:W3CDTF">2019-03-11T11:31:07Z</dcterms:modified>
</cp:coreProperties>
</file>