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6" r:id="rId2"/>
    <p:sldId id="276" r:id="rId3"/>
    <p:sldId id="283" r:id="rId4"/>
    <p:sldId id="301" r:id="rId5"/>
    <p:sldId id="303" r:id="rId6"/>
    <p:sldId id="302" r:id="rId7"/>
    <p:sldId id="298" r:id="rId8"/>
    <p:sldId id="282" r:id="rId9"/>
    <p:sldId id="264" r:id="rId10"/>
    <p:sldId id="270" r:id="rId11"/>
    <p:sldId id="271" r:id="rId12"/>
    <p:sldId id="286" r:id="rId13"/>
    <p:sldId id="265" r:id="rId14"/>
    <p:sldId id="294" r:id="rId15"/>
    <p:sldId id="292" r:id="rId16"/>
    <p:sldId id="295" r:id="rId17"/>
    <p:sldId id="297" r:id="rId18"/>
    <p:sldId id="274" r:id="rId19"/>
    <p:sldId id="288" r:id="rId20"/>
    <p:sldId id="293" r:id="rId21"/>
    <p:sldId id="289" r:id="rId22"/>
    <p:sldId id="291" r:id="rId23"/>
    <p:sldId id="277"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A1C1DA62-8EB6-4C9D-858C-55B08BDD1B21}">
          <p14:sldIdLst>
            <p14:sldId id="266"/>
            <p14:sldId id="276"/>
            <p14:sldId id="283"/>
            <p14:sldId id="301"/>
            <p14:sldId id="303"/>
            <p14:sldId id="302"/>
            <p14:sldId id="298"/>
            <p14:sldId id="282"/>
            <p14:sldId id="264"/>
            <p14:sldId id="270"/>
            <p14:sldId id="271"/>
            <p14:sldId id="286"/>
            <p14:sldId id="265"/>
            <p14:sldId id="294"/>
            <p14:sldId id="292"/>
            <p14:sldId id="295"/>
            <p14:sldId id="297"/>
            <p14:sldId id="274"/>
            <p14:sldId id="288"/>
            <p14:sldId id="293"/>
            <p14:sldId id="289"/>
            <p14:sldId id="291"/>
            <p14:sldId id="277"/>
            <p14:sldId id="284"/>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meakin" initials="pm" lastIdx="2" clrIdx="0">
    <p:extLst>
      <p:ext uri="{19B8F6BF-5375-455C-9EA6-DF929625EA0E}">
        <p15:presenceInfo xmlns:p15="http://schemas.microsoft.com/office/powerpoint/2012/main" xmlns="" userId="db4c31bea3e449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99FF"/>
    <a:srgbClr val="FFCCFF"/>
    <a:srgbClr val="FF99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0" autoAdjust="0"/>
    <p:restoredTop sz="94660"/>
  </p:normalViewPr>
  <p:slideViewPr>
    <p:cSldViewPr snapToGrid="0">
      <p:cViewPr varScale="1">
        <p:scale>
          <a:sx n="116" d="100"/>
          <a:sy n="116" d="100"/>
        </p:scale>
        <p:origin x="-14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76565-97D5-408F-94F4-0C9D659D429D}" type="datetimeFigureOut">
              <a:rPr lang="en-ZA" smtClean="0"/>
              <a:pPr/>
              <a:t>2019/03/12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B942C-3DC3-4960-96F8-E6440FA0BFF9}" type="slidenum">
              <a:rPr lang="en-ZA" smtClean="0"/>
              <a:pPr/>
              <a:t>‹#›</a:t>
            </a:fld>
            <a:endParaRPr lang="en-ZA"/>
          </a:p>
        </p:txBody>
      </p:sp>
    </p:spTree>
    <p:extLst>
      <p:ext uri="{BB962C8B-B14F-4D97-AF65-F5344CB8AC3E}">
        <p14:creationId xmlns:p14="http://schemas.microsoft.com/office/powerpoint/2010/main" xmlns="" val="282760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3EB942C-3DC3-4960-96F8-E6440FA0BFF9}" type="slidenum">
              <a:rPr lang="en-ZA" smtClean="0"/>
              <a:pPr/>
              <a:t>3</a:t>
            </a:fld>
            <a:endParaRPr lang="en-ZA"/>
          </a:p>
        </p:txBody>
      </p:sp>
    </p:spTree>
    <p:extLst>
      <p:ext uri="{BB962C8B-B14F-4D97-AF65-F5344CB8AC3E}">
        <p14:creationId xmlns:p14="http://schemas.microsoft.com/office/powerpoint/2010/main" xmlns="" val="609937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r>
              <a:rPr lang="en-ZA"/>
              <a:t>2019/03/04</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19933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r>
              <a:rPr lang="en-ZA"/>
              <a:t>2019/03/04</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265482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r>
              <a:rPr lang="en-ZA"/>
              <a:t>2019/03/04</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296604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r>
              <a:rPr lang="en-ZA"/>
              <a:t>2019/03/04</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353847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ZA"/>
              <a:t>2019/03/04</a:t>
            </a:r>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208679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r>
              <a:rPr lang="en-ZA"/>
              <a:t>2019/03/04</a:t>
            </a:r>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225811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r>
              <a:rPr lang="en-ZA"/>
              <a:t>2019/03/04</a:t>
            </a:r>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150416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r>
              <a:rPr lang="en-ZA"/>
              <a:t>2019/03/04</a:t>
            </a:r>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325125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ZA"/>
              <a:t>2019/03/04</a:t>
            </a:r>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238112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ZA"/>
              <a:t>2019/03/04</a:t>
            </a:r>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3424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ZA"/>
              <a:t>2019/03/04</a:t>
            </a:r>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197207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ZA"/>
              <a:t>2019/03/04</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67394-9EC8-4D36-B1B7-288B6646F181}" type="slidenum">
              <a:rPr lang="en-ZA" smtClean="0"/>
              <a:pPr/>
              <a:t>‹#›</a:t>
            </a:fld>
            <a:endParaRPr lang="en-ZA"/>
          </a:p>
        </p:txBody>
      </p:sp>
    </p:spTree>
    <p:extLst>
      <p:ext uri="{BB962C8B-B14F-4D97-AF65-F5344CB8AC3E}">
        <p14:creationId xmlns:p14="http://schemas.microsoft.com/office/powerpoint/2010/main" xmlns="" val="3320643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hyperlink" Target="https://www.youtube.com/watch?v=7IbODJiEM5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voat.co/v/villagepix" TargetMode="External"/><Relationship Id="rId2" Type="http://schemas.openxmlformats.org/officeDocument/2006/relationships/image" Target="../media/image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6D0A1D35-C298-429D-A21C-7C42E688BF71}"/>
              </a:ext>
            </a:extLst>
          </p:cNvPr>
          <p:cNvSpPr>
            <a:spLocks noGrp="1"/>
          </p:cNvSpPr>
          <p:nvPr>
            <p:ph type="body" sz="half" idx="2"/>
          </p:nvPr>
        </p:nvSpPr>
        <p:spPr>
          <a:xfrm>
            <a:off x="3438144" y="1529826"/>
            <a:ext cx="4998720" cy="5187966"/>
          </a:xfrm>
        </p:spPr>
        <p:txBody>
          <a:bodyPr>
            <a:normAutofit fontScale="25000" lnSpcReduction="20000"/>
          </a:bodyPr>
          <a:lstStyle/>
          <a:p>
            <a:pPr algn="ctr"/>
            <a:endParaRPr lang="en-ZA" dirty="0"/>
          </a:p>
          <a:p>
            <a:pPr algn="ctr">
              <a:lnSpc>
                <a:spcPct val="120000"/>
              </a:lnSpc>
            </a:pPr>
            <a:r>
              <a:rPr lang="en-ZA" sz="4800" dirty="0" err="1"/>
              <a:t>Ndiyeke</a:t>
            </a:r>
            <a:r>
              <a:rPr lang="en-ZA" sz="4800" dirty="0"/>
              <a:t> </a:t>
            </a:r>
            <a:r>
              <a:rPr lang="en-ZA" sz="4800" dirty="0" err="1"/>
              <a:t>ke</a:t>
            </a:r>
            <a:r>
              <a:rPr lang="en-ZA" sz="4800" dirty="0"/>
              <a:t> </a:t>
            </a:r>
            <a:r>
              <a:rPr lang="en-ZA" sz="4800" dirty="0" err="1"/>
              <a:t>kodwa</a:t>
            </a:r>
            <a:r>
              <a:rPr lang="en-ZA" sz="4800" dirty="0"/>
              <a:t> </a:t>
            </a:r>
            <a:r>
              <a:rPr lang="en-ZA" sz="4800" dirty="0" err="1"/>
              <a:t>ndenze</a:t>
            </a:r>
            <a:r>
              <a:rPr lang="en-ZA" sz="4800" dirty="0"/>
              <a:t> </a:t>
            </a:r>
            <a:r>
              <a:rPr lang="en-ZA" sz="4800" dirty="0" err="1"/>
              <a:t>nje</a:t>
            </a:r>
            <a:r>
              <a:rPr lang="en-ZA" sz="4800" dirty="0"/>
              <a:t> </a:t>
            </a:r>
            <a:r>
              <a:rPr lang="en-ZA" sz="4800" dirty="0" err="1"/>
              <a:t>umsebenzi</a:t>
            </a:r>
            <a:r>
              <a:rPr lang="en-ZA" sz="4800" dirty="0"/>
              <a:t> </a:t>
            </a:r>
            <a:r>
              <a:rPr lang="en-ZA" sz="4800" dirty="0" err="1"/>
              <a:t>wam</a:t>
            </a:r>
            <a:r>
              <a:rPr lang="en-ZA" sz="4800" dirty="0"/>
              <a:t> </a:t>
            </a:r>
            <a:r>
              <a:rPr lang="en-ZA" sz="4800" dirty="0" err="1"/>
              <a:t>mihla</a:t>
            </a:r>
            <a:r>
              <a:rPr lang="en-ZA" sz="4800" dirty="0"/>
              <a:t> le,</a:t>
            </a:r>
          </a:p>
          <a:p>
            <a:pPr algn="ctr">
              <a:lnSpc>
                <a:spcPct val="120000"/>
              </a:lnSpc>
            </a:pPr>
            <a:r>
              <a:rPr lang="en-ZA" sz="4800" dirty="0" err="1"/>
              <a:t>Emasimini</a:t>
            </a:r>
            <a:r>
              <a:rPr lang="en-ZA" sz="4800" dirty="0"/>
              <a:t> </a:t>
            </a:r>
            <a:r>
              <a:rPr lang="en-ZA" sz="4800" dirty="0" err="1"/>
              <a:t>okanye</a:t>
            </a:r>
            <a:r>
              <a:rPr lang="en-ZA" sz="4800" dirty="0"/>
              <a:t> </a:t>
            </a:r>
            <a:r>
              <a:rPr lang="en-ZA" sz="4800" dirty="0" err="1"/>
              <a:t>endle</a:t>
            </a:r>
            <a:r>
              <a:rPr lang="en-ZA" sz="4800" dirty="0"/>
              <a:t>,</a:t>
            </a:r>
          </a:p>
          <a:p>
            <a:pPr algn="ctr">
              <a:lnSpc>
                <a:spcPct val="120000"/>
              </a:lnSpc>
            </a:pPr>
            <a:r>
              <a:rPr lang="en-ZA" sz="4800" dirty="0" err="1"/>
              <a:t>Edesikeni</a:t>
            </a:r>
            <a:r>
              <a:rPr lang="en-ZA" sz="4800" dirty="0"/>
              <a:t> </a:t>
            </a:r>
            <a:r>
              <a:rPr lang="en-ZA" sz="4800" dirty="0" err="1"/>
              <a:t>okanye</a:t>
            </a:r>
            <a:r>
              <a:rPr lang="en-ZA" sz="4800" dirty="0"/>
              <a:t> </a:t>
            </a:r>
            <a:r>
              <a:rPr lang="en-ZA" sz="4800" dirty="0" err="1"/>
              <a:t>kumatshini</a:t>
            </a:r>
            <a:r>
              <a:rPr lang="en-ZA" sz="4800" dirty="0"/>
              <a:t> </a:t>
            </a:r>
            <a:r>
              <a:rPr lang="en-ZA" sz="4800" dirty="0" err="1"/>
              <a:t>wokwaluka</a:t>
            </a:r>
            <a:r>
              <a:rPr lang="en-ZA" sz="4800" dirty="0"/>
              <a:t>,</a:t>
            </a:r>
          </a:p>
          <a:p>
            <a:pPr algn="ctr">
              <a:lnSpc>
                <a:spcPct val="120000"/>
              </a:lnSpc>
            </a:pPr>
            <a:r>
              <a:rPr lang="en-ZA" sz="4800" dirty="0" err="1"/>
              <a:t>Emarikeni</a:t>
            </a:r>
            <a:r>
              <a:rPr lang="en-ZA" sz="4800" dirty="0"/>
              <a:t> </a:t>
            </a:r>
            <a:r>
              <a:rPr lang="en-ZA" sz="4800" dirty="0" err="1"/>
              <a:t>ephithizelayo</a:t>
            </a:r>
            <a:r>
              <a:rPr lang="en-ZA" sz="4800" dirty="0"/>
              <a:t> </a:t>
            </a:r>
            <a:r>
              <a:rPr lang="en-ZA" sz="4800" dirty="0" err="1"/>
              <a:t>okanye</a:t>
            </a:r>
            <a:r>
              <a:rPr lang="en-ZA" sz="4800" dirty="0"/>
              <a:t> </a:t>
            </a:r>
            <a:r>
              <a:rPr lang="en-ZA" sz="4800" dirty="0" err="1"/>
              <a:t>kwigumbi</a:t>
            </a:r>
            <a:r>
              <a:rPr lang="en-ZA" sz="4800" dirty="0"/>
              <a:t> </a:t>
            </a:r>
            <a:r>
              <a:rPr lang="en-ZA" sz="4800" dirty="0" err="1"/>
              <a:t>elizolileyo</a:t>
            </a:r>
            <a:r>
              <a:rPr lang="en-ZA" sz="4800" dirty="0"/>
              <a:t>;</a:t>
            </a:r>
          </a:p>
          <a:p>
            <a:pPr algn="ctr">
              <a:lnSpc>
                <a:spcPct val="120000"/>
              </a:lnSpc>
            </a:pPr>
            <a:r>
              <a:rPr lang="en-ZA" sz="4800" dirty="0" err="1"/>
              <a:t>Ndiyeke</a:t>
            </a:r>
            <a:r>
              <a:rPr lang="en-ZA" sz="4800" dirty="0"/>
              <a:t> </a:t>
            </a:r>
            <a:r>
              <a:rPr lang="en-ZA" sz="4800" dirty="0" err="1"/>
              <a:t>ke</a:t>
            </a:r>
            <a:r>
              <a:rPr lang="en-ZA" sz="4800" dirty="0"/>
              <a:t> </a:t>
            </a:r>
            <a:r>
              <a:rPr lang="en-ZA" sz="4800" dirty="0" err="1"/>
              <a:t>kodwa</a:t>
            </a:r>
            <a:r>
              <a:rPr lang="en-ZA" sz="4800" dirty="0"/>
              <a:t> </a:t>
            </a:r>
            <a:r>
              <a:rPr lang="en-ZA" sz="4800" dirty="0" err="1"/>
              <a:t>ndifumane</a:t>
            </a:r>
            <a:r>
              <a:rPr lang="en-ZA" sz="4800" dirty="0"/>
              <a:t> </a:t>
            </a:r>
            <a:r>
              <a:rPr lang="en-ZA" sz="4800" dirty="0" err="1"/>
              <a:t>isibindi</a:t>
            </a:r>
            <a:r>
              <a:rPr lang="en-ZA" sz="4800" dirty="0"/>
              <a:t> </a:t>
            </a:r>
            <a:r>
              <a:rPr lang="en-ZA" sz="4800" dirty="0" err="1"/>
              <a:t>sokuyitsho</a:t>
            </a:r>
            <a:r>
              <a:rPr lang="en-ZA" sz="4800" dirty="0"/>
              <a:t> </a:t>
            </a:r>
            <a:r>
              <a:rPr lang="en-ZA" sz="4800" dirty="0" err="1"/>
              <a:t>leyo</a:t>
            </a:r>
            <a:r>
              <a:rPr lang="en-ZA" sz="4800" dirty="0"/>
              <a:t>,</a:t>
            </a:r>
          </a:p>
          <a:p>
            <a:pPr algn="ctr">
              <a:lnSpc>
                <a:spcPct val="120000"/>
              </a:lnSpc>
            </a:pPr>
            <a:r>
              <a:rPr lang="en-ZA" sz="4800" dirty="0" err="1"/>
              <a:t>Xa</a:t>
            </a:r>
            <a:r>
              <a:rPr lang="en-ZA" sz="4800" dirty="0"/>
              <a:t> </a:t>
            </a:r>
            <a:r>
              <a:rPr lang="en-ZA" sz="4800" dirty="0" err="1"/>
              <a:t>iminqweno</a:t>
            </a:r>
            <a:r>
              <a:rPr lang="en-ZA" sz="4800" dirty="0"/>
              <a:t> </a:t>
            </a:r>
            <a:r>
              <a:rPr lang="en-ZA" sz="4800" dirty="0" err="1"/>
              <a:t>eyabulayo</a:t>
            </a:r>
            <a:r>
              <a:rPr lang="en-ZA" sz="4800" dirty="0"/>
              <a:t> </a:t>
            </a:r>
            <a:r>
              <a:rPr lang="en-ZA" sz="4800" dirty="0" err="1"/>
              <a:t>indikhwebela</a:t>
            </a:r>
            <a:r>
              <a:rPr lang="en-ZA" sz="4800" dirty="0"/>
              <a:t> </a:t>
            </a:r>
            <a:r>
              <a:rPr lang="en-ZA" sz="4800" dirty="0" err="1"/>
              <a:t>esithubeni</a:t>
            </a:r>
            <a:r>
              <a:rPr lang="en-ZA" sz="4800" dirty="0"/>
              <a:t>,</a:t>
            </a:r>
          </a:p>
          <a:p>
            <a:pPr algn="ctr">
              <a:lnSpc>
                <a:spcPct val="120000"/>
              </a:lnSpc>
            </a:pPr>
            <a:r>
              <a:rPr lang="en-ZA" sz="4800" dirty="0"/>
              <a:t>"</a:t>
            </a:r>
            <a:r>
              <a:rPr lang="en-ZA" sz="4800" dirty="0" err="1"/>
              <a:t>Ngumsebenzi</a:t>
            </a:r>
            <a:r>
              <a:rPr lang="en-ZA" sz="4800" dirty="0"/>
              <a:t> </a:t>
            </a:r>
            <a:r>
              <a:rPr lang="en-ZA" sz="4800" dirty="0" err="1"/>
              <a:t>wam</a:t>
            </a:r>
            <a:r>
              <a:rPr lang="en-ZA" sz="4800" dirty="0"/>
              <a:t> lo; </a:t>
            </a:r>
            <a:r>
              <a:rPr lang="en-ZA" sz="4800" dirty="0" err="1"/>
              <a:t>iintsikelelo</a:t>
            </a:r>
            <a:r>
              <a:rPr lang="en-ZA" sz="4800" dirty="0"/>
              <a:t> </a:t>
            </a:r>
            <a:r>
              <a:rPr lang="en-ZA" sz="4800" dirty="0" err="1"/>
              <a:t>zam</a:t>
            </a:r>
            <a:r>
              <a:rPr lang="en-ZA" sz="4800" dirty="0"/>
              <a:t>, </a:t>
            </a:r>
            <a:r>
              <a:rPr lang="en-ZA" sz="4800" dirty="0" err="1"/>
              <a:t>hayi</a:t>
            </a:r>
            <a:r>
              <a:rPr lang="en-ZA" sz="4800" dirty="0"/>
              <a:t> </a:t>
            </a:r>
            <a:r>
              <a:rPr lang="en-ZA" sz="4800" dirty="0" err="1"/>
              <a:t>isibetho</a:t>
            </a:r>
            <a:r>
              <a:rPr lang="en-ZA" sz="4800" dirty="0"/>
              <a:t>;</a:t>
            </a:r>
          </a:p>
          <a:p>
            <a:pPr algn="ctr">
              <a:lnSpc>
                <a:spcPct val="120000"/>
              </a:lnSpc>
            </a:pPr>
            <a:r>
              <a:rPr lang="en-ZA" sz="4800" dirty="0"/>
              <a:t>Kubo </a:t>
            </a:r>
            <a:r>
              <a:rPr lang="en-ZA" sz="4800" dirty="0" err="1"/>
              <a:t>bonke</a:t>
            </a:r>
            <a:r>
              <a:rPr lang="en-ZA" sz="4800" dirty="0"/>
              <a:t> </a:t>
            </a:r>
            <a:r>
              <a:rPr lang="en-ZA" sz="4800" dirty="0" err="1"/>
              <a:t>abaphilayo</a:t>
            </a:r>
            <a:r>
              <a:rPr lang="en-ZA" sz="4800" dirty="0"/>
              <a:t>, </a:t>
            </a:r>
            <a:r>
              <a:rPr lang="en-ZA" sz="4800" dirty="0" err="1"/>
              <a:t>ndim</a:t>
            </a:r>
            <a:r>
              <a:rPr lang="en-ZA" sz="4800" dirty="0"/>
              <a:t> </a:t>
            </a:r>
            <a:r>
              <a:rPr lang="en-ZA" sz="4800" dirty="0" err="1"/>
              <a:t>oyena</a:t>
            </a:r>
            <a:r>
              <a:rPr lang="en-ZA" sz="4800" dirty="0"/>
              <a:t> </a:t>
            </a:r>
            <a:r>
              <a:rPr lang="en-ZA" sz="4800" dirty="0" err="1"/>
              <a:t>yena</a:t>
            </a:r>
            <a:endParaRPr lang="en-ZA" sz="4800" dirty="0"/>
          </a:p>
          <a:p>
            <a:pPr algn="ctr">
              <a:lnSpc>
                <a:spcPct val="120000"/>
              </a:lnSpc>
            </a:pPr>
            <a:r>
              <a:rPr lang="en-ZA" sz="4800" dirty="0" err="1"/>
              <a:t>Ukwaziyo</a:t>
            </a:r>
            <a:r>
              <a:rPr lang="en-ZA" sz="4800" dirty="0"/>
              <a:t> </a:t>
            </a:r>
            <a:r>
              <a:rPr lang="en-ZA" sz="4800" dirty="0" err="1"/>
              <a:t>ukuwenza</a:t>
            </a:r>
            <a:r>
              <a:rPr lang="en-ZA" sz="4800" dirty="0"/>
              <a:t> </a:t>
            </a:r>
            <a:r>
              <a:rPr lang="en-ZA" sz="4800" dirty="0" err="1"/>
              <a:t>ngendlela</a:t>
            </a:r>
            <a:r>
              <a:rPr lang="en-ZA" sz="4800" dirty="0"/>
              <a:t> </a:t>
            </a:r>
            <a:r>
              <a:rPr lang="en-ZA" sz="4800" dirty="0" err="1"/>
              <a:t>elungileyo</a:t>
            </a:r>
            <a:r>
              <a:rPr lang="en-ZA" sz="4800" dirty="0"/>
              <a:t>.”</a:t>
            </a:r>
          </a:p>
          <a:p>
            <a:pPr algn="ctr">
              <a:lnSpc>
                <a:spcPct val="120000"/>
              </a:lnSpc>
            </a:pPr>
            <a:r>
              <a:rPr lang="en-ZA" sz="4800" dirty="0" err="1"/>
              <a:t>Ngoko</a:t>
            </a:r>
            <a:r>
              <a:rPr lang="en-ZA" sz="4800" dirty="0"/>
              <a:t> </a:t>
            </a:r>
            <a:r>
              <a:rPr lang="en-ZA" sz="4800" dirty="0" err="1"/>
              <a:t>andisayi</a:t>
            </a:r>
            <a:r>
              <a:rPr lang="en-ZA" sz="4800" dirty="0"/>
              <a:t> </a:t>
            </a:r>
            <a:r>
              <a:rPr lang="en-ZA" sz="4800" dirty="0" err="1"/>
              <a:t>kuwubona</a:t>
            </a:r>
            <a:r>
              <a:rPr lang="en-ZA" sz="4800" dirty="0"/>
              <a:t> </a:t>
            </a:r>
            <a:r>
              <a:rPr lang="en-ZA" sz="4800" dirty="0" err="1"/>
              <a:t>umkhulu</a:t>
            </a:r>
            <a:r>
              <a:rPr lang="en-ZA" sz="4800" dirty="0"/>
              <a:t> </a:t>
            </a:r>
            <a:r>
              <a:rPr lang="en-ZA" sz="4800" dirty="0" err="1"/>
              <a:t>kakhulu</a:t>
            </a:r>
            <a:r>
              <a:rPr lang="en-ZA" sz="4800" dirty="0"/>
              <a:t>, </a:t>
            </a:r>
            <a:r>
              <a:rPr lang="en-ZA" sz="4800" dirty="0" err="1"/>
              <a:t>okanye</a:t>
            </a:r>
            <a:r>
              <a:rPr lang="en-ZA" sz="4800" dirty="0"/>
              <a:t> </a:t>
            </a:r>
            <a:r>
              <a:rPr lang="en-ZA" sz="4800" dirty="0" err="1"/>
              <a:t>umncinci</a:t>
            </a:r>
            <a:endParaRPr lang="en-ZA" sz="4800" dirty="0"/>
          </a:p>
          <a:p>
            <a:pPr algn="ctr">
              <a:lnSpc>
                <a:spcPct val="120000"/>
              </a:lnSpc>
            </a:pPr>
            <a:r>
              <a:rPr lang="en-ZA" sz="4800" dirty="0" err="1"/>
              <a:t>Ukuba</a:t>
            </a:r>
            <a:r>
              <a:rPr lang="en-ZA" sz="4800" dirty="0"/>
              <a:t> </a:t>
            </a:r>
            <a:r>
              <a:rPr lang="en-ZA" sz="4800" dirty="0" err="1"/>
              <a:t>ungafanela</a:t>
            </a:r>
            <a:r>
              <a:rPr lang="en-ZA" sz="4800" dirty="0"/>
              <a:t> </a:t>
            </a:r>
            <a:r>
              <a:rPr lang="en-ZA" sz="4800" dirty="0" err="1"/>
              <a:t>umoya</a:t>
            </a:r>
            <a:r>
              <a:rPr lang="en-ZA" sz="4800" dirty="0"/>
              <a:t> </a:t>
            </a:r>
            <a:r>
              <a:rPr lang="en-ZA" sz="4800" dirty="0" err="1"/>
              <a:t>wam</a:t>
            </a:r>
            <a:r>
              <a:rPr lang="en-ZA" sz="4800" dirty="0"/>
              <a:t> </a:t>
            </a:r>
            <a:r>
              <a:rPr lang="en-ZA" sz="4800" dirty="0" err="1"/>
              <a:t>kwaye</a:t>
            </a:r>
            <a:r>
              <a:rPr lang="en-ZA" sz="4800" dirty="0"/>
              <a:t> </a:t>
            </a:r>
            <a:r>
              <a:rPr lang="en-ZA" sz="4800" dirty="0" err="1"/>
              <a:t>ubonisa</a:t>
            </a:r>
            <a:r>
              <a:rPr lang="en-ZA" sz="4800" dirty="0"/>
              <a:t> </a:t>
            </a:r>
            <a:r>
              <a:rPr lang="en-ZA" sz="4800" dirty="0" err="1"/>
              <a:t>amandla</a:t>
            </a:r>
            <a:r>
              <a:rPr lang="en-ZA" sz="4800" dirty="0"/>
              <a:t> am;</a:t>
            </a:r>
          </a:p>
          <a:p>
            <a:pPr algn="ctr">
              <a:lnSpc>
                <a:spcPct val="120000"/>
              </a:lnSpc>
            </a:pPr>
            <a:r>
              <a:rPr lang="en-ZA" sz="4800" dirty="0" err="1"/>
              <a:t>Ngoko</a:t>
            </a:r>
            <a:r>
              <a:rPr lang="en-ZA" sz="4800" dirty="0"/>
              <a:t> </a:t>
            </a:r>
            <a:r>
              <a:rPr lang="en-ZA" sz="4800" dirty="0" err="1"/>
              <a:t>ndiza</a:t>
            </a:r>
            <a:r>
              <a:rPr lang="en-ZA" sz="4800" dirty="0"/>
              <a:t> </a:t>
            </a:r>
            <a:r>
              <a:rPr lang="en-ZA" sz="4800" dirty="0" err="1"/>
              <a:t>kuzihlangabeza</a:t>
            </a:r>
            <a:r>
              <a:rPr lang="en-ZA" sz="4800" dirty="0"/>
              <a:t> </a:t>
            </a:r>
            <a:r>
              <a:rPr lang="en-ZA" sz="4800" dirty="0" err="1"/>
              <a:t>ngolonwabo</a:t>
            </a:r>
            <a:r>
              <a:rPr lang="en-ZA" sz="4800" dirty="0"/>
              <a:t> </a:t>
            </a:r>
            <a:r>
              <a:rPr lang="en-ZA" sz="4800" dirty="0" err="1"/>
              <a:t>iiyure</a:t>
            </a:r>
            <a:r>
              <a:rPr lang="en-ZA" sz="4800" dirty="0"/>
              <a:t> </a:t>
            </a:r>
            <a:r>
              <a:rPr lang="en-ZA" sz="4800" dirty="0" err="1"/>
              <a:t>zokusebenza</a:t>
            </a:r>
            <a:r>
              <a:rPr lang="en-ZA" sz="4800" dirty="0"/>
              <a:t> </a:t>
            </a:r>
            <a:r>
              <a:rPr lang="en-ZA" sz="4800" dirty="0" err="1"/>
              <a:t>zam</a:t>
            </a:r>
            <a:r>
              <a:rPr lang="en-ZA" sz="4800" dirty="0"/>
              <a:t>,</a:t>
            </a:r>
          </a:p>
          <a:p>
            <a:pPr algn="ctr">
              <a:lnSpc>
                <a:spcPct val="120000"/>
              </a:lnSpc>
            </a:pPr>
            <a:r>
              <a:rPr lang="en-ZA" sz="4800" dirty="0" err="1"/>
              <a:t>Ndize</a:t>
            </a:r>
            <a:r>
              <a:rPr lang="en-ZA" sz="4800" dirty="0"/>
              <a:t> </a:t>
            </a:r>
            <a:r>
              <a:rPr lang="en-ZA" sz="4800" dirty="0" err="1"/>
              <a:t>ndijike</a:t>
            </a:r>
            <a:r>
              <a:rPr lang="en-ZA" sz="4800" dirty="0"/>
              <a:t> </a:t>
            </a:r>
            <a:r>
              <a:rPr lang="en-ZA" sz="4800" dirty="0" err="1"/>
              <a:t>ngolonwabo</a:t>
            </a:r>
            <a:r>
              <a:rPr lang="en-ZA" sz="4800" dirty="0"/>
              <a:t> </a:t>
            </a:r>
            <a:r>
              <a:rPr lang="en-ZA" sz="4800" dirty="0" err="1"/>
              <a:t>xa</a:t>
            </a:r>
            <a:r>
              <a:rPr lang="en-ZA" sz="4800" dirty="0"/>
              <a:t> </a:t>
            </a:r>
            <a:r>
              <a:rPr lang="en-ZA" sz="4800" dirty="0" err="1"/>
              <a:t>izithunzi</a:t>
            </a:r>
            <a:r>
              <a:rPr lang="en-ZA" sz="4800" dirty="0"/>
              <a:t> </a:t>
            </a:r>
            <a:r>
              <a:rPr lang="en-ZA" sz="4800" dirty="0" err="1"/>
              <a:t>ezide</a:t>
            </a:r>
            <a:r>
              <a:rPr lang="en-ZA" sz="4800" dirty="0"/>
              <a:t> </a:t>
            </a:r>
            <a:r>
              <a:rPr lang="en-ZA" sz="4800" dirty="0" err="1"/>
              <a:t>zitshonile</a:t>
            </a:r>
            <a:endParaRPr lang="en-ZA" sz="4800" dirty="0"/>
          </a:p>
          <a:p>
            <a:pPr algn="ctr">
              <a:lnSpc>
                <a:spcPct val="120000"/>
              </a:lnSpc>
            </a:pPr>
            <a:r>
              <a:rPr lang="en-ZA" sz="4800" dirty="0" err="1"/>
              <a:t>Ekupheleni</a:t>
            </a:r>
            <a:r>
              <a:rPr lang="en-ZA" sz="4800" dirty="0"/>
              <a:t> </a:t>
            </a:r>
            <a:r>
              <a:rPr lang="en-ZA" sz="4800" dirty="0" err="1"/>
              <a:t>kwemini</a:t>
            </a:r>
            <a:r>
              <a:rPr lang="en-ZA" sz="4800" dirty="0"/>
              <a:t>, </a:t>
            </a:r>
            <a:r>
              <a:rPr lang="en-ZA" sz="4800" dirty="0" err="1"/>
              <a:t>ukuze</a:t>
            </a:r>
            <a:r>
              <a:rPr lang="en-ZA" sz="4800" dirty="0"/>
              <a:t> </a:t>
            </a:r>
            <a:r>
              <a:rPr lang="en-ZA" sz="4800" dirty="0" err="1"/>
              <a:t>ndidlale</a:t>
            </a:r>
            <a:r>
              <a:rPr lang="en-ZA" sz="4800" dirty="0"/>
              <a:t>, </a:t>
            </a:r>
            <a:r>
              <a:rPr lang="en-ZA" sz="4800" dirty="0" err="1"/>
              <a:t>ndize</a:t>
            </a:r>
            <a:r>
              <a:rPr lang="en-ZA" sz="4800" dirty="0"/>
              <a:t> </a:t>
            </a:r>
            <a:r>
              <a:rPr lang="en-ZA" sz="4800" dirty="0" err="1"/>
              <a:t>ndithande</a:t>
            </a:r>
            <a:r>
              <a:rPr lang="en-ZA" sz="4800" dirty="0"/>
              <a:t> </a:t>
            </a:r>
            <a:r>
              <a:rPr lang="en-ZA" sz="4800" dirty="0" err="1"/>
              <a:t>kwaye</a:t>
            </a:r>
            <a:r>
              <a:rPr lang="en-ZA" sz="4800" dirty="0"/>
              <a:t> </a:t>
            </a:r>
            <a:r>
              <a:rPr lang="en-ZA" sz="4800" dirty="0" err="1"/>
              <a:t>ndiphumle</a:t>
            </a:r>
            <a:r>
              <a:rPr lang="en-ZA" sz="4800" dirty="0"/>
              <a:t>,</a:t>
            </a:r>
          </a:p>
          <a:p>
            <a:pPr algn="ctr">
              <a:lnSpc>
                <a:spcPct val="120000"/>
              </a:lnSpc>
            </a:pPr>
            <a:r>
              <a:rPr lang="en-ZA" sz="4800" dirty="0" err="1"/>
              <a:t>Kuba</a:t>
            </a:r>
            <a:r>
              <a:rPr lang="en-ZA" sz="4800" dirty="0"/>
              <a:t> </a:t>
            </a:r>
            <a:r>
              <a:rPr lang="en-ZA" sz="4800" dirty="0" err="1"/>
              <a:t>ndisazi</a:t>
            </a:r>
            <a:r>
              <a:rPr lang="en-ZA" sz="4800" dirty="0"/>
              <a:t> </a:t>
            </a:r>
            <a:r>
              <a:rPr lang="en-ZA" sz="4800" dirty="0" err="1"/>
              <a:t>ukuba</a:t>
            </a:r>
            <a:r>
              <a:rPr lang="en-ZA" sz="4800" dirty="0"/>
              <a:t> </a:t>
            </a:r>
            <a:r>
              <a:rPr lang="en-ZA" sz="4800" dirty="0" err="1"/>
              <a:t>kum</a:t>
            </a:r>
            <a:r>
              <a:rPr lang="en-ZA" sz="4800" dirty="0"/>
              <a:t>, </a:t>
            </a:r>
            <a:r>
              <a:rPr lang="en-ZA" sz="4800" dirty="0" err="1"/>
              <a:t>umsebenzi</a:t>
            </a:r>
            <a:r>
              <a:rPr lang="en-ZA" sz="4800" dirty="0"/>
              <a:t> </a:t>
            </a:r>
            <a:r>
              <a:rPr lang="en-ZA" sz="4800" dirty="0" err="1"/>
              <a:t>wam</a:t>
            </a:r>
            <a:r>
              <a:rPr lang="en-ZA" sz="4800" dirty="0"/>
              <a:t> </a:t>
            </a:r>
            <a:r>
              <a:rPr lang="en-ZA" sz="4800" dirty="0" err="1"/>
              <a:t>ngowona</a:t>
            </a:r>
            <a:r>
              <a:rPr lang="en-ZA" sz="4800" dirty="0"/>
              <a:t> </a:t>
            </a:r>
            <a:r>
              <a:rPr lang="en-ZA" sz="4800" dirty="0" err="1"/>
              <a:t>uphambili</a:t>
            </a:r>
            <a:r>
              <a:rPr lang="en-ZA" sz="4800" dirty="0"/>
              <a:t>."</a:t>
            </a:r>
          </a:p>
          <a:p>
            <a:pPr algn="ctr">
              <a:lnSpc>
                <a:spcPct val="120000"/>
              </a:lnSpc>
            </a:pPr>
            <a:r>
              <a:rPr lang="en-ZA" sz="4800" dirty="0"/>
              <a:t>Henry van Dyke (1852–1933)</a:t>
            </a:r>
          </a:p>
        </p:txBody>
      </p:sp>
      <p:sp>
        <p:nvSpPr>
          <p:cNvPr id="6" name="TextBox 5">
            <a:extLst>
              <a:ext uri="{FF2B5EF4-FFF2-40B4-BE49-F238E27FC236}">
                <a16:creationId xmlns:a16="http://schemas.microsoft.com/office/drawing/2014/main" xmlns="" id="{905B3C55-1DD4-46D4-A11A-FC18E9491002}"/>
              </a:ext>
            </a:extLst>
          </p:cNvPr>
          <p:cNvSpPr txBox="1"/>
          <p:nvPr/>
        </p:nvSpPr>
        <p:spPr>
          <a:xfrm>
            <a:off x="3974592" y="857975"/>
            <a:ext cx="3962400" cy="671851"/>
          </a:xfrm>
          <a:prstGeom prst="rect">
            <a:avLst/>
          </a:prstGeom>
          <a:noFill/>
        </p:spPr>
        <p:txBody>
          <a:bodyPr wrap="square" rtlCol="0">
            <a:spAutoFit/>
          </a:bodyPr>
          <a:lstStyle/>
          <a:p>
            <a:pPr algn="ctr">
              <a:lnSpc>
                <a:spcPct val="150000"/>
              </a:lnSpc>
            </a:pPr>
            <a:r>
              <a:rPr lang="en-ZA" sz="2800" dirty="0"/>
              <a:t>Work Villages</a:t>
            </a:r>
          </a:p>
        </p:txBody>
      </p:sp>
      <p:sp>
        <p:nvSpPr>
          <p:cNvPr id="7" name="Date Placeholder 6">
            <a:extLst>
              <a:ext uri="{FF2B5EF4-FFF2-40B4-BE49-F238E27FC236}">
                <a16:creationId xmlns:a16="http://schemas.microsoft.com/office/drawing/2014/main" xmlns="" id="{A56106C6-C803-4AB9-A312-255B3945BD6E}"/>
              </a:ext>
            </a:extLst>
          </p:cNvPr>
          <p:cNvSpPr>
            <a:spLocks noGrp="1"/>
          </p:cNvSpPr>
          <p:nvPr>
            <p:ph type="dt" sz="half" idx="10"/>
          </p:nvPr>
        </p:nvSpPr>
        <p:spPr/>
        <p:txBody>
          <a:bodyPr/>
          <a:lstStyle/>
          <a:p>
            <a:r>
              <a:rPr lang="en-ZA"/>
              <a:t>2019/03/04</a:t>
            </a:r>
          </a:p>
        </p:txBody>
      </p:sp>
      <p:sp>
        <p:nvSpPr>
          <p:cNvPr id="10" name="Slide Number Placeholder 9">
            <a:extLst>
              <a:ext uri="{FF2B5EF4-FFF2-40B4-BE49-F238E27FC236}">
                <a16:creationId xmlns:a16="http://schemas.microsoft.com/office/drawing/2014/main" xmlns="" id="{9449A62D-19C9-4301-8139-58CEB47C811A}"/>
              </a:ext>
            </a:extLst>
          </p:cNvPr>
          <p:cNvSpPr>
            <a:spLocks noGrp="1"/>
          </p:cNvSpPr>
          <p:nvPr>
            <p:ph type="sldNum" sz="quarter" idx="12"/>
          </p:nvPr>
        </p:nvSpPr>
        <p:spPr/>
        <p:txBody>
          <a:bodyPr/>
          <a:lstStyle/>
          <a:p>
            <a:fld id="{BB967394-9EC8-4D36-B1B7-288B6646F181}" type="slidenum">
              <a:rPr lang="en-ZA" smtClean="0"/>
              <a:pPr/>
              <a:t>1</a:t>
            </a:fld>
            <a:endParaRPr lang="en-ZA"/>
          </a:p>
        </p:txBody>
      </p:sp>
    </p:spTree>
    <p:extLst>
      <p:ext uri="{BB962C8B-B14F-4D97-AF65-F5344CB8AC3E}">
        <p14:creationId xmlns:p14="http://schemas.microsoft.com/office/powerpoint/2010/main" xmlns="" val="162541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pic>
        <p:nvPicPr>
          <p:cNvPr id="5" name="Picture Placeholder 4">
            <a:extLst>
              <a:ext uri="{FF2B5EF4-FFF2-40B4-BE49-F238E27FC236}">
                <a16:creationId xmlns:a16="http://schemas.microsoft.com/office/drawing/2014/main" xmlns="" id="{D83B3E20-4DD8-4CE3-8695-79AF0D0E5229}"/>
              </a:ext>
            </a:extLst>
          </p:cNvPr>
          <p:cNvPicPr>
            <a:picLocks noGrp="1" noChangeAspect="1"/>
          </p:cNvPicPr>
          <p:nvPr>
            <p:ph type="pic" idx="1"/>
          </p:nvPr>
        </p:nvPicPr>
        <p:blipFill rotWithShape="1">
          <a:blip r:embed="rId3" cstate="print">
            <a:alphaModFix/>
            <a:extLst/>
          </a:blip>
          <a:srcRect l="13288" r="13287" b="-2"/>
          <a:stretch/>
        </p:blipFill>
        <p:spPr>
          <a:xfrm>
            <a:off x="5797543" y="10"/>
            <a:ext cx="6394152" cy="6857990"/>
          </a:xfrm>
          <a:prstGeom prst="rect">
            <a:avLst/>
          </a:prstGeom>
        </p:spPr>
      </p:pic>
      <p:sp>
        <p:nvSpPr>
          <p:cNvPr id="2" name="Title 1">
            <a:extLst>
              <a:ext uri="{FF2B5EF4-FFF2-40B4-BE49-F238E27FC236}">
                <a16:creationId xmlns:a16="http://schemas.microsoft.com/office/drawing/2014/main" xmlns="" id="{6D42BA21-391D-4B9D-AD8F-EB1AC3DBF43A}"/>
              </a:ext>
            </a:extLst>
          </p:cNvPr>
          <p:cNvSpPr>
            <a:spLocks noGrp="1"/>
          </p:cNvSpPr>
          <p:nvPr>
            <p:ph type="title"/>
          </p:nvPr>
        </p:nvSpPr>
        <p:spPr>
          <a:xfrm>
            <a:off x="804998" y="798444"/>
            <a:ext cx="4803636" cy="2198407"/>
          </a:xfrm>
        </p:spPr>
        <p:txBody>
          <a:bodyPr vert="horz" lIns="91440" tIns="45720" rIns="91440" bIns="45720" rtlCol="0" anchor="ctr">
            <a:normAutofit fontScale="90000"/>
          </a:bodyPr>
          <a:lstStyle/>
          <a:p>
            <a:r>
              <a:rPr lang="en-US" sz="3700" b="1" dirty="0">
                <a:solidFill>
                  <a:srgbClr val="000000"/>
                </a:solidFill>
              </a:rPr>
              <a:t>Farm JJ Fortier's 6000sqm (no tractor) Farm in Ottawa:- Disrupting the Subsistence Farming Tradition</a:t>
            </a:r>
          </a:p>
        </p:txBody>
      </p:sp>
      <p:sp>
        <p:nvSpPr>
          <p:cNvPr id="4" name="Text Placeholder 3">
            <a:extLst>
              <a:ext uri="{FF2B5EF4-FFF2-40B4-BE49-F238E27FC236}">
                <a16:creationId xmlns:a16="http://schemas.microsoft.com/office/drawing/2014/main" xmlns="" id="{4B28643A-71EB-4D5E-A989-34381B6196F0}"/>
              </a:ext>
            </a:extLst>
          </p:cNvPr>
          <p:cNvSpPr>
            <a:spLocks noGrp="1"/>
          </p:cNvSpPr>
          <p:nvPr>
            <p:ph type="body" sz="half" idx="2"/>
          </p:nvPr>
        </p:nvSpPr>
        <p:spPr>
          <a:xfrm>
            <a:off x="804997" y="3429000"/>
            <a:ext cx="4706803" cy="2996851"/>
          </a:xfrm>
          <a:ln>
            <a:solidFill>
              <a:schemeClr val="accent1"/>
            </a:solidFill>
          </a:ln>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000000"/>
                </a:solidFill>
              </a:rPr>
              <a:t>Four growers produce vegetables and fruit for 200 families each week on 6000sqm. </a:t>
            </a:r>
          </a:p>
          <a:p>
            <a:pPr indent="-228600">
              <a:buFont typeface="Arial" panose="020B0604020202020204" pitchFamily="34" charset="0"/>
              <a:buChar char="•"/>
            </a:pPr>
            <a:r>
              <a:rPr lang="en-US" sz="2000" dirty="0">
                <a:solidFill>
                  <a:srgbClr val="000000"/>
                </a:solidFill>
              </a:rPr>
              <a:t>That is 30sqm and one hour of work per customer per week.</a:t>
            </a:r>
          </a:p>
          <a:p>
            <a:pPr indent="-228600">
              <a:buFont typeface="Arial" panose="020B0604020202020204" pitchFamily="34" charset="0"/>
              <a:buChar char="•"/>
            </a:pPr>
            <a:r>
              <a:rPr lang="en-US" sz="2000" dirty="0">
                <a:solidFill>
                  <a:srgbClr val="000000"/>
                </a:solidFill>
              </a:rPr>
              <a:t>Income is R10 000pm (R1000pm per family) per farmer</a:t>
            </a:r>
          </a:p>
        </p:txBody>
      </p:sp>
      <p:sp>
        <p:nvSpPr>
          <p:cNvPr id="6" name="Date Placeholder 5">
            <a:extLst>
              <a:ext uri="{FF2B5EF4-FFF2-40B4-BE49-F238E27FC236}">
                <a16:creationId xmlns:a16="http://schemas.microsoft.com/office/drawing/2014/main" xmlns="" id="{5942FB4A-08AE-4602-A78E-A313F902E4F2}"/>
              </a:ext>
            </a:extLst>
          </p:cNvPr>
          <p:cNvSpPr>
            <a:spLocks noGrp="1"/>
          </p:cNvSpPr>
          <p:nvPr>
            <p:ph type="dt" sz="half" idx="10"/>
          </p:nvPr>
        </p:nvSpPr>
        <p:spPr>
          <a:xfrm>
            <a:off x="7554138" y="6223702"/>
            <a:ext cx="3108065" cy="314067"/>
          </a:xfrm>
        </p:spPr>
        <p:txBody>
          <a:bodyPr vert="horz" lIns="91440" tIns="45720" rIns="91440" bIns="45720" rtlCol="0" anchor="ctr">
            <a:normAutofit/>
          </a:bodyPr>
          <a:lstStyle/>
          <a:p>
            <a:pPr algn="r">
              <a:spcAft>
                <a:spcPts val="600"/>
              </a:spcAft>
              <a:defRPr/>
            </a:pPr>
            <a:r>
              <a:rPr lang="en-US" sz="1100">
                <a:solidFill>
                  <a:srgbClr val="FFFFFF"/>
                </a:solidFill>
                <a:latin typeface="Calibri" panose="020F0502020204030204"/>
              </a:rPr>
              <a:t>2019/03/04</a:t>
            </a:r>
          </a:p>
        </p:txBody>
      </p:sp>
      <p:sp>
        <p:nvSpPr>
          <p:cNvPr id="7" name="Slide Number Placeholder 6">
            <a:extLst>
              <a:ext uri="{FF2B5EF4-FFF2-40B4-BE49-F238E27FC236}">
                <a16:creationId xmlns:a16="http://schemas.microsoft.com/office/drawing/2014/main" xmlns="" id="{97CFF70A-31C6-4F13-BB2B-C7CE37C4EFF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BB967394-9EC8-4D36-B1B7-288B6646F181}" type="slidenum">
              <a:rPr lang="en-US" sz="1100">
                <a:solidFill>
                  <a:srgbClr val="FFFFFF"/>
                </a:solidFill>
                <a:latin typeface="Calibri" panose="020F0502020204030204"/>
              </a:rPr>
              <a:pPr>
                <a:spcAft>
                  <a:spcPts val="600"/>
                </a:spcAft>
                <a:defRPr/>
              </a:pPr>
              <a:t>10</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xmlns="" val="139814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25C44-EF26-409F-9556-D3402645FF49}"/>
              </a:ext>
            </a:extLst>
          </p:cNvPr>
          <p:cNvSpPr>
            <a:spLocks noGrp="1"/>
          </p:cNvSpPr>
          <p:nvPr>
            <p:ph type="title"/>
          </p:nvPr>
        </p:nvSpPr>
        <p:spPr>
          <a:xfrm>
            <a:off x="648930" y="629266"/>
            <a:ext cx="4536846" cy="1978467"/>
          </a:xfrm>
        </p:spPr>
        <p:txBody>
          <a:bodyPr vert="horz" lIns="91440" tIns="45720" rIns="91440" bIns="45720" rtlCol="0" anchor="ctr">
            <a:normAutofit fontScale="90000"/>
          </a:bodyPr>
          <a:lstStyle/>
          <a:p>
            <a:r>
              <a:rPr lang="en-US" sz="4000" dirty="0">
                <a:solidFill>
                  <a:srgbClr val="000000"/>
                </a:solidFill>
              </a:rPr>
              <a:t>Lifetime Occupations of Work Villages and Towns</a:t>
            </a:r>
            <a:br>
              <a:rPr lang="en-US" sz="4000" dirty="0">
                <a:solidFill>
                  <a:srgbClr val="000000"/>
                </a:solidFill>
              </a:rPr>
            </a:br>
            <a:r>
              <a:rPr lang="en-US" sz="4000" dirty="0">
                <a:solidFill>
                  <a:srgbClr val="000000"/>
                </a:solidFill>
              </a:rPr>
              <a:t>(Min 500sqm plots)</a:t>
            </a:r>
          </a:p>
        </p:txBody>
      </p:sp>
      <p:sp>
        <p:nvSpPr>
          <p:cNvPr id="4" name="Text Placeholder 3">
            <a:extLst>
              <a:ext uri="{FF2B5EF4-FFF2-40B4-BE49-F238E27FC236}">
                <a16:creationId xmlns:a16="http://schemas.microsoft.com/office/drawing/2014/main" xmlns="" id="{869B6F73-5D78-4858-9FF4-F183BE2E1BB0}"/>
              </a:ext>
            </a:extLst>
          </p:cNvPr>
          <p:cNvSpPr>
            <a:spLocks noGrp="1"/>
          </p:cNvSpPr>
          <p:nvPr>
            <p:ph type="body" sz="half" idx="2"/>
          </p:nvPr>
        </p:nvSpPr>
        <p:spPr>
          <a:xfrm>
            <a:off x="648930" y="2704289"/>
            <a:ext cx="6586489" cy="3519530"/>
          </a:xfrm>
          <a:ln>
            <a:solidFill>
              <a:schemeClr val="accent1"/>
            </a:solidFill>
          </a:ln>
        </p:spPr>
        <p:txBody>
          <a:bodyPr vert="horz" lIns="91440" tIns="45720" rIns="91440" bIns="45720" rtlCol="0">
            <a:normAutofit/>
          </a:bodyPr>
          <a:lstStyle/>
          <a:p>
            <a:r>
              <a:rPr lang="en-US" sz="2200" dirty="0"/>
              <a:t>  </a:t>
            </a:r>
          </a:p>
          <a:p>
            <a:pPr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a:t>Minimum 300sqm farm: sufficient to feed 10 families (R10Kpm earnings). </a:t>
            </a:r>
          </a:p>
          <a:p>
            <a:pPr indent="-228600">
              <a:buFont typeface="Arial" panose="020B0604020202020204" pitchFamily="34" charset="0"/>
              <a:buChar char="•"/>
            </a:pPr>
            <a:r>
              <a:rPr lang="en-US" sz="2200" dirty="0"/>
              <a:t>Constructing a solid house.</a:t>
            </a:r>
          </a:p>
          <a:p>
            <a:pPr indent="-228600">
              <a:buFont typeface="Arial" panose="020B0604020202020204" pitchFamily="34" charset="0"/>
              <a:buChar char="•"/>
            </a:pPr>
            <a:r>
              <a:rPr lang="en-US" sz="2200" dirty="0"/>
              <a:t>Building infrastructure + private clinics and schools + factories.</a:t>
            </a:r>
          </a:p>
          <a:p>
            <a:pPr indent="-228600">
              <a:buFont typeface="Arial" panose="020B0604020202020204" pitchFamily="34" charset="0"/>
              <a:buChar char="•"/>
            </a:pPr>
            <a:r>
              <a:rPr lang="en-US" sz="2200" dirty="0"/>
              <a:t>Working in village businesses and professions. </a:t>
            </a: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pic>
        <p:nvPicPr>
          <p:cNvPr id="5" name="Picture Placeholder 4">
            <a:extLst>
              <a:ext uri="{FF2B5EF4-FFF2-40B4-BE49-F238E27FC236}">
                <a16:creationId xmlns:a16="http://schemas.microsoft.com/office/drawing/2014/main" xmlns="" id="{D980D7DE-4517-4605-B905-2DE31A6936CA}"/>
              </a:ext>
            </a:extLst>
          </p:cNvPr>
          <p:cNvPicPr>
            <a:picLocks noGrp="1" noChangeAspect="1"/>
          </p:cNvPicPr>
          <p:nvPr>
            <p:ph type="pic" idx="1"/>
          </p:nvPr>
        </p:nvPicPr>
        <p:blipFill rotWithShape="1">
          <a:blip r:embed="rId2" cstate="print">
            <a:extLst/>
          </a:blip>
          <a:srcRect l="28299" r="2374"/>
          <a:stretch/>
        </p:blipFill>
        <p:spPr>
          <a:xfrm>
            <a:off x="7556408" y="369650"/>
            <a:ext cx="4635591" cy="5854169"/>
          </a:xfrm>
          <a:prstGeom prst="rect">
            <a:avLst/>
          </a:prstGeom>
          <a:ln>
            <a:solidFill>
              <a:schemeClr val="accent1"/>
            </a:solidFill>
          </a:ln>
          <a:effectLst/>
        </p:spPr>
      </p:pic>
      <p:sp>
        <p:nvSpPr>
          <p:cNvPr id="6" name="Date Placeholder 5">
            <a:extLst>
              <a:ext uri="{FF2B5EF4-FFF2-40B4-BE49-F238E27FC236}">
                <a16:creationId xmlns:a16="http://schemas.microsoft.com/office/drawing/2014/main" xmlns="" id="{8DACD99A-47FF-4A0B-BFA4-72A3739EA6F2}"/>
              </a:ext>
            </a:extLst>
          </p:cNvPr>
          <p:cNvSpPr>
            <a:spLocks noGrp="1"/>
          </p:cNvSpPr>
          <p:nvPr>
            <p:ph type="dt" sz="half" idx="10"/>
          </p:nvPr>
        </p:nvSpPr>
        <p:spPr/>
        <p:txBody>
          <a:bodyPr/>
          <a:lstStyle/>
          <a:p>
            <a:r>
              <a:rPr lang="en-ZA"/>
              <a:t>2019/03/04</a:t>
            </a:r>
          </a:p>
        </p:txBody>
      </p:sp>
      <p:sp>
        <p:nvSpPr>
          <p:cNvPr id="7" name="Slide Number Placeholder 6">
            <a:extLst>
              <a:ext uri="{FF2B5EF4-FFF2-40B4-BE49-F238E27FC236}">
                <a16:creationId xmlns:a16="http://schemas.microsoft.com/office/drawing/2014/main" xmlns="" id="{AA5B5EE9-6C61-4239-85D6-1A6D5A9514EF}"/>
              </a:ext>
            </a:extLst>
          </p:cNvPr>
          <p:cNvSpPr>
            <a:spLocks noGrp="1"/>
          </p:cNvSpPr>
          <p:nvPr>
            <p:ph type="sldNum" sz="quarter" idx="12"/>
          </p:nvPr>
        </p:nvSpPr>
        <p:spPr/>
        <p:txBody>
          <a:bodyPr/>
          <a:lstStyle/>
          <a:p>
            <a:fld id="{BB967394-9EC8-4D36-B1B7-288B6646F181}" type="slidenum">
              <a:rPr lang="en-ZA" smtClean="0"/>
              <a:pPr/>
              <a:t>11</a:t>
            </a:fld>
            <a:endParaRPr lang="en-ZA"/>
          </a:p>
        </p:txBody>
      </p:sp>
      <p:cxnSp>
        <p:nvCxnSpPr>
          <p:cNvPr id="8" name="Straight Arrow Connector 7">
            <a:extLst>
              <a:ext uri="{FF2B5EF4-FFF2-40B4-BE49-F238E27FC236}">
                <a16:creationId xmlns:a16="http://schemas.microsoft.com/office/drawing/2014/main" xmlns="" id="{8258D9DE-120F-45C5-877B-2C7DD06E8EDF}"/>
              </a:ext>
            </a:extLst>
          </p:cNvPr>
          <p:cNvCxnSpPr>
            <a:cxnSpLocks/>
          </p:cNvCxnSpPr>
          <p:nvPr/>
        </p:nvCxnSpPr>
        <p:spPr>
          <a:xfrm flipV="1">
            <a:off x="4359928" y="2101174"/>
            <a:ext cx="4988353" cy="252920"/>
          </a:xfrm>
          <a:prstGeom prst="straightConnector1">
            <a:avLst/>
          </a:prstGeom>
          <a:ln w="38100" cmpd="sng">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8D4F037E-BA56-4F54-B097-65689DE6BAB1}"/>
              </a:ext>
            </a:extLst>
          </p:cNvPr>
          <p:cNvCxnSpPr>
            <a:cxnSpLocks/>
          </p:cNvCxnSpPr>
          <p:nvPr/>
        </p:nvCxnSpPr>
        <p:spPr>
          <a:xfrm flipV="1">
            <a:off x="5262664" y="3317132"/>
            <a:ext cx="4280170" cy="365125"/>
          </a:xfrm>
          <a:prstGeom prst="straightConnector1">
            <a:avLst/>
          </a:prstGeom>
          <a:ln w="38100" cmpd="sng">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24440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pic>
        <p:nvPicPr>
          <p:cNvPr id="10" name="Picture Placeholder 9">
            <a:extLst>
              <a:ext uri="{FF2B5EF4-FFF2-40B4-BE49-F238E27FC236}">
                <a16:creationId xmlns:a16="http://schemas.microsoft.com/office/drawing/2014/main" xmlns="" id="{ADC0B552-8DFF-4A02-91C6-302E07638967}"/>
              </a:ext>
            </a:extLst>
          </p:cNvPr>
          <p:cNvPicPr>
            <a:picLocks noGrp="1" noChangeAspect="1"/>
          </p:cNvPicPr>
          <p:nvPr>
            <p:ph type="pic" idx="1"/>
          </p:nvPr>
        </p:nvPicPr>
        <p:blipFill rotWithShape="1">
          <a:blip r:embed="rId3" cstate="print">
            <a:alphaModFix/>
            <a:extLst/>
          </a:blip>
          <a:srcRect l="11418" r="14692"/>
          <a:stretch/>
        </p:blipFill>
        <p:spPr>
          <a:xfrm>
            <a:off x="5876543" y="798444"/>
            <a:ext cx="5095951" cy="5465616"/>
          </a:xfrm>
          <a:prstGeom prst="rect">
            <a:avLst/>
          </a:prstGeom>
        </p:spPr>
      </p:pic>
      <p:sp>
        <p:nvSpPr>
          <p:cNvPr id="2" name="Title 1">
            <a:extLst>
              <a:ext uri="{FF2B5EF4-FFF2-40B4-BE49-F238E27FC236}">
                <a16:creationId xmlns:a16="http://schemas.microsoft.com/office/drawing/2014/main" xmlns="" id="{854416FA-0FA1-42F9-8EC3-C77BC44A085F}"/>
              </a:ext>
            </a:extLst>
          </p:cNvPr>
          <p:cNvSpPr>
            <a:spLocks noGrp="1"/>
          </p:cNvSpPr>
          <p:nvPr>
            <p:ph type="title"/>
          </p:nvPr>
        </p:nvSpPr>
        <p:spPr>
          <a:xfrm>
            <a:off x="804998" y="548640"/>
            <a:ext cx="4697147" cy="3547872"/>
          </a:xfrm>
          <a:noFill/>
          <a:ln>
            <a:noFill/>
          </a:ln>
        </p:spPr>
        <p:txBody>
          <a:bodyPr vert="horz" lIns="91440" tIns="45720" rIns="91440" bIns="45720" rtlCol="0" anchor="ctr">
            <a:noAutofit/>
          </a:bodyPr>
          <a:lstStyle/>
          <a:p>
            <a:r>
              <a:rPr lang="en-US" sz="3600" dirty="0">
                <a:solidFill>
                  <a:srgbClr val="000000"/>
                </a:solidFill>
              </a:rPr>
              <a:t>“</a:t>
            </a:r>
            <a:r>
              <a:rPr lang="en-US" sz="4000" dirty="0">
                <a:solidFill>
                  <a:srgbClr val="000000"/>
                </a:solidFill>
              </a:rPr>
              <a:t>Growing</a:t>
            </a:r>
            <a:r>
              <a:rPr lang="en-US" sz="3600" dirty="0">
                <a:solidFill>
                  <a:srgbClr val="000000"/>
                </a:solidFill>
              </a:rPr>
              <a:t> food is the most dangerous occupation on earth; you are in danger of becoming free”</a:t>
            </a:r>
            <a:br>
              <a:rPr lang="en-US" sz="3600" dirty="0">
                <a:solidFill>
                  <a:srgbClr val="000000"/>
                </a:solidFill>
              </a:rPr>
            </a:br>
            <a:r>
              <a:rPr lang="en-US" sz="1800" dirty="0">
                <a:solidFill>
                  <a:srgbClr val="000000"/>
                </a:solidFill>
              </a:rPr>
              <a:t>Jules </a:t>
            </a:r>
            <a:r>
              <a:rPr lang="en-US" sz="1800" dirty="0" err="1">
                <a:solidFill>
                  <a:srgbClr val="000000"/>
                </a:solidFill>
              </a:rPr>
              <a:t>Dervaes</a:t>
            </a:r>
            <a:r>
              <a:rPr lang="en-US" sz="1800" dirty="0">
                <a:solidFill>
                  <a:srgbClr val="000000"/>
                </a:solidFill>
              </a:rPr>
              <a:t>, Urban Homestead in Pasadena, California </a:t>
            </a:r>
            <a:r>
              <a:rPr lang="en-US" sz="1600" dirty="0">
                <a:solidFill>
                  <a:srgbClr val="000000"/>
                </a:solidFill>
                <a:hlinkClick r:id="rId4"/>
              </a:rPr>
              <a:t>https://www.youtube.com/watch?v=7IbODJiEM5A</a:t>
            </a:r>
            <a:r>
              <a:rPr lang="en-US" sz="1600" dirty="0">
                <a:solidFill>
                  <a:srgbClr val="000000"/>
                </a:solidFill>
              </a:rPr>
              <a:t> </a:t>
            </a:r>
            <a:r>
              <a:rPr lang="en-US" sz="1800" dirty="0">
                <a:solidFill>
                  <a:srgbClr val="000000"/>
                </a:solidFill>
              </a:rPr>
              <a:t/>
            </a:r>
            <a:br>
              <a:rPr lang="en-US" sz="1800" dirty="0">
                <a:solidFill>
                  <a:srgbClr val="000000"/>
                </a:solidFill>
              </a:rPr>
            </a:br>
            <a:endParaRPr lang="en-US" sz="1800" dirty="0">
              <a:solidFill>
                <a:srgbClr val="000000"/>
              </a:solidFill>
            </a:endParaRPr>
          </a:p>
        </p:txBody>
      </p:sp>
      <p:sp>
        <p:nvSpPr>
          <p:cNvPr id="4" name="Text Placeholder 3">
            <a:extLst>
              <a:ext uri="{FF2B5EF4-FFF2-40B4-BE49-F238E27FC236}">
                <a16:creationId xmlns:a16="http://schemas.microsoft.com/office/drawing/2014/main" xmlns="" id="{9B9066F7-F241-460B-B5B5-14D4B58D561C}"/>
              </a:ext>
            </a:extLst>
          </p:cNvPr>
          <p:cNvSpPr>
            <a:spLocks noGrp="1"/>
          </p:cNvSpPr>
          <p:nvPr>
            <p:ph type="body" sz="half" idx="2"/>
          </p:nvPr>
        </p:nvSpPr>
        <p:spPr>
          <a:xfrm>
            <a:off x="795342" y="4096513"/>
            <a:ext cx="4706803" cy="2127190"/>
          </a:xfrm>
          <a:ln>
            <a:solidFill>
              <a:schemeClr val="tx1"/>
            </a:solidFill>
          </a:ln>
        </p:spPr>
        <p:txBody>
          <a:bodyPr vert="horz" lIns="91440" tIns="45720" rIns="91440" bIns="45720" rtlCol="0" anchor="ctr">
            <a:normAutofit/>
          </a:bodyPr>
          <a:lstStyle/>
          <a:p>
            <a:pPr marL="342900" indent="-228600">
              <a:buFont typeface="Arial" panose="020B0604020202020204" pitchFamily="34" charset="0"/>
              <a:buChar char="•"/>
            </a:pPr>
            <a:endParaRPr lang="en-US" sz="2000" dirty="0">
              <a:solidFill>
                <a:srgbClr val="000000"/>
              </a:solidFill>
            </a:endParaRPr>
          </a:p>
          <a:p>
            <a:pPr marL="342900" indent="-228600">
              <a:buFont typeface="Arial" panose="020B0604020202020204" pitchFamily="34" charset="0"/>
              <a:buChar char="•"/>
            </a:pPr>
            <a:r>
              <a:rPr lang="en-US" sz="2000" dirty="0">
                <a:solidFill>
                  <a:srgbClr val="000000"/>
                </a:solidFill>
              </a:rPr>
              <a:t>Grows over 3 tons of food annually on 360sqm.</a:t>
            </a:r>
          </a:p>
          <a:p>
            <a:pPr marL="342900" indent="-228600">
              <a:buFont typeface="Arial" panose="020B0604020202020204" pitchFamily="34" charset="0"/>
              <a:buChar char="•"/>
            </a:pPr>
            <a:r>
              <a:rPr lang="en-US" sz="2000" dirty="0">
                <a:solidFill>
                  <a:srgbClr val="000000"/>
                </a:solidFill>
              </a:rPr>
              <a:t>Employs family of four.</a:t>
            </a:r>
          </a:p>
          <a:p>
            <a:pPr marL="342900" indent="-228600">
              <a:buFont typeface="Arial" panose="020B0604020202020204" pitchFamily="34" charset="0"/>
              <a:buChar char="•"/>
            </a:pPr>
            <a:r>
              <a:rPr lang="en-US" sz="2000" dirty="0">
                <a:solidFill>
                  <a:srgbClr val="000000"/>
                </a:solidFill>
              </a:rPr>
              <a:t>Processes and or sells surplus</a:t>
            </a:r>
          </a:p>
          <a:p>
            <a:pPr indent="-228600">
              <a:buFont typeface="Arial" panose="020B0604020202020204" pitchFamily="34" charset="0"/>
              <a:buChar char="•"/>
            </a:pPr>
            <a:endParaRPr lang="en-US" sz="2000" dirty="0">
              <a:solidFill>
                <a:srgbClr val="000000"/>
              </a:solidFill>
            </a:endParaRPr>
          </a:p>
        </p:txBody>
      </p:sp>
      <p:sp>
        <p:nvSpPr>
          <p:cNvPr id="5" name="Date Placeholder 4">
            <a:extLst>
              <a:ext uri="{FF2B5EF4-FFF2-40B4-BE49-F238E27FC236}">
                <a16:creationId xmlns:a16="http://schemas.microsoft.com/office/drawing/2014/main" xmlns="" id="{0B90E57E-323D-4312-A870-CD936D33C7D3}"/>
              </a:ext>
            </a:extLst>
          </p:cNvPr>
          <p:cNvSpPr>
            <a:spLocks noGrp="1"/>
          </p:cNvSpPr>
          <p:nvPr>
            <p:ph type="dt" sz="half" idx="10"/>
          </p:nvPr>
        </p:nvSpPr>
        <p:spPr>
          <a:xfrm>
            <a:off x="7554138" y="6223702"/>
            <a:ext cx="3108065" cy="314067"/>
          </a:xfrm>
        </p:spPr>
        <p:txBody>
          <a:bodyPr vert="horz" lIns="91440" tIns="45720" rIns="91440" bIns="45720" rtlCol="0" anchor="ctr">
            <a:normAutofit/>
          </a:bodyPr>
          <a:lstStyle/>
          <a:p>
            <a:pPr algn="r">
              <a:spcAft>
                <a:spcPts val="600"/>
              </a:spcAft>
              <a:defRPr/>
            </a:pPr>
            <a:r>
              <a:rPr lang="en-US" sz="1100">
                <a:solidFill>
                  <a:srgbClr val="FFFFFF"/>
                </a:solidFill>
                <a:latin typeface="Calibri" panose="020F0502020204030204"/>
              </a:rPr>
              <a:t>2019/03/04</a:t>
            </a:r>
          </a:p>
        </p:txBody>
      </p:sp>
      <p:sp>
        <p:nvSpPr>
          <p:cNvPr id="6" name="Slide Number Placeholder 5">
            <a:extLst>
              <a:ext uri="{FF2B5EF4-FFF2-40B4-BE49-F238E27FC236}">
                <a16:creationId xmlns:a16="http://schemas.microsoft.com/office/drawing/2014/main" xmlns="" id="{9279D84D-61D0-4E26-B1DF-35D8063D3BC5}"/>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BB967394-9EC8-4D36-B1B7-288B6646F181}" type="slidenum">
              <a:rPr lang="en-US" sz="1100">
                <a:solidFill>
                  <a:srgbClr val="FFFFFF"/>
                </a:solidFill>
                <a:latin typeface="Calibri" panose="020F0502020204030204"/>
              </a:rPr>
              <a:pPr>
                <a:spcAft>
                  <a:spcPts val="600"/>
                </a:spcAft>
                <a:defRPr/>
              </a:pPr>
              <a:t>12</a:t>
            </a:fld>
            <a:endParaRPr lang="en-US" sz="1100">
              <a:solidFill>
                <a:srgbClr val="FFFFFF"/>
              </a:solidFill>
              <a:latin typeface="Calibri" panose="020F0502020204030204"/>
            </a:endParaRPr>
          </a:p>
        </p:txBody>
      </p:sp>
      <p:sp>
        <p:nvSpPr>
          <p:cNvPr id="17" name="Freeform: Shape 16">
            <a:extLst>
              <a:ext uri="{FF2B5EF4-FFF2-40B4-BE49-F238E27FC236}">
                <a16:creationId xmlns:a16="http://schemas.microsoft.com/office/drawing/2014/main" xmlns="" id="{A397E10A-EC3D-4B64-BF8A-935D28432BAE}"/>
              </a:ext>
            </a:extLst>
          </p:cNvPr>
          <p:cNvSpPr/>
          <p:nvPr/>
        </p:nvSpPr>
        <p:spPr>
          <a:xfrm>
            <a:off x="5836755" y="2383609"/>
            <a:ext cx="4647191" cy="3672868"/>
          </a:xfrm>
          <a:custGeom>
            <a:avLst/>
            <a:gdLst>
              <a:gd name="connsiteX0" fmla="*/ 3401568 w 4693920"/>
              <a:gd name="connsiteY0" fmla="*/ 0 h 3401568"/>
              <a:gd name="connsiteX1" fmla="*/ 3401568 w 4693920"/>
              <a:gd name="connsiteY1" fmla="*/ 73152 h 3401568"/>
              <a:gd name="connsiteX2" fmla="*/ 4693920 w 4693920"/>
              <a:gd name="connsiteY2" fmla="*/ 1438656 h 3401568"/>
              <a:gd name="connsiteX3" fmla="*/ 1207008 w 4693920"/>
              <a:gd name="connsiteY3" fmla="*/ 3401568 h 3401568"/>
              <a:gd name="connsiteX4" fmla="*/ 0 w 4693920"/>
              <a:gd name="connsiteY4" fmla="*/ 1999488 h 3401568"/>
              <a:gd name="connsiteX5" fmla="*/ 3401568 w 4693920"/>
              <a:gd name="connsiteY5" fmla="*/ 0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3920" h="3401568">
                <a:moveTo>
                  <a:pt x="3401568" y="0"/>
                </a:moveTo>
                <a:lnTo>
                  <a:pt x="3401568" y="73152"/>
                </a:lnTo>
                <a:lnTo>
                  <a:pt x="4693920" y="1438656"/>
                </a:lnTo>
                <a:lnTo>
                  <a:pt x="1207008" y="3401568"/>
                </a:lnTo>
                <a:lnTo>
                  <a:pt x="0" y="1999488"/>
                </a:lnTo>
                <a:lnTo>
                  <a:pt x="3401568" y="0"/>
                </a:lnTo>
                <a:close/>
              </a:path>
            </a:pathLst>
          </a:cu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xmlns="" val="87181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A985E-14CE-4646-9602-CB908A01BF43}"/>
              </a:ext>
            </a:extLst>
          </p:cNvPr>
          <p:cNvSpPr>
            <a:spLocks noGrp="1"/>
          </p:cNvSpPr>
          <p:nvPr>
            <p:ph type="title"/>
          </p:nvPr>
        </p:nvSpPr>
        <p:spPr>
          <a:xfrm>
            <a:off x="648929" y="629266"/>
            <a:ext cx="6586491" cy="1676603"/>
          </a:xfrm>
        </p:spPr>
        <p:txBody>
          <a:bodyPr vert="horz" lIns="91440" tIns="45720" rIns="91440" bIns="45720" rtlCol="0" anchor="ctr">
            <a:normAutofit/>
          </a:bodyPr>
          <a:lstStyle/>
          <a:p>
            <a:r>
              <a:rPr lang="en-US" sz="4000" dirty="0">
                <a:solidFill>
                  <a:srgbClr val="000000"/>
                </a:solidFill>
              </a:rPr>
              <a:t>Retrenched workers land on their feet as small farmers.</a:t>
            </a:r>
          </a:p>
        </p:txBody>
      </p:sp>
      <p:sp>
        <p:nvSpPr>
          <p:cNvPr id="4" name="Text Placeholder 3">
            <a:extLst>
              <a:ext uri="{FF2B5EF4-FFF2-40B4-BE49-F238E27FC236}">
                <a16:creationId xmlns:a16="http://schemas.microsoft.com/office/drawing/2014/main" xmlns="" id="{108994B4-1F16-48E8-82A9-4B96221B5811}"/>
              </a:ext>
            </a:extLst>
          </p:cNvPr>
          <p:cNvSpPr>
            <a:spLocks noGrp="1"/>
          </p:cNvSpPr>
          <p:nvPr>
            <p:ph type="body" sz="half" idx="2"/>
          </p:nvPr>
        </p:nvSpPr>
        <p:spPr>
          <a:xfrm>
            <a:off x="648930" y="2438400"/>
            <a:ext cx="6586489" cy="3785419"/>
          </a:xfrm>
          <a:ln>
            <a:solidFill>
              <a:schemeClr val="accent1"/>
            </a:solidFill>
          </a:ln>
        </p:spPr>
        <p:txBody>
          <a:bodyPr vert="horz" lIns="91440" tIns="45720" rIns="91440" bIns="45720" rtlCol="0" anchor="ctr">
            <a:normAutofit/>
          </a:bodyPr>
          <a:lstStyle/>
          <a:p>
            <a:pPr indent="-228600">
              <a:buFont typeface="Arial" panose="020B0604020202020204" pitchFamily="34" charset="0"/>
              <a:buChar char="•"/>
            </a:pPr>
            <a:r>
              <a:rPr lang="en-US" sz="2400" dirty="0"/>
              <a:t>1,350 were laid off at RCL Foods in 2018 due to cheap chicken imports.  </a:t>
            </a:r>
          </a:p>
          <a:p>
            <a:pPr indent="-228600">
              <a:buFont typeface="Arial" panose="020B0604020202020204" pitchFamily="34" charset="0"/>
              <a:buChar char="•"/>
            </a:pPr>
            <a:r>
              <a:rPr lang="en-US" sz="2400" dirty="0"/>
              <a:t>Many learned to farm with chickens and vegetables. Though there was a shortage of land because of high price</a:t>
            </a:r>
          </a:p>
        </p:txBody>
      </p:sp>
      <p:sp>
        <p:nvSpPr>
          <p:cNvPr id="11" name="Date Placeholder 10">
            <a:extLst>
              <a:ext uri="{FF2B5EF4-FFF2-40B4-BE49-F238E27FC236}">
                <a16:creationId xmlns:a16="http://schemas.microsoft.com/office/drawing/2014/main" xmlns="" id="{5CF96275-8671-4275-B775-B38B976E2AF3}"/>
              </a:ext>
            </a:extLst>
          </p:cNvPr>
          <p:cNvSpPr>
            <a:spLocks noGrp="1"/>
          </p:cNvSpPr>
          <p:nvPr>
            <p:ph type="dt" sz="half" idx="10"/>
          </p:nvPr>
        </p:nvSpPr>
        <p:spPr>
          <a:xfrm>
            <a:off x="838200" y="6356350"/>
            <a:ext cx="2049855"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2019/03/04</a:t>
            </a:r>
          </a:p>
        </p:txBody>
      </p:sp>
      <p:pic>
        <p:nvPicPr>
          <p:cNvPr id="10" name="Picture 9" descr="A person standing in a garden&#10;&#10;Description automatically generated">
            <a:extLst>
              <a:ext uri="{FF2B5EF4-FFF2-40B4-BE49-F238E27FC236}">
                <a16:creationId xmlns:a16="http://schemas.microsoft.com/office/drawing/2014/main" xmlns="" id="{8F71B79B-4107-4997-BABF-D76F3A4ABCBF}"/>
              </a:ext>
            </a:extLst>
          </p:cNvPr>
          <p:cNvPicPr>
            <a:picLocks noChangeAspect="1"/>
          </p:cNvPicPr>
          <p:nvPr/>
        </p:nvPicPr>
        <p:blipFill rotWithShape="1">
          <a:blip r:embed="rId2" cstate="print"/>
          <a:srcRect t="1619"/>
          <a:stretch/>
        </p:blipFill>
        <p:spPr>
          <a:xfrm>
            <a:off x="7556408" y="321012"/>
            <a:ext cx="4635591" cy="5902807"/>
          </a:xfrm>
          <a:prstGeom prst="rect">
            <a:avLst/>
          </a:prstGeom>
          <a:ln>
            <a:solidFill>
              <a:schemeClr val="accent1"/>
            </a:solidFill>
          </a:ln>
          <a:effectLst/>
        </p:spPr>
      </p:pic>
      <p:sp>
        <p:nvSpPr>
          <p:cNvPr id="12" name="Slide Number Placeholder 11">
            <a:extLst>
              <a:ext uri="{FF2B5EF4-FFF2-40B4-BE49-F238E27FC236}">
                <a16:creationId xmlns:a16="http://schemas.microsoft.com/office/drawing/2014/main" xmlns="" id="{B3316AAB-7411-44B3-BF28-611128CA6B9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967394-9EC8-4D36-B1B7-288B6646F181}"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spTree>
    <p:extLst>
      <p:ext uri="{BB962C8B-B14F-4D97-AF65-F5344CB8AC3E}">
        <p14:creationId xmlns:p14="http://schemas.microsoft.com/office/powerpoint/2010/main" xmlns="" val="3680563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earing glasses&#10;&#10;Description automatically generated">
            <a:extLst>
              <a:ext uri="{FF2B5EF4-FFF2-40B4-BE49-F238E27FC236}">
                <a16:creationId xmlns:a16="http://schemas.microsoft.com/office/drawing/2014/main" xmlns="" id="{97158947-EA76-477E-B9B9-C3905D478A7E}"/>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xmlns="" val="0"/>
              </a:ext>
            </a:extLst>
          </a:blip>
          <a:srcRect l="39666" r="-338"/>
          <a:stretch/>
        </p:blipFill>
        <p:spPr>
          <a:xfrm>
            <a:off x="6223354" y="995363"/>
            <a:ext cx="4986513" cy="4873625"/>
          </a:xfrm>
        </p:spPr>
      </p:pic>
      <p:sp>
        <p:nvSpPr>
          <p:cNvPr id="4" name="Text Placeholder 3">
            <a:extLst>
              <a:ext uri="{FF2B5EF4-FFF2-40B4-BE49-F238E27FC236}">
                <a16:creationId xmlns:a16="http://schemas.microsoft.com/office/drawing/2014/main" xmlns="" id="{D5B048EA-8656-4D82-9815-FCDC28B16A96}"/>
              </a:ext>
            </a:extLst>
          </p:cNvPr>
          <p:cNvSpPr>
            <a:spLocks noGrp="1"/>
          </p:cNvSpPr>
          <p:nvPr>
            <p:ph type="body" sz="half" idx="2"/>
          </p:nvPr>
        </p:nvSpPr>
        <p:spPr>
          <a:xfrm>
            <a:off x="838200" y="3633868"/>
            <a:ext cx="3932237" cy="2144809"/>
          </a:xfrm>
          <a:ln>
            <a:solidFill>
              <a:schemeClr val="tx1"/>
            </a:solidFill>
          </a:ln>
        </p:spPr>
        <p:txBody>
          <a:bodyPr>
            <a:normAutofit fontScale="92500" lnSpcReduction="10000"/>
          </a:bodyPr>
          <a:lstStyle/>
          <a:p>
            <a:endParaRPr lang="en-ZA" dirty="0"/>
          </a:p>
          <a:p>
            <a:r>
              <a:rPr lang="en-ZA" dirty="0"/>
              <a:t>“One of the general principles of taxation is that one should tax factors that are inelastic in supply, since there are no adverse supply side effects. Land does not disappear when it is taxed. </a:t>
            </a:r>
          </a:p>
          <a:p>
            <a:r>
              <a:rPr lang="en-ZA" dirty="0"/>
              <a:t>“That is why it also makes sense, from an efficiency point of view, to tax natural resource rents at as close to 100% as possible.”</a:t>
            </a:r>
          </a:p>
        </p:txBody>
      </p:sp>
      <p:sp>
        <p:nvSpPr>
          <p:cNvPr id="5" name="Date Placeholder 4">
            <a:extLst>
              <a:ext uri="{FF2B5EF4-FFF2-40B4-BE49-F238E27FC236}">
                <a16:creationId xmlns:a16="http://schemas.microsoft.com/office/drawing/2014/main" xmlns="" id="{759BC829-90FC-4BFB-9B85-2F3229346504}"/>
              </a:ext>
            </a:extLst>
          </p:cNvPr>
          <p:cNvSpPr>
            <a:spLocks noGrp="1"/>
          </p:cNvSpPr>
          <p:nvPr>
            <p:ph type="dt" sz="half" idx="10"/>
          </p:nvPr>
        </p:nvSpPr>
        <p:spPr/>
        <p:txBody>
          <a:bodyPr/>
          <a:lstStyle/>
          <a:p>
            <a:r>
              <a:rPr lang="en-ZA"/>
              <a:t>2019/03/04</a:t>
            </a:r>
          </a:p>
        </p:txBody>
      </p:sp>
      <p:sp>
        <p:nvSpPr>
          <p:cNvPr id="6" name="Slide Number Placeholder 5">
            <a:extLst>
              <a:ext uri="{FF2B5EF4-FFF2-40B4-BE49-F238E27FC236}">
                <a16:creationId xmlns:a16="http://schemas.microsoft.com/office/drawing/2014/main" xmlns="" id="{61E9BB9C-C64A-474B-84AF-8E725FF9973D}"/>
              </a:ext>
            </a:extLst>
          </p:cNvPr>
          <p:cNvSpPr>
            <a:spLocks noGrp="1"/>
          </p:cNvSpPr>
          <p:nvPr>
            <p:ph type="sldNum" sz="quarter" idx="12"/>
          </p:nvPr>
        </p:nvSpPr>
        <p:spPr/>
        <p:txBody>
          <a:bodyPr/>
          <a:lstStyle/>
          <a:p>
            <a:fld id="{BB967394-9EC8-4D36-B1B7-288B6646F181}" type="slidenum">
              <a:rPr lang="en-ZA" smtClean="0"/>
              <a:pPr/>
              <a:t>14</a:t>
            </a:fld>
            <a:endParaRPr lang="en-ZA"/>
          </a:p>
        </p:txBody>
      </p:sp>
      <p:sp>
        <p:nvSpPr>
          <p:cNvPr id="9" name="Rectangle 8">
            <a:extLst>
              <a:ext uri="{FF2B5EF4-FFF2-40B4-BE49-F238E27FC236}">
                <a16:creationId xmlns:a16="http://schemas.microsoft.com/office/drawing/2014/main" xmlns="" id="{D5F0060B-565A-4B8F-81D2-4C55B6AE27C6}"/>
              </a:ext>
            </a:extLst>
          </p:cNvPr>
          <p:cNvSpPr/>
          <p:nvPr/>
        </p:nvSpPr>
        <p:spPr>
          <a:xfrm>
            <a:off x="838200" y="1079323"/>
            <a:ext cx="3824111" cy="2554545"/>
          </a:xfrm>
          <a:prstGeom prst="rect">
            <a:avLst/>
          </a:prstGeom>
        </p:spPr>
        <p:txBody>
          <a:bodyPr wrap="square">
            <a:spAutoFit/>
          </a:bodyPr>
          <a:lstStyle/>
          <a:p>
            <a:r>
              <a:rPr lang="en-ZA" sz="3200" dirty="0"/>
              <a:t>The Generalized Henry George Principle</a:t>
            </a:r>
          </a:p>
          <a:p>
            <a:r>
              <a:rPr lang="en-ZA" sz="3200" dirty="0"/>
              <a:t>By Joseph Stiglitz (Nobel Prize Winner) </a:t>
            </a:r>
          </a:p>
        </p:txBody>
      </p:sp>
    </p:spTree>
    <p:extLst>
      <p:ext uri="{BB962C8B-B14F-4D97-AF65-F5344CB8AC3E}">
        <p14:creationId xmlns:p14="http://schemas.microsoft.com/office/powerpoint/2010/main" xmlns="" val="101032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5DD4F6BE-5F0B-4005-A6D5-D653E66EC86D}"/>
              </a:ext>
            </a:extLst>
          </p:cNvPr>
          <p:cNvPicPr>
            <a:picLocks noGrp="1" noChangeAspect="1"/>
          </p:cNvPicPr>
          <p:nvPr>
            <p:ph type="pic" idx="1"/>
          </p:nvPr>
        </p:nvPicPr>
        <p:blipFill rotWithShape="1">
          <a:blip r:embed="rId2" cstate="print"/>
          <a:srcRect l="6938" r="6940" b="3"/>
          <a:stretch/>
        </p:blipFill>
        <p:spPr>
          <a:xfrm>
            <a:off x="5120640" y="1904281"/>
            <a:ext cx="6233160" cy="4272681"/>
          </a:xfrm>
          <a:prstGeom prst="rect">
            <a:avLst/>
          </a:prstGeom>
          <a:ln>
            <a:solidFill>
              <a:schemeClr val="tx1"/>
            </a:solidFill>
          </a:ln>
        </p:spPr>
      </p:pic>
      <p:sp>
        <p:nvSpPr>
          <p:cNvPr id="5" name="Date Placeholder 4">
            <a:extLst>
              <a:ext uri="{FF2B5EF4-FFF2-40B4-BE49-F238E27FC236}">
                <a16:creationId xmlns:a16="http://schemas.microsoft.com/office/drawing/2014/main" xmlns="" id="{D4790E09-68D2-4F8C-92EC-95AB411CFCD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2019/03/04</a:t>
            </a:r>
          </a:p>
        </p:txBody>
      </p:sp>
      <p:sp>
        <p:nvSpPr>
          <p:cNvPr id="6" name="Slide Number Placeholder 5">
            <a:extLst>
              <a:ext uri="{FF2B5EF4-FFF2-40B4-BE49-F238E27FC236}">
                <a16:creationId xmlns:a16="http://schemas.microsoft.com/office/drawing/2014/main" xmlns="" id="{D92ACA2C-75E2-41E9-AB43-AE5A77606D5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967394-9EC8-4D36-B1B7-288B6646F181}" type="slidenum">
              <a:rPr lang="en-US" smtClean="0">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sp>
        <p:nvSpPr>
          <p:cNvPr id="10" name="Text Placeholder 9">
            <a:extLst>
              <a:ext uri="{FF2B5EF4-FFF2-40B4-BE49-F238E27FC236}">
                <a16:creationId xmlns:a16="http://schemas.microsoft.com/office/drawing/2014/main" xmlns="" id="{AE931A87-6714-4180-8993-842C292D1F47}"/>
              </a:ext>
            </a:extLst>
          </p:cNvPr>
          <p:cNvSpPr>
            <a:spLocks noGrp="1"/>
          </p:cNvSpPr>
          <p:nvPr>
            <p:ph type="body" sz="half" idx="2"/>
          </p:nvPr>
        </p:nvSpPr>
        <p:spPr>
          <a:xfrm>
            <a:off x="838200" y="3884850"/>
            <a:ext cx="3932237" cy="2292111"/>
          </a:xfrm>
          <a:ln>
            <a:solidFill>
              <a:schemeClr val="tx1"/>
            </a:solidFill>
          </a:ln>
        </p:spPr>
        <p:txBody>
          <a:bodyPr>
            <a:normAutofit fontScale="92500" lnSpcReduction="20000"/>
          </a:bodyPr>
          <a:lstStyle/>
          <a:p>
            <a:r>
              <a:rPr lang="en-ZA" sz="2400" dirty="0"/>
              <a:t>Comparing the relationships between tax rates of four nations as a percentage of GDP and the average annual return in those nations’ stock market indexes over the 11-year period from 1990 to 2000. </a:t>
            </a:r>
          </a:p>
          <a:p>
            <a:r>
              <a:rPr lang="en-ZA" dirty="0"/>
              <a:t>GDP. Market data provided by </a:t>
            </a:r>
            <a:r>
              <a:rPr lang="en-ZA" sz="1200" dirty="0"/>
              <a:t>http://www.pring.com/ and http://www.metastock.com.</a:t>
            </a:r>
          </a:p>
          <a:p>
            <a:endParaRPr lang="en-ZA" sz="1800" dirty="0"/>
          </a:p>
        </p:txBody>
      </p:sp>
      <p:sp>
        <p:nvSpPr>
          <p:cNvPr id="11" name="Rectangle 10">
            <a:extLst>
              <a:ext uri="{FF2B5EF4-FFF2-40B4-BE49-F238E27FC236}">
                <a16:creationId xmlns:a16="http://schemas.microsoft.com/office/drawing/2014/main" xmlns="" id="{53D79342-4422-42CB-8479-9D2349734627}"/>
              </a:ext>
            </a:extLst>
          </p:cNvPr>
          <p:cNvSpPr/>
          <p:nvPr/>
        </p:nvSpPr>
        <p:spPr>
          <a:xfrm>
            <a:off x="838201" y="837862"/>
            <a:ext cx="3932236" cy="3046988"/>
          </a:xfrm>
          <a:prstGeom prst="rect">
            <a:avLst/>
          </a:prstGeom>
        </p:spPr>
        <p:txBody>
          <a:bodyPr wrap="square">
            <a:spAutoFit/>
          </a:bodyPr>
          <a:lstStyle/>
          <a:p>
            <a:r>
              <a:rPr lang="en-ZA" sz="3200" dirty="0"/>
              <a:t>Turn ZA into a world beating tax haven by replacing income taxes and vat with a 100% tax on land rents.</a:t>
            </a:r>
          </a:p>
        </p:txBody>
      </p:sp>
    </p:spTree>
    <p:extLst>
      <p:ext uri="{BB962C8B-B14F-4D97-AF65-F5344CB8AC3E}">
        <p14:creationId xmlns:p14="http://schemas.microsoft.com/office/powerpoint/2010/main" xmlns="" val="78959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E1C11-5BD8-4B0F-8E2D-378CB0096910}"/>
              </a:ext>
            </a:extLst>
          </p:cNvPr>
          <p:cNvSpPr>
            <a:spLocks noGrp="1"/>
          </p:cNvSpPr>
          <p:nvPr>
            <p:ph type="title"/>
          </p:nvPr>
        </p:nvSpPr>
        <p:spPr>
          <a:xfrm>
            <a:off x="838200" y="0"/>
            <a:ext cx="3797807" cy="3589868"/>
          </a:xfrm>
        </p:spPr>
        <p:txBody>
          <a:bodyPr vert="horz" lIns="91440" tIns="45720" rIns="91440" bIns="45720" rtlCol="0" anchor="ctr">
            <a:normAutofit fontScale="90000"/>
          </a:bodyPr>
          <a:lstStyle/>
          <a:p>
            <a:pPr marL="114300"/>
            <a:r>
              <a:rPr lang="en-ZA" sz="4000" dirty="0"/>
              <a:t>Turn ZA into a world beating tax haven by replacing income taxes and vat with a 100% tax on land rents. </a:t>
            </a:r>
          </a:p>
        </p:txBody>
      </p:sp>
      <p:sp>
        <p:nvSpPr>
          <p:cNvPr id="4" name="Text Placeholder 3">
            <a:extLst>
              <a:ext uri="{FF2B5EF4-FFF2-40B4-BE49-F238E27FC236}">
                <a16:creationId xmlns:a16="http://schemas.microsoft.com/office/drawing/2014/main" xmlns="" id="{8E986A2E-36E2-4870-8D52-43C11A38031C}"/>
              </a:ext>
            </a:extLst>
          </p:cNvPr>
          <p:cNvSpPr>
            <a:spLocks noGrp="1"/>
          </p:cNvSpPr>
          <p:nvPr>
            <p:ph type="body" sz="half" idx="2"/>
          </p:nvPr>
        </p:nvSpPr>
        <p:spPr>
          <a:xfrm>
            <a:off x="838200" y="3589868"/>
            <a:ext cx="3797807" cy="2393244"/>
          </a:xfrm>
          <a:ln>
            <a:solidFill>
              <a:schemeClr val="tx1"/>
            </a:solidFill>
          </a:ln>
        </p:spPr>
        <p:txBody>
          <a:bodyPr vert="horz" lIns="91440" tIns="45720" rIns="91440" bIns="45720" rtlCol="0" anchor="ctr">
            <a:normAutofit/>
          </a:bodyPr>
          <a:lstStyle/>
          <a:p>
            <a:pPr marL="114300"/>
            <a:r>
              <a:rPr lang="en-ZA" sz="2000" dirty="0"/>
              <a:t>Over a 20-year period, an investment in Hong Kong's Hang Seng Index would have returned more than double the same investment in France's CAC-40 and nearly double an investment in Germany's SE XTRA DAX Index.</a:t>
            </a:r>
          </a:p>
        </p:txBody>
      </p:sp>
      <p:sp>
        <p:nvSpPr>
          <p:cNvPr id="5" name="Date Placeholder 4">
            <a:extLst>
              <a:ext uri="{FF2B5EF4-FFF2-40B4-BE49-F238E27FC236}">
                <a16:creationId xmlns:a16="http://schemas.microsoft.com/office/drawing/2014/main" xmlns="" id="{D4790E09-68D2-4F8C-92EC-95AB411CFCD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2019/03/04</a:t>
            </a:r>
          </a:p>
        </p:txBody>
      </p:sp>
      <p:sp>
        <p:nvSpPr>
          <p:cNvPr id="6" name="Slide Number Placeholder 5">
            <a:extLst>
              <a:ext uri="{FF2B5EF4-FFF2-40B4-BE49-F238E27FC236}">
                <a16:creationId xmlns:a16="http://schemas.microsoft.com/office/drawing/2014/main" xmlns="" id="{D92ACA2C-75E2-41E9-AB43-AE5A77606D5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967394-9EC8-4D36-B1B7-288B6646F181}" type="slidenum">
              <a:rPr lang="en-US" smtClean="0">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xmlns="" id="{BA8B688E-5EAB-4BF8-A6CF-DCE6FDF356B0}"/>
              </a:ext>
            </a:extLst>
          </p:cNvPr>
          <p:cNvPicPr>
            <a:picLocks noChangeAspect="1"/>
          </p:cNvPicPr>
          <p:nvPr/>
        </p:nvPicPr>
        <p:blipFill>
          <a:blip r:embed="rId2" cstate="print"/>
          <a:stretch>
            <a:fillRect/>
          </a:stretch>
        </p:blipFill>
        <p:spPr>
          <a:xfrm>
            <a:off x="5264102" y="1256590"/>
            <a:ext cx="6574994" cy="4814426"/>
          </a:xfrm>
          <a:prstGeom prst="rect">
            <a:avLst/>
          </a:prstGeom>
        </p:spPr>
      </p:pic>
    </p:spTree>
    <p:extLst>
      <p:ext uri="{BB962C8B-B14F-4D97-AF65-F5344CB8AC3E}">
        <p14:creationId xmlns:p14="http://schemas.microsoft.com/office/powerpoint/2010/main" xmlns="" val="721274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0795899-8154-485D-AA5D-10EE55E417BB}"/>
              </a:ext>
            </a:extLst>
          </p:cNvPr>
          <p:cNvSpPr>
            <a:spLocks noGrp="1"/>
          </p:cNvSpPr>
          <p:nvPr>
            <p:ph type="title"/>
          </p:nvPr>
        </p:nvSpPr>
        <p:spPr/>
        <p:txBody>
          <a:bodyPr/>
          <a:lstStyle/>
          <a:p>
            <a:r>
              <a:rPr lang="en-US" dirty="0"/>
              <a:t>Launch a R2500pm Basic Income Grant (BIG) in place of BEE</a:t>
            </a:r>
            <a:endParaRPr lang="en-ZA" dirty="0"/>
          </a:p>
        </p:txBody>
      </p:sp>
      <p:sp>
        <p:nvSpPr>
          <p:cNvPr id="9" name="Text Placeholder 8">
            <a:extLst>
              <a:ext uri="{FF2B5EF4-FFF2-40B4-BE49-F238E27FC236}">
                <a16:creationId xmlns:a16="http://schemas.microsoft.com/office/drawing/2014/main" xmlns="" id="{2F901C62-020A-438C-9093-58B6A1F5083A}"/>
              </a:ext>
            </a:extLst>
          </p:cNvPr>
          <p:cNvSpPr>
            <a:spLocks noGrp="1"/>
          </p:cNvSpPr>
          <p:nvPr>
            <p:ph type="body" sz="half" idx="2"/>
          </p:nvPr>
        </p:nvSpPr>
        <p:spPr>
          <a:xfrm>
            <a:off x="839788" y="2057400"/>
            <a:ext cx="3932237" cy="3915383"/>
          </a:xfrm>
        </p:spPr>
        <p:txBody>
          <a:bodyPr anchor="ctr"/>
          <a:lstStyle/>
          <a:p>
            <a:pPr marL="285750" indent="-285750">
              <a:buFont typeface="Arial" panose="020B0604020202020204" pitchFamily="34" charset="0"/>
              <a:buChar char="•"/>
            </a:pPr>
            <a:r>
              <a:rPr lang="en-ZA" dirty="0"/>
              <a:t>BEE unfairly excludes many millions</a:t>
            </a:r>
          </a:p>
          <a:p>
            <a:pPr marL="285750" indent="-285750">
              <a:buFont typeface="Arial" panose="020B0604020202020204" pitchFamily="34" charset="0"/>
              <a:buChar char="•"/>
            </a:pPr>
            <a:r>
              <a:rPr lang="en-ZA" dirty="0"/>
              <a:t>Income taxes and vat cost R1,1tr pain deadweight taxes  (2018) and destroy jobs</a:t>
            </a:r>
          </a:p>
          <a:p>
            <a:pPr marL="285750" indent="-285750">
              <a:buFont typeface="Arial" panose="020B0604020202020204" pitchFamily="34" charset="0"/>
              <a:buChar char="•"/>
            </a:pPr>
            <a:r>
              <a:rPr lang="en-ZA" dirty="0"/>
              <a:t>Government Departments have to be formed to mitigate this damage (Child support, Job Creation, Economic Regulation, Industrialisation, Agriculture), </a:t>
            </a:r>
          </a:p>
          <a:p>
            <a:pPr marL="285750" indent="-285750">
              <a:buFont typeface="Arial" panose="020B0604020202020204" pitchFamily="34" charset="0"/>
              <a:buChar char="•"/>
            </a:pPr>
            <a:r>
              <a:rPr lang="en-ZA" dirty="0"/>
              <a:t>R170bn.pa savings result when closed down</a:t>
            </a:r>
          </a:p>
          <a:p>
            <a:pPr marL="285750" indent="-285750">
              <a:buFont typeface="Arial" panose="020B0604020202020204" pitchFamily="34" charset="0"/>
              <a:buChar char="•"/>
            </a:pPr>
            <a:r>
              <a:rPr lang="en-ZA" dirty="0"/>
              <a:t>After Tax Land Rents Increase by R345bn.pa</a:t>
            </a:r>
          </a:p>
          <a:p>
            <a:pPr marL="285750" indent="-285750">
              <a:buFont typeface="Arial" panose="020B0604020202020204" pitchFamily="34" charset="0"/>
              <a:buChar char="•"/>
            </a:pPr>
            <a:r>
              <a:rPr lang="en-ZA" dirty="0"/>
              <a:t>Total extra revenue = R514bn (R2500pm per family  </a:t>
            </a:r>
          </a:p>
        </p:txBody>
      </p:sp>
      <p:sp>
        <p:nvSpPr>
          <p:cNvPr id="2" name="Date Placeholder 1">
            <a:extLst>
              <a:ext uri="{FF2B5EF4-FFF2-40B4-BE49-F238E27FC236}">
                <a16:creationId xmlns:a16="http://schemas.microsoft.com/office/drawing/2014/main" xmlns="" id="{9185C583-568A-4EEA-92F2-8B600CBD9CC1}"/>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98F6C698-D25F-4E24-B5CF-2AE80A35DE66}"/>
              </a:ext>
            </a:extLst>
          </p:cNvPr>
          <p:cNvSpPr>
            <a:spLocks noGrp="1"/>
          </p:cNvSpPr>
          <p:nvPr>
            <p:ph type="sldNum" sz="quarter" idx="12"/>
          </p:nvPr>
        </p:nvSpPr>
        <p:spPr/>
        <p:txBody>
          <a:bodyPr/>
          <a:lstStyle/>
          <a:p>
            <a:fld id="{BB967394-9EC8-4D36-B1B7-288B6646F181}" type="slidenum">
              <a:rPr lang="en-ZA" smtClean="0"/>
              <a:pPr/>
              <a:t>17</a:t>
            </a:fld>
            <a:endParaRPr lang="en-ZA"/>
          </a:p>
        </p:txBody>
      </p:sp>
      <p:graphicFrame>
        <p:nvGraphicFramePr>
          <p:cNvPr id="14" name="Table 13">
            <a:extLst>
              <a:ext uri="{FF2B5EF4-FFF2-40B4-BE49-F238E27FC236}">
                <a16:creationId xmlns:a16="http://schemas.microsoft.com/office/drawing/2014/main" xmlns="" id="{65B54077-7403-46B8-BB89-8A256B51E5E3}"/>
              </a:ext>
            </a:extLst>
          </p:cNvPr>
          <p:cNvGraphicFramePr>
            <a:graphicFrameLocks noGrp="1"/>
          </p:cNvGraphicFramePr>
          <p:nvPr>
            <p:extLst>
              <p:ext uri="{D42A27DB-BD31-4B8C-83A1-F6EECF244321}">
                <p14:modId xmlns:p14="http://schemas.microsoft.com/office/powerpoint/2010/main" xmlns="" val="2409959086"/>
              </p:ext>
            </p:extLst>
          </p:nvPr>
        </p:nvGraphicFramePr>
        <p:xfrm>
          <a:off x="4975576" y="991129"/>
          <a:ext cx="7135359" cy="4524452"/>
        </p:xfrm>
        <a:graphic>
          <a:graphicData uri="http://schemas.openxmlformats.org/drawingml/2006/table">
            <a:tbl>
              <a:tblPr>
                <a:tableStyleId>{5C22544A-7EE6-4342-B048-85BDC9FD1C3A}</a:tableStyleId>
              </a:tblPr>
              <a:tblGrid>
                <a:gridCol w="5039022">
                  <a:extLst>
                    <a:ext uri="{9D8B030D-6E8A-4147-A177-3AD203B41FA5}">
                      <a16:colId xmlns:a16="http://schemas.microsoft.com/office/drawing/2014/main" xmlns="" val="959985506"/>
                    </a:ext>
                  </a:extLst>
                </a:gridCol>
                <a:gridCol w="1770819">
                  <a:extLst>
                    <a:ext uri="{9D8B030D-6E8A-4147-A177-3AD203B41FA5}">
                      <a16:colId xmlns:a16="http://schemas.microsoft.com/office/drawing/2014/main" xmlns="" val="722011650"/>
                    </a:ext>
                  </a:extLst>
                </a:gridCol>
                <a:gridCol w="325518">
                  <a:extLst>
                    <a:ext uri="{9D8B030D-6E8A-4147-A177-3AD203B41FA5}">
                      <a16:colId xmlns:a16="http://schemas.microsoft.com/office/drawing/2014/main" xmlns="" val="2750134108"/>
                    </a:ext>
                  </a:extLst>
                </a:gridCol>
              </a:tblGrid>
              <a:tr h="556856">
                <a:tc>
                  <a:txBody>
                    <a:bodyPr/>
                    <a:lstStyle/>
                    <a:p>
                      <a:pPr algn="l" fontAlgn="b"/>
                      <a:r>
                        <a:rPr lang="en-ZA" sz="1100" u="none" strike="noStrike" dirty="0">
                          <a:effectLst/>
                        </a:rPr>
                        <a:t>POTENTIAL BUDGET SAVINGS AND EXTRA REVENUE ON SUBSTITUTION OF INCOME TAXES and VAT with 100% TAX ON LAND RENTS PHASED IN OVER FIVE YEARS</a:t>
                      </a:r>
                      <a:endParaRPr lang="en-ZA" sz="1100" b="0" i="0" u="none" strike="noStrike" dirty="0">
                        <a:solidFill>
                          <a:srgbClr val="000000"/>
                        </a:solidFill>
                        <a:effectLst/>
                        <a:latin typeface="Calibri" panose="020F0502020204030204" pitchFamily="34" charset="0"/>
                      </a:endParaRPr>
                    </a:p>
                  </a:txBody>
                  <a:tcPr marL="0" marR="0" marT="0" marB="0"/>
                </a:tc>
                <a:tc>
                  <a:txBody>
                    <a:bodyPr/>
                    <a:lstStyle/>
                    <a:p>
                      <a:pPr algn="ctr" fontAlgn="t"/>
                      <a:r>
                        <a:rPr lang="en-ZA" sz="1100" u="none" strike="noStrike" dirty="0">
                          <a:effectLst/>
                        </a:rPr>
                        <a:t>Savings from ending deadweight taxes</a:t>
                      </a:r>
                      <a:endParaRPr lang="en-ZA" sz="1100" b="0" i="0" u="none" strike="noStrike" dirty="0">
                        <a:solidFill>
                          <a:srgbClr val="00B0F0"/>
                        </a:solidFill>
                        <a:effectLst/>
                        <a:latin typeface="Arial" panose="020B0604020202020204" pitchFamily="34" charset="0"/>
                      </a:endParaRPr>
                    </a:p>
                  </a:txBody>
                  <a:tcPr marL="0" marR="0" marT="0" marB="0"/>
                </a:tc>
                <a:tc>
                  <a:txBody>
                    <a:bodyPr/>
                    <a:lstStyle/>
                    <a:p>
                      <a:pPr algn="l" fontAlgn="t"/>
                      <a:r>
                        <a:rPr lang="en-ZA" sz="1100" u="none" strike="noStrike">
                          <a:effectLst/>
                        </a:rPr>
                        <a:t> </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1494524668"/>
                  </a:ext>
                </a:extLst>
              </a:tr>
              <a:tr h="190922">
                <a:tc>
                  <a:txBody>
                    <a:bodyPr/>
                    <a:lstStyle/>
                    <a:p>
                      <a:pPr algn="l" fontAlgn="t"/>
                      <a:r>
                        <a:rPr lang="en-ZA" sz="1100" u="none" strike="noStrike">
                          <a:effectLst/>
                        </a:rPr>
                        <a:t>RECOVERING  THE DAMAGES OF INCOME TAXES and VAT</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 </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 </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2304444314"/>
                  </a:ext>
                </a:extLst>
              </a:tr>
              <a:tr h="186944">
                <a:tc>
                  <a:txBody>
                    <a:bodyPr/>
                    <a:lstStyle/>
                    <a:p>
                      <a:pPr algn="l" fontAlgn="t"/>
                      <a:r>
                        <a:rPr lang="en-ZA" sz="1150" u="none" strike="noStrike">
                          <a:effectLst/>
                        </a:rPr>
                        <a:t>Child-support grant </a:t>
                      </a:r>
                      <a:endParaRPr lang="en-ZA" sz="115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dirty="0">
                          <a:effectLst/>
                        </a:rPr>
                        <a:t>R46</a:t>
                      </a:r>
                      <a:endParaRPr lang="en-ZA" sz="110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429285439"/>
                  </a:ext>
                </a:extLst>
              </a:tr>
              <a:tr h="186944">
                <a:tc>
                  <a:txBody>
                    <a:bodyPr/>
                    <a:lstStyle/>
                    <a:p>
                      <a:pPr algn="l" fontAlgn="t"/>
                      <a:r>
                        <a:rPr lang="en-ZA" sz="1150" u="none" strike="noStrike">
                          <a:effectLst/>
                        </a:rPr>
                        <a:t>Job creation and labour affairs </a:t>
                      </a:r>
                      <a:endParaRPr lang="en-ZA" sz="115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R12</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644034779"/>
                  </a:ext>
                </a:extLst>
              </a:tr>
              <a:tr h="210810">
                <a:tc>
                  <a:txBody>
                    <a:bodyPr/>
                    <a:lstStyle/>
                    <a:p>
                      <a:pPr algn="l" fontAlgn="t"/>
                      <a:r>
                        <a:rPr lang="en-ZA" sz="1150" u="none" strike="noStrike">
                          <a:effectLst/>
                        </a:rPr>
                        <a:t>Economic regulation and infrastructure</a:t>
                      </a:r>
                      <a:endParaRPr lang="en-ZA" sz="115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R74</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563354937"/>
                  </a:ext>
                </a:extLst>
              </a:tr>
              <a:tr h="186944">
                <a:tc>
                  <a:txBody>
                    <a:bodyPr/>
                    <a:lstStyle/>
                    <a:p>
                      <a:pPr algn="l" fontAlgn="t"/>
                      <a:r>
                        <a:rPr lang="en-ZA" sz="1150" u="none" strike="noStrike">
                          <a:effectLst/>
                        </a:rPr>
                        <a:t>Industrialisation and exports </a:t>
                      </a:r>
                      <a:endParaRPr lang="en-ZA" sz="115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R17</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769310595"/>
                  </a:ext>
                </a:extLst>
              </a:tr>
              <a:tr h="186944">
                <a:tc>
                  <a:txBody>
                    <a:bodyPr/>
                    <a:lstStyle/>
                    <a:p>
                      <a:pPr algn="l" fontAlgn="t"/>
                      <a:r>
                        <a:rPr lang="en-ZA" sz="1150" u="none" strike="noStrike" dirty="0">
                          <a:effectLst/>
                        </a:rPr>
                        <a:t>Agriculture and rural development  </a:t>
                      </a:r>
                      <a:endParaRPr lang="en-ZA" sz="1150" b="0" i="0" u="none" strike="noStrike" dirty="0">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R23</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154314794"/>
                  </a:ext>
                </a:extLst>
              </a:tr>
              <a:tr h="415653">
                <a:tc>
                  <a:txBody>
                    <a:bodyPr/>
                    <a:lstStyle/>
                    <a:p>
                      <a:pPr algn="l" fontAlgn="t"/>
                      <a:r>
                        <a:rPr lang="en-ZA" sz="1150" u="none" strike="noStrike" dirty="0">
                          <a:effectLst/>
                        </a:rPr>
                        <a:t>TOTAL 2018 BUDGET SAVINGS IN MITIGATING DEADWEIGHT TAXES</a:t>
                      </a:r>
                      <a:endParaRPr lang="en-ZA" sz="1150" b="0" i="0" u="none" strike="noStrike" dirty="0">
                        <a:solidFill>
                          <a:srgbClr val="000000"/>
                        </a:solidFill>
                        <a:effectLst/>
                        <a:latin typeface="Arial" panose="020B0604020202020204" pitchFamily="34" charset="0"/>
                      </a:endParaRPr>
                    </a:p>
                  </a:txBody>
                  <a:tcPr marL="0" marR="0" marT="0" marB="0"/>
                </a:tc>
                <a:tc>
                  <a:txBody>
                    <a:bodyPr/>
                    <a:lstStyle/>
                    <a:p>
                      <a:pPr algn="r" fontAlgn="t"/>
                      <a:r>
                        <a:rPr lang="en-ZA" sz="1100" b="1" u="none" strike="noStrike" dirty="0">
                          <a:effectLst/>
                        </a:rPr>
                        <a:t>R170</a:t>
                      </a:r>
                      <a:endParaRPr lang="en-ZA" sz="1100" b="1"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b="1" u="none" strike="noStrike" dirty="0">
                          <a:effectLst/>
                        </a:rPr>
                        <a:t>bn</a:t>
                      </a:r>
                      <a:endParaRPr lang="en-ZA" sz="1100" b="1"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493259195"/>
                  </a:ext>
                </a:extLst>
              </a:tr>
              <a:tr h="222742">
                <a:tc>
                  <a:txBody>
                    <a:bodyPr/>
                    <a:lstStyle/>
                    <a:p>
                      <a:pPr algn="l" fontAlgn="t"/>
                      <a:r>
                        <a:rPr lang="en-ZA" sz="1100" u="none" strike="noStrike">
                          <a:effectLst/>
                        </a:rPr>
                        <a:t>EXPECTED ADDITIONAL REVENUE</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ctr" fontAlgn="t"/>
                      <a:r>
                        <a:rPr lang="en-ZA" sz="1100" u="none" strike="noStrike">
                          <a:effectLst/>
                        </a:rPr>
                        <a:t>Real Extra Revenue </a:t>
                      </a:r>
                      <a:endParaRPr lang="en-ZA" sz="1100" b="0" i="0" u="none" strike="noStrike">
                        <a:solidFill>
                          <a:srgbClr val="00B0F0"/>
                        </a:solidFill>
                        <a:effectLst/>
                        <a:latin typeface="Arial" panose="020B0604020202020204" pitchFamily="34" charset="0"/>
                      </a:endParaRPr>
                    </a:p>
                  </a:txBody>
                  <a:tcPr marL="0" marR="0" marT="0" marB="0"/>
                </a:tc>
                <a:tc>
                  <a:txBody>
                    <a:bodyPr/>
                    <a:lstStyle/>
                    <a:p>
                      <a:pPr algn="l" fontAlgn="t"/>
                      <a:r>
                        <a:rPr lang="en-ZA" sz="1150" u="none" strike="noStrike">
                          <a:effectLst/>
                        </a:rPr>
                        <a:t> </a:t>
                      </a:r>
                      <a:endParaRPr lang="en-ZA" sz="115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1354185292"/>
                  </a:ext>
                </a:extLst>
              </a:tr>
              <a:tr h="190922">
                <a:tc>
                  <a:txBody>
                    <a:bodyPr/>
                    <a:lstStyle/>
                    <a:p>
                      <a:pPr algn="l" fontAlgn="t"/>
                      <a:r>
                        <a:rPr lang="en-ZA" sz="1100" u="none" strike="noStrike">
                          <a:effectLst/>
                        </a:rPr>
                        <a:t>Extra Land Rent due to GDP increase</a:t>
                      </a:r>
                      <a:endParaRPr lang="en-ZA" sz="110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R199</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459641490"/>
                  </a:ext>
                </a:extLst>
              </a:tr>
              <a:tr h="186944">
                <a:tc>
                  <a:txBody>
                    <a:bodyPr/>
                    <a:lstStyle/>
                    <a:p>
                      <a:pPr algn="l" fontAlgn="t"/>
                      <a:r>
                        <a:rPr lang="en-ZA" sz="1100" u="none" strike="noStrike">
                          <a:effectLst/>
                        </a:rPr>
                        <a:t>Unused (and untaxed) arable and grazing land hectares</a:t>
                      </a:r>
                      <a:endParaRPr lang="en-ZA" sz="1100" b="0" i="0" u="none" strike="noStrike">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R15</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167196420"/>
                  </a:ext>
                </a:extLst>
              </a:tr>
              <a:tr h="371900">
                <a:tc>
                  <a:txBody>
                    <a:bodyPr/>
                    <a:lstStyle/>
                    <a:p>
                      <a:pPr algn="l" fontAlgn="t"/>
                      <a:r>
                        <a:rPr lang="en-ZA" sz="1100" u="none" strike="noStrike" dirty="0" err="1">
                          <a:effectLst/>
                        </a:rPr>
                        <a:t>Agterscot</a:t>
                      </a:r>
                      <a:r>
                        <a:rPr lang="en-ZA" sz="1100" u="none" strike="noStrike" dirty="0">
                          <a:effectLst/>
                        </a:rPr>
                        <a:t> payment by taxpayers for being relieved of punitive taxes and vat on work and capital (say 9%)</a:t>
                      </a:r>
                      <a:endParaRPr lang="en-ZA" sz="1100" b="0" i="0" u="none" strike="noStrike" dirty="0">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a:effectLst/>
                        </a:rPr>
                        <a:t>R49</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2661257104"/>
                  </a:ext>
                </a:extLst>
              </a:tr>
              <a:tr h="403721">
                <a:tc>
                  <a:txBody>
                    <a:bodyPr/>
                    <a:lstStyle/>
                    <a:p>
                      <a:pPr algn="l" fontAlgn="t"/>
                      <a:r>
                        <a:rPr lang="en-ZA" sz="1100" u="none" strike="noStrike" dirty="0">
                          <a:effectLst/>
                        </a:rPr>
                        <a:t>Increase in land rents once land is freed of income taxes and vat (15%)</a:t>
                      </a:r>
                      <a:endParaRPr lang="en-ZA" sz="1100" b="0" i="0" u="none" strike="noStrike" dirty="0">
                        <a:solidFill>
                          <a:srgbClr val="000000"/>
                        </a:solidFill>
                        <a:effectLst/>
                        <a:latin typeface="Arial" panose="020B0604020202020204" pitchFamily="34" charset="0"/>
                      </a:endParaRPr>
                    </a:p>
                  </a:txBody>
                  <a:tcPr marL="182880" marR="0" marT="0" marB="0"/>
                </a:tc>
                <a:tc>
                  <a:txBody>
                    <a:bodyPr/>
                    <a:lstStyle/>
                    <a:p>
                      <a:pPr algn="r" fontAlgn="t"/>
                      <a:r>
                        <a:rPr lang="en-ZA" sz="1100" u="none" strike="noStrike" dirty="0">
                          <a:effectLst/>
                        </a:rPr>
                        <a:t>R81</a:t>
                      </a:r>
                      <a:endParaRPr lang="en-ZA" sz="110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bn</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2625234098"/>
                  </a:ext>
                </a:extLst>
              </a:tr>
              <a:tr h="246608">
                <a:tc>
                  <a:txBody>
                    <a:bodyPr/>
                    <a:lstStyle/>
                    <a:p>
                      <a:pPr algn="l" fontAlgn="t"/>
                      <a:r>
                        <a:rPr lang="en-ZA" sz="1150" u="none" strike="noStrike" dirty="0">
                          <a:effectLst/>
                        </a:rPr>
                        <a:t>EXTRA BUDGET REVENUE</a:t>
                      </a:r>
                      <a:endParaRPr lang="en-ZA" sz="115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b="0" u="none" strike="noStrike" dirty="0">
                          <a:effectLst/>
                        </a:rPr>
                        <a:t> R                                             </a:t>
                      </a:r>
                      <a:r>
                        <a:rPr lang="en-ZA" sz="1100" b="1" u="none" strike="noStrike" dirty="0">
                          <a:effectLst/>
                        </a:rPr>
                        <a:t>345 </a:t>
                      </a:r>
                      <a:endParaRPr lang="en-ZA" sz="1100" b="1"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b="0" i="0" u="none" strike="noStrike" dirty="0">
                          <a:solidFill>
                            <a:srgbClr val="000000"/>
                          </a:solidFill>
                          <a:effectLst/>
                          <a:latin typeface="Arial" panose="020B0604020202020204" pitchFamily="34" charset="0"/>
                        </a:rPr>
                        <a:t>bn</a:t>
                      </a:r>
                    </a:p>
                  </a:txBody>
                  <a:tcPr marL="0" marR="0" marT="0" marB="0"/>
                </a:tc>
                <a:extLst>
                  <a:ext uri="{0D108BD9-81ED-4DB2-BD59-A6C34878D82A}">
                    <a16:rowId xmlns:a16="http://schemas.microsoft.com/office/drawing/2014/main" xmlns="" val="4226403273"/>
                  </a:ext>
                </a:extLst>
              </a:tr>
              <a:tr h="198877">
                <a:tc>
                  <a:txBody>
                    <a:bodyPr/>
                    <a:lstStyle/>
                    <a:p>
                      <a:pPr algn="l" fontAlgn="t"/>
                      <a:r>
                        <a:rPr lang="en-ZA" sz="1150" u="none" strike="noStrike">
                          <a:effectLst/>
                        </a:rPr>
                        <a:t>TOTAL SAVINGS and EXTRA REVENUE  (BASIC INCOME GRANT)</a:t>
                      </a:r>
                      <a:endParaRPr lang="en-ZA" sz="115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50" b="1" u="none" strike="noStrike" dirty="0">
                          <a:effectLst/>
                        </a:rPr>
                        <a:t> R                                     514 bn</a:t>
                      </a:r>
                      <a:endParaRPr lang="en-ZA" sz="1150" b="1" i="0" u="none" strike="noStrike" dirty="0">
                        <a:solidFill>
                          <a:srgbClr val="000000"/>
                        </a:solidFill>
                        <a:effectLst/>
                        <a:latin typeface="Arial" panose="020B0604020202020204" pitchFamily="34" charset="0"/>
                      </a:endParaRPr>
                    </a:p>
                  </a:txBody>
                  <a:tcPr marL="0" marR="0" marT="0" marB="0"/>
                </a:tc>
                <a:tc>
                  <a:txBody>
                    <a:bodyPr/>
                    <a:lstStyle/>
                    <a:p>
                      <a:pPr algn="l" fontAlgn="t"/>
                      <a:endParaRPr lang="en-ZA" sz="1100" b="1"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538586795"/>
                  </a:ext>
                </a:extLst>
              </a:tr>
              <a:tr h="198877">
                <a:tc>
                  <a:txBody>
                    <a:bodyPr/>
                    <a:lstStyle/>
                    <a:p>
                      <a:pPr algn="l" fontAlgn="t"/>
                      <a:r>
                        <a:rPr lang="en-ZA" sz="1100" u="none" strike="noStrike">
                          <a:effectLst/>
                        </a:rPr>
                        <a:t>Number of ZA (3,5 head) Families </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dirty="0">
                          <a:effectLst/>
                        </a:rPr>
                        <a:t>                                   17 142 857 </a:t>
                      </a:r>
                      <a:endParaRPr lang="en-ZA" sz="1100" b="0" i="0" u="none" strike="noStrike" dirty="0">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a:effectLst/>
                        </a:rPr>
                        <a:t> </a:t>
                      </a:r>
                      <a:endParaRPr lang="en-ZA" sz="11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774700115"/>
                  </a:ext>
                </a:extLst>
              </a:tr>
              <a:tr h="190922">
                <a:tc>
                  <a:txBody>
                    <a:bodyPr/>
                    <a:lstStyle/>
                    <a:p>
                      <a:pPr algn="l" fontAlgn="t"/>
                      <a:r>
                        <a:rPr lang="en-ZA" sz="1100" u="none" strike="noStrike">
                          <a:effectLst/>
                        </a:rPr>
                        <a:t>BASIC INCOME GRANT per FAMILY </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50" u="none" strike="noStrike" dirty="0">
                          <a:effectLst/>
                        </a:rPr>
                        <a:t> R                           30 000 pa</a:t>
                      </a:r>
                      <a:endParaRPr lang="en-ZA" sz="1150" b="1" i="0" u="none" strike="noStrike" dirty="0">
                        <a:solidFill>
                          <a:srgbClr val="000000"/>
                        </a:solidFill>
                        <a:effectLst/>
                        <a:latin typeface="Arial" panose="020B0604020202020204" pitchFamily="34" charset="0"/>
                      </a:endParaRPr>
                    </a:p>
                  </a:txBody>
                  <a:tcPr marL="0" marR="0" marT="0" marB="0"/>
                </a:tc>
                <a:tc>
                  <a:txBody>
                    <a:bodyPr/>
                    <a:lstStyle/>
                    <a:p>
                      <a:pPr algn="l" fontAlgn="t"/>
                      <a:endParaRPr lang="en-ZA" sz="11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2515557969"/>
                  </a:ext>
                </a:extLst>
              </a:tr>
              <a:tr h="190922">
                <a:tc>
                  <a:txBody>
                    <a:bodyPr/>
                    <a:lstStyle/>
                    <a:p>
                      <a:pPr algn="l" fontAlgn="t"/>
                      <a:r>
                        <a:rPr lang="en-ZA" sz="1100" u="none" strike="noStrike">
                          <a:effectLst/>
                        </a:rPr>
                        <a:t>BASIC INCOME GRANT per FAMILY </a:t>
                      </a:r>
                      <a:endParaRPr lang="en-ZA" sz="1100" b="0"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50" u="none" strike="noStrike">
                          <a:effectLst/>
                        </a:rPr>
                        <a:t> R                             2 500 </a:t>
                      </a:r>
                      <a:endParaRPr lang="en-ZA" sz="1150" b="1" i="0" u="none" strike="noStrike">
                        <a:solidFill>
                          <a:srgbClr val="000000"/>
                        </a:solidFill>
                        <a:effectLst/>
                        <a:latin typeface="Arial" panose="020B0604020202020204" pitchFamily="34" charset="0"/>
                      </a:endParaRPr>
                    </a:p>
                  </a:txBody>
                  <a:tcPr marL="0" marR="0" marT="0" marB="0"/>
                </a:tc>
                <a:tc>
                  <a:txBody>
                    <a:bodyPr/>
                    <a:lstStyle/>
                    <a:p>
                      <a:pPr algn="l" fontAlgn="t"/>
                      <a:r>
                        <a:rPr lang="en-ZA" sz="1100" u="none" strike="noStrike" dirty="0">
                          <a:effectLst/>
                        </a:rPr>
                        <a:t>pm</a:t>
                      </a:r>
                      <a:endParaRPr lang="en-ZA" sz="1100" b="0" i="0" u="none" strike="noStrike" dirty="0">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xmlns="" val="3031585345"/>
                  </a:ext>
                </a:extLst>
              </a:tr>
            </a:tbl>
          </a:graphicData>
        </a:graphic>
      </p:graphicFrame>
      <p:pic>
        <p:nvPicPr>
          <p:cNvPr id="15" name="Picture 14">
            <a:extLst>
              <a:ext uri="{FF2B5EF4-FFF2-40B4-BE49-F238E27FC236}">
                <a16:creationId xmlns:a16="http://schemas.microsoft.com/office/drawing/2014/main" xmlns="" id="{6607A47A-4CEC-4840-8565-EC0BA90D336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8261702" y="1189566"/>
            <a:ext cx="0" cy="73025"/>
          </a:xfrm>
          <a:prstGeom prst="rect">
            <a:avLst/>
          </a:prstGeom>
          <a:noFill/>
        </p:spPr>
      </p:pic>
    </p:spTree>
    <p:extLst>
      <p:ext uri="{BB962C8B-B14F-4D97-AF65-F5344CB8AC3E}">
        <p14:creationId xmlns:p14="http://schemas.microsoft.com/office/powerpoint/2010/main" xmlns="" val="245376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pic>
        <p:nvPicPr>
          <p:cNvPr id="5" name="Picture Placeholder 4">
            <a:extLst>
              <a:ext uri="{FF2B5EF4-FFF2-40B4-BE49-F238E27FC236}">
                <a16:creationId xmlns:a16="http://schemas.microsoft.com/office/drawing/2014/main" xmlns="" id="{062AD9BF-20E1-45D6-889C-4EB98DC100A8}"/>
              </a:ext>
            </a:extLst>
          </p:cNvPr>
          <p:cNvPicPr>
            <a:picLocks noGrp="1" noChangeAspect="1"/>
          </p:cNvPicPr>
          <p:nvPr>
            <p:ph type="pic" idx="1"/>
          </p:nvPr>
        </p:nvPicPr>
        <p:blipFill rotWithShape="1">
          <a:blip r:embed="rId3" cstate="print">
            <a:alphaModFix/>
            <a:extLst/>
          </a:blip>
          <a:srcRect l="10399" r="14080" b="2"/>
          <a:stretch/>
        </p:blipFill>
        <p:spPr>
          <a:xfrm>
            <a:off x="5797543" y="10"/>
            <a:ext cx="6394152" cy="6857990"/>
          </a:xfrm>
          <a:prstGeom prst="rect">
            <a:avLst/>
          </a:prstGeom>
        </p:spPr>
      </p:pic>
      <p:sp>
        <p:nvSpPr>
          <p:cNvPr id="2" name="Title 1">
            <a:extLst>
              <a:ext uri="{FF2B5EF4-FFF2-40B4-BE49-F238E27FC236}">
                <a16:creationId xmlns:a16="http://schemas.microsoft.com/office/drawing/2014/main" xmlns="" id="{089EBBF7-6F6C-4597-95C5-49287F84D4A6}"/>
              </a:ext>
            </a:extLst>
          </p:cNvPr>
          <p:cNvSpPr>
            <a:spLocks noGrp="1"/>
          </p:cNvSpPr>
          <p:nvPr>
            <p:ph type="title"/>
          </p:nvPr>
        </p:nvSpPr>
        <p:spPr>
          <a:xfrm>
            <a:off x="804998" y="475989"/>
            <a:ext cx="4803636" cy="1634120"/>
          </a:xfrm>
        </p:spPr>
        <p:txBody>
          <a:bodyPr vert="horz" lIns="91440" tIns="45720" rIns="91440" bIns="45720" rtlCol="0" anchor="ctr">
            <a:normAutofit/>
          </a:bodyPr>
          <a:lstStyle/>
          <a:p>
            <a:r>
              <a:rPr lang="en-ZA" sz="3400" b="1" dirty="0">
                <a:solidFill>
                  <a:srgbClr val="000000"/>
                </a:solidFill>
              </a:rPr>
              <a:t>Clear out the rusty corrugated iron suburbs. </a:t>
            </a:r>
          </a:p>
        </p:txBody>
      </p:sp>
      <p:sp>
        <p:nvSpPr>
          <p:cNvPr id="4" name="Text Placeholder 3">
            <a:extLst>
              <a:ext uri="{FF2B5EF4-FFF2-40B4-BE49-F238E27FC236}">
                <a16:creationId xmlns:a16="http://schemas.microsoft.com/office/drawing/2014/main" xmlns="" id="{D017207D-4F9D-4817-80DD-526A1683D0DE}"/>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000000"/>
                </a:solidFill>
              </a:rPr>
              <a:t>Replace rusty corrugated iron suburbs with high density social housing.</a:t>
            </a:r>
          </a:p>
          <a:p>
            <a:pPr indent="-228600">
              <a:buFont typeface="Arial" panose="020B0604020202020204" pitchFamily="34" charset="0"/>
              <a:buChar char="•"/>
            </a:pPr>
            <a:r>
              <a:rPr lang="en-US" sz="2000" dirty="0">
                <a:solidFill>
                  <a:srgbClr val="000000"/>
                </a:solidFill>
              </a:rPr>
              <a:t>Only for Singles and Childless Couples. </a:t>
            </a:r>
          </a:p>
          <a:p>
            <a:pPr indent="-228600">
              <a:buFont typeface="Arial" panose="020B0604020202020204" pitchFamily="34" charset="0"/>
              <a:buChar char="•"/>
            </a:pPr>
            <a:r>
              <a:rPr lang="en-US" sz="2000" dirty="0">
                <a:solidFill>
                  <a:srgbClr val="000000"/>
                </a:solidFill>
              </a:rPr>
              <a:t>Not for families who are allocated 250sqm plots, enough for food gardens </a:t>
            </a:r>
          </a:p>
          <a:p>
            <a:pPr indent="-228600">
              <a:buFont typeface="Arial" panose="020B0604020202020204" pitchFamily="34" charset="0"/>
              <a:buChar char="•"/>
            </a:pPr>
            <a:r>
              <a:rPr lang="en-US" sz="2000" dirty="0">
                <a:solidFill>
                  <a:srgbClr val="000000"/>
                </a:solidFill>
              </a:rPr>
              <a:t>Financed by low interest Sovereign Reserve Bank Loans</a:t>
            </a:r>
          </a:p>
          <a:p>
            <a:pPr indent="-228600">
              <a:buFont typeface="Arial" panose="020B0604020202020204" pitchFamily="34" charset="0"/>
              <a:buChar char="•"/>
            </a:pPr>
            <a:r>
              <a:rPr lang="en-US" sz="2000" dirty="0">
                <a:solidFill>
                  <a:srgbClr val="000000"/>
                </a:solidFill>
              </a:rPr>
              <a:t>or Commercial Bank Loans</a:t>
            </a:r>
          </a:p>
          <a:p>
            <a:pPr indent="-228600">
              <a:buFont typeface="Arial" panose="020B0604020202020204" pitchFamily="34" charset="0"/>
              <a:buChar char="•"/>
            </a:pPr>
            <a:r>
              <a:rPr lang="en-US" sz="2000" dirty="0">
                <a:solidFill>
                  <a:srgbClr val="000000"/>
                </a:solidFill>
              </a:rPr>
              <a:t>Size of flat depends on loan terms </a:t>
            </a:r>
          </a:p>
        </p:txBody>
      </p:sp>
      <p:sp>
        <p:nvSpPr>
          <p:cNvPr id="6" name="Date Placeholder 5">
            <a:extLst>
              <a:ext uri="{FF2B5EF4-FFF2-40B4-BE49-F238E27FC236}">
                <a16:creationId xmlns:a16="http://schemas.microsoft.com/office/drawing/2014/main" xmlns="" id="{7F245914-B22F-4458-869E-0F8F14FE50DC}"/>
              </a:ext>
            </a:extLst>
          </p:cNvPr>
          <p:cNvSpPr>
            <a:spLocks noGrp="1"/>
          </p:cNvSpPr>
          <p:nvPr>
            <p:ph type="dt" sz="half" idx="10"/>
          </p:nvPr>
        </p:nvSpPr>
        <p:spPr>
          <a:xfrm>
            <a:off x="7554138" y="6223702"/>
            <a:ext cx="3108065" cy="314067"/>
          </a:xfrm>
        </p:spPr>
        <p:txBody>
          <a:bodyPr vert="horz" lIns="91440" tIns="45720" rIns="91440" bIns="45720" rtlCol="0" anchor="ctr">
            <a:normAutofit/>
          </a:bodyPr>
          <a:lstStyle/>
          <a:p>
            <a:pPr algn="r">
              <a:spcAft>
                <a:spcPts val="600"/>
              </a:spcAft>
              <a:defRPr/>
            </a:pPr>
            <a:r>
              <a:rPr lang="en-US" sz="1100">
                <a:solidFill>
                  <a:srgbClr val="FFFFFF"/>
                </a:solidFill>
                <a:latin typeface="Calibri" panose="020F0502020204030204"/>
              </a:rPr>
              <a:t>2019/03/04</a:t>
            </a:r>
          </a:p>
        </p:txBody>
      </p:sp>
      <p:sp>
        <p:nvSpPr>
          <p:cNvPr id="7" name="Slide Number Placeholder 6">
            <a:extLst>
              <a:ext uri="{FF2B5EF4-FFF2-40B4-BE49-F238E27FC236}">
                <a16:creationId xmlns:a16="http://schemas.microsoft.com/office/drawing/2014/main" xmlns="" id="{1A7BF8D0-F7A5-442C-A2B8-939C0F15639F}"/>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BB967394-9EC8-4D36-B1B7-288B6646F181}" type="slidenum">
              <a:rPr lang="en-US" sz="1100">
                <a:solidFill>
                  <a:srgbClr val="FFFFFF"/>
                </a:solidFill>
                <a:latin typeface="Calibri" panose="020F0502020204030204"/>
              </a:rPr>
              <a:pPr>
                <a:spcAft>
                  <a:spcPts val="600"/>
                </a:spcAft>
                <a:defRPr/>
              </a:pPr>
              <a:t>18</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xmlns="" val="600027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8B989-ED25-4400-852C-4659CFA97A2D}"/>
              </a:ext>
            </a:extLst>
          </p:cNvPr>
          <p:cNvSpPr>
            <a:spLocks noGrp="1"/>
          </p:cNvSpPr>
          <p:nvPr>
            <p:ph type="title"/>
          </p:nvPr>
        </p:nvSpPr>
        <p:spPr>
          <a:xfrm>
            <a:off x="839788" y="745065"/>
            <a:ext cx="3932237" cy="2683935"/>
          </a:xfrm>
        </p:spPr>
        <p:txBody>
          <a:bodyPr anchor="t">
            <a:normAutofit/>
          </a:bodyPr>
          <a:lstStyle/>
          <a:p>
            <a:r>
              <a:rPr lang="en-ZA" dirty="0"/>
              <a:t>Bio-intensive farming reduces carbon emissions. </a:t>
            </a:r>
            <a:br>
              <a:rPr lang="en-ZA" dirty="0"/>
            </a:br>
            <a:endParaRPr lang="en-ZA" sz="2200" dirty="0"/>
          </a:p>
        </p:txBody>
      </p:sp>
      <p:sp>
        <p:nvSpPr>
          <p:cNvPr id="5" name="Date Placeholder 4">
            <a:extLst>
              <a:ext uri="{FF2B5EF4-FFF2-40B4-BE49-F238E27FC236}">
                <a16:creationId xmlns:a16="http://schemas.microsoft.com/office/drawing/2014/main" xmlns="" id="{0AD0751C-1EC9-4206-AE2C-DB1FEC025F46}"/>
              </a:ext>
            </a:extLst>
          </p:cNvPr>
          <p:cNvSpPr>
            <a:spLocks noGrp="1"/>
          </p:cNvSpPr>
          <p:nvPr>
            <p:ph type="dt" sz="half" idx="10"/>
          </p:nvPr>
        </p:nvSpPr>
        <p:spPr/>
        <p:txBody>
          <a:bodyPr/>
          <a:lstStyle/>
          <a:p>
            <a:r>
              <a:rPr lang="en-ZA"/>
              <a:t>2019/03/04</a:t>
            </a:r>
          </a:p>
        </p:txBody>
      </p:sp>
      <p:sp>
        <p:nvSpPr>
          <p:cNvPr id="6" name="Slide Number Placeholder 5">
            <a:extLst>
              <a:ext uri="{FF2B5EF4-FFF2-40B4-BE49-F238E27FC236}">
                <a16:creationId xmlns:a16="http://schemas.microsoft.com/office/drawing/2014/main" xmlns="" id="{77B6BD33-387A-4B33-A799-4661C9A63709}"/>
              </a:ext>
            </a:extLst>
          </p:cNvPr>
          <p:cNvSpPr>
            <a:spLocks noGrp="1"/>
          </p:cNvSpPr>
          <p:nvPr>
            <p:ph type="sldNum" sz="quarter" idx="12"/>
          </p:nvPr>
        </p:nvSpPr>
        <p:spPr/>
        <p:txBody>
          <a:bodyPr/>
          <a:lstStyle/>
          <a:p>
            <a:fld id="{BB967394-9EC8-4D36-B1B7-288B6646F181}" type="slidenum">
              <a:rPr lang="en-ZA" smtClean="0"/>
              <a:pPr/>
              <a:t>19</a:t>
            </a:fld>
            <a:endParaRPr lang="en-ZA"/>
          </a:p>
        </p:txBody>
      </p:sp>
      <p:sp>
        <p:nvSpPr>
          <p:cNvPr id="9" name="Picture Placeholder 8">
            <a:extLst>
              <a:ext uri="{FF2B5EF4-FFF2-40B4-BE49-F238E27FC236}">
                <a16:creationId xmlns:a16="http://schemas.microsoft.com/office/drawing/2014/main" xmlns="" id="{772E48AC-060D-4F36-B3C5-2420C30EECFF}"/>
              </a:ext>
            </a:extLst>
          </p:cNvPr>
          <p:cNvSpPr>
            <a:spLocks noGrp="1"/>
          </p:cNvSpPr>
          <p:nvPr>
            <p:ph type="pic" idx="1"/>
          </p:nvPr>
        </p:nvSpPr>
        <p:spPr>
          <a:xfrm>
            <a:off x="6355830" y="457201"/>
            <a:ext cx="4999557" cy="5063067"/>
          </a:xfrm>
        </p:spPr>
      </p:sp>
      <p:pic>
        <p:nvPicPr>
          <p:cNvPr id="10" name="Picture 9">
            <a:extLst>
              <a:ext uri="{FF2B5EF4-FFF2-40B4-BE49-F238E27FC236}">
                <a16:creationId xmlns:a16="http://schemas.microsoft.com/office/drawing/2014/main" xmlns="" id="{F36822A7-3D36-4172-BE51-4BC40DC77228}"/>
              </a:ext>
            </a:extLst>
          </p:cNvPr>
          <p:cNvPicPr>
            <a:picLocks noChangeAspect="1"/>
          </p:cNvPicPr>
          <p:nvPr/>
        </p:nvPicPr>
        <p:blipFill>
          <a:blip r:embed="rId2" cstate="print"/>
          <a:stretch>
            <a:fillRect/>
          </a:stretch>
        </p:blipFill>
        <p:spPr>
          <a:xfrm>
            <a:off x="6355830" y="459572"/>
            <a:ext cx="4996382" cy="5060696"/>
          </a:xfrm>
          <a:prstGeom prst="rect">
            <a:avLst/>
          </a:prstGeom>
        </p:spPr>
      </p:pic>
      <p:pic>
        <p:nvPicPr>
          <p:cNvPr id="14" name="Picture 13">
            <a:extLst>
              <a:ext uri="{FF2B5EF4-FFF2-40B4-BE49-F238E27FC236}">
                <a16:creationId xmlns:a16="http://schemas.microsoft.com/office/drawing/2014/main" xmlns="" id="{4E806BA5-28C6-4AB9-8C4A-83BEA770D327}"/>
              </a:ext>
            </a:extLst>
          </p:cNvPr>
          <p:cNvPicPr>
            <a:picLocks noChangeAspect="1"/>
          </p:cNvPicPr>
          <p:nvPr/>
        </p:nvPicPr>
        <p:blipFill>
          <a:blip r:embed="rId3" cstate="print"/>
          <a:stretch>
            <a:fillRect/>
          </a:stretch>
        </p:blipFill>
        <p:spPr>
          <a:xfrm>
            <a:off x="896219" y="3987655"/>
            <a:ext cx="3593595" cy="1615486"/>
          </a:xfrm>
          <a:prstGeom prst="rect">
            <a:avLst/>
          </a:prstGeom>
          <a:ln w="28575">
            <a:noFill/>
          </a:ln>
        </p:spPr>
      </p:pic>
      <p:sp>
        <p:nvSpPr>
          <p:cNvPr id="7" name="Text Placeholder 6">
            <a:extLst>
              <a:ext uri="{FF2B5EF4-FFF2-40B4-BE49-F238E27FC236}">
                <a16:creationId xmlns:a16="http://schemas.microsoft.com/office/drawing/2014/main" xmlns="" id="{C15E0797-E380-4834-A502-D788D54EC074}"/>
              </a:ext>
            </a:extLst>
          </p:cNvPr>
          <p:cNvSpPr>
            <a:spLocks noGrp="1"/>
          </p:cNvSpPr>
          <p:nvPr>
            <p:ph type="body" sz="half" idx="2"/>
          </p:nvPr>
        </p:nvSpPr>
        <p:spPr>
          <a:xfrm>
            <a:off x="836613" y="2111463"/>
            <a:ext cx="3712809" cy="1171383"/>
          </a:xfrm>
        </p:spPr>
        <p:txBody>
          <a:bodyPr anchor="ctr">
            <a:normAutofit fontScale="92500" lnSpcReduction="10000"/>
          </a:bodyPr>
          <a:lstStyle/>
          <a:p>
            <a:r>
              <a:rPr lang="en-ZA" sz="1800" dirty="0"/>
              <a:t>Water and Energy for Food; an interwoven linkage by Dr </a:t>
            </a:r>
            <a:r>
              <a:rPr lang="en-ZA" sz="1800" dirty="0" err="1"/>
              <a:t>Peeyush</a:t>
            </a:r>
            <a:r>
              <a:rPr lang="en-ZA" sz="1800" dirty="0"/>
              <a:t> </a:t>
            </a:r>
            <a:r>
              <a:rPr lang="en-ZA" sz="1800" dirty="0" err="1"/>
              <a:t>Soni</a:t>
            </a:r>
            <a:r>
              <a:rPr lang="en-ZA" sz="1800" dirty="0"/>
              <a:t> and Prof </a:t>
            </a:r>
            <a:r>
              <a:rPr lang="en-ZA" sz="1800" dirty="0" err="1"/>
              <a:t>Athapol</a:t>
            </a:r>
            <a:r>
              <a:rPr lang="en-ZA" sz="1800" dirty="0"/>
              <a:t>. Asian Institute of Technology, Bangkok (Thailand) 2009</a:t>
            </a:r>
            <a:r>
              <a:rPr lang="en-ZA" dirty="0"/>
              <a:t/>
            </a:r>
            <a:br>
              <a:rPr lang="en-ZA" dirty="0"/>
            </a:br>
            <a:endParaRPr lang="en-ZA" dirty="0"/>
          </a:p>
        </p:txBody>
      </p:sp>
    </p:spTree>
    <p:extLst>
      <p:ext uri="{BB962C8B-B14F-4D97-AF65-F5344CB8AC3E}">
        <p14:creationId xmlns:p14="http://schemas.microsoft.com/office/powerpoint/2010/main" xmlns="" val="185705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5FC7B-79BA-4C9D-9FB6-1015F98B66C1}"/>
              </a:ext>
            </a:extLst>
          </p:cNvPr>
          <p:cNvSpPr>
            <a:spLocks noGrp="1"/>
          </p:cNvSpPr>
          <p:nvPr>
            <p:ph type="title"/>
          </p:nvPr>
        </p:nvSpPr>
        <p:spPr>
          <a:xfrm>
            <a:off x="648929" y="629266"/>
            <a:ext cx="6586491" cy="1676603"/>
          </a:xfrm>
        </p:spPr>
        <p:txBody>
          <a:bodyPr vert="horz" lIns="91440" tIns="45720" rIns="91440" bIns="45720" rtlCol="0" anchor="ctr">
            <a:normAutofit/>
          </a:bodyPr>
          <a:lstStyle/>
          <a:p>
            <a:r>
              <a:rPr lang="en-US" sz="4400" dirty="0"/>
              <a:t>Sec 25: Encouraging Millions to Become Millionaires </a:t>
            </a:r>
          </a:p>
        </p:txBody>
      </p:sp>
      <p:sp>
        <p:nvSpPr>
          <p:cNvPr id="4" name="Text Placeholder 3">
            <a:extLst>
              <a:ext uri="{FF2B5EF4-FFF2-40B4-BE49-F238E27FC236}">
                <a16:creationId xmlns:a16="http://schemas.microsoft.com/office/drawing/2014/main" xmlns="" id="{3D6A4509-A369-4357-B39E-6C3FFBD085B0}"/>
              </a:ext>
            </a:extLst>
          </p:cNvPr>
          <p:cNvSpPr>
            <a:spLocks noGrp="1"/>
          </p:cNvSpPr>
          <p:nvPr>
            <p:ph type="body" sz="half" idx="2"/>
          </p:nvPr>
        </p:nvSpPr>
        <p:spPr>
          <a:xfrm>
            <a:off x="648931" y="2438400"/>
            <a:ext cx="6586490" cy="4012504"/>
          </a:xfrm>
          <a:ln>
            <a:solidFill>
              <a:schemeClr val="tx1"/>
            </a:solidFill>
          </a:ln>
        </p:spPr>
        <p:txBody>
          <a:bodyPr vert="horz" lIns="91440" tIns="45720" rIns="91440" bIns="45720" rtlCol="0" anchor="ctr">
            <a:normAutofit/>
          </a:bodyPr>
          <a:lstStyle/>
          <a:p>
            <a:r>
              <a:rPr lang="en-US" sz="1900" b="1" dirty="0"/>
              <a:t>Skills and Wisdom needed to prepare land for food and jobs!</a:t>
            </a:r>
          </a:p>
          <a:p>
            <a:r>
              <a:rPr lang="en-US" sz="1900" dirty="0"/>
              <a:t>South Africans can match the ingenuity of others once they have sec 25 access to land. By decree, the President needs to :</a:t>
            </a:r>
          </a:p>
          <a:p>
            <a:pPr marL="342900" indent="-228600">
              <a:buFont typeface="Arial" panose="020B0604020202020204" pitchFamily="34" charset="0"/>
              <a:buChar char="•"/>
            </a:pPr>
            <a:r>
              <a:rPr lang="en-US" sz="1900" dirty="0"/>
              <a:t>Grant perpetual tenures to all unregistered land users.</a:t>
            </a:r>
          </a:p>
          <a:p>
            <a:pPr marL="342900" indent="-228600">
              <a:buFont typeface="Arial" panose="020B0604020202020204" pitchFamily="34" charset="0"/>
              <a:buChar char="•"/>
            </a:pPr>
            <a:r>
              <a:rPr lang="en-US" sz="1900" dirty="0"/>
              <a:t>Demand  9M “gated, no tractor” farm subdivisions of 1000sqm paving the way for 9M life-time jobs. </a:t>
            </a:r>
          </a:p>
          <a:p>
            <a:pPr marL="342900" indent="-228600">
              <a:buFont typeface="Arial" panose="020B0604020202020204" pitchFamily="34" charset="0"/>
              <a:buChar char="•"/>
            </a:pPr>
            <a:r>
              <a:rPr lang="en-US" sz="1900" dirty="0"/>
              <a:t>Turn ZA into a world beating tax haven by replacing income taxes and vat with a 100% tax on land rents.</a:t>
            </a:r>
          </a:p>
          <a:p>
            <a:pPr marL="342900" indent="-228600">
              <a:buFont typeface="Arial" panose="020B0604020202020204" pitchFamily="34" charset="0"/>
              <a:buChar char="•"/>
            </a:pPr>
            <a:r>
              <a:rPr lang="en-US" sz="1900" dirty="0"/>
              <a:t>Launch a R2500pm Basic Income Grant (BIG) in place of BEE. </a:t>
            </a:r>
          </a:p>
          <a:p>
            <a:pPr marL="342900" indent="-228600">
              <a:buFont typeface="Arial" panose="020B0604020202020204" pitchFamily="34" charset="0"/>
              <a:buChar char="•"/>
            </a:pPr>
            <a:r>
              <a:rPr lang="en-US" sz="1900" dirty="0"/>
              <a:t>Clear out the rusty corrugated iron suburbs.</a:t>
            </a:r>
            <a:br>
              <a:rPr lang="en-US" sz="1900" dirty="0"/>
            </a:br>
            <a:endParaRPr lang="en-US" sz="1900" dirty="0"/>
          </a:p>
        </p:txBody>
      </p:sp>
      <p:sp>
        <p:nvSpPr>
          <p:cNvPr id="6" name="Date Placeholder 5">
            <a:extLst>
              <a:ext uri="{FF2B5EF4-FFF2-40B4-BE49-F238E27FC236}">
                <a16:creationId xmlns:a16="http://schemas.microsoft.com/office/drawing/2014/main" xmlns="" id="{C4B95E3B-995F-400E-BE21-41314A036408}"/>
              </a:ext>
            </a:extLst>
          </p:cNvPr>
          <p:cNvSpPr>
            <a:spLocks noGrp="1"/>
          </p:cNvSpPr>
          <p:nvPr>
            <p:ph type="dt" sz="half" idx="10"/>
          </p:nvPr>
        </p:nvSpPr>
        <p:spPr>
          <a:xfrm>
            <a:off x="838200" y="6356350"/>
            <a:ext cx="2049855"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2019/03/04</a:t>
            </a:r>
          </a:p>
        </p:txBody>
      </p:sp>
      <p:pic>
        <p:nvPicPr>
          <p:cNvPr id="5" name="Picture Placeholder 4" descr="A close up of a valley with mountains in the background&#10;&#10;Description automatically generated">
            <a:extLst>
              <a:ext uri="{FF2B5EF4-FFF2-40B4-BE49-F238E27FC236}">
                <a16:creationId xmlns:a16="http://schemas.microsoft.com/office/drawing/2014/main" xmlns="" id="{90A00F12-17BB-4AF6-9B07-460CE5ED3118}"/>
              </a:ext>
            </a:extLst>
          </p:cNvPr>
          <p:cNvPicPr>
            <a:picLocks noGrp="1" noChangeAspect="1"/>
          </p:cNvPicPr>
          <p:nvPr>
            <p:ph type="pic" idx="1"/>
          </p:nvPr>
        </p:nvPicPr>
        <p:blipFill rotWithShape="1">
          <a:blip r:embed="rId2" cstate="print"/>
          <a:srcRect t="1162" r="1" b="88"/>
          <a:stretch/>
        </p:blipFill>
        <p:spPr>
          <a:xfrm>
            <a:off x="7471611" y="10"/>
            <a:ext cx="4720388" cy="6857990"/>
          </a:xfrm>
          <a:prstGeom prst="rect">
            <a:avLst/>
          </a:prstGeom>
          <a:effectLst/>
        </p:spPr>
      </p:pic>
      <p:sp>
        <p:nvSpPr>
          <p:cNvPr id="7" name="Slide Number Placeholder 6">
            <a:extLst>
              <a:ext uri="{FF2B5EF4-FFF2-40B4-BE49-F238E27FC236}">
                <a16:creationId xmlns:a16="http://schemas.microsoft.com/office/drawing/2014/main" xmlns="" id="{3025E2D9-3112-4CAD-BEA1-8E6F53D1CFD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967394-9EC8-4D36-B1B7-288B6646F181}"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xmlns="" val="56720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356D1B-B590-449A-B03C-F321A61CB97E}"/>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074C992A-581A-4E79-B348-12BD5F1D2B6B}"/>
              </a:ext>
            </a:extLst>
          </p:cNvPr>
          <p:cNvSpPr>
            <a:spLocks noGrp="1"/>
          </p:cNvSpPr>
          <p:nvPr>
            <p:ph type="sldNum" sz="quarter" idx="12"/>
          </p:nvPr>
        </p:nvSpPr>
        <p:spPr/>
        <p:txBody>
          <a:bodyPr/>
          <a:lstStyle/>
          <a:p>
            <a:fld id="{BB967394-9EC8-4D36-B1B7-288B6646F181}" type="slidenum">
              <a:rPr lang="en-ZA" smtClean="0"/>
              <a:pPr/>
              <a:t>20</a:t>
            </a:fld>
            <a:endParaRPr lang="en-ZA"/>
          </a:p>
        </p:txBody>
      </p:sp>
      <p:pic>
        <p:nvPicPr>
          <p:cNvPr id="4" name="Picture 3">
            <a:extLst>
              <a:ext uri="{FF2B5EF4-FFF2-40B4-BE49-F238E27FC236}">
                <a16:creationId xmlns:a16="http://schemas.microsoft.com/office/drawing/2014/main" xmlns="" id="{8D348F8D-AD24-49FE-A644-E96F3A8571CF}"/>
              </a:ext>
            </a:extLst>
          </p:cNvPr>
          <p:cNvPicPr>
            <a:picLocks noChangeAspect="1"/>
          </p:cNvPicPr>
          <p:nvPr/>
        </p:nvPicPr>
        <p:blipFill>
          <a:blip r:embed="rId2" cstate="print"/>
          <a:stretch>
            <a:fillRect/>
          </a:stretch>
        </p:blipFill>
        <p:spPr>
          <a:xfrm>
            <a:off x="689148" y="723307"/>
            <a:ext cx="9789465" cy="5261836"/>
          </a:xfrm>
          <a:prstGeom prst="rect">
            <a:avLst/>
          </a:prstGeom>
          <a:effectLst/>
        </p:spPr>
      </p:pic>
    </p:spTree>
    <p:extLst>
      <p:ext uri="{BB962C8B-B14F-4D97-AF65-F5344CB8AC3E}">
        <p14:creationId xmlns:p14="http://schemas.microsoft.com/office/powerpoint/2010/main" xmlns="" val="1159468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ACFA7-0B6B-47D4-9DD6-142295F1FCEF}"/>
              </a:ext>
            </a:extLst>
          </p:cNvPr>
          <p:cNvSpPr>
            <a:spLocks noGrp="1"/>
          </p:cNvSpPr>
          <p:nvPr>
            <p:ph type="title"/>
          </p:nvPr>
        </p:nvSpPr>
        <p:spPr>
          <a:xfrm>
            <a:off x="648929" y="629265"/>
            <a:ext cx="3651467" cy="2294557"/>
          </a:xfrm>
        </p:spPr>
        <p:txBody>
          <a:bodyPr vert="horz" lIns="91440" tIns="45720" rIns="91440" bIns="45720" rtlCol="0" anchor="t">
            <a:normAutofit/>
          </a:bodyPr>
          <a:lstStyle/>
          <a:p>
            <a:r>
              <a:rPr lang="en-US" dirty="0"/>
              <a:t>House Prices are Highest When the State is Indifferent to  Capturing Unearned Land Rents </a:t>
            </a:r>
          </a:p>
        </p:txBody>
      </p:sp>
      <p:sp>
        <p:nvSpPr>
          <p:cNvPr id="4" name="Text Placeholder 3">
            <a:extLst>
              <a:ext uri="{FF2B5EF4-FFF2-40B4-BE49-F238E27FC236}">
                <a16:creationId xmlns:a16="http://schemas.microsoft.com/office/drawing/2014/main" xmlns="" id="{4B91F839-B702-4BA3-A981-E0AA7F73E1BE}"/>
              </a:ext>
            </a:extLst>
          </p:cNvPr>
          <p:cNvSpPr>
            <a:spLocks noGrp="1"/>
          </p:cNvSpPr>
          <p:nvPr>
            <p:ph type="body" sz="half" idx="2"/>
          </p:nvPr>
        </p:nvSpPr>
        <p:spPr>
          <a:xfrm>
            <a:off x="648930" y="3194757"/>
            <a:ext cx="3651466" cy="3033978"/>
          </a:xfrm>
          <a:ln>
            <a:solidFill>
              <a:schemeClr val="tx1"/>
            </a:solidFill>
          </a:ln>
        </p:spPr>
        <p:txBody>
          <a:bodyPr vert="horz" lIns="91440" tIns="45720" rIns="91440" bIns="45720" rtlCol="0" anchor="ctr">
            <a:normAutofit/>
          </a:bodyPr>
          <a:lstStyle/>
          <a:p>
            <a:pPr indent="-228600">
              <a:buFont typeface="Arial" panose="020B0604020202020204" pitchFamily="34" charset="0"/>
              <a:buChar char="•"/>
            </a:pPr>
            <a:r>
              <a:rPr lang="en-US" sz="1800" dirty="0"/>
              <a:t>Britain and South Africa are countries with the highest house price escalation; nearly twice the others. </a:t>
            </a:r>
          </a:p>
          <a:p>
            <a:pPr indent="-228600">
              <a:buFont typeface="Arial" panose="020B0604020202020204" pitchFamily="34" charset="0"/>
              <a:buChar char="•"/>
            </a:pPr>
            <a:r>
              <a:rPr lang="en-US" sz="1800" dirty="0"/>
              <a:t>Germany, Hong Kong, Singapore and South Korea  capture a higher percentage of land rents and so prices do not rise so spectacularly</a:t>
            </a:r>
          </a:p>
          <a:p>
            <a:r>
              <a:rPr lang="en-US" sz="1800" dirty="0"/>
              <a:t>  </a:t>
            </a:r>
          </a:p>
        </p:txBody>
      </p:sp>
      <p:pic>
        <p:nvPicPr>
          <p:cNvPr id="7" name="Picture Placeholder 6">
            <a:extLst>
              <a:ext uri="{FF2B5EF4-FFF2-40B4-BE49-F238E27FC236}">
                <a16:creationId xmlns:a16="http://schemas.microsoft.com/office/drawing/2014/main" xmlns="" id="{E201C9B4-024D-4CFB-B098-CA374DB418B8}"/>
              </a:ext>
            </a:extLst>
          </p:cNvPr>
          <p:cNvPicPr>
            <a:picLocks noGrp="1" noChangeAspect="1"/>
          </p:cNvPicPr>
          <p:nvPr>
            <p:ph type="pic" idx="1"/>
          </p:nvPr>
        </p:nvPicPr>
        <p:blipFill rotWithShape="1">
          <a:blip r:embed="rId2" cstate="print"/>
          <a:srcRect r="-2" b="4921"/>
          <a:stretch/>
        </p:blipFill>
        <p:spPr>
          <a:xfrm>
            <a:off x="5554132" y="830890"/>
            <a:ext cx="6637867" cy="6027110"/>
          </a:xfrm>
          <a:prstGeom prst="rect">
            <a:avLst/>
          </a:prstGeom>
          <a:effectLst/>
        </p:spPr>
      </p:pic>
      <p:sp>
        <p:nvSpPr>
          <p:cNvPr id="5" name="Date Placeholder 4">
            <a:extLst>
              <a:ext uri="{FF2B5EF4-FFF2-40B4-BE49-F238E27FC236}">
                <a16:creationId xmlns:a16="http://schemas.microsoft.com/office/drawing/2014/main" xmlns="" id="{FAA9B3C1-6ED5-4E95-9616-565814FF098B}"/>
              </a:ext>
            </a:extLst>
          </p:cNvPr>
          <p:cNvSpPr>
            <a:spLocks noGrp="1"/>
          </p:cNvSpPr>
          <p:nvPr>
            <p:ph type="dt" sz="half" idx="10"/>
          </p:nvPr>
        </p:nvSpPr>
        <p:spPr>
          <a:xfrm>
            <a:off x="7991856" y="6356350"/>
            <a:ext cx="2660904" cy="365125"/>
          </a:xfrm>
        </p:spPr>
        <p:txBody>
          <a:bodyPr vert="horz" lIns="91440" tIns="45720" rIns="91440" bIns="45720" rtlCol="0" anchor="ctr">
            <a:normAutofit/>
          </a:bodyPr>
          <a:lstStyle/>
          <a:p>
            <a:pPr algn="r">
              <a:spcAft>
                <a:spcPts val="600"/>
              </a:spcAft>
              <a:defRPr/>
            </a:pPr>
            <a:r>
              <a:rPr lang="en-US">
                <a:solidFill>
                  <a:srgbClr val="FFFFFF"/>
                </a:solidFill>
                <a:latin typeface="Calibri" panose="020F0502020204030204"/>
              </a:rPr>
              <a:t>2019/03/04</a:t>
            </a:r>
          </a:p>
        </p:txBody>
      </p:sp>
      <p:sp>
        <p:nvSpPr>
          <p:cNvPr id="6" name="Slide Number Placeholder 5">
            <a:extLst>
              <a:ext uri="{FF2B5EF4-FFF2-40B4-BE49-F238E27FC236}">
                <a16:creationId xmlns:a16="http://schemas.microsoft.com/office/drawing/2014/main" xmlns="" id="{13074C9A-ABD9-4A09-AC44-4C71B7CDFDAA}"/>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lgn="l">
              <a:spcAft>
                <a:spcPts val="600"/>
              </a:spcAft>
              <a:defRPr/>
            </a:pPr>
            <a:fld id="{BB967394-9EC8-4D36-B1B7-288B6646F181}" type="slidenum">
              <a:rPr lang="en-US">
                <a:solidFill>
                  <a:srgbClr val="FFFFFF"/>
                </a:solidFill>
                <a:latin typeface="Calibri" panose="020F0502020204030204"/>
              </a:rPr>
              <a:pPr algn="l">
                <a:spcAft>
                  <a:spcPts val="600"/>
                </a:spcAft>
                <a:defRPr/>
              </a:pPr>
              <a:t>21</a:t>
            </a:fld>
            <a:endParaRPr lang="en-US">
              <a:solidFill>
                <a:srgbClr val="FFFFFF"/>
              </a:solidFill>
              <a:latin typeface="Calibri" panose="020F0502020204030204"/>
            </a:endParaRPr>
          </a:p>
        </p:txBody>
      </p:sp>
    </p:spTree>
    <p:extLst>
      <p:ext uri="{BB962C8B-B14F-4D97-AF65-F5344CB8AC3E}">
        <p14:creationId xmlns:p14="http://schemas.microsoft.com/office/powerpoint/2010/main" xmlns="" val="55838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6B460D-82BD-46A8-A12E-37FBFF5C2F1A}"/>
              </a:ext>
            </a:extLst>
          </p:cNvPr>
          <p:cNvSpPr>
            <a:spLocks noGrp="1"/>
          </p:cNvSpPr>
          <p:nvPr>
            <p:ph type="title"/>
          </p:nvPr>
        </p:nvSpPr>
        <p:spPr>
          <a:xfrm>
            <a:off x="838200" y="191946"/>
            <a:ext cx="10515600" cy="1768610"/>
          </a:xfrm>
        </p:spPr>
        <p:txBody>
          <a:bodyPr>
            <a:normAutofit fontScale="90000"/>
          </a:bodyPr>
          <a:lstStyle/>
          <a:p>
            <a:r>
              <a:rPr lang="en-ZA" dirty="0"/>
              <a:t>Non Partisan Endorsement of the Single Land Tax</a:t>
            </a:r>
            <a:br>
              <a:rPr lang="en-ZA" dirty="0"/>
            </a:br>
            <a:r>
              <a:rPr lang="en-ZA" dirty="0"/>
              <a:t>Leviticus (Biblical) Nobel Prize Winners (Capitalists), Joshua Nkomo (Communist)</a:t>
            </a:r>
          </a:p>
        </p:txBody>
      </p:sp>
      <p:sp>
        <p:nvSpPr>
          <p:cNvPr id="3" name="Content Placeholder 2">
            <a:extLst>
              <a:ext uri="{FF2B5EF4-FFF2-40B4-BE49-F238E27FC236}">
                <a16:creationId xmlns:a16="http://schemas.microsoft.com/office/drawing/2014/main" xmlns="" id="{0E4F4328-BBE8-41CC-BE76-6BD355BABD8E}"/>
              </a:ext>
            </a:extLst>
          </p:cNvPr>
          <p:cNvSpPr>
            <a:spLocks noGrp="1"/>
          </p:cNvSpPr>
          <p:nvPr>
            <p:ph sz="half" idx="1"/>
          </p:nvPr>
        </p:nvSpPr>
        <p:spPr>
          <a:xfrm>
            <a:off x="4413721" y="1985603"/>
            <a:ext cx="3087511" cy="4351338"/>
          </a:xfrm>
          <a:ln>
            <a:solidFill>
              <a:schemeClr val="tx1"/>
            </a:solidFill>
          </a:ln>
        </p:spPr>
        <p:txBody>
          <a:bodyPr>
            <a:normAutofit fontScale="47500" lnSpcReduction="20000"/>
          </a:bodyPr>
          <a:lstStyle/>
          <a:p>
            <a:pPr marL="0" indent="0">
              <a:buNone/>
            </a:pPr>
            <a:r>
              <a:rPr lang="en-ZA" sz="3300" dirty="0"/>
              <a:t>Three Nobel prize-winning economists Franco Modigliani, James Tobin and Robert Solow </a:t>
            </a:r>
          </a:p>
          <a:p>
            <a:pPr marL="0" indent="0">
              <a:buNone/>
            </a:pPr>
            <a:r>
              <a:rPr lang="en-ZA" sz="3300" dirty="0"/>
              <a:t>“Users of land should not be allowed to acquire rights of indefinite duration for single payments.  For efficiency, for adequate revenue and for justice, every user of land should be required to make an annual payment to the state, equal to the current rental value of the land that he or she prevents others from using.” </a:t>
            </a:r>
          </a:p>
          <a:p>
            <a:pPr marL="0" indent="0">
              <a:buNone/>
            </a:pPr>
            <a:r>
              <a:rPr lang="en-ZA" sz="3300" dirty="0"/>
              <a:t>Now the synthesis: Capitalism, Socialism and the New Social Contract ed Richard Noyes Shepheard-Walwyn (London 1991)</a:t>
            </a:r>
          </a:p>
          <a:p>
            <a:pPr marL="0" indent="0">
              <a:buNone/>
            </a:pPr>
            <a:endParaRPr lang="en-ZA" dirty="0"/>
          </a:p>
        </p:txBody>
      </p:sp>
      <p:sp>
        <p:nvSpPr>
          <p:cNvPr id="4" name="Content Placeholder 3">
            <a:extLst>
              <a:ext uri="{FF2B5EF4-FFF2-40B4-BE49-F238E27FC236}">
                <a16:creationId xmlns:a16="http://schemas.microsoft.com/office/drawing/2014/main" xmlns="" id="{3D211690-A928-4165-8064-E2BAABE6145F}"/>
              </a:ext>
            </a:extLst>
          </p:cNvPr>
          <p:cNvSpPr>
            <a:spLocks noGrp="1"/>
          </p:cNvSpPr>
          <p:nvPr>
            <p:ph sz="half" idx="2"/>
          </p:nvPr>
        </p:nvSpPr>
        <p:spPr>
          <a:xfrm>
            <a:off x="7831432" y="2005012"/>
            <a:ext cx="3417711" cy="4351338"/>
          </a:xfrm>
          <a:ln>
            <a:solidFill>
              <a:schemeClr val="tx1"/>
            </a:solidFill>
          </a:ln>
        </p:spPr>
        <p:txBody>
          <a:bodyPr>
            <a:normAutofit fontScale="47500" lnSpcReduction="20000"/>
          </a:bodyPr>
          <a:lstStyle/>
          <a:p>
            <a:pPr marL="0" indent="0">
              <a:buNone/>
            </a:pPr>
            <a:r>
              <a:rPr lang="en-ZA" sz="3300" dirty="0"/>
              <a:t>Joshua Nkomo, leader of the Zimbabwe African People's Union and a past vice President of Zimbabwe:- </a:t>
            </a:r>
          </a:p>
          <a:p>
            <a:pPr marL="0" indent="0">
              <a:buNone/>
            </a:pPr>
            <a:r>
              <a:rPr lang="en-ZA" sz="3300" dirty="0"/>
              <a:t>“We don't believe in trading land or selling land-no.  And in any government that I lead, you can be certain those practices must go. That does not mean we will be taking people's land.  It means that other people who haven't got money will have a chance to use land, which is the common property of everybody.</a:t>
            </a:r>
          </a:p>
          <a:p>
            <a:pPr marL="0" indent="0">
              <a:buNone/>
            </a:pPr>
            <a:r>
              <a:rPr lang="en-ZA" sz="3300" dirty="0"/>
              <a:t>“And if they have to pay some rates or rent, that will go to a general fund of the people.  In this way citizens can use as much land as they want. </a:t>
            </a:r>
          </a:p>
          <a:p>
            <a:pPr marL="0" indent="0">
              <a:buNone/>
            </a:pPr>
            <a:r>
              <a:rPr lang="en-ZA" sz="3300" dirty="0"/>
              <a:t>Our system is this: once you use land, that land belongs to you. But you have not bought it.  You cannot sell it to someone. The land belongs to the people, but everything on that land is yours. “</a:t>
            </a:r>
          </a:p>
          <a:p>
            <a:endParaRPr lang="en-ZA" dirty="0"/>
          </a:p>
        </p:txBody>
      </p:sp>
      <p:sp>
        <p:nvSpPr>
          <p:cNvPr id="5" name="Date Placeholder 4">
            <a:extLst>
              <a:ext uri="{FF2B5EF4-FFF2-40B4-BE49-F238E27FC236}">
                <a16:creationId xmlns:a16="http://schemas.microsoft.com/office/drawing/2014/main" xmlns="" id="{6CE7289C-7A8A-48A3-9C1A-8A9643A5E4F2}"/>
              </a:ext>
            </a:extLst>
          </p:cNvPr>
          <p:cNvSpPr>
            <a:spLocks noGrp="1"/>
          </p:cNvSpPr>
          <p:nvPr>
            <p:ph type="dt" sz="half" idx="10"/>
          </p:nvPr>
        </p:nvSpPr>
        <p:spPr/>
        <p:txBody>
          <a:bodyPr/>
          <a:lstStyle/>
          <a:p>
            <a:r>
              <a:rPr lang="en-ZA"/>
              <a:t>2019/03/04</a:t>
            </a:r>
          </a:p>
        </p:txBody>
      </p:sp>
      <p:sp>
        <p:nvSpPr>
          <p:cNvPr id="6" name="Slide Number Placeholder 5">
            <a:extLst>
              <a:ext uri="{FF2B5EF4-FFF2-40B4-BE49-F238E27FC236}">
                <a16:creationId xmlns:a16="http://schemas.microsoft.com/office/drawing/2014/main" xmlns="" id="{CD52115F-8AC6-494C-A543-4547B6E9BA40}"/>
              </a:ext>
            </a:extLst>
          </p:cNvPr>
          <p:cNvSpPr>
            <a:spLocks noGrp="1"/>
          </p:cNvSpPr>
          <p:nvPr>
            <p:ph type="sldNum" sz="quarter" idx="12"/>
          </p:nvPr>
        </p:nvSpPr>
        <p:spPr/>
        <p:txBody>
          <a:bodyPr/>
          <a:lstStyle/>
          <a:p>
            <a:fld id="{BB967394-9EC8-4D36-B1B7-288B6646F181}" type="slidenum">
              <a:rPr lang="en-ZA" smtClean="0"/>
              <a:pPr/>
              <a:t>22</a:t>
            </a:fld>
            <a:endParaRPr lang="en-ZA"/>
          </a:p>
        </p:txBody>
      </p:sp>
      <p:sp>
        <p:nvSpPr>
          <p:cNvPr id="7" name="Content Placeholder 2">
            <a:extLst>
              <a:ext uri="{FF2B5EF4-FFF2-40B4-BE49-F238E27FC236}">
                <a16:creationId xmlns:a16="http://schemas.microsoft.com/office/drawing/2014/main" xmlns="" id="{FC683897-1EC9-4E47-B08D-A9C6C98E66C3}"/>
              </a:ext>
            </a:extLst>
          </p:cNvPr>
          <p:cNvSpPr txBox="1">
            <a:spLocks/>
          </p:cNvSpPr>
          <p:nvPr/>
        </p:nvSpPr>
        <p:spPr>
          <a:xfrm>
            <a:off x="4625388" y="1825625"/>
            <a:ext cx="28758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sp>
        <p:nvSpPr>
          <p:cNvPr id="8" name="Content Placeholder 3">
            <a:extLst>
              <a:ext uri="{FF2B5EF4-FFF2-40B4-BE49-F238E27FC236}">
                <a16:creationId xmlns:a16="http://schemas.microsoft.com/office/drawing/2014/main" xmlns="" id="{8AA86E4E-CA26-433A-A928-3551B1B4BF0B}"/>
              </a:ext>
            </a:extLst>
          </p:cNvPr>
          <p:cNvSpPr txBox="1">
            <a:spLocks/>
          </p:cNvSpPr>
          <p:nvPr/>
        </p:nvSpPr>
        <p:spPr>
          <a:xfrm>
            <a:off x="4103510" y="1850672"/>
            <a:ext cx="34177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sp>
        <p:nvSpPr>
          <p:cNvPr id="9" name="Content Placeholder 3">
            <a:extLst>
              <a:ext uri="{FF2B5EF4-FFF2-40B4-BE49-F238E27FC236}">
                <a16:creationId xmlns:a16="http://schemas.microsoft.com/office/drawing/2014/main" xmlns="" id="{D8F5A41F-9806-461E-BA4D-AEA37B07A121}"/>
              </a:ext>
            </a:extLst>
          </p:cNvPr>
          <p:cNvSpPr txBox="1">
            <a:spLocks/>
          </p:cNvSpPr>
          <p:nvPr/>
        </p:nvSpPr>
        <p:spPr>
          <a:xfrm>
            <a:off x="4103510" y="1875719"/>
            <a:ext cx="34177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sp>
        <p:nvSpPr>
          <p:cNvPr id="10" name="Content Placeholder 3">
            <a:extLst>
              <a:ext uri="{FF2B5EF4-FFF2-40B4-BE49-F238E27FC236}">
                <a16:creationId xmlns:a16="http://schemas.microsoft.com/office/drawing/2014/main" xmlns="" id="{38A88565-435B-4C9F-8E4E-D1962D8E6D6D}"/>
              </a:ext>
            </a:extLst>
          </p:cNvPr>
          <p:cNvSpPr txBox="1">
            <a:spLocks/>
          </p:cNvSpPr>
          <p:nvPr/>
        </p:nvSpPr>
        <p:spPr>
          <a:xfrm>
            <a:off x="732367" y="2005012"/>
            <a:ext cx="326531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600" dirty="0"/>
              <a:t>Leviticus 25:23 New Jerusalem Bible</a:t>
            </a:r>
          </a:p>
          <a:p>
            <a:pPr marL="0" indent="0">
              <a:buNone/>
            </a:pPr>
            <a:r>
              <a:rPr lang="en-ZA" sz="1600" dirty="0"/>
              <a:t>Land will not be sold absolutely, for the land belongs to me, and you are only strangers and guests of mine. </a:t>
            </a:r>
          </a:p>
        </p:txBody>
      </p:sp>
    </p:spTree>
    <p:extLst>
      <p:ext uri="{BB962C8B-B14F-4D97-AF65-F5344CB8AC3E}">
        <p14:creationId xmlns:p14="http://schemas.microsoft.com/office/powerpoint/2010/main" xmlns="" val="3971826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194A2-36F7-45D0-8C17-4CF15D76D94E}"/>
              </a:ext>
            </a:extLst>
          </p:cNvPr>
          <p:cNvSpPr>
            <a:spLocks noGrp="1"/>
          </p:cNvSpPr>
          <p:nvPr>
            <p:ph type="title"/>
          </p:nvPr>
        </p:nvSpPr>
        <p:spPr>
          <a:xfrm>
            <a:off x="3814636" y="792480"/>
            <a:ext cx="3932237" cy="731520"/>
          </a:xfrm>
        </p:spPr>
        <p:txBody>
          <a:bodyPr/>
          <a:lstStyle/>
          <a:p>
            <a:pPr algn="ctr"/>
            <a:r>
              <a:rPr lang="en-ZA" dirty="0"/>
              <a:t>WORK</a:t>
            </a:r>
          </a:p>
        </p:txBody>
      </p:sp>
      <p:sp>
        <p:nvSpPr>
          <p:cNvPr id="4" name="Text Placeholder 3">
            <a:extLst>
              <a:ext uri="{FF2B5EF4-FFF2-40B4-BE49-F238E27FC236}">
                <a16:creationId xmlns:a16="http://schemas.microsoft.com/office/drawing/2014/main" xmlns="" id="{6F32643D-2498-4148-AFF6-1FD1D7D1F4A9}"/>
              </a:ext>
            </a:extLst>
          </p:cNvPr>
          <p:cNvSpPr>
            <a:spLocks noGrp="1"/>
          </p:cNvSpPr>
          <p:nvPr>
            <p:ph type="body" sz="half" idx="2"/>
          </p:nvPr>
        </p:nvSpPr>
        <p:spPr>
          <a:xfrm>
            <a:off x="1743456" y="2057400"/>
            <a:ext cx="8831961" cy="4745736"/>
          </a:xfrm>
        </p:spPr>
        <p:txBody>
          <a:bodyPr>
            <a:normAutofit lnSpcReduction="10000"/>
          </a:bodyPr>
          <a:lstStyle/>
          <a:p>
            <a:pPr algn="ctr"/>
            <a:r>
              <a:rPr lang="en-ZA" dirty="0"/>
              <a:t>Let me but do my work from day to day,</a:t>
            </a:r>
          </a:p>
          <a:p>
            <a:pPr algn="ctr"/>
            <a:r>
              <a:rPr lang="en-ZA" dirty="0"/>
              <a:t>In field or forest, at the desk or loom,</a:t>
            </a:r>
          </a:p>
          <a:p>
            <a:pPr algn="ctr"/>
            <a:r>
              <a:rPr lang="en-ZA" dirty="0"/>
              <a:t>In roaring market-place or tranquil room;</a:t>
            </a:r>
          </a:p>
          <a:p>
            <a:pPr algn="ctr"/>
            <a:r>
              <a:rPr lang="en-ZA" dirty="0"/>
              <a:t>Let me but find it in my heart to say,</a:t>
            </a:r>
          </a:p>
          <a:p>
            <a:pPr algn="ctr"/>
            <a:r>
              <a:rPr lang="en-ZA" dirty="0"/>
              <a:t>When vagrant wishes beckon me astray,</a:t>
            </a:r>
          </a:p>
          <a:p>
            <a:pPr algn="ctr"/>
            <a:r>
              <a:rPr lang="en-ZA" dirty="0"/>
              <a:t>“This is my work; my blessing, not my doom;</a:t>
            </a:r>
          </a:p>
          <a:p>
            <a:pPr algn="ctr"/>
            <a:r>
              <a:rPr lang="en-ZA" dirty="0"/>
              <a:t>Of all who live, I am the one by whom</a:t>
            </a:r>
          </a:p>
          <a:p>
            <a:pPr algn="ctr"/>
            <a:r>
              <a:rPr lang="en-ZA" dirty="0"/>
              <a:t>This work can best be done in the right way."</a:t>
            </a:r>
          </a:p>
          <a:p>
            <a:pPr algn="ctr"/>
            <a:r>
              <a:rPr lang="en-ZA" dirty="0"/>
              <a:t>Then shall I see it not too great, nor small,</a:t>
            </a:r>
          </a:p>
          <a:p>
            <a:pPr algn="ctr"/>
            <a:r>
              <a:rPr lang="en-ZA" dirty="0"/>
              <a:t>To suit my spirit and to prove my powers;</a:t>
            </a:r>
          </a:p>
          <a:p>
            <a:pPr algn="ctr"/>
            <a:r>
              <a:rPr lang="en-ZA" dirty="0"/>
              <a:t>Then shall I cheerful greet the labouring hours,</a:t>
            </a:r>
          </a:p>
          <a:p>
            <a:pPr algn="ctr"/>
            <a:r>
              <a:rPr lang="en-ZA" dirty="0"/>
              <a:t>And cheerful turn, when the long shadows fall</a:t>
            </a:r>
          </a:p>
          <a:p>
            <a:pPr algn="ctr"/>
            <a:r>
              <a:rPr lang="en-ZA" dirty="0"/>
              <a:t>At eventide, to play and love and rest,</a:t>
            </a:r>
          </a:p>
          <a:p>
            <a:pPr algn="ctr"/>
            <a:r>
              <a:rPr lang="en-ZA" dirty="0"/>
              <a:t>Because I know for me my work is best."</a:t>
            </a:r>
          </a:p>
        </p:txBody>
      </p:sp>
      <p:sp>
        <p:nvSpPr>
          <p:cNvPr id="6" name="Date Placeholder 5">
            <a:extLst>
              <a:ext uri="{FF2B5EF4-FFF2-40B4-BE49-F238E27FC236}">
                <a16:creationId xmlns:a16="http://schemas.microsoft.com/office/drawing/2014/main" xmlns="" id="{BEE44FF1-33C3-4BD6-B39A-345BBB3258D3}"/>
              </a:ext>
            </a:extLst>
          </p:cNvPr>
          <p:cNvSpPr>
            <a:spLocks noGrp="1"/>
          </p:cNvSpPr>
          <p:nvPr>
            <p:ph type="dt" sz="half" idx="10"/>
          </p:nvPr>
        </p:nvSpPr>
        <p:spPr/>
        <p:txBody>
          <a:bodyPr/>
          <a:lstStyle/>
          <a:p>
            <a:r>
              <a:rPr lang="en-ZA"/>
              <a:t>2019/03/04</a:t>
            </a:r>
          </a:p>
        </p:txBody>
      </p:sp>
      <p:sp>
        <p:nvSpPr>
          <p:cNvPr id="7" name="Slide Number Placeholder 6">
            <a:extLst>
              <a:ext uri="{FF2B5EF4-FFF2-40B4-BE49-F238E27FC236}">
                <a16:creationId xmlns:a16="http://schemas.microsoft.com/office/drawing/2014/main" xmlns="" id="{584DDE05-A761-40C0-A247-4AC82CC31462}"/>
              </a:ext>
            </a:extLst>
          </p:cNvPr>
          <p:cNvSpPr>
            <a:spLocks noGrp="1"/>
          </p:cNvSpPr>
          <p:nvPr>
            <p:ph type="sldNum" sz="quarter" idx="12"/>
          </p:nvPr>
        </p:nvSpPr>
        <p:spPr/>
        <p:txBody>
          <a:bodyPr/>
          <a:lstStyle/>
          <a:p>
            <a:fld id="{BB967394-9EC8-4D36-B1B7-288B6646F181}" type="slidenum">
              <a:rPr lang="en-ZA" smtClean="0"/>
              <a:pPr/>
              <a:t>23</a:t>
            </a:fld>
            <a:endParaRPr lang="en-ZA"/>
          </a:p>
        </p:txBody>
      </p:sp>
    </p:spTree>
    <p:extLst>
      <p:ext uri="{BB962C8B-B14F-4D97-AF65-F5344CB8AC3E}">
        <p14:creationId xmlns:p14="http://schemas.microsoft.com/office/powerpoint/2010/main" xmlns="" val="2081050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F7D08A-7A47-496E-AC6F-7CA9B924EE63}"/>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EF2CDA9B-4DB0-4F86-A486-F505DC8B8E2E}"/>
              </a:ext>
            </a:extLst>
          </p:cNvPr>
          <p:cNvSpPr>
            <a:spLocks noGrp="1"/>
          </p:cNvSpPr>
          <p:nvPr>
            <p:ph type="sldNum" sz="quarter" idx="12"/>
          </p:nvPr>
        </p:nvSpPr>
        <p:spPr/>
        <p:txBody>
          <a:bodyPr/>
          <a:lstStyle/>
          <a:p>
            <a:fld id="{BB967394-9EC8-4D36-B1B7-288B6646F181}" type="slidenum">
              <a:rPr lang="en-ZA" smtClean="0"/>
              <a:pPr/>
              <a:t>24</a:t>
            </a:fld>
            <a:endParaRPr lang="en-ZA"/>
          </a:p>
        </p:txBody>
      </p:sp>
      <p:sp>
        <p:nvSpPr>
          <p:cNvPr id="4" name="Rectangle 3">
            <a:extLst>
              <a:ext uri="{FF2B5EF4-FFF2-40B4-BE49-F238E27FC236}">
                <a16:creationId xmlns:a16="http://schemas.microsoft.com/office/drawing/2014/main" xmlns="" id="{4CF56D00-B542-4BF1-9299-CBA482AEA3E9}"/>
              </a:ext>
            </a:extLst>
          </p:cNvPr>
          <p:cNvSpPr/>
          <p:nvPr/>
        </p:nvSpPr>
        <p:spPr>
          <a:xfrm>
            <a:off x="3048000" y="1028343"/>
            <a:ext cx="6096000" cy="4524315"/>
          </a:xfrm>
          <a:prstGeom prst="rect">
            <a:avLst/>
          </a:prstGeom>
        </p:spPr>
        <p:txBody>
          <a:bodyPr>
            <a:spAutoFit/>
          </a:bodyPr>
          <a:lstStyle/>
          <a:p>
            <a:r>
              <a:rPr lang="en-ZA" dirty="0"/>
              <a:t>“Sec 25 must create jobs, enhance food production and not  harming the economy” President </a:t>
            </a:r>
            <a:r>
              <a:rPr lang="en-ZA" dirty="0" err="1"/>
              <a:t>Ramaphosa</a:t>
            </a:r>
            <a:endParaRPr lang="en-ZA" dirty="0"/>
          </a:p>
          <a:p>
            <a:endParaRPr lang="en-ZA" dirty="0"/>
          </a:p>
          <a:p>
            <a:pPr marL="285750" indent="-285750">
              <a:buFont typeface="Arial" panose="020B0604020202020204" pitchFamily="34" charset="0"/>
              <a:buChar char="•"/>
            </a:pPr>
            <a:r>
              <a:rPr lang="en-ZA" dirty="0"/>
              <a:t>My blueprint will end involuntary unemployment of all 9m able-bodied South Africans. </a:t>
            </a:r>
          </a:p>
          <a:p>
            <a:pPr marL="285750" indent="-285750">
              <a:buFont typeface="Arial" panose="020B0604020202020204" pitchFamily="34" charset="0"/>
              <a:buChar char="•"/>
            </a:pPr>
            <a:r>
              <a:rPr lang="en-ZA" dirty="0"/>
              <a:t>It will double food production (see Wandile </a:t>
            </a:r>
            <a:r>
              <a:rPr lang="en-ZA" dirty="0" err="1"/>
              <a:t>Sihlobo</a:t>
            </a:r>
            <a:r>
              <a:rPr lang="en-ZA" dirty="0"/>
              <a:t> BD column 6 March 2019 re exports to Saudi Arabia) with 90% less carbon emissions than commercial farming. </a:t>
            </a:r>
          </a:p>
          <a:p>
            <a:pPr marL="285750" indent="-285750">
              <a:buFont typeface="Arial" panose="020B0604020202020204" pitchFamily="34" charset="0"/>
              <a:buChar char="•"/>
            </a:pPr>
            <a:r>
              <a:rPr lang="en-ZA" dirty="0"/>
              <a:t>And ZA will become the international tax haven of choice doubling foreign direct investment and GDP growth every nine years (8%pa)</a:t>
            </a:r>
          </a:p>
          <a:p>
            <a:pPr marL="285750" indent="-285750">
              <a:buFont typeface="Arial" panose="020B0604020202020204" pitchFamily="34" charset="0"/>
              <a:buChar char="•"/>
            </a:pPr>
            <a:r>
              <a:rPr lang="en-ZA" dirty="0"/>
              <a:t>All South Africans prosper with land access in gated villages</a:t>
            </a:r>
          </a:p>
          <a:p>
            <a:pPr marL="285750" indent="-285750">
              <a:buFont typeface="Arial" panose="020B0604020202020204" pitchFamily="34" charset="0"/>
              <a:buChar char="•"/>
            </a:pPr>
            <a:r>
              <a:rPr lang="en-ZA" dirty="0"/>
              <a:t>Jobs for life are institutionalised</a:t>
            </a:r>
          </a:p>
          <a:p>
            <a:pPr marL="285750" indent="-285750">
              <a:buFont typeface="Arial" panose="020B0604020202020204" pitchFamily="34" charset="0"/>
              <a:buChar char="•"/>
            </a:pPr>
            <a:r>
              <a:rPr lang="en-ZA" dirty="0"/>
              <a:t>This Constitutional blue print is my copyright (Peter Meakin and  may not be reproduced. Here are the changes which I will guarantee</a:t>
            </a:r>
          </a:p>
        </p:txBody>
      </p:sp>
    </p:spTree>
    <p:extLst>
      <p:ext uri="{BB962C8B-B14F-4D97-AF65-F5344CB8AC3E}">
        <p14:creationId xmlns:p14="http://schemas.microsoft.com/office/powerpoint/2010/main" xmlns="" val="383720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C12A02-52A6-4CC4-B1BF-E5712C8ED630}"/>
              </a:ext>
            </a:extLst>
          </p:cNvPr>
          <p:cNvSpPr>
            <a:spLocks noGrp="1"/>
          </p:cNvSpPr>
          <p:nvPr>
            <p:ph type="title"/>
          </p:nvPr>
        </p:nvSpPr>
        <p:spPr>
          <a:xfrm>
            <a:off x="648929" y="629266"/>
            <a:ext cx="6586491" cy="1676603"/>
          </a:xfrm>
        </p:spPr>
        <p:txBody>
          <a:bodyPr vert="horz" lIns="91440" tIns="45720" rIns="91440" bIns="45720" rtlCol="0" anchor="ctr">
            <a:normAutofit fontScale="90000"/>
          </a:bodyPr>
          <a:lstStyle/>
          <a:p>
            <a:r>
              <a:rPr lang="en-ZA" sz="4400" dirty="0"/>
              <a:t>Immediately grant perpetual tenures to all unregistered land users.</a:t>
            </a:r>
          </a:p>
        </p:txBody>
      </p:sp>
      <p:sp>
        <p:nvSpPr>
          <p:cNvPr id="4" name="Text Placeholder 3">
            <a:extLst>
              <a:ext uri="{FF2B5EF4-FFF2-40B4-BE49-F238E27FC236}">
                <a16:creationId xmlns:a16="http://schemas.microsoft.com/office/drawing/2014/main" xmlns="" id="{CD631880-91B8-49EB-971B-FB1770A2266F}"/>
              </a:ext>
            </a:extLst>
          </p:cNvPr>
          <p:cNvSpPr>
            <a:spLocks noGrp="1"/>
          </p:cNvSpPr>
          <p:nvPr>
            <p:ph type="body" sz="half" idx="2"/>
          </p:nvPr>
        </p:nvSpPr>
        <p:spPr>
          <a:xfrm>
            <a:off x="648930" y="2438400"/>
            <a:ext cx="5842181" cy="3785419"/>
          </a:xfrm>
          <a:ln>
            <a:solidFill>
              <a:srgbClr val="000000"/>
            </a:solidFill>
          </a:ln>
        </p:spPr>
        <p:txBody>
          <a:bodyPr vert="horz" lIns="91440" tIns="45720" rIns="91440" bIns="45720" rtlCol="0" anchor="t">
            <a:normAutofit fontScale="92500" lnSpcReduction="20000"/>
          </a:bodyPr>
          <a:lstStyle/>
          <a:p>
            <a:endParaRPr lang="en-US" sz="2400" dirty="0"/>
          </a:p>
          <a:p>
            <a:pPr marL="342900" indent="-342900">
              <a:buFont typeface="Arial" panose="020B0604020202020204" pitchFamily="34" charset="0"/>
              <a:buChar char="•"/>
            </a:pPr>
            <a:r>
              <a:rPr lang="en-ZA" sz="2400" dirty="0"/>
              <a:t>Decree perpetual ownership to everyone who  occupies 250sqm of land which they do not own or lease.  </a:t>
            </a:r>
          </a:p>
          <a:p>
            <a:pPr marL="342900" indent="-342900">
              <a:buFont typeface="Arial" panose="020B0604020202020204" pitchFamily="34" charset="0"/>
              <a:buChar char="•"/>
            </a:pPr>
            <a:r>
              <a:rPr lang="en-ZA" sz="2400" dirty="0"/>
              <a:t>250sqm is the smallest size that can support a family’s vegetable and fruit needs. </a:t>
            </a:r>
          </a:p>
          <a:p>
            <a:pPr marL="342900" indent="-342900">
              <a:buFont typeface="Arial" panose="020B0604020202020204" pitchFamily="34" charset="0"/>
              <a:buChar char="•"/>
            </a:pPr>
            <a:r>
              <a:rPr lang="en-ZA" sz="2400" dirty="0"/>
              <a:t>Neighbours must agree the boundary pegs and sketch. Diagrams to include smart-phone co-ordinates</a:t>
            </a:r>
          </a:p>
          <a:p>
            <a:pPr marL="342900" indent="-342900">
              <a:buFont typeface="Arial" panose="020B0604020202020204" pitchFamily="34" charset="0"/>
              <a:buChar char="•"/>
            </a:pPr>
            <a:r>
              <a:rPr lang="en-ZA" sz="2400" dirty="0"/>
              <a:t>Present owners are to be compensated. These costs are recoverable during the first sixteen years of land tax receipts. </a:t>
            </a:r>
          </a:p>
          <a:p>
            <a:r>
              <a:rPr lang="en-ZA" sz="2400" dirty="0"/>
              <a:t> </a:t>
            </a:r>
          </a:p>
          <a:p>
            <a:endParaRPr lang="en-US" sz="2400" dirty="0"/>
          </a:p>
        </p:txBody>
      </p:sp>
      <p:sp>
        <p:nvSpPr>
          <p:cNvPr id="3" name="Date Placeholder 2">
            <a:extLst>
              <a:ext uri="{FF2B5EF4-FFF2-40B4-BE49-F238E27FC236}">
                <a16:creationId xmlns:a16="http://schemas.microsoft.com/office/drawing/2014/main" xmlns="" id="{FC74267B-1513-4528-A4FD-089223A2D255}"/>
              </a:ext>
            </a:extLst>
          </p:cNvPr>
          <p:cNvSpPr>
            <a:spLocks noGrp="1"/>
          </p:cNvSpPr>
          <p:nvPr>
            <p:ph type="dt" sz="half" idx="10"/>
          </p:nvPr>
        </p:nvSpPr>
        <p:spPr/>
        <p:txBody>
          <a:bodyPr/>
          <a:lstStyle/>
          <a:p>
            <a:r>
              <a:rPr lang="en-ZA"/>
              <a:t>2019/03/04</a:t>
            </a:r>
          </a:p>
        </p:txBody>
      </p:sp>
      <p:pic>
        <p:nvPicPr>
          <p:cNvPr id="7" name="Picture 6">
            <a:extLst>
              <a:ext uri="{FF2B5EF4-FFF2-40B4-BE49-F238E27FC236}">
                <a16:creationId xmlns:a16="http://schemas.microsoft.com/office/drawing/2014/main" xmlns="" id="{FB1A96AA-5938-46D2-80A3-1E5E1D03F23D}"/>
              </a:ext>
            </a:extLst>
          </p:cNvPr>
          <p:cNvPicPr>
            <a:picLocks noChangeAspect="1"/>
          </p:cNvPicPr>
          <p:nvPr/>
        </p:nvPicPr>
        <p:blipFill>
          <a:blip r:embed="rId3" cstate="print"/>
          <a:stretch>
            <a:fillRect/>
          </a:stretch>
        </p:blipFill>
        <p:spPr>
          <a:xfrm>
            <a:off x="7653866" y="1145403"/>
            <a:ext cx="3889203" cy="5078416"/>
          </a:xfrm>
          <a:prstGeom prst="rect">
            <a:avLst/>
          </a:prstGeom>
          <a:ln>
            <a:solidFill>
              <a:schemeClr val="tx1"/>
            </a:solidFill>
          </a:ln>
        </p:spPr>
      </p:pic>
    </p:spTree>
    <p:extLst>
      <p:ext uri="{BB962C8B-B14F-4D97-AF65-F5344CB8AC3E}">
        <p14:creationId xmlns:p14="http://schemas.microsoft.com/office/powerpoint/2010/main" xmlns="" val="380572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E52121A-97A2-4174-9769-D45C2E9BAFA1}"/>
              </a:ext>
            </a:extLst>
          </p:cNvPr>
          <p:cNvSpPr>
            <a:spLocks noGrp="1"/>
          </p:cNvSpPr>
          <p:nvPr>
            <p:ph type="title"/>
          </p:nvPr>
        </p:nvSpPr>
        <p:spPr>
          <a:xfrm>
            <a:off x="749030" y="1206230"/>
            <a:ext cx="4931923" cy="778214"/>
          </a:xfrm>
        </p:spPr>
        <p:txBody>
          <a:bodyPr>
            <a:normAutofit/>
          </a:bodyPr>
          <a:lstStyle/>
          <a:p>
            <a:r>
              <a:rPr lang="en-ZA" sz="4000" dirty="0"/>
              <a:t>A More explicit Sec 25</a:t>
            </a:r>
          </a:p>
        </p:txBody>
      </p:sp>
      <p:sp>
        <p:nvSpPr>
          <p:cNvPr id="6" name="Text Placeholder 5">
            <a:extLst>
              <a:ext uri="{FF2B5EF4-FFF2-40B4-BE49-F238E27FC236}">
                <a16:creationId xmlns:a16="http://schemas.microsoft.com/office/drawing/2014/main" xmlns="" id="{B364BAEE-0FF9-4E17-9409-20927FE5DD0F}"/>
              </a:ext>
            </a:extLst>
          </p:cNvPr>
          <p:cNvSpPr>
            <a:spLocks noGrp="1"/>
          </p:cNvSpPr>
          <p:nvPr>
            <p:ph type="body" idx="1"/>
          </p:nvPr>
        </p:nvSpPr>
        <p:spPr>
          <a:xfrm>
            <a:off x="831850" y="3161489"/>
            <a:ext cx="10515600" cy="2928161"/>
          </a:xfrm>
        </p:spPr>
        <p:txBody>
          <a:bodyPr/>
          <a:lstStyle/>
          <a:p>
            <a:r>
              <a:rPr lang="en-ZA" dirty="0"/>
              <a:t> </a:t>
            </a:r>
          </a:p>
        </p:txBody>
      </p:sp>
      <p:sp>
        <p:nvSpPr>
          <p:cNvPr id="2" name="Date Placeholder 1">
            <a:extLst>
              <a:ext uri="{FF2B5EF4-FFF2-40B4-BE49-F238E27FC236}">
                <a16:creationId xmlns:a16="http://schemas.microsoft.com/office/drawing/2014/main" xmlns="" id="{545F83D1-5404-428F-8062-07A6BAA1ED08}"/>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A872C9FC-A38F-4230-9FF4-46145F6D14AC}"/>
              </a:ext>
            </a:extLst>
          </p:cNvPr>
          <p:cNvSpPr>
            <a:spLocks noGrp="1"/>
          </p:cNvSpPr>
          <p:nvPr>
            <p:ph type="sldNum" sz="quarter" idx="12"/>
          </p:nvPr>
        </p:nvSpPr>
        <p:spPr/>
        <p:txBody>
          <a:bodyPr/>
          <a:lstStyle/>
          <a:p>
            <a:fld id="{BB967394-9EC8-4D36-B1B7-288B6646F181}" type="slidenum">
              <a:rPr lang="en-ZA" smtClean="0"/>
              <a:pPr/>
              <a:t>4</a:t>
            </a:fld>
            <a:endParaRPr lang="en-ZA"/>
          </a:p>
        </p:txBody>
      </p:sp>
      <p:sp>
        <p:nvSpPr>
          <p:cNvPr id="4" name="Rectangle 3">
            <a:extLst>
              <a:ext uri="{FF2B5EF4-FFF2-40B4-BE49-F238E27FC236}">
                <a16:creationId xmlns:a16="http://schemas.microsoft.com/office/drawing/2014/main" xmlns="" id="{2B60B9F0-9F06-4048-A828-E824A9B0705B}"/>
              </a:ext>
            </a:extLst>
          </p:cNvPr>
          <p:cNvSpPr/>
          <p:nvPr/>
        </p:nvSpPr>
        <p:spPr>
          <a:xfrm>
            <a:off x="749030" y="3041542"/>
            <a:ext cx="10029217" cy="2862322"/>
          </a:xfrm>
          <a:prstGeom prst="rect">
            <a:avLst/>
          </a:prstGeom>
          <a:ln>
            <a:solidFill>
              <a:schemeClr val="accent1"/>
            </a:solidFill>
          </a:ln>
        </p:spPr>
        <p:txBody>
          <a:bodyPr wrap="square">
            <a:spAutoFit/>
          </a:bodyPr>
          <a:lstStyle/>
          <a:p>
            <a:r>
              <a:rPr lang="en-ZA" dirty="0"/>
              <a:t>SEC 25.4 (b) </a:t>
            </a:r>
          </a:p>
          <a:p>
            <a:r>
              <a:rPr lang="en-ZA" dirty="0"/>
              <a:t>says that “property is not limited to land. ” This is outside the scope of expropriations for “public purposes or in the public interest” as sec 25.2. To be explicit “property is not limited to land” needs a restrictive definition such as:</a:t>
            </a:r>
          </a:p>
          <a:p>
            <a:r>
              <a:rPr lang="en-ZA" dirty="0">
                <a:highlight>
                  <a:srgbClr val="FFFF00"/>
                </a:highlight>
              </a:rPr>
              <a:t> “except as a last resort, property to be expropropriated in the public interest (as sec 25.4 (a)) must be confined to unused and or vacant land with no man-made improvements.”</a:t>
            </a:r>
          </a:p>
          <a:p>
            <a:r>
              <a:rPr lang="en-ZA" dirty="0"/>
              <a:t>Unused or vacant land need to be defined as</a:t>
            </a:r>
          </a:p>
          <a:p>
            <a:r>
              <a:rPr lang="en-ZA" dirty="0">
                <a:highlight>
                  <a:srgbClr val="FFFF00"/>
                </a:highlight>
              </a:rPr>
              <a:t>“having lain fallow or unused for more than one consecutive year and is unoccupied or unimproved. </a:t>
            </a:r>
          </a:p>
          <a:p>
            <a:r>
              <a:rPr lang="en-ZA" dirty="0">
                <a:highlight>
                  <a:srgbClr val="FFFF00"/>
                </a:highlight>
              </a:rPr>
              <a:t>Arable land used as pasture for the rearing of animals is deemed to be unused or vacant because it could otherwise be used for job creation such as market gardening. </a:t>
            </a:r>
          </a:p>
        </p:txBody>
      </p:sp>
    </p:spTree>
    <p:extLst>
      <p:ext uri="{BB962C8B-B14F-4D97-AF65-F5344CB8AC3E}">
        <p14:creationId xmlns:p14="http://schemas.microsoft.com/office/powerpoint/2010/main" xmlns="" val="189531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E52121A-97A2-4174-9769-D45C2E9BAFA1}"/>
              </a:ext>
            </a:extLst>
          </p:cNvPr>
          <p:cNvSpPr>
            <a:spLocks noGrp="1"/>
          </p:cNvSpPr>
          <p:nvPr>
            <p:ph type="title"/>
          </p:nvPr>
        </p:nvSpPr>
        <p:spPr>
          <a:xfrm>
            <a:off x="838200" y="768350"/>
            <a:ext cx="4931923" cy="778214"/>
          </a:xfrm>
        </p:spPr>
        <p:txBody>
          <a:bodyPr>
            <a:normAutofit/>
          </a:bodyPr>
          <a:lstStyle/>
          <a:p>
            <a:r>
              <a:rPr lang="en-ZA" sz="4000" dirty="0"/>
              <a:t>A More explicit Sec 25</a:t>
            </a:r>
          </a:p>
        </p:txBody>
      </p:sp>
      <p:sp>
        <p:nvSpPr>
          <p:cNvPr id="6" name="Text Placeholder 5">
            <a:extLst>
              <a:ext uri="{FF2B5EF4-FFF2-40B4-BE49-F238E27FC236}">
                <a16:creationId xmlns:a16="http://schemas.microsoft.com/office/drawing/2014/main" xmlns="" id="{B364BAEE-0FF9-4E17-9409-20927FE5DD0F}"/>
              </a:ext>
            </a:extLst>
          </p:cNvPr>
          <p:cNvSpPr>
            <a:spLocks noGrp="1"/>
          </p:cNvSpPr>
          <p:nvPr>
            <p:ph type="body" idx="1"/>
          </p:nvPr>
        </p:nvSpPr>
        <p:spPr>
          <a:xfrm>
            <a:off x="838200" y="2052536"/>
            <a:ext cx="10515600" cy="4134255"/>
          </a:xfrm>
          <a:ln>
            <a:solidFill>
              <a:schemeClr val="accent1"/>
            </a:solidFill>
          </a:ln>
        </p:spPr>
        <p:txBody>
          <a:bodyPr>
            <a:noAutofit/>
          </a:bodyPr>
          <a:lstStyle/>
          <a:p>
            <a:pPr>
              <a:lnSpc>
                <a:spcPct val="115000"/>
              </a:lnSpc>
              <a:spcBef>
                <a:spcPts val="800"/>
              </a:spcBef>
            </a:pPr>
            <a:r>
              <a:rPr lang="en-ZA" sz="3200" dirty="0">
                <a:solidFill>
                  <a:schemeClr val="tx1"/>
                </a:solidFill>
              </a:rPr>
              <a:t>Sec 25.5: - </a:t>
            </a:r>
            <a:br>
              <a:rPr lang="en-ZA" sz="3200" dirty="0">
                <a:solidFill>
                  <a:schemeClr val="tx1"/>
                </a:solidFill>
              </a:rPr>
            </a:br>
            <a:r>
              <a:rPr lang="en-ZA" sz="3200" dirty="0">
                <a:solidFill>
                  <a:schemeClr val="tx1"/>
                </a:solidFill>
              </a:rPr>
              <a:t>The state must take reasonable legislative and other measures, within its available resources, </a:t>
            </a:r>
            <a:r>
              <a:rPr lang="en-ZA" sz="3200" dirty="0">
                <a:solidFill>
                  <a:schemeClr val="tx1"/>
                </a:solidFill>
                <a:highlight>
                  <a:srgbClr val="FFFF00"/>
                </a:highlight>
              </a:rPr>
              <a:t>including the gradual replacement of all income taxes and vat with land rents, a rates and taxes type user-charge, excluding improvements, </a:t>
            </a:r>
            <a:r>
              <a:rPr lang="en-ZA" sz="3200" dirty="0">
                <a:solidFill>
                  <a:schemeClr val="tx1"/>
                </a:solidFill>
              </a:rPr>
              <a:t>to foster conditions which enable citizens to gain access to unused/vacant land on an equitable basis.</a:t>
            </a:r>
            <a:br>
              <a:rPr lang="en-ZA" sz="3200" dirty="0">
                <a:solidFill>
                  <a:schemeClr val="tx1"/>
                </a:solidFill>
              </a:rPr>
            </a:br>
            <a:endParaRPr lang="en-ZA" sz="3200" dirty="0">
              <a:solidFill>
                <a:schemeClr val="tx1"/>
              </a:solidFill>
            </a:endParaRPr>
          </a:p>
        </p:txBody>
      </p:sp>
      <p:sp>
        <p:nvSpPr>
          <p:cNvPr id="2" name="Date Placeholder 1">
            <a:extLst>
              <a:ext uri="{FF2B5EF4-FFF2-40B4-BE49-F238E27FC236}">
                <a16:creationId xmlns:a16="http://schemas.microsoft.com/office/drawing/2014/main" xmlns="" id="{545F83D1-5404-428F-8062-07A6BAA1ED08}"/>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A872C9FC-A38F-4230-9FF4-46145F6D14AC}"/>
              </a:ext>
            </a:extLst>
          </p:cNvPr>
          <p:cNvSpPr>
            <a:spLocks noGrp="1"/>
          </p:cNvSpPr>
          <p:nvPr>
            <p:ph type="sldNum" sz="quarter" idx="12"/>
          </p:nvPr>
        </p:nvSpPr>
        <p:spPr/>
        <p:txBody>
          <a:bodyPr/>
          <a:lstStyle/>
          <a:p>
            <a:fld id="{BB967394-9EC8-4D36-B1B7-288B6646F181}" type="slidenum">
              <a:rPr lang="en-ZA" smtClean="0"/>
              <a:pPr/>
              <a:t>5</a:t>
            </a:fld>
            <a:endParaRPr lang="en-ZA"/>
          </a:p>
        </p:txBody>
      </p:sp>
    </p:spTree>
    <p:extLst>
      <p:ext uri="{BB962C8B-B14F-4D97-AF65-F5344CB8AC3E}">
        <p14:creationId xmlns:p14="http://schemas.microsoft.com/office/powerpoint/2010/main" xmlns="" val="316542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E52121A-97A2-4174-9769-D45C2E9BAFA1}"/>
              </a:ext>
            </a:extLst>
          </p:cNvPr>
          <p:cNvSpPr>
            <a:spLocks noGrp="1"/>
          </p:cNvSpPr>
          <p:nvPr>
            <p:ph type="title"/>
          </p:nvPr>
        </p:nvSpPr>
        <p:spPr>
          <a:xfrm>
            <a:off x="749030" y="1206230"/>
            <a:ext cx="4931923" cy="778214"/>
          </a:xfrm>
        </p:spPr>
        <p:txBody>
          <a:bodyPr>
            <a:normAutofit/>
          </a:bodyPr>
          <a:lstStyle/>
          <a:p>
            <a:r>
              <a:rPr lang="en-ZA" sz="4000" dirty="0"/>
              <a:t>A More explicit Sec 25</a:t>
            </a:r>
          </a:p>
        </p:txBody>
      </p:sp>
      <p:sp>
        <p:nvSpPr>
          <p:cNvPr id="6" name="Text Placeholder 5">
            <a:extLst>
              <a:ext uri="{FF2B5EF4-FFF2-40B4-BE49-F238E27FC236}">
                <a16:creationId xmlns:a16="http://schemas.microsoft.com/office/drawing/2014/main" xmlns="" id="{B364BAEE-0FF9-4E17-9409-20927FE5DD0F}"/>
              </a:ext>
            </a:extLst>
          </p:cNvPr>
          <p:cNvSpPr>
            <a:spLocks noGrp="1"/>
          </p:cNvSpPr>
          <p:nvPr>
            <p:ph type="body" idx="1"/>
          </p:nvPr>
        </p:nvSpPr>
        <p:spPr>
          <a:xfrm>
            <a:off x="831850" y="3161489"/>
            <a:ext cx="10515600" cy="2928161"/>
          </a:xfrm>
        </p:spPr>
        <p:txBody>
          <a:bodyPr/>
          <a:lstStyle/>
          <a:p>
            <a:r>
              <a:rPr lang="en-ZA" dirty="0"/>
              <a:t> </a:t>
            </a:r>
          </a:p>
        </p:txBody>
      </p:sp>
      <p:sp>
        <p:nvSpPr>
          <p:cNvPr id="2" name="Date Placeholder 1">
            <a:extLst>
              <a:ext uri="{FF2B5EF4-FFF2-40B4-BE49-F238E27FC236}">
                <a16:creationId xmlns:a16="http://schemas.microsoft.com/office/drawing/2014/main" xmlns="" id="{545F83D1-5404-428F-8062-07A6BAA1ED08}"/>
              </a:ext>
            </a:extLst>
          </p:cNvPr>
          <p:cNvSpPr>
            <a:spLocks noGrp="1"/>
          </p:cNvSpPr>
          <p:nvPr>
            <p:ph type="dt" sz="half" idx="10"/>
          </p:nvPr>
        </p:nvSpPr>
        <p:spPr/>
        <p:txBody>
          <a:bodyPr/>
          <a:lstStyle/>
          <a:p>
            <a:r>
              <a:rPr lang="en-ZA"/>
              <a:t>2019/03/04</a:t>
            </a:r>
          </a:p>
        </p:txBody>
      </p:sp>
      <p:sp>
        <p:nvSpPr>
          <p:cNvPr id="3" name="Slide Number Placeholder 2">
            <a:extLst>
              <a:ext uri="{FF2B5EF4-FFF2-40B4-BE49-F238E27FC236}">
                <a16:creationId xmlns:a16="http://schemas.microsoft.com/office/drawing/2014/main" xmlns="" id="{A872C9FC-A38F-4230-9FF4-46145F6D14AC}"/>
              </a:ext>
            </a:extLst>
          </p:cNvPr>
          <p:cNvSpPr>
            <a:spLocks noGrp="1"/>
          </p:cNvSpPr>
          <p:nvPr>
            <p:ph type="sldNum" sz="quarter" idx="12"/>
          </p:nvPr>
        </p:nvSpPr>
        <p:spPr/>
        <p:txBody>
          <a:bodyPr/>
          <a:lstStyle/>
          <a:p>
            <a:fld id="{BB967394-9EC8-4D36-B1B7-288B6646F181}" type="slidenum">
              <a:rPr lang="en-ZA" smtClean="0"/>
              <a:pPr/>
              <a:t>6</a:t>
            </a:fld>
            <a:endParaRPr lang="en-ZA"/>
          </a:p>
        </p:txBody>
      </p:sp>
      <p:sp>
        <p:nvSpPr>
          <p:cNvPr id="4" name="Rectangle 3">
            <a:extLst>
              <a:ext uri="{FF2B5EF4-FFF2-40B4-BE49-F238E27FC236}">
                <a16:creationId xmlns:a16="http://schemas.microsoft.com/office/drawing/2014/main" xmlns="" id="{2B60B9F0-9F06-4048-A828-E824A9B0705B}"/>
              </a:ext>
            </a:extLst>
          </p:cNvPr>
          <p:cNvSpPr/>
          <p:nvPr/>
        </p:nvSpPr>
        <p:spPr>
          <a:xfrm>
            <a:off x="749030" y="3041542"/>
            <a:ext cx="10029217" cy="4031873"/>
          </a:xfrm>
          <a:prstGeom prst="rect">
            <a:avLst/>
          </a:prstGeom>
          <a:ln>
            <a:solidFill>
              <a:schemeClr val="accent1"/>
            </a:solidFill>
          </a:ln>
        </p:spPr>
        <p:txBody>
          <a:bodyPr wrap="square">
            <a:spAutoFit/>
          </a:bodyPr>
          <a:lstStyle/>
          <a:p>
            <a:r>
              <a:rPr lang="en-ZA" sz="3200" dirty="0"/>
              <a:t>Sec 25.5 (3) d: - </a:t>
            </a:r>
          </a:p>
          <a:p>
            <a:r>
              <a:rPr lang="en-ZA" sz="3200" dirty="0"/>
              <a:t>The amount of the compensation and the time and manner of payment must be just and equitable, reflecting an equitable balance between the public interest and the interests of those affected, having regard to all relevant circumstances, including the extent of direct and </a:t>
            </a:r>
            <a:r>
              <a:rPr lang="en-ZA" sz="3200" dirty="0">
                <a:highlight>
                  <a:srgbClr val="FFFF00"/>
                </a:highlight>
              </a:rPr>
              <a:t>indirect </a:t>
            </a:r>
            <a:r>
              <a:rPr lang="en-ZA" sz="3200" dirty="0"/>
              <a:t>state investment and subsidy in the acquisition and beneficial capital improvement of the property; </a:t>
            </a:r>
          </a:p>
        </p:txBody>
      </p:sp>
    </p:spTree>
    <p:extLst>
      <p:ext uri="{BB962C8B-B14F-4D97-AF65-F5344CB8AC3E}">
        <p14:creationId xmlns:p14="http://schemas.microsoft.com/office/powerpoint/2010/main" xmlns="" val="67095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B1304-4FCC-49DE-AE53-8CC7B3B17D48}"/>
              </a:ext>
            </a:extLst>
          </p:cNvPr>
          <p:cNvSpPr>
            <a:spLocks noGrp="1"/>
          </p:cNvSpPr>
          <p:nvPr>
            <p:ph type="title"/>
          </p:nvPr>
        </p:nvSpPr>
        <p:spPr>
          <a:xfrm>
            <a:off x="778214" y="457199"/>
            <a:ext cx="3993812" cy="1585609"/>
          </a:xfrm>
        </p:spPr>
        <p:txBody>
          <a:bodyPr anchor="t">
            <a:normAutofit fontScale="90000"/>
          </a:bodyPr>
          <a:lstStyle/>
          <a:p>
            <a:r>
              <a:rPr lang="en-ZA" dirty="0"/>
              <a:t>The Single Land Tax: South Africa’s Constitutional Economic Power House</a:t>
            </a:r>
          </a:p>
        </p:txBody>
      </p:sp>
      <p:pic>
        <p:nvPicPr>
          <p:cNvPr id="7" name="Picture Placeholder 6">
            <a:extLst>
              <a:ext uri="{FF2B5EF4-FFF2-40B4-BE49-F238E27FC236}">
                <a16:creationId xmlns:a16="http://schemas.microsoft.com/office/drawing/2014/main" xmlns="" id="{177E8937-7AC2-4ACA-B4E7-80D8859463E7}"/>
              </a:ext>
            </a:extLst>
          </p:cNvPr>
          <p:cNvPicPr>
            <a:picLocks noGrp="1" noChangeAspect="1"/>
          </p:cNvPicPr>
          <p:nvPr>
            <p:ph type="pic" idx="1"/>
          </p:nvPr>
        </p:nvPicPr>
        <p:blipFill>
          <a:blip r:embed="rId2" cstate="print"/>
          <a:srcRect l="2349" r="2349"/>
          <a:stretch>
            <a:fillRect/>
          </a:stretch>
        </p:blipFill>
        <p:spPr>
          <a:prstGeom prst="rect">
            <a:avLst/>
          </a:prstGeom>
          <a:ln>
            <a:solidFill>
              <a:schemeClr val="accent1"/>
            </a:solidFill>
          </a:ln>
        </p:spPr>
      </p:pic>
      <p:sp>
        <p:nvSpPr>
          <p:cNvPr id="4" name="Text Placeholder 3">
            <a:extLst>
              <a:ext uri="{FF2B5EF4-FFF2-40B4-BE49-F238E27FC236}">
                <a16:creationId xmlns:a16="http://schemas.microsoft.com/office/drawing/2014/main" xmlns="" id="{8A5EF1CF-C485-4B4E-951B-7E44EAD71F22}"/>
              </a:ext>
            </a:extLst>
          </p:cNvPr>
          <p:cNvSpPr>
            <a:spLocks noGrp="1"/>
          </p:cNvSpPr>
          <p:nvPr>
            <p:ph type="body" sz="half" idx="2"/>
          </p:nvPr>
        </p:nvSpPr>
        <p:spPr>
          <a:xfrm>
            <a:off x="839788" y="2227634"/>
            <a:ext cx="3932237" cy="3641354"/>
          </a:xfrm>
          <a:ln>
            <a:solidFill>
              <a:schemeClr val="accent1"/>
            </a:solidFill>
          </a:ln>
        </p:spPr>
        <p:txBody>
          <a:bodyPr>
            <a:normAutofit fontScale="92500" lnSpcReduction="10000"/>
          </a:bodyPr>
          <a:lstStyle/>
          <a:p>
            <a:pPr marL="285750" indent="-285750">
              <a:buFont typeface="Arial" panose="020B0604020202020204" pitchFamily="34" charset="0"/>
              <a:buChar char="•"/>
            </a:pPr>
            <a:r>
              <a:rPr lang="en-ZA" dirty="0"/>
              <a:t>National Treasury and Judge Davis acknowledge the inefficiency of deadweight income taxes and vat in the 2018 MTBPS.  </a:t>
            </a:r>
          </a:p>
          <a:p>
            <a:pPr marL="285750" indent="-285750">
              <a:buFont typeface="Arial" panose="020B0604020202020204" pitchFamily="34" charset="0"/>
              <a:buChar char="•"/>
            </a:pPr>
            <a:r>
              <a:rPr lang="en-ZA" dirty="0"/>
              <a:t>At a universal tax to GDP ratio of 1:1, the cost of living in 2018 was R1,1tr higher than necessary. That is an average loss of R60K for each 17m families.</a:t>
            </a:r>
          </a:p>
          <a:p>
            <a:pPr marL="285750" indent="-285750">
              <a:buFont typeface="Arial" panose="020B0604020202020204" pitchFamily="34" charset="0"/>
              <a:buChar char="•"/>
            </a:pPr>
            <a:r>
              <a:rPr lang="en-ZA" dirty="0"/>
              <a:t>In addition a Single Land Tax regime reduces the cost of land to a recurring land rent.  The entry cost to an average R1m residential plot (in Southfield) becomes R5000pm (16 year P/E ratio).</a:t>
            </a:r>
          </a:p>
          <a:p>
            <a:pPr marL="285750" indent="-285750">
              <a:buFont typeface="Arial" panose="020B0604020202020204" pitchFamily="34" charset="0"/>
              <a:buChar char="•"/>
            </a:pPr>
            <a:r>
              <a:rPr lang="en-ZA" dirty="0"/>
              <a:t>Land Taxes are an expropriation of unearned land rent.  Compensation is in ending the taxation of wages, salaries, interest, dividends, profit, capital gains and all man-made goods and services  </a:t>
            </a: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ZA" dirty="0"/>
          </a:p>
        </p:txBody>
      </p:sp>
      <p:sp>
        <p:nvSpPr>
          <p:cNvPr id="5" name="Date Placeholder 4">
            <a:extLst>
              <a:ext uri="{FF2B5EF4-FFF2-40B4-BE49-F238E27FC236}">
                <a16:creationId xmlns:a16="http://schemas.microsoft.com/office/drawing/2014/main" xmlns="" id="{A171F7BD-4DFD-42D3-8DF1-56B2BCBEA30D}"/>
              </a:ext>
            </a:extLst>
          </p:cNvPr>
          <p:cNvSpPr>
            <a:spLocks noGrp="1"/>
          </p:cNvSpPr>
          <p:nvPr>
            <p:ph type="dt" sz="half" idx="10"/>
          </p:nvPr>
        </p:nvSpPr>
        <p:spPr/>
        <p:txBody>
          <a:bodyPr/>
          <a:lstStyle/>
          <a:p>
            <a:r>
              <a:rPr lang="en-ZA"/>
              <a:t>2019/03/04</a:t>
            </a:r>
          </a:p>
        </p:txBody>
      </p:sp>
      <p:sp>
        <p:nvSpPr>
          <p:cNvPr id="6" name="Slide Number Placeholder 5">
            <a:extLst>
              <a:ext uri="{FF2B5EF4-FFF2-40B4-BE49-F238E27FC236}">
                <a16:creationId xmlns:a16="http://schemas.microsoft.com/office/drawing/2014/main" xmlns="" id="{5957F555-F22C-4D2E-99D7-85D32C5E8C4D}"/>
              </a:ext>
            </a:extLst>
          </p:cNvPr>
          <p:cNvSpPr>
            <a:spLocks noGrp="1"/>
          </p:cNvSpPr>
          <p:nvPr>
            <p:ph type="sldNum" sz="quarter" idx="12"/>
          </p:nvPr>
        </p:nvSpPr>
        <p:spPr/>
        <p:txBody>
          <a:bodyPr/>
          <a:lstStyle/>
          <a:p>
            <a:fld id="{BB967394-9EC8-4D36-B1B7-288B6646F181}" type="slidenum">
              <a:rPr lang="en-ZA" smtClean="0"/>
              <a:pPr/>
              <a:t>7</a:t>
            </a:fld>
            <a:endParaRPr lang="en-ZA"/>
          </a:p>
        </p:txBody>
      </p:sp>
    </p:spTree>
    <p:extLst>
      <p:ext uri="{BB962C8B-B14F-4D97-AF65-F5344CB8AC3E}">
        <p14:creationId xmlns:p14="http://schemas.microsoft.com/office/powerpoint/2010/main" xmlns="" val="3170509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C12A02-52A6-4CC4-B1BF-E5712C8ED630}"/>
              </a:ext>
            </a:extLst>
          </p:cNvPr>
          <p:cNvSpPr>
            <a:spLocks noGrp="1"/>
          </p:cNvSpPr>
          <p:nvPr>
            <p:ph type="title"/>
          </p:nvPr>
        </p:nvSpPr>
        <p:spPr>
          <a:xfrm>
            <a:off x="648929" y="629266"/>
            <a:ext cx="4337598" cy="3216224"/>
          </a:xfrm>
        </p:spPr>
        <p:txBody>
          <a:bodyPr vert="horz" lIns="91440" tIns="45720" rIns="91440" bIns="45720" rtlCol="0" anchor="ctr">
            <a:normAutofit fontScale="90000"/>
          </a:bodyPr>
          <a:lstStyle/>
          <a:p>
            <a:r>
              <a:rPr lang="en-ZA" sz="4400" dirty="0"/>
              <a:t>Demand  9M “gated, no tractor” farm subdivisions of 1000sqm paving the way for 9M life-time jobs. </a:t>
            </a:r>
          </a:p>
        </p:txBody>
      </p:sp>
      <p:sp>
        <p:nvSpPr>
          <p:cNvPr id="4" name="Text Placeholder 3">
            <a:extLst>
              <a:ext uri="{FF2B5EF4-FFF2-40B4-BE49-F238E27FC236}">
                <a16:creationId xmlns:a16="http://schemas.microsoft.com/office/drawing/2014/main" xmlns="" id="{CD631880-91B8-49EB-971B-FB1770A2266F}"/>
              </a:ext>
            </a:extLst>
          </p:cNvPr>
          <p:cNvSpPr>
            <a:spLocks noGrp="1"/>
          </p:cNvSpPr>
          <p:nvPr>
            <p:ph type="body" sz="half" idx="2"/>
          </p:nvPr>
        </p:nvSpPr>
        <p:spPr>
          <a:xfrm>
            <a:off x="648931" y="4296427"/>
            <a:ext cx="4337598" cy="1927392"/>
          </a:xfrm>
          <a:ln>
            <a:solidFill>
              <a:srgbClr val="000000"/>
            </a:solidFill>
          </a:ln>
        </p:spPr>
        <p:txBody>
          <a:bodyPr vert="horz" lIns="91440" tIns="45720" rIns="91440" bIns="45720" rtlCol="0" anchor="ctr">
            <a:normAutofit fontScale="77500" lnSpcReduction="20000"/>
          </a:bodyPr>
          <a:lstStyle/>
          <a:p>
            <a:endParaRPr lang="en-US" sz="2400" dirty="0"/>
          </a:p>
          <a:p>
            <a:pPr marL="342900" indent="-342900">
              <a:buFont typeface="Arial" panose="020B0604020202020204" pitchFamily="34" charset="0"/>
              <a:buChar char="•"/>
            </a:pPr>
            <a:r>
              <a:rPr lang="en-ZA" sz="2400" dirty="0"/>
              <a:t>Give Municipalities all the professional and financial administrative back up to achieve this goal .</a:t>
            </a:r>
          </a:p>
          <a:p>
            <a:pPr marL="342900" indent="-342900">
              <a:buFont typeface="Arial" panose="020B0604020202020204" pitchFamily="34" charset="0"/>
              <a:buChar char="•"/>
            </a:pPr>
            <a:r>
              <a:rPr lang="en-ZA" sz="2400" dirty="0"/>
              <a:t>Institutionalise partnerships between owner-growers, horticulturists and food companies. </a:t>
            </a:r>
          </a:p>
          <a:p>
            <a:endParaRPr lang="en-US" sz="2400" dirty="0"/>
          </a:p>
        </p:txBody>
      </p:sp>
      <p:sp>
        <p:nvSpPr>
          <p:cNvPr id="3" name="Date Placeholder 2">
            <a:extLst>
              <a:ext uri="{FF2B5EF4-FFF2-40B4-BE49-F238E27FC236}">
                <a16:creationId xmlns:a16="http://schemas.microsoft.com/office/drawing/2014/main" xmlns="" id="{FC74267B-1513-4528-A4FD-089223A2D255}"/>
              </a:ext>
            </a:extLst>
          </p:cNvPr>
          <p:cNvSpPr>
            <a:spLocks noGrp="1"/>
          </p:cNvSpPr>
          <p:nvPr>
            <p:ph type="dt" sz="half" idx="10"/>
          </p:nvPr>
        </p:nvSpPr>
        <p:spPr/>
        <p:txBody>
          <a:bodyPr/>
          <a:lstStyle/>
          <a:p>
            <a:r>
              <a:rPr lang="en-ZA"/>
              <a:t>2019/03/04</a:t>
            </a:r>
          </a:p>
        </p:txBody>
      </p:sp>
      <p:sp>
        <p:nvSpPr>
          <p:cNvPr id="5" name="Slide Number Placeholder 4">
            <a:extLst>
              <a:ext uri="{FF2B5EF4-FFF2-40B4-BE49-F238E27FC236}">
                <a16:creationId xmlns:a16="http://schemas.microsoft.com/office/drawing/2014/main" xmlns="" id="{6311A5B3-C43F-40A5-9B77-E80F343FAF0B}"/>
              </a:ext>
            </a:extLst>
          </p:cNvPr>
          <p:cNvSpPr>
            <a:spLocks noGrp="1"/>
          </p:cNvSpPr>
          <p:nvPr>
            <p:ph type="sldNum" sz="quarter" idx="12"/>
          </p:nvPr>
        </p:nvSpPr>
        <p:spPr>
          <a:xfrm>
            <a:off x="8610600" y="6356349"/>
            <a:ext cx="2743200" cy="365125"/>
          </a:xfrm>
        </p:spPr>
        <p:txBody>
          <a:bodyPr/>
          <a:lstStyle/>
          <a:p>
            <a:fld id="{BB967394-9EC8-4D36-B1B7-288B6646F181}" type="slidenum">
              <a:rPr lang="en-ZA" smtClean="0"/>
              <a:pPr/>
              <a:t>8</a:t>
            </a:fld>
            <a:endParaRPr lang="en-ZA"/>
          </a:p>
        </p:txBody>
      </p:sp>
      <p:pic>
        <p:nvPicPr>
          <p:cNvPr id="11" name="Picture Placeholder 10">
            <a:extLst>
              <a:ext uri="{FF2B5EF4-FFF2-40B4-BE49-F238E27FC236}">
                <a16:creationId xmlns:a16="http://schemas.microsoft.com/office/drawing/2014/main" xmlns="" id="{FF6BD6E4-94FB-47AE-8923-E6B70FF2D6EB}"/>
              </a:ext>
            </a:extLst>
          </p:cNvPr>
          <p:cNvPicPr>
            <a:picLocks noGrp="1" noChangeAspect="1"/>
          </p:cNvPicPr>
          <p:nvPr>
            <p:ph type="pic" idx="1"/>
          </p:nvPr>
        </p:nvPicPr>
        <p:blipFill>
          <a:blip r:embed="rId2" cstate="print"/>
          <a:srcRect t="1374" b="1374"/>
          <a:stretch>
            <a:fillRect/>
          </a:stretch>
        </p:blipFill>
        <p:spPr>
          <a:xfrm>
            <a:off x="5583238" y="1792288"/>
            <a:ext cx="5772150" cy="4432300"/>
          </a:xfrm>
          <a:prstGeom prst="rect">
            <a:avLst/>
          </a:prstGeom>
        </p:spPr>
      </p:pic>
    </p:spTree>
    <p:extLst>
      <p:ext uri="{BB962C8B-B14F-4D97-AF65-F5344CB8AC3E}">
        <p14:creationId xmlns:p14="http://schemas.microsoft.com/office/powerpoint/2010/main" xmlns="" val="1634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7AA72-C6CB-463D-B41B-0698724E7924}"/>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b="1" dirty="0"/>
              <a:t> 286 Work Villages and Towns</a:t>
            </a:r>
            <a:br>
              <a:rPr lang="en-US" sz="3700" b="1" dirty="0"/>
            </a:br>
            <a:endParaRPr lang="en-US" sz="3700" b="1" dirty="0"/>
          </a:p>
        </p:txBody>
      </p:sp>
      <p:sp>
        <p:nvSpPr>
          <p:cNvPr id="4" name="Text Placeholder 3">
            <a:extLst>
              <a:ext uri="{FF2B5EF4-FFF2-40B4-BE49-F238E27FC236}">
                <a16:creationId xmlns:a16="http://schemas.microsoft.com/office/drawing/2014/main" xmlns="" id="{67827512-A9B4-4E18-92CE-CAF6F3D8CA05}"/>
              </a:ext>
            </a:extLst>
          </p:cNvPr>
          <p:cNvSpPr>
            <a:spLocks noGrp="1"/>
          </p:cNvSpPr>
          <p:nvPr>
            <p:ph type="body" sz="half" idx="2"/>
          </p:nvPr>
        </p:nvSpPr>
        <p:spPr>
          <a:xfrm>
            <a:off x="648931" y="2438401"/>
            <a:ext cx="3651466" cy="1933184"/>
          </a:xfrm>
          <a:ln>
            <a:solidFill>
              <a:schemeClr val="accent1"/>
            </a:solidFill>
          </a:ln>
        </p:spPr>
        <p:txBody>
          <a:bodyPr vert="horz" lIns="91440" tIns="45720" rIns="91440" bIns="45720" rtlCol="0">
            <a:normAutofit/>
          </a:bodyPr>
          <a:lstStyle/>
          <a:p>
            <a:pPr indent="-228600">
              <a:spcBef>
                <a:spcPts val="1200"/>
              </a:spcBef>
              <a:buFont typeface="Arial" panose="020B0604020202020204" pitchFamily="34" charset="0"/>
              <a:buChar char="•"/>
            </a:pPr>
            <a:r>
              <a:rPr lang="en-US" sz="1800" dirty="0"/>
              <a:t>Nine million unemployed to be resettled in 286 Municipalities in five years (2019).</a:t>
            </a:r>
          </a:p>
          <a:p>
            <a:pPr indent="-228600">
              <a:spcBef>
                <a:spcPts val="1200"/>
              </a:spcBef>
              <a:buFont typeface="Arial" panose="020B0604020202020204" pitchFamily="34" charset="0"/>
              <a:buChar char="•"/>
            </a:pPr>
            <a:r>
              <a:rPr lang="en-US" sz="1800" dirty="0"/>
              <a:t>Average 31 000 per village.</a:t>
            </a:r>
          </a:p>
          <a:p>
            <a:pPr indent="-228600">
              <a:spcBef>
                <a:spcPts val="1200"/>
              </a:spcBef>
              <a:buFont typeface="Arial" panose="020B0604020202020204" pitchFamily="34" charset="0"/>
              <a:buChar char="•"/>
            </a:pPr>
            <a:r>
              <a:rPr lang="en-US" sz="1800" dirty="0"/>
              <a:t>Will use 10% of ZA’s unused arable land (Frost and Sullivan)</a:t>
            </a:r>
          </a:p>
        </p:txBody>
      </p:sp>
      <p:pic>
        <p:nvPicPr>
          <p:cNvPr id="6" name="Picture Placeholder 5" descr="A view of a mountain&#10;&#10;Description automatically generated">
            <a:extLst>
              <a:ext uri="{FF2B5EF4-FFF2-40B4-BE49-F238E27FC236}">
                <a16:creationId xmlns:a16="http://schemas.microsoft.com/office/drawing/2014/main" xmlns="" id="{FF0B7062-E2AF-4265-96C3-C8349550ABF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8700" r="8700"/>
          <a:stretch/>
        </p:blipFill>
        <p:spPr>
          <a:xfrm>
            <a:off x="5073041" y="1791676"/>
            <a:ext cx="5579720" cy="5066324"/>
          </a:xfrm>
          <a:prstGeom prst="rect">
            <a:avLst/>
          </a:prstGeom>
          <a:effectLst/>
        </p:spPr>
      </p:pic>
      <p:sp>
        <p:nvSpPr>
          <p:cNvPr id="3" name="Date Placeholder 2">
            <a:extLst>
              <a:ext uri="{FF2B5EF4-FFF2-40B4-BE49-F238E27FC236}">
                <a16:creationId xmlns:a16="http://schemas.microsoft.com/office/drawing/2014/main" xmlns="" id="{0166966A-3686-4247-94DC-9A7E2DE3863C}"/>
              </a:ext>
            </a:extLst>
          </p:cNvPr>
          <p:cNvSpPr>
            <a:spLocks noGrp="1"/>
          </p:cNvSpPr>
          <p:nvPr>
            <p:ph type="dt" sz="half" idx="10"/>
          </p:nvPr>
        </p:nvSpPr>
        <p:spPr>
          <a:xfrm>
            <a:off x="7991856" y="6356350"/>
            <a:ext cx="2660904" cy="365125"/>
          </a:xfrm>
        </p:spPr>
        <p:txBody>
          <a:bodyPr vert="horz" lIns="91440" tIns="45720" rIns="91440" bIns="45720" rtlCol="0" anchor="ctr">
            <a:normAutofit/>
          </a:bodyPr>
          <a:lstStyle/>
          <a:p>
            <a:pPr algn="r">
              <a:spcAft>
                <a:spcPts val="600"/>
              </a:spcAft>
              <a:defRPr/>
            </a:pPr>
            <a:r>
              <a:rPr lang="en-US">
                <a:solidFill>
                  <a:srgbClr val="FFFFFF"/>
                </a:solidFill>
                <a:latin typeface="Calibri" panose="020F0502020204030204"/>
              </a:rPr>
              <a:t>2019/03/04</a:t>
            </a:r>
          </a:p>
        </p:txBody>
      </p:sp>
      <p:sp>
        <p:nvSpPr>
          <p:cNvPr id="5" name="Slide Number Placeholder 4">
            <a:extLst>
              <a:ext uri="{FF2B5EF4-FFF2-40B4-BE49-F238E27FC236}">
                <a16:creationId xmlns:a16="http://schemas.microsoft.com/office/drawing/2014/main" xmlns="" id="{6C4A8E3E-5223-450F-8BEC-44A75C464746}"/>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lgn="l">
              <a:spcAft>
                <a:spcPts val="600"/>
              </a:spcAft>
              <a:defRPr/>
            </a:pPr>
            <a:fld id="{BB967394-9EC8-4D36-B1B7-288B6646F181}" type="slidenum">
              <a:rPr lang="en-US">
                <a:solidFill>
                  <a:srgbClr val="FFFFFF"/>
                </a:solidFill>
                <a:latin typeface="Calibri" panose="020F0502020204030204"/>
              </a:rPr>
              <a:pPr algn="l">
                <a:spcAft>
                  <a:spcPts val="600"/>
                </a:spcAft>
                <a:defRPr/>
              </a:pPr>
              <a:t>9</a:t>
            </a:fld>
            <a:endParaRPr lang="en-US">
              <a:solidFill>
                <a:srgbClr val="FFFFFF"/>
              </a:solidFill>
              <a:latin typeface="Calibri" panose="020F0502020204030204"/>
            </a:endParaRPr>
          </a:p>
        </p:txBody>
      </p:sp>
    </p:spTree>
    <p:extLst>
      <p:ext uri="{BB962C8B-B14F-4D97-AF65-F5344CB8AC3E}">
        <p14:creationId xmlns:p14="http://schemas.microsoft.com/office/powerpoint/2010/main" xmlns="" val="2874924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2214</Words>
  <Application>Microsoft Office PowerPoint</Application>
  <PresentationFormat>Custom</PresentationFormat>
  <Paragraphs>243</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Sec 25: Encouraging Millions to Become Millionaires </vt:lpstr>
      <vt:lpstr>Immediately grant perpetual tenures to all unregistered land users.</vt:lpstr>
      <vt:lpstr>A More explicit Sec 25</vt:lpstr>
      <vt:lpstr>A More explicit Sec 25</vt:lpstr>
      <vt:lpstr>A More explicit Sec 25</vt:lpstr>
      <vt:lpstr>The Single Land Tax: South Africa’s Constitutional Economic Power House</vt:lpstr>
      <vt:lpstr>Demand  9M “gated, no tractor” farm subdivisions of 1000sqm paving the way for 9M life-time jobs. </vt:lpstr>
      <vt:lpstr> 286 Work Villages and Towns </vt:lpstr>
      <vt:lpstr>Farm JJ Fortier's 6000sqm (no tractor) Farm in Ottawa:- Disrupting the Subsistence Farming Tradition</vt:lpstr>
      <vt:lpstr>Lifetime Occupations of Work Villages and Towns (Min 500sqm plots)</vt:lpstr>
      <vt:lpstr>“Growing food is the most dangerous occupation on earth; you are in danger of becoming free” Jules Dervaes, Urban Homestead in Pasadena, California https://www.youtube.com/watch?v=7IbODJiEM5A  </vt:lpstr>
      <vt:lpstr>Retrenched workers land on their feet as small farmers.</vt:lpstr>
      <vt:lpstr>Slide 14</vt:lpstr>
      <vt:lpstr>Slide 15</vt:lpstr>
      <vt:lpstr>Turn ZA into a world beating tax haven by replacing income taxes and vat with a 100% tax on land rents. </vt:lpstr>
      <vt:lpstr>Launch a R2500pm Basic Income Grant (BIG) in place of BEE</vt:lpstr>
      <vt:lpstr>Clear out the rusty corrugated iron suburbs. </vt:lpstr>
      <vt:lpstr>Bio-intensive farming reduces carbon emissions.  </vt:lpstr>
      <vt:lpstr>Slide 20</vt:lpstr>
      <vt:lpstr>House Prices are Highest When the State is Indifferent to  Capturing Unearned Land Rents </vt:lpstr>
      <vt:lpstr>Non Partisan Endorsement of the Single Land Tax Leviticus (Biblical) Nobel Prize Winners (Capitalists), Joshua Nkomo (Communist)</vt:lpstr>
      <vt:lpstr>WORK</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 25: Encouraging Millions to Become Millionaires</dc:title>
  <dc:creator>peter meakin</dc:creator>
  <cp:lastModifiedBy>PUMZA</cp:lastModifiedBy>
  <cp:revision>25</cp:revision>
  <cp:lastPrinted>2019-03-08T04:51:22Z</cp:lastPrinted>
  <dcterms:created xsi:type="dcterms:W3CDTF">2019-03-07T15:23:14Z</dcterms:created>
  <dcterms:modified xsi:type="dcterms:W3CDTF">2019-03-12T09:29:51Z</dcterms:modified>
</cp:coreProperties>
</file>