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Lst>
  <p:notesMasterIdLst>
    <p:notesMasterId r:id="rId43"/>
  </p:notesMasterIdLst>
  <p:handoutMasterIdLst>
    <p:handoutMasterId r:id="rId44"/>
  </p:handoutMasterIdLst>
  <p:sldIdLst>
    <p:sldId id="413" r:id="rId3"/>
    <p:sldId id="458" r:id="rId4"/>
    <p:sldId id="473" r:id="rId5"/>
    <p:sldId id="479" r:id="rId6"/>
    <p:sldId id="471" r:id="rId7"/>
    <p:sldId id="470" r:id="rId8"/>
    <p:sldId id="418" r:id="rId9"/>
    <p:sldId id="419" r:id="rId10"/>
    <p:sldId id="420" r:id="rId11"/>
    <p:sldId id="399" r:id="rId12"/>
    <p:sldId id="414" r:id="rId13"/>
    <p:sldId id="415" r:id="rId14"/>
    <p:sldId id="416" r:id="rId15"/>
    <p:sldId id="445" r:id="rId16"/>
    <p:sldId id="446" r:id="rId17"/>
    <p:sldId id="447" r:id="rId18"/>
    <p:sldId id="448" r:id="rId19"/>
    <p:sldId id="466" r:id="rId20"/>
    <p:sldId id="467" r:id="rId21"/>
    <p:sldId id="468" r:id="rId22"/>
    <p:sldId id="421" r:id="rId23"/>
    <p:sldId id="451" r:id="rId24"/>
    <p:sldId id="452" r:id="rId25"/>
    <p:sldId id="453" r:id="rId26"/>
    <p:sldId id="454" r:id="rId27"/>
    <p:sldId id="465" r:id="rId28"/>
    <p:sldId id="455" r:id="rId29"/>
    <p:sldId id="464" r:id="rId30"/>
    <p:sldId id="423" r:id="rId31"/>
    <p:sldId id="424" r:id="rId32"/>
    <p:sldId id="475" r:id="rId33"/>
    <p:sldId id="476" r:id="rId34"/>
    <p:sldId id="477" r:id="rId35"/>
    <p:sldId id="425" r:id="rId36"/>
    <p:sldId id="427" r:id="rId37"/>
    <p:sldId id="429" r:id="rId38"/>
    <p:sldId id="428" r:id="rId39"/>
    <p:sldId id="426" r:id="rId40"/>
    <p:sldId id="430" r:id="rId41"/>
    <p:sldId id="478" r:id="rId4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9710"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AFB64-8484-4F8D-9FBE-8F1BE2355804}"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en-US"/>
        </a:p>
      </dgm:t>
    </dgm:pt>
    <dgm:pt modelId="{63931CF3-66DD-4206-AAFD-46EDDA2CFC88}">
      <dgm:prSet phldrT="[Text]" custT="1"/>
      <dgm:spPr>
        <a:solidFill>
          <a:schemeClr val="accent2">
            <a:lumMod val="75000"/>
          </a:schemeClr>
        </a:solidFill>
      </dgm:spPr>
      <dgm:t>
        <a:bodyPr/>
        <a:lstStyle/>
        <a:p>
          <a:pPr algn="l"/>
          <a:r>
            <a:rPr lang="en-ZA" sz="1800" b="0" dirty="0" smtClean="0">
              <a:latin typeface="Tw Cen MT" panose="020B0602020104020603" pitchFamily="34" charset="0"/>
            </a:rPr>
            <a:t>Although preferential supplier status was withdrawn, there is still political will in favour of the entities</a:t>
          </a:r>
          <a:endParaRPr lang="en-US" sz="1800" b="0" dirty="0">
            <a:latin typeface="Tw Cen MT" panose="020B0602020104020603" pitchFamily="34" charset="0"/>
          </a:endParaRPr>
        </a:p>
      </dgm:t>
    </dgm:pt>
    <dgm:pt modelId="{5AD1A959-AD55-40DB-BE19-FC32D54C9937}" type="parTrans" cxnId="{9C2DF18C-222B-4E99-8AB2-9D4E9F1CB1D6}">
      <dgm:prSet/>
      <dgm:spPr/>
      <dgm:t>
        <a:bodyPr/>
        <a:lstStyle/>
        <a:p>
          <a:endParaRPr lang="en-US" b="0">
            <a:latin typeface="Tw Cen MT" panose="020B0602020104020603" pitchFamily="34" charset="0"/>
          </a:endParaRPr>
        </a:p>
      </dgm:t>
    </dgm:pt>
    <dgm:pt modelId="{F647336A-B00A-4943-AC87-1873AF7F8F74}" type="sibTrans" cxnId="{9C2DF18C-222B-4E99-8AB2-9D4E9F1CB1D6}">
      <dgm:prSet/>
      <dgm:spPr>
        <a:solidFill>
          <a:schemeClr val="bg2">
            <a:lumMod val="90000"/>
          </a:schemeClr>
        </a:solidFill>
      </dgm:spPr>
      <dgm:t>
        <a:bodyPr/>
        <a:lstStyle/>
        <a:p>
          <a:endParaRPr lang="en-US" b="0">
            <a:latin typeface="Tw Cen MT" panose="020B0602020104020603" pitchFamily="34" charset="0"/>
          </a:endParaRPr>
        </a:p>
      </dgm:t>
    </dgm:pt>
    <dgm:pt modelId="{FDF0129D-6F7D-4D4A-AE0C-F4F024DBFC92}">
      <dgm:prSet phldrT="[Text]" custT="1"/>
      <dgm:spPr>
        <a:solidFill>
          <a:schemeClr val="tx2">
            <a:lumMod val="75000"/>
          </a:schemeClr>
        </a:solidFill>
      </dgm:spPr>
      <dgm:t>
        <a:bodyPr/>
        <a:lstStyle/>
        <a:p>
          <a:pPr algn="l"/>
          <a:r>
            <a:rPr lang="en-US" sz="1800" b="0" dirty="0" smtClean="0">
              <a:latin typeface="Tw Cen MT" panose="020B0602020104020603" pitchFamily="34" charset="0"/>
            </a:rPr>
            <a:t>Positive economic outlook in the manufacturing sector (STATS SA – December 4, 2018) </a:t>
          </a:r>
          <a:endParaRPr lang="en-US" sz="1800" b="0" dirty="0">
            <a:latin typeface="Tw Cen MT" panose="020B0602020104020603" pitchFamily="34" charset="0"/>
          </a:endParaRPr>
        </a:p>
      </dgm:t>
    </dgm:pt>
    <dgm:pt modelId="{1C2358D4-43C1-40EA-94F6-35B95CE6CD58}" type="parTrans" cxnId="{D801BB29-0F5E-4A86-8F24-55B59537FAA7}">
      <dgm:prSet/>
      <dgm:spPr/>
      <dgm:t>
        <a:bodyPr/>
        <a:lstStyle/>
        <a:p>
          <a:endParaRPr lang="en-US" b="0">
            <a:latin typeface="Tw Cen MT" panose="020B0602020104020603" pitchFamily="34" charset="0"/>
          </a:endParaRPr>
        </a:p>
      </dgm:t>
    </dgm:pt>
    <dgm:pt modelId="{A244B0DD-BFBB-4ADB-8D11-00712B21C9E4}" type="sibTrans" cxnId="{D801BB29-0F5E-4A86-8F24-55B59537FAA7}">
      <dgm:prSet/>
      <dgm:spPr/>
      <dgm:t>
        <a:bodyPr/>
        <a:lstStyle/>
        <a:p>
          <a:endParaRPr lang="en-US" b="0">
            <a:latin typeface="Tw Cen MT" panose="020B0602020104020603" pitchFamily="34" charset="0"/>
          </a:endParaRPr>
        </a:p>
      </dgm:t>
    </dgm:pt>
    <dgm:pt modelId="{67663CF5-5F2F-4363-8FBE-73DA7414B1F5}">
      <dgm:prSet phldrT="[Text]" custT="1"/>
      <dgm:spPr>
        <a:solidFill>
          <a:schemeClr val="tx2">
            <a:lumMod val="60000"/>
            <a:lumOff val="40000"/>
          </a:schemeClr>
        </a:solidFill>
      </dgm:spPr>
      <dgm:t>
        <a:bodyPr/>
        <a:lstStyle/>
        <a:p>
          <a:pPr algn="l"/>
          <a:r>
            <a:rPr lang="en-US" sz="1800" b="0" dirty="0" smtClean="0">
              <a:latin typeface="Tw Cen MT" panose="020B0602020104020603" pitchFamily="34" charset="0"/>
            </a:rPr>
            <a:t>High unemployment rates, more so for people with disabilities</a:t>
          </a:r>
          <a:endParaRPr lang="en-US" sz="1800" b="0" dirty="0">
            <a:latin typeface="Tw Cen MT" panose="020B0602020104020603" pitchFamily="34" charset="0"/>
          </a:endParaRPr>
        </a:p>
      </dgm:t>
    </dgm:pt>
    <dgm:pt modelId="{748AF8A0-A973-4E8E-9036-C29EDD4BEA29}" type="parTrans" cxnId="{69CC5051-6118-470D-86A2-F0B65DB0A0EC}">
      <dgm:prSet/>
      <dgm:spPr/>
      <dgm:t>
        <a:bodyPr/>
        <a:lstStyle/>
        <a:p>
          <a:endParaRPr lang="en-US" b="0">
            <a:latin typeface="Tw Cen MT" panose="020B0602020104020603" pitchFamily="34" charset="0"/>
          </a:endParaRPr>
        </a:p>
      </dgm:t>
    </dgm:pt>
    <dgm:pt modelId="{45BF87A3-1BB3-4C7E-9E40-583A7F1A9BE3}" type="sibTrans" cxnId="{69CC5051-6118-470D-86A2-F0B65DB0A0EC}">
      <dgm:prSet/>
      <dgm:spPr/>
      <dgm:t>
        <a:bodyPr/>
        <a:lstStyle/>
        <a:p>
          <a:endParaRPr lang="en-US" b="0">
            <a:latin typeface="Tw Cen MT" panose="020B0602020104020603" pitchFamily="34" charset="0"/>
          </a:endParaRPr>
        </a:p>
      </dgm:t>
    </dgm:pt>
    <dgm:pt modelId="{822CC6FA-A3B4-41EF-8F5E-C1158FF291BF}">
      <dgm:prSet phldrT="[Text]" custT="1"/>
      <dgm:spPr>
        <a:solidFill>
          <a:schemeClr val="tx2">
            <a:lumMod val="60000"/>
            <a:lumOff val="40000"/>
          </a:schemeClr>
        </a:solidFill>
      </dgm:spPr>
      <dgm:t>
        <a:bodyPr/>
        <a:lstStyle/>
        <a:p>
          <a:pPr algn="l"/>
          <a:r>
            <a:rPr lang="en-US" sz="1800" b="0" dirty="0" smtClean="0">
              <a:latin typeface="Tw Cen MT" panose="020B0602020104020603" pitchFamily="34" charset="0"/>
            </a:rPr>
            <a:t>Technological change brings sustainable opportunities as well challenges</a:t>
          </a:r>
          <a:endParaRPr lang="en-US" sz="1800" b="0" dirty="0">
            <a:latin typeface="Tw Cen MT" panose="020B0602020104020603" pitchFamily="34" charset="0"/>
          </a:endParaRPr>
        </a:p>
      </dgm:t>
    </dgm:pt>
    <dgm:pt modelId="{746A3E79-5EC4-4195-A356-EC50229548FA}" type="parTrans" cxnId="{2FA5C664-6723-4C08-AD31-60A734E87859}">
      <dgm:prSet/>
      <dgm:spPr/>
      <dgm:t>
        <a:bodyPr/>
        <a:lstStyle/>
        <a:p>
          <a:endParaRPr lang="en-US" b="0">
            <a:latin typeface="Tw Cen MT" panose="020B0602020104020603" pitchFamily="34" charset="0"/>
          </a:endParaRPr>
        </a:p>
      </dgm:t>
    </dgm:pt>
    <dgm:pt modelId="{3498B40F-CC56-4873-B496-EF5BA2C05518}" type="sibTrans" cxnId="{2FA5C664-6723-4C08-AD31-60A734E87859}">
      <dgm:prSet/>
      <dgm:spPr/>
      <dgm:t>
        <a:bodyPr/>
        <a:lstStyle/>
        <a:p>
          <a:endParaRPr lang="en-US" b="0">
            <a:latin typeface="Tw Cen MT" panose="020B0602020104020603" pitchFamily="34" charset="0"/>
          </a:endParaRPr>
        </a:p>
      </dgm:t>
    </dgm:pt>
    <dgm:pt modelId="{75CE8214-9000-4A98-927D-7EEBE681C429}">
      <dgm:prSet phldrT="[Text]" custT="1"/>
      <dgm:spPr>
        <a:solidFill>
          <a:schemeClr val="tx2">
            <a:lumMod val="75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b="0" dirty="0" smtClean="0">
              <a:latin typeface="Tw Cen MT" panose="020B0602020104020603" pitchFamily="34" charset="0"/>
            </a:rPr>
            <a:t>Effecting legislative Employment Services Act amendments to further clarify the legal identity of the organization by end of 2019 </a:t>
          </a:r>
          <a:endParaRPr lang="en-US" sz="1800" b="0" dirty="0">
            <a:latin typeface="Tw Cen MT" panose="020B0602020104020603" pitchFamily="34" charset="0"/>
          </a:endParaRPr>
        </a:p>
      </dgm:t>
    </dgm:pt>
    <dgm:pt modelId="{E4AFB55D-723E-4489-96F7-9F498A9A18FA}" type="parTrans" cxnId="{6F1CDADE-AF08-4CE2-9880-B6F61DD39209}">
      <dgm:prSet/>
      <dgm:spPr/>
      <dgm:t>
        <a:bodyPr/>
        <a:lstStyle/>
        <a:p>
          <a:endParaRPr lang="en-US" b="0">
            <a:latin typeface="Tw Cen MT" panose="020B0602020104020603" pitchFamily="34" charset="0"/>
          </a:endParaRPr>
        </a:p>
      </dgm:t>
    </dgm:pt>
    <dgm:pt modelId="{4E884A19-8E81-42FE-BAC5-019936EBD14C}" type="sibTrans" cxnId="{6F1CDADE-AF08-4CE2-9880-B6F61DD39209}">
      <dgm:prSet/>
      <dgm:spPr/>
      <dgm:t>
        <a:bodyPr/>
        <a:lstStyle/>
        <a:p>
          <a:endParaRPr lang="en-US" b="0">
            <a:latin typeface="Tw Cen MT" panose="020B0602020104020603" pitchFamily="34" charset="0"/>
          </a:endParaRPr>
        </a:p>
      </dgm:t>
    </dgm:pt>
    <dgm:pt modelId="{75894620-3038-4BB5-87B3-5A00174D39BD}" type="pres">
      <dgm:prSet presAssocID="{A9AAFB64-8484-4F8D-9FBE-8F1BE2355804}" presName="Name0" presStyleCnt="0">
        <dgm:presLayoutVars>
          <dgm:dir/>
          <dgm:resizeHandles val="exact"/>
        </dgm:presLayoutVars>
      </dgm:prSet>
      <dgm:spPr/>
      <dgm:t>
        <a:bodyPr/>
        <a:lstStyle/>
        <a:p>
          <a:endParaRPr lang="en-US"/>
        </a:p>
      </dgm:t>
    </dgm:pt>
    <dgm:pt modelId="{C05863A8-0FD1-4401-AAF4-B664EF87C8D5}" type="pres">
      <dgm:prSet presAssocID="{A9AAFB64-8484-4F8D-9FBE-8F1BE2355804}" presName="cycle" presStyleCnt="0"/>
      <dgm:spPr/>
    </dgm:pt>
    <dgm:pt modelId="{4877FE85-65E9-48AD-A147-C9EE67233743}" type="pres">
      <dgm:prSet presAssocID="{63931CF3-66DD-4206-AAFD-46EDDA2CFC88}" presName="nodeFirstNode" presStyleLbl="node1" presStyleIdx="0" presStyleCnt="5" custScaleX="165835" custRadScaleRad="113377">
        <dgm:presLayoutVars>
          <dgm:bulletEnabled val="1"/>
        </dgm:presLayoutVars>
      </dgm:prSet>
      <dgm:spPr/>
      <dgm:t>
        <a:bodyPr/>
        <a:lstStyle/>
        <a:p>
          <a:endParaRPr lang="en-US"/>
        </a:p>
      </dgm:t>
    </dgm:pt>
    <dgm:pt modelId="{F930E15B-3DB7-42D7-B314-95628437AECF}" type="pres">
      <dgm:prSet presAssocID="{F647336A-B00A-4943-AC87-1873AF7F8F74}" presName="sibTransFirstNode" presStyleLbl="bgShp" presStyleIdx="0" presStyleCnt="1" custScaleX="174111" custLinFactNeighborX="11" custLinFactNeighborY="11334"/>
      <dgm:spPr/>
      <dgm:t>
        <a:bodyPr/>
        <a:lstStyle/>
        <a:p>
          <a:endParaRPr lang="en-US"/>
        </a:p>
      </dgm:t>
    </dgm:pt>
    <dgm:pt modelId="{7C35BCF8-07BF-49A9-8AAD-1E80B2B6C687}" type="pres">
      <dgm:prSet presAssocID="{FDF0129D-6F7D-4D4A-AE0C-F4F024DBFC92}" presName="nodeFollowingNodes" presStyleLbl="node1" presStyleIdx="1" presStyleCnt="5" custScaleX="164649" custRadScaleRad="108362" custRadScaleInc="4310">
        <dgm:presLayoutVars>
          <dgm:bulletEnabled val="1"/>
        </dgm:presLayoutVars>
      </dgm:prSet>
      <dgm:spPr/>
      <dgm:t>
        <a:bodyPr/>
        <a:lstStyle/>
        <a:p>
          <a:endParaRPr lang="en-US"/>
        </a:p>
      </dgm:t>
    </dgm:pt>
    <dgm:pt modelId="{F9399516-46B4-4537-A44B-9F5877312FB2}" type="pres">
      <dgm:prSet presAssocID="{67663CF5-5F2F-4363-8FBE-73DA7414B1F5}" presName="nodeFollowingNodes" presStyleLbl="node1" presStyleIdx="2" presStyleCnt="5" custScaleX="157192" custRadScaleRad="131394" custRadScaleInc="-34711">
        <dgm:presLayoutVars>
          <dgm:bulletEnabled val="1"/>
        </dgm:presLayoutVars>
      </dgm:prSet>
      <dgm:spPr/>
      <dgm:t>
        <a:bodyPr/>
        <a:lstStyle/>
        <a:p>
          <a:endParaRPr lang="en-US"/>
        </a:p>
      </dgm:t>
    </dgm:pt>
    <dgm:pt modelId="{E19DFEA9-758D-4842-8E89-6A628FDA29AB}" type="pres">
      <dgm:prSet presAssocID="{822CC6FA-A3B4-41EF-8F5E-C1158FF291BF}" presName="nodeFollowingNodes" presStyleLbl="node1" presStyleIdx="3" presStyleCnt="5" custScaleX="152763" custRadScaleRad="111153" custRadScaleInc="17999">
        <dgm:presLayoutVars>
          <dgm:bulletEnabled val="1"/>
        </dgm:presLayoutVars>
      </dgm:prSet>
      <dgm:spPr/>
      <dgm:t>
        <a:bodyPr/>
        <a:lstStyle/>
        <a:p>
          <a:endParaRPr lang="en-US"/>
        </a:p>
      </dgm:t>
    </dgm:pt>
    <dgm:pt modelId="{ECD2317B-29DB-494F-A24C-F8022A5054F5}" type="pres">
      <dgm:prSet presAssocID="{75CE8214-9000-4A98-927D-7EEBE681C429}" presName="nodeFollowingNodes" presStyleLbl="node1" presStyleIdx="4" presStyleCnt="5" custScaleX="145849" custRadScaleRad="96369" custRadScaleInc="-1018">
        <dgm:presLayoutVars>
          <dgm:bulletEnabled val="1"/>
        </dgm:presLayoutVars>
      </dgm:prSet>
      <dgm:spPr/>
      <dgm:t>
        <a:bodyPr/>
        <a:lstStyle/>
        <a:p>
          <a:endParaRPr lang="en-US"/>
        </a:p>
      </dgm:t>
    </dgm:pt>
  </dgm:ptLst>
  <dgm:cxnLst>
    <dgm:cxn modelId="{69CC5051-6118-470D-86A2-F0B65DB0A0EC}" srcId="{A9AAFB64-8484-4F8D-9FBE-8F1BE2355804}" destId="{67663CF5-5F2F-4363-8FBE-73DA7414B1F5}" srcOrd="2" destOrd="0" parTransId="{748AF8A0-A973-4E8E-9036-C29EDD4BEA29}" sibTransId="{45BF87A3-1BB3-4C7E-9E40-583A7F1A9BE3}"/>
    <dgm:cxn modelId="{B2AE49C5-E549-43DA-BAC6-D63A242ECAFF}" type="presOf" srcId="{63931CF3-66DD-4206-AAFD-46EDDA2CFC88}" destId="{4877FE85-65E9-48AD-A147-C9EE67233743}" srcOrd="0" destOrd="0" presId="urn:microsoft.com/office/officeart/2005/8/layout/cycle3"/>
    <dgm:cxn modelId="{D801BB29-0F5E-4A86-8F24-55B59537FAA7}" srcId="{A9AAFB64-8484-4F8D-9FBE-8F1BE2355804}" destId="{FDF0129D-6F7D-4D4A-AE0C-F4F024DBFC92}" srcOrd="1" destOrd="0" parTransId="{1C2358D4-43C1-40EA-94F6-35B95CE6CD58}" sibTransId="{A244B0DD-BFBB-4ADB-8D11-00712B21C9E4}"/>
    <dgm:cxn modelId="{A0FE9287-09A3-462F-A7FA-67C01E5E58CE}" type="presOf" srcId="{67663CF5-5F2F-4363-8FBE-73DA7414B1F5}" destId="{F9399516-46B4-4537-A44B-9F5877312FB2}" srcOrd="0" destOrd="0" presId="urn:microsoft.com/office/officeart/2005/8/layout/cycle3"/>
    <dgm:cxn modelId="{775736D8-1F53-4DAF-A09C-6BF4B29C2CCC}" type="presOf" srcId="{FDF0129D-6F7D-4D4A-AE0C-F4F024DBFC92}" destId="{7C35BCF8-07BF-49A9-8AAD-1E80B2B6C687}" srcOrd="0" destOrd="0" presId="urn:microsoft.com/office/officeart/2005/8/layout/cycle3"/>
    <dgm:cxn modelId="{9C2DF18C-222B-4E99-8AB2-9D4E9F1CB1D6}" srcId="{A9AAFB64-8484-4F8D-9FBE-8F1BE2355804}" destId="{63931CF3-66DD-4206-AAFD-46EDDA2CFC88}" srcOrd="0" destOrd="0" parTransId="{5AD1A959-AD55-40DB-BE19-FC32D54C9937}" sibTransId="{F647336A-B00A-4943-AC87-1873AF7F8F74}"/>
    <dgm:cxn modelId="{6F1CDADE-AF08-4CE2-9880-B6F61DD39209}" srcId="{A9AAFB64-8484-4F8D-9FBE-8F1BE2355804}" destId="{75CE8214-9000-4A98-927D-7EEBE681C429}" srcOrd="4" destOrd="0" parTransId="{E4AFB55D-723E-4489-96F7-9F498A9A18FA}" sibTransId="{4E884A19-8E81-42FE-BAC5-019936EBD14C}"/>
    <dgm:cxn modelId="{2FEAFE0C-DBF5-4EEF-85EE-111E7FD723F9}" type="presOf" srcId="{A9AAFB64-8484-4F8D-9FBE-8F1BE2355804}" destId="{75894620-3038-4BB5-87B3-5A00174D39BD}" srcOrd="0" destOrd="0" presId="urn:microsoft.com/office/officeart/2005/8/layout/cycle3"/>
    <dgm:cxn modelId="{923169BB-D820-41CE-ABED-3E1F8B28C3C6}" type="presOf" srcId="{F647336A-B00A-4943-AC87-1873AF7F8F74}" destId="{F930E15B-3DB7-42D7-B314-95628437AECF}" srcOrd="0" destOrd="0" presId="urn:microsoft.com/office/officeart/2005/8/layout/cycle3"/>
    <dgm:cxn modelId="{DAC88F3B-E7F3-4F08-A0CC-AF568725DA75}" type="presOf" srcId="{822CC6FA-A3B4-41EF-8F5E-C1158FF291BF}" destId="{E19DFEA9-758D-4842-8E89-6A628FDA29AB}" srcOrd="0" destOrd="0" presId="urn:microsoft.com/office/officeart/2005/8/layout/cycle3"/>
    <dgm:cxn modelId="{77967D44-FB02-4CEF-9F2E-3141E081ED4E}" type="presOf" srcId="{75CE8214-9000-4A98-927D-7EEBE681C429}" destId="{ECD2317B-29DB-494F-A24C-F8022A5054F5}" srcOrd="0" destOrd="0" presId="urn:microsoft.com/office/officeart/2005/8/layout/cycle3"/>
    <dgm:cxn modelId="{2FA5C664-6723-4C08-AD31-60A734E87859}" srcId="{A9AAFB64-8484-4F8D-9FBE-8F1BE2355804}" destId="{822CC6FA-A3B4-41EF-8F5E-C1158FF291BF}" srcOrd="3" destOrd="0" parTransId="{746A3E79-5EC4-4195-A356-EC50229548FA}" sibTransId="{3498B40F-CC56-4873-B496-EF5BA2C05518}"/>
    <dgm:cxn modelId="{52066322-4AA0-4767-805E-671D14331A92}" type="presParOf" srcId="{75894620-3038-4BB5-87B3-5A00174D39BD}" destId="{C05863A8-0FD1-4401-AAF4-B664EF87C8D5}" srcOrd="0" destOrd="0" presId="urn:microsoft.com/office/officeart/2005/8/layout/cycle3"/>
    <dgm:cxn modelId="{ECC9BA92-D656-4766-B0F9-61BFA78C2FD9}" type="presParOf" srcId="{C05863A8-0FD1-4401-AAF4-B664EF87C8D5}" destId="{4877FE85-65E9-48AD-A147-C9EE67233743}" srcOrd="0" destOrd="0" presId="urn:microsoft.com/office/officeart/2005/8/layout/cycle3"/>
    <dgm:cxn modelId="{656C7B75-F0EE-44C5-A481-0874AACE411D}" type="presParOf" srcId="{C05863A8-0FD1-4401-AAF4-B664EF87C8D5}" destId="{F930E15B-3DB7-42D7-B314-95628437AECF}" srcOrd="1" destOrd="0" presId="urn:microsoft.com/office/officeart/2005/8/layout/cycle3"/>
    <dgm:cxn modelId="{9DB78ECB-A8E8-42B1-B79F-20189CB7E286}" type="presParOf" srcId="{C05863A8-0FD1-4401-AAF4-B664EF87C8D5}" destId="{7C35BCF8-07BF-49A9-8AAD-1E80B2B6C687}" srcOrd="2" destOrd="0" presId="urn:microsoft.com/office/officeart/2005/8/layout/cycle3"/>
    <dgm:cxn modelId="{0276159A-EBC6-483B-BE85-8E45B28383BC}" type="presParOf" srcId="{C05863A8-0FD1-4401-AAF4-B664EF87C8D5}" destId="{F9399516-46B4-4537-A44B-9F5877312FB2}" srcOrd="3" destOrd="0" presId="urn:microsoft.com/office/officeart/2005/8/layout/cycle3"/>
    <dgm:cxn modelId="{CB0771E8-BED7-4693-ABFF-A040411EECD0}" type="presParOf" srcId="{C05863A8-0FD1-4401-AAF4-B664EF87C8D5}" destId="{E19DFEA9-758D-4842-8E89-6A628FDA29AB}" srcOrd="4" destOrd="0" presId="urn:microsoft.com/office/officeart/2005/8/layout/cycle3"/>
    <dgm:cxn modelId="{B2CC9C55-73C0-4871-BA0A-42FE358F0015}" type="presParOf" srcId="{C05863A8-0FD1-4401-AAF4-B664EF87C8D5}" destId="{ECD2317B-29DB-494F-A24C-F8022A5054F5}"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E6A4C8-B03F-4701-9D7A-B696FCA974E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A1F1EFA-15B4-4A73-BEE1-495AC054ADC0}" type="pres">
      <dgm:prSet presAssocID="{71E6A4C8-B03F-4701-9D7A-B696FCA974E8}" presName="Name0" presStyleCnt="0">
        <dgm:presLayoutVars>
          <dgm:dir/>
          <dgm:resizeHandles val="exact"/>
        </dgm:presLayoutVars>
      </dgm:prSet>
      <dgm:spPr/>
      <dgm:t>
        <a:bodyPr/>
        <a:lstStyle/>
        <a:p>
          <a:endParaRPr lang="en-US"/>
        </a:p>
      </dgm:t>
    </dgm:pt>
  </dgm:ptLst>
  <dgm:cxnLst>
    <dgm:cxn modelId="{B3D1E84F-DC5F-418B-9014-BFC07A25A040}" type="presOf" srcId="{71E6A4C8-B03F-4701-9D7A-B696FCA974E8}" destId="{EA1F1EFA-15B4-4A73-BEE1-495AC054ADC0}" srcOrd="0"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ACF51A-86F0-45BD-993C-900B11455D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05D7E8-E9A1-4A8D-8217-36AB8100D0FE}">
      <dgm:prSet phldrT="[Text]" custT="1"/>
      <dgm:spPr/>
      <dgm:t>
        <a:bodyPr/>
        <a:lstStyle/>
        <a:p>
          <a:r>
            <a:rPr lang="en-ZA" sz="1800" dirty="0" smtClean="0">
              <a:solidFill>
                <a:srgbClr val="002060"/>
              </a:solidFill>
              <a:latin typeface="Tw Cen MT" panose="020B0602020104020603" pitchFamily="34" charset="0"/>
            </a:rPr>
            <a:t>Establish long-term partnerships with key customers (i.e. Depart. of Health, Education)</a:t>
          </a:r>
        </a:p>
        <a:p>
          <a:r>
            <a:rPr lang="en-ZA" sz="1800" dirty="0" smtClean="0">
              <a:solidFill>
                <a:schemeClr val="accent6">
                  <a:lumMod val="50000"/>
                </a:schemeClr>
              </a:solidFill>
              <a:latin typeface="Tw Cen MT" panose="020B0602020104020603" pitchFamily="34" charset="0"/>
            </a:rPr>
            <a:t>Secure approval on SCM delegation to improve procurement processes and production yield</a:t>
          </a:r>
        </a:p>
      </dgm:t>
    </dgm:pt>
    <dgm:pt modelId="{EDBA83A1-96E2-4D6E-8A98-0753BF58A474}" type="parTrans" cxnId="{4F908625-D2DE-4A5F-A83C-5327AFA905B9}">
      <dgm:prSet/>
      <dgm:spPr/>
      <dgm:t>
        <a:bodyPr/>
        <a:lstStyle/>
        <a:p>
          <a:endParaRPr lang="en-US"/>
        </a:p>
      </dgm:t>
    </dgm:pt>
    <dgm:pt modelId="{B4B0BF82-D126-40B9-9210-D28391029D6E}" type="sibTrans" cxnId="{4F908625-D2DE-4A5F-A83C-5327AFA905B9}">
      <dgm:prSet/>
      <dgm:spPr/>
      <dgm:t>
        <a:bodyPr/>
        <a:lstStyle/>
        <a:p>
          <a:endParaRPr lang="en-US"/>
        </a:p>
      </dgm:t>
    </dgm:pt>
    <dgm:pt modelId="{6E188E52-AF56-4BCB-BD7D-E8B4EDB10B58}">
      <dgm:prSet phldrT="[Text]" custT="1"/>
      <dgm:spPr/>
      <dgm:t>
        <a:bodyPr/>
        <a:lstStyle/>
        <a:p>
          <a:r>
            <a:rPr lang="en-ZA" sz="1800" dirty="0" smtClean="0">
              <a:solidFill>
                <a:srgbClr val="002060"/>
              </a:solidFill>
              <a:latin typeface="Tw Cen MT" panose="020B0602020104020603" pitchFamily="34" charset="0"/>
            </a:rPr>
            <a:t>Investment in new capital production technology that harness the work of PWD thus increasing capacity, quality and service delivery</a:t>
          </a:r>
        </a:p>
        <a:p>
          <a:endParaRPr lang="en-ZA" sz="1800" dirty="0" smtClean="0">
            <a:solidFill>
              <a:schemeClr val="accent6">
                <a:lumMod val="50000"/>
              </a:schemeClr>
            </a:solidFill>
            <a:latin typeface="Tw Cen MT" panose="020B0602020104020603" pitchFamily="34" charset="0"/>
          </a:endParaRPr>
        </a:p>
      </dgm:t>
    </dgm:pt>
    <dgm:pt modelId="{4279D0CB-3352-488C-9678-1E9A85F28895}" type="parTrans" cxnId="{83BFEE44-5B8B-4316-BF90-97658CC2C172}">
      <dgm:prSet/>
      <dgm:spPr/>
      <dgm:t>
        <a:bodyPr/>
        <a:lstStyle/>
        <a:p>
          <a:endParaRPr lang="en-US"/>
        </a:p>
      </dgm:t>
    </dgm:pt>
    <dgm:pt modelId="{B103E64C-31D6-426C-AC02-716F4CBEB9E3}" type="sibTrans" cxnId="{83BFEE44-5B8B-4316-BF90-97658CC2C172}">
      <dgm:prSet/>
      <dgm:spPr/>
      <dgm:t>
        <a:bodyPr/>
        <a:lstStyle/>
        <a:p>
          <a:endParaRPr lang="en-US"/>
        </a:p>
      </dgm:t>
    </dgm:pt>
    <dgm:pt modelId="{135FE452-8722-45C8-81E1-1E4F3FDEDAB0}">
      <dgm:prSet phldrT="[Text]" custT="1"/>
      <dgm:spPr/>
      <dgm:t>
        <a:bodyPr/>
        <a:lstStyle/>
        <a:p>
          <a:r>
            <a:rPr lang="en-ZA" sz="1800" dirty="0" smtClean="0">
              <a:solidFill>
                <a:schemeClr val="accent6">
                  <a:lumMod val="50000"/>
                </a:schemeClr>
              </a:solidFill>
              <a:latin typeface="Tw Cen MT" panose="020B0602020104020603" pitchFamily="34" charset="0"/>
            </a:rPr>
            <a:t>Increase SEE visibility through media and branding initiatives</a:t>
          </a:r>
        </a:p>
        <a:p>
          <a:r>
            <a:rPr lang="en-ZA" sz="1800" dirty="0" smtClean="0">
              <a:solidFill>
                <a:srgbClr val="002060"/>
              </a:solidFill>
              <a:latin typeface="Tw Cen MT" panose="020B0602020104020603" pitchFamily="34" charset="0"/>
            </a:rPr>
            <a:t>Undertake Organisational restructuring and decentralization of functions to factories.</a:t>
          </a:r>
          <a:endParaRPr lang="en-US" sz="1800" dirty="0">
            <a:solidFill>
              <a:schemeClr val="accent6">
                <a:lumMod val="50000"/>
              </a:schemeClr>
            </a:solidFill>
            <a:latin typeface="Tw Cen MT" panose="020B0602020104020603" pitchFamily="34" charset="0"/>
          </a:endParaRPr>
        </a:p>
      </dgm:t>
    </dgm:pt>
    <dgm:pt modelId="{3D598D1F-0766-4AF2-AA91-5317B8B356CA}" type="parTrans" cxnId="{9EB37C21-F4F2-4A54-BBBB-5909B7725921}">
      <dgm:prSet/>
      <dgm:spPr/>
      <dgm:t>
        <a:bodyPr/>
        <a:lstStyle/>
        <a:p>
          <a:endParaRPr lang="en-US"/>
        </a:p>
      </dgm:t>
    </dgm:pt>
    <dgm:pt modelId="{BBAF2928-CCBA-4D39-BE50-15E56EE8329C}" type="sibTrans" cxnId="{9EB37C21-F4F2-4A54-BBBB-5909B7725921}">
      <dgm:prSet/>
      <dgm:spPr/>
      <dgm:t>
        <a:bodyPr/>
        <a:lstStyle/>
        <a:p>
          <a:endParaRPr lang="en-US"/>
        </a:p>
      </dgm:t>
    </dgm:pt>
    <dgm:pt modelId="{1A89C516-2E85-4E94-AB03-0B8A9FFCC27A}" type="pres">
      <dgm:prSet presAssocID="{57ACF51A-86F0-45BD-993C-900B11455D9C}" presName="Name0" presStyleCnt="0">
        <dgm:presLayoutVars>
          <dgm:dir/>
          <dgm:resizeHandles val="exact"/>
        </dgm:presLayoutVars>
      </dgm:prSet>
      <dgm:spPr/>
      <dgm:t>
        <a:bodyPr/>
        <a:lstStyle/>
        <a:p>
          <a:endParaRPr lang="en-US"/>
        </a:p>
      </dgm:t>
    </dgm:pt>
    <dgm:pt modelId="{23B6B125-3FD9-44B6-8C33-188BD0BBE247}" type="pres">
      <dgm:prSet presAssocID="{AB05D7E8-E9A1-4A8D-8217-36AB8100D0FE}" presName="composite" presStyleCnt="0"/>
      <dgm:spPr/>
    </dgm:pt>
    <dgm:pt modelId="{01820D71-D836-425F-B7C0-2D947BBC0FA8}" type="pres">
      <dgm:prSet presAssocID="{AB05D7E8-E9A1-4A8D-8217-36AB8100D0FE}" presName="rect1" presStyleLbl="trAlignAcc1" presStyleIdx="0" presStyleCnt="3" custScaleX="153491" custScaleY="123105" custLinFactNeighborX="-5719" custLinFactNeighborY="-2219">
        <dgm:presLayoutVars>
          <dgm:bulletEnabled val="1"/>
        </dgm:presLayoutVars>
      </dgm:prSet>
      <dgm:spPr/>
      <dgm:t>
        <a:bodyPr/>
        <a:lstStyle/>
        <a:p>
          <a:endParaRPr lang="en-US"/>
        </a:p>
      </dgm:t>
    </dgm:pt>
    <dgm:pt modelId="{5655F545-0E84-4DBC-9293-3BE822CEAC58}" type="pres">
      <dgm:prSet presAssocID="{AB05D7E8-E9A1-4A8D-8217-36AB8100D0FE}" presName="rect2" presStyleLbl="fgImgPlace1" presStyleIdx="0" presStyleCnt="3" custLinFactX="-91621" custLinFactNeighborX="-100000" custLinFactNeighborY="8229"/>
      <dgm:spPr>
        <a:solidFill>
          <a:schemeClr val="accent2"/>
        </a:solidFill>
      </dgm:spPr>
    </dgm:pt>
    <dgm:pt modelId="{043849BC-782A-4569-A5A8-FC6288A85D61}" type="pres">
      <dgm:prSet presAssocID="{B4B0BF82-D126-40B9-9210-D28391029D6E}" presName="sibTrans" presStyleCnt="0"/>
      <dgm:spPr/>
    </dgm:pt>
    <dgm:pt modelId="{8B1B49A1-55B5-4573-8CCF-C942960C188C}" type="pres">
      <dgm:prSet presAssocID="{6E188E52-AF56-4BCB-BD7D-E8B4EDB10B58}" presName="composite" presStyleCnt="0"/>
      <dgm:spPr/>
    </dgm:pt>
    <dgm:pt modelId="{DB0C914D-76DA-456A-AE01-C02FBCFD71C4}" type="pres">
      <dgm:prSet presAssocID="{6E188E52-AF56-4BCB-BD7D-E8B4EDB10B58}" presName="rect1" presStyleLbl="trAlignAcc1" presStyleIdx="1" presStyleCnt="3" custScaleX="154219" custLinFactNeighborX="-5719" custLinFactNeighborY="3520">
        <dgm:presLayoutVars>
          <dgm:bulletEnabled val="1"/>
        </dgm:presLayoutVars>
      </dgm:prSet>
      <dgm:spPr/>
      <dgm:t>
        <a:bodyPr/>
        <a:lstStyle/>
        <a:p>
          <a:endParaRPr lang="en-US"/>
        </a:p>
      </dgm:t>
    </dgm:pt>
    <dgm:pt modelId="{432D7AD5-253F-43E1-936D-1C3380D67A1A}" type="pres">
      <dgm:prSet presAssocID="{6E188E52-AF56-4BCB-BD7D-E8B4EDB10B58}" presName="rect2" presStyleLbl="fgImgPlace1" presStyleIdx="1" presStyleCnt="3" custLinFactX="-91668" custLinFactNeighborX="-100000" custLinFactNeighborY="14728"/>
      <dgm:spPr>
        <a:solidFill>
          <a:srgbClr val="002060"/>
        </a:solidFill>
      </dgm:spPr>
    </dgm:pt>
    <dgm:pt modelId="{FA2C01F5-6193-44D8-B2F2-AF2EA33B239D}" type="pres">
      <dgm:prSet presAssocID="{B103E64C-31D6-426C-AC02-716F4CBEB9E3}" presName="sibTrans" presStyleCnt="0"/>
      <dgm:spPr/>
    </dgm:pt>
    <dgm:pt modelId="{CEAD0A3E-FCCC-4E06-91C4-3B9F22CAE94F}" type="pres">
      <dgm:prSet presAssocID="{135FE452-8722-45C8-81E1-1E4F3FDEDAB0}" presName="composite" presStyleCnt="0"/>
      <dgm:spPr/>
    </dgm:pt>
    <dgm:pt modelId="{542DBB65-9BC5-4024-81CB-A8DAC3939D78}" type="pres">
      <dgm:prSet presAssocID="{135FE452-8722-45C8-81E1-1E4F3FDEDAB0}" presName="rect1" presStyleLbl="trAlignAcc1" presStyleIdx="2" presStyleCnt="3" custScaleX="154821" custLinFactNeighborX="-5719" custLinFactNeighborY="5206">
        <dgm:presLayoutVars>
          <dgm:bulletEnabled val="1"/>
        </dgm:presLayoutVars>
      </dgm:prSet>
      <dgm:spPr/>
      <dgm:t>
        <a:bodyPr/>
        <a:lstStyle/>
        <a:p>
          <a:endParaRPr lang="en-US"/>
        </a:p>
      </dgm:t>
    </dgm:pt>
    <dgm:pt modelId="{B658C403-33D2-44C4-A9A0-9E3C3C3AFB46}" type="pres">
      <dgm:prSet presAssocID="{135FE452-8722-45C8-81E1-1E4F3FDEDAB0}" presName="rect2" presStyleLbl="fgImgPlace1" presStyleIdx="2" presStyleCnt="3" custLinFactX="-92309" custLinFactNeighborX="-100000" custLinFactNeighborY="13953"/>
      <dgm:spPr>
        <a:solidFill>
          <a:schemeClr val="accent6">
            <a:lumMod val="75000"/>
          </a:schemeClr>
        </a:solidFill>
      </dgm:spPr>
    </dgm:pt>
  </dgm:ptLst>
  <dgm:cxnLst>
    <dgm:cxn modelId="{7EF47692-255C-4E2B-8BC6-81BB42257287}" type="presOf" srcId="{6E188E52-AF56-4BCB-BD7D-E8B4EDB10B58}" destId="{DB0C914D-76DA-456A-AE01-C02FBCFD71C4}" srcOrd="0" destOrd="0" presId="urn:microsoft.com/office/officeart/2008/layout/PictureStrips"/>
    <dgm:cxn modelId="{9EB37C21-F4F2-4A54-BBBB-5909B7725921}" srcId="{57ACF51A-86F0-45BD-993C-900B11455D9C}" destId="{135FE452-8722-45C8-81E1-1E4F3FDEDAB0}" srcOrd="2" destOrd="0" parTransId="{3D598D1F-0766-4AF2-AA91-5317B8B356CA}" sibTransId="{BBAF2928-CCBA-4D39-BE50-15E56EE8329C}"/>
    <dgm:cxn modelId="{4F908625-D2DE-4A5F-A83C-5327AFA905B9}" srcId="{57ACF51A-86F0-45BD-993C-900B11455D9C}" destId="{AB05D7E8-E9A1-4A8D-8217-36AB8100D0FE}" srcOrd="0" destOrd="0" parTransId="{EDBA83A1-96E2-4D6E-8A98-0753BF58A474}" sibTransId="{B4B0BF82-D126-40B9-9210-D28391029D6E}"/>
    <dgm:cxn modelId="{83BFEE44-5B8B-4316-BF90-97658CC2C172}" srcId="{57ACF51A-86F0-45BD-993C-900B11455D9C}" destId="{6E188E52-AF56-4BCB-BD7D-E8B4EDB10B58}" srcOrd="1" destOrd="0" parTransId="{4279D0CB-3352-488C-9678-1E9A85F28895}" sibTransId="{B103E64C-31D6-426C-AC02-716F4CBEB9E3}"/>
    <dgm:cxn modelId="{8B81199D-E826-421C-AD55-AD0A02CB6601}" type="presOf" srcId="{135FE452-8722-45C8-81E1-1E4F3FDEDAB0}" destId="{542DBB65-9BC5-4024-81CB-A8DAC3939D78}" srcOrd="0" destOrd="0" presId="urn:microsoft.com/office/officeart/2008/layout/PictureStrips"/>
    <dgm:cxn modelId="{52889099-9867-4542-A035-A994DB9C10DE}" type="presOf" srcId="{AB05D7E8-E9A1-4A8D-8217-36AB8100D0FE}" destId="{01820D71-D836-425F-B7C0-2D947BBC0FA8}" srcOrd="0" destOrd="0" presId="urn:microsoft.com/office/officeart/2008/layout/PictureStrips"/>
    <dgm:cxn modelId="{0F190726-3E64-40B8-8E01-45F79E41385F}" type="presOf" srcId="{57ACF51A-86F0-45BD-993C-900B11455D9C}" destId="{1A89C516-2E85-4E94-AB03-0B8A9FFCC27A}" srcOrd="0" destOrd="0" presId="urn:microsoft.com/office/officeart/2008/layout/PictureStrips"/>
    <dgm:cxn modelId="{50AB6A11-B90E-47B4-8CCF-4F79A68ECFD1}" type="presParOf" srcId="{1A89C516-2E85-4E94-AB03-0B8A9FFCC27A}" destId="{23B6B125-3FD9-44B6-8C33-188BD0BBE247}" srcOrd="0" destOrd="0" presId="urn:microsoft.com/office/officeart/2008/layout/PictureStrips"/>
    <dgm:cxn modelId="{C11A5750-07C7-42D0-99E7-ACD7EA2C8E88}" type="presParOf" srcId="{23B6B125-3FD9-44B6-8C33-188BD0BBE247}" destId="{01820D71-D836-425F-B7C0-2D947BBC0FA8}" srcOrd="0" destOrd="0" presId="urn:microsoft.com/office/officeart/2008/layout/PictureStrips"/>
    <dgm:cxn modelId="{3EA4223A-5F64-4DAE-9290-6811DD61F3BB}" type="presParOf" srcId="{23B6B125-3FD9-44B6-8C33-188BD0BBE247}" destId="{5655F545-0E84-4DBC-9293-3BE822CEAC58}" srcOrd="1" destOrd="0" presId="urn:microsoft.com/office/officeart/2008/layout/PictureStrips"/>
    <dgm:cxn modelId="{EA859ACB-3ACE-41EF-9582-1B24AE889836}" type="presParOf" srcId="{1A89C516-2E85-4E94-AB03-0B8A9FFCC27A}" destId="{043849BC-782A-4569-A5A8-FC6288A85D61}" srcOrd="1" destOrd="0" presId="urn:microsoft.com/office/officeart/2008/layout/PictureStrips"/>
    <dgm:cxn modelId="{EF559CE4-5A5F-4C32-964C-17D2BADF7599}" type="presParOf" srcId="{1A89C516-2E85-4E94-AB03-0B8A9FFCC27A}" destId="{8B1B49A1-55B5-4573-8CCF-C942960C188C}" srcOrd="2" destOrd="0" presId="urn:microsoft.com/office/officeart/2008/layout/PictureStrips"/>
    <dgm:cxn modelId="{686AEA6D-9C35-4642-B4D6-32355A17A2AE}" type="presParOf" srcId="{8B1B49A1-55B5-4573-8CCF-C942960C188C}" destId="{DB0C914D-76DA-456A-AE01-C02FBCFD71C4}" srcOrd="0" destOrd="0" presId="urn:microsoft.com/office/officeart/2008/layout/PictureStrips"/>
    <dgm:cxn modelId="{00720C37-435D-456B-B116-746E2E363F9A}" type="presParOf" srcId="{8B1B49A1-55B5-4573-8CCF-C942960C188C}" destId="{432D7AD5-253F-43E1-936D-1C3380D67A1A}" srcOrd="1" destOrd="0" presId="urn:microsoft.com/office/officeart/2008/layout/PictureStrips"/>
    <dgm:cxn modelId="{8B0E4AEA-38E8-4551-B2DD-3E0415D2A28E}" type="presParOf" srcId="{1A89C516-2E85-4E94-AB03-0B8A9FFCC27A}" destId="{FA2C01F5-6193-44D8-B2F2-AF2EA33B239D}" srcOrd="3" destOrd="0" presId="urn:microsoft.com/office/officeart/2008/layout/PictureStrips"/>
    <dgm:cxn modelId="{FD98C0D5-FBE8-45B1-8A0A-AA2E3689E9BE}" type="presParOf" srcId="{1A89C516-2E85-4E94-AB03-0B8A9FFCC27A}" destId="{CEAD0A3E-FCCC-4E06-91C4-3B9F22CAE94F}" srcOrd="4" destOrd="0" presId="urn:microsoft.com/office/officeart/2008/layout/PictureStrips"/>
    <dgm:cxn modelId="{7613D4F6-86CA-40E1-A098-133BB573F309}" type="presParOf" srcId="{CEAD0A3E-FCCC-4E06-91C4-3B9F22CAE94F}" destId="{542DBB65-9BC5-4024-81CB-A8DAC3939D78}" srcOrd="0" destOrd="0" presId="urn:microsoft.com/office/officeart/2008/layout/PictureStrips"/>
    <dgm:cxn modelId="{8CEBD432-02DC-4735-8179-7D2CFA0FF587}" type="presParOf" srcId="{CEAD0A3E-FCCC-4E06-91C4-3B9F22CAE94F}" destId="{B658C403-33D2-44C4-A9A0-9E3C3C3AFB46}"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E6A4C8-B03F-4701-9D7A-B696FCA974E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A1F1EFA-15B4-4A73-BEE1-495AC054ADC0}" type="pres">
      <dgm:prSet presAssocID="{71E6A4C8-B03F-4701-9D7A-B696FCA974E8}" presName="Name0" presStyleCnt="0">
        <dgm:presLayoutVars>
          <dgm:dir/>
          <dgm:resizeHandles val="exact"/>
        </dgm:presLayoutVars>
      </dgm:prSet>
      <dgm:spPr/>
      <dgm:t>
        <a:bodyPr/>
        <a:lstStyle/>
        <a:p>
          <a:endParaRPr lang="en-US"/>
        </a:p>
      </dgm:t>
    </dgm:pt>
  </dgm:ptLst>
  <dgm:cxnLst>
    <dgm:cxn modelId="{12BEDD7E-83C2-4BD1-86BB-3F12C7C4DF51}" type="presOf" srcId="{71E6A4C8-B03F-4701-9D7A-B696FCA974E8}" destId="{EA1F1EFA-15B4-4A73-BEE1-495AC054ADC0}" srcOrd="0"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ACF51A-86F0-45BD-993C-900B11455D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05D7E8-E9A1-4A8D-8217-36AB8100D0FE}">
      <dgm:prSet phldrT="[Text]" custT="1"/>
      <dgm:spPr/>
      <dgm:t>
        <a:bodyPr/>
        <a:lstStyle/>
        <a:p>
          <a:r>
            <a:rPr lang="en-ZA" sz="1800" dirty="0" smtClean="0">
              <a:solidFill>
                <a:srgbClr val="002060"/>
              </a:solidFill>
              <a:latin typeface="Tw Cen MT" panose="020B0602020104020603" pitchFamily="34" charset="0"/>
            </a:rPr>
            <a:t>Re-engineer production processes for quality and service delivery improvement</a:t>
          </a:r>
        </a:p>
        <a:p>
          <a:r>
            <a:rPr lang="en-US" sz="1800" b="0" dirty="0" smtClean="0">
              <a:solidFill>
                <a:schemeClr val="accent6">
                  <a:lumMod val="50000"/>
                </a:schemeClr>
              </a:solidFill>
              <a:latin typeface="Tw Cen MT" panose="020B0602020104020603" pitchFamily="34" charset="0"/>
              <a:cs typeface="Arial" panose="020B0604020202020204" pitchFamily="34" charset="0"/>
            </a:rPr>
            <a:t>Align the Supply Chain, Operations and Business Development to facilitate continuous improvement</a:t>
          </a:r>
          <a:endParaRPr lang="en-ZA" sz="1800" b="0" dirty="0" smtClean="0">
            <a:solidFill>
              <a:schemeClr val="accent6">
                <a:lumMod val="50000"/>
              </a:schemeClr>
            </a:solidFill>
            <a:latin typeface="Tw Cen MT" panose="020B0602020104020603" pitchFamily="34" charset="0"/>
          </a:endParaRPr>
        </a:p>
      </dgm:t>
    </dgm:pt>
    <dgm:pt modelId="{EDBA83A1-96E2-4D6E-8A98-0753BF58A474}" type="parTrans" cxnId="{4F908625-D2DE-4A5F-A83C-5327AFA905B9}">
      <dgm:prSet/>
      <dgm:spPr/>
      <dgm:t>
        <a:bodyPr/>
        <a:lstStyle/>
        <a:p>
          <a:endParaRPr lang="en-US"/>
        </a:p>
      </dgm:t>
    </dgm:pt>
    <dgm:pt modelId="{B4B0BF82-D126-40B9-9210-D28391029D6E}" type="sibTrans" cxnId="{4F908625-D2DE-4A5F-A83C-5327AFA905B9}">
      <dgm:prSet/>
      <dgm:spPr/>
      <dgm:t>
        <a:bodyPr/>
        <a:lstStyle/>
        <a:p>
          <a:endParaRPr lang="en-US"/>
        </a:p>
      </dgm:t>
    </dgm:pt>
    <dgm:pt modelId="{6E188E52-AF56-4BCB-BD7D-E8B4EDB10B58}">
      <dgm:prSet phldrT="[Text]" custT="1"/>
      <dgm:spPr/>
      <dgm:t>
        <a:bodyPr/>
        <a:lstStyle/>
        <a:p>
          <a:r>
            <a:rPr lang="en-ZA" sz="1800" dirty="0" smtClean="0">
              <a:solidFill>
                <a:srgbClr val="002060"/>
              </a:solidFill>
              <a:latin typeface="Tw Cen MT" panose="020B0602020104020603" pitchFamily="34" charset="0"/>
            </a:rPr>
            <a:t>Promote effective utilization of human resources at all level (to influence team work, cohesive organisational culture and shared values)</a:t>
          </a:r>
        </a:p>
        <a:p>
          <a:endParaRPr lang="en-ZA" sz="1800" dirty="0" smtClean="0">
            <a:solidFill>
              <a:schemeClr val="accent6">
                <a:lumMod val="50000"/>
              </a:schemeClr>
            </a:solidFill>
            <a:latin typeface="Tw Cen MT" panose="020B0602020104020603" pitchFamily="34" charset="0"/>
          </a:endParaRPr>
        </a:p>
      </dgm:t>
    </dgm:pt>
    <dgm:pt modelId="{4279D0CB-3352-488C-9678-1E9A85F28895}" type="parTrans" cxnId="{83BFEE44-5B8B-4316-BF90-97658CC2C172}">
      <dgm:prSet/>
      <dgm:spPr/>
      <dgm:t>
        <a:bodyPr/>
        <a:lstStyle/>
        <a:p>
          <a:endParaRPr lang="en-US"/>
        </a:p>
      </dgm:t>
    </dgm:pt>
    <dgm:pt modelId="{B103E64C-31D6-426C-AC02-716F4CBEB9E3}" type="sibTrans" cxnId="{83BFEE44-5B8B-4316-BF90-97658CC2C172}">
      <dgm:prSet/>
      <dgm:spPr/>
      <dgm:t>
        <a:bodyPr/>
        <a:lstStyle/>
        <a:p>
          <a:endParaRPr lang="en-US"/>
        </a:p>
      </dgm:t>
    </dgm:pt>
    <dgm:pt modelId="{135FE452-8722-45C8-81E1-1E4F3FDEDAB0}">
      <dgm:prSet phldrT="[Text]" custT="1"/>
      <dgm:spPr/>
      <dgm:t>
        <a:bodyPr/>
        <a:lstStyle/>
        <a:p>
          <a:r>
            <a:rPr lang="en-ZA" sz="1800" dirty="0" smtClean="0">
              <a:solidFill>
                <a:srgbClr val="002060"/>
              </a:solidFill>
              <a:latin typeface="Tw Cen MT" panose="020B0602020104020603" pitchFamily="34" charset="0"/>
            </a:rPr>
            <a:t>Strengthen the skills set of management and factory workers</a:t>
          </a:r>
          <a:endParaRPr lang="en-ZA" sz="1800" dirty="0" smtClean="0">
            <a:solidFill>
              <a:schemeClr val="accent6">
                <a:lumMod val="50000"/>
              </a:schemeClr>
            </a:solidFill>
            <a:latin typeface="Tw Cen MT" panose="020B0602020104020603" pitchFamily="34" charset="0"/>
          </a:endParaRPr>
        </a:p>
        <a:p>
          <a:r>
            <a:rPr lang="en-ZA" sz="1800" dirty="0" smtClean="0">
              <a:solidFill>
                <a:schemeClr val="accent6">
                  <a:lumMod val="50000"/>
                </a:schemeClr>
              </a:solidFill>
              <a:latin typeface="Tw Cen MT" panose="020B0602020104020603" pitchFamily="34" charset="0"/>
            </a:rPr>
            <a:t>Investment in the capital assets and machinery</a:t>
          </a:r>
          <a:endParaRPr lang="en-US" sz="1800" dirty="0">
            <a:solidFill>
              <a:schemeClr val="accent6">
                <a:lumMod val="50000"/>
              </a:schemeClr>
            </a:solidFill>
            <a:latin typeface="Tw Cen MT" panose="020B0602020104020603" pitchFamily="34" charset="0"/>
          </a:endParaRPr>
        </a:p>
      </dgm:t>
    </dgm:pt>
    <dgm:pt modelId="{3D598D1F-0766-4AF2-AA91-5317B8B356CA}" type="parTrans" cxnId="{9EB37C21-F4F2-4A54-BBBB-5909B7725921}">
      <dgm:prSet/>
      <dgm:spPr/>
      <dgm:t>
        <a:bodyPr/>
        <a:lstStyle/>
        <a:p>
          <a:endParaRPr lang="en-US"/>
        </a:p>
      </dgm:t>
    </dgm:pt>
    <dgm:pt modelId="{BBAF2928-CCBA-4D39-BE50-15E56EE8329C}" type="sibTrans" cxnId="{9EB37C21-F4F2-4A54-BBBB-5909B7725921}">
      <dgm:prSet/>
      <dgm:spPr/>
      <dgm:t>
        <a:bodyPr/>
        <a:lstStyle/>
        <a:p>
          <a:endParaRPr lang="en-US"/>
        </a:p>
      </dgm:t>
    </dgm:pt>
    <dgm:pt modelId="{1A89C516-2E85-4E94-AB03-0B8A9FFCC27A}" type="pres">
      <dgm:prSet presAssocID="{57ACF51A-86F0-45BD-993C-900B11455D9C}" presName="Name0" presStyleCnt="0">
        <dgm:presLayoutVars>
          <dgm:dir/>
          <dgm:resizeHandles val="exact"/>
        </dgm:presLayoutVars>
      </dgm:prSet>
      <dgm:spPr/>
      <dgm:t>
        <a:bodyPr/>
        <a:lstStyle/>
        <a:p>
          <a:endParaRPr lang="en-US"/>
        </a:p>
      </dgm:t>
    </dgm:pt>
    <dgm:pt modelId="{23B6B125-3FD9-44B6-8C33-188BD0BBE247}" type="pres">
      <dgm:prSet presAssocID="{AB05D7E8-E9A1-4A8D-8217-36AB8100D0FE}" presName="composite" presStyleCnt="0"/>
      <dgm:spPr/>
    </dgm:pt>
    <dgm:pt modelId="{01820D71-D836-425F-B7C0-2D947BBC0FA8}" type="pres">
      <dgm:prSet presAssocID="{AB05D7E8-E9A1-4A8D-8217-36AB8100D0FE}" presName="rect1" presStyleLbl="trAlignAcc1" presStyleIdx="0" presStyleCnt="3" custScaleX="153491" custScaleY="123105" custLinFactNeighborX="-5719" custLinFactNeighborY="-2219">
        <dgm:presLayoutVars>
          <dgm:bulletEnabled val="1"/>
        </dgm:presLayoutVars>
      </dgm:prSet>
      <dgm:spPr/>
      <dgm:t>
        <a:bodyPr/>
        <a:lstStyle/>
        <a:p>
          <a:endParaRPr lang="en-US"/>
        </a:p>
      </dgm:t>
    </dgm:pt>
    <dgm:pt modelId="{5655F545-0E84-4DBC-9293-3BE822CEAC58}" type="pres">
      <dgm:prSet presAssocID="{AB05D7E8-E9A1-4A8D-8217-36AB8100D0FE}" presName="rect2" presStyleLbl="fgImgPlace1" presStyleIdx="0" presStyleCnt="3" custLinFactX="-91621" custLinFactNeighborX="-100000" custLinFactNeighborY="8229"/>
      <dgm:spPr>
        <a:solidFill>
          <a:schemeClr val="accent2"/>
        </a:solidFill>
      </dgm:spPr>
    </dgm:pt>
    <dgm:pt modelId="{043849BC-782A-4569-A5A8-FC6288A85D61}" type="pres">
      <dgm:prSet presAssocID="{B4B0BF82-D126-40B9-9210-D28391029D6E}" presName="sibTrans" presStyleCnt="0"/>
      <dgm:spPr/>
    </dgm:pt>
    <dgm:pt modelId="{8B1B49A1-55B5-4573-8CCF-C942960C188C}" type="pres">
      <dgm:prSet presAssocID="{6E188E52-AF56-4BCB-BD7D-E8B4EDB10B58}" presName="composite" presStyleCnt="0"/>
      <dgm:spPr/>
    </dgm:pt>
    <dgm:pt modelId="{DB0C914D-76DA-456A-AE01-C02FBCFD71C4}" type="pres">
      <dgm:prSet presAssocID="{6E188E52-AF56-4BCB-BD7D-E8B4EDB10B58}" presName="rect1" presStyleLbl="trAlignAcc1" presStyleIdx="1" presStyleCnt="3" custScaleX="154219" custLinFactNeighborX="-5719" custLinFactNeighborY="3520">
        <dgm:presLayoutVars>
          <dgm:bulletEnabled val="1"/>
        </dgm:presLayoutVars>
      </dgm:prSet>
      <dgm:spPr/>
      <dgm:t>
        <a:bodyPr/>
        <a:lstStyle/>
        <a:p>
          <a:endParaRPr lang="en-US"/>
        </a:p>
      </dgm:t>
    </dgm:pt>
    <dgm:pt modelId="{432D7AD5-253F-43E1-936D-1C3380D67A1A}" type="pres">
      <dgm:prSet presAssocID="{6E188E52-AF56-4BCB-BD7D-E8B4EDB10B58}" presName="rect2" presStyleLbl="fgImgPlace1" presStyleIdx="1" presStyleCnt="3" custLinFactX="-91668" custLinFactNeighborX="-100000" custLinFactNeighborY="14728"/>
      <dgm:spPr>
        <a:solidFill>
          <a:srgbClr val="002060"/>
        </a:solidFill>
      </dgm:spPr>
    </dgm:pt>
    <dgm:pt modelId="{FA2C01F5-6193-44D8-B2F2-AF2EA33B239D}" type="pres">
      <dgm:prSet presAssocID="{B103E64C-31D6-426C-AC02-716F4CBEB9E3}" presName="sibTrans" presStyleCnt="0"/>
      <dgm:spPr/>
    </dgm:pt>
    <dgm:pt modelId="{CEAD0A3E-FCCC-4E06-91C4-3B9F22CAE94F}" type="pres">
      <dgm:prSet presAssocID="{135FE452-8722-45C8-81E1-1E4F3FDEDAB0}" presName="composite" presStyleCnt="0"/>
      <dgm:spPr/>
    </dgm:pt>
    <dgm:pt modelId="{542DBB65-9BC5-4024-81CB-A8DAC3939D78}" type="pres">
      <dgm:prSet presAssocID="{135FE452-8722-45C8-81E1-1E4F3FDEDAB0}" presName="rect1" presStyleLbl="trAlignAcc1" presStyleIdx="2" presStyleCnt="3" custScaleX="154821" custLinFactNeighborX="-5719" custLinFactNeighborY="5206">
        <dgm:presLayoutVars>
          <dgm:bulletEnabled val="1"/>
        </dgm:presLayoutVars>
      </dgm:prSet>
      <dgm:spPr/>
      <dgm:t>
        <a:bodyPr/>
        <a:lstStyle/>
        <a:p>
          <a:endParaRPr lang="en-US"/>
        </a:p>
      </dgm:t>
    </dgm:pt>
    <dgm:pt modelId="{B658C403-33D2-44C4-A9A0-9E3C3C3AFB46}" type="pres">
      <dgm:prSet presAssocID="{135FE452-8722-45C8-81E1-1E4F3FDEDAB0}" presName="rect2" presStyleLbl="fgImgPlace1" presStyleIdx="2" presStyleCnt="3" custLinFactX="-92309" custLinFactNeighborX="-100000" custLinFactNeighborY="13953"/>
      <dgm:spPr>
        <a:solidFill>
          <a:schemeClr val="accent6">
            <a:lumMod val="75000"/>
          </a:schemeClr>
        </a:solidFill>
      </dgm:spPr>
    </dgm:pt>
  </dgm:ptLst>
  <dgm:cxnLst>
    <dgm:cxn modelId="{9EB37C21-F4F2-4A54-BBBB-5909B7725921}" srcId="{57ACF51A-86F0-45BD-993C-900B11455D9C}" destId="{135FE452-8722-45C8-81E1-1E4F3FDEDAB0}" srcOrd="2" destOrd="0" parTransId="{3D598D1F-0766-4AF2-AA91-5317B8B356CA}" sibTransId="{BBAF2928-CCBA-4D39-BE50-15E56EE8329C}"/>
    <dgm:cxn modelId="{64ED1396-5904-4B54-A0E1-D90567122F19}" type="presOf" srcId="{57ACF51A-86F0-45BD-993C-900B11455D9C}" destId="{1A89C516-2E85-4E94-AB03-0B8A9FFCC27A}" srcOrd="0" destOrd="0" presId="urn:microsoft.com/office/officeart/2008/layout/PictureStrips"/>
    <dgm:cxn modelId="{4F908625-D2DE-4A5F-A83C-5327AFA905B9}" srcId="{57ACF51A-86F0-45BD-993C-900B11455D9C}" destId="{AB05D7E8-E9A1-4A8D-8217-36AB8100D0FE}" srcOrd="0" destOrd="0" parTransId="{EDBA83A1-96E2-4D6E-8A98-0753BF58A474}" sibTransId="{B4B0BF82-D126-40B9-9210-D28391029D6E}"/>
    <dgm:cxn modelId="{605BBB53-8C0B-454B-891D-6C888DE990C7}" type="presOf" srcId="{AB05D7E8-E9A1-4A8D-8217-36AB8100D0FE}" destId="{01820D71-D836-425F-B7C0-2D947BBC0FA8}" srcOrd="0" destOrd="0" presId="urn:microsoft.com/office/officeart/2008/layout/PictureStrips"/>
    <dgm:cxn modelId="{E4AE74F4-E5D9-4C04-8D0B-49E3EE8205C4}" type="presOf" srcId="{6E188E52-AF56-4BCB-BD7D-E8B4EDB10B58}" destId="{DB0C914D-76DA-456A-AE01-C02FBCFD71C4}" srcOrd="0" destOrd="0" presId="urn:microsoft.com/office/officeart/2008/layout/PictureStrips"/>
    <dgm:cxn modelId="{83BFEE44-5B8B-4316-BF90-97658CC2C172}" srcId="{57ACF51A-86F0-45BD-993C-900B11455D9C}" destId="{6E188E52-AF56-4BCB-BD7D-E8B4EDB10B58}" srcOrd="1" destOrd="0" parTransId="{4279D0CB-3352-488C-9678-1E9A85F28895}" sibTransId="{B103E64C-31D6-426C-AC02-716F4CBEB9E3}"/>
    <dgm:cxn modelId="{63AF7DB5-56F1-4670-9FC8-C172991F18F0}" type="presOf" srcId="{135FE452-8722-45C8-81E1-1E4F3FDEDAB0}" destId="{542DBB65-9BC5-4024-81CB-A8DAC3939D78}" srcOrd="0" destOrd="0" presId="urn:microsoft.com/office/officeart/2008/layout/PictureStrips"/>
    <dgm:cxn modelId="{F7F03E65-18BD-4D4D-94F6-2F63AE2490A3}" type="presParOf" srcId="{1A89C516-2E85-4E94-AB03-0B8A9FFCC27A}" destId="{23B6B125-3FD9-44B6-8C33-188BD0BBE247}" srcOrd="0" destOrd="0" presId="urn:microsoft.com/office/officeart/2008/layout/PictureStrips"/>
    <dgm:cxn modelId="{A1470596-1EB8-49B8-9738-3EDF69EB6AA6}" type="presParOf" srcId="{23B6B125-3FD9-44B6-8C33-188BD0BBE247}" destId="{01820D71-D836-425F-B7C0-2D947BBC0FA8}" srcOrd="0" destOrd="0" presId="urn:microsoft.com/office/officeart/2008/layout/PictureStrips"/>
    <dgm:cxn modelId="{95A41537-FA42-458A-A11E-DB7B7A12F213}" type="presParOf" srcId="{23B6B125-3FD9-44B6-8C33-188BD0BBE247}" destId="{5655F545-0E84-4DBC-9293-3BE822CEAC58}" srcOrd="1" destOrd="0" presId="urn:microsoft.com/office/officeart/2008/layout/PictureStrips"/>
    <dgm:cxn modelId="{6B455AEE-E62E-4BE0-AF49-63BD2585F7E2}" type="presParOf" srcId="{1A89C516-2E85-4E94-AB03-0B8A9FFCC27A}" destId="{043849BC-782A-4569-A5A8-FC6288A85D61}" srcOrd="1" destOrd="0" presId="urn:microsoft.com/office/officeart/2008/layout/PictureStrips"/>
    <dgm:cxn modelId="{6C436384-18E2-44A6-80C3-E89A03FB76CA}" type="presParOf" srcId="{1A89C516-2E85-4E94-AB03-0B8A9FFCC27A}" destId="{8B1B49A1-55B5-4573-8CCF-C942960C188C}" srcOrd="2" destOrd="0" presId="urn:microsoft.com/office/officeart/2008/layout/PictureStrips"/>
    <dgm:cxn modelId="{859D76DC-F80C-4FEA-B604-D5C2AABAF5D5}" type="presParOf" srcId="{8B1B49A1-55B5-4573-8CCF-C942960C188C}" destId="{DB0C914D-76DA-456A-AE01-C02FBCFD71C4}" srcOrd="0" destOrd="0" presId="urn:microsoft.com/office/officeart/2008/layout/PictureStrips"/>
    <dgm:cxn modelId="{11869A7B-959E-4761-BD33-E3E9600AC37F}" type="presParOf" srcId="{8B1B49A1-55B5-4573-8CCF-C942960C188C}" destId="{432D7AD5-253F-43E1-936D-1C3380D67A1A}" srcOrd="1" destOrd="0" presId="urn:microsoft.com/office/officeart/2008/layout/PictureStrips"/>
    <dgm:cxn modelId="{65ABB08D-30D1-4A98-84F5-524054088900}" type="presParOf" srcId="{1A89C516-2E85-4E94-AB03-0B8A9FFCC27A}" destId="{FA2C01F5-6193-44D8-B2F2-AF2EA33B239D}" srcOrd="3" destOrd="0" presId="urn:microsoft.com/office/officeart/2008/layout/PictureStrips"/>
    <dgm:cxn modelId="{4D7BE7D9-7AA1-40EB-A447-666AA5EEA88F}" type="presParOf" srcId="{1A89C516-2E85-4E94-AB03-0B8A9FFCC27A}" destId="{CEAD0A3E-FCCC-4E06-91C4-3B9F22CAE94F}" srcOrd="4" destOrd="0" presId="urn:microsoft.com/office/officeart/2008/layout/PictureStrips"/>
    <dgm:cxn modelId="{4B092914-CB31-4E96-8774-23CDB72DBF69}" type="presParOf" srcId="{CEAD0A3E-FCCC-4E06-91C4-3B9F22CAE94F}" destId="{542DBB65-9BC5-4024-81CB-A8DAC3939D78}" srcOrd="0" destOrd="0" presId="urn:microsoft.com/office/officeart/2008/layout/PictureStrips"/>
    <dgm:cxn modelId="{E1150006-87FD-4C3C-92E4-1C6D73838273}" type="presParOf" srcId="{CEAD0A3E-FCCC-4E06-91C4-3B9F22CAE94F}" destId="{B658C403-33D2-44C4-A9A0-9E3C3C3AFB46}"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F61B25-F95C-43B8-8703-89EDD28D121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532FA01-BABE-4DA1-85B0-14E4EF7CD56B}">
      <dgm:prSet phldrT="[Text]" custT="1"/>
      <dgm:spPr/>
      <dgm:t>
        <a:bodyPr/>
        <a:lstStyle/>
        <a:p>
          <a:pPr algn="l"/>
          <a:r>
            <a:rPr lang="en-US" sz="1800" dirty="0" smtClean="0">
              <a:solidFill>
                <a:srgbClr val="002060"/>
              </a:solidFill>
              <a:latin typeface="Tw Cen MT" panose="020B0602020104020603" pitchFamily="34" charset="0"/>
            </a:rPr>
            <a:t>Key issues </a:t>
          </a:r>
          <a:endParaRPr lang="en-US" sz="1800" dirty="0">
            <a:solidFill>
              <a:srgbClr val="002060"/>
            </a:solidFill>
            <a:latin typeface="Tw Cen MT" panose="020B0602020104020603" pitchFamily="34" charset="0"/>
          </a:endParaRPr>
        </a:p>
      </dgm:t>
    </dgm:pt>
    <dgm:pt modelId="{17BBF46F-B02C-4099-8400-04FED240AD46}" type="parTrans" cxnId="{3A8FBDE7-73AB-492D-ABF5-AA608BCD3E8F}">
      <dgm:prSet/>
      <dgm:spPr/>
      <dgm:t>
        <a:bodyPr/>
        <a:lstStyle/>
        <a:p>
          <a:endParaRPr lang="en-US" sz="1800">
            <a:solidFill>
              <a:schemeClr val="bg1"/>
            </a:solidFill>
            <a:latin typeface="Tw Cen MT" panose="020B0602020104020603" pitchFamily="34" charset="0"/>
          </a:endParaRPr>
        </a:p>
      </dgm:t>
    </dgm:pt>
    <dgm:pt modelId="{3BC4B2BD-2392-492A-B91C-5E40A44EF69C}" type="sibTrans" cxnId="{3A8FBDE7-73AB-492D-ABF5-AA608BCD3E8F}">
      <dgm:prSet/>
      <dgm:spPr/>
      <dgm:t>
        <a:bodyPr/>
        <a:lstStyle/>
        <a:p>
          <a:endParaRPr lang="en-US" sz="1800">
            <a:solidFill>
              <a:schemeClr val="bg1"/>
            </a:solidFill>
            <a:latin typeface="Tw Cen MT" panose="020B0602020104020603" pitchFamily="34" charset="0"/>
          </a:endParaRPr>
        </a:p>
      </dgm:t>
    </dgm:pt>
    <dgm:pt modelId="{E6B46222-7697-4579-93BE-45FD3BECD7E2}">
      <dgm:prSet phldrT="[Text]" custT="1"/>
      <dgm:spPr/>
      <dgm:t>
        <a:bodyPr/>
        <a:lstStyle/>
        <a:p>
          <a:pPr rtl="0"/>
          <a:endParaRPr lang="en-US" sz="1800" dirty="0">
            <a:solidFill>
              <a:schemeClr val="bg1"/>
            </a:solidFill>
            <a:latin typeface="Tw Cen MT" panose="020B0602020104020603" pitchFamily="34" charset="0"/>
          </a:endParaRPr>
        </a:p>
      </dgm:t>
    </dgm:pt>
    <dgm:pt modelId="{0484E7ED-0C1F-4EB8-83CD-0A6375EEF507}" type="parTrans" cxnId="{C4323995-180C-4053-AE64-F70BD6A3171D}">
      <dgm:prSet/>
      <dgm:spPr/>
      <dgm:t>
        <a:bodyPr/>
        <a:lstStyle/>
        <a:p>
          <a:endParaRPr lang="en-US" sz="1800">
            <a:solidFill>
              <a:schemeClr val="bg1"/>
            </a:solidFill>
            <a:latin typeface="Tw Cen MT" panose="020B0602020104020603" pitchFamily="34" charset="0"/>
          </a:endParaRPr>
        </a:p>
      </dgm:t>
    </dgm:pt>
    <dgm:pt modelId="{9FEF9A17-CB13-49A2-92D4-7D11B45BF571}" type="sibTrans" cxnId="{C4323995-180C-4053-AE64-F70BD6A3171D}">
      <dgm:prSet/>
      <dgm:spPr/>
      <dgm:t>
        <a:bodyPr/>
        <a:lstStyle/>
        <a:p>
          <a:endParaRPr lang="en-US" sz="1800">
            <a:solidFill>
              <a:schemeClr val="bg1"/>
            </a:solidFill>
            <a:latin typeface="Tw Cen MT" panose="020B0602020104020603" pitchFamily="34" charset="0"/>
          </a:endParaRPr>
        </a:p>
      </dgm:t>
    </dgm:pt>
    <dgm:pt modelId="{5FB0F352-3DFD-4D54-8C28-84EEDE998381}">
      <dgm:prSet phldrT="[Text]" custT="1"/>
      <dgm:spPr/>
      <dgm:t>
        <a:bodyPr/>
        <a:lstStyle/>
        <a:p>
          <a:pPr algn="l"/>
          <a:r>
            <a:rPr lang="en-US" sz="1800" dirty="0" smtClean="0">
              <a:solidFill>
                <a:srgbClr val="002060"/>
              </a:solidFill>
              <a:latin typeface="Tw Cen MT" panose="020B0602020104020603" pitchFamily="34" charset="0"/>
            </a:rPr>
            <a:t>The growth strategy </a:t>
          </a:r>
          <a:endParaRPr lang="en-US" sz="1800" dirty="0">
            <a:solidFill>
              <a:srgbClr val="002060"/>
            </a:solidFill>
            <a:latin typeface="Tw Cen MT" panose="020B0602020104020603" pitchFamily="34" charset="0"/>
          </a:endParaRPr>
        </a:p>
      </dgm:t>
    </dgm:pt>
    <dgm:pt modelId="{2905E58D-57E4-4031-A669-32EF28B1C465}" type="parTrans" cxnId="{6076ECA9-DED3-4C2B-AC57-0934727A7EFF}">
      <dgm:prSet/>
      <dgm:spPr/>
      <dgm:t>
        <a:bodyPr/>
        <a:lstStyle/>
        <a:p>
          <a:endParaRPr lang="en-US" sz="1800">
            <a:solidFill>
              <a:schemeClr val="bg1"/>
            </a:solidFill>
            <a:latin typeface="Tw Cen MT" panose="020B0602020104020603" pitchFamily="34" charset="0"/>
          </a:endParaRPr>
        </a:p>
      </dgm:t>
    </dgm:pt>
    <dgm:pt modelId="{CAB4D509-4090-4C99-A469-AF85E38A8891}" type="sibTrans" cxnId="{6076ECA9-DED3-4C2B-AC57-0934727A7EFF}">
      <dgm:prSet/>
      <dgm:spPr/>
      <dgm:t>
        <a:bodyPr/>
        <a:lstStyle/>
        <a:p>
          <a:endParaRPr lang="en-US" sz="1800">
            <a:solidFill>
              <a:schemeClr val="bg1"/>
            </a:solidFill>
            <a:latin typeface="Tw Cen MT" panose="020B0602020104020603" pitchFamily="34" charset="0"/>
          </a:endParaRPr>
        </a:p>
      </dgm:t>
    </dgm:pt>
    <dgm:pt modelId="{4DD3E037-65ED-4BE6-A060-9927EE49975A}">
      <dgm:prSet phldrT="[Text]" custT="1"/>
      <dgm:spPr>
        <a:solidFill>
          <a:schemeClr val="accent6">
            <a:lumMod val="60000"/>
            <a:lumOff val="40000"/>
          </a:schemeClr>
        </a:solidFill>
      </dgm:spPr>
      <dgm:t>
        <a:bodyPr/>
        <a:lstStyle/>
        <a:p>
          <a:pPr rtl="0"/>
          <a:endParaRPr lang="en-US" sz="1800" dirty="0">
            <a:solidFill>
              <a:schemeClr val="accent2">
                <a:lumMod val="50000"/>
              </a:schemeClr>
            </a:solidFill>
            <a:latin typeface="Tw Cen MT" panose="020B0602020104020603" pitchFamily="34" charset="0"/>
          </a:endParaRPr>
        </a:p>
      </dgm:t>
    </dgm:pt>
    <dgm:pt modelId="{8F914867-C40B-4AE8-9430-CA325A0BE5AB}" type="parTrans" cxnId="{2F9E0694-DAB2-49B1-9690-9AAA1FFB222C}">
      <dgm:prSet/>
      <dgm:spPr/>
      <dgm:t>
        <a:bodyPr/>
        <a:lstStyle/>
        <a:p>
          <a:endParaRPr lang="en-US" sz="1800">
            <a:solidFill>
              <a:schemeClr val="bg1"/>
            </a:solidFill>
            <a:latin typeface="Tw Cen MT" panose="020B0602020104020603" pitchFamily="34" charset="0"/>
          </a:endParaRPr>
        </a:p>
      </dgm:t>
    </dgm:pt>
    <dgm:pt modelId="{96C9621B-FDDA-44F2-A1E2-EECF55F75C74}" type="sibTrans" cxnId="{2F9E0694-DAB2-49B1-9690-9AAA1FFB222C}">
      <dgm:prSet/>
      <dgm:spPr/>
      <dgm:t>
        <a:bodyPr/>
        <a:lstStyle/>
        <a:p>
          <a:endParaRPr lang="en-US" sz="1800">
            <a:solidFill>
              <a:schemeClr val="bg1"/>
            </a:solidFill>
            <a:latin typeface="Tw Cen MT" panose="020B0602020104020603" pitchFamily="34" charset="0"/>
          </a:endParaRPr>
        </a:p>
      </dgm:t>
    </dgm:pt>
    <dgm:pt modelId="{71DEA055-EEEA-4710-A75E-AD605ED2F395}">
      <dgm:prSet custT="1"/>
      <dgm:spPr/>
      <dgm:t>
        <a:bodyPr/>
        <a:lstStyle/>
        <a:p>
          <a:r>
            <a:rPr lang="en-US" sz="1800" dirty="0" smtClean="0">
              <a:solidFill>
                <a:srgbClr val="002060"/>
              </a:solidFill>
              <a:latin typeface="Tw Cen MT" panose="020B0602020104020603" pitchFamily="34" charset="0"/>
            </a:rPr>
            <a:t>Market penetration by strengthening partnerships with key customers (</a:t>
          </a:r>
          <a:r>
            <a:rPr lang="en-ZA" sz="1800" dirty="0" smtClean="0">
              <a:solidFill>
                <a:srgbClr val="002060"/>
              </a:solidFill>
              <a:latin typeface="Tw Cen MT" panose="020B0602020104020603" pitchFamily="34" charset="0"/>
            </a:rPr>
            <a:t>Health, Education)</a:t>
          </a:r>
          <a:endParaRPr lang="en-US" sz="1800" dirty="0">
            <a:solidFill>
              <a:srgbClr val="002060"/>
            </a:solidFill>
            <a:latin typeface="Tw Cen MT" panose="020B0602020104020603" pitchFamily="34" charset="0"/>
          </a:endParaRPr>
        </a:p>
      </dgm:t>
    </dgm:pt>
    <dgm:pt modelId="{32C7D280-84F5-40AF-B42A-78DC927F3DDD}" type="parTrans" cxnId="{57F1F5EF-6811-4B8E-A2B8-FA033294044E}">
      <dgm:prSet/>
      <dgm:spPr/>
      <dgm:t>
        <a:bodyPr/>
        <a:lstStyle/>
        <a:p>
          <a:endParaRPr lang="en-US">
            <a:latin typeface="Tw Cen MT" panose="020B0602020104020603" pitchFamily="34" charset="0"/>
          </a:endParaRPr>
        </a:p>
      </dgm:t>
    </dgm:pt>
    <dgm:pt modelId="{6A04134F-C0AE-4232-B2FC-192DC21F8E87}" type="sibTrans" cxnId="{57F1F5EF-6811-4B8E-A2B8-FA033294044E}">
      <dgm:prSet/>
      <dgm:spPr/>
      <dgm:t>
        <a:bodyPr/>
        <a:lstStyle/>
        <a:p>
          <a:endParaRPr lang="en-US">
            <a:latin typeface="Tw Cen MT" panose="020B0602020104020603" pitchFamily="34" charset="0"/>
          </a:endParaRPr>
        </a:p>
      </dgm:t>
    </dgm:pt>
    <dgm:pt modelId="{80F5AEAC-E3CB-46D2-A6CB-8A0774633D50}">
      <dgm:prSet custT="1"/>
      <dgm:spPr/>
      <dgm:t>
        <a:bodyPr/>
        <a:lstStyle/>
        <a:p>
          <a:r>
            <a:rPr lang="en-ZA" sz="1800" dirty="0" smtClean="0">
              <a:latin typeface="Tw Cen MT" panose="020B0602020104020603" pitchFamily="34" charset="0"/>
            </a:rPr>
            <a:t>SEE has built a good reputation within the textile and school furniture product range.</a:t>
          </a:r>
          <a:endParaRPr lang="en-US" sz="1800" dirty="0">
            <a:latin typeface="Tw Cen MT" panose="020B0602020104020603" pitchFamily="34" charset="0"/>
          </a:endParaRPr>
        </a:p>
      </dgm:t>
    </dgm:pt>
    <dgm:pt modelId="{ED88AF40-A25D-4731-ACDF-C1C00E81CDDE}" type="parTrans" cxnId="{20129705-9528-4E60-B7A6-A600681E5BAC}">
      <dgm:prSet/>
      <dgm:spPr/>
      <dgm:t>
        <a:bodyPr/>
        <a:lstStyle/>
        <a:p>
          <a:endParaRPr lang="en-US">
            <a:latin typeface="Tw Cen MT" panose="020B0602020104020603" pitchFamily="34" charset="0"/>
          </a:endParaRPr>
        </a:p>
      </dgm:t>
    </dgm:pt>
    <dgm:pt modelId="{6ED014A1-5D9C-4077-932F-C655546C218F}" type="sibTrans" cxnId="{20129705-9528-4E60-B7A6-A600681E5BAC}">
      <dgm:prSet/>
      <dgm:spPr/>
      <dgm:t>
        <a:bodyPr/>
        <a:lstStyle/>
        <a:p>
          <a:endParaRPr lang="en-US">
            <a:latin typeface="Tw Cen MT" panose="020B0602020104020603" pitchFamily="34" charset="0"/>
          </a:endParaRPr>
        </a:p>
      </dgm:t>
    </dgm:pt>
    <dgm:pt modelId="{BBD3FD84-7B77-4D51-B30A-AB58F1C28A10}">
      <dgm:prSet custT="1"/>
      <dgm:spPr/>
      <dgm:t>
        <a:bodyPr/>
        <a:lstStyle/>
        <a:p>
          <a:endParaRPr lang="en-US" sz="1800" dirty="0">
            <a:latin typeface="Tw Cen MT" panose="020B0602020104020603" pitchFamily="34" charset="0"/>
          </a:endParaRPr>
        </a:p>
      </dgm:t>
    </dgm:pt>
    <dgm:pt modelId="{FFADB0A6-ED8E-4C12-8951-D7C6B48DFF9D}" type="parTrans" cxnId="{B8B7BD8E-EFAE-4A71-AF48-86BA22B05260}">
      <dgm:prSet/>
      <dgm:spPr/>
      <dgm:t>
        <a:bodyPr/>
        <a:lstStyle/>
        <a:p>
          <a:endParaRPr lang="en-US">
            <a:latin typeface="Tw Cen MT" panose="020B0602020104020603" pitchFamily="34" charset="0"/>
          </a:endParaRPr>
        </a:p>
      </dgm:t>
    </dgm:pt>
    <dgm:pt modelId="{EA2C40FE-AFD3-453C-AF81-EDDA259D3AB9}" type="sibTrans" cxnId="{B8B7BD8E-EFAE-4A71-AF48-86BA22B05260}">
      <dgm:prSet/>
      <dgm:spPr/>
      <dgm:t>
        <a:bodyPr/>
        <a:lstStyle/>
        <a:p>
          <a:endParaRPr lang="en-US">
            <a:latin typeface="Tw Cen MT" panose="020B0602020104020603" pitchFamily="34" charset="0"/>
          </a:endParaRPr>
        </a:p>
      </dgm:t>
    </dgm:pt>
    <dgm:pt modelId="{040C6A41-ED21-44B7-AC9E-D9601839E454}">
      <dgm:prSet custT="1"/>
      <dgm:spPr/>
      <dgm:t>
        <a:bodyPr/>
        <a:lstStyle/>
        <a:p>
          <a:r>
            <a:rPr lang="en-US" sz="1800" dirty="0" smtClean="0">
              <a:latin typeface="Tw Cen MT" panose="020B0602020104020603" pitchFamily="34" charset="0"/>
            </a:rPr>
            <a:t>SEE is fast losing competitive edge due </a:t>
          </a:r>
          <a:r>
            <a:rPr lang="en-ZA" sz="1800" dirty="0" smtClean="0">
              <a:latin typeface="Tw Cen MT" panose="020B0602020104020603" pitchFamily="34" charset="0"/>
            </a:rPr>
            <a:t>to poor service delivery and long delivery lead-times</a:t>
          </a:r>
          <a:endParaRPr lang="en-US" sz="1800" dirty="0">
            <a:latin typeface="Tw Cen MT" panose="020B0602020104020603" pitchFamily="34" charset="0"/>
          </a:endParaRPr>
        </a:p>
      </dgm:t>
    </dgm:pt>
    <dgm:pt modelId="{0FC5278D-5F5B-4A1E-81E8-BE4B57DEF32F}" type="parTrans" cxnId="{A26F5A3F-3BF0-4AFD-8AB1-8EE8FA8EA388}">
      <dgm:prSet/>
      <dgm:spPr/>
      <dgm:t>
        <a:bodyPr/>
        <a:lstStyle/>
        <a:p>
          <a:endParaRPr lang="en-US">
            <a:latin typeface="Tw Cen MT" panose="020B0602020104020603" pitchFamily="34" charset="0"/>
          </a:endParaRPr>
        </a:p>
      </dgm:t>
    </dgm:pt>
    <dgm:pt modelId="{749316DD-62A1-4E25-A6E7-2EAAEF754C21}" type="sibTrans" cxnId="{A26F5A3F-3BF0-4AFD-8AB1-8EE8FA8EA388}">
      <dgm:prSet/>
      <dgm:spPr/>
      <dgm:t>
        <a:bodyPr/>
        <a:lstStyle/>
        <a:p>
          <a:endParaRPr lang="en-US">
            <a:latin typeface="Tw Cen MT" panose="020B0602020104020603" pitchFamily="34" charset="0"/>
          </a:endParaRPr>
        </a:p>
      </dgm:t>
    </dgm:pt>
    <dgm:pt modelId="{ADF304C8-70DA-4C00-900C-5AE820E20020}">
      <dgm:prSet custT="1"/>
      <dgm:spPr/>
      <dgm:t>
        <a:bodyPr/>
        <a:lstStyle/>
        <a:p>
          <a:r>
            <a:rPr lang="en-ZA" sz="1800" dirty="0" smtClean="0">
              <a:latin typeface="Tw Cen MT" panose="020B0602020104020603" pitchFamily="34" charset="0"/>
            </a:rPr>
            <a:t>Business opportunities are turning away and brand reputation is getting depleted</a:t>
          </a:r>
          <a:endParaRPr lang="en-US" sz="1800" dirty="0">
            <a:latin typeface="Tw Cen MT" panose="020B0602020104020603" pitchFamily="34" charset="0"/>
          </a:endParaRPr>
        </a:p>
      </dgm:t>
    </dgm:pt>
    <dgm:pt modelId="{3FBA5290-80C6-4129-865B-B4E7A9C2F4B5}" type="parTrans" cxnId="{4BA10AA8-5D98-4551-B280-CBD1AA95C4D1}">
      <dgm:prSet/>
      <dgm:spPr/>
      <dgm:t>
        <a:bodyPr/>
        <a:lstStyle/>
        <a:p>
          <a:endParaRPr lang="en-US">
            <a:latin typeface="Tw Cen MT" panose="020B0602020104020603" pitchFamily="34" charset="0"/>
          </a:endParaRPr>
        </a:p>
      </dgm:t>
    </dgm:pt>
    <dgm:pt modelId="{E573188D-45E7-414F-8101-308A1CB08615}" type="sibTrans" cxnId="{4BA10AA8-5D98-4551-B280-CBD1AA95C4D1}">
      <dgm:prSet/>
      <dgm:spPr/>
      <dgm:t>
        <a:bodyPr/>
        <a:lstStyle/>
        <a:p>
          <a:endParaRPr lang="en-US">
            <a:latin typeface="Tw Cen MT" panose="020B0602020104020603" pitchFamily="34" charset="0"/>
          </a:endParaRPr>
        </a:p>
      </dgm:t>
    </dgm:pt>
    <dgm:pt modelId="{27AF75A8-10B3-4C41-AFC5-95660CF15A9D}">
      <dgm:prSet custT="1"/>
      <dgm:spPr/>
      <dgm:t>
        <a:bodyPr/>
        <a:lstStyle/>
        <a:p>
          <a:r>
            <a:rPr lang="en-US" sz="1800" dirty="0" smtClean="0">
              <a:solidFill>
                <a:srgbClr val="002060"/>
              </a:solidFill>
              <a:latin typeface="Tw Cen MT" panose="020B0602020104020603" pitchFamily="34" charset="0"/>
            </a:rPr>
            <a:t>Setting up new operations in Mpumalanga and Limpopo</a:t>
          </a:r>
          <a:endParaRPr lang="en-US" sz="1800" dirty="0">
            <a:solidFill>
              <a:srgbClr val="002060"/>
            </a:solidFill>
            <a:latin typeface="Tw Cen MT" panose="020B0602020104020603" pitchFamily="34" charset="0"/>
          </a:endParaRPr>
        </a:p>
      </dgm:t>
    </dgm:pt>
    <dgm:pt modelId="{AE07FEC5-03F3-46C7-9EC9-C23E2FFECB88}" type="parTrans" cxnId="{784BFA49-B5B8-41FE-AEA6-44EBF2215B69}">
      <dgm:prSet/>
      <dgm:spPr/>
      <dgm:t>
        <a:bodyPr/>
        <a:lstStyle/>
        <a:p>
          <a:endParaRPr lang="en-US">
            <a:latin typeface="Tw Cen MT" panose="020B0602020104020603" pitchFamily="34" charset="0"/>
          </a:endParaRPr>
        </a:p>
      </dgm:t>
    </dgm:pt>
    <dgm:pt modelId="{FEB68073-1F02-4F6B-8DF7-6DF6A13C7CB3}" type="sibTrans" cxnId="{784BFA49-B5B8-41FE-AEA6-44EBF2215B69}">
      <dgm:prSet/>
      <dgm:spPr/>
      <dgm:t>
        <a:bodyPr/>
        <a:lstStyle/>
        <a:p>
          <a:endParaRPr lang="en-US">
            <a:latin typeface="Tw Cen MT" panose="020B0602020104020603" pitchFamily="34" charset="0"/>
          </a:endParaRPr>
        </a:p>
      </dgm:t>
    </dgm:pt>
    <dgm:pt modelId="{6AB5D4E7-1500-4BD9-9EE4-3C2F83F04541}">
      <dgm:prSet custT="1"/>
      <dgm:spPr/>
      <dgm:t>
        <a:bodyPr/>
        <a:lstStyle/>
        <a:p>
          <a:r>
            <a:rPr lang="en-US" sz="1800" dirty="0" smtClean="0">
              <a:solidFill>
                <a:srgbClr val="002060"/>
              </a:solidFill>
              <a:latin typeface="Tw Cen MT" panose="020B0602020104020603" pitchFamily="34" charset="0"/>
            </a:rPr>
            <a:t>Deliver on signed orders </a:t>
          </a:r>
          <a:r>
            <a:rPr lang="en-ZA" sz="1800" dirty="0" smtClean="0">
              <a:solidFill>
                <a:srgbClr val="002060"/>
              </a:solidFill>
              <a:latin typeface="Tw Cen MT" panose="020B0602020104020603" pitchFamily="34" charset="0"/>
            </a:rPr>
            <a:t>and explore other opportunities in other sectors</a:t>
          </a:r>
          <a:endParaRPr lang="en-US" sz="1800" dirty="0">
            <a:solidFill>
              <a:srgbClr val="002060"/>
            </a:solidFill>
            <a:latin typeface="Tw Cen MT" panose="020B0602020104020603" pitchFamily="34" charset="0"/>
          </a:endParaRPr>
        </a:p>
      </dgm:t>
    </dgm:pt>
    <dgm:pt modelId="{EF3AE780-DA34-4656-BF68-C4DBA689CEA4}" type="parTrans" cxnId="{83AD5B29-2F9C-4250-8EE2-5E17A47FE2B5}">
      <dgm:prSet/>
      <dgm:spPr/>
      <dgm:t>
        <a:bodyPr/>
        <a:lstStyle/>
        <a:p>
          <a:endParaRPr lang="en-US">
            <a:latin typeface="Tw Cen MT" panose="020B0602020104020603" pitchFamily="34" charset="0"/>
          </a:endParaRPr>
        </a:p>
      </dgm:t>
    </dgm:pt>
    <dgm:pt modelId="{FA34B7EC-C699-42A3-B4C5-4BCC6CB866CD}" type="sibTrans" cxnId="{83AD5B29-2F9C-4250-8EE2-5E17A47FE2B5}">
      <dgm:prSet/>
      <dgm:spPr/>
      <dgm:t>
        <a:bodyPr/>
        <a:lstStyle/>
        <a:p>
          <a:endParaRPr lang="en-US">
            <a:latin typeface="Tw Cen MT" panose="020B0602020104020603" pitchFamily="34" charset="0"/>
          </a:endParaRPr>
        </a:p>
      </dgm:t>
    </dgm:pt>
    <dgm:pt modelId="{B676B3E8-ABB4-4C17-9E4F-289479C2E21A}">
      <dgm:prSet custT="1"/>
      <dgm:spPr/>
      <dgm:t>
        <a:bodyPr/>
        <a:lstStyle/>
        <a:p>
          <a:r>
            <a:rPr lang="en-US" sz="1800" dirty="0" smtClean="0">
              <a:solidFill>
                <a:srgbClr val="002060"/>
              </a:solidFill>
              <a:latin typeface="Tw Cen MT" panose="020B0602020104020603" pitchFamily="34" charset="0"/>
            </a:rPr>
            <a:t>Embark on an aggressive advertising and awareness campaigns</a:t>
          </a:r>
          <a:endParaRPr lang="en-US" sz="1800" dirty="0">
            <a:solidFill>
              <a:srgbClr val="002060"/>
            </a:solidFill>
            <a:latin typeface="Tw Cen MT" panose="020B0602020104020603" pitchFamily="34" charset="0"/>
          </a:endParaRPr>
        </a:p>
      </dgm:t>
    </dgm:pt>
    <dgm:pt modelId="{F75DDBBC-4E74-4DDC-A125-41E5A61F192E}" type="parTrans" cxnId="{CD48DD29-2E77-4505-A6C9-5690914465D6}">
      <dgm:prSet/>
      <dgm:spPr/>
      <dgm:t>
        <a:bodyPr/>
        <a:lstStyle/>
        <a:p>
          <a:endParaRPr lang="en-US">
            <a:latin typeface="Tw Cen MT" panose="020B0602020104020603" pitchFamily="34" charset="0"/>
          </a:endParaRPr>
        </a:p>
      </dgm:t>
    </dgm:pt>
    <dgm:pt modelId="{234EC69A-C0A9-4224-A4E1-19809FAA5258}" type="sibTrans" cxnId="{CD48DD29-2E77-4505-A6C9-5690914465D6}">
      <dgm:prSet/>
      <dgm:spPr/>
      <dgm:t>
        <a:bodyPr/>
        <a:lstStyle/>
        <a:p>
          <a:endParaRPr lang="en-US">
            <a:latin typeface="Tw Cen MT" panose="020B0602020104020603" pitchFamily="34" charset="0"/>
          </a:endParaRPr>
        </a:p>
      </dgm:t>
    </dgm:pt>
    <dgm:pt modelId="{597C0C95-577F-445D-BCB8-E653DC31BED1}" type="pres">
      <dgm:prSet presAssocID="{D7F61B25-F95C-43B8-8703-89EDD28D1217}" presName="Name0" presStyleCnt="0">
        <dgm:presLayoutVars>
          <dgm:dir/>
          <dgm:animLvl val="lvl"/>
          <dgm:resizeHandles val="exact"/>
        </dgm:presLayoutVars>
      </dgm:prSet>
      <dgm:spPr/>
      <dgm:t>
        <a:bodyPr/>
        <a:lstStyle/>
        <a:p>
          <a:endParaRPr lang="en-US"/>
        </a:p>
      </dgm:t>
    </dgm:pt>
    <dgm:pt modelId="{0296477E-E08B-4A84-8680-33E46F7B68D0}" type="pres">
      <dgm:prSet presAssocID="{3532FA01-BABE-4DA1-85B0-14E4EF7CD56B}" presName="linNode" presStyleCnt="0"/>
      <dgm:spPr/>
    </dgm:pt>
    <dgm:pt modelId="{E78AD912-408E-45E9-8D5D-7F0985883E58}" type="pres">
      <dgm:prSet presAssocID="{3532FA01-BABE-4DA1-85B0-14E4EF7CD56B}" presName="parTx" presStyleLbl="revTx" presStyleIdx="0" presStyleCnt="2" custScaleX="88688" custLinFactNeighborY="-84558">
        <dgm:presLayoutVars>
          <dgm:chMax val="1"/>
          <dgm:bulletEnabled val="1"/>
        </dgm:presLayoutVars>
      </dgm:prSet>
      <dgm:spPr/>
      <dgm:t>
        <a:bodyPr/>
        <a:lstStyle/>
        <a:p>
          <a:endParaRPr lang="en-US"/>
        </a:p>
      </dgm:t>
    </dgm:pt>
    <dgm:pt modelId="{DCED32CC-8AAE-4621-8864-9513A282D543}" type="pres">
      <dgm:prSet presAssocID="{3532FA01-BABE-4DA1-85B0-14E4EF7CD56B}" presName="bracket" presStyleLbl="parChTrans1D1" presStyleIdx="0" presStyleCnt="2" custLinFactNeighborX="-74485" custLinFactNeighborY="-34804"/>
      <dgm:spPr/>
    </dgm:pt>
    <dgm:pt modelId="{26725088-F887-4834-A31F-989503C93369}" type="pres">
      <dgm:prSet presAssocID="{3532FA01-BABE-4DA1-85B0-14E4EF7CD56B}" presName="spH" presStyleCnt="0"/>
      <dgm:spPr/>
    </dgm:pt>
    <dgm:pt modelId="{51E9E6A0-4E94-4620-9D3D-BCD498431FEB}" type="pres">
      <dgm:prSet presAssocID="{3532FA01-BABE-4DA1-85B0-14E4EF7CD56B}" presName="desTx" presStyleLbl="node1" presStyleIdx="0" presStyleCnt="2" custScaleX="143916" custScaleY="100400" custLinFactNeighborX="93" custLinFactNeighborY="-35204">
        <dgm:presLayoutVars>
          <dgm:bulletEnabled val="1"/>
        </dgm:presLayoutVars>
      </dgm:prSet>
      <dgm:spPr/>
      <dgm:t>
        <a:bodyPr/>
        <a:lstStyle/>
        <a:p>
          <a:endParaRPr lang="en-US"/>
        </a:p>
      </dgm:t>
    </dgm:pt>
    <dgm:pt modelId="{20ECF543-E90B-408A-8257-1A9F20623C46}" type="pres">
      <dgm:prSet presAssocID="{3BC4B2BD-2392-492A-B91C-5E40A44EF69C}" presName="spV" presStyleCnt="0"/>
      <dgm:spPr/>
    </dgm:pt>
    <dgm:pt modelId="{E105BE4B-63A2-4887-AEF5-B7AB635B27BA}" type="pres">
      <dgm:prSet presAssocID="{5FB0F352-3DFD-4D54-8C28-84EEDE998381}" presName="linNode" presStyleCnt="0"/>
      <dgm:spPr/>
    </dgm:pt>
    <dgm:pt modelId="{58C2EDE4-CE39-4399-8F38-49DD0B36B7BC}" type="pres">
      <dgm:prSet presAssocID="{5FB0F352-3DFD-4D54-8C28-84EEDE998381}" presName="parTx" presStyleLbl="revTx" presStyleIdx="1" presStyleCnt="2" custScaleX="76511" custLinFactNeighborX="-16526" custLinFactNeighborY="-10038">
        <dgm:presLayoutVars>
          <dgm:chMax val="1"/>
          <dgm:bulletEnabled val="1"/>
        </dgm:presLayoutVars>
      </dgm:prSet>
      <dgm:spPr/>
      <dgm:t>
        <a:bodyPr/>
        <a:lstStyle/>
        <a:p>
          <a:endParaRPr lang="en-US"/>
        </a:p>
      </dgm:t>
    </dgm:pt>
    <dgm:pt modelId="{519E4A00-0EA5-4EFB-8F0A-0C72FAEA74F9}" type="pres">
      <dgm:prSet presAssocID="{5FB0F352-3DFD-4D54-8C28-84EEDE998381}" presName="bracket" presStyleLbl="parChTrans1D1" presStyleIdx="1" presStyleCnt="2" custLinFactX="-8033" custLinFactNeighborX="-100000" custLinFactNeighborY="1001"/>
      <dgm:spPr/>
    </dgm:pt>
    <dgm:pt modelId="{3816A63C-4B9B-4134-B900-89E3D232AC00}" type="pres">
      <dgm:prSet presAssocID="{5FB0F352-3DFD-4D54-8C28-84EEDE998381}" presName="spH" presStyleCnt="0"/>
      <dgm:spPr/>
    </dgm:pt>
    <dgm:pt modelId="{EDD90E5C-7526-405F-AA9A-1DAEBC150BF8}" type="pres">
      <dgm:prSet presAssocID="{5FB0F352-3DFD-4D54-8C28-84EEDE998381}" presName="desTx" presStyleLbl="node1" presStyleIdx="1" presStyleCnt="2" custScaleX="133660" custScaleY="115020" custLinFactNeighborX="97858" custLinFactNeighborY="-4412">
        <dgm:presLayoutVars>
          <dgm:bulletEnabled val="1"/>
        </dgm:presLayoutVars>
      </dgm:prSet>
      <dgm:spPr/>
      <dgm:t>
        <a:bodyPr/>
        <a:lstStyle/>
        <a:p>
          <a:endParaRPr lang="en-US"/>
        </a:p>
      </dgm:t>
    </dgm:pt>
  </dgm:ptLst>
  <dgm:cxnLst>
    <dgm:cxn modelId="{7D6AE54F-AE78-4A53-ABED-53BDE13ECA4F}" type="presOf" srcId="{BBD3FD84-7B77-4D51-B30A-AB58F1C28A10}" destId="{51E9E6A0-4E94-4620-9D3D-BCD498431FEB}" srcOrd="0" destOrd="4" presId="urn:diagrams.loki3.com/BracketList"/>
    <dgm:cxn modelId="{3A8FBDE7-73AB-492D-ABF5-AA608BCD3E8F}" srcId="{D7F61B25-F95C-43B8-8703-89EDD28D1217}" destId="{3532FA01-BABE-4DA1-85B0-14E4EF7CD56B}" srcOrd="0" destOrd="0" parTransId="{17BBF46F-B02C-4099-8400-04FED240AD46}" sibTransId="{3BC4B2BD-2392-492A-B91C-5E40A44EF69C}"/>
    <dgm:cxn modelId="{E975C694-FA45-4D5D-A9F7-8FA7510D8577}" type="presOf" srcId="{5FB0F352-3DFD-4D54-8C28-84EEDE998381}" destId="{58C2EDE4-CE39-4399-8F38-49DD0B36B7BC}" srcOrd="0" destOrd="0" presId="urn:diagrams.loki3.com/BracketList"/>
    <dgm:cxn modelId="{83AD5B29-2F9C-4250-8EE2-5E17A47FE2B5}" srcId="{5FB0F352-3DFD-4D54-8C28-84EEDE998381}" destId="{6AB5D4E7-1500-4BD9-9EE4-3C2F83F04541}" srcOrd="3" destOrd="0" parTransId="{EF3AE780-DA34-4656-BF68-C4DBA689CEA4}" sibTransId="{FA34B7EC-C699-42A3-B4C5-4BCC6CB866CD}"/>
    <dgm:cxn modelId="{0658A92D-3AF0-45CD-B54B-CC3FC34F9F1D}" type="presOf" srcId="{27AF75A8-10B3-4C41-AFC5-95660CF15A9D}" destId="{EDD90E5C-7526-405F-AA9A-1DAEBC150BF8}" srcOrd="0" destOrd="2" presId="urn:diagrams.loki3.com/BracketList"/>
    <dgm:cxn modelId="{20129705-9528-4E60-B7A6-A600681E5BAC}" srcId="{3532FA01-BABE-4DA1-85B0-14E4EF7CD56B}" destId="{80F5AEAC-E3CB-46D2-A6CB-8A0774633D50}" srcOrd="1" destOrd="0" parTransId="{ED88AF40-A25D-4731-ACDF-C1C00E81CDDE}" sibTransId="{6ED014A1-5D9C-4077-932F-C655546C218F}"/>
    <dgm:cxn modelId="{57F1F5EF-6811-4B8E-A2B8-FA033294044E}" srcId="{5FB0F352-3DFD-4D54-8C28-84EEDE998381}" destId="{71DEA055-EEEA-4710-A75E-AD605ED2F395}" srcOrd="1" destOrd="0" parTransId="{32C7D280-84F5-40AF-B42A-78DC927F3DDD}" sibTransId="{6A04134F-C0AE-4232-B2FC-192DC21F8E87}"/>
    <dgm:cxn modelId="{0A6B7A9A-BA3E-4EE6-B173-C3A3480AD5F0}" type="presOf" srcId="{4DD3E037-65ED-4BE6-A060-9927EE49975A}" destId="{EDD90E5C-7526-405F-AA9A-1DAEBC150BF8}" srcOrd="0" destOrd="0" presId="urn:diagrams.loki3.com/BracketList"/>
    <dgm:cxn modelId="{A26F5A3F-3BF0-4AFD-8AB1-8EE8FA8EA388}" srcId="{3532FA01-BABE-4DA1-85B0-14E4EF7CD56B}" destId="{040C6A41-ED21-44B7-AC9E-D9601839E454}" srcOrd="2" destOrd="0" parTransId="{0FC5278D-5F5B-4A1E-81E8-BE4B57DEF32F}" sibTransId="{749316DD-62A1-4E25-A6E7-2EAAEF754C21}"/>
    <dgm:cxn modelId="{7E1E89C0-4669-4A31-BF04-6D493F168237}" type="presOf" srcId="{E6B46222-7697-4579-93BE-45FD3BECD7E2}" destId="{51E9E6A0-4E94-4620-9D3D-BCD498431FEB}" srcOrd="0" destOrd="0" presId="urn:diagrams.loki3.com/BracketList"/>
    <dgm:cxn modelId="{6F08ABA0-F7D0-43B6-84DD-699C086C2C68}" type="presOf" srcId="{3532FA01-BABE-4DA1-85B0-14E4EF7CD56B}" destId="{E78AD912-408E-45E9-8D5D-7F0985883E58}" srcOrd="0" destOrd="0" presId="urn:diagrams.loki3.com/BracketList"/>
    <dgm:cxn modelId="{4BA10AA8-5D98-4551-B280-CBD1AA95C4D1}" srcId="{3532FA01-BABE-4DA1-85B0-14E4EF7CD56B}" destId="{ADF304C8-70DA-4C00-900C-5AE820E20020}" srcOrd="3" destOrd="0" parTransId="{3FBA5290-80C6-4129-865B-B4E7A9C2F4B5}" sibTransId="{E573188D-45E7-414F-8101-308A1CB08615}"/>
    <dgm:cxn modelId="{784BFA49-B5B8-41FE-AEA6-44EBF2215B69}" srcId="{5FB0F352-3DFD-4D54-8C28-84EEDE998381}" destId="{27AF75A8-10B3-4C41-AFC5-95660CF15A9D}" srcOrd="2" destOrd="0" parTransId="{AE07FEC5-03F3-46C7-9EC9-C23E2FFECB88}" sibTransId="{FEB68073-1F02-4F6B-8DF7-6DF6A13C7CB3}"/>
    <dgm:cxn modelId="{CD48DD29-2E77-4505-A6C9-5690914465D6}" srcId="{5FB0F352-3DFD-4D54-8C28-84EEDE998381}" destId="{B676B3E8-ABB4-4C17-9E4F-289479C2E21A}" srcOrd="4" destOrd="0" parTransId="{F75DDBBC-4E74-4DDC-A125-41E5A61F192E}" sibTransId="{234EC69A-C0A9-4224-A4E1-19809FAA5258}"/>
    <dgm:cxn modelId="{0B550A8F-DF25-48A4-9DE2-4C47DEA55A81}" type="presOf" srcId="{040C6A41-ED21-44B7-AC9E-D9601839E454}" destId="{51E9E6A0-4E94-4620-9D3D-BCD498431FEB}" srcOrd="0" destOrd="2" presId="urn:diagrams.loki3.com/BracketList"/>
    <dgm:cxn modelId="{5A257ADF-91ED-44D8-A529-4CB401107F04}" type="presOf" srcId="{71DEA055-EEEA-4710-A75E-AD605ED2F395}" destId="{EDD90E5C-7526-405F-AA9A-1DAEBC150BF8}" srcOrd="0" destOrd="1" presId="urn:diagrams.loki3.com/BracketList"/>
    <dgm:cxn modelId="{789F510B-534C-4886-AFBB-01E5DDB7C79C}" type="presOf" srcId="{ADF304C8-70DA-4C00-900C-5AE820E20020}" destId="{51E9E6A0-4E94-4620-9D3D-BCD498431FEB}" srcOrd="0" destOrd="3" presId="urn:diagrams.loki3.com/BracketList"/>
    <dgm:cxn modelId="{B8B7BD8E-EFAE-4A71-AF48-86BA22B05260}" srcId="{3532FA01-BABE-4DA1-85B0-14E4EF7CD56B}" destId="{BBD3FD84-7B77-4D51-B30A-AB58F1C28A10}" srcOrd="4" destOrd="0" parTransId="{FFADB0A6-ED8E-4C12-8951-D7C6B48DFF9D}" sibTransId="{EA2C40FE-AFD3-453C-AF81-EDDA259D3AB9}"/>
    <dgm:cxn modelId="{9060A83A-115A-4F3B-89BD-DFF0B509F6F9}" type="presOf" srcId="{80F5AEAC-E3CB-46D2-A6CB-8A0774633D50}" destId="{51E9E6A0-4E94-4620-9D3D-BCD498431FEB}" srcOrd="0" destOrd="1" presId="urn:diagrams.loki3.com/BracketList"/>
    <dgm:cxn modelId="{4679012B-246A-468D-B642-2AD2828ECDFD}" type="presOf" srcId="{D7F61B25-F95C-43B8-8703-89EDD28D1217}" destId="{597C0C95-577F-445D-BCB8-E653DC31BED1}" srcOrd="0" destOrd="0" presId="urn:diagrams.loki3.com/BracketList"/>
    <dgm:cxn modelId="{2F9E0694-DAB2-49B1-9690-9AAA1FFB222C}" srcId="{5FB0F352-3DFD-4D54-8C28-84EEDE998381}" destId="{4DD3E037-65ED-4BE6-A060-9927EE49975A}" srcOrd="0" destOrd="0" parTransId="{8F914867-C40B-4AE8-9430-CA325A0BE5AB}" sibTransId="{96C9621B-FDDA-44F2-A1E2-EECF55F75C74}"/>
    <dgm:cxn modelId="{6CE1CC2D-9BC5-4B9F-A38A-4BD5B56876CB}" type="presOf" srcId="{6AB5D4E7-1500-4BD9-9EE4-3C2F83F04541}" destId="{EDD90E5C-7526-405F-AA9A-1DAEBC150BF8}" srcOrd="0" destOrd="3" presId="urn:diagrams.loki3.com/BracketList"/>
    <dgm:cxn modelId="{80E33B4B-F302-45F4-9A33-052D25B65539}" type="presOf" srcId="{B676B3E8-ABB4-4C17-9E4F-289479C2E21A}" destId="{EDD90E5C-7526-405F-AA9A-1DAEBC150BF8}" srcOrd="0" destOrd="4" presId="urn:diagrams.loki3.com/BracketList"/>
    <dgm:cxn modelId="{6076ECA9-DED3-4C2B-AC57-0934727A7EFF}" srcId="{D7F61B25-F95C-43B8-8703-89EDD28D1217}" destId="{5FB0F352-3DFD-4D54-8C28-84EEDE998381}" srcOrd="1" destOrd="0" parTransId="{2905E58D-57E4-4031-A669-32EF28B1C465}" sibTransId="{CAB4D509-4090-4C99-A469-AF85E38A8891}"/>
    <dgm:cxn modelId="{C4323995-180C-4053-AE64-F70BD6A3171D}" srcId="{3532FA01-BABE-4DA1-85B0-14E4EF7CD56B}" destId="{E6B46222-7697-4579-93BE-45FD3BECD7E2}" srcOrd="0" destOrd="0" parTransId="{0484E7ED-0C1F-4EB8-83CD-0A6375EEF507}" sibTransId="{9FEF9A17-CB13-49A2-92D4-7D11B45BF571}"/>
    <dgm:cxn modelId="{C2A7844C-5D94-473D-82F4-534B6E4DC0F0}" type="presParOf" srcId="{597C0C95-577F-445D-BCB8-E653DC31BED1}" destId="{0296477E-E08B-4A84-8680-33E46F7B68D0}" srcOrd="0" destOrd="0" presId="urn:diagrams.loki3.com/BracketList"/>
    <dgm:cxn modelId="{B7F83E2B-294A-487E-B27D-FD0542A53260}" type="presParOf" srcId="{0296477E-E08B-4A84-8680-33E46F7B68D0}" destId="{E78AD912-408E-45E9-8D5D-7F0985883E58}" srcOrd="0" destOrd="0" presId="urn:diagrams.loki3.com/BracketList"/>
    <dgm:cxn modelId="{DE4B3D5D-74B1-40EB-A1B2-C55441FF639C}" type="presParOf" srcId="{0296477E-E08B-4A84-8680-33E46F7B68D0}" destId="{DCED32CC-8AAE-4621-8864-9513A282D543}" srcOrd="1" destOrd="0" presId="urn:diagrams.loki3.com/BracketList"/>
    <dgm:cxn modelId="{4D0EF2C7-2F07-4813-9C4D-0C08160CDE43}" type="presParOf" srcId="{0296477E-E08B-4A84-8680-33E46F7B68D0}" destId="{26725088-F887-4834-A31F-989503C93369}" srcOrd="2" destOrd="0" presId="urn:diagrams.loki3.com/BracketList"/>
    <dgm:cxn modelId="{026E67B5-8BA2-4738-A2DE-540B1FE87E19}" type="presParOf" srcId="{0296477E-E08B-4A84-8680-33E46F7B68D0}" destId="{51E9E6A0-4E94-4620-9D3D-BCD498431FEB}" srcOrd="3" destOrd="0" presId="urn:diagrams.loki3.com/BracketList"/>
    <dgm:cxn modelId="{73226521-4F08-4352-9F17-6EAEFCE77B8B}" type="presParOf" srcId="{597C0C95-577F-445D-BCB8-E653DC31BED1}" destId="{20ECF543-E90B-408A-8257-1A9F20623C46}" srcOrd="1" destOrd="0" presId="urn:diagrams.loki3.com/BracketList"/>
    <dgm:cxn modelId="{1640F848-B655-4E62-A268-3B5C5AF19AEF}" type="presParOf" srcId="{597C0C95-577F-445D-BCB8-E653DC31BED1}" destId="{E105BE4B-63A2-4887-AEF5-B7AB635B27BA}" srcOrd="2" destOrd="0" presId="urn:diagrams.loki3.com/BracketList"/>
    <dgm:cxn modelId="{1E1901F9-5419-4BCB-AA56-3934D823F74E}" type="presParOf" srcId="{E105BE4B-63A2-4887-AEF5-B7AB635B27BA}" destId="{58C2EDE4-CE39-4399-8F38-49DD0B36B7BC}" srcOrd="0" destOrd="0" presId="urn:diagrams.loki3.com/BracketList"/>
    <dgm:cxn modelId="{FB216AFA-C940-418F-9916-E305DCBF20C9}" type="presParOf" srcId="{E105BE4B-63A2-4887-AEF5-B7AB635B27BA}" destId="{519E4A00-0EA5-4EFB-8F0A-0C72FAEA74F9}" srcOrd="1" destOrd="0" presId="urn:diagrams.loki3.com/BracketList"/>
    <dgm:cxn modelId="{5495CD26-76A3-4808-8863-3AE8DD423DF1}" type="presParOf" srcId="{E105BE4B-63A2-4887-AEF5-B7AB635B27BA}" destId="{3816A63C-4B9B-4134-B900-89E3D232AC00}" srcOrd="2" destOrd="0" presId="urn:diagrams.loki3.com/BracketList"/>
    <dgm:cxn modelId="{731CCE1A-7DBB-4796-A93A-5009CE6897DC}" type="presParOf" srcId="{E105BE4B-63A2-4887-AEF5-B7AB635B27BA}" destId="{EDD90E5C-7526-405F-AA9A-1DAEBC150BF8}"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F61B25-F95C-43B8-8703-89EDD28D121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532FA01-BABE-4DA1-85B0-14E4EF7CD56B}">
      <dgm:prSet phldrT="[Text]" custT="1"/>
      <dgm:spPr/>
      <dgm:t>
        <a:bodyPr/>
        <a:lstStyle/>
        <a:p>
          <a:pPr algn="l"/>
          <a:r>
            <a:rPr lang="en-US" sz="1800" dirty="0" smtClean="0">
              <a:solidFill>
                <a:srgbClr val="002060"/>
              </a:solidFill>
              <a:latin typeface="Tw Cen MT" panose="020B0602020104020603" pitchFamily="34" charset="0"/>
            </a:rPr>
            <a:t>Key challenges </a:t>
          </a:r>
          <a:endParaRPr lang="en-US" sz="1800" dirty="0">
            <a:solidFill>
              <a:srgbClr val="002060"/>
            </a:solidFill>
            <a:latin typeface="Tw Cen MT" panose="020B0602020104020603" pitchFamily="34" charset="0"/>
          </a:endParaRPr>
        </a:p>
      </dgm:t>
    </dgm:pt>
    <dgm:pt modelId="{17BBF46F-B02C-4099-8400-04FED240AD46}" type="parTrans" cxnId="{3A8FBDE7-73AB-492D-ABF5-AA608BCD3E8F}">
      <dgm:prSet/>
      <dgm:spPr/>
      <dgm:t>
        <a:bodyPr/>
        <a:lstStyle/>
        <a:p>
          <a:endParaRPr lang="en-US" sz="1800">
            <a:solidFill>
              <a:schemeClr val="bg1"/>
            </a:solidFill>
          </a:endParaRPr>
        </a:p>
      </dgm:t>
    </dgm:pt>
    <dgm:pt modelId="{3BC4B2BD-2392-492A-B91C-5E40A44EF69C}" type="sibTrans" cxnId="{3A8FBDE7-73AB-492D-ABF5-AA608BCD3E8F}">
      <dgm:prSet/>
      <dgm:spPr/>
      <dgm:t>
        <a:bodyPr/>
        <a:lstStyle/>
        <a:p>
          <a:endParaRPr lang="en-US" sz="1800">
            <a:solidFill>
              <a:schemeClr val="bg1"/>
            </a:solidFill>
          </a:endParaRPr>
        </a:p>
      </dgm:t>
    </dgm:pt>
    <dgm:pt modelId="{E6B46222-7697-4579-93BE-45FD3BECD7E2}">
      <dgm:prSet phldrT="[Text]" custT="1"/>
      <dgm:spPr/>
      <dgm:t>
        <a:bodyPr/>
        <a:lstStyle/>
        <a:p>
          <a:pPr rtl="0"/>
          <a:r>
            <a:rPr lang="en-US" sz="1800" dirty="0" smtClean="0">
              <a:solidFill>
                <a:schemeClr val="bg1"/>
              </a:solidFill>
              <a:latin typeface="Tw Cen MT" panose="020B0602020104020603" pitchFamily="34" charset="0"/>
            </a:rPr>
            <a:t>The major threat facing SEE is the low revenue base</a:t>
          </a:r>
          <a:endParaRPr lang="en-US" sz="1800" dirty="0">
            <a:solidFill>
              <a:schemeClr val="bg1"/>
            </a:solidFill>
            <a:latin typeface="Tw Cen MT" panose="020B0602020104020603" pitchFamily="34" charset="0"/>
          </a:endParaRPr>
        </a:p>
      </dgm:t>
    </dgm:pt>
    <dgm:pt modelId="{0484E7ED-0C1F-4EB8-83CD-0A6375EEF507}" type="parTrans" cxnId="{C4323995-180C-4053-AE64-F70BD6A3171D}">
      <dgm:prSet/>
      <dgm:spPr/>
      <dgm:t>
        <a:bodyPr/>
        <a:lstStyle/>
        <a:p>
          <a:endParaRPr lang="en-US" sz="1800">
            <a:solidFill>
              <a:schemeClr val="bg1"/>
            </a:solidFill>
          </a:endParaRPr>
        </a:p>
      </dgm:t>
    </dgm:pt>
    <dgm:pt modelId="{9FEF9A17-CB13-49A2-92D4-7D11B45BF571}" type="sibTrans" cxnId="{C4323995-180C-4053-AE64-F70BD6A3171D}">
      <dgm:prSet/>
      <dgm:spPr/>
      <dgm:t>
        <a:bodyPr/>
        <a:lstStyle/>
        <a:p>
          <a:endParaRPr lang="en-US" sz="1800">
            <a:solidFill>
              <a:schemeClr val="bg1"/>
            </a:solidFill>
          </a:endParaRPr>
        </a:p>
      </dgm:t>
    </dgm:pt>
    <dgm:pt modelId="{5FB0F352-3DFD-4D54-8C28-84EEDE998381}">
      <dgm:prSet phldrT="[Text]" custT="1"/>
      <dgm:spPr/>
      <dgm:t>
        <a:bodyPr/>
        <a:lstStyle/>
        <a:p>
          <a:pPr algn="l"/>
          <a:r>
            <a:rPr lang="en-US" sz="1800" dirty="0" smtClean="0">
              <a:solidFill>
                <a:srgbClr val="002060"/>
              </a:solidFill>
              <a:latin typeface="Tw Cen MT" panose="020B0602020104020603" pitchFamily="34" charset="0"/>
            </a:rPr>
            <a:t>Growth strategy and critical success factors </a:t>
          </a:r>
          <a:endParaRPr lang="en-US" sz="1800" dirty="0">
            <a:solidFill>
              <a:srgbClr val="002060"/>
            </a:solidFill>
            <a:latin typeface="Tw Cen MT" panose="020B0602020104020603" pitchFamily="34" charset="0"/>
          </a:endParaRPr>
        </a:p>
      </dgm:t>
    </dgm:pt>
    <dgm:pt modelId="{2905E58D-57E4-4031-A669-32EF28B1C465}" type="parTrans" cxnId="{6076ECA9-DED3-4C2B-AC57-0934727A7EFF}">
      <dgm:prSet/>
      <dgm:spPr/>
      <dgm:t>
        <a:bodyPr/>
        <a:lstStyle/>
        <a:p>
          <a:endParaRPr lang="en-US" sz="1800">
            <a:solidFill>
              <a:schemeClr val="bg1"/>
            </a:solidFill>
          </a:endParaRPr>
        </a:p>
      </dgm:t>
    </dgm:pt>
    <dgm:pt modelId="{CAB4D509-4090-4C99-A469-AF85E38A8891}" type="sibTrans" cxnId="{6076ECA9-DED3-4C2B-AC57-0934727A7EFF}">
      <dgm:prSet/>
      <dgm:spPr/>
      <dgm:t>
        <a:bodyPr/>
        <a:lstStyle/>
        <a:p>
          <a:endParaRPr lang="en-US" sz="1800">
            <a:solidFill>
              <a:schemeClr val="bg1"/>
            </a:solidFill>
          </a:endParaRPr>
        </a:p>
      </dgm:t>
    </dgm:pt>
    <dgm:pt modelId="{4DD3E037-65ED-4BE6-A060-9927EE49975A}">
      <dgm:prSet phldrT="[Text]" custT="1"/>
      <dgm:spPr>
        <a:solidFill>
          <a:schemeClr val="accent6">
            <a:lumMod val="60000"/>
            <a:lumOff val="40000"/>
          </a:schemeClr>
        </a:solidFill>
      </dgm:spPr>
      <dgm:t>
        <a:bodyPr/>
        <a:lstStyle/>
        <a:p>
          <a:pPr rtl="0"/>
          <a:endParaRPr lang="en-US" sz="1800" dirty="0">
            <a:solidFill>
              <a:schemeClr val="accent2">
                <a:lumMod val="50000"/>
              </a:schemeClr>
            </a:solidFill>
            <a:latin typeface="Tw Cen MT" panose="020B0602020104020603" pitchFamily="34" charset="0"/>
          </a:endParaRPr>
        </a:p>
      </dgm:t>
    </dgm:pt>
    <dgm:pt modelId="{8F914867-C40B-4AE8-9430-CA325A0BE5AB}" type="parTrans" cxnId="{2F9E0694-DAB2-49B1-9690-9AAA1FFB222C}">
      <dgm:prSet/>
      <dgm:spPr/>
      <dgm:t>
        <a:bodyPr/>
        <a:lstStyle/>
        <a:p>
          <a:endParaRPr lang="en-US" sz="1800">
            <a:solidFill>
              <a:schemeClr val="bg1"/>
            </a:solidFill>
          </a:endParaRPr>
        </a:p>
      </dgm:t>
    </dgm:pt>
    <dgm:pt modelId="{96C9621B-FDDA-44F2-A1E2-EECF55F75C74}" type="sibTrans" cxnId="{2F9E0694-DAB2-49B1-9690-9AAA1FFB222C}">
      <dgm:prSet/>
      <dgm:spPr/>
      <dgm:t>
        <a:bodyPr/>
        <a:lstStyle/>
        <a:p>
          <a:endParaRPr lang="en-US" sz="1800">
            <a:solidFill>
              <a:schemeClr val="bg1"/>
            </a:solidFill>
          </a:endParaRPr>
        </a:p>
      </dgm:t>
    </dgm:pt>
    <dgm:pt modelId="{614F9641-6DAA-420E-B021-291456989985}">
      <dgm:prSet phldrT="[Text]" custT="1"/>
      <dgm:spPr/>
      <dgm:t>
        <a:bodyPr/>
        <a:lstStyle/>
        <a:p>
          <a:pPr rtl="0"/>
          <a:r>
            <a:rPr lang="en-US" sz="1800" dirty="0" smtClean="0">
              <a:solidFill>
                <a:schemeClr val="bg1"/>
              </a:solidFill>
              <a:latin typeface="Tw Cen MT" panose="020B0602020104020603" pitchFamily="34" charset="0"/>
            </a:rPr>
            <a:t>We generated ZAR 61 million for year ended March 2018 and expected to reach ZAR 67 million in the current fiscal year</a:t>
          </a:r>
          <a:endParaRPr lang="en-US" sz="1800" dirty="0">
            <a:solidFill>
              <a:schemeClr val="bg1"/>
            </a:solidFill>
            <a:latin typeface="Tw Cen MT" panose="020B0602020104020603" pitchFamily="34" charset="0"/>
          </a:endParaRPr>
        </a:p>
      </dgm:t>
    </dgm:pt>
    <dgm:pt modelId="{9D45E872-9FBC-40E2-8F7C-CA95FCA8796A}" type="parTrans" cxnId="{37FA607F-E6BF-4D19-BF7D-9A6EB1460CF9}">
      <dgm:prSet/>
      <dgm:spPr/>
      <dgm:t>
        <a:bodyPr/>
        <a:lstStyle/>
        <a:p>
          <a:endParaRPr lang="en-US"/>
        </a:p>
      </dgm:t>
    </dgm:pt>
    <dgm:pt modelId="{671A5579-C8A8-47C6-B467-B721241E3554}" type="sibTrans" cxnId="{37FA607F-E6BF-4D19-BF7D-9A6EB1460CF9}">
      <dgm:prSet/>
      <dgm:spPr/>
      <dgm:t>
        <a:bodyPr/>
        <a:lstStyle/>
        <a:p>
          <a:endParaRPr lang="en-US"/>
        </a:p>
      </dgm:t>
    </dgm:pt>
    <dgm:pt modelId="{B4E3323C-3111-4F58-B996-F8AFC1635765}">
      <dgm:prSet phldrT="[Text]" custT="1"/>
      <dgm:spPr/>
      <dgm:t>
        <a:bodyPr/>
        <a:lstStyle/>
        <a:p>
          <a:pPr rtl="0"/>
          <a:r>
            <a:rPr lang="en-US" sz="1800" dirty="0" smtClean="0">
              <a:solidFill>
                <a:schemeClr val="bg1"/>
              </a:solidFill>
              <a:latin typeface="Tw Cen MT" panose="020B0602020104020603" pitchFamily="34" charset="0"/>
            </a:rPr>
            <a:t>On the hand, cost of sales are in excess of ZAR 143 million</a:t>
          </a:r>
          <a:endParaRPr lang="en-US" sz="1800" dirty="0">
            <a:solidFill>
              <a:schemeClr val="bg1"/>
            </a:solidFill>
            <a:latin typeface="Tw Cen MT" panose="020B0602020104020603" pitchFamily="34" charset="0"/>
          </a:endParaRPr>
        </a:p>
      </dgm:t>
    </dgm:pt>
    <dgm:pt modelId="{8E5712B2-8E91-495F-941F-2548746B319C}" type="parTrans" cxnId="{5F8760B4-12DA-45EB-A391-E559F9BFB881}">
      <dgm:prSet/>
      <dgm:spPr/>
      <dgm:t>
        <a:bodyPr/>
        <a:lstStyle/>
        <a:p>
          <a:endParaRPr lang="en-US"/>
        </a:p>
      </dgm:t>
    </dgm:pt>
    <dgm:pt modelId="{AEBBA98C-C32B-427B-836A-4D4B02AFAD4F}" type="sibTrans" cxnId="{5F8760B4-12DA-45EB-A391-E559F9BFB881}">
      <dgm:prSet/>
      <dgm:spPr/>
      <dgm:t>
        <a:bodyPr/>
        <a:lstStyle/>
        <a:p>
          <a:endParaRPr lang="en-US"/>
        </a:p>
      </dgm:t>
    </dgm:pt>
    <dgm:pt modelId="{3BD091D6-2D78-4041-80D3-810AD9C1EBBA}">
      <dgm:prSet phldrT="[Text]" custT="1"/>
      <dgm:spPr/>
      <dgm:t>
        <a:bodyPr/>
        <a:lstStyle/>
        <a:p>
          <a:pPr rtl="0"/>
          <a:r>
            <a:rPr lang="en-US" sz="1800" dirty="0" smtClean="0">
              <a:solidFill>
                <a:schemeClr val="bg1"/>
              </a:solidFill>
              <a:latin typeface="Tw Cen MT" panose="020B0602020104020603" pitchFamily="34" charset="0"/>
            </a:rPr>
            <a:t>Treasury funding fills the gap between low revenues and COS</a:t>
          </a:r>
          <a:endParaRPr lang="en-US" sz="1800" dirty="0">
            <a:solidFill>
              <a:schemeClr val="bg1"/>
            </a:solidFill>
            <a:latin typeface="Tw Cen MT" panose="020B0602020104020603" pitchFamily="34" charset="0"/>
          </a:endParaRPr>
        </a:p>
      </dgm:t>
    </dgm:pt>
    <dgm:pt modelId="{D9191F47-DD14-4C48-91D3-78C8DB9E5FE7}" type="parTrans" cxnId="{6BB25746-53E3-446F-8794-43D409669905}">
      <dgm:prSet/>
      <dgm:spPr/>
      <dgm:t>
        <a:bodyPr/>
        <a:lstStyle/>
        <a:p>
          <a:endParaRPr lang="en-US"/>
        </a:p>
      </dgm:t>
    </dgm:pt>
    <dgm:pt modelId="{3A03467B-D4CB-4422-97A7-4D1A3B5503A6}" type="sibTrans" cxnId="{6BB25746-53E3-446F-8794-43D409669905}">
      <dgm:prSet/>
      <dgm:spPr/>
      <dgm:t>
        <a:bodyPr/>
        <a:lstStyle/>
        <a:p>
          <a:endParaRPr lang="en-US"/>
        </a:p>
      </dgm:t>
    </dgm:pt>
    <dgm:pt modelId="{AF13F283-5185-4743-81D5-7A10505A9ABF}">
      <dgm:prSet custT="1"/>
      <dgm:spPr/>
      <dgm:t>
        <a:bodyPr/>
        <a:lstStyle/>
        <a:p>
          <a:r>
            <a:rPr lang="en-ZA" sz="1800" dirty="0" smtClean="0">
              <a:solidFill>
                <a:schemeClr val="accent2">
                  <a:lumMod val="50000"/>
                </a:schemeClr>
              </a:solidFill>
              <a:latin typeface="Tw Cen MT" panose="020B0602020104020603" pitchFamily="34" charset="0"/>
            </a:rPr>
            <a:t>To breakeven and become self sustainable, SEE must generate its own revenues in excess of ZAR 200 million per year</a:t>
          </a:r>
          <a:endParaRPr lang="en-US" sz="1800" dirty="0">
            <a:solidFill>
              <a:schemeClr val="accent2">
                <a:lumMod val="50000"/>
              </a:schemeClr>
            </a:solidFill>
            <a:latin typeface="Tw Cen MT" panose="020B0602020104020603" pitchFamily="34" charset="0"/>
          </a:endParaRPr>
        </a:p>
      </dgm:t>
    </dgm:pt>
    <dgm:pt modelId="{3EF812B2-DA97-400C-8105-1CAE91F19420}" type="parTrans" cxnId="{4F0DB3D3-7A76-41C9-84CD-F169C554F452}">
      <dgm:prSet/>
      <dgm:spPr/>
      <dgm:t>
        <a:bodyPr/>
        <a:lstStyle/>
        <a:p>
          <a:endParaRPr lang="en-US"/>
        </a:p>
      </dgm:t>
    </dgm:pt>
    <dgm:pt modelId="{C02D7578-58BF-4EAD-9984-3B12A52F2B58}" type="sibTrans" cxnId="{4F0DB3D3-7A76-41C9-84CD-F169C554F452}">
      <dgm:prSet/>
      <dgm:spPr/>
      <dgm:t>
        <a:bodyPr/>
        <a:lstStyle/>
        <a:p>
          <a:endParaRPr lang="en-US"/>
        </a:p>
      </dgm:t>
    </dgm:pt>
    <dgm:pt modelId="{71DEA055-EEEA-4710-A75E-AD605ED2F395}">
      <dgm:prSet custT="1"/>
      <dgm:spPr/>
      <dgm:t>
        <a:bodyPr/>
        <a:lstStyle/>
        <a:p>
          <a:r>
            <a:rPr lang="en-US" sz="1800" dirty="0" smtClean="0">
              <a:solidFill>
                <a:srgbClr val="002060"/>
              </a:solidFill>
              <a:latin typeface="Tw Cen MT" panose="020B0602020104020603" pitchFamily="34" charset="0"/>
            </a:rPr>
            <a:t>Total cost (cost of sales and operating expenses) are currently around ZAR 200 million)</a:t>
          </a:r>
          <a:endParaRPr lang="en-US" sz="1800" dirty="0">
            <a:solidFill>
              <a:srgbClr val="002060"/>
            </a:solidFill>
            <a:latin typeface="Tw Cen MT" panose="020B0602020104020603" pitchFamily="34" charset="0"/>
          </a:endParaRPr>
        </a:p>
      </dgm:t>
    </dgm:pt>
    <dgm:pt modelId="{32C7D280-84F5-40AF-B42A-78DC927F3DDD}" type="parTrans" cxnId="{57F1F5EF-6811-4B8E-A2B8-FA033294044E}">
      <dgm:prSet/>
      <dgm:spPr/>
      <dgm:t>
        <a:bodyPr/>
        <a:lstStyle/>
        <a:p>
          <a:endParaRPr lang="en-US"/>
        </a:p>
      </dgm:t>
    </dgm:pt>
    <dgm:pt modelId="{6A04134F-C0AE-4232-B2FC-192DC21F8E87}" type="sibTrans" cxnId="{57F1F5EF-6811-4B8E-A2B8-FA033294044E}">
      <dgm:prSet/>
      <dgm:spPr/>
      <dgm:t>
        <a:bodyPr/>
        <a:lstStyle/>
        <a:p>
          <a:endParaRPr lang="en-US"/>
        </a:p>
      </dgm:t>
    </dgm:pt>
    <dgm:pt modelId="{5C07B766-DDC0-4E76-9EB0-21D64FA3263A}">
      <dgm:prSet custT="1"/>
      <dgm:spPr/>
      <dgm:t>
        <a:bodyPr/>
        <a:lstStyle/>
        <a:p>
          <a:r>
            <a:rPr lang="en-ZA" sz="1800" dirty="0" smtClean="0">
              <a:solidFill>
                <a:srgbClr val="0070C0"/>
              </a:solidFill>
              <a:latin typeface="Tw Cen MT" panose="020B0602020104020603" pitchFamily="34" charset="0"/>
            </a:rPr>
            <a:t>The current surpluses partly stem from interest income on our cash reserves and treasury relief of  ZAR 141 million</a:t>
          </a:r>
          <a:endParaRPr lang="en-US" sz="1800" dirty="0">
            <a:solidFill>
              <a:schemeClr val="accent2">
                <a:lumMod val="50000"/>
              </a:schemeClr>
            </a:solidFill>
            <a:latin typeface="Tw Cen MT" panose="020B0602020104020603" pitchFamily="34" charset="0"/>
          </a:endParaRPr>
        </a:p>
      </dgm:t>
    </dgm:pt>
    <dgm:pt modelId="{017CFCCA-D2CD-44EB-83A8-94C8E184E9E0}" type="parTrans" cxnId="{A785CA9B-8909-476F-9D97-8C378F235B04}">
      <dgm:prSet/>
      <dgm:spPr/>
      <dgm:t>
        <a:bodyPr/>
        <a:lstStyle/>
        <a:p>
          <a:endParaRPr lang="en-US"/>
        </a:p>
      </dgm:t>
    </dgm:pt>
    <dgm:pt modelId="{704BD71F-9C2C-4C15-9D26-AE622318B9BD}" type="sibTrans" cxnId="{A785CA9B-8909-476F-9D97-8C378F235B04}">
      <dgm:prSet/>
      <dgm:spPr/>
      <dgm:t>
        <a:bodyPr/>
        <a:lstStyle/>
        <a:p>
          <a:endParaRPr lang="en-US"/>
        </a:p>
      </dgm:t>
    </dgm:pt>
    <dgm:pt modelId="{597C0C95-577F-445D-BCB8-E653DC31BED1}" type="pres">
      <dgm:prSet presAssocID="{D7F61B25-F95C-43B8-8703-89EDD28D1217}" presName="Name0" presStyleCnt="0">
        <dgm:presLayoutVars>
          <dgm:dir/>
          <dgm:animLvl val="lvl"/>
          <dgm:resizeHandles val="exact"/>
        </dgm:presLayoutVars>
      </dgm:prSet>
      <dgm:spPr/>
      <dgm:t>
        <a:bodyPr/>
        <a:lstStyle/>
        <a:p>
          <a:endParaRPr lang="en-US"/>
        </a:p>
      </dgm:t>
    </dgm:pt>
    <dgm:pt modelId="{0296477E-E08B-4A84-8680-33E46F7B68D0}" type="pres">
      <dgm:prSet presAssocID="{3532FA01-BABE-4DA1-85B0-14E4EF7CD56B}" presName="linNode" presStyleCnt="0"/>
      <dgm:spPr/>
    </dgm:pt>
    <dgm:pt modelId="{E78AD912-408E-45E9-8D5D-7F0985883E58}" type="pres">
      <dgm:prSet presAssocID="{3532FA01-BABE-4DA1-85B0-14E4EF7CD56B}" presName="parTx" presStyleLbl="revTx" presStyleIdx="0" presStyleCnt="2" custScaleX="88688" custLinFactNeighborY="-84558">
        <dgm:presLayoutVars>
          <dgm:chMax val="1"/>
          <dgm:bulletEnabled val="1"/>
        </dgm:presLayoutVars>
      </dgm:prSet>
      <dgm:spPr/>
      <dgm:t>
        <a:bodyPr/>
        <a:lstStyle/>
        <a:p>
          <a:endParaRPr lang="en-US"/>
        </a:p>
      </dgm:t>
    </dgm:pt>
    <dgm:pt modelId="{DCED32CC-8AAE-4621-8864-9513A282D543}" type="pres">
      <dgm:prSet presAssocID="{3532FA01-BABE-4DA1-85B0-14E4EF7CD56B}" presName="bracket" presStyleLbl="parChTrans1D1" presStyleIdx="0" presStyleCnt="2" custLinFactX="-2250" custLinFactNeighborX="-100000" custLinFactNeighborY="-6160"/>
      <dgm:spPr/>
    </dgm:pt>
    <dgm:pt modelId="{26725088-F887-4834-A31F-989503C93369}" type="pres">
      <dgm:prSet presAssocID="{3532FA01-BABE-4DA1-85B0-14E4EF7CD56B}" presName="spH" presStyleCnt="0"/>
      <dgm:spPr/>
    </dgm:pt>
    <dgm:pt modelId="{51E9E6A0-4E94-4620-9D3D-BCD498431FEB}" type="pres">
      <dgm:prSet presAssocID="{3532FA01-BABE-4DA1-85B0-14E4EF7CD56B}" presName="desTx" presStyleLbl="node1" presStyleIdx="0" presStyleCnt="2" custScaleX="114449" custScaleY="100400" custLinFactNeighborX="-22586" custLinFactNeighborY="-8933">
        <dgm:presLayoutVars>
          <dgm:bulletEnabled val="1"/>
        </dgm:presLayoutVars>
      </dgm:prSet>
      <dgm:spPr/>
      <dgm:t>
        <a:bodyPr/>
        <a:lstStyle/>
        <a:p>
          <a:endParaRPr lang="en-US"/>
        </a:p>
      </dgm:t>
    </dgm:pt>
    <dgm:pt modelId="{20ECF543-E90B-408A-8257-1A9F20623C46}" type="pres">
      <dgm:prSet presAssocID="{3BC4B2BD-2392-492A-B91C-5E40A44EF69C}" presName="spV" presStyleCnt="0"/>
      <dgm:spPr/>
    </dgm:pt>
    <dgm:pt modelId="{E105BE4B-63A2-4887-AEF5-B7AB635B27BA}" type="pres">
      <dgm:prSet presAssocID="{5FB0F352-3DFD-4D54-8C28-84EEDE998381}" presName="linNode" presStyleCnt="0"/>
      <dgm:spPr/>
    </dgm:pt>
    <dgm:pt modelId="{58C2EDE4-CE39-4399-8F38-49DD0B36B7BC}" type="pres">
      <dgm:prSet presAssocID="{5FB0F352-3DFD-4D54-8C28-84EEDE998381}" presName="parTx" presStyleLbl="revTx" presStyleIdx="1" presStyleCnt="2" custScaleX="76511" custLinFactNeighborX="-20824" custLinFactNeighborY="-2032">
        <dgm:presLayoutVars>
          <dgm:chMax val="1"/>
          <dgm:bulletEnabled val="1"/>
        </dgm:presLayoutVars>
      </dgm:prSet>
      <dgm:spPr/>
      <dgm:t>
        <a:bodyPr/>
        <a:lstStyle/>
        <a:p>
          <a:endParaRPr lang="en-US"/>
        </a:p>
      </dgm:t>
    </dgm:pt>
    <dgm:pt modelId="{519E4A00-0EA5-4EFB-8F0A-0C72FAEA74F9}" type="pres">
      <dgm:prSet presAssocID="{5FB0F352-3DFD-4D54-8C28-84EEDE998381}" presName="bracket" presStyleLbl="parChTrans1D1" presStyleIdx="1" presStyleCnt="2" custLinFactNeighborX="-21447"/>
      <dgm:spPr/>
    </dgm:pt>
    <dgm:pt modelId="{3816A63C-4B9B-4134-B900-89E3D232AC00}" type="pres">
      <dgm:prSet presAssocID="{5FB0F352-3DFD-4D54-8C28-84EEDE998381}" presName="spH" presStyleCnt="0"/>
      <dgm:spPr/>
    </dgm:pt>
    <dgm:pt modelId="{EDD90E5C-7526-405F-AA9A-1DAEBC150BF8}" type="pres">
      <dgm:prSet presAssocID="{5FB0F352-3DFD-4D54-8C28-84EEDE998381}" presName="desTx" presStyleLbl="node1" presStyleIdx="1" presStyleCnt="2" custScaleX="110026" custScaleY="115020">
        <dgm:presLayoutVars>
          <dgm:bulletEnabled val="1"/>
        </dgm:presLayoutVars>
      </dgm:prSet>
      <dgm:spPr/>
      <dgm:t>
        <a:bodyPr/>
        <a:lstStyle/>
        <a:p>
          <a:endParaRPr lang="en-US"/>
        </a:p>
      </dgm:t>
    </dgm:pt>
  </dgm:ptLst>
  <dgm:cxnLst>
    <dgm:cxn modelId="{3A8FBDE7-73AB-492D-ABF5-AA608BCD3E8F}" srcId="{D7F61B25-F95C-43B8-8703-89EDD28D1217}" destId="{3532FA01-BABE-4DA1-85B0-14E4EF7CD56B}" srcOrd="0" destOrd="0" parTransId="{17BBF46F-B02C-4099-8400-04FED240AD46}" sibTransId="{3BC4B2BD-2392-492A-B91C-5E40A44EF69C}"/>
    <dgm:cxn modelId="{5F8760B4-12DA-45EB-A391-E559F9BFB881}" srcId="{3532FA01-BABE-4DA1-85B0-14E4EF7CD56B}" destId="{B4E3323C-3111-4F58-B996-F8AFC1635765}" srcOrd="2" destOrd="0" parTransId="{8E5712B2-8E91-495F-941F-2548746B319C}" sibTransId="{AEBBA98C-C32B-427B-836A-4D4B02AFAD4F}"/>
    <dgm:cxn modelId="{24249905-338A-4FFA-9E79-449C8EBA2CC8}" type="presOf" srcId="{5C07B766-DDC0-4E76-9EB0-21D64FA3263A}" destId="{EDD90E5C-7526-405F-AA9A-1DAEBC150BF8}" srcOrd="0" destOrd="3" presId="urn:diagrams.loki3.com/BracketList"/>
    <dgm:cxn modelId="{E33BF888-1FE4-4291-92E9-2759867A7876}" type="presOf" srcId="{71DEA055-EEEA-4710-A75E-AD605ED2F395}" destId="{EDD90E5C-7526-405F-AA9A-1DAEBC150BF8}" srcOrd="0" destOrd="1" presId="urn:diagrams.loki3.com/BracketList"/>
    <dgm:cxn modelId="{4F0DB3D3-7A76-41C9-84CD-F169C554F452}" srcId="{5FB0F352-3DFD-4D54-8C28-84EEDE998381}" destId="{AF13F283-5185-4743-81D5-7A10505A9ABF}" srcOrd="2" destOrd="0" parTransId="{3EF812B2-DA97-400C-8105-1CAE91F19420}" sibTransId="{C02D7578-58BF-4EAD-9984-3B12A52F2B58}"/>
    <dgm:cxn modelId="{57F1F5EF-6811-4B8E-A2B8-FA033294044E}" srcId="{5FB0F352-3DFD-4D54-8C28-84EEDE998381}" destId="{71DEA055-EEEA-4710-A75E-AD605ED2F395}" srcOrd="1" destOrd="0" parTransId="{32C7D280-84F5-40AF-B42A-78DC927F3DDD}" sibTransId="{6A04134F-C0AE-4232-B2FC-192DC21F8E87}"/>
    <dgm:cxn modelId="{BA1C5001-9CEB-42C8-ADC2-D75F77B555C7}" type="presOf" srcId="{E6B46222-7697-4579-93BE-45FD3BECD7E2}" destId="{51E9E6A0-4E94-4620-9D3D-BCD498431FEB}" srcOrd="0" destOrd="0" presId="urn:diagrams.loki3.com/BracketList"/>
    <dgm:cxn modelId="{4A77243F-545F-4E05-BC56-FB1D42FD735E}" type="presOf" srcId="{3BD091D6-2D78-4041-80D3-810AD9C1EBBA}" destId="{51E9E6A0-4E94-4620-9D3D-BCD498431FEB}" srcOrd="0" destOrd="3" presId="urn:diagrams.loki3.com/BracketList"/>
    <dgm:cxn modelId="{195088DF-F932-4620-826B-4ECA334A1FBE}" type="presOf" srcId="{614F9641-6DAA-420E-B021-291456989985}" destId="{51E9E6A0-4E94-4620-9D3D-BCD498431FEB}" srcOrd="0" destOrd="1" presId="urn:diagrams.loki3.com/BracketList"/>
    <dgm:cxn modelId="{A785CA9B-8909-476F-9D97-8C378F235B04}" srcId="{5FB0F352-3DFD-4D54-8C28-84EEDE998381}" destId="{5C07B766-DDC0-4E76-9EB0-21D64FA3263A}" srcOrd="3" destOrd="0" parTransId="{017CFCCA-D2CD-44EB-83A8-94C8E184E9E0}" sibTransId="{704BD71F-9C2C-4C15-9D26-AE622318B9BD}"/>
    <dgm:cxn modelId="{206F8C5C-4B7D-42D2-81C6-963A964AEAB8}" type="presOf" srcId="{5FB0F352-3DFD-4D54-8C28-84EEDE998381}" destId="{58C2EDE4-CE39-4399-8F38-49DD0B36B7BC}" srcOrd="0" destOrd="0" presId="urn:diagrams.loki3.com/BracketList"/>
    <dgm:cxn modelId="{33BEA5D3-77B0-42FE-A3F1-B0B9F2F7AB19}" type="presOf" srcId="{B4E3323C-3111-4F58-B996-F8AFC1635765}" destId="{51E9E6A0-4E94-4620-9D3D-BCD498431FEB}" srcOrd="0" destOrd="2" presId="urn:diagrams.loki3.com/BracketList"/>
    <dgm:cxn modelId="{4EEC3BB0-0D2E-4292-804F-E522DBF05209}" type="presOf" srcId="{4DD3E037-65ED-4BE6-A060-9927EE49975A}" destId="{EDD90E5C-7526-405F-AA9A-1DAEBC150BF8}" srcOrd="0" destOrd="0" presId="urn:diagrams.loki3.com/BracketList"/>
    <dgm:cxn modelId="{37FA607F-E6BF-4D19-BF7D-9A6EB1460CF9}" srcId="{3532FA01-BABE-4DA1-85B0-14E4EF7CD56B}" destId="{614F9641-6DAA-420E-B021-291456989985}" srcOrd="1" destOrd="0" parTransId="{9D45E872-9FBC-40E2-8F7C-CA95FCA8796A}" sibTransId="{671A5579-C8A8-47C6-B467-B721241E3554}"/>
    <dgm:cxn modelId="{2F9E0694-DAB2-49B1-9690-9AAA1FFB222C}" srcId="{5FB0F352-3DFD-4D54-8C28-84EEDE998381}" destId="{4DD3E037-65ED-4BE6-A060-9927EE49975A}" srcOrd="0" destOrd="0" parTransId="{8F914867-C40B-4AE8-9430-CA325A0BE5AB}" sibTransId="{96C9621B-FDDA-44F2-A1E2-EECF55F75C74}"/>
    <dgm:cxn modelId="{1BFED99D-5C55-462C-A222-6E2D5D2DAF4A}" type="presOf" srcId="{3532FA01-BABE-4DA1-85B0-14E4EF7CD56B}" destId="{E78AD912-408E-45E9-8D5D-7F0985883E58}" srcOrd="0" destOrd="0" presId="urn:diagrams.loki3.com/BracketList"/>
    <dgm:cxn modelId="{6BB25746-53E3-446F-8794-43D409669905}" srcId="{3532FA01-BABE-4DA1-85B0-14E4EF7CD56B}" destId="{3BD091D6-2D78-4041-80D3-810AD9C1EBBA}" srcOrd="3" destOrd="0" parTransId="{D9191F47-DD14-4C48-91D3-78C8DB9E5FE7}" sibTransId="{3A03467B-D4CB-4422-97A7-4D1A3B5503A6}"/>
    <dgm:cxn modelId="{DBDAEB3A-5F98-4D57-B7CD-5DA191615CBC}" type="presOf" srcId="{D7F61B25-F95C-43B8-8703-89EDD28D1217}" destId="{597C0C95-577F-445D-BCB8-E653DC31BED1}" srcOrd="0" destOrd="0" presId="urn:diagrams.loki3.com/BracketList"/>
    <dgm:cxn modelId="{9DA8D61D-7E76-4A93-81E2-E0A4CA7C564C}" type="presOf" srcId="{AF13F283-5185-4743-81D5-7A10505A9ABF}" destId="{EDD90E5C-7526-405F-AA9A-1DAEBC150BF8}" srcOrd="0" destOrd="2" presId="urn:diagrams.loki3.com/BracketList"/>
    <dgm:cxn modelId="{6076ECA9-DED3-4C2B-AC57-0934727A7EFF}" srcId="{D7F61B25-F95C-43B8-8703-89EDD28D1217}" destId="{5FB0F352-3DFD-4D54-8C28-84EEDE998381}" srcOrd="1" destOrd="0" parTransId="{2905E58D-57E4-4031-A669-32EF28B1C465}" sibTransId="{CAB4D509-4090-4C99-A469-AF85E38A8891}"/>
    <dgm:cxn modelId="{C4323995-180C-4053-AE64-F70BD6A3171D}" srcId="{3532FA01-BABE-4DA1-85B0-14E4EF7CD56B}" destId="{E6B46222-7697-4579-93BE-45FD3BECD7E2}" srcOrd="0" destOrd="0" parTransId="{0484E7ED-0C1F-4EB8-83CD-0A6375EEF507}" sibTransId="{9FEF9A17-CB13-49A2-92D4-7D11B45BF571}"/>
    <dgm:cxn modelId="{311F33E8-0061-48D6-8CCA-FD1D09A2D4B4}" type="presParOf" srcId="{597C0C95-577F-445D-BCB8-E653DC31BED1}" destId="{0296477E-E08B-4A84-8680-33E46F7B68D0}" srcOrd="0" destOrd="0" presId="urn:diagrams.loki3.com/BracketList"/>
    <dgm:cxn modelId="{92D8480E-F4F9-4AD5-976A-E07FED299776}" type="presParOf" srcId="{0296477E-E08B-4A84-8680-33E46F7B68D0}" destId="{E78AD912-408E-45E9-8D5D-7F0985883E58}" srcOrd="0" destOrd="0" presId="urn:diagrams.loki3.com/BracketList"/>
    <dgm:cxn modelId="{33D930BA-63D9-44AD-B251-E6309ECD9256}" type="presParOf" srcId="{0296477E-E08B-4A84-8680-33E46F7B68D0}" destId="{DCED32CC-8AAE-4621-8864-9513A282D543}" srcOrd="1" destOrd="0" presId="urn:diagrams.loki3.com/BracketList"/>
    <dgm:cxn modelId="{3AEAF846-5BFD-48ED-93B9-5C594163AE80}" type="presParOf" srcId="{0296477E-E08B-4A84-8680-33E46F7B68D0}" destId="{26725088-F887-4834-A31F-989503C93369}" srcOrd="2" destOrd="0" presId="urn:diagrams.loki3.com/BracketList"/>
    <dgm:cxn modelId="{0EF3C4D4-B768-492E-A171-8DC920CA6F15}" type="presParOf" srcId="{0296477E-E08B-4A84-8680-33E46F7B68D0}" destId="{51E9E6A0-4E94-4620-9D3D-BCD498431FEB}" srcOrd="3" destOrd="0" presId="urn:diagrams.loki3.com/BracketList"/>
    <dgm:cxn modelId="{C9327696-0198-4010-A9D1-2254F7019FB8}" type="presParOf" srcId="{597C0C95-577F-445D-BCB8-E653DC31BED1}" destId="{20ECF543-E90B-408A-8257-1A9F20623C46}" srcOrd="1" destOrd="0" presId="urn:diagrams.loki3.com/BracketList"/>
    <dgm:cxn modelId="{2349CAC9-8C16-4AC8-A2A3-2E4BCE372880}" type="presParOf" srcId="{597C0C95-577F-445D-BCB8-E653DC31BED1}" destId="{E105BE4B-63A2-4887-AEF5-B7AB635B27BA}" srcOrd="2" destOrd="0" presId="urn:diagrams.loki3.com/BracketList"/>
    <dgm:cxn modelId="{EE939658-91BF-4906-A32B-675E73C2D2E2}" type="presParOf" srcId="{E105BE4B-63A2-4887-AEF5-B7AB635B27BA}" destId="{58C2EDE4-CE39-4399-8F38-49DD0B36B7BC}" srcOrd="0" destOrd="0" presId="urn:diagrams.loki3.com/BracketList"/>
    <dgm:cxn modelId="{C6CE6A64-3FCF-4057-99F8-6E74373DC6A7}" type="presParOf" srcId="{E105BE4B-63A2-4887-AEF5-B7AB635B27BA}" destId="{519E4A00-0EA5-4EFB-8F0A-0C72FAEA74F9}" srcOrd="1" destOrd="0" presId="urn:diagrams.loki3.com/BracketList"/>
    <dgm:cxn modelId="{0B17D651-47E2-456F-BB59-27FECB7D0C74}" type="presParOf" srcId="{E105BE4B-63A2-4887-AEF5-B7AB635B27BA}" destId="{3816A63C-4B9B-4134-B900-89E3D232AC00}" srcOrd="2" destOrd="0" presId="urn:diagrams.loki3.com/BracketList"/>
    <dgm:cxn modelId="{0EE942B4-4CB2-45DE-93F0-12FD9C72C408}" type="presParOf" srcId="{E105BE4B-63A2-4887-AEF5-B7AB635B27BA}" destId="{EDD90E5C-7526-405F-AA9A-1DAEBC150BF8}"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61B25-F95C-43B8-8703-89EDD28D121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532FA01-BABE-4DA1-85B0-14E4EF7CD56B}">
      <dgm:prSet phldrT="[Text]" custT="1"/>
      <dgm:spPr/>
      <dgm:t>
        <a:bodyPr/>
        <a:lstStyle/>
        <a:p>
          <a:pPr algn="l"/>
          <a:r>
            <a:rPr lang="en-US" sz="2000" dirty="0" smtClean="0">
              <a:solidFill>
                <a:srgbClr val="002060"/>
              </a:solidFill>
              <a:latin typeface="Tw Cen MT" panose="020B0602020104020603" pitchFamily="34" charset="0"/>
            </a:rPr>
            <a:t>Strength </a:t>
          </a:r>
          <a:endParaRPr lang="en-US" sz="2000" dirty="0">
            <a:solidFill>
              <a:srgbClr val="002060"/>
            </a:solidFill>
            <a:latin typeface="Tw Cen MT" panose="020B0602020104020603" pitchFamily="34" charset="0"/>
          </a:endParaRPr>
        </a:p>
      </dgm:t>
    </dgm:pt>
    <dgm:pt modelId="{17BBF46F-B02C-4099-8400-04FED240AD46}" type="parTrans" cxnId="{3A8FBDE7-73AB-492D-ABF5-AA608BCD3E8F}">
      <dgm:prSet/>
      <dgm:spPr/>
      <dgm:t>
        <a:bodyPr/>
        <a:lstStyle/>
        <a:p>
          <a:endParaRPr lang="en-US" sz="2000">
            <a:solidFill>
              <a:schemeClr val="bg1"/>
            </a:solidFill>
          </a:endParaRPr>
        </a:p>
      </dgm:t>
    </dgm:pt>
    <dgm:pt modelId="{3BC4B2BD-2392-492A-B91C-5E40A44EF69C}" type="sibTrans" cxnId="{3A8FBDE7-73AB-492D-ABF5-AA608BCD3E8F}">
      <dgm:prSet/>
      <dgm:spPr/>
      <dgm:t>
        <a:bodyPr/>
        <a:lstStyle/>
        <a:p>
          <a:endParaRPr lang="en-US" sz="2000">
            <a:solidFill>
              <a:schemeClr val="bg1"/>
            </a:solidFill>
          </a:endParaRPr>
        </a:p>
      </dgm:t>
    </dgm:pt>
    <dgm:pt modelId="{E6B46222-7697-4579-93BE-45FD3BECD7E2}">
      <dgm:prSet phldrT="[Text]" custT="1"/>
      <dgm:spPr/>
      <dgm:t>
        <a:bodyPr/>
        <a:lstStyle/>
        <a:p>
          <a:r>
            <a:rPr lang="en-ZA" sz="1800" baseline="0" dirty="0" smtClean="0">
              <a:solidFill>
                <a:schemeClr val="bg1"/>
              </a:solidFill>
              <a:effectLst/>
              <a:latin typeface="Tw Cen MT" panose="020B0602020104020603" pitchFamily="34" charset="0"/>
              <a:ea typeface="+mn-ea"/>
              <a:cs typeface="+mn-cs"/>
            </a:rPr>
            <a:t>Unique </a:t>
          </a:r>
          <a:r>
            <a:rPr lang="en-ZA" sz="1800" dirty="0" smtClean="0">
              <a:solidFill>
                <a:schemeClr val="bg1"/>
              </a:solidFill>
              <a:effectLst/>
              <a:latin typeface="Tw Cen MT" panose="020B0602020104020603" pitchFamily="34" charset="0"/>
              <a:ea typeface="+mn-ea"/>
              <a:cs typeface="+mn-cs"/>
            </a:rPr>
            <a:t>mandate </a:t>
          </a:r>
          <a:endParaRPr lang="en-US" sz="1800" dirty="0">
            <a:solidFill>
              <a:schemeClr val="bg1"/>
            </a:solidFill>
            <a:latin typeface="Tw Cen MT" panose="020B0602020104020603" pitchFamily="34" charset="0"/>
          </a:endParaRPr>
        </a:p>
      </dgm:t>
    </dgm:pt>
    <dgm:pt modelId="{0484E7ED-0C1F-4EB8-83CD-0A6375EEF507}" type="parTrans" cxnId="{C4323995-180C-4053-AE64-F70BD6A3171D}">
      <dgm:prSet/>
      <dgm:spPr/>
      <dgm:t>
        <a:bodyPr/>
        <a:lstStyle/>
        <a:p>
          <a:endParaRPr lang="en-US" sz="2000">
            <a:solidFill>
              <a:schemeClr val="bg1"/>
            </a:solidFill>
          </a:endParaRPr>
        </a:p>
      </dgm:t>
    </dgm:pt>
    <dgm:pt modelId="{9FEF9A17-CB13-49A2-92D4-7D11B45BF571}" type="sibTrans" cxnId="{C4323995-180C-4053-AE64-F70BD6A3171D}">
      <dgm:prSet/>
      <dgm:spPr/>
      <dgm:t>
        <a:bodyPr/>
        <a:lstStyle/>
        <a:p>
          <a:endParaRPr lang="en-US" sz="2000">
            <a:solidFill>
              <a:schemeClr val="bg1"/>
            </a:solidFill>
          </a:endParaRPr>
        </a:p>
      </dgm:t>
    </dgm:pt>
    <dgm:pt modelId="{5FB0F352-3DFD-4D54-8C28-84EEDE998381}">
      <dgm:prSet phldrT="[Text]" custT="1"/>
      <dgm:spPr/>
      <dgm:t>
        <a:bodyPr/>
        <a:lstStyle/>
        <a:p>
          <a:pPr algn="l"/>
          <a:r>
            <a:rPr lang="en-US" sz="2000" dirty="0" smtClean="0">
              <a:solidFill>
                <a:srgbClr val="002060"/>
              </a:solidFill>
              <a:latin typeface="Tw Cen MT" panose="020B0602020104020603" pitchFamily="34" charset="0"/>
            </a:rPr>
            <a:t>Weaknesses</a:t>
          </a:r>
          <a:endParaRPr lang="en-US" sz="2000" dirty="0">
            <a:solidFill>
              <a:srgbClr val="002060"/>
            </a:solidFill>
            <a:latin typeface="Tw Cen MT" panose="020B0602020104020603" pitchFamily="34" charset="0"/>
          </a:endParaRPr>
        </a:p>
      </dgm:t>
    </dgm:pt>
    <dgm:pt modelId="{2905E58D-57E4-4031-A669-32EF28B1C465}" type="parTrans" cxnId="{6076ECA9-DED3-4C2B-AC57-0934727A7EFF}">
      <dgm:prSet/>
      <dgm:spPr/>
      <dgm:t>
        <a:bodyPr/>
        <a:lstStyle/>
        <a:p>
          <a:endParaRPr lang="en-US" sz="2000">
            <a:solidFill>
              <a:schemeClr val="bg1"/>
            </a:solidFill>
          </a:endParaRPr>
        </a:p>
      </dgm:t>
    </dgm:pt>
    <dgm:pt modelId="{CAB4D509-4090-4C99-A469-AF85E38A8891}" type="sibTrans" cxnId="{6076ECA9-DED3-4C2B-AC57-0934727A7EFF}">
      <dgm:prSet/>
      <dgm:spPr/>
      <dgm:t>
        <a:bodyPr/>
        <a:lstStyle/>
        <a:p>
          <a:endParaRPr lang="en-US" sz="2000">
            <a:solidFill>
              <a:schemeClr val="bg1"/>
            </a:solidFill>
          </a:endParaRPr>
        </a:p>
      </dgm:t>
    </dgm:pt>
    <dgm:pt modelId="{4DD3E037-65ED-4BE6-A060-9927EE49975A}">
      <dgm:prSet phldrT="[Text]" custT="1"/>
      <dgm:spPr>
        <a:solidFill>
          <a:schemeClr val="accent6">
            <a:lumMod val="60000"/>
            <a:lumOff val="40000"/>
          </a:schemeClr>
        </a:solidFill>
      </dgm:spPr>
      <dgm:t>
        <a:bodyPr/>
        <a:lstStyle/>
        <a:p>
          <a:pPr rtl="0"/>
          <a:r>
            <a:rPr lang="en-ZA" sz="1800" dirty="0" smtClean="0">
              <a:solidFill>
                <a:srgbClr val="002060"/>
              </a:solidFill>
              <a:effectLst/>
              <a:latin typeface="Tw Cen MT" panose="020B0602020104020603" pitchFamily="34" charset="0"/>
              <a:ea typeface="+mn-ea"/>
              <a:cs typeface="+mn-cs"/>
            </a:rPr>
            <a:t>Accumulation of backlogs in delivering orders</a:t>
          </a:r>
          <a:endParaRPr lang="en-US" sz="1800" dirty="0">
            <a:solidFill>
              <a:srgbClr val="002060"/>
            </a:solidFill>
            <a:latin typeface="Tw Cen MT" panose="020B0602020104020603" pitchFamily="34" charset="0"/>
          </a:endParaRPr>
        </a:p>
      </dgm:t>
    </dgm:pt>
    <dgm:pt modelId="{8F914867-C40B-4AE8-9430-CA325A0BE5AB}" type="parTrans" cxnId="{2F9E0694-DAB2-49B1-9690-9AAA1FFB222C}">
      <dgm:prSet/>
      <dgm:spPr/>
      <dgm:t>
        <a:bodyPr/>
        <a:lstStyle/>
        <a:p>
          <a:endParaRPr lang="en-US" sz="2000">
            <a:solidFill>
              <a:schemeClr val="bg1"/>
            </a:solidFill>
          </a:endParaRPr>
        </a:p>
      </dgm:t>
    </dgm:pt>
    <dgm:pt modelId="{96C9621B-FDDA-44F2-A1E2-EECF55F75C74}" type="sibTrans" cxnId="{2F9E0694-DAB2-49B1-9690-9AAA1FFB222C}">
      <dgm:prSet/>
      <dgm:spPr/>
      <dgm:t>
        <a:bodyPr/>
        <a:lstStyle/>
        <a:p>
          <a:endParaRPr lang="en-US" sz="2000">
            <a:solidFill>
              <a:schemeClr val="bg1"/>
            </a:solidFill>
          </a:endParaRPr>
        </a:p>
      </dgm:t>
    </dgm:pt>
    <dgm:pt modelId="{D4EE1E1E-3196-4C76-8267-387338479D34}">
      <dgm:prSet custT="1"/>
      <dgm:spPr/>
      <dgm:t>
        <a:bodyPr/>
        <a:lstStyle/>
        <a:p>
          <a:pPr rtl="0"/>
          <a:r>
            <a:rPr lang="en-ZA" sz="1800" dirty="0" smtClean="0">
              <a:solidFill>
                <a:schemeClr val="bg1"/>
              </a:solidFill>
              <a:effectLst/>
              <a:latin typeface="Tw Cen MT" panose="020B0602020104020603" pitchFamily="34" charset="0"/>
              <a:ea typeface="+mn-ea"/>
              <a:cs typeface="+mn-cs"/>
            </a:rPr>
            <a:t>Infrastructure in 7 Provinces , capacity and</a:t>
          </a:r>
          <a:r>
            <a:rPr lang="en-ZA" sz="1800" baseline="0" dirty="0" smtClean="0">
              <a:solidFill>
                <a:schemeClr val="bg1"/>
              </a:solidFill>
              <a:effectLst/>
              <a:latin typeface="Tw Cen MT" panose="020B0602020104020603" pitchFamily="34" charset="0"/>
              <a:ea typeface="+mn-ea"/>
              <a:cs typeface="+mn-cs"/>
            </a:rPr>
            <a:t> technical know how</a:t>
          </a:r>
        </a:p>
      </dgm:t>
    </dgm:pt>
    <dgm:pt modelId="{A4DBF343-8CBD-46AE-A859-F672132A0DC8}" type="parTrans" cxnId="{412E867A-9901-4E2E-833C-1B435C1815CA}">
      <dgm:prSet/>
      <dgm:spPr/>
      <dgm:t>
        <a:bodyPr/>
        <a:lstStyle/>
        <a:p>
          <a:endParaRPr lang="en-US" sz="2000">
            <a:solidFill>
              <a:schemeClr val="bg1"/>
            </a:solidFill>
          </a:endParaRPr>
        </a:p>
      </dgm:t>
    </dgm:pt>
    <dgm:pt modelId="{2240DA2F-D072-4235-A030-C19C0D6A790B}" type="sibTrans" cxnId="{412E867A-9901-4E2E-833C-1B435C1815CA}">
      <dgm:prSet/>
      <dgm:spPr/>
      <dgm:t>
        <a:bodyPr/>
        <a:lstStyle/>
        <a:p>
          <a:endParaRPr lang="en-US" sz="2000">
            <a:solidFill>
              <a:schemeClr val="bg1"/>
            </a:solidFill>
          </a:endParaRPr>
        </a:p>
      </dgm:t>
    </dgm:pt>
    <dgm:pt modelId="{E611C995-C3AA-41B2-A33D-A3A170177AB8}">
      <dgm:prSet custT="1"/>
      <dgm:spPr/>
      <dgm:t>
        <a:bodyPr/>
        <a:lstStyle/>
        <a:p>
          <a:pPr rtl="0"/>
          <a:r>
            <a:rPr lang="en-ZA" sz="1800" dirty="0" smtClean="0">
              <a:solidFill>
                <a:schemeClr val="bg1"/>
              </a:solidFill>
              <a:effectLst/>
              <a:latin typeface="Tw Cen MT" panose="020B0602020104020603" pitchFamily="34" charset="0"/>
              <a:ea typeface="+mn-ea"/>
              <a:cs typeface="+mn-cs"/>
            </a:rPr>
            <a:t>Government subsidy support</a:t>
          </a:r>
          <a:r>
            <a:rPr lang="en-ZA" sz="1800" baseline="0" dirty="0" smtClean="0">
              <a:solidFill>
                <a:schemeClr val="bg1"/>
              </a:solidFill>
              <a:effectLst/>
              <a:latin typeface="Tw Cen MT" panose="020B0602020104020603" pitchFamily="34" charset="0"/>
              <a:ea typeface="+mn-ea"/>
              <a:cs typeface="+mn-cs"/>
            </a:rPr>
            <a:t> and commitment to procure</a:t>
          </a:r>
        </a:p>
      </dgm:t>
    </dgm:pt>
    <dgm:pt modelId="{A5D5ACFE-75E9-4A19-B416-8E88CFA27833}" type="parTrans" cxnId="{63DA406C-31CB-4DDE-88F5-B759BAA53716}">
      <dgm:prSet/>
      <dgm:spPr/>
      <dgm:t>
        <a:bodyPr/>
        <a:lstStyle/>
        <a:p>
          <a:endParaRPr lang="en-US" sz="2000">
            <a:solidFill>
              <a:schemeClr val="bg1"/>
            </a:solidFill>
          </a:endParaRPr>
        </a:p>
      </dgm:t>
    </dgm:pt>
    <dgm:pt modelId="{26B77454-1D77-4FE9-97E7-1AF8A3BDDB5D}" type="sibTrans" cxnId="{63DA406C-31CB-4DDE-88F5-B759BAA53716}">
      <dgm:prSet/>
      <dgm:spPr/>
      <dgm:t>
        <a:bodyPr/>
        <a:lstStyle/>
        <a:p>
          <a:endParaRPr lang="en-US" sz="2000">
            <a:solidFill>
              <a:schemeClr val="bg1"/>
            </a:solidFill>
          </a:endParaRPr>
        </a:p>
      </dgm:t>
    </dgm:pt>
    <dgm:pt modelId="{180205F6-4599-467C-8AB3-D5EBD181AF4A}">
      <dgm:prSet custT="1"/>
      <dgm:spPr/>
      <dgm:t>
        <a:bodyPr/>
        <a:lstStyle/>
        <a:p>
          <a:pPr rtl="0"/>
          <a:r>
            <a:rPr lang="en-ZA" sz="1800" smtClean="0">
              <a:solidFill>
                <a:schemeClr val="bg1"/>
              </a:solidFill>
              <a:effectLst/>
              <a:latin typeface="Tw Cen MT" panose="020B0602020104020603" pitchFamily="34" charset="0"/>
              <a:ea typeface="+mn-ea"/>
              <a:cs typeface="+mn-cs"/>
            </a:rPr>
            <a:t>Good reputation with textile and school furniture</a:t>
          </a:r>
          <a:endParaRPr lang="en-US" sz="1800" dirty="0" smtClean="0">
            <a:solidFill>
              <a:schemeClr val="bg1"/>
            </a:solidFill>
            <a:effectLst/>
            <a:latin typeface="Tw Cen MT" panose="020B0602020104020603" pitchFamily="34" charset="0"/>
            <a:ea typeface="+mn-ea"/>
            <a:cs typeface="+mn-cs"/>
          </a:endParaRPr>
        </a:p>
      </dgm:t>
    </dgm:pt>
    <dgm:pt modelId="{99D7FC6B-2482-410C-811B-0E5651AA6048}" type="parTrans" cxnId="{63AAE057-0EA0-45F3-86BF-B4406D4FCB71}">
      <dgm:prSet/>
      <dgm:spPr/>
      <dgm:t>
        <a:bodyPr/>
        <a:lstStyle/>
        <a:p>
          <a:endParaRPr lang="en-US" sz="2000">
            <a:solidFill>
              <a:schemeClr val="bg1"/>
            </a:solidFill>
          </a:endParaRPr>
        </a:p>
      </dgm:t>
    </dgm:pt>
    <dgm:pt modelId="{AAB353A1-186B-4D8E-9CB4-D460804F7C67}" type="sibTrans" cxnId="{63AAE057-0EA0-45F3-86BF-B4406D4FCB71}">
      <dgm:prSet/>
      <dgm:spPr/>
      <dgm:t>
        <a:bodyPr/>
        <a:lstStyle/>
        <a:p>
          <a:endParaRPr lang="en-US" sz="2000">
            <a:solidFill>
              <a:schemeClr val="bg1"/>
            </a:solidFill>
          </a:endParaRPr>
        </a:p>
      </dgm:t>
    </dgm:pt>
    <dgm:pt modelId="{CB7B326D-1B9A-4A09-BC9E-B930AB80DE80}">
      <dgm:prSet custT="1"/>
      <dgm:spPr/>
      <dgm:t>
        <a:bodyPr/>
        <a:lstStyle/>
        <a:p>
          <a:pPr rtl="0"/>
          <a:r>
            <a:rPr lang="en-US" sz="1800" b="0" dirty="0" smtClean="0">
              <a:solidFill>
                <a:schemeClr val="bg1"/>
              </a:solidFill>
              <a:effectLst/>
              <a:latin typeface="Tw Cen MT" panose="020B0602020104020603" pitchFamily="34" charset="0"/>
              <a:ea typeface="+mn-ea"/>
              <a:cs typeface="+mn-cs"/>
            </a:rPr>
            <a:t>Workforce</a:t>
          </a:r>
          <a:r>
            <a:rPr lang="en-US" sz="1800" b="0" baseline="0" dirty="0" smtClean="0">
              <a:solidFill>
                <a:schemeClr val="bg1"/>
              </a:solidFill>
              <a:effectLst/>
              <a:latin typeface="Tw Cen MT" panose="020B0602020104020603" pitchFamily="34" charset="0"/>
              <a:ea typeface="+mn-ea"/>
              <a:cs typeface="+mn-cs"/>
            </a:rPr>
            <a:t> experience and capability</a:t>
          </a:r>
          <a:endParaRPr lang="en-ZA" sz="1800" baseline="0" dirty="0" smtClean="0">
            <a:solidFill>
              <a:schemeClr val="bg1"/>
            </a:solidFill>
            <a:effectLst/>
            <a:latin typeface="Tw Cen MT" panose="020B0602020104020603" pitchFamily="34" charset="0"/>
            <a:ea typeface="+mn-ea"/>
            <a:cs typeface="+mn-cs"/>
          </a:endParaRPr>
        </a:p>
      </dgm:t>
    </dgm:pt>
    <dgm:pt modelId="{6E66BC26-2AD5-4E18-8EB1-E2A292397C24}" type="parTrans" cxnId="{E7E50FDA-CD0D-43CF-927E-0559827FB75B}">
      <dgm:prSet/>
      <dgm:spPr/>
      <dgm:t>
        <a:bodyPr/>
        <a:lstStyle/>
        <a:p>
          <a:endParaRPr lang="en-US" sz="2000">
            <a:solidFill>
              <a:schemeClr val="bg1"/>
            </a:solidFill>
          </a:endParaRPr>
        </a:p>
      </dgm:t>
    </dgm:pt>
    <dgm:pt modelId="{C4863617-2800-4C7C-B37A-A45D4299AF15}" type="sibTrans" cxnId="{E7E50FDA-CD0D-43CF-927E-0559827FB75B}">
      <dgm:prSet/>
      <dgm:spPr/>
      <dgm:t>
        <a:bodyPr/>
        <a:lstStyle/>
        <a:p>
          <a:endParaRPr lang="en-US" sz="2000">
            <a:solidFill>
              <a:schemeClr val="bg1"/>
            </a:solidFill>
          </a:endParaRPr>
        </a:p>
      </dgm:t>
    </dgm:pt>
    <dgm:pt modelId="{D20D3EC0-E06F-4290-8B7D-92FC613E423C}">
      <dgm:prSet custT="1"/>
      <dgm:spPr>
        <a:solidFill>
          <a:schemeClr val="accent6">
            <a:lumMod val="60000"/>
            <a:lumOff val="40000"/>
          </a:schemeClr>
        </a:solidFill>
      </dgm:spPr>
      <dgm:t>
        <a:bodyPr/>
        <a:lstStyle/>
        <a:p>
          <a:pPr rtl="0"/>
          <a:r>
            <a:rPr lang="en-ZA" sz="1800" dirty="0" smtClean="0">
              <a:solidFill>
                <a:srgbClr val="002060"/>
              </a:solidFill>
              <a:effectLst/>
              <a:latin typeface="Tw Cen MT" panose="020B0602020104020603" pitchFamily="34" charset="0"/>
              <a:ea typeface="+mn-ea"/>
              <a:cs typeface="+mn-cs"/>
            </a:rPr>
            <a:t>Lack of standardization in operating procedures</a:t>
          </a:r>
          <a:r>
            <a:rPr lang="en-US" sz="1800" dirty="0" smtClean="0">
              <a:solidFill>
                <a:srgbClr val="002060"/>
              </a:solidFill>
              <a:effectLst/>
              <a:latin typeface="Tw Cen MT" panose="020B0602020104020603" pitchFamily="34" charset="0"/>
              <a:ea typeface="+mn-ea"/>
              <a:cs typeface="+mn-cs"/>
            </a:rPr>
            <a:t> and product</a:t>
          </a:r>
        </a:p>
      </dgm:t>
    </dgm:pt>
    <dgm:pt modelId="{C2E7F5B6-15C3-43F4-AC00-5101FE5CF1DE}" type="parTrans" cxnId="{5E6F6408-1BAA-418F-AAD0-13AE3A2B8AF6}">
      <dgm:prSet/>
      <dgm:spPr/>
      <dgm:t>
        <a:bodyPr/>
        <a:lstStyle/>
        <a:p>
          <a:endParaRPr lang="en-US" sz="2000"/>
        </a:p>
      </dgm:t>
    </dgm:pt>
    <dgm:pt modelId="{74C8ED48-B196-4945-8E98-907FCB6327A6}" type="sibTrans" cxnId="{5E6F6408-1BAA-418F-AAD0-13AE3A2B8AF6}">
      <dgm:prSet/>
      <dgm:spPr/>
      <dgm:t>
        <a:bodyPr/>
        <a:lstStyle/>
        <a:p>
          <a:endParaRPr lang="en-US" sz="2000"/>
        </a:p>
      </dgm:t>
    </dgm:pt>
    <dgm:pt modelId="{9B589917-C163-4BEE-A52D-FD2EF655FD91}">
      <dgm:prSet custT="1"/>
      <dgm:spPr>
        <a:solidFill>
          <a:schemeClr val="accent6">
            <a:lumMod val="60000"/>
            <a:lumOff val="40000"/>
          </a:schemeClr>
        </a:solidFill>
      </dgm:spPr>
      <dgm:t>
        <a:bodyPr/>
        <a:lstStyle/>
        <a:p>
          <a:pPr rtl="0"/>
          <a:r>
            <a:rPr lang="en-ZA" sz="1800" dirty="0" smtClean="0">
              <a:solidFill>
                <a:srgbClr val="002060"/>
              </a:solidFill>
              <a:effectLst/>
              <a:latin typeface="Tw Cen MT" panose="020B0602020104020603" pitchFamily="34" charset="0"/>
              <a:ea typeface="+mn-ea"/>
              <a:cs typeface="+mn-cs"/>
            </a:rPr>
            <a:t>Inappropriate organisational structure</a:t>
          </a:r>
        </a:p>
      </dgm:t>
    </dgm:pt>
    <dgm:pt modelId="{0D019ED4-4C1A-47CD-8F1C-B4A7EA3A2AD0}" type="parTrans" cxnId="{83A5A29B-D647-47FC-B9AA-7FE0FF976EEE}">
      <dgm:prSet/>
      <dgm:spPr/>
      <dgm:t>
        <a:bodyPr/>
        <a:lstStyle/>
        <a:p>
          <a:endParaRPr lang="en-US" sz="2000"/>
        </a:p>
      </dgm:t>
    </dgm:pt>
    <dgm:pt modelId="{48524B1F-3C34-4A76-91D5-9A62180C7AD1}" type="sibTrans" cxnId="{83A5A29B-D647-47FC-B9AA-7FE0FF976EEE}">
      <dgm:prSet/>
      <dgm:spPr/>
      <dgm:t>
        <a:bodyPr/>
        <a:lstStyle/>
        <a:p>
          <a:endParaRPr lang="en-US" sz="2000"/>
        </a:p>
      </dgm:t>
    </dgm:pt>
    <dgm:pt modelId="{0E2DB2CD-8F00-4938-9318-5E10D64EE592}">
      <dgm:prSet custT="1"/>
      <dgm:spPr>
        <a:solidFill>
          <a:schemeClr val="accent6">
            <a:lumMod val="60000"/>
            <a:lumOff val="40000"/>
          </a:schemeClr>
        </a:solidFill>
      </dgm:spPr>
      <dgm:t>
        <a:bodyPr/>
        <a:lstStyle/>
        <a:p>
          <a:pPr rtl="0"/>
          <a:r>
            <a:rPr lang="en-ZA" sz="1800" dirty="0" smtClean="0">
              <a:solidFill>
                <a:srgbClr val="002060"/>
              </a:solidFill>
              <a:effectLst/>
              <a:latin typeface="Tw Cen MT" panose="020B0602020104020603" pitchFamily="34" charset="0"/>
              <a:ea typeface="+mn-ea"/>
              <a:cs typeface="+mn-cs"/>
            </a:rPr>
            <a:t>Outdated technology </a:t>
          </a:r>
          <a:r>
            <a:rPr lang="en-US" sz="1800" dirty="0" smtClean="0">
              <a:solidFill>
                <a:srgbClr val="002060"/>
              </a:solidFill>
              <a:effectLst/>
              <a:latin typeface="Tw Cen MT" panose="020B0602020104020603" pitchFamily="34" charset="0"/>
              <a:ea typeface="+mn-ea"/>
              <a:cs typeface="+mn-cs"/>
            </a:rPr>
            <a:t>and</a:t>
          </a:r>
          <a:r>
            <a:rPr lang="en-US" sz="1800" baseline="0" dirty="0" smtClean="0">
              <a:solidFill>
                <a:srgbClr val="002060"/>
              </a:solidFill>
              <a:effectLst/>
              <a:latin typeface="Tw Cen MT" panose="020B0602020104020603" pitchFamily="34" charset="0"/>
              <a:ea typeface="+mn-ea"/>
              <a:cs typeface="+mn-cs"/>
            </a:rPr>
            <a:t> </a:t>
          </a:r>
          <a:r>
            <a:rPr lang="en-ZA" sz="1800" dirty="0" smtClean="0">
              <a:solidFill>
                <a:srgbClr val="002060"/>
              </a:solidFill>
              <a:effectLst/>
              <a:latin typeface="Tw Cen MT" panose="020B0602020104020603" pitchFamily="34" charset="0"/>
              <a:ea typeface="+mn-ea"/>
              <a:cs typeface="+mn-cs"/>
            </a:rPr>
            <a:t>machinery</a:t>
          </a:r>
          <a:endParaRPr lang="en-US" sz="1800" dirty="0" smtClean="0">
            <a:solidFill>
              <a:srgbClr val="002060"/>
            </a:solidFill>
            <a:effectLst/>
            <a:latin typeface="Tw Cen MT" panose="020B0602020104020603" pitchFamily="34" charset="0"/>
            <a:ea typeface="+mn-ea"/>
            <a:cs typeface="+mn-cs"/>
          </a:endParaRPr>
        </a:p>
      </dgm:t>
    </dgm:pt>
    <dgm:pt modelId="{DF0EF116-F974-4939-A61D-65935B710B4B}" type="parTrans" cxnId="{C472EE40-9D0F-44C5-A3D6-917B509231AC}">
      <dgm:prSet/>
      <dgm:spPr/>
    </dgm:pt>
    <dgm:pt modelId="{B3202851-6523-46C9-81A3-A7201A1C7C13}" type="sibTrans" cxnId="{C472EE40-9D0F-44C5-A3D6-917B509231AC}">
      <dgm:prSet/>
      <dgm:spPr/>
    </dgm:pt>
    <dgm:pt modelId="{597C0C95-577F-445D-BCB8-E653DC31BED1}" type="pres">
      <dgm:prSet presAssocID="{D7F61B25-F95C-43B8-8703-89EDD28D1217}" presName="Name0" presStyleCnt="0">
        <dgm:presLayoutVars>
          <dgm:dir/>
          <dgm:animLvl val="lvl"/>
          <dgm:resizeHandles val="exact"/>
        </dgm:presLayoutVars>
      </dgm:prSet>
      <dgm:spPr/>
      <dgm:t>
        <a:bodyPr/>
        <a:lstStyle/>
        <a:p>
          <a:endParaRPr lang="en-US"/>
        </a:p>
      </dgm:t>
    </dgm:pt>
    <dgm:pt modelId="{0296477E-E08B-4A84-8680-33E46F7B68D0}" type="pres">
      <dgm:prSet presAssocID="{3532FA01-BABE-4DA1-85B0-14E4EF7CD56B}" presName="linNode" presStyleCnt="0"/>
      <dgm:spPr/>
    </dgm:pt>
    <dgm:pt modelId="{E78AD912-408E-45E9-8D5D-7F0985883E58}" type="pres">
      <dgm:prSet presAssocID="{3532FA01-BABE-4DA1-85B0-14E4EF7CD56B}" presName="parTx" presStyleLbl="revTx" presStyleIdx="0" presStyleCnt="2" custScaleX="71172" custLinFactNeighborY="-84558">
        <dgm:presLayoutVars>
          <dgm:chMax val="1"/>
          <dgm:bulletEnabled val="1"/>
        </dgm:presLayoutVars>
      </dgm:prSet>
      <dgm:spPr/>
      <dgm:t>
        <a:bodyPr/>
        <a:lstStyle/>
        <a:p>
          <a:endParaRPr lang="en-US"/>
        </a:p>
      </dgm:t>
    </dgm:pt>
    <dgm:pt modelId="{DCED32CC-8AAE-4621-8864-9513A282D543}" type="pres">
      <dgm:prSet presAssocID="{3532FA01-BABE-4DA1-85B0-14E4EF7CD56B}" presName="bracket" presStyleLbl="parChTrans1D1" presStyleIdx="0" presStyleCnt="2" custLinFactNeighborX="14963" custLinFactNeighborY="-79355"/>
      <dgm:spPr/>
    </dgm:pt>
    <dgm:pt modelId="{26725088-F887-4834-A31F-989503C93369}" type="pres">
      <dgm:prSet presAssocID="{3532FA01-BABE-4DA1-85B0-14E4EF7CD56B}" presName="spH" presStyleCnt="0"/>
      <dgm:spPr/>
    </dgm:pt>
    <dgm:pt modelId="{51E9E6A0-4E94-4620-9D3D-BCD498431FEB}" type="pres">
      <dgm:prSet presAssocID="{3532FA01-BABE-4DA1-85B0-14E4EF7CD56B}" presName="desTx" presStyleLbl="node1" presStyleIdx="0" presStyleCnt="2" custScaleX="114449" custLinFactNeighborX="1" custLinFactNeighborY="-82285">
        <dgm:presLayoutVars>
          <dgm:bulletEnabled val="1"/>
        </dgm:presLayoutVars>
      </dgm:prSet>
      <dgm:spPr/>
      <dgm:t>
        <a:bodyPr/>
        <a:lstStyle/>
        <a:p>
          <a:endParaRPr lang="en-US"/>
        </a:p>
      </dgm:t>
    </dgm:pt>
    <dgm:pt modelId="{20ECF543-E90B-408A-8257-1A9F20623C46}" type="pres">
      <dgm:prSet presAssocID="{3BC4B2BD-2392-492A-B91C-5E40A44EF69C}" presName="spV" presStyleCnt="0"/>
      <dgm:spPr/>
    </dgm:pt>
    <dgm:pt modelId="{E105BE4B-63A2-4887-AEF5-B7AB635B27BA}" type="pres">
      <dgm:prSet presAssocID="{5FB0F352-3DFD-4D54-8C28-84EEDE998381}" presName="linNode" presStyleCnt="0"/>
      <dgm:spPr/>
    </dgm:pt>
    <dgm:pt modelId="{58C2EDE4-CE39-4399-8F38-49DD0B36B7BC}" type="pres">
      <dgm:prSet presAssocID="{5FB0F352-3DFD-4D54-8C28-84EEDE998381}" presName="parTx" presStyleLbl="revTx" presStyleIdx="1" presStyleCnt="2" custScaleX="76511" custLinFactNeighborX="-20824" custLinFactNeighborY="-2032">
        <dgm:presLayoutVars>
          <dgm:chMax val="1"/>
          <dgm:bulletEnabled val="1"/>
        </dgm:presLayoutVars>
      </dgm:prSet>
      <dgm:spPr/>
      <dgm:t>
        <a:bodyPr/>
        <a:lstStyle/>
        <a:p>
          <a:endParaRPr lang="en-US"/>
        </a:p>
      </dgm:t>
    </dgm:pt>
    <dgm:pt modelId="{519E4A00-0EA5-4EFB-8F0A-0C72FAEA74F9}" type="pres">
      <dgm:prSet presAssocID="{5FB0F352-3DFD-4D54-8C28-84EEDE998381}" presName="bracket" presStyleLbl="parChTrans1D1" presStyleIdx="1" presStyleCnt="2" custLinFactNeighborX="-21447"/>
      <dgm:spPr/>
    </dgm:pt>
    <dgm:pt modelId="{3816A63C-4B9B-4134-B900-89E3D232AC00}" type="pres">
      <dgm:prSet presAssocID="{5FB0F352-3DFD-4D54-8C28-84EEDE998381}" presName="spH" presStyleCnt="0"/>
      <dgm:spPr/>
    </dgm:pt>
    <dgm:pt modelId="{EDD90E5C-7526-405F-AA9A-1DAEBC150BF8}" type="pres">
      <dgm:prSet presAssocID="{5FB0F352-3DFD-4D54-8C28-84EEDE998381}" presName="desTx" presStyleLbl="node1" presStyleIdx="1" presStyleCnt="2" custScaleX="115018">
        <dgm:presLayoutVars>
          <dgm:bulletEnabled val="1"/>
        </dgm:presLayoutVars>
      </dgm:prSet>
      <dgm:spPr/>
      <dgm:t>
        <a:bodyPr/>
        <a:lstStyle/>
        <a:p>
          <a:endParaRPr lang="en-US"/>
        </a:p>
      </dgm:t>
    </dgm:pt>
  </dgm:ptLst>
  <dgm:cxnLst>
    <dgm:cxn modelId="{5E6F6408-1BAA-418F-AAD0-13AE3A2B8AF6}" srcId="{5FB0F352-3DFD-4D54-8C28-84EEDE998381}" destId="{D20D3EC0-E06F-4290-8B7D-92FC613E423C}" srcOrd="1" destOrd="0" parTransId="{C2E7F5B6-15C3-43F4-AC00-5101FE5CF1DE}" sibTransId="{74C8ED48-B196-4945-8E98-907FCB6327A6}"/>
    <dgm:cxn modelId="{8946DAE7-7C45-4618-B81F-AEFC447A6F22}" type="presOf" srcId="{9B589917-C163-4BEE-A52D-FD2EF655FD91}" destId="{EDD90E5C-7526-405F-AA9A-1DAEBC150BF8}" srcOrd="0" destOrd="3" presId="urn:diagrams.loki3.com/BracketList"/>
    <dgm:cxn modelId="{63AAE057-0EA0-45F3-86BF-B4406D4FCB71}" srcId="{3532FA01-BABE-4DA1-85B0-14E4EF7CD56B}" destId="{180205F6-4599-467C-8AB3-D5EBD181AF4A}" srcOrd="3" destOrd="0" parTransId="{99D7FC6B-2482-410C-811B-0E5651AA6048}" sibTransId="{AAB353A1-186B-4D8E-9CB4-D460804F7C67}"/>
    <dgm:cxn modelId="{76459FF2-EAF0-4889-B341-5138F04519BB}" type="presOf" srcId="{D7F61B25-F95C-43B8-8703-89EDD28D1217}" destId="{597C0C95-577F-445D-BCB8-E653DC31BED1}" srcOrd="0" destOrd="0" presId="urn:diagrams.loki3.com/BracketList"/>
    <dgm:cxn modelId="{6F25DA37-67F1-4727-A207-083F01934BB8}" type="presOf" srcId="{CB7B326D-1B9A-4A09-BC9E-B930AB80DE80}" destId="{51E9E6A0-4E94-4620-9D3D-BCD498431FEB}" srcOrd="0" destOrd="4" presId="urn:diagrams.loki3.com/BracketList"/>
    <dgm:cxn modelId="{965640D6-4DEE-403F-B052-F36ECCD9C0E4}" type="presOf" srcId="{E6B46222-7697-4579-93BE-45FD3BECD7E2}" destId="{51E9E6A0-4E94-4620-9D3D-BCD498431FEB}" srcOrd="0" destOrd="0" presId="urn:diagrams.loki3.com/BracketList"/>
    <dgm:cxn modelId="{3BA0AAB4-E3CB-47FC-8FFB-B29D7D66B7D0}" type="presOf" srcId="{3532FA01-BABE-4DA1-85B0-14E4EF7CD56B}" destId="{E78AD912-408E-45E9-8D5D-7F0985883E58}" srcOrd="0" destOrd="0" presId="urn:diagrams.loki3.com/BracketList"/>
    <dgm:cxn modelId="{C472EE40-9D0F-44C5-A3D6-917B509231AC}" srcId="{5FB0F352-3DFD-4D54-8C28-84EEDE998381}" destId="{0E2DB2CD-8F00-4938-9318-5E10D64EE592}" srcOrd="2" destOrd="0" parTransId="{DF0EF116-F974-4939-A61D-65935B710B4B}" sibTransId="{B3202851-6523-46C9-81A3-A7201A1C7C13}"/>
    <dgm:cxn modelId="{3A8FBDE7-73AB-492D-ABF5-AA608BCD3E8F}" srcId="{D7F61B25-F95C-43B8-8703-89EDD28D1217}" destId="{3532FA01-BABE-4DA1-85B0-14E4EF7CD56B}" srcOrd="0" destOrd="0" parTransId="{17BBF46F-B02C-4099-8400-04FED240AD46}" sibTransId="{3BC4B2BD-2392-492A-B91C-5E40A44EF69C}"/>
    <dgm:cxn modelId="{79819E21-5B7D-4B42-9C8A-808F37F7A303}" type="presOf" srcId="{E611C995-C3AA-41B2-A33D-A3A170177AB8}" destId="{51E9E6A0-4E94-4620-9D3D-BCD498431FEB}" srcOrd="0" destOrd="2" presId="urn:diagrams.loki3.com/BracketList"/>
    <dgm:cxn modelId="{412E867A-9901-4E2E-833C-1B435C1815CA}" srcId="{3532FA01-BABE-4DA1-85B0-14E4EF7CD56B}" destId="{D4EE1E1E-3196-4C76-8267-387338479D34}" srcOrd="1" destOrd="0" parTransId="{A4DBF343-8CBD-46AE-A859-F672132A0DC8}" sibTransId="{2240DA2F-D072-4235-A030-C19C0D6A790B}"/>
    <dgm:cxn modelId="{63DA406C-31CB-4DDE-88F5-B759BAA53716}" srcId="{3532FA01-BABE-4DA1-85B0-14E4EF7CD56B}" destId="{E611C995-C3AA-41B2-A33D-A3A170177AB8}" srcOrd="2" destOrd="0" parTransId="{A5D5ACFE-75E9-4A19-B416-8E88CFA27833}" sibTransId="{26B77454-1D77-4FE9-97E7-1AF8A3BDDB5D}"/>
    <dgm:cxn modelId="{ABC103DE-96A8-414B-8DC3-2BC051284BDF}" type="presOf" srcId="{180205F6-4599-467C-8AB3-D5EBD181AF4A}" destId="{51E9E6A0-4E94-4620-9D3D-BCD498431FEB}" srcOrd="0" destOrd="3" presId="urn:diagrams.loki3.com/BracketList"/>
    <dgm:cxn modelId="{1D25D394-19A9-42DE-98C3-D1709AEBFC40}" type="presOf" srcId="{0E2DB2CD-8F00-4938-9318-5E10D64EE592}" destId="{EDD90E5C-7526-405F-AA9A-1DAEBC150BF8}" srcOrd="0" destOrd="2" presId="urn:diagrams.loki3.com/BracketList"/>
    <dgm:cxn modelId="{E7E50FDA-CD0D-43CF-927E-0559827FB75B}" srcId="{3532FA01-BABE-4DA1-85B0-14E4EF7CD56B}" destId="{CB7B326D-1B9A-4A09-BC9E-B930AB80DE80}" srcOrd="4" destOrd="0" parTransId="{6E66BC26-2AD5-4E18-8EB1-E2A292397C24}" sibTransId="{C4863617-2800-4C7C-B37A-A45D4299AF15}"/>
    <dgm:cxn modelId="{C33C0955-A498-4AE7-81F9-28AD178E76EC}" type="presOf" srcId="{D4EE1E1E-3196-4C76-8267-387338479D34}" destId="{51E9E6A0-4E94-4620-9D3D-BCD498431FEB}" srcOrd="0" destOrd="1" presId="urn:diagrams.loki3.com/BracketList"/>
    <dgm:cxn modelId="{6E151D3D-AA2E-4916-B929-66F88D507F40}" type="presOf" srcId="{4DD3E037-65ED-4BE6-A060-9927EE49975A}" destId="{EDD90E5C-7526-405F-AA9A-1DAEBC150BF8}" srcOrd="0" destOrd="0" presId="urn:diagrams.loki3.com/BracketList"/>
    <dgm:cxn modelId="{DB849552-0F2A-4C99-986A-CAC583C6F0FF}" type="presOf" srcId="{5FB0F352-3DFD-4D54-8C28-84EEDE998381}" destId="{58C2EDE4-CE39-4399-8F38-49DD0B36B7BC}" srcOrd="0" destOrd="0" presId="urn:diagrams.loki3.com/BracketList"/>
    <dgm:cxn modelId="{2F9E0694-DAB2-49B1-9690-9AAA1FFB222C}" srcId="{5FB0F352-3DFD-4D54-8C28-84EEDE998381}" destId="{4DD3E037-65ED-4BE6-A060-9927EE49975A}" srcOrd="0" destOrd="0" parTransId="{8F914867-C40B-4AE8-9430-CA325A0BE5AB}" sibTransId="{96C9621B-FDDA-44F2-A1E2-EECF55F75C74}"/>
    <dgm:cxn modelId="{83A5A29B-D647-47FC-B9AA-7FE0FF976EEE}" srcId="{5FB0F352-3DFD-4D54-8C28-84EEDE998381}" destId="{9B589917-C163-4BEE-A52D-FD2EF655FD91}" srcOrd="3" destOrd="0" parTransId="{0D019ED4-4C1A-47CD-8F1C-B4A7EA3A2AD0}" sibTransId="{48524B1F-3C34-4A76-91D5-9A62180C7AD1}"/>
    <dgm:cxn modelId="{6076ECA9-DED3-4C2B-AC57-0934727A7EFF}" srcId="{D7F61B25-F95C-43B8-8703-89EDD28D1217}" destId="{5FB0F352-3DFD-4D54-8C28-84EEDE998381}" srcOrd="1" destOrd="0" parTransId="{2905E58D-57E4-4031-A669-32EF28B1C465}" sibTransId="{CAB4D509-4090-4C99-A469-AF85E38A8891}"/>
    <dgm:cxn modelId="{842265F1-5B72-407B-B3DF-180EF3D626CA}" type="presOf" srcId="{D20D3EC0-E06F-4290-8B7D-92FC613E423C}" destId="{EDD90E5C-7526-405F-AA9A-1DAEBC150BF8}" srcOrd="0" destOrd="1" presId="urn:diagrams.loki3.com/BracketList"/>
    <dgm:cxn modelId="{C4323995-180C-4053-AE64-F70BD6A3171D}" srcId="{3532FA01-BABE-4DA1-85B0-14E4EF7CD56B}" destId="{E6B46222-7697-4579-93BE-45FD3BECD7E2}" srcOrd="0" destOrd="0" parTransId="{0484E7ED-0C1F-4EB8-83CD-0A6375EEF507}" sibTransId="{9FEF9A17-CB13-49A2-92D4-7D11B45BF571}"/>
    <dgm:cxn modelId="{05B0763D-2A2A-4F7A-822D-B710DBBCD1AB}" type="presParOf" srcId="{597C0C95-577F-445D-BCB8-E653DC31BED1}" destId="{0296477E-E08B-4A84-8680-33E46F7B68D0}" srcOrd="0" destOrd="0" presId="urn:diagrams.loki3.com/BracketList"/>
    <dgm:cxn modelId="{18A5E6C4-C22D-4A3D-AEE7-633C07316632}" type="presParOf" srcId="{0296477E-E08B-4A84-8680-33E46F7B68D0}" destId="{E78AD912-408E-45E9-8D5D-7F0985883E58}" srcOrd="0" destOrd="0" presId="urn:diagrams.loki3.com/BracketList"/>
    <dgm:cxn modelId="{FF8017BD-CB7D-476D-A0E0-12E8641CF229}" type="presParOf" srcId="{0296477E-E08B-4A84-8680-33E46F7B68D0}" destId="{DCED32CC-8AAE-4621-8864-9513A282D543}" srcOrd="1" destOrd="0" presId="urn:diagrams.loki3.com/BracketList"/>
    <dgm:cxn modelId="{DA8C81B9-1A36-4F41-B930-3BE998B552A9}" type="presParOf" srcId="{0296477E-E08B-4A84-8680-33E46F7B68D0}" destId="{26725088-F887-4834-A31F-989503C93369}" srcOrd="2" destOrd="0" presId="urn:diagrams.loki3.com/BracketList"/>
    <dgm:cxn modelId="{AEE68C19-C0E9-4D48-B3FC-25FCF751021F}" type="presParOf" srcId="{0296477E-E08B-4A84-8680-33E46F7B68D0}" destId="{51E9E6A0-4E94-4620-9D3D-BCD498431FEB}" srcOrd="3" destOrd="0" presId="urn:diagrams.loki3.com/BracketList"/>
    <dgm:cxn modelId="{0F09A0FE-91E1-4960-84ED-35C841A77EAA}" type="presParOf" srcId="{597C0C95-577F-445D-BCB8-E653DC31BED1}" destId="{20ECF543-E90B-408A-8257-1A9F20623C46}" srcOrd="1" destOrd="0" presId="urn:diagrams.loki3.com/BracketList"/>
    <dgm:cxn modelId="{3E20FDA2-DF36-47BE-9AA2-0D1F3999566B}" type="presParOf" srcId="{597C0C95-577F-445D-BCB8-E653DC31BED1}" destId="{E105BE4B-63A2-4887-AEF5-B7AB635B27BA}" srcOrd="2" destOrd="0" presId="urn:diagrams.loki3.com/BracketList"/>
    <dgm:cxn modelId="{9C9FAEFB-C4A9-4E07-B912-F21A6C485EF6}" type="presParOf" srcId="{E105BE4B-63A2-4887-AEF5-B7AB635B27BA}" destId="{58C2EDE4-CE39-4399-8F38-49DD0B36B7BC}" srcOrd="0" destOrd="0" presId="urn:diagrams.loki3.com/BracketList"/>
    <dgm:cxn modelId="{579AFFC3-8F51-416F-92DE-7FCA741FC161}" type="presParOf" srcId="{E105BE4B-63A2-4887-AEF5-B7AB635B27BA}" destId="{519E4A00-0EA5-4EFB-8F0A-0C72FAEA74F9}" srcOrd="1" destOrd="0" presId="urn:diagrams.loki3.com/BracketList"/>
    <dgm:cxn modelId="{C10DD8E4-783B-490F-A561-31DD7A608BFB}" type="presParOf" srcId="{E105BE4B-63A2-4887-AEF5-B7AB635B27BA}" destId="{3816A63C-4B9B-4134-B900-89E3D232AC00}" srcOrd="2" destOrd="0" presId="urn:diagrams.loki3.com/BracketList"/>
    <dgm:cxn modelId="{78F730A5-0DFB-48CE-A1D0-A1A762B8F980}" type="presParOf" srcId="{E105BE4B-63A2-4887-AEF5-B7AB635B27BA}" destId="{EDD90E5C-7526-405F-AA9A-1DAEBC150BF8}"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61B25-F95C-43B8-8703-89EDD28D121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532FA01-BABE-4DA1-85B0-14E4EF7CD56B}">
      <dgm:prSet phldrT="[Text]" custT="1"/>
      <dgm:spPr/>
      <dgm:t>
        <a:bodyPr/>
        <a:lstStyle/>
        <a:p>
          <a:pPr algn="l"/>
          <a:r>
            <a:rPr lang="en-US" sz="1800" dirty="0" smtClean="0">
              <a:solidFill>
                <a:srgbClr val="002060"/>
              </a:solidFill>
              <a:latin typeface="Tw Cen MT" panose="020B0602020104020603" pitchFamily="34" charset="0"/>
            </a:rPr>
            <a:t>Opportunities </a:t>
          </a:r>
          <a:endParaRPr lang="en-US" sz="1800" dirty="0">
            <a:solidFill>
              <a:srgbClr val="002060"/>
            </a:solidFill>
            <a:latin typeface="Tw Cen MT" panose="020B0602020104020603" pitchFamily="34" charset="0"/>
          </a:endParaRPr>
        </a:p>
      </dgm:t>
    </dgm:pt>
    <dgm:pt modelId="{17BBF46F-B02C-4099-8400-04FED240AD46}" type="parTrans" cxnId="{3A8FBDE7-73AB-492D-ABF5-AA608BCD3E8F}">
      <dgm:prSet/>
      <dgm:spPr/>
      <dgm:t>
        <a:bodyPr/>
        <a:lstStyle/>
        <a:p>
          <a:endParaRPr lang="en-US" sz="1800">
            <a:solidFill>
              <a:schemeClr val="bg1"/>
            </a:solidFill>
          </a:endParaRPr>
        </a:p>
      </dgm:t>
    </dgm:pt>
    <dgm:pt modelId="{3BC4B2BD-2392-492A-B91C-5E40A44EF69C}" type="sibTrans" cxnId="{3A8FBDE7-73AB-492D-ABF5-AA608BCD3E8F}">
      <dgm:prSet/>
      <dgm:spPr/>
      <dgm:t>
        <a:bodyPr/>
        <a:lstStyle/>
        <a:p>
          <a:endParaRPr lang="en-US" sz="1800">
            <a:solidFill>
              <a:schemeClr val="bg1"/>
            </a:solidFill>
          </a:endParaRPr>
        </a:p>
      </dgm:t>
    </dgm:pt>
    <dgm:pt modelId="{E6B46222-7697-4579-93BE-45FD3BECD7E2}">
      <dgm:prSet phldrT="[Text]" custT="1"/>
      <dgm:spPr/>
      <dgm:t>
        <a:bodyPr/>
        <a:lstStyle/>
        <a:p>
          <a:pPr rtl="0"/>
          <a:r>
            <a:rPr lang="en-ZA" sz="1800" dirty="0" smtClean="0">
              <a:solidFill>
                <a:schemeClr val="bg1"/>
              </a:solidFill>
              <a:effectLst/>
              <a:latin typeface="Tw Cen MT" panose="020B0602020104020603" pitchFamily="34" charset="0"/>
              <a:ea typeface="+mn-ea"/>
              <a:cs typeface="+mn-cs"/>
            </a:rPr>
            <a:t>Partnership with key stakeholders (i.e. Dept.</a:t>
          </a:r>
          <a:r>
            <a:rPr lang="en-ZA" sz="1800" baseline="0" dirty="0" smtClean="0">
              <a:solidFill>
                <a:schemeClr val="bg1"/>
              </a:solidFill>
              <a:effectLst/>
              <a:latin typeface="Tw Cen MT" panose="020B0602020104020603" pitchFamily="34" charset="0"/>
              <a:ea typeface="+mn-ea"/>
              <a:cs typeface="+mn-cs"/>
            </a:rPr>
            <a:t> </a:t>
          </a:r>
          <a:r>
            <a:rPr lang="en-ZA" sz="1800" dirty="0" smtClean="0">
              <a:solidFill>
                <a:schemeClr val="bg1"/>
              </a:solidFill>
              <a:effectLst/>
              <a:latin typeface="Tw Cen MT" panose="020B0602020104020603" pitchFamily="34" charset="0"/>
              <a:ea typeface="+mn-ea"/>
              <a:cs typeface="+mn-cs"/>
            </a:rPr>
            <a:t>Education</a:t>
          </a:r>
          <a:r>
            <a:rPr lang="en-ZA" sz="1800" baseline="0" dirty="0" smtClean="0">
              <a:solidFill>
                <a:schemeClr val="bg1"/>
              </a:solidFill>
              <a:effectLst/>
              <a:latin typeface="Tw Cen MT" panose="020B0602020104020603" pitchFamily="34" charset="0"/>
              <a:ea typeface="+mn-ea"/>
              <a:cs typeface="+mn-cs"/>
            </a:rPr>
            <a:t> &amp; Health)</a:t>
          </a:r>
          <a:endParaRPr lang="en-US" sz="1800" dirty="0">
            <a:solidFill>
              <a:schemeClr val="bg1"/>
            </a:solidFill>
            <a:latin typeface="Tw Cen MT" panose="020B0602020104020603" pitchFamily="34" charset="0"/>
          </a:endParaRPr>
        </a:p>
      </dgm:t>
    </dgm:pt>
    <dgm:pt modelId="{0484E7ED-0C1F-4EB8-83CD-0A6375EEF507}" type="parTrans" cxnId="{C4323995-180C-4053-AE64-F70BD6A3171D}">
      <dgm:prSet/>
      <dgm:spPr/>
      <dgm:t>
        <a:bodyPr/>
        <a:lstStyle/>
        <a:p>
          <a:endParaRPr lang="en-US" sz="1800">
            <a:solidFill>
              <a:schemeClr val="bg1"/>
            </a:solidFill>
          </a:endParaRPr>
        </a:p>
      </dgm:t>
    </dgm:pt>
    <dgm:pt modelId="{9FEF9A17-CB13-49A2-92D4-7D11B45BF571}" type="sibTrans" cxnId="{C4323995-180C-4053-AE64-F70BD6A3171D}">
      <dgm:prSet/>
      <dgm:spPr/>
      <dgm:t>
        <a:bodyPr/>
        <a:lstStyle/>
        <a:p>
          <a:endParaRPr lang="en-US" sz="1800">
            <a:solidFill>
              <a:schemeClr val="bg1"/>
            </a:solidFill>
          </a:endParaRPr>
        </a:p>
      </dgm:t>
    </dgm:pt>
    <dgm:pt modelId="{5FB0F352-3DFD-4D54-8C28-84EEDE998381}">
      <dgm:prSet phldrT="[Text]" custT="1"/>
      <dgm:spPr/>
      <dgm:t>
        <a:bodyPr/>
        <a:lstStyle/>
        <a:p>
          <a:pPr algn="l"/>
          <a:r>
            <a:rPr lang="en-US" sz="1800" dirty="0" smtClean="0">
              <a:solidFill>
                <a:srgbClr val="002060"/>
              </a:solidFill>
              <a:latin typeface="Tw Cen MT" panose="020B0602020104020603" pitchFamily="34" charset="0"/>
            </a:rPr>
            <a:t>Threats </a:t>
          </a:r>
          <a:endParaRPr lang="en-US" sz="1800" dirty="0">
            <a:solidFill>
              <a:srgbClr val="002060"/>
            </a:solidFill>
            <a:latin typeface="Tw Cen MT" panose="020B0602020104020603" pitchFamily="34" charset="0"/>
          </a:endParaRPr>
        </a:p>
      </dgm:t>
    </dgm:pt>
    <dgm:pt modelId="{2905E58D-57E4-4031-A669-32EF28B1C465}" type="parTrans" cxnId="{6076ECA9-DED3-4C2B-AC57-0934727A7EFF}">
      <dgm:prSet/>
      <dgm:spPr/>
      <dgm:t>
        <a:bodyPr/>
        <a:lstStyle/>
        <a:p>
          <a:endParaRPr lang="en-US" sz="1800">
            <a:solidFill>
              <a:schemeClr val="bg1"/>
            </a:solidFill>
          </a:endParaRPr>
        </a:p>
      </dgm:t>
    </dgm:pt>
    <dgm:pt modelId="{CAB4D509-4090-4C99-A469-AF85E38A8891}" type="sibTrans" cxnId="{6076ECA9-DED3-4C2B-AC57-0934727A7EFF}">
      <dgm:prSet/>
      <dgm:spPr/>
      <dgm:t>
        <a:bodyPr/>
        <a:lstStyle/>
        <a:p>
          <a:endParaRPr lang="en-US" sz="1800">
            <a:solidFill>
              <a:schemeClr val="bg1"/>
            </a:solidFill>
          </a:endParaRPr>
        </a:p>
      </dgm:t>
    </dgm:pt>
    <dgm:pt modelId="{4DD3E037-65ED-4BE6-A060-9927EE49975A}">
      <dgm:prSet phldrT="[Text]" custT="1"/>
      <dgm:spPr>
        <a:solidFill>
          <a:schemeClr val="accent6">
            <a:lumMod val="60000"/>
            <a:lumOff val="40000"/>
          </a:schemeClr>
        </a:solidFill>
      </dgm:spPr>
      <dgm:t>
        <a:bodyPr/>
        <a:lstStyle/>
        <a:p>
          <a:pPr marL="171450" indent="0" defTabSz="800100" rtl="0">
            <a:lnSpc>
              <a:spcPct val="90000"/>
            </a:lnSpc>
            <a:spcBef>
              <a:spcPct val="0"/>
            </a:spcBef>
            <a:spcAft>
              <a:spcPct val="15000"/>
            </a:spcAft>
            <a:buNone/>
          </a:pPr>
          <a:r>
            <a:rPr lang="en-ZA" sz="1800" dirty="0" smtClean="0">
              <a:solidFill>
                <a:srgbClr val="002060"/>
              </a:solidFill>
              <a:effectLst/>
              <a:latin typeface="Tw Cen MT" panose="020B0602020104020603" pitchFamily="34" charset="0"/>
              <a:ea typeface="+mn-ea"/>
              <a:cs typeface="+mn-cs"/>
            </a:rPr>
            <a:t>Insufficient support in the maintenance of existing production infrastructure (owned by Public Works)</a:t>
          </a:r>
          <a:endParaRPr lang="en-US" sz="1800" dirty="0">
            <a:solidFill>
              <a:srgbClr val="002060"/>
            </a:solidFill>
            <a:latin typeface="Tw Cen MT" panose="020B0602020104020603" pitchFamily="34" charset="0"/>
          </a:endParaRPr>
        </a:p>
      </dgm:t>
    </dgm:pt>
    <dgm:pt modelId="{8F914867-C40B-4AE8-9430-CA325A0BE5AB}" type="parTrans" cxnId="{2F9E0694-DAB2-49B1-9690-9AAA1FFB222C}">
      <dgm:prSet/>
      <dgm:spPr/>
      <dgm:t>
        <a:bodyPr/>
        <a:lstStyle/>
        <a:p>
          <a:endParaRPr lang="en-US" sz="1800">
            <a:solidFill>
              <a:schemeClr val="bg1"/>
            </a:solidFill>
          </a:endParaRPr>
        </a:p>
      </dgm:t>
    </dgm:pt>
    <dgm:pt modelId="{96C9621B-FDDA-44F2-A1E2-EECF55F75C74}" type="sibTrans" cxnId="{2F9E0694-DAB2-49B1-9690-9AAA1FFB222C}">
      <dgm:prSet/>
      <dgm:spPr/>
      <dgm:t>
        <a:bodyPr/>
        <a:lstStyle/>
        <a:p>
          <a:endParaRPr lang="en-US" sz="1800">
            <a:solidFill>
              <a:schemeClr val="bg1"/>
            </a:solidFill>
          </a:endParaRPr>
        </a:p>
      </dgm:t>
    </dgm:pt>
    <dgm:pt modelId="{D1302483-0ACF-48F8-935D-F5B6CD8C8145}">
      <dgm:prSet custT="1"/>
      <dgm:spPr/>
      <dgm:t>
        <a:bodyPr/>
        <a:lstStyle/>
        <a:p>
          <a:pPr rtl="0"/>
          <a:r>
            <a:rPr lang="en-ZA" sz="1800" smtClean="0">
              <a:solidFill>
                <a:schemeClr val="bg1"/>
              </a:solidFill>
              <a:effectLst/>
              <a:latin typeface="Tw Cen MT" panose="020B0602020104020603" pitchFamily="34" charset="0"/>
              <a:ea typeface="+mn-ea"/>
              <a:cs typeface="+mn-cs"/>
            </a:rPr>
            <a:t>Commitment of the  National Treasury and the Government Support</a:t>
          </a:r>
          <a:endParaRPr lang="en-US" sz="1800" dirty="0" smtClean="0">
            <a:solidFill>
              <a:schemeClr val="bg1"/>
            </a:solidFill>
            <a:effectLst/>
            <a:latin typeface="Tw Cen MT" panose="020B0602020104020603" pitchFamily="34" charset="0"/>
            <a:ea typeface="+mn-ea"/>
            <a:cs typeface="+mn-cs"/>
          </a:endParaRPr>
        </a:p>
      </dgm:t>
    </dgm:pt>
    <dgm:pt modelId="{5EB1F9A4-EAAB-4CA8-B68A-9147CF9C5A4C}" type="parTrans" cxnId="{4D036CCB-9229-4EF6-AF64-2566DD668CBD}">
      <dgm:prSet/>
      <dgm:spPr/>
      <dgm:t>
        <a:bodyPr/>
        <a:lstStyle/>
        <a:p>
          <a:endParaRPr lang="en-US" sz="1800"/>
        </a:p>
      </dgm:t>
    </dgm:pt>
    <dgm:pt modelId="{2804EE68-93B2-4430-AC85-4AF450D529C1}" type="sibTrans" cxnId="{4D036CCB-9229-4EF6-AF64-2566DD668CBD}">
      <dgm:prSet/>
      <dgm:spPr/>
      <dgm:t>
        <a:bodyPr/>
        <a:lstStyle/>
        <a:p>
          <a:endParaRPr lang="en-US" sz="1800"/>
        </a:p>
      </dgm:t>
    </dgm:pt>
    <dgm:pt modelId="{280FE41C-B627-44BF-91E5-7F926ED30ECA}">
      <dgm:prSet custT="1"/>
      <dgm:spPr/>
      <dgm:t>
        <a:bodyPr/>
        <a:lstStyle/>
        <a:p>
          <a:r>
            <a:rPr lang="en-ZA" sz="1800" dirty="0" smtClean="0">
              <a:solidFill>
                <a:schemeClr val="bg1"/>
              </a:solidFill>
              <a:effectLst/>
              <a:latin typeface="Tw Cen MT" panose="020B0602020104020603" pitchFamily="34" charset="0"/>
              <a:ea typeface="+mn-ea"/>
              <a:cs typeface="+mn-cs"/>
            </a:rPr>
            <a:t>Local</a:t>
          </a:r>
          <a:r>
            <a:rPr lang="en-ZA" sz="1800" baseline="0" dirty="0" smtClean="0">
              <a:solidFill>
                <a:schemeClr val="bg1"/>
              </a:solidFill>
              <a:effectLst/>
              <a:latin typeface="Tw Cen MT" panose="020B0602020104020603" pitchFamily="34" charset="0"/>
              <a:ea typeface="+mn-ea"/>
              <a:cs typeface="+mn-cs"/>
            </a:rPr>
            <a:t> content </a:t>
          </a:r>
          <a:r>
            <a:rPr lang="en-ZA" sz="1800" dirty="0" smtClean="0">
              <a:solidFill>
                <a:schemeClr val="bg1"/>
              </a:solidFill>
              <a:effectLst/>
              <a:latin typeface="Tw Cen MT" panose="020B0602020104020603" pitchFamily="34" charset="0"/>
              <a:ea typeface="+mn-ea"/>
              <a:cs typeface="+mn-cs"/>
            </a:rPr>
            <a:t>procurement policy</a:t>
          </a:r>
          <a:r>
            <a:rPr lang="en-ZA" sz="1800" baseline="0" dirty="0" smtClean="0">
              <a:solidFill>
                <a:schemeClr val="bg1"/>
              </a:solidFill>
              <a:effectLst/>
              <a:latin typeface="Tw Cen MT" panose="020B0602020104020603" pitchFamily="34" charset="0"/>
              <a:ea typeface="+mn-ea"/>
              <a:cs typeface="+mn-cs"/>
            </a:rPr>
            <a:t> (</a:t>
          </a:r>
          <a:r>
            <a:rPr lang="en-ZA" sz="1800" dirty="0" smtClean="0">
              <a:solidFill>
                <a:schemeClr val="bg1"/>
              </a:solidFill>
              <a:effectLst/>
              <a:latin typeface="Tw Cen MT" panose="020B0602020104020603" pitchFamily="34" charset="0"/>
              <a:ea typeface="+mn-ea"/>
              <a:cs typeface="+mn-cs"/>
            </a:rPr>
            <a:t>use of locally produced raw materials)</a:t>
          </a:r>
        </a:p>
      </dgm:t>
    </dgm:pt>
    <dgm:pt modelId="{AF0CD9B7-004E-4065-908E-79968366BF73}" type="parTrans" cxnId="{4EAE79A1-B135-44B0-8BB6-EE9031BDD481}">
      <dgm:prSet/>
      <dgm:spPr/>
      <dgm:t>
        <a:bodyPr/>
        <a:lstStyle/>
        <a:p>
          <a:endParaRPr lang="en-US" sz="1800"/>
        </a:p>
      </dgm:t>
    </dgm:pt>
    <dgm:pt modelId="{81326FD3-B42C-4116-9DA7-CCD78E706CDC}" type="sibTrans" cxnId="{4EAE79A1-B135-44B0-8BB6-EE9031BDD481}">
      <dgm:prSet/>
      <dgm:spPr/>
      <dgm:t>
        <a:bodyPr/>
        <a:lstStyle/>
        <a:p>
          <a:endParaRPr lang="en-US" sz="1800"/>
        </a:p>
      </dgm:t>
    </dgm:pt>
    <dgm:pt modelId="{BAAD3B94-DA4E-4A15-95E7-E1070AC4BAD3}">
      <dgm:prSet phldrT="[Text]" custT="1"/>
      <dgm:spPr>
        <a:solidFill>
          <a:schemeClr val="accent6">
            <a:lumMod val="60000"/>
            <a:lumOff val="4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ZA" sz="1800" dirty="0" smtClean="0">
              <a:solidFill>
                <a:srgbClr val="002060"/>
              </a:solidFill>
              <a:effectLst/>
              <a:latin typeface="Tw Cen MT" panose="020B0602020104020603" pitchFamily="34" charset="0"/>
              <a:ea typeface="+mn-ea"/>
              <a:cs typeface="+mn-cs"/>
            </a:rPr>
            <a:t> Competition form the private sectors and other government similar and or related products.</a:t>
          </a:r>
        </a:p>
        <a:p>
          <a:pPr marL="171450" indent="0" defTabSz="800100" rtl="0">
            <a:lnSpc>
              <a:spcPct val="90000"/>
            </a:lnSpc>
            <a:spcBef>
              <a:spcPct val="0"/>
            </a:spcBef>
            <a:spcAft>
              <a:spcPct val="15000"/>
            </a:spcAft>
            <a:buNone/>
          </a:pPr>
          <a:r>
            <a:rPr lang="en-ZA" sz="1800" dirty="0" smtClean="0">
              <a:solidFill>
                <a:srgbClr val="002060"/>
              </a:solidFill>
              <a:effectLst/>
              <a:latin typeface="Tw Cen MT" panose="020B0602020104020603" pitchFamily="34" charset="0"/>
              <a:ea typeface="+mn-ea"/>
              <a:cs typeface="+mn-cs"/>
            </a:rPr>
            <a:t>Inadequate and ineffective governance </a:t>
          </a:r>
        </a:p>
      </dgm:t>
    </dgm:pt>
    <dgm:pt modelId="{9D438944-EAC0-4BA4-A128-CD4EA8D9B064}" type="parTrans" cxnId="{ED60E726-7FD0-4205-8F56-E6B175DE8586}">
      <dgm:prSet/>
      <dgm:spPr/>
      <dgm:t>
        <a:bodyPr/>
        <a:lstStyle/>
        <a:p>
          <a:endParaRPr lang="en-US" sz="1800"/>
        </a:p>
      </dgm:t>
    </dgm:pt>
    <dgm:pt modelId="{03AD4956-D932-4673-A902-EA878F42CD6D}" type="sibTrans" cxnId="{ED60E726-7FD0-4205-8F56-E6B175DE8586}">
      <dgm:prSet/>
      <dgm:spPr/>
      <dgm:t>
        <a:bodyPr/>
        <a:lstStyle/>
        <a:p>
          <a:endParaRPr lang="en-US" sz="1800"/>
        </a:p>
      </dgm:t>
    </dgm:pt>
    <dgm:pt modelId="{14A3247A-1F07-4F46-AB4B-D6D73EB1FDB9}">
      <dgm:prSet phldrT="[Text]" custT="1"/>
      <dgm:spPr>
        <a:solidFill>
          <a:schemeClr val="accent6">
            <a:lumMod val="60000"/>
            <a:lumOff val="40000"/>
          </a:schemeClr>
        </a:solidFill>
      </dgm:spPr>
      <dgm:t>
        <a:bodyPr/>
        <a:lstStyle/>
        <a:p>
          <a:pPr marL="171450" indent="0" defTabSz="800100" rtl="0">
            <a:lnSpc>
              <a:spcPct val="90000"/>
            </a:lnSpc>
            <a:spcBef>
              <a:spcPct val="0"/>
            </a:spcBef>
            <a:spcAft>
              <a:spcPct val="15000"/>
            </a:spcAft>
            <a:buNone/>
          </a:pPr>
          <a:r>
            <a:rPr lang="en-ZA" sz="1800" dirty="0" smtClean="0">
              <a:solidFill>
                <a:srgbClr val="002060"/>
              </a:solidFill>
              <a:effectLst/>
              <a:latin typeface="Tw Cen MT" panose="020B0602020104020603" pitchFamily="34" charset="0"/>
              <a:ea typeface="+mn-ea"/>
              <a:cs typeface="+mn-cs"/>
            </a:rPr>
            <a:t>Legal identity and other governance related matters.</a:t>
          </a:r>
        </a:p>
      </dgm:t>
    </dgm:pt>
    <dgm:pt modelId="{F9195C9C-598D-4892-BE10-E831B4C97038}" type="parTrans" cxnId="{DA13A0AC-7A2A-4A71-9DC6-09C23D4CD304}">
      <dgm:prSet/>
      <dgm:spPr/>
      <dgm:t>
        <a:bodyPr/>
        <a:lstStyle/>
        <a:p>
          <a:endParaRPr lang="en-US" sz="1800"/>
        </a:p>
      </dgm:t>
    </dgm:pt>
    <dgm:pt modelId="{8AF61AD1-CA58-4157-89A2-14DAE740BCE3}" type="sibTrans" cxnId="{DA13A0AC-7A2A-4A71-9DC6-09C23D4CD304}">
      <dgm:prSet/>
      <dgm:spPr/>
      <dgm:t>
        <a:bodyPr/>
        <a:lstStyle/>
        <a:p>
          <a:endParaRPr lang="en-US" sz="1800"/>
        </a:p>
      </dgm:t>
    </dgm:pt>
    <dgm:pt modelId="{CDE9C542-55C2-403D-8FB0-8C22DA938026}">
      <dgm:prSet phldrT="[Text]" custT="1"/>
      <dgm:spPr>
        <a:solidFill>
          <a:schemeClr val="accent6">
            <a:lumMod val="60000"/>
            <a:lumOff val="40000"/>
          </a:schemeClr>
        </a:solidFill>
      </dgm:spPr>
      <dgm:t>
        <a:bodyPr/>
        <a:lstStyle/>
        <a:p>
          <a:pPr marL="171450" indent="0" defTabSz="800100" rtl="0">
            <a:lnSpc>
              <a:spcPct val="90000"/>
            </a:lnSpc>
            <a:spcBef>
              <a:spcPct val="0"/>
            </a:spcBef>
            <a:spcAft>
              <a:spcPct val="15000"/>
            </a:spcAft>
            <a:buNone/>
          </a:pPr>
          <a:r>
            <a:rPr lang="en-ZA" sz="1800" dirty="0" smtClean="0">
              <a:solidFill>
                <a:srgbClr val="002060"/>
              </a:solidFill>
              <a:effectLst/>
              <a:latin typeface="Tw Cen MT" panose="020B0602020104020603" pitchFamily="34" charset="0"/>
              <a:ea typeface="+mn-ea"/>
              <a:cs typeface="+mn-cs"/>
            </a:rPr>
            <a:t>Delegation</a:t>
          </a:r>
          <a:r>
            <a:rPr lang="en-ZA" sz="1800" baseline="0" dirty="0" smtClean="0">
              <a:solidFill>
                <a:srgbClr val="002060"/>
              </a:solidFill>
              <a:effectLst/>
              <a:latin typeface="Tw Cen MT" panose="020B0602020104020603" pitchFamily="34" charset="0"/>
              <a:ea typeface="+mn-ea"/>
              <a:cs typeface="+mn-cs"/>
            </a:rPr>
            <a:t> of authority and </a:t>
          </a:r>
          <a:r>
            <a:rPr lang="en-ZA" sz="1800" dirty="0" smtClean="0">
              <a:solidFill>
                <a:srgbClr val="002060"/>
              </a:solidFill>
              <a:effectLst/>
              <a:latin typeface="Tw Cen MT" panose="020B0602020104020603" pitchFamily="34" charset="0"/>
              <a:ea typeface="+mn-ea"/>
              <a:cs typeface="+mn-cs"/>
            </a:rPr>
            <a:t>Supply Chain Management  processes</a:t>
          </a:r>
        </a:p>
      </dgm:t>
    </dgm:pt>
    <dgm:pt modelId="{114BBF0F-2D41-4DA3-862D-35EC6C0907FD}" type="parTrans" cxnId="{ED275548-A811-4FD4-9BA0-B4B47CBAA76F}">
      <dgm:prSet/>
      <dgm:spPr/>
      <dgm:t>
        <a:bodyPr/>
        <a:lstStyle/>
        <a:p>
          <a:endParaRPr lang="en-US" sz="1800"/>
        </a:p>
      </dgm:t>
    </dgm:pt>
    <dgm:pt modelId="{1C9C677D-26BD-405C-938A-0B96086B52D4}" type="sibTrans" cxnId="{ED275548-A811-4FD4-9BA0-B4B47CBAA76F}">
      <dgm:prSet/>
      <dgm:spPr/>
      <dgm:t>
        <a:bodyPr/>
        <a:lstStyle/>
        <a:p>
          <a:endParaRPr lang="en-US" sz="1800"/>
        </a:p>
      </dgm:t>
    </dgm:pt>
    <dgm:pt modelId="{597C0C95-577F-445D-BCB8-E653DC31BED1}" type="pres">
      <dgm:prSet presAssocID="{D7F61B25-F95C-43B8-8703-89EDD28D1217}" presName="Name0" presStyleCnt="0">
        <dgm:presLayoutVars>
          <dgm:dir/>
          <dgm:animLvl val="lvl"/>
          <dgm:resizeHandles val="exact"/>
        </dgm:presLayoutVars>
      </dgm:prSet>
      <dgm:spPr/>
      <dgm:t>
        <a:bodyPr/>
        <a:lstStyle/>
        <a:p>
          <a:endParaRPr lang="en-US"/>
        </a:p>
      </dgm:t>
    </dgm:pt>
    <dgm:pt modelId="{0296477E-E08B-4A84-8680-33E46F7B68D0}" type="pres">
      <dgm:prSet presAssocID="{3532FA01-BABE-4DA1-85B0-14E4EF7CD56B}" presName="linNode" presStyleCnt="0"/>
      <dgm:spPr/>
    </dgm:pt>
    <dgm:pt modelId="{E78AD912-408E-45E9-8D5D-7F0985883E58}" type="pres">
      <dgm:prSet presAssocID="{3532FA01-BABE-4DA1-85B0-14E4EF7CD56B}" presName="parTx" presStyleLbl="revTx" presStyleIdx="0" presStyleCnt="2" custScaleX="88688" custLinFactNeighborY="-84558">
        <dgm:presLayoutVars>
          <dgm:chMax val="1"/>
          <dgm:bulletEnabled val="1"/>
        </dgm:presLayoutVars>
      </dgm:prSet>
      <dgm:spPr/>
      <dgm:t>
        <a:bodyPr/>
        <a:lstStyle/>
        <a:p>
          <a:endParaRPr lang="en-US"/>
        </a:p>
      </dgm:t>
    </dgm:pt>
    <dgm:pt modelId="{DCED32CC-8AAE-4621-8864-9513A282D543}" type="pres">
      <dgm:prSet presAssocID="{3532FA01-BABE-4DA1-85B0-14E4EF7CD56B}" presName="bracket" presStyleLbl="parChTrans1D1" presStyleIdx="0" presStyleCnt="2" custLinFactX="-2250" custLinFactNeighborX="-100000" custLinFactNeighborY="-6160"/>
      <dgm:spPr/>
    </dgm:pt>
    <dgm:pt modelId="{26725088-F887-4834-A31F-989503C93369}" type="pres">
      <dgm:prSet presAssocID="{3532FA01-BABE-4DA1-85B0-14E4EF7CD56B}" presName="spH" presStyleCnt="0"/>
      <dgm:spPr/>
    </dgm:pt>
    <dgm:pt modelId="{51E9E6A0-4E94-4620-9D3D-BCD498431FEB}" type="pres">
      <dgm:prSet presAssocID="{3532FA01-BABE-4DA1-85B0-14E4EF7CD56B}" presName="desTx" presStyleLbl="node1" presStyleIdx="0" presStyleCnt="2" custScaleX="114449" custScaleY="100400" custLinFactNeighborX="-22586" custLinFactNeighborY="-8933">
        <dgm:presLayoutVars>
          <dgm:bulletEnabled val="1"/>
        </dgm:presLayoutVars>
      </dgm:prSet>
      <dgm:spPr/>
      <dgm:t>
        <a:bodyPr/>
        <a:lstStyle/>
        <a:p>
          <a:endParaRPr lang="en-US"/>
        </a:p>
      </dgm:t>
    </dgm:pt>
    <dgm:pt modelId="{20ECF543-E90B-408A-8257-1A9F20623C46}" type="pres">
      <dgm:prSet presAssocID="{3BC4B2BD-2392-492A-B91C-5E40A44EF69C}" presName="spV" presStyleCnt="0"/>
      <dgm:spPr/>
    </dgm:pt>
    <dgm:pt modelId="{E105BE4B-63A2-4887-AEF5-B7AB635B27BA}" type="pres">
      <dgm:prSet presAssocID="{5FB0F352-3DFD-4D54-8C28-84EEDE998381}" presName="linNode" presStyleCnt="0"/>
      <dgm:spPr/>
    </dgm:pt>
    <dgm:pt modelId="{58C2EDE4-CE39-4399-8F38-49DD0B36B7BC}" type="pres">
      <dgm:prSet presAssocID="{5FB0F352-3DFD-4D54-8C28-84EEDE998381}" presName="parTx" presStyleLbl="revTx" presStyleIdx="1" presStyleCnt="2" custScaleX="76511" custLinFactNeighborX="-20824" custLinFactNeighborY="-2032">
        <dgm:presLayoutVars>
          <dgm:chMax val="1"/>
          <dgm:bulletEnabled val="1"/>
        </dgm:presLayoutVars>
      </dgm:prSet>
      <dgm:spPr/>
      <dgm:t>
        <a:bodyPr/>
        <a:lstStyle/>
        <a:p>
          <a:endParaRPr lang="en-US"/>
        </a:p>
      </dgm:t>
    </dgm:pt>
    <dgm:pt modelId="{519E4A00-0EA5-4EFB-8F0A-0C72FAEA74F9}" type="pres">
      <dgm:prSet presAssocID="{5FB0F352-3DFD-4D54-8C28-84EEDE998381}" presName="bracket" presStyleLbl="parChTrans1D1" presStyleIdx="1" presStyleCnt="2" custLinFactNeighborX="-21447"/>
      <dgm:spPr/>
    </dgm:pt>
    <dgm:pt modelId="{3816A63C-4B9B-4134-B900-89E3D232AC00}" type="pres">
      <dgm:prSet presAssocID="{5FB0F352-3DFD-4D54-8C28-84EEDE998381}" presName="spH" presStyleCnt="0"/>
      <dgm:spPr/>
    </dgm:pt>
    <dgm:pt modelId="{EDD90E5C-7526-405F-AA9A-1DAEBC150BF8}" type="pres">
      <dgm:prSet presAssocID="{5FB0F352-3DFD-4D54-8C28-84EEDE998381}" presName="desTx" presStyleLbl="node1" presStyleIdx="1" presStyleCnt="2" custScaleX="110026" custScaleY="115020">
        <dgm:presLayoutVars>
          <dgm:bulletEnabled val="1"/>
        </dgm:presLayoutVars>
      </dgm:prSet>
      <dgm:spPr/>
      <dgm:t>
        <a:bodyPr/>
        <a:lstStyle/>
        <a:p>
          <a:endParaRPr lang="en-US"/>
        </a:p>
      </dgm:t>
    </dgm:pt>
  </dgm:ptLst>
  <dgm:cxnLst>
    <dgm:cxn modelId="{ED275548-A811-4FD4-9BA0-B4B47CBAA76F}" srcId="{5FB0F352-3DFD-4D54-8C28-84EEDE998381}" destId="{CDE9C542-55C2-403D-8FB0-8C22DA938026}" srcOrd="3" destOrd="0" parTransId="{114BBF0F-2D41-4DA3-862D-35EC6C0907FD}" sibTransId="{1C9C677D-26BD-405C-938A-0B96086B52D4}"/>
    <dgm:cxn modelId="{3A8FBDE7-73AB-492D-ABF5-AA608BCD3E8F}" srcId="{D7F61B25-F95C-43B8-8703-89EDD28D1217}" destId="{3532FA01-BABE-4DA1-85B0-14E4EF7CD56B}" srcOrd="0" destOrd="0" parTransId="{17BBF46F-B02C-4099-8400-04FED240AD46}" sibTransId="{3BC4B2BD-2392-492A-B91C-5E40A44EF69C}"/>
    <dgm:cxn modelId="{4EAE79A1-B135-44B0-8BB6-EE9031BDD481}" srcId="{3532FA01-BABE-4DA1-85B0-14E4EF7CD56B}" destId="{280FE41C-B627-44BF-91E5-7F926ED30ECA}" srcOrd="2" destOrd="0" parTransId="{AF0CD9B7-004E-4065-908E-79968366BF73}" sibTransId="{81326FD3-B42C-4116-9DA7-CCD78E706CDC}"/>
    <dgm:cxn modelId="{D053E880-3C7D-49B5-A131-9076D988319C}" type="presOf" srcId="{D1302483-0ACF-48F8-935D-F5B6CD8C8145}" destId="{51E9E6A0-4E94-4620-9D3D-BCD498431FEB}" srcOrd="0" destOrd="1" presId="urn:diagrams.loki3.com/BracketList"/>
    <dgm:cxn modelId="{7B5F1E35-AC61-4370-B2FB-D59AB1C6DE0B}" type="presOf" srcId="{4DD3E037-65ED-4BE6-A060-9927EE49975A}" destId="{EDD90E5C-7526-405F-AA9A-1DAEBC150BF8}" srcOrd="0" destOrd="0" presId="urn:diagrams.loki3.com/BracketList"/>
    <dgm:cxn modelId="{C1E49D45-887A-435E-91FF-822B20FD060D}" type="presOf" srcId="{3532FA01-BABE-4DA1-85B0-14E4EF7CD56B}" destId="{E78AD912-408E-45E9-8D5D-7F0985883E58}" srcOrd="0" destOrd="0" presId="urn:diagrams.loki3.com/BracketList"/>
    <dgm:cxn modelId="{5525DD7E-3676-423E-8CBB-CB657C3CD0BD}" type="presOf" srcId="{BAAD3B94-DA4E-4A15-95E7-E1070AC4BAD3}" destId="{EDD90E5C-7526-405F-AA9A-1DAEBC150BF8}" srcOrd="0" destOrd="1" presId="urn:diagrams.loki3.com/BracketList"/>
    <dgm:cxn modelId="{604D76B5-4567-4409-AC55-1F3CD177C0B4}" type="presOf" srcId="{E6B46222-7697-4579-93BE-45FD3BECD7E2}" destId="{51E9E6A0-4E94-4620-9D3D-BCD498431FEB}" srcOrd="0" destOrd="0" presId="urn:diagrams.loki3.com/BracketList"/>
    <dgm:cxn modelId="{531BBFED-3869-4FED-8CF5-79365E0ADA66}" type="presOf" srcId="{280FE41C-B627-44BF-91E5-7F926ED30ECA}" destId="{51E9E6A0-4E94-4620-9D3D-BCD498431FEB}" srcOrd="0" destOrd="2" presId="urn:diagrams.loki3.com/BracketList"/>
    <dgm:cxn modelId="{64FC9CCA-14A3-41F5-A52F-128469848362}" type="presOf" srcId="{5FB0F352-3DFD-4D54-8C28-84EEDE998381}" destId="{58C2EDE4-CE39-4399-8F38-49DD0B36B7BC}" srcOrd="0" destOrd="0" presId="urn:diagrams.loki3.com/BracketList"/>
    <dgm:cxn modelId="{DA13A0AC-7A2A-4A71-9DC6-09C23D4CD304}" srcId="{5FB0F352-3DFD-4D54-8C28-84EEDE998381}" destId="{14A3247A-1F07-4F46-AB4B-D6D73EB1FDB9}" srcOrd="2" destOrd="0" parTransId="{F9195C9C-598D-4892-BE10-E831B4C97038}" sibTransId="{8AF61AD1-CA58-4157-89A2-14DAE740BCE3}"/>
    <dgm:cxn modelId="{12C98A1E-20EA-4BAD-8641-69BA34AFF281}" type="presOf" srcId="{CDE9C542-55C2-403D-8FB0-8C22DA938026}" destId="{EDD90E5C-7526-405F-AA9A-1DAEBC150BF8}" srcOrd="0" destOrd="3" presId="urn:diagrams.loki3.com/BracketList"/>
    <dgm:cxn modelId="{4D036CCB-9229-4EF6-AF64-2566DD668CBD}" srcId="{3532FA01-BABE-4DA1-85B0-14E4EF7CD56B}" destId="{D1302483-0ACF-48F8-935D-F5B6CD8C8145}" srcOrd="1" destOrd="0" parTransId="{5EB1F9A4-EAAB-4CA8-B68A-9147CF9C5A4C}" sibTransId="{2804EE68-93B2-4430-AC85-4AF450D529C1}"/>
    <dgm:cxn modelId="{3F32C462-E8B4-4915-B565-FA9896245555}" type="presOf" srcId="{14A3247A-1F07-4F46-AB4B-D6D73EB1FDB9}" destId="{EDD90E5C-7526-405F-AA9A-1DAEBC150BF8}" srcOrd="0" destOrd="2" presId="urn:diagrams.loki3.com/BracketList"/>
    <dgm:cxn modelId="{2F9E0694-DAB2-49B1-9690-9AAA1FFB222C}" srcId="{5FB0F352-3DFD-4D54-8C28-84EEDE998381}" destId="{4DD3E037-65ED-4BE6-A060-9927EE49975A}" srcOrd="0" destOrd="0" parTransId="{8F914867-C40B-4AE8-9430-CA325A0BE5AB}" sibTransId="{96C9621B-FDDA-44F2-A1E2-EECF55F75C74}"/>
    <dgm:cxn modelId="{03DA1E6B-D3DB-4DBC-8768-03A4A83394D9}" type="presOf" srcId="{D7F61B25-F95C-43B8-8703-89EDD28D1217}" destId="{597C0C95-577F-445D-BCB8-E653DC31BED1}" srcOrd="0" destOrd="0" presId="urn:diagrams.loki3.com/BracketList"/>
    <dgm:cxn modelId="{ED60E726-7FD0-4205-8F56-E6B175DE8586}" srcId="{5FB0F352-3DFD-4D54-8C28-84EEDE998381}" destId="{BAAD3B94-DA4E-4A15-95E7-E1070AC4BAD3}" srcOrd="1" destOrd="0" parTransId="{9D438944-EAC0-4BA4-A128-CD4EA8D9B064}" sibTransId="{03AD4956-D932-4673-A902-EA878F42CD6D}"/>
    <dgm:cxn modelId="{6076ECA9-DED3-4C2B-AC57-0934727A7EFF}" srcId="{D7F61B25-F95C-43B8-8703-89EDD28D1217}" destId="{5FB0F352-3DFD-4D54-8C28-84EEDE998381}" srcOrd="1" destOrd="0" parTransId="{2905E58D-57E4-4031-A669-32EF28B1C465}" sibTransId="{CAB4D509-4090-4C99-A469-AF85E38A8891}"/>
    <dgm:cxn modelId="{C4323995-180C-4053-AE64-F70BD6A3171D}" srcId="{3532FA01-BABE-4DA1-85B0-14E4EF7CD56B}" destId="{E6B46222-7697-4579-93BE-45FD3BECD7E2}" srcOrd="0" destOrd="0" parTransId="{0484E7ED-0C1F-4EB8-83CD-0A6375EEF507}" sibTransId="{9FEF9A17-CB13-49A2-92D4-7D11B45BF571}"/>
    <dgm:cxn modelId="{6DB1AD68-64E4-4647-9BD1-A8ED49F413D6}" type="presParOf" srcId="{597C0C95-577F-445D-BCB8-E653DC31BED1}" destId="{0296477E-E08B-4A84-8680-33E46F7B68D0}" srcOrd="0" destOrd="0" presId="urn:diagrams.loki3.com/BracketList"/>
    <dgm:cxn modelId="{D8D392AB-8920-46FB-858D-AFA60EFFE9F0}" type="presParOf" srcId="{0296477E-E08B-4A84-8680-33E46F7B68D0}" destId="{E78AD912-408E-45E9-8D5D-7F0985883E58}" srcOrd="0" destOrd="0" presId="urn:diagrams.loki3.com/BracketList"/>
    <dgm:cxn modelId="{A7E29EEC-0EAC-4C5C-8B8C-F6DA91D2F3D6}" type="presParOf" srcId="{0296477E-E08B-4A84-8680-33E46F7B68D0}" destId="{DCED32CC-8AAE-4621-8864-9513A282D543}" srcOrd="1" destOrd="0" presId="urn:diagrams.loki3.com/BracketList"/>
    <dgm:cxn modelId="{723023DC-B644-484F-99C9-7026B2C2AA4D}" type="presParOf" srcId="{0296477E-E08B-4A84-8680-33E46F7B68D0}" destId="{26725088-F887-4834-A31F-989503C93369}" srcOrd="2" destOrd="0" presId="urn:diagrams.loki3.com/BracketList"/>
    <dgm:cxn modelId="{43ED774B-88C4-4BBE-9F4F-65D2D999CB0E}" type="presParOf" srcId="{0296477E-E08B-4A84-8680-33E46F7B68D0}" destId="{51E9E6A0-4E94-4620-9D3D-BCD498431FEB}" srcOrd="3" destOrd="0" presId="urn:diagrams.loki3.com/BracketList"/>
    <dgm:cxn modelId="{C3EF2301-6682-4CD4-967D-5E044C8A314D}" type="presParOf" srcId="{597C0C95-577F-445D-BCB8-E653DC31BED1}" destId="{20ECF543-E90B-408A-8257-1A9F20623C46}" srcOrd="1" destOrd="0" presId="urn:diagrams.loki3.com/BracketList"/>
    <dgm:cxn modelId="{B1DC607E-E1A4-4607-BD74-25EBDB28C95F}" type="presParOf" srcId="{597C0C95-577F-445D-BCB8-E653DC31BED1}" destId="{E105BE4B-63A2-4887-AEF5-B7AB635B27BA}" srcOrd="2" destOrd="0" presId="urn:diagrams.loki3.com/BracketList"/>
    <dgm:cxn modelId="{76CE13F9-F634-4431-A7E6-590FB8F17670}" type="presParOf" srcId="{E105BE4B-63A2-4887-AEF5-B7AB635B27BA}" destId="{58C2EDE4-CE39-4399-8F38-49DD0B36B7BC}" srcOrd="0" destOrd="0" presId="urn:diagrams.loki3.com/BracketList"/>
    <dgm:cxn modelId="{8272C0C6-E9F7-4C80-B01E-D5B36F56D01D}" type="presParOf" srcId="{E105BE4B-63A2-4887-AEF5-B7AB635B27BA}" destId="{519E4A00-0EA5-4EFB-8F0A-0C72FAEA74F9}" srcOrd="1" destOrd="0" presId="urn:diagrams.loki3.com/BracketList"/>
    <dgm:cxn modelId="{A6C3639E-EB02-4D7F-BD64-BC628FFEC15F}" type="presParOf" srcId="{E105BE4B-63A2-4887-AEF5-B7AB635B27BA}" destId="{3816A63C-4B9B-4134-B900-89E3D232AC00}" srcOrd="2" destOrd="0" presId="urn:diagrams.loki3.com/BracketList"/>
    <dgm:cxn modelId="{4855227C-3D6F-47CC-98F3-5824389F3748}" type="presParOf" srcId="{E105BE4B-63A2-4887-AEF5-B7AB635B27BA}" destId="{EDD90E5C-7526-405F-AA9A-1DAEBC150BF8}"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169D0-C48D-4C58-A139-AAC2997C2E1B}" type="doc">
      <dgm:prSet loTypeId="urn:microsoft.com/office/officeart/2005/8/layout/equation2" loCatId="process" qsTypeId="urn:microsoft.com/office/officeart/2005/8/quickstyle/simple1" qsCatId="simple" csTypeId="urn:microsoft.com/office/officeart/2005/8/colors/accent1_2" csCatId="accent1" phldr="1"/>
      <dgm:spPr/>
    </dgm:pt>
    <dgm:pt modelId="{1578303D-F9D4-44CD-B397-A00206745138}">
      <dgm:prSet phldrT="[Text]" custT="1"/>
      <dgm:spPr/>
      <dgm:t>
        <a:bodyPr/>
        <a:lstStyle/>
        <a:p>
          <a:r>
            <a:rPr lang="en-US" sz="2000" dirty="0" smtClean="0">
              <a:latin typeface="Tw Cen MT" panose="020B0602020104020603" pitchFamily="34" charset="0"/>
            </a:rPr>
            <a:t>Our mandate</a:t>
          </a:r>
          <a:endParaRPr lang="en-US" sz="2000" dirty="0">
            <a:latin typeface="Tw Cen MT" panose="020B0602020104020603" pitchFamily="34" charset="0"/>
          </a:endParaRPr>
        </a:p>
      </dgm:t>
    </dgm:pt>
    <dgm:pt modelId="{F00FB6D8-B1B0-49EC-AD4D-25757BD429A6}" type="parTrans" cxnId="{E9D0B629-780A-40F6-A072-1B5C60617DE6}">
      <dgm:prSet/>
      <dgm:spPr/>
      <dgm:t>
        <a:bodyPr/>
        <a:lstStyle/>
        <a:p>
          <a:endParaRPr lang="en-US"/>
        </a:p>
      </dgm:t>
    </dgm:pt>
    <dgm:pt modelId="{3B13EA4F-120F-44D4-8308-755505A22599}" type="sibTrans" cxnId="{E9D0B629-780A-40F6-A072-1B5C60617DE6}">
      <dgm:prSet/>
      <dgm:spPr/>
      <dgm:t>
        <a:bodyPr/>
        <a:lstStyle/>
        <a:p>
          <a:endParaRPr lang="en-US"/>
        </a:p>
      </dgm:t>
    </dgm:pt>
    <dgm:pt modelId="{950B277F-2178-47B1-9DBD-C30A40702CA1}">
      <dgm:prSet phldrT="[Text]" custT="1"/>
      <dgm:spPr/>
      <dgm:t>
        <a:bodyPr/>
        <a:lstStyle/>
        <a:p>
          <a:r>
            <a:rPr lang="en-US" sz="2000" dirty="0" smtClean="0">
              <a:latin typeface="Tw Cen MT" panose="020B0602020104020603" pitchFamily="34" charset="0"/>
            </a:rPr>
            <a:t>Vision and aspirations</a:t>
          </a:r>
          <a:endParaRPr lang="en-US" sz="2000" dirty="0">
            <a:latin typeface="Tw Cen MT" panose="020B0602020104020603" pitchFamily="34" charset="0"/>
          </a:endParaRPr>
        </a:p>
      </dgm:t>
    </dgm:pt>
    <dgm:pt modelId="{65464B7A-5E60-436A-ACD0-078C608CDAD0}" type="parTrans" cxnId="{0A229840-36D0-41C7-8E25-311C2FDDF832}">
      <dgm:prSet/>
      <dgm:spPr/>
      <dgm:t>
        <a:bodyPr/>
        <a:lstStyle/>
        <a:p>
          <a:endParaRPr lang="en-US"/>
        </a:p>
      </dgm:t>
    </dgm:pt>
    <dgm:pt modelId="{DB69A9ED-CE1F-4C03-80EE-57CAA50BD1DD}" type="sibTrans" cxnId="{0A229840-36D0-41C7-8E25-311C2FDDF832}">
      <dgm:prSet/>
      <dgm:spPr/>
      <dgm:t>
        <a:bodyPr/>
        <a:lstStyle/>
        <a:p>
          <a:endParaRPr lang="en-US"/>
        </a:p>
      </dgm:t>
    </dgm:pt>
    <dgm:pt modelId="{82C3A181-6477-4D64-9406-3D960BAFB536}">
      <dgm:prSet phldrT="[Text]" custT="1"/>
      <dgm:spPr/>
      <dgm:t>
        <a:bodyPr/>
        <a:lstStyle/>
        <a:p>
          <a:r>
            <a:rPr lang="en-US" sz="2000" dirty="0" smtClean="0">
              <a:solidFill>
                <a:schemeClr val="bg1"/>
              </a:solidFill>
              <a:latin typeface="Tw Cen MT" panose="020B0602020104020603" pitchFamily="34" charset="0"/>
            </a:rPr>
            <a:t>“To be a leading </a:t>
          </a:r>
          <a:r>
            <a:rPr lang="en-ZA" sz="2000" dirty="0" smtClean="0">
              <a:solidFill>
                <a:schemeClr val="bg1"/>
              </a:solidFill>
              <a:latin typeface="Tw Cen MT" panose="020B0602020104020603" pitchFamily="34" charset="0"/>
            </a:rPr>
            <a:t>world-class organization contributing to the economic empowerment of persons with disabilities”</a:t>
          </a:r>
          <a:endParaRPr lang="en-US" sz="2000" dirty="0" smtClean="0">
            <a:latin typeface="Tw Cen MT" panose="020B0602020104020603" pitchFamily="34" charset="0"/>
          </a:endParaRPr>
        </a:p>
      </dgm:t>
    </dgm:pt>
    <dgm:pt modelId="{31C13AE6-9B4B-41CD-8AB1-FBB6CFC3BDDB}" type="parTrans" cxnId="{72C145B2-07AB-4099-9E88-FDC6187E921D}">
      <dgm:prSet/>
      <dgm:spPr/>
      <dgm:t>
        <a:bodyPr/>
        <a:lstStyle/>
        <a:p>
          <a:endParaRPr lang="en-US"/>
        </a:p>
      </dgm:t>
    </dgm:pt>
    <dgm:pt modelId="{9822BB3E-47D1-4C45-961D-937F395268E7}" type="sibTrans" cxnId="{72C145B2-07AB-4099-9E88-FDC6187E921D}">
      <dgm:prSet/>
      <dgm:spPr/>
      <dgm:t>
        <a:bodyPr/>
        <a:lstStyle/>
        <a:p>
          <a:endParaRPr lang="en-US"/>
        </a:p>
      </dgm:t>
    </dgm:pt>
    <dgm:pt modelId="{7203EF8B-77C1-4E9E-8138-6900A94F7ED2}" type="pres">
      <dgm:prSet presAssocID="{B46169D0-C48D-4C58-A139-AAC2997C2E1B}" presName="Name0" presStyleCnt="0">
        <dgm:presLayoutVars>
          <dgm:dir/>
          <dgm:resizeHandles val="exact"/>
        </dgm:presLayoutVars>
      </dgm:prSet>
      <dgm:spPr/>
    </dgm:pt>
    <dgm:pt modelId="{D47E8AEB-5728-4D1D-81B5-77FE38455D61}" type="pres">
      <dgm:prSet presAssocID="{B46169D0-C48D-4C58-A139-AAC2997C2E1B}" presName="vNodes" presStyleCnt="0"/>
      <dgm:spPr/>
    </dgm:pt>
    <dgm:pt modelId="{161F28FB-7CD8-4024-B88B-DD334BFE1956}" type="pres">
      <dgm:prSet presAssocID="{1578303D-F9D4-44CD-B397-A00206745138}" presName="node" presStyleLbl="node1" presStyleIdx="0" presStyleCnt="3" custScaleX="148417">
        <dgm:presLayoutVars>
          <dgm:bulletEnabled val="1"/>
        </dgm:presLayoutVars>
      </dgm:prSet>
      <dgm:spPr/>
      <dgm:t>
        <a:bodyPr/>
        <a:lstStyle/>
        <a:p>
          <a:endParaRPr lang="en-US"/>
        </a:p>
      </dgm:t>
    </dgm:pt>
    <dgm:pt modelId="{BAB64A91-052E-427D-B299-95796DE06769}" type="pres">
      <dgm:prSet presAssocID="{3B13EA4F-120F-44D4-8308-755505A22599}" presName="spacerT" presStyleCnt="0"/>
      <dgm:spPr/>
    </dgm:pt>
    <dgm:pt modelId="{5BA7C02D-1CD5-4251-8554-AE20C3D3A189}" type="pres">
      <dgm:prSet presAssocID="{3B13EA4F-120F-44D4-8308-755505A22599}" presName="sibTrans" presStyleLbl="sibTrans2D1" presStyleIdx="0" presStyleCnt="2"/>
      <dgm:spPr/>
      <dgm:t>
        <a:bodyPr/>
        <a:lstStyle/>
        <a:p>
          <a:endParaRPr lang="en-US"/>
        </a:p>
      </dgm:t>
    </dgm:pt>
    <dgm:pt modelId="{06330836-A151-4A9D-9178-558DFE0653CB}" type="pres">
      <dgm:prSet presAssocID="{3B13EA4F-120F-44D4-8308-755505A22599}" presName="spacerB" presStyleCnt="0"/>
      <dgm:spPr/>
    </dgm:pt>
    <dgm:pt modelId="{FAB0D8A8-58E6-4262-B723-31164E591988}" type="pres">
      <dgm:prSet presAssocID="{950B277F-2178-47B1-9DBD-C30A40702CA1}" presName="node" presStyleLbl="node1" presStyleIdx="1" presStyleCnt="3" custScaleX="141460">
        <dgm:presLayoutVars>
          <dgm:bulletEnabled val="1"/>
        </dgm:presLayoutVars>
      </dgm:prSet>
      <dgm:spPr/>
      <dgm:t>
        <a:bodyPr/>
        <a:lstStyle/>
        <a:p>
          <a:endParaRPr lang="en-US"/>
        </a:p>
      </dgm:t>
    </dgm:pt>
    <dgm:pt modelId="{DA38BECD-F513-4116-A93B-AD011D1FFBAA}" type="pres">
      <dgm:prSet presAssocID="{B46169D0-C48D-4C58-A139-AAC2997C2E1B}" presName="sibTransLast" presStyleLbl="sibTrans2D1" presStyleIdx="1" presStyleCnt="2"/>
      <dgm:spPr/>
      <dgm:t>
        <a:bodyPr/>
        <a:lstStyle/>
        <a:p>
          <a:endParaRPr lang="en-US"/>
        </a:p>
      </dgm:t>
    </dgm:pt>
    <dgm:pt modelId="{A8299C90-2DED-4D22-837A-915FD9197447}" type="pres">
      <dgm:prSet presAssocID="{B46169D0-C48D-4C58-A139-AAC2997C2E1B}" presName="connectorText" presStyleLbl="sibTrans2D1" presStyleIdx="1" presStyleCnt="2"/>
      <dgm:spPr/>
      <dgm:t>
        <a:bodyPr/>
        <a:lstStyle/>
        <a:p>
          <a:endParaRPr lang="en-US"/>
        </a:p>
      </dgm:t>
    </dgm:pt>
    <dgm:pt modelId="{D3D94C18-B21A-4E0A-871D-3F0E4896BDAC}" type="pres">
      <dgm:prSet presAssocID="{B46169D0-C48D-4C58-A139-AAC2997C2E1B}" presName="lastNode" presStyleLbl="node1" presStyleIdx="2" presStyleCnt="3">
        <dgm:presLayoutVars>
          <dgm:bulletEnabled val="1"/>
        </dgm:presLayoutVars>
      </dgm:prSet>
      <dgm:spPr/>
      <dgm:t>
        <a:bodyPr/>
        <a:lstStyle/>
        <a:p>
          <a:endParaRPr lang="en-US"/>
        </a:p>
      </dgm:t>
    </dgm:pt>
  </dgm:ptLst>
  <dgm:cxnLst>
    <dgm:cxn modelId="{0D1D3E36-559E-4849-94A3-DA22606B2008}" type="presOf" srcId="{1578303D-F9D4-44CD-B397-A00206745138}" destId="{161F28FB-7CD8-4024-B88B-DD334BFE1956}" srcOrd="0" destOrd="0" presId="urn:microsoft.com/office/officeart/2005/8/layout/equation2"/>
    <dgm:cxn modelId="{72C145B2-07AB-4099-9E88-FDC6187E921D}" srcId="{B46169D0-C48D-4C58-A139-AAC2997C2E1B}" destId="{82C3A181-6477-4D64-9406-3D960BAFB536}" srcOrd="2" destOrd="0" parTransId="{31C13AE6-9B4B-41CD-8AB1-FBB6CFC3BDDB}" sibTransId="{9822BB3E-47D1-4C45-961D-937F395268E7}"/>
    <dgm:cxn modelId="{E713B7CA-BF09-4B39-A2D0-5722C1FC7A53}" type="presOf" srcId="{950B277F-2178-47B1-9DBD-C30A40702CA1}" destId="{FAB0D8A8-58E6-4262-B723-31164E591988}" srcOrd="0" destOrd="0" presId="urn:microsoft.com/office/officeart/2005/8/layout/equation2"/>
    <dgm:cxn modelId="{C344A1FB-6835-4DE8-8256-34C0CCEDC182}" type="presOf" srcId="{3B13EA4F-120F-44D4-8308-755505A22599}" destId="{5BA7C02D-1CD5-4251-8554-AE20C3D3A189}" srcOrd="0" destOrd="0" presId="urn:microsoft.com/office/officeart/2005/8/layout/equation2"/>
    <dgm:cxn modelId="{E9D0B629-780A-40F6-A072-1B5C60617DE6}" srcId="{B46169D0-C48D-4C58-A139-AAC2997C2E1B}" destId="{1578303D-F9D4-44CD-B397-A00206745138}" srcOrd="0" destOrd="0" parTransId="{F00FB6D8-B1B0-49EC-AD4D-25757BD429A6}" sibTransId="{3B13EA4F-120F-44D4-8308-755505A22599}"/>
    <dgm:cxn modelId="{35FF4ACB-9B28-42DC-8737-006DDCBCE3E7}" type="presOf" srcId="{DB69A9ED-CE1F-4C03-80EE-57CAA50BD1DD}" destId="{A8299C90-2DED-4D22-837A-915FD9197447}" srcOrd="1" destOrd="0" presId="urn:microsoft.com/office/officeart/2005/8/layout/equation2"/>
    <dgm:cxn modelId="{04A84E59-1CE1-41C3-9D6D-638E5E6238C6}" type="presOf" srcId="{B46169D0-C48D-4C58-A139-AAC2997C2E1B}" destId="{7203EF8B-77C1-4E9E-8138-6900A94F7ED2}" srcOrd="0" destOrd="0" presId="urn:microsoft.com/office/officeart/2005/8/layout/equation2"/>
    <dgm:cxn modelId="{0A229840-36D0-41C7-8E25-311C2FDDF832}" srcId="{B46169D0-C48D-4C58-A139-AAC2997C2E1B}" destId="{950B277F-2178-47B1-9DBD-C30A40702CA1}" srcOrd="1" destOrd="0" parTransId="{65464B7A-5E60-436A-ACD0-078C608CDAD0}" sibTransId="{DB69A9ED-CE1F-4C03-80EE-57CAA50BD1DD}"/>
    <dgm:cxn modelId="{67E9A79F-44D7-46AD-AD18-345130DEFFE3}" type="presOf" srcId="{DB69A9ED-CE1F-4C03-80EE-57CAA50BD1DD}" destId="{DA38BECD-F513-4116-A93B-AD011D1FFBAA}" srcOrd="0" destOrd="0" presId="urn:microsoft.com/office/officeart/2005/8/layout/equation2"/>
    <dgm:cxn modelId="{207131B0-D7E8-426F-A4D4-B02D105DB45F}" type="presOf" srcId="{82C3A181-6477-4D64-9406-3D960BAFB536}" destId="{D3D94C18-B21A-4E0A-871D-3F0E4896BDAC}" srcOrd="0" destOrd="0" presId="urn:microsoft.com/office/officeart/2005/8/layout/equation2"/>
    <dgm:cxn modelId="{CE5BC91C-D19D-4593-ADD3-AADFCA4DEA1B}" type="presParOf" srcId="{7203EF8B-77C1-4E9E-8138-6900A94F7ED2}" destId="{D47E8AEB-5728-4D1D-81B5-77FE38455D61}" srcOrd="0" destOrd="0" presId="urn:microsoft.com/office/officeart/2005/8/layout/equation2"/>
    <dgm:cxn modelId="{6A4D65CE-3279-431B-9AF0-9CC8669ECCEB}" type="presParOf" srcId="{D47E8AEB-5728-4D1D-81B5-77FE38455D61}" destId="{161F28FB-7CD8-4024-B88B-DD334BFE1956}" srcOrd="0" destOrd="0" presId="urn:microsoft.com/office/officeart/2005/8/layout/equation2"/>
    <dgm:cxn modelId="{801A53C5-4EC4-4FFB-A614-A51C7A5DEF9C}" type="presParOf" srcId="{D47E8AEB-5728-4D1D-81B5-77FE38455D61}" destId="{BAB64A91-052E-427D-B299-95796DE06769}" srcOrd="1" destOrd="0" presId="urn:microsoft.com/office/officeart/2005/8/layout/equation2"/>
    <dgm:cxn modelId="{574CACDA-D9CC-460E-A57D-D38231AE07B1}" type="presParOf" srcId="{D47E8AEB-5728-4D1D-81B5-77FE38455D61}" destId="{5BA7C02D-1CD5-4251-8554-AE20C3D3A189}" srcOrd="2" destOrd="0" presId="urn:microsoft.com/office/officeart/2005/8/layout/equation2"/>
    <dgm:cxn modelId="{F637735D-F616-4CDB-B98A-CD6A39A35C05}" type="presParOf" srcId="{D47E8AEB-5728-4D1D-81B5-77FE38455D61}" destId="{06330836-A151-4A9D-9178-558DFE0653CB}" srcOrd="3" destOrd="0" presId="urn:microsoft.com/office/officeart/2005/8/layout/equation2"/>
    <dgm:cxn modelId="{A6986ED3-CDBE-445B-AE56-FF241B53279E}" type="presParOf" srcId="{D47E8AEB-5728-4D1D-81B5-77FE38455D61}" destId="{FAB0D8A8-58E6-4262-B723-31164E591988}" srcOrd="4" destOrd="0" presId="urn:microsoft.com/office/officeart/2005/8/layout/equation2"/>
    <dgm:cxn modelId="{A3B63D84-6FC6-4300-8602-66FE29A1A1BA}" type="presParOf" srcId="{7203EF8B-77C1-4E9E-8138-6900A94F7ED2}" destId="{DA38BECD-F513-4116-A93B-AD011D1FFBAA}" srcOrd="1" destOrd="0" presId="urn:microsoft.com/office/officeart/2005/8/layout/equation2"/>
    <dgm:cxn modelId="{7DE544AC-DD44-4691-B0C0-AFEC40250223}" type="presParOf" srcId="{DA38BECD-F513-4116-A93B-AD011D1FFBAA}" destId="{A8299C90-2DED-4D22-837A-915FD9197447}" srcOrd="0" destOrd="0" presId="urn:microsoft.com/office/officeart/2005/8/layout/equation2"/>
    <dgm:cxn modelId="{35E3AC1D-F693-41E3-AC78-93947B06E1FC}" type="presParOf" srcId="{7203EF8B-77C1-4E9E-8138-6900A94F7ED2}" destId="{D3D94C18-B21A-4E0A-871D-3F0E4896BDAC}"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46886E-674D-45C3-8860-1A561DDDA4E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D6F843-7C5B-4FCB-A8DC-CE12B94B2809}">
      <dgm:prSet phldrT="[Text]" custT="1"/>
      <dgm:spPr/>
      <dgm:t>
        <a:bodyPr/>
        <a:lstStyle/>
        <a:p>
          <a:pPr algn="l"/>
          <a:r>
            <a:rPr lang="en-US" sz="2800" dirty="0" smtClean="0">
              <a:solidFill>
                <a:srgbClr val="002060"/>
              </a:solidFill>
              <a:latin typeface="Tw Cen MT" panose="020B0602020104020603" pitchFamily="34" charset="0"/>
            </a:rPr>
            <a:t>Mission </a:t>
          </a:r>
          <a:endParaRPr lang="en-US" sz="2800" dirty="0">
            <a:solidFill>
              <a:srgbClr val="002060"/>
            </a:solidFill>
            <a:latin typeface="Tw Cen MT" panose="020B0602020104020603" pitchFamily="34" charset="0"/>
          </a:endParaRPr>
        </a:p>
      </dgm:t>
    </dgm:pt>
    <dgm:pt modelId="{46749D65-775E-4591-B49E-0AF9C6685907}" type="parTrans" cxnId="{707B0018-5C42-4301-B9C8-BF1567D30E2A}">
      <dgm:prSet/>
      <dgm:spPr/>
      <dgm:t>
        <a:bodyPr/>
        <a:lstStyle/>
        <a:p>
          <a:endParaRPr lang="en-US"/>
        </a:p>
      </dgm:t>
    </dgm:pt>
    <dgm:pt modelId="{A2309420-D13C-4E29-9EFA-9F73FA22659B}" type="sibTrans" cxnId="{707B0018-5C42-4301-B9C8-BF1567D30E2A}">
      <dgm:prSet/>
      <dgm:spPr/>
      <dgm:t>
        <a:bodyPr/>
        <a:lstStyle/>
        <a:p>
          <a:endParaRPr lang="en-US"/>
        </a:p>
      </dgm:t>
    </dgm:pt>
    <dgm:pt modelId="{4311A94A-81D2-42FD-8235-535943945D30}">
      <dgm:prSet phldrT="[Text]" custT="1"/>
      <dgm:spPr/>
      <dgm:t>
        <a:bodyPr/>
        <a:lstStyle/>
        <a:p>
          <a:r>
            <a:rPr lang="en-ZA" sz="2000" dirty="0" smtClean="0">
              <a:solidFill>
                <a:schemeClr val="bg1"/>
              </a:solidFill>
              <a:latin typeface="Tw Cen MT" panose="020B0602020104020603" pitchFamily="34" charset="0"/>
            </a:rPr>
            <a:t>To provide decent and sustainable work opportunities for people with disabilities through manufacturing products from wood, steel, textile and other materials through service excellence</a:t>
          </a:r>
          <a:endParaRPr lang="en-US" sz="2000" dirty="0">
            <a:solidFill>
              <a:schemeClr val="bg1"/>
            </a:solidFill>
          </a:endParaRPr>
        </a:p>
      </dgm:t>
    </dgm:pt>
    <dgm:pt modelId="{A9C9E00C-65A0-4F08-B12A-56A11D956E22}" type="parTrans" cxnId="{C88505F6-6AEE-4E50-87D4-023DD82C6A30}">
      <dgm:prSet/>
      <dgm:spPr/>
      <dgm:t>
        <a:bodyPr/>
        <a:lstStyle/>
        <a:p>
          <a:endParaRPr lang="en-US"/>
        </a:p>
      </dgm:t>
    </dgm:pt>
    <dgm:pt modelId="{3A6DB029-9C8C-4962-B9FA-7ACB3A6D8E0E}" type="sibTrans" cxnId="{C88505F6-6AEE-4E50-87D4-023DD82C6A30}">
      <dgm:prSet/>
      <dgm:spPr/>
      <dgm:t>
        <a:bodyPr/>
        <a:lstStyle/>
        <a:p>
          <a:endParaRPr lang="en-US"/>
        </a:p>
      </dgm:t>
    </dgm:pt>
    <dgm:pt modelId="{49DAAC83-90E9-4F4B-94B7-B0593857707E}">
      <dgm:prSet phldrT="[Text]" custT="1"/>
      <dgm:spPr/>
      <dgm:t>
        <a:bodyPr/>
        <a:lstStyle/>
        <a:p>
          <a:pPr algn="l"/>
          <a:r>
            <a:rPr lang="en-US" sz="2800" dirty="0" smtClean="0">
              <a:solidFill>
                <a:srgbClr val="002060"/>
              </a:solidFill>
              <a:latin typeface="Tw Cen MT" panose="020B0602020104020603" pitchFamily="34" charset="0"/>
            </a:rPr>
            <a:t>Values</a:t>
          </a:r>
          <a:endParaRPr lang="en-US" sz="2800" dirty="0">
            <a:solidFill>
              <a:srgbClr val="002060"/>
            </a:solidFill>
            <a:latin typeface="Tw Cen MT" panose="020B0602020104020603" pitchFamily="34" charset="0"/>
          </a:endParaRPr>
        </a:p>
      </dgm:t>
    </dgm:pt>
    <dgm:pt modelId="{74A770AE-8ADB-4DA2-9125-43F6BBD304B3}" type="parTrans" cxnId="{C98A817F-1163-428B-A120-969AB2AE2B99}">
      <dgm:prSet/>
      <dgm:spPr/>
      <dgm:t>
        <a:bodyPr/>
        <a:lstStyle/>
        <a:p>
          <a:endParaRPr lang="en-US"/>
        </a:p>
      </dgm:t>
    </dgm:pt>
    <dgm:pt modelId="{0B0D9DD8-1AF7-48C8-860C-A0D84B4828D2}" type="sibTrans" cxnId="{C98A817F-1163-428B-A120-969AB2AE2B99}">
      <dgm:prSet/>
      <dgm:spPr/>
      <dgm:t>
        <a:bodyPr/>
        <a:lstStyle/>
        <a:p>
          <a:endParaRPr lang="en-US"/>
        </a:p>
      </dgm:t>
    </dgm:pt>
    <dgm:pt modelId="{8E8E3A77-7305-4B2A-91FA-D143A9B9D696}">
      <dgm:prSet phldrT="[Text]" custT="1"/>
      <dgm:spPr/>
      <dgm:t>
        <a:bodyPr/>
        <a:lstStyle/>
        <a:p>
          <a:r>
            <a:rPr lang="en-ZA" sz="2000" b="0" dirty="0" smtClean="0">
              <a:solidFill>
                <a:schemeClr val="bg1"/>
              </a:solidFill>
              <a:latin typeface="Tw Cen MT" panose="020B0602020104020603" pitchFamily="34" charset="0"/>
            </a:rPr>
            <a:t>Client centricity, caring, honesty and integrity, team work, diversity, efficiency, commitment, EHS &amp; OHS</a:t>
          </a:r>
          <a:endParaRPr lang="en-US" sz="2000" dirty="0">
            <a:solidFill>
              <a:schemeClr val="bg1"/>
            </a:solidFill>
            <a:latin typeface="Tw Cen MT" panose="020B0602020104020603" pitchFamily="34" charset="0"/>
          </a:endParaRPr>
        </a:p>
      </dgm:t>
    </dgm:pt>
    <dgm:pt modelId="{322A00FD-6A83-415B-904B-46EACC27FE54}" type="parTrans" cxnId="{0A3D2036-0452-4265-B534-B69D60F044DA}">
      <dgm:prSet/>
      <dgm:spPr/>
      <dgm:t>
        <a:bodyPr/>
        <a:lstStyle/>
        <a:p>
          <a:endParaRPr lang="en-US"/>
        </a:p>
      </dgm:t>
    </dgm:pt>
    <dgm:pt modelId="{7209FAE2-B0C6-4504-B981-88664675B8AF}" type="sibTrans" cxnId="{0A3D2036-0452-4265-B534-B69D60F044DA}">
      <dgm:prSet/>
      <dgm:spPr/>
      <dgm:t>
        <a:bodyPr/>
        <a:lstStyle/>
        <a:p>
          <a:endParaRPr lang="en-US"/>
        </a:p>
      </dgm:t>
    </dgm:pt>
    <dgm:pt modelId="{E9B8A926-CBA5-4BB9-8CA8-27640C559D90}" type="pres">
      <dgm:prSet presAssocID="{1F46886E-674D-45C3-8860-1A561DDDA4EE}" presName="Name0" presStyleCnt="0">
        <dgm:presLayoutVars>
          <dgm:dir/>
          <dgm:animLvl val="lvl"/>
          <dgm:resizeHandles val="exact"/>
        </dgm:presLayoutVars>
      </dgm:prSet>
      <dgm:spPr/>
      <dgm:t>
        <a:bodyPr/>
        <a:lstStyle/>
        <a:p>
          <a:endParaRPr lang="en-US"/>
        </a:p>
      </dgm:t>
    </dgm:pt>
    <dgm:pt modelId="{CCE36DEC-C109-4351-B89A-D7F24260EC05}" type="pres">
      <dgm:prSet presAssocID="{7BD6F843-7C5B-4FCB-A8DC-CE12B94B2809}" presName="linNode" presStyleCnt="0"/>
      <dgm:spPr/>
    </dgm:pt>
    <dgm:pt modelId="{EEE8003E-62B3-4141-B3DE-FD1E747D4E8E}" type="pres">
      <dgm:prSet presAssocID="{7BD6F843-7C5B-4FCB-A8DC-CE12B94B2809}" presName="parTx" presStyleLbl="revTx" presStyleIdx="0" presStyleCnt="2" custScaleX="70442">
        <dgm:presLayoutVars>
          <dgm:chMax val="1"/>
          <dgm:bulletEnabled val="1"/>
        </dgm:presLayoutVars>
      </dgm:prSet>
      <dgm:spPr/>
      <dgm:t>
        <a:bodyPr/>
        <a:lstStyle/>
        <a:p>
          <a:endParaRPr lang="en-US"/>
        </a:p>
      </dgm:t>
    </dgm:pt>
    <dgm:pt modelId="{CCC5893C-8A64-4718-B195-22D08331693B}" type="pres">
      <dgm:prSet presAssocID="{7BD6F843-7C5B-4FCB-A8DC-CE12B94B2809}" presName="bracket" presStyleLbl="parChTrans1D1" presStyleIdx="0" presStyleCnt="2"/>
      <dgm:spPr/>
    </dgm:pt>
    <dgm:pt modelId="{BC518767-ABA8-40A7-88C8-BE318FA1C2D8}" type="pres">
      <dgm:prSet presAssocID="{7BD6F843-7C5B-4FCB-A8DC-CE12B94B2809}" presName="spH" presStyleCnt="0"/>
      <dgm:spPr/>
    </dgm:pt>
    <dgm:pt modelId="{53C0B7AC-74AA-4CAF-AC7D-15BB8CAD51AF}" type="pres">
      <dgm:prSet presAssocID="{7BD6F843-7C5B-4FCB-A8DC-CE12B94B2809}" presName="desTx" presStyleLbl="node1" presStyleIdx="0" presStyleCnt="2">
        <dgm:presLayoutVars>
          <dgm:bulletEnabled val="1"/>
        </dgm:presLayoutVars>
      </dgm:prSet>
      <dgm:spPr/>
      <dgm:t>
        <a:bodyPr/>
        <a:lstStyle/>
        <a:p>
          <a:endParaRPr lang="en-US"/>
        </a:p>
      </dgm:t>
    </dgm:pt>
    <dgm:pt modelId="{583E2A25-2F5F-4A60-B3A7-FECAE881842A}" type="pres">
      <dgm:prSet presAssocID="{A2309420-D13C-4E29-9EFA-9F73FA22659B}" presName="spV" presStyleCnt="0"/>
      <dgm:spPr/>
    </dgm:pt>
    <dgm:pt modelId="{54AE5B80-C5CA-4773-B870-1239393983C6}" type="pres">
      <dgm:prSet presAssocID="{49DAAC83-90E9-4F4B-94B7-B0593857707E}" presName="linNode" presStyleCnt="0"/>
      <dgm:spPr/>
    </dgm:pt>
    <dgm:pt modelId="{C5659298-2472-4010-90FC-6E0A3A9F3DFC}" type="pres">
      <dgm:prSet presAssocID="{49DAAC83-90E9-4F4B-94B7-B0593857707E}" presName="parTx" presStyleLbl="revTx" presStyleIdx="1" presStyleCnt="2" custScaleX="75621">
        <dgm:presLayoutVars>
          <dgm:chMax val="1"/>
          <dgm:bulletEnabled val="1"/>
        </dgm:presLayoutVars>
      </dgm:prSet>
      <dgm:spPr/>
      <dgm:t>
        <a:bodyPr/>
        <a:lstStyle/>
        <a:p>
          <a:endParaRPr lang="en-US"/>
        </a:p>
      </dgm:t>
    </dgm:pt>
    <dgm:pt modelId="{E2CFB5A4-F28A-4C0C-ADD3-726EB9B14EA2}" type="pres">
      <dgm:prSet presAssocID="{49DAAC83-90E9-4F4B-94B7-B0593857707E}" presName="bracket" presStyleLbl="parChTrans1D1" presStyleIdx="1" presStyleCnt="2" custLinFactX="-688" custLinFactNeighborX="-100000"/>
      <dgm:spPr/>
    </dgm:pt>
    <dgm:pt modelId="{F7113631-FECE-4B83-B17E-721AAB327A58}" type="pres">
      <dgm:prSet presAssocID="{49DAAC83-90E9-4F4B-94B7-B0593857707E}" presName="spH" presStyleCnt="0"/>
      <dgm:spPr/>
    </dgm:pt>
    <dgm:pt modelId="{0D2F55F3-599B-4477-89BD-27056F794EA7}" type="pres">
      <dgm:prSet presAssocID="{49DAAC83-90E9-4F4B-94B7-B0593857707E}" presName="desTx" presStyleLbl="node1" presStyleIdx="1" presStyleCnt="2" custLinFactNeighborX="-78247" custLinFactNeighborY="1986">
        <dgm:presLayoutVars>
          <dgm:bulletEnabled val="1"/>
        </dgm:presLayoutVars>
      </dgm:prSet>
      <dgm:spPr/>
      <dgm:t>
        <a:bodyPr/>
        <a:lstStyle/>
        <a:p>
          <a:endParaRPr lang="en-US"/>
        </a:p>
      </dgm:t>
    </dgm:pt>
  </dgm:ptLst>
  <dgm:cxnLst>
    <dgm:cxn modelId="{6C6FC1F4-A3C8-416E-B748-97CA403A6BCD}" type="presOf" srcId="{7BD6F843-7C5B-4FCB-A8DC-CE12B94B2809}" destId="{EEE8003E-62B3-4141-B3DE-FD1E747D4E8E}" srcOrd="0" destOrd="0" presId="urn:diagrams.loki3.com/BracketList"/>
    <dgm:cxn modelId="{0A3D2036-0452-4265-B534-B69D60F044DA}" srcId="{49DAAC83-90E9-4F4B-94B7-B0593857707E}" destId="{8E8E3A77-7305-4B2A-91FA-D143A9B9D696}" srcOrd="0" destOrd="0" parTransId="{322A00FD-6A83-415B-904B-46EACC27FE54}" sibTransId="{7209FAE2-B0C6-4504-B981-88664675B8AF}"/>
    <dgm:cxn modelId="{C88505F6-6AEE-4E50-87D4-023DD82C6A30}" srcId="{7BD6F843-7C5B-4FCB-A8DC-CE12B94B2809}" destId="{4311A94A-81D2-42FD-8235-535943945D30}" srcOrd="0" destOrd="0" parTransId="{A9C9E00C-65A0-4F08-B12A-56A11D956E22}" sibTransId="{3A6DB029-9C8C-4962-B9FA-7ACB3A6D8E0E}"/>
    <dgm:cxn modelId="{829CA27E-0017-4ACB-9202-A6BA4EEC54A8}" type="presOf" srcId="{4311A94A-81D2-42FD-8235-535943945D30}" destId="{53C0B7AC-74AA-4CAF-AC7D-15BB8CAD51AF}" srcOrd="0" destOrd="0" presId="urn:diagrams.loki3.com/BracketList"/>
    <dgm:cxn modelId="{C98A817F-1163-428B-A120-969AB2AE2B99}" srcId="{1F46886E-674D-45C3-8860-1A561DDDA4EE}" destId="{49DAAC83-90E9-4F4B-94B7-B0593857707E}" srcOrd="1" destOrd="0" parTransId="{74A770AE-8ADB-4DA2-9125-43F6BBD304B3}" sibTransId="{0B0D9DD8-1AF7-48C8-860C-A0D84B4828D2}"/>
    <dgm:cxn modelId="{462746F7-B018-4758-9DF4-A0940B1ECBBD}" type="presOf" srcId="{1F46886E-674D-45C3-8860-1A561DDDA4EE}" destId="{E9B8A926-CBA5-4BB9-8CA8-27640C559D90}" srcOrd="0" destOrd="0" presId="urn:diagrams.loki3.com/BracketList"/>
    <dgm:cxn modelId="{707B0018-5C42-4301-B9C8-BF1567D30E2A}" srcId="{1F46886E-674D-45C3-8860-1A561DDDA4EE}" destId="{7BD6F843-7C5B-4FCB-A8DC-CE12B94B2809}" srcOrd="0" destOrd="0" parTransId="{46749D65-775E-4591-B49E-0AF9C6685907}" sibTransId="{A2309420-D13C-4E29-9EFA-9F73FA22659B}"/>
    <dgm:cxn modelId="{6E79F0E5-6F3F-4F5C-9A17-291B85EEC4CB}" type="presOf" srcId="{8E8E3A77-7305-4B2A-91FA-D143A9B9D696}" destId="{0D2F55F3-599B-4477-89BD-27056F794EA7}" srcOrd="0" destOrd="0" presId="urn:diagrams.loki3.com/BracketList"/>
    <dgm:cxn modelId="{904C105D-E62A-4DD2-BCC1-98F308ABA776}" type="presOf" srcId="{49DAAC83-90E9-4F4B-94B7-B0593857707E}" destId="{C5659298-2472-4010-90FC-6E0A3A9F3DFC}" srcOrd="0" destOrd="0" presId="urn:diagrams.loki3.com/BracketList"/>
    <dgm:cxn modelId="{5AC79728-0586-4712-8AAC-504D53508DBE}" type="presParOf" srcId="{E9B8A926-CBA5-4BB9-8CA8-27640C559D90}" destId="{CCE36DEC-C109-4351-B89A-D7F24260EC05}" srcOrd="0" destOrd="0" presId="urn:diagrams.loki3.com/BracketList"/>
    <dgm:cxn modelId="{4CE785CF-0AAB-4CCB-8880-0EFD4AC7CD71}" type="presParOf" srcId="{CCE36DEC-C109-4351-B89A-D7F24260EC05}" destId="{EEE8003E-62B3-4141-B3DE-FD1E747D4E8E}" srcOrd="0" destOrd="0" presId="urn:diagrams.loki3.com/BracketList"/>
    <dgm:cxn modelId="{F618A576-6D91-4BE6-B2E3-ECF57FBC3E91}" type="presParOf" srcId="{CCE36DEC-C109-4351-B89A-D7F24260EC05}" destId="{CCC5893C-8A64-4718-B195-22D08331693B}" srcOrd="1" destOrd="0" presId="urn:diagrams.loki3.com/BracketList"/>
    <dgm:cxn modelId="{7135BEBE-BB2A-4E9D-B278-131DC20DE879}" type="presParOf" srcId="{CCE36DEC-C109-4351-B89A-D7F24260EC05}" destId="{BC518767-ABA8-40A7-88C8-BE318FA1C2D8}" srcOrd="2" destOrd="0" presId="urn:diagrams.loki3.com/BracketList"/>
    <dgm:cxn modelId="{AEC17F07-A630-4D6D-8B9E-1397DC70A144}" type="presParOf" srcId="{CCE36DEC-C109-4351-B89A-D7F24260EC05}" destId="{53C0B7AC-74AA-4CAF-AC7D-15BB8CAD51AF}" srcOrd="3" destOrd="0" presId="urn:diagrams.loki3.com/BracketList"/>
    <dgm:cxn modelId="{8D5C7B66-32AB-49B7-852C-1E4D811A8AF1}" type="presParOf" srcId="{E9B8A926-CBA5-4BB9-8CA8-27640C559D90}" destId="{583E2A25-2F5F-4A60-B3A7-FECAE881842A}" srcOrd="1" destOrd="0" presId="urn:diagrams.loki3.com/BracketList"/>
    <dgm:cxn modelId="{9C63EE2C-7CA0-4DB2-B547-DA86D9168D86}" type="presParOf" srcId="{E9B8A926-CBA5-4BB9-8CA8-27640C559D90}" destId="{54AE5B80-C5CA-4773-B870-1239393983C6}" srcOrd="2" destOrd="0" presId="urn:diagrams.loki3.com/BracketList"/>
    <dgm:cxn modelId="{56A9FF1C-32D9-4621-B2FA-4FE06DE5BD80}" type="presParOf" srcId="{54AE5B80-C5CA-4773-B870-1239393983C6}" destId="{C5659298-2472-4010-90FC-6E0A3A9F3DFC}" srcOrd="0" destOrd="0" presId="urn:diagrams.loki3.com/BracketList"/>
    <dgm:cxn modelId="{07F0A3F9-F401-4C24-83DB-CDED29E2BD43}" type="presParOf" srcId="{54AE5B80-C5CA-4773-B870-1239393983C6}" destId="{E2CFB5A4-F28A-4C0C-ADD3-726EB9B14EA2}" srcOrd="1" destOrd="0" presId="urn:diagrams.loki3.com/BracketList"/>
    <dgm:cxn modelId="{34D74B74-5B07-40D9-A56B-34CA5E3A73AE}" type="presParOf" srcId="{54AE5B80-C5CA-4773-B870-1239393983C6}" destId="{F7113631-FECE-4B83-B17E-721AAB327A58}" srcOrd="2" destOrd="0" presId="urn:diagrams.loki3.com/BracketList"/>
    <dgm:cxn modelId="{7861629B-C3E3-449B-8BE0-082F9D9CEBFF}" type="presParOf" srcId="{54AE5B80-C5CA-4773-B870-1239393983C6}" destId="{0D2F55F3-599B-4477-89BD-27056F794EA7}"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0022C9-56DB-408B-8187-0548BE4ECE3F}" type="doc">
      <dgm:prSet loTypeId="urn:microsoft.com/office/officeart/2005/8/layout/hProcess4" loCatId="process" qsTypeId="urn:microsoft.com/office/officeart/2005/8/quickstyle/simple4" qsCatId="simple" csTypeId="urn:microsoft.com/office/officeart/2005/8/colors/colorful1#1" csCatId="colorful" phldr="1"/>
      <dgm:spPr/>
      <dgm:t>
        <a:bodyPr/>
        <a:lstStyle/>
        <a:p>
          <a:endParaRPr lang="en-ZA"/>
        </a:p>
      </dgm:t>
    </dgm:pt>
    <dgm:pt modelId="{331FE962-0AE8-40FE-B591-10A336769E9B}">
      <dgm:prSet phldrT="[Text]"/>
      <dgm:spPr/>
      <dgm:t>
        <a:bodyPr/>
        <a:lstStyle/>
        <a:p>
          <a:r>
            <a:rPr lang="en-ZA"/>
            <a:t>Attract</a:t>
          </a:r>
        </a:p>
      </dgm:t>
    </dgm:pt>
    <dgm:pt modelId="{A5173044-867F-489D-A260-8B4788F49416}" type="parTrans" cxnId="{3EFDD2D1-900D-4322-A395-428748D968EE}">
      <dgm:prSet/>
      <dgm:spPr/>
      <dgm:t>
        <a:bodyPr/>
        <a:lstStyle/>
        <a:p>
          <a:endParaRPr lang="en-ZA"/>
        </a:p>
      </dgm:t>
    </dgm:pt>
    <dgm:pt modelId="{E9C6264E-B408-4717-873A-CA37F8F2C1EA}" type="sibTrans" cxnId="{3EFDD2D1-900D-4322-A395-428748D968EE}">
      <dgm:prSet/>
      <dgm:spPr/>
      <dgm:t>
        <a:bodyPr/>
        <a:lstStyle/>
        <a:p>
          <a:endParaRPr lang="en-ZA"/>
        </a:p>
      </dgm:t>
    </dgm:pt>
    <dgm:pt modelId="{658F9A6A-3F13-4990-9B38-B51DE7D71558}">
      <dgm:prSet phldrT="[Text]" custT="1"/>
      <dgm:spPr/>
      <dgm:t>
        <a:bodyPr/>
        <a:lstStyle/>
        <a:p>
          <a:r>
            <a:rPr lang="en-ZA" sz="900"/>
            <a:t>Exhibitions</a:t>
          </a:r>
        </a:p>
      </dgm:t>
    </dgm:pt>
    <dgm:pt modelId="{303599F0-144F-45A3-9ECF-E766BF614E82}" type="parTrans" cxnId="{37E4681F-0E7F-41E5-B909-7DB486AAF6BC}">
      <dgm:prSet/>
      <dgm:spPr/>
      <dgm:t>
        <a:bodyPr/>
        <a:lstStyle/>
        <a:p>
          <a:endParaRPr lang="en-ZA"/>
        </a:p>
      </dgm:t>
    </dgm:pt>
    <dgm:pt modelId="{809C3275-39B1-4946-9EBB-196EAAAD7808}" type="sibTrans" cxnId="{37E4681F-0E7F-41E5-B909-7DB486AAF6BC}">
      <dgm:prSet/>
      <dgm:spPr/>
      <dgm:t>
        <a:bodyPr/>
        <a:lstStyle/>
        <a:p>
          <a:endParaRPr lang="en-ZA"/>
        </a:p>
      </dgm:t>
    </dgm:pt>
    <dgm:pt modelId="{BD27E973-EB47-480A-994D-103612A3C0F1}">
      <dgm:prSet phldrT="[Text]" custT="1"/>
      <dgm:spPr/>
      <dgm:t>
        <a:bodyPr/>
        <a:lstStyle/>
        <a:p>
          <a:r>
            <a:rPr lang="en-ZA" sz="900"/>
            <a:t>B2B Sales calls</a:t>
          </a:r>
        </a:p>
      </dgm:t>
    </dgm:pt>
    <dgm:pt modelId="{544CAF77-F409-4628-B588-9AAABF0E9674}" type="parTrans" cxnId="{2CA20B67-8101-47FD-B106-FD97C8AFD2AC}">
      <dgm:prSet/>
      <dgm:spPr/>
      <dgm:t>
        <a:bodyPr/>
        <a:lstStyle/>
        <a:p>
          <a:endParaRPr lang="en-ZA"/>
        </a:p>
      </dgm:t>
    </dgm:pt>
    <dgm:pt modelId="{5A28EA83-2563-4580-AEC9-C07E8CEC2355}" type="sibTrans" cxnId="{2CA20B67-8101-47FD-B106-FD97C8AFD2AC}">
      <dgm:prSet/>
      <dgm:spPr/>
      <dgm:t>
        <a:bodyPr/>
        <a:lstStyle/>
        <a:p>
          <a:endParaRPr lang="en-ZA"/>
        </a:p>
      </dgm:t>
    </dgm:pt>
    <dgm:pt modelId="{94135538-DD9F-4426-AF9A-565FD819F786}">
      <dgm:prSet phldrT="[Text]"/>
      <dgm:spPr/>
      <dgm:t>
        <a:bodyPr/>
        <a:lstStyle/>
        <a:p>
          <a:r>
            <a:rPr lang="en-ZA"/>
            <a:t>Convert</a:t>
          </a:r>
        </a:p>
      </dgm:t>
    </dgm:pt>
    <dgm:pt modelId="{5F08CC73-4A1B-4972-87B6-472D8CA04943}" type="parTrans" cxnId="{29A056FA-5CDC-4E89-9044-38E43631AE4F}">
      <dgm:prSet/>
      <dgm:spPr/>
      <dgm:t>
        <a:bodyPr/>
        <a:lstStyle/>
        <a:p>
          <a:endParaRPr lang="en-ZA"/>
        </a:p>
      </dgm:t>
    </dgm:pt>
    <dgm:pt modelId="{253C056A-B688-466E-8E0C-8DD78C056A4B}" type="sibTrans" cxnId="{29A056FA-5CDC-4E89-9044-38E43631AE4F}">
      <dgm:prSet/>
      <dgm:spPr/>
      <dgm:t>
        <a:bodyPr/>
        <a:lstStyle/>
        <a:p>
          <a:endParaRPr lang="en-ZA"/>
        </a:p>
      </dgm:t>
    </dgm:pt>
    <dgm:pt modelId="{033F80CA-997D-482C-BD54-8D59180D6BBA}">
      <dgm:prSet phldrT="[Text]" custT="1"/>
      <dgm:spPr/>
      <dgm:t>
        <a:bodyPr/>
        <a:lstStyle/>
        <a:p>
          <a:r>
            <a:rPr lang="en-ZA" sz="900"/>
            <a:t>Improve turn-around times of issuing quotations</a:t>
          </a:r>
        </a:p>
      </dgm:t>
    </dgm:pt>
    <dgm:pt modelId="{9CB4A6C0-3F9F-4184-8BE1-B95032526EFA}" type="parTrans" cxnId="{12801AEA-0D05-49BC-83B0-C507B2C9EB93}">
      <dgm:prSet/>
      <dgm:spPr/>
      <dgm:t>
        <a:bodyPr/>
        <a:lstStyle/>
        <a:p>
          <a:endParaRPr lang="en-ZA"/>
        </a:p>
      </dgm:t>
    </dgm:pt>
    <dgm:pt modelId="{A465FC67-D91D-401F-8A64-C666E5629D59}" type="sibTrans" cxnId="{12801AEA-0D05-49BC-83B0-C507B2C9EB93}">
      <dgm:prSet/>
      <dgm:spPr/>
      <dgm:t>
        <a:bodyPr/>
        <a:lstStyle/>
        <a:p>
          <a:endParaRPr lang="en-ZA"/>
        </a:p>
      </dgm:t>
    </dgm:pt>
    <dgm:pt modelId="{22F33EE4-BA25-400D-8576-EC908E1F4109}">
      <dgm:prSet phldrT="[Text]" custT="1"/>
      <dgm:spPr/>
      <dgm:t>
        <a:bodyPr/>
        <a:lstStyle/>
        <a:p>
          <a:r>
            <a:rPr lang="en-ZA" sz="900"/>
            <a:t>improve follow-up on generated leads.</a:t>
          </a:r>
        </a:p>
      </dgm:t>
    </dgm:pt>
    <dgm:pt modelId="{EAFA0FA7-62FC-4495-9428-FECA7F80A7F1}" type="parTrans" cxnId="{AC2355CE-2CD9-451B-8966-A43C12A9BE0E}">
      <dgm:prSet/>
      <dgm:spPr/>
      <dgm:t>
        <a:bodyPr/>
        <a:lstStyle/>
        <a:p>
          <a:endParaRPr lang="en-ZA"/>
        </a:p>
      </dgm:t>
    </dgm:pt>
    <dgm:pt modelId="{A87779FD-427C-45DA-AC22-470472CF86A4}" type="sibTrans" cxnId="{AC2355CE-2CD9-451B-8966-A43C12A9BE0E}">
      <dgm:prSet/>
      <dgm:spPr/>
      <dgm:t>
        <a:bodyPr/>
        <a:lstStyle/>
        <a:p>
          <a:endParaRPr lang="en-ZA"/>
        </a:p>
      </dgm:t>
    </dgm:pt>
    <dgm:pt modelId="{22008481-5113-4FF8-995B-FE93EE3402D0}">
      <dgm:prSet phldrT="[Text]"/>
      <dgm:spPr/>
      <dgm:t>
        <a:bodyPr/>
        <a:lstStyle/>
        <a:p>
          <a:r>
            <a:rPr lang="en-ZA"/>
            <a:t>Close</a:t>
          </a:r>
        </a:p>
      </dgm:t>
    </dgm:pt>
    <dgm:pt modelId="{2C996491-560B-45B1-B6D1-1D63C4437417}" type="parTrans" cxnId="{BA7812A8-94FE-421C-A674-5C1A54914D85}">
      <dgm:prSet/>
      <dgm:spPr/>
      <dgm:t>
        <a:bodyPr/>
        <a:lstStyle/>
        <a:p>
          <a:endParaRPr lang="en-ZA"/>
        </a:p>
      </dgm:t>
    </dgm:pt>
    <dgm:pt modelId="{29FA5859-3D6F-4955-9B88-02C51BA374B0}" type="sibTrans" cxnId="{BA7812A8-94FE-421C-A674-5C1A54914D85}">
      <dgm:prSet/>
      <dgm:spPr/>
      <dgm:t>
        <a:bodyPr/>
        <a:lstStyle/>
        <a:p>
          <a:endParaRPr lang="en-ZA"/>
        </a:p>
      </dgm:t>
    </dgm:pt>
    <dgm:pt modelId="{0F1B0535-DC80-4164-883A-F593050C2ADC}">
      <dgm:prSet phldrT="[Text]" custT="1"/>
      <dgm:spPr/>
      <dgm:t>
        <a:bodyPr/>
        <a:lstStyle/>
        <a:p>
          <a:r>
            <a:rPr lang="en-ZA" sz="900"/>
            <a:t> Conclude MOUs</a:t>
          </a:r>
        </a:p>
      </dgm:t>
    </dgm:pt>
    <dgm:pt modelId="{1A95298E-4E22-41D3-BAA8-5449C3D59132}" type="parTrans" cxnId="{B2040123-862E-41B6-A435-2A7D37473D89}">
      <dgm:prSet/>
      <dgm:spPr/>
      <dgm:t>
        <a:bodyPr/>
        <a:lstStyle/>
        <a:p>
          <a:endParaRPr lang="en-ZA"/>
        </a:p>
      </dgm:t>
    </dgm:pt>
    <dgm:pt modelId="{6F975514-26E4-4C80-A5B5-6E6846B45A99}" type="sibTrans" cxnId="{B2040123-862E-41B6-A435-2A7D37473D89}">
      <dgm:prSet/>
      <dgm:spPr/>
      <dgm:t>
        <a:bodyPr/>
        <a:lstStyle/>
        <a:p>
          <a:endParaRPr lang="en-ZA"/>
        </a:p>
      </dgm:t>
    </dgm:pt>
    <dgm:pt modelId="{DE79C910-2A88-4AAA-A065-C9B4CDCF7BA5}">
      <dgm:prSet phldrT="[Text]" custT="1"/>
      <dgm:spPr/>
      <dgm:t>
        <a:bodyPr/>
        <a:lstStyle/>
        <a:p>
          <a:r>
            <a:rPr lang="en-ZA" sz="900" dirty="0"/>
            <a:t> Pursue new </a:t>
          </a:r>
          <a:r>
            <a:rPr lang="en-ZA" sz="900" dirty="0" smtClean="0"/>
            <a:t>business  within </a:t>
          </a:r>
          <a:r>
            <a:rPr lang="en-ZA" sz="900" dirty="0"/>
            <a:t>existing long-term contracts.</a:t>
          </a:r>
        </a:p>
      </dgm:t>
    </dgm:pt>
    <dgm:pt modelId="{06248338-E326-48E2-A876-E3EDF22D2949}" type="parTrans" cxnId="{3398750F-B751-40F9-8D32-0FEBAAA85E9D}">
      <dgm:prSet/>
      <dgm:spPr/>
      <dgm:t>
        <a:bodyPr/>
        <a:lstStyle/>
        <a:p>
          <a:endParaRPr lang="en-ZA"/>
        </a:p>
      </dgm:t>
    </dgm:pt>
    <dgm:pt modelId="{8C145CE5-8A4F-4735-BFFC-4C0CC802B3A8}" type="sibTrans" cxnId="{3398750F-B751-40F9-8D32-0FEBAAA85E9D}">
      <dgm:prSet/>
      <dgm:spPr/>
      <dgm:t>
        <a:bodyPr/>
        <a:lstStyle/>
        <a:p>
          <a:endParaRPr lang="en-ZA"/>
        </a:p>
      </dgm:t>
    </dgm:pt>
    <dgm:pt modelId="{B4094780-EF80-4835-92B6-3EF1C3809BF6}">
      <dgm:prSet phldrT="[Text]"/>
      <dgm:spPr/>
      <dgm:t>
        <a:bodyPr/>
        <a:lstStyle/>
        <a:p>
          <a:r>
            <a:rPr lang="en-ZA"/>
            <a:t>Deliver</a:t>
          </a:r>
        </a:p>
      </dgm:t>
    </dgm:pt>
    <dgm:pt modelId="{0CB54850-299B-4A26-B91A-F89442C9C302}" type="parTrans" cxnId="{33CE4F77-D026-4273-B102-17C1007A3440}">
      <dgm:prSet/>
      <dgm:spPr/>
      <dgm:t>
        <a:bodyPr/>
        <a:lstStyle/>
        <a:p>
          <a:endParaRPr lang="en-ZA"/>
        </a:p>
      </dgm:t>
    </dgm:pt>
    <dgm:pt modelId="{62544FF0-3485-4849-AE54-36BCAC0D80D7}" type="sibTrans" cxnId="{33CE4F77-D026-4273-B102-17C1007A3440}">
      <dgm:prSet/>
      <dgm:spPr/>
      <dgm:t>
        <a:bodyPr/>
        <a:lstStyle/>
        <a:p>
          <a:endParaRPr lang="en-ZA"/>
        </a:p>
      </dgm:t>
    </dgm:pt>
    <dgm:pt modelId="{389C1C93-85AA-4EBC-A1B8-3F425952607B}">
      <dgm:prSet phldrT="[Text]" custT="1"/>
      <dgm:spPr/>
      <dgm:t>
        <a:bodyPr/>
        <a:lstStyle/>
        <a:p>
          <a:r>
            <a:rPr lang="en-ZA" sz="900"/>
            <a:t>Increased participation in open bids and RFQs</a:t>
          </a:r>
        </a:p>
      </dgm:t>
    </dgm:pt>
    <dgm:pt modelId="{CEA023F1-B094-463C-92E0-6FFBB9A9FB35}" type="parTrans" cxnId="{BEB967CE-235D-4BAA-9B52-3E2D3C5F7494}">
      <dgm:prSet/>
      <dgm:spPr/>
      <dgm:t>
        <a:bodyPr/>
        <a:lstStyle/>
        <a:p>
          <a:endParaRPr lang="en-ZA"/>
        </a:p>
      </dgm:t>
    </dgm:pt>
    <dgm:pt modelId="{EF687E9A-0E7A-47A3-9445-2DD4FEA57F38}" type="sibTrans" cxnId="{BEB967CE-235D-4BAA-9B52-3E2D3C5F7494}">
      <dgm:prSet/>
      <dgm:spPr/>
      <dgm:t>
        <a:bodyPr/>
        <a:lstStyle/>
        <a:p>
          <a:endParaRPr lang="en-ZA"/>
        </a:p>
      </dgm:t>
    </dgm:pt>
    <dgm:pt modelId="{0C2A1422-49C9-4B72-8AE6-76CD4CD15A86}">
      <dgm:prSet phldrT="[Text]" custT="1"/>
      <dgm:spPr/>
      <dgm:t>
        <a:bodyPr/>
        <a:lstStyle/>
        <a:p>
          <a:r>
            <a:rPr lang="en-ZA" sz="900"/>
            <a:t>Create a customer database</a:t>
          </a:r>
        </a:p>
      </dgm:t>
    </dgm:pt>
    <dgm:pt modelId="{F1E4C711-993D-4BB4-AACA-FA09D05C7A9A}" type="parTrans" cxnId="{F49DE550-AE42-4B67-84AD-757210E00324}">
      <dgm:prSet/>
      <dgm:spPr/>
      <dgm:t>
        <a:bodyPr/>
        <a:lstStyle/>
        <a:p>
          <a:endParaRPr lang="en-ZA"/>
        </a:p>
      </dgm:t>
    </dgm:pt>
    <dgm:pt modelId="{753AE63D-3B44-4E57-B38C-6B843FB2C53B}" type="sibTrans" cxnId="{F49DE550-AE42-4B67-84AD-757210E00324}">
      <dgm:prSet/>
      <dgm:spPr/>
      <dgm:t>
        <a:bodyPr/>
        <a:lstStyle/>
        <a:p>
          <a:endParaRPr lang="en-ZA"/>
        </a:p>
      </dgm:t>
    </dgm:pt>
    <dgm:pt modelId="{0725D34B-16A5-4920-8AD8-F999752BC46C}">
      <dgm:prSet phldrT="[Text]" custT="1"/>
      <dgm:spPr/>
      <dgm:t>
        <a:bodyPr/>
        <a:lstStyle/>
        <a:p>
          <a:r>
            <a:rPr lang="en-ZA" sz="900"/>
            <a:t>Return to old customer who used to support SEE</a:t>
          </a:r>
        </a:p>
      </dgm:t>
    </dgm:pt>
    <dgm:pt modelId="{926A8828-09BA-46B9-A7AF-D86F647EA917}" type="parTrans" cxnId="{457CDBAB-5686-4897-A6D3-E9C7A1BC8D4E}">
      <dgm:prSet/>
      <dgm:spPr/>
      <dgm:t>
        <a:bodyPr/>
        <a:lstStyle/>
        <a:p>
          <a:endParaRPr lang="en-ZA"/>
        </a:p>
      </dgm:t>
    </dgm:pt>
    <dgm:pt modelId="{83052F30-FDC0-4E16-AF54-BA9F8895F6DC}" type="sibTrans" cxnId="{457CDBAB-5686-4897-A6D3-E9C7A1BC8D4E}">
      <dgm:prSet/>
      <dgm:spPr/>
      <dgm:t>
        <a:bodyPr/>
        <a:lstStyle/>
        <a:p>
          <a:endParaRPr lang="en-ZA"/>
        </a:p>
      </dgm:t>
    </dgm:pt>
    <dgm:pt modelId="{5556322E-25C0-4BA2-BC71-852D9B7E0771}">
      <dgm:prSet phldrT="[Text]" custT="1"/>
      <dgm:spPr/>
      <dgm:t>
        <a:bodyPr/>
        <a:lstStyle/>
        <a:p>
          <a:r>
            <a:rPr lang="en-ZA" sz="900" dirty="0"/>
            <a:t> Ongoing customer support with regards to order follow-ups.	</a:t>
          </a:r>
        </a:p>
      </dgm:t>
    </dgm:pt>
    <dgm:pt modelId="{14AA2E0E-3125-4E8F-A91D-8AAFAB6D06DA}" type="parTrans" cxnId="{42A6DBC2-5726-4F6F-A71F-072E7ED1186B}">
      <dgm:prSet/>
      <dgm:spPr/>
      <dgm:t>
        <a:bodyPr/>
        <a:lstStyle/>
        <a:p>
          <a:endParaRPr lang="en-ZA"/>
        </a:p>
      </dgm:t>
    </dgm:pt>
    <dgm:pt modelId="{66A75771-CF50-4F18-AB28-7F1FAAE3748D}" type="sibTrans" cxnId="{42A6DBC2-5726-4F6F-A71F-072E7ED1186B}">
      <dgm:prSet/>
      <dgm:spPr/>
      <dgm:t>
        <a:bodyPr/>
        <a:lstStyle/>
        <a:p>
          <a:endParaRPr lang="en-ZA"/>
        </a:p>
      </dgm:t>
    </dgm:pt>
    <dgm:pt modelId="{11AE0383-C058-4741-9B35-EEA3BF870DC1}">
      <dgm:prSet custT="1"/>
      <dgm:spPr/>
      <dgm:t>
        <a:bodyPr/>
        <a:lstStyle/>
        <a:p>
          <a:r>
            <a:rPr lang="en-ZA" sz="800"/>
            <a:t> Improve order lead-times by keeping minimum stock of high-demand stock. </a:t>
          </a:r>
        </a:p>
      </dgm:t>
    </dgm:pt>
    <dgm:pt modelId="{D03428E6-7E9A-4F56-AFEC-4DCDC7E79CF4}" type="parTrans" cxnId="{BFA9E882-F4F5-4FA3-995B-19B6466FCBA0}">
      <dgm:prSet/>
      <dgm:spPr/>
      <dgm:t>
        <a:bodyPr/>
        <a:lstStyle/>
        <a:p>
          <a:endParaRPr lang="en-ZA"/>
        </a:p>
      </dgm:t>
    </dgm:pt>
    <dgm:pt modelId="{E6058778-C9B8-42AA-94FF-EBD54BC03513}" type="sibTrans" cxnId="{BFA9E882-F4F5-4FA3-995B-19B6466FCBA0}">
      <dgm:prSet/>
      <dgm:spPr/>
      <dgm:t>
        <a:bodyPr/>
        <a:lstStyle/>
        <a:p>
          <a:endParaRPr lang="en-ZA"/>
        </a:p>
      </dgm:t>
    </dgm:pt>
    <dgm:pt modelId="{30CBEDBC-370B-4C5B-BC85-DD8CFBAB4DCA}">
      <dgm:prSet custT="1"/>
      <dgm:spPr/>
      <dgm:t>
        <a:bodyPr/>
        <a:lstStyle/>
        <a:p>
          <a:r>
            <a:rPr lang="en-ZA" sz="800"/>
            <a:t> Determine clear product portfolio to avoid customisation.</a:t>
          </a:r>
        </a:p>
      </dgm:t>
    </dgm:pt>
    <dgm:pt modelId="{B269BD25-44B6-4E6B-AA22-5D2F99B5B86D}" type="parTrans" cxnId="{67E75554-84D2-4754-97B7-2DC04EAEC593}">
      <dgm:prSet/>
      <dgm:spPr/>
      <dgm:t>
        <a:bodyPr/>
        <a:lstStyle/>
        <a:p>
          <a:endParaRPr lang="en-ZA"/>
        </a:p>
      </dgm:t>
    </dgm:pt>
    <dgm:pt modelId="{A4C66395-44B4-43D9-9C9E-236CEE87721D}" type="sibTrans" cxnId="{67E75554-84D2-4754-97B7-2DC04EAEC593}">
      <dgm:prSet/>
      <dgm:spPr/>
      <dgm:t>
        <a:bodyPr/>
        <a:lstStyle/>
        <a:p>
          <a:endParaRPr lang="en-ZA"/>
        </a:p>
      </dgm:t>
    </dgm:pt>
    <dgm:pt modelId="{9805C3CC-047F-4F5E-B580-67F9594753A2}">
      <dgm:prSet custT="1"/>
      <dgm:spPr/>
      <dgm:t>
        <a:bodyPr/>
        <a:lstStyle/>
        <a:p>
          <a:r>
            <a:rPr lang="en-ZA" sz="800" dirty="0"/>
            <a:t> </a:t>
          </a:r>
          <a:r>
            <a:rPr lang="en-ZA" sz="800" dirty="0" smtClean="0"/>
            <a:t>Promote strategic alliance to enhance quality</a:t>
          </a:r>
          <a:r>
            <a:rPr lang="en-ZA" sz="800" dirty="0"/>
            <a:t>	</a:t>
          </a:r>
        </a:p>
      </dgm:t>
    </dgm:pt>
    <dgm:pt modelId="{26630667-F1C3-44A8-AEFF-E518CE66F071}" type="parTrans" cxnId="{49B7DA88-3C88-442A-9B31-B0E3F7B50836}">
      <dgm:prSet/>
      <dgm:spPr/>
      <dgm:t>
        <a:bodyPr/>
        <a:lstStyle/>
        <a:p>
          <a:endParaRPr lang="en-ZA"/>
        </a:p>
      </dgm:t>
    </dgm:pt>
    <dgm:pt modelId="{E841E060-331F-473C-9E40-30CF887AAA41}" type="sibTrans" cxnId="{49B7DA88-3C88-442A-9B31-B0E3F7B50836}">
      <dgm:prSet/>
      <dgm:spPr/>
      <dgm:t>
        <a:bodyPr/>
        <a:lstStyle/>
        <a:p>
          <a:endParaRPr lang="en-ZA"/>
        </a:p>
      </dgm:t>
    </dgm:pt>
    <dgm:pt modelId="{6D8CB324-5578-4270-8A52-B5CD7F541373}">
      <dgm:prSet custT="1"/>
      <dgm:spPr/>
      <dgm:t>
        <a:bodyPr/>
        <a:lstStyle/>
        <a:p>
          <a:endParaRPr lang="en-ZA" sz="800"/>
        </a:p>
      </dgm:t>
    </dgm:pt>
    <dgm:pt modelId="{AE56B240-8306-4433-8FD3-19C1CCB0676F}" type="parTrans" cxnId="{FD3F7D1E-0DA5-4657-B498-985A5C87085A}">
      <dgm:prSet/>
      <dgm:spPr/>
      <dgm:t>
        <a:bodyPr/>
        <a:lstStyle/>
        <a:p>
          <a:endParaRPr lang="en-ZA"/>
        </a:p>
      </dgm:t>
    </dgm:pt>
    <dgm:pt modelId="{2828FCE7-447A-43E7-89F9-5234186E1EB1}" type="sibTrans" cxnId="{FD3F7D1E-0DA5-4657-B498-985A5C87085A}">
      <dgm:prSet/>
      <dgm:spPr/>
      <dgm:t>
        <a:bodyPr/>
        <a:lstStyle/>
        <a:p>
          <a:endParaRPr lang="en-ZA"/>
        </a:p>
      </dgm:t>
    </dgm:pt>
    <dgm:pt modelId="{BF97100B-DA95-43FA-8620-303C96CF3CAA}" type="pres">
      <dgm:prSet presAssocID="{040022C9-56DB-408B-8187-0548BE4ECE3F}" presName="Name0" presStyleCnt="0">
        <dgm:presLayoutVars>
          <dgm:dir/>
          <dgm:animLvl val="lvl"/>
          <dgm:resizeHandles val="exact"/>
        </dgm:presLayoutVars>
      </dgm:prSet>
      <dgm:spPr/>
      <dgm:t>
        <a:bodyPr/>
        <a:lstStyle/>
        <a:p>
          <a:endParaRPr lang="en-ZA"/>
        </a:p>
      </dgm:t>
    </dgm:pt>
    <dgm:pt modelId="{E7F3000E-F3D5-4CFF-A783-51768AA20304}" type="pres">
      <dgm:prSet presAssocID="{040022C9-56DB-408B-8187-0548BE4ECE3F}" presName="tSp" presStyleCnt="0"/>
      <dgm:spPr/>
    </dgm:pt>
    <dgm:pt modelId="{896DDEAA-FD2D-4196-AA81-76D0880A82BD}" type="pres">
      <dgm:prSet presAssocID="{040022C9-56DB-408B-8187-0548BE4ECE3F}" presName="bSp" presStyleCnt="0"/>
      <dgm:spPr/>
    </dgm:pt>
    <dgm:pt modelId="{62D13284-DCAB-4CC6-A081-3E5C89E559B9}" type="pres">
      <dgm:prSet presAssocID="{040022C9-56DB-408B-8187-0548BE4ECE3F}" presName="process" presStyleCnt="0"/>
      <dgm:spPr/>
    </dgm:pt>
    <dgm:pt modelId="{36038A29-E604-4120-A3A2-12CCB28493E1}" type="pres">
      <dgm:prSet presAssocID="{331FE962-0AE8-40FE-B591-10A336769E9B}" presName="composite1" presStyleCnt="0"/>
      <dgm:spPr/>
    </dgm:pt>
    <dgm:pt modelId="{AB4A4FC7-BBD1-4A90-BA23-83DDFDE879EC}" type="pres">
      <dgm:prSet presAssocID="{331FE962-0AE8-40FE-B591-10A336769E9B}" presName="dummyNode1" presStyleLbl="node1" presStyleIdx="0" presStyleCnt="4"/>
      <dgm:spPr/>
    </dgm:pt>
    <dgm:pt modelId="{B0CD2831-EF32-441D-950E-610EDB12C4E3}" type="pres">
      <dgm:prSet presAssocID="{331FE962-0AE8-40FE-B591-10A336769E9B}" presName="childNode1" presStyleLbl="bgAcc1" presStyleIdx="0" presStyleCnt="4">
        <dgm:presLayoutVars>
          <dgm:bulletEnabled val="1"/>
        </dgm:presLayoutVars>
      </dgm:prSet>
      <dgm:spPr/>
      <dgm:t>
        <a:bodyPr/>
        <a:lstStyle/>
        <a:p>
          <a:endParaRPr lang="en-ZA"/>
        </a:p>
      </dgm:t>
    </dgm:pt>
    <dgm:pt modelId="{3DA78E35-FAFC-4CC4-BE1C-4E345D154FAA}" type="pres">
      <dgm:prSet presAssocID="{331FE962-0AE8-40FE-B591-10A336769E9B}" presName="childNode1tx" presStyleLbl="bgAcc1" presStyleIdx="0" presStyleCnt="4">
        <dgm:presLayoutVars>
          <dgm:bulletEnabled val="1"/>
        </dgm:presLayoutVars>
      </dgm:prSet>
      <dgm:spPr/>
      <dgm:t>
        <a:bodyPr/>
        <a:lstStyle/>
        <a:p>
          <a:endParaRPr lang="en-ZA"/>
        </a:p>
      </dgm:t>
    </dgm:pt>
    <dgm:pt modelId="{015BB71A-736A-4E57-B34A-E50C8CC1752C}" type="pres">
      <dgm:prSet presAssocID="{331FE962-0AE8-40FE-B591-10A336769E9B}" presName="parentNode1" presStyleLbl="node1" presStyleIdx="0" presStyleCnt="4">
        <dgm:presLayoutVars>
          <dgm:chMax val="1"/>
          <dgm:bulletEnabled val="1"/>
        </dgm:presLayoutVars>
      </dgm:prSet>
      <dgm:spPr/>
      <dgm:t>
        <a:bodyPr/>
        <a:lstStyle/>
        <a:p>
          <a:endParaRPr lang="en-ZA"/>
        </a:p>
      </dgm:t>
    </dgm:pt>
    <dgm:pt modelId="{5C9B7BF0-91BE-4AF0-BF31-81712CCD6340}" type="pres">
      <dgm:prSet presAssocID="{331FE962-0AE8-40FE-B591-10A336769E9B}" presName="connSite1" presStyleCnt="0"/>
      <dgm:spPr/>
    </dgm:pt>
    <dgm:pt modelId="{2AA85DD1-7C0C-4A99-9EDB-575693977676}" type="pres">
      <dgm:prSet presAssocID="{E9C6264E-B408-4717-873A-CA37F8F2C1EA}" presName="Name9" presStyleLbl="sibTrans2D1" presStyleIdx="0" presStyleCnt="3"/>
      <dgm:spPr/>
      <dgm:t>
        <a:bodyPr/>
        <a:lstStyle/>
        <a:p>
          <a:endParaRPr lang="en-ZA"/>
        </a:p>
      </dgm:t>
    </dgm:pt>
    <dgm:pt modelId="{99D08DE1-3E37-4CFA-9C7B-C8767C3C7651}" type="pres">
      <dgm:prSet presAssocID="{94135538-DD9F-4426-AF9A-565FD819F786}" presName="composite2" presStyleCnt="0"/>
      <dgm:spPr/>
    </dgm:pt>
    <dgm:pt modelId="{90002E7C-8A90-4C23-B778-7B5ECE142A8D}" type="pres">
      <dgm:prSet presAssocID="{94135538-DD9F-4426-AF9A-565FD819F786}" presName="dummyNode2" presStyleLbl="node1" presStyleIdx="0" presStyleCnt="4"/>
      <dgm:spPr/>
    </dgm:pt>
    <dgm:pt modelId="{B4C6DC94-71E8-4733-88BB-E416F875A1EA}" type="pres">
      <dgm:prSet presAssocID="{94135538-DD9F-4426-AF9A-565FD819F786}" presName="childNode2" presStyleLbl="bgAcc1" presStyleIdx="1" presStyleCnt="4">
        <dgm:presLayoutVars>
          <dgm:bulletEnabled val="1"/>
        </dgm:presLayoutVars>
      </dgm:prSet>
      <dgm:spPr/>
      <dgm:t>
        <a:bodyPr/>
        <a:lstStyle/>
        <a:p>
          <a:endParaRPr lang="en-ZA"/>
        </a:p>
      </dgm:t>
    </dgm:pt>
    <dgm:pt modelId="{5FEA2BF8-BCD1-4F31-BC45-F4133A8ED8AF}" type="pres">
      <dgm:prSet presAssocID="{94135538-DD9F-4426-AF9A-565FD819F786}" presName="childNode2tx" presStyleLbl="bgAcc1" presStyleIdx="1" presStyleCnt="4">
        <dgm:presLayoutVars>
          <dgm:bulletEnabled val="1"/>
        </dgm:presLayoutVars>
      </dgm:prSet>
      <dgm:spPr/>
      <dgm:t>
        <a:bodyPr/>
        <a:lstStyle/>
        <a:p>
          <a:endParaRPr lang="en-ZA"/>
        </a:p>
      </dgm:t>
    </dgm:pt>
    <dgm:pt modelId="{252C389C-EEFA-4734-954B-51F879D55D9A}" type="pres">
      <dgm:prSet presAssocID="{94135538-DD9F-4426-AF9A-565FD819F786}" presName="parentNode2" presStyleLbl="node1" presStyleIdx="1" presStyleCnt="4">
        <dgm:presLayoutVars>
          <dgm:chMax val="0"/>
          <dgm:bulletEnabled val="1"/>
        </dgm:presLayoutVars>
      </dgm:prSet>
      <dgm:spPr/>
      <dgm:t>
        <a:bodyPr/>
        <a:lstStyle/>
        <a:p>
          <a:endParaRPr lang="en-ZA"/>
        </a:p>
      </dgm:t>
    </dgm:pt>
    <dgm:pt modelId="{2648B83E-9072-4536-B9BC-06584F2AAB6E}" type="pres">
      <dgm:prSet presAssocID="{94135538-DD9F-4426-AF9A-565FD819F786}" presName="connSite2" presStyleCnt="0"/>
      <dgm:spPr/>
    </dgm:pt>
    <dgm:pt modelId="{93438F25-6062-45D3-ABE1-CA2D941010A6}" type="pres">
      <dgm:prSet presAssocID="{253C056A-B688-466E-8E0C-8DD78C056A4B}" presName="Name18" presStyleLbl="sibTrans2D1" presStyleIdx="1" presStyleCnt="3"/>
      <dgm:spPr/>
      <dgm:t>
        <a:bodyPr/>
        <a:lstStyle/>
        <a:p>
          <a:endParaRPr lang="en-ZA"/>
        </a:p>
      </dgm:t>
    </dgm:pt>
    <dgm:pt modelId="{117FB478-DDE6-4D01-98BA-9CB54F9D15DA}" type="pres">
      <dgm:prSet presAssocID="{22008481-5113-4FF8-995B-FE93EE3402D0}" presName="composite1" presStyleCnt="0"/>
      <dgm:spPr/>
    </dgm:pt>
    <dgm:pt modelId="{9EF253E1-0466-4402-90C9-6A3BF11CB75A}" type="pres">
      <dgm:prSet presAssocID="{22008481-5113-4FF8-995B-FE93EE3402D0}" presName="dummyNode1" presStyleLbl="node1" presStyleIdx="1" presStyleCnt="4"/>
      <dgm:spPr/>
    </dgm:pt>
    <dgm:pt modelId="{D31E9AFD-0DB8-4399-9B47-AB13C391C631}" type="pres">
      <dgm:prSet presAssocID="{22008481-5113-4FF8-995B-FE93EE3402D0}" presName="childNode1" presStyleLbl="bgAcc1" presStyleIdx="2" presStyleCnt="4">
        <dgm:presLayoutVars>
          <dgm:bulletEnabled val="1"/>
        </dgm:presLayoutVars>
      </dgm:prSet>
      <dgm:spPr/>
      <dgm:t>
        <a:bodyPr/>
        <a:lstStyle/>
        <a:p>
          <a:endParaRPr lang="en-ZA"/>
        </a:p>
      </dgm:t>
    </dgm:pt>
    <dgm:pt modelId="{1AF0B5C0-0022-49C1-BA17-312950EC2642}" type="pres">
      <dgm:prSet presAssocID="{22008481-5113-4FF8-995B-FE93EE3402D0}" presName="childNode1tx" presStyleLbl="bgAcc1" presStyleIdx="2" presStyleCnt="4">
        <dgm:presLayoutVars>
          <dgm:bulletEnabled val="1"/>
        </dgm:presLayoutVars>
      </dgm:prSet>
      <dgm:spPr/>
      <dgm:t>
        <a:bodyPr/>
        <a:lstStyle/>
        <a:p>
          <a:endParaRPr lang="en-ZA"/>
        </a:p>
      </dgm:t>
    </dgm:pt>
    <dgm:pt modelId="{2E558FD8-ACD1-499A-B01B-12CC12949A71}" type="pres">
      <dgm:prSet presAssocID="{22008481-5113-4FF8-995B-FE93EE3402D0}" presName="parentNode1" presStyleLbl="node1" presStyleIdx="2" presStyleCnt="4">
        <dgm:presLayoutVars>
          <dgm:chMax val="1"/>
          <dgm:bulletEnabled val="1"/>
        </dgm:presLayoutVars>
      </dgm:prSet>
      <dgm:spPr/>
      <dgm:t>
        <a:bodyPr/>
        <a:lstStyle/>
        <a:p>
          <a:endParaRPr lang="en-ZA"/>
        </a:p>
      </dgm:t>
    </dgm:pt>
    <dgm:pt modelId="{35563E9C-7228-42D1-83CB-8DDA6719ECC0}" type="pres">
      <dgm:prSet presAssocID="{22008481-5113-4FF8-995B-FE93EE3402D0}" presName="connSite1" presStyleCnt="0"/>
      <dgm:spPr/>
    </dgm:pt>
    <dgm:pt modelId="{CB294ACB-F3B3-4B6D-A322-45A2DDDDA03D}" type="pres">
      <dgm:prSet presAssocID="{29FA5859-3D6F-4955-9B88-02C51BA374B0}" presName="Name9" presStyleLbl="sibTrans2D1" presStyleIdx="2" presStyleCnt="3"/>
      <dgm:spPr/>
      <dgm:t>
        <a:bodyPr/>
        <a:lstStyle/>
        <a:p>
          <a:endParaRPr lang="en-ZA"/>
        </a:p>
      </dgm:t>
    </dgm:pt>
    <dgm:pt modelId="{A1FEBDDC-BB58-4644-B572-EC61DD1ABD56}" type="pres">
      <dgm:prSet presAssocID="{B4094780-EF80-4835-92B6-3EF1C3809BF6}" presName="composite2" presStyleCnt="0"/>
      <dgm:spPr/>
    </dgm:pt>
    <dgm:pt modelId="{CE42171B-7764-4C78-B6FC-212D45ACB560}" type="pres">
      <dgm:prSet presAssocID="{B4094780-EF80-4835-92B6-3EF1C3809BF6}" presName="dummyNode2" presStyleLbl="node1" presStyleIdx="2" presStyleCnt="4"/>
      <dgm:spPr/>
    </dgm:pt>
    <dgm:pt modelId="{247AA5B6-0CBD-4E37-A5D5-501B0E54D433}" type="pres">
      <dgm:prSet presAssocID="{B4094780-EF80-4835-92B6-3EF1C3809BF6}" presName="childNode2" presStyleLbl="bgAcc1" presStyleIdx="3" presStyleCnt="4">
        <dgm:presLayoutVars>
          <dgm:bulletEnabled val="1"/>
        </dgm:presLayoutVars>
      </dgm:prSet>
      <dgm:spPr/>
      <dgm:t>
        <a:bodyPr/>
        <a:lstStyle/>
        <a:p>
          <a:endParaRPr lang="en-ZA"/>
        </a:p>
      </dgm:t>
    </dgm:pt>
    <dgm:pt modelId="{6A76CE0A-F40A-4F67-B907-8457F93B0F79}" type="pres">
      <dgm:prSet presAssocID="{B4094780-EF80-4835-92B6-3EF1C3809BF6}" presName="childNode2tx" presStyleLbl="bgAcc1" presStyleIdx="3" presStyleCnt="4">
        <dgm:presLayoutVars>
          <dgm:bulletEnabled val="1"/>
        </dgm:presLayoutVars>
      </dgm:prSet>
      <dgm:spPr/>
      <dgm:t>
        <a:bodyPr/>
        <a:lstStyle/>
        <a:p>
          <a:endParaRPr lang="en-ZA"/>
        </a:p>
      </dgm:t>
    </dgm:pt>
    <dgm:pt modelId="{1C6E389A-2E56-434D-A2DD-67D194FE7214}" type="pres">
      <dgm:prSet presAssocID="{B4094780-EF80-4835-92B6-3EF1C3809BF6}" presName="parentNode2" presStyleLbl="node1" presStyleIdx="3" presStyleCnt="4">
        <dgm:presLayoutVars>
          <dgm:chMax val="0"/>
          <dgm:bulletEnabled val="1"/>
        </dgm:presLayoutVars>
      </dgm:prSet>
      <dgm:spPr/>
      <dgm:t>
        <a:bodyPr/>
        <a:lstStyle/>
        <a:p>
          <a:endParaRPr lang="en-ZA"/>
        </a:p>
      </dgm:t>
    </dgm:pt>
    <dgm:pt modelId="{102907AC-BFC5-424D-A0DA-016B5F8F81FD}" type="pres">
      <dgm:prSet presAssocID="{B4094780-EF80-4835-92B6-3EF1C3809BF6}" presName="connSite2" presStyleCnt="0"/>
      <dgm:spPr/>
    </dgm:pt>
  </dgm:ptLst>
  <dgm:cxnLst>
    <dgm:cxn modelId="{860C0A8C-FF0B-4AB7-85B0-4521A4B40D46}" type="presOf" srcId="{389C1C93-85AA-4EBC-A1B8-3F425952607B}" destId="{3DA78E35-FAFC-4CC4-BE1C-4E345D154FAA}" srcOrd="1" destOrd="2" presId="urn:microsoft.com/office/officeart/2005/8/layout/hProcess4"/>
    <dgm:cxn modelId="{3398750F-B751-40F9-8D32-0FEBAAA85E9D}" srcId="{22008481-5113-4FF8-995B-FE93EE3402D0}" destId="{DE79C910-2A88-4AAA-A065-C9B4CDCF7BA5}" srcOrd="1" destOrd="0" parTransId="{06248338-E326-48E2-A876-E3EDF22D2949}" sibTransId="{8C145CE5-8A4F-4735-BFFC-4C0CC802B3A8}"/>
    <dgm:cxn modelId="{457CDBAB-5686-4897-A6D3-E9C7A1BC8D4E}" srcId="{331FE962-0AE8-40FE-B591-10A336769E9B}" destId="{0725D34B-16A5-4920-8AD8-F999752BC46C}" srcOrd="3" destOrd="0" parTransId="{926A8828-09BA-46B9-A7AF-D86F647EA917}" sibTransId="{83052F30-FDC0-4E16-AF54-BA9F8895F6DC}"/>
    <dgm:cxn modelId="{49B7DA88-3C88-442A-9B31-B0E3F7B50836}" srcId="{B4094780-EF80-4835-92B6-3EF1C3809BF6}" destId="{9805C3CC-047F-4F5E-B580-67F9594753A2}" srcOrd="2" destOrd="0" parTransId="{26630667-F1C3-44A8-AEFF-E518CE66F071}" sibTransId="{E841E060-331F-473C-9E40-30CF887AAA41}"/>
    <dgm:cxn modelId="{A160513B-B97A-45D2-871E-8A0656B03A0C}" type="presOf" srcId="{22008481-5113-4FF8-995B-FE93EE3402D0}" destId="{2E558FD8-ACD1-499A-B01B-12CC12949A71}" srcOrd="0" destOrd="0" presId="urn:microsoft.com/office/officeart/2005/8/layout/hProcess4"/>
    <dgm:cxn modelId="{8B1775E0-7DB6-4F70-825C-A070BFA7EA6C}" type="presOf" srcId="{0F1B0535-DC80-4164-883A-F593050C2ADC}" destId="{1AF0B5C0-0022-49C1-BA17-312950EC2642}" srcOrd="1" destOrd="0" presId="urn:microsoft.com/office/officeart/2005/8/layout/hProcess4"/>
    <dgm:cxn modelId="{75318655-75F6-4E73-838F-B069359174AC}" type="presOf" srcId="{30CBEDBC-370B-4C5B-BC85-DD8CFBAB4DCA}" destId="{6A76CE0A-F40A-4F67-B907-8457F93B0F79}" srcOrd="1" destOrd="1" presId="urn:microsoft.com/office/officeart/2005/8/layout/hProcess4"/>
    <dgm:cxn modelId="{5A50743D-E09E-42F1-8D07-9D4A41B8390A}" type="presOf" srcId="{BD27E973-EB47-480A-994D-103612A3C0F1}" destId="{3DA78E35-FAFC-4CC4-BE1C-4E345D154FAA}" srcOrd="1" destOrd="1" presId="urn:microsoft.com/office/officeart/2005/8/layout/hProcess4"/>
    <dgm:cxn modelId="{94A7C302-A17F-4C7E-A560-DFA8E0988590}" type="presOf" srcId="{658F9A6A-3F13-4990-9B38-B51DE7D71558}" destId="{3DA78E35-FAFC-4CC4-BE1C-4E345D154FAA}" srcOrd="1" destOrd="0" presId="urn:microsoft.com/office/officeart/2005/8/layout/hProcess4"/>
    <dgm:cxn modelId="{0BABBEE1-1B93-4794-83C2-2C552C57BE4B}" type="presOf" srcId="{94135538-DD9F-4426-AF9A-565FD819F786}" destId="{252C389C-EEFA-4734-954B-51F879D55D9A}" srcOrd="0" destOrd="0" presId="urn:microsoft.com/office/officeart/2005/8/layout/hProcess4"/>
    <dgm:cxn modelId="{FD3F7D1E-0DA5-4657-B498-985A5C87085A}" srcId="{B4094780-EF80-4835-92B6-3EF1C3809BF6}" destId="{6D8CB324-5578-4270-8A52-B5CD7F541373}" srcOrd="3" destOrd="0" parTransId="{AE56B240-8306-4433-8FD3-19C1CCB0676F}" sibTransId="{2828FCE7-447A-43E7-89F9-5234186E1EB1}"/>
    <dgm:cxn modelId="{FF53EB8D-7A49-46F3-8C03-ED8BA1AD2F87}" type="presOf" srcId="{11AE0383-C058-4741-9B35-EEA3BF870DC1}" destId="{6A76CE0A-F40A-4F67-B907-8457F93B0F79}" srcOrd="1" destOrd="0" presId="urn:microsoft.com/office/officeart/2005/8/layout/hProcess4"/>
    <dgm:cxn modelId="{92EFA49D-A305-4D0A-8B49-370721C15A11}" type="presOf" srcId="{6D8CB324-5578-4270-8A52-B5CD7F541373}" destId="{247AA5B6-0CBD-4E37-A5D5-501B0E54D433}" srcOrd="0" destOrd="3" presId="urn:microsoft.com/office/officeart/2005/8/layout/hProcess4"/>
    <dgm:cxn modelId="{EFA1ABD2-FE23-4FE5-B96F-03966FD039AC}" type="presOf" srcId="{9805C3CC-047F-4F5E-B580-67F9594753A2}" destId="{247AA5B6-0CBD-4E37-A5D5-501B0E54D433}" srcOrd="0" destOrd="2" presId="urn:microsoft.com/office/officeart/2005/8/layout/hProcess4"/>
    <dgm:cxn modelId="{6089A8A7-6A46-44CF-83F6-2DD8EF52B2C6}" type="presOf" srcId="{0F1B0535-DC80-4164-883A-F593050C2ADC}" destId="{D31E9AFD-0DB8-4399-9B47-AB13C391C631}" srcOrd="0" destOrd="0" presId="urn:microsoft.com/office/officeart/2005/8/layout/hProcess4"/>
    <dgm:cxn modelId="{1F4FC74A-6EE1-4BCE-AEB0-C718FB8203AF}" type="presOf" srcId="{040022C9-56DB-408B-8187-0548BE4ECE3F}" destId="{BF97100B-DA95-43FA-8620-303C96CF3CAA}" srcOrd="0" destOrd="0" presId="urn:microsoft.com/office/officeart/2005/8/layout/hProcess4"/>
    <dgm:cxn modelId="{BE7ACD33-1338-4F3F-BD51-AA46E47737E2}" type="presOf" srcId="{033F80CA-997D-482C-BD54-8D59180D6BBA}" destId="{5FEA2BF8-BCD1-4F31-BC45-F4133A8ED8AF}" srcOrd="1" destOrd="0" presId="urn:microsoft.com/office/officeart/2005/8/layout/hProcess4"/>
    <dgm:cxn modelId="{BEB967CE-235D-4BAA-9B52-3E2D3C5F7494}" srcId="{331FE962-0AE8-40FE-B591-10A336769E9B}" destId="{389C1C93-85AA-4EBC-A1B8-3F425952607B}" srcOrd="2" destOrd="0" parTransId="{CEA023F1-B094-463C-92E0-6FFBB9A9FB35}" sibTransId="{EF687E9A-0E7A-47A3-9445-2DD4FEA57F38}"/>
    <dgm:cxn modelId="{12801AEA-0D05-49BC-83B0-C507B2C9EB93}" srcId="{94135538-DD9F-4426-AF9A-565FD819F786}" destId="{033F80CA-997D-482C-BD54-8D59180D6BBA}" srcOrd="0" destOrd="0" parTransId="{9CB4A6C0-3F9F-4184-8BE1-B95032526EFA}" sibTransId="{A465FC67-D91D-401F-8A64-C666E5629D59}"/>
    <dgm:cxn modelId="{0E3EC1D1-B560-4CD8-924E-FD7E512992C4}" type="presOf" srcId="{29FA5859-3D6F-4955-9B88-02C51BA374B0}" destId="{CB294ACB-F3B3-4B6D-A322-45A2DDDDA03D}" srcOrd="0" destOrd="0" presId="urn:microsoft.com/office/officeart/2005/8/layout/hProcess4"/>
    <dgm:cxn modelId="{221AF60E-E160-45AB-BED9-45ED54B219BE}" type="presOf" srcId="{0C2A1422-49C9-4B72-8AE6-76CD4CD15A86}" destId="{5FEA2BF8-BCD1-4F31-BC45-F4133A8ED8AF}" srcOrd="1" destOrd="2" presId="urn:microsoft.com/office/officeart/2005/8/layout/hProcess4"/>
    <dgm:cxn modelId="{67E75554-84D2-4754-97B7-2DC04EAEC593}" srcId="{B4094780-EF80-4835-92B6-3EF1C3809BF6}" destId="{30CBEDBC-370B-4C5B-BC85-DD8CFBAB4DCA}" srcOrd="1" destOrd="0" parTransId="{B269BD25-44B6-4E6B-AA22-5D2F99B5B86D}" sibTransId="{A4C66395-44B4-43D9-9C9E-236CEE87721D}"/>
    <dgm:cxn modelId="{F49DE550-AE42-4B67-84AD-757210E00324}" srcId="{94135538-DD9F-4426-AF9A-565FD819F786}" destId="{0C2A1422-49C9-4B72-8AE6-76CD4CD15A86}" srcOrd="2" destOrd="0" parTransId="{F1E4C711-993D-4BB4-AACA-FA09D05C7A9A}" sibTransId="{753AE63D-3B44-4E57-B38C-6B843FB2C53B}"/>
    <dgm:cxn modelId="{98DE7BB0-5A6E-4B61-9B5A-87330DB0A616}" type="presOf" srcId="{11AE0383-C058-4741-9B35-EEA3BF870DC1}" destId="{247AA5B6-0CBD-4E37-A5D5-501B0E54D433}" srcOrd="0" destOrd="0" presId="urn:microsoft.com/office/officeart/2005/8/layout/hProcess4"/>
    <dgm:cxn modelId="{33192601-C1B4-4D5F-9560-1C9CF4337D85}" type="presOf" srcId="{0C2A1422-49C9-4B72-8AE6-76CD4CD15A86}" destId="{B4C6DC94-71E8-4733-88BB-E416F875A1EA}" srcOrd="0" destOrd="2" presId="urn:microsoft.com/office/officeart/2005/8/layout/hProcess4"/>
    <dgm:cxn modelId="{47FDCC48-C775-474A-BB33-29EBF36D23C3}" type="presOf" srcId="{22F33EE4-BA25-400D-8576-EC908E1F4109}" destId="{B4C6DC94-71E8-4733-88BB-E416F875A1EA}" srcOrd="0" destOrd="1" presId="urn:microsoft.com/office/officeart/2005/8/layout/hProcess4"/>
    <dgm:cxn modelId="{2CA20B67-8101-47FD-B106-FD97C8AFD2AC}" srcId="{331FE962-0AE8-40FE-B591-10A336769E9B}" destId="{BD27E973-EB47-480A-994D-103612A3C0F1}" srcOrd="1" destOrd="0" parTransId="{544CAF77-F409-4628-B588-9AAABF0E9674}" sibTransId="{5A28EA83-2563-4580-AEC9-C07E8CEC2355}"/>
    <dgm:cxn modelId="{A3A7E3CB-2250-49B1-AD0F-7A2650E96BB9}" type="presOf" srcId="{033F80CA-997D-482C-BD54-8D59180D6BBA}" destId="{B4C6DC94-71E8-4733-88BB-E416F875A1EA}" srcOrd="0" destOrd="0" presId="urn:microsoft.com/office/officeart/2005/8/layout/hProcess4"/>
    <dgm:cxn modelId="{EC1E02B0-F776-4AD6-B034-640ABEC0D61E}" type="presOf" srcId="{E9C6264E-B408-4717-873A-CA37F8F2C1EA}" destId="{2AA85DD1-7C0C-4A99-9EDB-575693977676}" srcOrd="0" destOrd="0" presId="urn:microsoft.com/office/officeart/2005/8/layout/hProcess4"/>
    <dgm:cxn modelId="{3FBBADC6-D3CF-4326-A9EC-200FF88FE956}" type="presOf" srcId="{331FE962-0AE8-40FE-B591-10A336769E9B}" destId="{015BB71A-736A-4E57-B34A-E50C8CC1752C}" srcOrd="0" destOrd="0" presId="urn:microsoft.com/office/officeart/2005/8/layout/hProcess4"/>
    <dgm:cxn modelId="{0D377AD2-3A37-4759-9854-C339806E31A4}" type="presOf" srcId="{6D8CB324-5578-4270-8A52-B5CD7F541373}" destId="{6A76CE0A-F40A-4F67-B907-8457F93B0F79}" srcOrd="1" destOrd="3" presId="urn:microsoft.com/office/officeart/2005/8/layout/hProcess4"/>
    <dgm:cxn modelId="{6DC2EAD2-63E8-4377-A9C6-E2715F0EA67E}" type="presOf" srcId="{658F9A6A-3F13-4990-9B38-B51DE7D71558}" destId="{B0CD2831-EF32-441D-950E-610EDB12C4E3}" srcOrd="0" destOrd="0" presId="urn:microsoft.com/office/officeart/2005/8/layout/hProcess4"/>
    <dgm:cxn modelId="{37E4681F-0E7F-41E5-B909-7DB486AAF6BC}" srcId="{331FE962-0AE8-40FE-B591-10A336769E9B}" destId="{658F9A6A-3F13-4990-9B38-B51DE7D71558}" srcOrd="0" destOrd="0" parTransId="{303599F0-144F-45A3-9ECF-E766BF614E82}" sibTransId="{809C3275-39B1-4946-9EBB-196EAAAD7808}"/>
    <dgm:cxn modelId="{DBB2F829-292E-495F-98AD-4CEDDBBC7F1B}" type="presOf" srcId="{5556322E-25C0-4BA2-BC71-852D9B7E0771}" destId="{1AF0B5C0-0022-49C1-BA17-312950EC2642}" srcOrd="1" destOrd="2" presId="urn:microsoft.com/office/officeart/2005/8/layout/hProcess4"/>
    <dgm:cxn modelId="{B2040123-862E-41B6-A435-2A7D37473D89}" srcId="{22008481-5113-4FF8-995B-FE93EE3402D0}" destId="{0F1B0535-DC80-4164-883A-F593050C2ADC}" srcOrd="0" destOrd="0" parTransId="{1A95298E-4E22-41D3-BAA8-5449C3D59132}" sibTransId="{6F975514-26E4-4C80-A5B5-6E6846B45A99}"/>
    <dgm:cxn modelId="{CDC4452A-4B1B-426A-A96A-4255AD2B3B77}" type="presOf" srcId="{0725D34B-16A5-4920-8AD8-F999752BC46C}" destId="{B0CD2831-EF32-441D-950E-610EDB12C4E3}" srcOrd="0" destOrd="3" presId="urn:microsoft.com/office/officeart/2005/8/layout/hProcess4"/>
    <dgm:cxn modelId="{AC2355CE-2CD9-451B-8966-A43C12A9BE0E}" srcId="{94135538-DD9F-4426-AF9A-565FD819F786}" destId="{22F33EE4-BA25-400D-8576-EC908E1F4109}" srcOrd="1" destOrd="0" parTransId="{EAFA0FA7-62FC-4495-9428-FECA7F80A7F1}" sibTransId="{A87779FD-427C-45DA-AC22-470472CF86A4}"/>
    <dgm:cxn modelId="{42A6DBC2-5726-4F6F-A71F-072E7ED1186B}" srcId="{22008481-5113-4FF8-995B-FE93EE3402D0}" destId="{5556322E-25C0-4BA2-BC71-852D9B7E0771}" srcOrd="2" destOrd="0" parTransId="{14AA2E0E-3125-4E8F-A91D-8AAFAB6D06DA}" sibTransId="{66A75771-CF50-4F18-AB28-7F1FAAE3748D}"/>
    <dgm:cxn modelId="{11AD4195-86A3-4EEE-8D2E-4255798BBF7B}" type="presOf" srcId="{BD27E973-EB47-480A-994D-103612A3C0F1}" destId="{B0CD2831-EF32-441D-950E-610EDB12C4E3}" srcOrd="0" destOrd="1" presId="urn:microsoft.com/office/officeart/2005/8/layout/hProcess4"/>
    <dgm:cxn modelId="{F58D4040-6087-472A-98DA-FCC44BA65AFA}" type="presOf" srcId="{389C1C93-85AA-4EBC-A1B8-3F425952607B}" destId="{B0CD2831-EF32-441D-950E-610EDB12C4E3}" srcOrd="0" destOrd="2" presId="urn:microsoft.com/office/officeart/2005/8/layout/hProcess4"/>
    <dgm:cxn modelId="{29A056FA-5CDC-4E89-9044-38E43631AE4F}" srcId="{040022C9-56DB-408B-8187-0548BE4ECE3F}" destId="{94135538-DD9F-4426-AF9A-565FD819F786}" srcOrd="1" destOrd="0" parTransId="{5F08CC73-4A1B-4972-87B6-472D8CA04943}" sibTransId="{253C056A-B688-466E-8E0C-8DD78C056A4B}"/>
    <dgm:cxn modelId="{33CE4F77-D026-4273-B102-17C1007A3440}" srcId="{040022C9-56DB-408B-8187-0548BE4ECE3F}" destId="{B4094780-EF80-4835-92B6-3EF1C3809BF6}" srcOrd="3" destOrd="0" parTransId="{0CB54850-299B-4A26-B91A-F89442C9C302}" sibTransId="{62544FF0-3485-4849-AE54-36BCAC0D80D7}"/>
    <dgm:cxn modelId="{DE0685DC-97D8-4549-B3AD-FA6EFEAC656C}" type="presOf" srcId="{5556322E-25C0-4BA2-BC71-852D9B7E0771}" destId="{D31E9AFD-0DB8-4399-9B47-AB13C391C631}" srcOrd="0" destOrd="2" presId="urn:microsoft.com/office/officeart/2005/8/layout/hProcess4"/>
    <dgm:cxn modelId="{243AB012-3B4B-4A58-A501-13D3B2F4F351}" type="presOf" srcId="{253C056A-B688-466E-8E0C-8DD78C056A4B}" destId="{93438F25-6062-45D3-ABE1-CA2D941010A6}" srcOrd="0" destOrd="0" presId="urn:microsoft.com/office/officeart/2005/8/layout/hProcess4"/>
    <dgm:cxn modelId="{BA7812A8-94FE-421C-A674-5C1A54914D85}" srcId="{040022C9-56DB-408B-8187-0548BE4ECE3F}" destId="{22008481-5113-4FF8-995B-FE93EE3402D0}" srcOrd="2" destOrd="0" parTransId="{2C996491-560B-45B1-B6D1-1D63C4437417}" sibTransId="{29FA5859-3D6F-4955-9B88-02C51BA374B0}"/>
    <dgm:cxn modelId="{D42D6876-DB31-498D-AE73-4E7B951B75BA}" type="presOf" srcId="{B4094780-EF80-4835-92B6-3EF1C3809BF6}" destId="{1C6E389A-2E56-434D-A2DD-67D194FE7214}" srcOrd="0" destOrd="0" presId="urn:microsoft.com/office/officeart/2005/8/layout/hProcess4"/>
    <dgm:cxn modelId="{EC9877FC-4BCF-47FD-A99A-6FBA0C74113F}" type="presOf" srcId="{30CBEDBC-370B-4C5B-BC85-DD8CFBAB4DCA}" destId="{247AA5B6-0CBD-4E37-A5D5-501B0E54D433}" srcOrd="0" destOrd="1" presId="urn:microsoft.com/office/officeart/2005/8/layout/hProcess4"/>
    <dgm:cxn modelId="{51FA44BF-7D5A-47B4-87CA-DD519686777C}" type="presOf" srcId="{22F33EE4-BA25-400D-8576-EC908E1F4109}" destId="{5FEA2BF8-BCD1-4F31-BC45-F4133A8ED8AF}" srcOrd="1" destOrd="1" presId="urn:microsoft.com/office/officeart/2005/8/layout/hProcess4"/>
    <dgm:cxn modelId="{3EFDD2D1-900D-4322-A395-428748D968EE}" srcId="{040022C9-56DB-408B-8187-0548BE4ECE3F}" destId="{331FE962-0AE8-40FE-B591-10A336769E9B}" srcOrd="0" destOrd="0" parTransId="{A5173044-867F-489D-A260-8B4788F49416}" sibTransId="{E9C6264E-B408-4717-873A-CA37F8F2C1EA}"/>
    <dgm:cxn modelId="{E96C3D84-C9CE-4068-93D9-3AFA2AAC2CE2}" type="presOf" srcId="{DE79C910-2A88-4AAA-A065-C9B4CDCF7BA5}" destId="{D31E9AFD-0DB8-4399-9B47-AB13C391C631}" srcOrd="0" destOrd="1" presId="urn:microsoft.com/office/officeart/2005/8/layout/hProcess4"/>
    <dgm:cxn modelId="{28980473-78B4-4FFF-BADA-C03A43BA5FED}" type="presOf" srcId="{DE79C910-2A88-4AAA-A065-C9B4CDCF7BA5}" destId="{1AF0B5C0-0022-49C1-BA17-312950EC2642}" srcOrd="1" destOrd="1" presId="urn:microsoft.com/office/officeart/2005/8/layout/hProcess4"/>
    <dgm:cxn modelId="{ECD75BC1-2554-47C0-BE69-ACAC98D76BEF}" type="presOf" srcId="{0725D34B-16A5-4920-8AD8-F999752BC46C}" destId="{3DA78E35-FAFC-4CC4-BE1C-4E345D154FAA}" srcOrd="1" destOrd="3" presId="urn:microsoft.com/office/officeart/2005/8/layout/hProcess4"/>
    <dgm:cxn modelId="{BFA9E882-F4F5-4FA3-995B-19B6466FCBA0}" srcId="{B4094780-EF80-4835-92B6-3EF1C3809BF6}" destId="{11AE0383-C058-4741-9B35-EEA3BF870DC1}" srcOrd="0" destOrd="0" parTransId="{D03428E6-7E9A-4F56-AFEC-4DCDC7E79CF4}" sibTransId="{E6058778-C9B8-42AA-94FF-EBD54BC03513}"/>
    <dgm:cxn modelId="{79C23DD8-FDD6-45AE-B65A-9D0D70D1B111}" type="presOf" srcId="{9805C3CC-047F-4F5E-B580-67F9594753A2}" destId="{6A76CE0A-F40A-4F67-B907-8457F93B0F79}" srcOrd="1" destOrd="2" presId="urn:microsoft.com/office/officeart/2005/8/layout/hProcess4"/>
    <dgm:cxn modelId="{660B6991-4C1D-4588-ADAC-6109C706CB05}" type="presParOf" srcId="{BF97100B-DA95-43FA-8620-303C96CF3CAA}" destId="{E7F3000E-F3D5-4CFF-A783-51768AA20304}" srcOrd="0" destOrd="0" presId="urn:microsoft.com/office/officeart/2005/8/layout/hProcess4"/>
    <dgm:cxn modelId="{6EB1B841-893C-4DE1-9FF9-E36928BCB262}" type="presParOf" srcId="{BF97100B-DA95-43FA-8620-303C96CF3CAA}" destId="{896DDEAA-FD2D-4196-AA81-76D0880A82BD}" srcOrd="1" destOrd="0" presId="urn:microsoft.com/office/officeart/2005/8/layout/hProcess4"/>
    <dgm:cxn modelId="{DDF44DAD-D63F-4C2F-9AA6-0AB5C88B1507}" type="presParOf" srcId="{BF97100B-DA95-43FA-8620-303C96CF3CAA}" destId="{62D13284-DCAB-4CC6-A081-3E5C89E559B9}" srcOrd="2" destOrd="0" presId="urn:microsoft.com/office/officeart/2005/8/layout/hProcess4"/>
    <dgm:cxn modelId="{3CDEE7B6-265E-41A5-9E90-8E932871B512}" type="presParOf" srcId="{62D13284-DCAB-4CC6-A081-3E5C89E559B9}" destId="{36038A29-E604-4120-A3A2-12CCB28493E1}" srcOrd="0" destOrd="0" presId="urn:microsoft.com/office/officeart/2005/8/layout/hProcess4"/>
    <dgm:cxn modelId="{2E3D8DC5-1432-4969-806E-4FC94A9D7031}" type="presParOf" srcId="{36038A29-E604-4120-A3A2-12CCB28493E1}" destId="{AB4A4FC7-BBD1-4A90-BA23-83DDFDE879EC}" srcOrd="0" destOrd="0" presId="urn:microsoft.com/office/officeart/2005/8/layout/hProcess4"/>
    <dgm:cxn modelId="{E6EABEA7-F301-469F-87EB-90F425952862}" type="presParOf" srcId="{36038A29-E604-4120-A3A2-12CCB28493E1}" destId="{B0CD2831-EF32-441D-950E-610EDB12C4E3}" srcOrd="1" destOrd="0" presId="urn:microsoft.com/office/officeart/2005/8/layout/hProcess4"/>
    <dgm:cxn modelId="{673AD776-C9DD-433B-98BC-C6C913CCD387}" type="presParOf" srcId="{36038A29-E604-4120-A3A2-12CCB28493E1}" destId="{3DA78E35-FAFC-4CC4-BE1C-4E345D154FAA}" srcOrd="2" destOrd="0" presId="urn:microsoft.com/office/officeart/2005/8/layout/hProcess4"/>
    <dgm:cxn modelId="{7C50F00C-9B74-4464-9141-BE6CB2BCB5F1}" type="presParOf" srcId="{36038A29-E604-4120-A3A2-12CCB28493E1}" destId="{015BB71A-736A-4E57-B34A-E50C8CC1752C}" srcOrd="3" destOrd="0" presId="urn:microsoft.com/office/officeart/2005/8/layout/hProcess4"/>
    <dgm:cxn modelId="{F1EE18E5-4186-477C-8BA6-E5587831B5FC}" type="presParOf" srcId="{36038A29-E604-4120-A3A2-12CCB28493E1}" destId="{5C9B7BF0-91BE-4AF0-BF31-81712CCD6340}" srcOrd="4" destOrd="0" presId="urn:microsoft.com/office/officeart/2005/8/layout/hProcess4"/>
    <dgm:cxn modelId="{B6901E80-2903-4B99-9518-3D3154A52214}" type="presParOf" srcId="{62D13284-DCAB-4CC6-A081-3E5C89E559B9}" destId="{2AA85DD1-7C0C-4A99-9EDB-575693977676}" srcOrd="1" destOrd="0" presId="urn:microsoft.com/office/officeart/2005/8/layout/hProcess4"/>
    <dgm:cxn modelId="{DFBDDE3C-E6C1-4E34-AC5C-E0C874A7D4C1}" type="presParOf" srcId="{62D13284-DCAB-4CC6-A081-3E5C89E559B9}" destId="{99D08DE1-3E37-4CFA-9C7B-C8767C3C7651}" srcOrd="2" destOrd="0" presId="urn:microsoft.com/office/officeart/2005/8/layout/hProcess4"/>
    <dgm:cxn modelId="{D8F0471C-9F24-40C5-AB19-B3CFBCE56828}" type="presParOf" srcId="{99D08DE1-3E37-4CFA-9C7B-C8767C3C7651}" destId="{90002E7C-8A90-4C23-B778-7B5ECE142A8D}" srcOrd="0" destOrd="0" presId="urn:microsoft.com/office/officeart/2005/8/layout/hProcess4"/>
    <dgm:cxn modelId="{60B8E30A-16B4-45A6-86FA-A8967A99D7C0}" type="presParOf" srcId="{99D08DE1-3E37-4CFA-9C7B-C8767C3C7651}" destId="{B4C6DC94-71E8-4733-88BB-E416F875A1EA}" srcOrd="1" destOrd="0" presId="urn:microsoft.com/office/officeart/2005/8/layout/hProcess4"/>
    <dgm:cxn modelId="{E71D9708-3148-43C4-A44A-FB669AD4E4E8}" type="presParOf" srcId="{99D08DE1-3E37-4CFA-9C7B-C8767C3C7651}" destId="{5FEA2BF8-BCD1-4F31-BC45-F4133A8ED8AF}" srcOrd="2" destOrd="0" presId="urn:microsoft.com/office/officeart/2005/8/layout/hProcess4"/>
    <dgm:cxn modelId="{16198EAB-283C-4416-8322-71CD57C5346A}" type="presParOf" srcId="{99D08DE1-3E37-4CFA-9C7B-C8767C3C7651}" destId="{252C389C-EEFA-4734-954B-51F879D55D9A}" srcOrd="3" destOrd="0" presId="urn:microsoft.com/office/officeart/2005/8/layout/hProcess4"/>
    <dgm:cxn modelId="{D13047FF-5FEB-4684-BE27-2B70DCB378EB}" type="presParOf" srcId="{99D08DE1-3E37-4CFA-9C7B-C8767C3C7651}" destId="{2648B83E-9072-4536-B9BC-06584F2AAB6E}" srcOrd="4" destOrd="0" presId="urn:microsoft.com/office/officeart/2005/8/layout/hProcess4"/>
    <dgm:cxn modelId="{5DAC7CCD-C68C-427B-A621-A74A4FE29B60}" type="presParOf" srcId="{62D13284-DCAB-4CC6-A081-3E5C89E559B9}" destId="{93438F25-6062-45D3-ABE1-CA2D941010A6}" srcOrd="3" destOrd="0" presId="urn:microsoft.com/office/officeart/2005/8/layout/hProcess4"/>
    <dgm:cxn modelId="{F8A7DA9B-3514-40CC-BEAE-8DDB47ECA1FF}" type="presParOf" srcId="{62D13284-DCAB-4CC6-A081-3E5C89E559B9}" destId="{117FB478-DDE6-4D01-98BA-9CB54F9D15DA}" srcOrd="4" destOrd="0" presId="urn:microsoft.com/office/officeart/2005/8/layout/hProcess4"/>
    <dgm:cxn modelId="{DB65AFBC-C8B4-4091-B6AC-DFFFE149076D}" type="presParOf" srcId="{117FB478-DDE6-4D01-98BA-9CB54F9D15DA}" destId="{9EF253E1-0466-4402-90C9-6A3BF11CB75A}" srcOrd="0" destOrd="0" presId="urn:microsoft.com/office/officeart/2005/8/layout/hProcess4"/>
    <dgm:cxn modelId="{404CE6FE-861D-492F-BD44-ADDE2E231008}" type="presParOf" srcId="{117FB478-DDE6-4D01-98BA-9CB54F9D15DA}" destId="{D31E9AFD-0DB8-4399-9B47-AB13C391C631}" srcOrd="1" destOrd="0" presId="urn:microsoft.com/office/officeart/2005/8/layout/hProcess4"/>
    <dgm:cxn modelId="{7E8D9DA8-2BA5-4B38-86F2-6F30EC88DDB7}" type="presParOf" srcId="{117FB478-DDE6-4D01-98BA-9CB54F9D15DA}" destId="{1AF0B5C0-0022-49C1-BA17-312950EC2642}" srcOrd="2" destOrd="0" presId="urn:microsoft.com/office/officeart/2005/8/layout/hProcess4"/>
    <dgm:cxn modelId="{DC1B4624-0093-454E-8555-8AE5B18C7894}" type="presParOf" srcId="{117FB478-DDE6-4D01-98BA-9CB54F9D15DA}" destId="{2E558FD8-ACD1-499A-B01B-12CC12949A71}" srcOrd="3" destOrd="0" presId="urn:microsoft.com/office/officeart/2005/8/layout/hProcess4"/>
    <dgm:cxn modelId="{32A54E1A-A03B-41DA-8497-7E666B823197}" type="presParOf" srcId="{117FB478-DDE6-4D01-98BA-9CB54F9D15DA}" destId="{35563E9C-7228-42D1-83CB-8DDA6719ECC0}" srcOrd="4" destOrd="0" presId="urn:microsoft.com/office/officeart/2005/8/layout/hProcess4"/>
    <dgm:cxn modelId="{7C6CB70B-EB7B-4DE8-8ED3-5AD66ABAD6E1}" type="presParOf" srcId="{62D13284-DCAB-4CC6-A081-3E5C89E559B9}" destId="{CB294ACB-F3B3-4B6D-A322-45A2DDDDA03D}" srcOrd="5" destOrd="0" presId="urn:microsoft.com/office/officeart/2005/8/layout/hProcess4"/>
    <dgm:cxn modelId="{6197C451-A926-4752-B4DE-EE6CC6804466}" type="presParOf" srcId="{62D13284-DCAB-4CC6-A081-3E5C89E559B9}" destId="{A1FEBDDC-BB58-4644-B572-EC61DD1ABD56}" srcOrd="6" destOrd="0" presId="urn:microsoft.com/office/officeart/2005/8/layout/hProcess4"/>
    <dgm:cxn modelId="{25307D43-95BF-4E99-8C21-404484C253E1}" type="presParOf" srcId="{A1FEBDDC-BB58-4644-B572-EC61DD1ABD56}" destId="{CE42171B-7764-4C78-B6FC-212D45ACB560}" srcOrd="0" destOrd="0" presId="urn:microsoft.com/office/officeart/2005/8/layout/hProcess4"/>
    <dgm:cxn modelId="{B880D48B-9C95-4077-AAB7-8B5829F5372B}" type="presParOf" srcId="{A1FEBDDC-BB58-4644-B572-EC61DD1ABD56}" destId="{247AA5B6-0CBD-4E37-A5D5-501B0E54D433}" srcOrd="1" destOrd="0" presId="urn:microsoft.com/office/officeart/2005/8/layout/hProcess4"/>
    <dgm:cxn modelId="{33DD35FB-49EA-4800-82AF-731DABB88016}" type="presParOf" srcId="{A1FEBDDC-BB58-4644-B572-EC61DD1ABD56}" destId="{6A76CE0A-F40A-4F67-B907-8457F93B0F79}" srcOrd="2" destOrd="0" presId="urn:microsoft.com/office/officeart/2005/8/layout/hProcess4"/>
    <dgm:cxn modelId="{3C744526-54E8-400E-B4D7-165FAC093A18}" type="presParOf" srcId="{A1FEBDDC-BB58-4644-B572-EC61DD1ABD56}" destId="{1C6E389A-2E56-434D-A2DD-67D194FE7214}" srcOrd="3" destOrd="0" presId="urn:microsoft.com/office/officeart/2005/8/layout/hProcess4"/>
    <dgm:cxn modelId="{5B59EB5B-4929-4BFB-8DD1-BF7D2E0C2159}" type="presParOf" srcId="{A1FEBDDC-BB58-4644-B572-EC61DD1ABD56}" destId="{102907AC-BFC5-424D-A0DA-016B5F8F81FD}"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479E9E-2AEE-4613-9DC6-D560663F8F66}" type="doc">
      <dgm:prSet loTypeId="urn:microsoft.com/office/officeart/2005/8/layout/process3" loCatId="process" qsTypeId="urn:microsoft.com/office/officeart/2005/8/quickstyle/simple1" qsCatId="simple" csTypeId="urn:microsoft.com/office/officeart/2005/8/colors/colorful1#2" csCatId="colorful" phldr="1"/>
      <dgm:spPr/>
      <dgm:t>
        <a:bodyPr/>
        <a:lstStyle/>
        <a:p>
          <a:endParaRPr lang="en-ZA"/>
        </a:p>
      </dgm:t>
    </dgm:pt>
    <dgm:pt modelId="{6733FC19-EEC9-4AF9-B19E-893A9E515E06}">
      <dgm:prSet phldrT="[Text]"/>
      <dgm:spPr/>
      <dgm:t>
        <a:bodyPr/>
        <a:lstStyle/>
        <a:p>
          <a:r>
            <a:rPr lang="en-ZA" dirty="0" smtClean="0"/>
            <a:t>Received Orders</a:t>
          </a:r>
          <a:endParaRPr lang="en-ZA" dirty="0"/>
        </a:p>
      </dgm:t>
    </dgm:pt>
    <dgm:pt modelId="{345767CA-09F1-40AA-ADDF-573B4A13C915}" type="parTrans" cxnId="{E668FFF6-40F0-493E-AB8E-3710499E0F80}">
      <dgm:prSet/>
      <dgm:spPr/>
      <dgm:t>
        <a:bodyPr/>
        <a:lstStyle/>
        <a:p>
          <a:endParaRPr lang="en-ZA"/>
        </a:p>
      </dgm:t>
    </dgm:pt>
    <dgm:pt modelId="{CCB352F7-DCBA-41DD-822A-917F774A3332}" type="sibTrans" cxnId="{E668FFF6-40F0-493E-AB8E-3710499E0F80}">
      <dgm:prSet/>
      <dgm:spPr/>
      <dgm:t>
        <a:bodyPr/>
        <a:lstStyle/>
        <a:p>
          <a:endParaRPr lang="en-ZA"/>
        </a:p>
      </dgm:t>
    </dgm:pt>
    <dgm:pt modelId="{5D7613E4-8F3F-4C59-946D-5218D167F645}">
      <dgm:prSet phldrT="[Text]"/>
      <dgm:spPr/>
      <dgm:t>
        <a:bodyPr/>
        <a:lstStyle/>
        <a:p>
          <a:r>
            <a:rPr lang="en-ZA" dirty="0" smtClean="0"/>
            <a:t>Consult factories on their backlog orders.</a:t>
          </a:r>
          <a:endParaRPr lang="en-ZA" dirty="0"/>
        </a:p>
      </dgm:t>
    </dgm:pt>
    <dgm:pt modelId="{067D8835-A70C-41A0-800D-C26FCA049C1D}" type="parTrans" cxnId="{2CBAB644-34B4-4DD3-B371-529EAE18AF63}">
      <dgm:prSet/>
      <dgm:spPr/>
      <dgm:t>
        <a:bodyPr/>
        <a:lstStyle/>
        <a:p>
          <a:endParaRPr lang="en-ZA"/>
        </a:p>
      </dgm:t>
    </dgm:pt>
    <dgm:pt modelId="{3D955D4D-68BF-4704-8AD3-9033C9FFC83E}" type="sibTrans" cxnId="{2CBAB644-34B4-4DD3-B371-529EAE18AF63}">
      <dgm:prSet/>
      <dgm:spPr/>
      <dgm:t>
        <a:bodyPr/>
        <a:lstStyle/>
        <a:p>
          <a:endParaRPr lang="en-ZA"/>
        </a:p>
      </dgm:t>
    </dgm:pt>
    <dgm:pt modelId="{B5CCB5BB-2A62-415D-B6C9-3A69D4C6CD50}">
      <dgm:prSet phldrT="[Text]"/>
      <dgm:spPr/>
      <dgm:t>
        <a:bodyPr/>
        <a:lstStyle/>
        <a:p>
          <a:r>
            <a:rPr lang="en-ZA" dirty="0" smtClean="0"/>
            <a:t>Production </a:t>
          </a:r>
          <a:endParaRPr lang="en-ZA" dirty="0"/>
        </a:p>
      </dgm:t>
    </dgm:pt>
    <dgm:pt modelId="{78E076C3-41F9-41E7-BD1D-F91BA648E7D0}" type="parTrans" cxnId="{03D4747C-8CA2-4CAC-97B9-377A82FE2017}">
      <dgm:prSet/>
      <dgm:spPr/>
      <dgm:t>
        <a:bodyPr/>
        <a:lstStyle/>
        <a:p>
          <a:endParaRPr lang="en-ZA"/>
        </a:p>
      </dgm:t>
    </dgm:pt>
    <dgm:pt modelId="{C9A36DEC-7E3F-4C13-9BF3-3BD063CA0FDF}" type="sibTrans" cxnId="{03D4747C-8CA2-4CAC-97B9-377A82FE2017}">
      <dgm:prSet/>
      <dgm:spPr/>
      <dgm:t>
        <a:bodyPr/>
        <a:lstStyle/>
        <a:p>
          <a:endParaRPr lang="en-ZA"/>
        </a:p>
      </dgm:t>
    </dgm:pt>
    <dgm:pt modelId="{6BB0F291-02B2-41B9-84AB-9977B2820C87}">
      <dgm:prSet phldrT="[Text]"/>
      <dgm:spPr/>
      <dgm:t>
        <a:bodyPr/>
        <a:lstStyle/>
        <a:p>
          <a:r>
            <a:rPr lang="en-ZA" dirty="0" smtClean="0"/>
            <a:t>Determine available finished stock</a:t>
          </a:r>
          <a:endParaRPr lang="en-ZA" dirty="0"/>
        </a:p>
      </dgm:t>
    </dgm:pt>
    <dgm:pt modelId="{590B9510-F2B5-4811-A716-8E3465D42441}" type="parTrans" cxnId="{7486B656-FC6E-4DDC-BE61-6B65CE54AAF2}">
      <dgm:prSet/>
      <dgm:spPr/>
      <dgm:t>
        <a:bodyPr/>
        <a:lstStyle/>
        <a:p>
          <a:endParaRPr lang="en-ZA"/>
        </a:p>
      </dgm:t>
    </dgm:pt>
    <dgm:pt modelId="{5D72DCD9-87C8-4F1F-B734-046E20DA0D82}" type="sibTrans" cxnId="{7486B656-FC6E-4DDC-BE61-6B65CE54AAF2}">
      <dgm:prSet/>
      <dgm:spPr/>
      <dgm:t>
        <a:bodyPr/>
        <a:lstStyle/>
        <a:p>
          <a:endParaRPr lang="en-ZA"/>
        </a:p>
      </dgm:t>
    </dgm:pt>
    <dgm:pt modelId="{CDE39BA8-AD50-4127-899C-A757B3D9151D}">
      <dgm:prSet phldrT="[Text]"/>
      <dgm:spPr/>
      <dgm:t>
        <a:bodyPr/>
        <a:lstStyle/>
        <a:p>
          <a:r>
            <a:rPr lang="en-ZA" dirty="0" smtClean="0"/>
            <a:t>Delivery &amp; Sales</a:t>
          </a:r>
          <a:endParaRPr lang="en-ZA" dirty="0"/>
        </a:p>
      </dgm:t>
    </dgm:pt>
    <dgm:pt modelId="{F68EC9E3-C5CE-43E3-945D-7D2A793B4E34}" type="parTrans" cxnId="{9E01B6B1-2D64-435E-A8EB-EC3EF1A0F01C}">
      <dgm:prSet/>
      <dgm:spPr/>
      <dgm:t>
        <a:bodyPr/>
        <a:lstStyle/>
        <a:p>
          <a:endParaRPr lang="en-ZA"/>
        </a:p>
      </dgm:t>
    </dgm:pt>
    <dgm:pt modelId="{C5D4B9FC-D248-4C18-AFB2-0C449E747FC7}" type="sibTrans" cxnId="{9E01B6B1-2D64-435E-A8EB-EC3EF1A0F01C}">
      <dgm:prSet/>
      <dgm:spPr/>
      <dgm:t>
        <a:bodyPr/>
        <a:lstStyle/>
        <a:p>
          <a:endParaRPr lang="en-ZA"/>
        </a:p>
      </dgm:t>
    </dgm:pt>
    <dgm:pt modelId="{1E54422F-F1EC-4601-9530-CFD670704A79}">
      <dgm:prSet phldrT="[Text]"/>
      <dgm:spPr/>
      <dgm:t>
        <a:bodyPr/>
        <a:lstStyle/>
        <a:p>
          <a:r>
            <a:rPr lang="en-ZA" dirty="0" smtClean="0"/>
            <a:t>Identify bottle necks </a:t>
          </a:r>
          <a:endParaRPr lang="en-ZA" dirty="0"/>
        </a:p>
      </dgm:t>
    </dgm:pt>
    <dgm:pt modelId="{FE5FBF31-637F-4FC4-8BDC-AE5FA0A467F1}" type="parTrans" cxnId="{C9B3DDA8-9092-4A36-A7DF-39A539A22591}">
      <dgm:prSet/>
      <dgm:spPr/>
      <dgm:t>
        <a:bodyPr/>
        <a:lstStyle/>
        <a:p>
          <a:endParaRPr lang="en-ZA"/>
        </a:p>
      </dgm:t>
    </dgm:pt>
    <dgm:pt modelId="{E2BD954B-22A1-4C83-BC81-6E80FA66C557}" type="sibTrans" cxnId="{C9B3DDA8-9092-4A36-A7DF-39A539A22591}">
      <dgm:prSet/>
      <dgm:spPr/>
      <dgm:t>
        <a:bodyPr/>
        <a:lstStyle/>
        <a:p>
          <a:endParaRPr lang="en-ZA"/>
        </a:p>
      </dgm:t>
    </dgm:pt>
    <dgm:pt modelId="{CD575C99-5619-422F-AEBE-8C0EFB195878}">
      <dgm:prSet phldrT="[Text]"/>
      <dgm:spPr/>
      <dgm:t>
        <a:bodyPr/>
        <a:lstStyle/>
        <a:p>
          <a:r>
            <a:rPr lang="en-ZA" dirty="0" smtClean="0"/>
            <a:t>Work with other units to resolve bottlenecks</a:t>
          </a:r>
          <a:endParaRPr lang="en-ZA" dirty="0"/>
        </a:p>
      </dgm:t>
    </dgm:pt>
    <dgm:pt modelId="{DF4C9D12-15AF-46F5-A0A5-BE69D27775C3}" type="parTrans" cxnId="{AD8BFB75-FDB0-44C2-B113-E011E0C4D389}">
      <dgm:prSet/>
      <dgm:spPr/>
      <dgm:t>
        <a:bodyPr/>
        <a:lstStyle/>
        <a:p>
          <a:endParaRPr lang="en-ZA"/>
        </a:p>
      </dgm:t>
    </dgm:pt>
    <dgm:pt modelId="{532F3522-A69F-4924-9895-5373F322467C}" type="sibTrans" cxnId="{AD8BFB75-FDB0-44C2-B113-E011E0C4D389}">
      <dgm:prSet/>
      <dgm:spPr/>
      <dgm:t>
        <a:bodyPr/>
        <a:lstStyle/>
        <a:p>
          <a:endParaRPr lang="en-ZA"/>
        </a:p>
      </dgm:t>
    </dgm:pt>
    <dgm:pt modelId="{F895567C-6723-4619-A0D4-281B902D7147}">
      <dgm:prSet phldrT="[Text]"/>
      <dgm:spPr/>
      <dgm:t>
        <a:bodyPr/>
        <a:lstStyle/>
        <a:p>
          <a:r>
            <a:rPr lang="en-ZA" dirty="0" smtClean="0"/>
            <a:t>Offer customer alternative product based on available finished stock</a:t>
          </a:r>
          <a:endParaRPr lang="en-ZA" dirty="0"/>
        </a:p>
      </dgm:t>
    </dgm:pt>
    <dgm:pt modelId="{E32A250A-1C53-49E5-A80A-B86C24391641}" type="parTrans" cxnId="{E1A28163-4544-4ACB-A526-F3438DAF93CD}">
      <dgm:prSet/>
      <dgm:spPr/>
      <dgm:t>
        <a:bodyPr/>
        <a:lstStyle/>
        <a:p>
          <a:endParaRPr lang="en-ZA"/>
        </a:p>
      </dgm:t>
    </dgm:pt>
    <dgm:pt modelId="{FBDCA67B-7635-48AB-BCA2-809884ECAC08}" type="sibTrans" cxnId="{E1A28163-4544-4ACB-A526-F3438DAF93CD}">
      <dgm:prSet/>
      <dgm:spPr/>
      <dgm:t>
        <a:bodyPr/>
        <a:lstStyle/>
        <a:p>
          <a:endParaRPr lang="en-ZA"/>
        </a:p>
      </dgm:t>
    </dgm:pt>
    <dgm:pt modelId="{5AF6270F-F573-43E0-A020-6C7C251DBF31}">
      <dgm:prSet phldrT="[Text]"/>
      <dgm:spPr/>
      <dgm:t>
        <a:bodyPr/>
        <a:lstStyle/>
        <a:p>
          <a:r>
            <a:rPr lang="en-ZA" dirty="0" smtClean="0"/>
            <a:t>Change orders as per customer discussion</a:t>
          </a:r>
          <a:endParaRPr lang="en-ZA" dirty="0"/>
        </a:p>
      </dgm:t>
    </dgm:pt>
    <dgm:pt modelId="{7B2C51C5-C377-4FB6-B7A5-9724D72880FF}" type="parTrans" cxnId="{66EC1D6C-674D-4E52-A999-8A46A5826498}">
      <dgm:prSet/>
      <dgm:spPr/>
      <dgm:t>
        <a:bodyPr/>
        <a:lstStyle/>
        <a:p>
          <a:endParaRPr lang="en-ZA"/>
        </a:p>
      </dgm:t>
    </dgm:pt>
    <dgm:pt modelId="{FF0E9AB2-5E0F-4D71-80C7-38F9D18C697F}" type="sibTrans" cxnId="{66EC1D6C-674D-4E52-A999-8A46A5826498}">
      <dgm:prSet/>
      <dgm:spPr/>
      <dgm:t>
        <a:bodyPr/>
        <a:lstStyle/>
        <a:p>
          <a:endParaRPr lang="en-ZA"/>
        </a:p>
      </dgm:t>
    </dgm:pt>
    <dgm:pt modelId="{6960A355-8476-4E04-BDDF-6FF2127E27F5}">
      <dgm:prSet phldrT="[Text]"/>
      <dgm:spPr/>
      <dgm:t>
        <a:bodyPr/>
        <a:lstStyle/>
        <a:p>
          <a:r>
            <a:rPr lang="en-ZA" dirty="0" smtClean="0"/>
            <a:t>Schedule transport for delivery</a:t>
          </a:r>
          <a:endParaRPr lang="en-ZA" dirty="0"/>
        </a:p>
      </dgm:t>
    </dgm:pt>
    <dgm:pt modelId="{980B3D53-A095-4B3B-BE58-ABB394DC8573}" type="parTrans" cxnId="{3BA8CA7A-AC3B-4D9A-B110-E39356FDAE36}">
      <dgm:prSet/>
      <dgm:spPr/>
      <dgm:t>
        <a:bodyPr/>
        <a:lstStyle/>
        <a:p>
          <a:endParaRPr lang="en-ZA"/>
        </a:p>
      </dgm:t>
    </dgm:pt>
    <dgm:pt modelId="{BD3DD65E-5BF1-4842-8354-FFABA5D9285C}" type="sibTrans" cxnId="{3BA8CA7A-AC3B-4D9A-B110-E39356FDAE36}">
      <dgm:prSet/>
      <dgm:spPr/>
      <dgm:t>
        <a:bodyPr/>
        <a:lstStyle/>
        <a:p>
          <a:endParaRPr lang="en-ZA"/>
        </a:p>
      </dgm:t>
    </dgm:pt>
    <dgm:pt modelId="{5773C41E-1062-4E1D-9C5C-8916AD4B4F2E}">
      <dgm:prSet phldrT="[Text]"/>
      <dgm:spPr/>
      <dgm:t>
        <a:bodyPr/>
        <a:lstStyle/>
        <a:p>
          <a:r>
            <a:rPr lang="en-ZA" dirty="0" smtClean="0"/>
            <a:t>Invoice delivered products</a:t>
          </a:r>
          <a:endParaRPr lang="en-ZA" dirty="0"/>
        </a:p>
      </dgm:t>
    </dgm:pt>
    <dgm:pt modelId="{44D91CF6-9104-402C-9A84-6E881A515DD1}" type="parTrans" cxnId="{3A8A0053-C653-470C-9F29-7A18AD451E8A}">
      <dgm:prSet/>
      <dgm:spPr/>
      <dgm:t>
        <a:bodyPr/>
        <a:lstStyle/>
        <a:p>
          <a:endParaRPr lang="en-ZA"/>
        </a:p>
      </dgm:t>
    </dgm:pt>
    <dgm:pt modelId="{78466AEC-83FA-4D23-B029-A2B3CFD73C26}" type="sibTrans" cxnId="{3A8A0053-C653-470C-9F29-7A18AD451E8A}">
      <dgm:prSet/>
      <dgm:spPr/>
      <dgm:t>
        <a:bodyPr/>
        <a:lstStyle/>
        <a:p>
          <a:endParaRPr lang="en-ZA"/>
        </a:p>
      </dgm:t>
    </dgm:pt>
    <dgm:pt modelId="{D50981F3-0C6D-4A12-A70B-E8F4B4197ACB}" type="pres">
      <dgm:prSet presAssocID="{54479E9E-2AEE-4613-9DC6-D560663F8F66}" presName="linearFlow" presStyleCnt="0">
        <dgm:presLayoutVars>
          <dgm:dir/>
          <dgm:animLvl val="lvl"/>
          <dgm:resizeHandles val="exact"/>
        </dgm:presLayoutVars>
      </dgm:prSet>
      <dgm:spPr/>
      <dgm:t>
        <a:bodyPr/>
        <a:lstStyle/>
        <a:p>
          <a:endParaRPr lang="en-ZA"/>
        </a:p>
      </dgm:t>
    </dgm:pt>
    <dgm:pt modelId="{BF2704FF-001C-4ABC-9DCC-D8FB87719F13}" type="pres">
      <dgm:prSet presAssocID="{6733FC19-EEC9-4AF9-B19E-893A9E515E06}" presName="composite" presStyleCnt="0"/>
      <dgm:spPr/>
    </dgm:pt>
    <dgm:pt modelId="{D6FFFB23-265F-47F2-AAD9-C4F5FE1197BE}" type="pres">
      <dgm:prSet presAssocID="{6733FC19-EEC9-4AF9-B19E-893A9E515E06}" presName="parTx" presStyleLbl="node1" presStyleIdx="0" presStyleCnt="3">
        <dgm:presLayoutVars>
          <dgm:chMax val="0"/>
          <dgm:chPref val="0"/>
          <dgm:bulletEnabled val="1"/>
        </dgm:presLayoutVars>
      </dgm:prSet>
      <dgm:spPr/>
      <dgm:t>
        <a:bodyPr/>
        <a:lstStyle/>
        <a:p>
          <a:endParaRPr lang="en-ZA"/>
        </a:p>
      </dgm:t>
    </dgm:pt>
    <dgm:pt modelId="{A1202F44-8D19-4EBD-BFB1-11EDD7F48EC5}" type="pres">
      <dgm:prSet presAssocID="{6733FC19-EEC9-4AF9-B19E-893A9E515E06}" presName="parSh" presStyleLbl="node1" presStyleIdx="0" presStyleCnt="3"/>
      <dgm:spPr/>
      <dgm:t>
        <a:bodyPr/>
        <a:lstStyle/>
        <a:p>
          <a:endParaRPr lang="en-ZA"/>
        </a:p>
      </dgm:t>
    </dgm:pt>
    <dgm:pt modelId="{D0BE5E05-9CCC-4A5D-8953-4AE4D3DE4CBA}" type="pres">
      <dgm:prSet presAssocID="{6733FC19-EEC9-4AF9-B19E-893A9E515E06}" presName="desTx" presStyleLbl="fgAcc1" presStyleIdx="0" presStyleCnt="3">
        <dgm:presLayoutVars>
          <dgm:bulletEnabled val="1"/>
        </dgm:presLayoutVars>
      </dgm:prSet>
      <dgm:spPr/>
      <dgm:t>
        <a:bodyPr/>
        <a:lstStyle/>
        <a:p>
          <a:endParaRPr lang="en-ZA"/>
        </a:p>
      </dgm:t>
    </dgm:pt>
    <dgm:pt modelId="{65A85457-D089-4882-A354-16F9FE17A585}" type="pres">
      <dgm:prSet presAssocID="{CCB352F7-DCBA-41DD-822A-917F774A3332}" presName="sibTrans" presStyleLbl="sibTrans2D1" presStyleIdx="0" presStyleCnt="2"/>
      <dgm:spPr/>
      <dgm:t>
        <a:bodyPr/>
        <a:lstStyle/>
        <a:p>
          <a:endParaRPr lang="en-ZA"/>
        </a:p>
      </dgm:t>
    </dgm:pt>
    <dgm:pt modelId="{76A99ABA-D2D0-4BFA-91E2-D0688165965D}" type="pres">
      <dgm:prSet presAssocID="{CCB352F7-DCBA-41DD-822A-917F774A3332}" presName="connTx" presStyleLbl="sibTrans2D1" presStyleIdx="0" presStyleCnt="2"/>
      <dgm:spPr/>
      <dgm:t>
        <a:bodyPr/>
        <a:lstStyle/>
        <a:p>
          <a:endParaRPr lang="en-ZA"/>
        </a:p>
      </dgm:t>
    </dgm:pt>
    <dgm:pt modelId="{894AFE33-B40F-4C7B-BF9A-6C898D9C8A44}" type="pres">
      <dgm:prSet presAssocID="{B5CCB5BB-2A62-415D-B6C9-3A69D4C6CD50}" presName="composite" presStyleCnt="0"/>
      <dgm:spPr/>
    </dgm:pt>
    <dgm:pt modelId="{75626B5E-CA5F-4B74-835B-4142F11ECEC4}" type="pres">
      <dgm:prSet presAssocID="{B5CCB5BB-2A62-415D-B6C9-3A69D4C6CD50}" presName="parTx" presStyleLbl="node1" presStyleIdx="0" presStyleCnt="3">
        <dgm:presLayoutVars>
          <dgm:chMax val="0"/>
          <dgm:chPref val="0"/>
          <dgm:bulletEnabled val="1"/>
        </dgm:presLayoutVars>
      </dgm:prSet>
      <dgm:spPr/>
      <dgm:t>
        <a:bodyPr/>
        <a:lstStyle/>
        <a:p>
          <a:endParaRPr lang="en-ZA"/>
        </a:p>
      </dgm:t>
    </dgm:pt>
    <dgm:pt modelId="{7A289CE3-BCAF-4D23-B475-DBEE290CDAF1}" type="pres">
      <dgm:prSet presAssocID="{B5CCB5BB-2A62-415D-B6C9-3A69D4C6CD50}" presName="parSh" presStyleLbl="node1" presStyleIdx="1" presStyleCnt="3"/>
      <dgm:spPr/>
      <dgm:t>
        <a:bodyPr/>
        <a:lstStyle/>
        <a:p>
          <a:endParaRPr lang="en-ZA"/>
        </a:p>
      </dgm:t>
    </dgm:pt>
    <dgm:pt modelId="{FBE7145B-7BF7-488B-BD71-3D94CFE8D2E1}" type="pres">
      <dgm:prSet presAssocID="{B5CCB5BB-2A62-415D-B6C9-3A69D4C6CD50}" presName="desTx" presStyleLbl="fgAcc1" presStyleIdx="1" presStyleCnt="3">
        <dgm:presLayoutVars>
          <dgm:bulletEnabled val="1"/>
        </dgm:presLayoutVars>
      </dgm:prSet>
      <dgm:spPr/>
      <dgm:t>
        <a:bodyPr/>
        <a:lstStyle/>
        <a:p>
          <a:endParaRPr lang="en-ZA"/>
        </a:p>
      </dgm:t>
    </dgm:pt>
    <dgm:pt modelId="{879C150B-3E60-4B69-B3A5-8F0BBADE1D6C}" type="pres">
      <dgm:prSet presAssocID="{C9A36DEC-7E3F-4C13-9BF3-3BD063CA0FDF}" presName="sibTrans" presStyleLbl="sibTrans2D1" presStyleIdx="1" presStyleCnt="2"/>
      <dgm:spPr/>
      <dgm:t>
        <a:bodyPr/>
        <a:lstStyle/>
        <a:p>
          <a:endParaRPr lang="en-ZA"/>
        </a:p>
      </dgm:t>
    </dgm:pt>
    <dgm:pt modelId="{F4FA2B8B-29D6-4550-BB5A-988E78AE9AA9}" type="pres">
      <dgm:prSet presAssocID="{C9A36DEC-7E3F-4C13-9BF3-3BD063CA0FDF}" presName="connTx" presStyleLbl="sibTrans2D1" presStyleIdx="1" presStyleCnt="2"/>
      <dgm:spPr/>
      <dgm:t>
        <a:bodyPr/>
        <a:lstStyle/>
        <a:p>
          <a:endParaRPr lang="en-ZA"/>
        </a:p>
      </dgm:t>
    </dgm:pt>
    <dgm:pt modelId="{3D8BFA9C-72BD-45F6-B095-277821623D3C}" type="pres">
      <dgm:prSet presAssocID="{CDE39BA8-AD50-4127-899C-A757B3D9151D}" presName="composite" presStyleCnt="0"/>
      <dgm:spPr/>
    </dgm:pt>
    <dgm:pt modelId="{585B56EC-92D0-4A0F-8C2A-9F81A7054EF5}" type="pres">
      <dgm:prSet presAssocID="{CDE39BA8-AD50-4127-899C-A757B3D9151D}" presName="parTx" presStyleLbl="node1" presStyleIdx="1" presStyleCnt="3">
        <dgm:presLayoutVars>
          <dgm:chMax val="0"/>
          <dgm:chPref val="0"/>
          <dgm:bulletEnabled val="1"/>
        </dgm:presLayoutVars>
      </dgm:prSet>
      <dgm:spPr/>
      <dgm:t>
        <a:bodyPr/>
        <a:lstStyle/>
        <a:p>
          <a:endParaRPr lang="en-ZA"/>
        </a:p>
      </dgm:t>
    </dgm:pt>
    <dgm:pt modelId="{FB8433F9-F207-45B7-97E4-9CA53E643F39}" type="pres">
      <dgm:prSet presAssocID="{CDE39BA8-AD50-4127-899C-A757B3D9151D}" presName="parSh" presStyleLbl="node1" presStyleIdx="2" presStyleCnt="3"/>
      <dgm:spPr/>
      <dgm:t>
        <a:bodyPr/>
        <a:lstStyle/>
        <a:p>
          <a:endParaRPr lang="en-ZA"/>
        </a:p>
      </dgm:t>
    </dgm:pt>
    <dgm:pt modelId="{3AF1C6EA-0383-49F0-9E8F-B267BD49C051}" type="pres">
      <dgm:prSet presAssocID="{CDE39BA8-AD50-4127-899C-A757B3D9151D}" presName="desTx" presStyleLbl="fgAcc1" presStyleIdx="2" presStyleCnt="3">
        <dgm:presLayoutVars>
          <dgm:bulletEnabled val="1"/>
        </dgm:presLayoutVars>
      </dgm:prSet>
      <dgm:spPr/>
      <dgm:t>
        <a:bodyPr/>
        <a:lstStyle/>
        <a:p>
          <a:endParaRPr lang="en-ZA"/>
        </a:p>
      </dgm:t>
    </dgm:pt>
  </dgm:ptLst>
  <dgm:cxnLst>
    <dgm:cxn modelId="{3BA8CA7A-AC3B-4D9A-B110-E39356FDAE36}" srcId="{CDE39BA8-AD50-4127-899C-A757B3D9151D}" destId="{6960A355-8476-4E04-BDDF-6FF2127E27F5}" srcOrd="1" destOrd="0" parTransId="{980B3D53-A095-4B3B-BE58-ABB394DC8573}" sibTransId="{BD3DD65E-5BF1-4842-8354-FFABA5D9285C}"/>
    <dgm:cxn modelId="{C9B3DDA8-9092-4A36-A7DF-39A539A22591}" srcId="{6733FC19-EEC9-4AF9-B19E-893A9E515E06}" destId="{1E54422F-F1EC-4601-9530-CFD670704A79}" srcOrd="1" destOrd="0" parTransId="{FE5FBF31-637F-4FC4-8BDC-AE5FA0A467F1}" sibTransId="{E2BD954B-22A1-4C83-BC81-6E80FA66C557}"/>
    <dgm:cxn modelId="{0BCC70C8-36B8-4AFA-86AF-151CF418FF64}" type="presOf" srcId="{C9A36DEC-7E3F-4C13-9BF3-3BD063CA0FDF}" destId="{F4FA2B8B-29D6-4550-BB5A-988E78AE9AA9}" srcOrd="1" destOrd="0" presId="urn:microsoft.com/office/officeart/2005/8/layout/process3"/>
    <dgm:cxn modelId="{EC9DFF9F-B011-4AD2-AEDF-90B44CD4A552}" type="presOf" srcId="{B5CCB5BB-2A62-415D-B6C9-3A69D4C6CD50}" destId="{75626B5E-CA5F-4B74-835B-4142F11ECEC4}" srcOrd="0" destOrd="0" presId="urn:microsoft.com/office/officeart/2005/8/layout/process3"/>
    <dgm:cxn modelId="{66EC1D6C-674D-4E52-A999-8A46A5826498}" srcId="{CDE39BA8-AD50-4127-899C-A757B3D9151D}" destId="{5AF6270F-F573-43E0-A020-6C7C251DBF31}" srcOrd="0" destOrd="0" parTransId="{7B2C51C5-C377-4FB6-B7A5-9724D72880FF}" sibTransId="{FF0E9AB2-5E0F-4D71-80C7-38F9D18C697F}"/>
    <dgm:cxn modelId="{F77B1F31-50F1-46D9-83A1-2BDF475F2D8D}" type="presOf" srcId="{F895567C-6723-4619-A0D4-281B902D7147}" destId="{FBE7145B-7BF7-488B-BD71-3D94CFE8D2E1}" srcOrd="0" destOrd="1" presId="urn:microsoft.com/office/officeart/2005/8/layout/process3"/>
    <dgm:cxn modelId="{48F0256D-74BF-4578-BE67-47161CDF2275}" type="presOf" srcId="{5773C41E-1062-4E1D-9C5C-8916AD4B4F2E}" destId="{3AF1C6EA-0383-49F0-9E8F-B267BD49C051}" srcOrd="0" destOrd="2" presId="urn:microsoft.com/office/officeart/2005/8/layout/process3"/>
    <dgm:cxn modelId="{53E4A58D-9EB9-4A2B-A32F-637A4CF265BF}" type="presOf" srcId="{CCB352F7-DCBA-41DD-822A-917F774A3332}" destId="{76A99ABA-D2D0-4BFA-91E2-D0688165965D}" srcOrd="1" destOrd="0" presId="urn:microsoft.com/office/officeart/2005/8/layout/process3"/>
    <dgm:cxn modelId="{14BD8297-102B-46B2-A80C-7F9074932E59}" type="presOf" srcId="{CDE39BA8-AD50-4127-899C-A757B3D9151D}" destId="{585B56EC-92D0-4A0F-8C2A-9F81A7054EF5}" srcOrd="0" destOrd="0" presId="urn:microsoft.com/office/officeart/2005/8/layout/process3"/>
    <dgm:cxn modelId="{7348172F-00F0-4309-9B93-C44AE7E58E4E}" type="presOf" srcId="{B5CCB5BB-2A62-415D-B6C9-3A69D4C6CD50}" destId="{7A289CE3-BCAF-4D23-B475-DBEE290CDAF1}" srcOrd="1" destOrd="0" presId="urn:microsoft.com/office/officeart/2005/8/layout/process3"/>
    <dgm:cxn modelId="{3A8A0053-C653-470C-9F29-7A18AD451E8A}" srcId="{CDE39BA8-AD50-4127-899C-A757B3D9151D}" destId="{5773C41E-1062-4E1D-9C5C-8916AD4B4F2E}" srcOrd="2" destOrd="0" parTransId="{44D91CF6-9104-402C-9A84-6E881A515DD1}" sibTransId="{78466AEC-83FA-4D23-B029-A2B3CFD73C26}"/>
    <dgm:cxn modelId="{BFC6263F-ED11-4095-A95F-826EBE2AD403}" type="presOf" srcId="{54479E9E-2AEE-4613-9DC6-D560663F8F66}" destId="{D50981F3-0C6D-4A12-A70B-E8F4B4197ACB}" srcOrd="0" destOrd="0" presId="urn:microsoft.com/office/officeart/2005/8/layout/process3"/>
    <dgm:cxn modelId="{4BACE7FC-89B5-42D2-B8CF-3DAD69C7B274}" type="presOf" srcId="{C9A36DEC-7E3F-4C13-9BF3-3BD063CA0FDF}" destId="{879C150B-3E60-4B69-B3A5-8F0BBADE1D6C}" srcOrd="0" destOrd="0" presId="urn:microsoft.com/office/officeart/2005/8/layout/process3"/>
    <dgm:cxn modelId="{73BB90AC-E30F-40C3-BB62-57E19F96CA86}" type="presOf" srcId="{CCB352F7-DCBA-41DD-822A-917F774A3332}" destId="{65A85457-D089-4882-A354-16F9FE17A585}" srcOrd="0" destOrd="0" presId="urn:microsoft.com/office/officeart/2005/8/layout/process3"/>
    <dgm:cxn modelId="{3BC935AA-F11A-4DB7-9972-D130EBFF9119}" type="presOf" srcId="{5AF6270F-F573-43E0-A020-6C7C251DBF31}" destId="{3AF1C6EA-0383-49F0-9E8F-B267BD49C051}" srcOrd="0" destOrd="0" presId="urn:microsoft.com/office/officeart/2005/8/layout/process3"/>
    <dgm:cxn modelId="{B463132B-1AA5-41E9-8954-227BECE23BC5}" type="presOf" srcId="{CD575C99-5619-422F-AEBE-8C0EFB195878}" destId="{D0BE5E05-9CCC-4A5D-8953-4AE4D3DE4CBA}" srcOrd="0" destOrd="2" presId="urn:microsoft.com/office/officeart/2005/8/layout/process3"/>
    <dgm:cxn modelId="{03D4747C-8CA2-4CAC-97B9-377A82FE2017}" srcId="{54479E9E-2AEE-4613-9DC6-D560663F8F66}" destId="{B5CCB5BB-2A62-415D-B6C9-3A69D4C6CD50}" srcOrd="1" destOrd="0" parTransId="{78E076C3-41F9-41E7-BD1D-F91BA648E7D0}" sibTransId="{C9A36DEC-7E3F-4C13-9BF3-3BD063CA0FDF}"/>
    <dgm:cxn modelId="{7486B656-FC6E-4DDC-BE61-6B65CE54AAF2}" srcId="{B5CCB5BB-2A62-415D-B6C9-3A69D4C6CD50}" destId="{6BB0F291-02B2-41B9-84AB-9977B2820C87}" srcOrd="0" destOrd="0" parTransId="{590B9510-F2B5-4811-A716-8E3465D42441}" sibTransId="{5D72DCD9-87C8-4F1F-B734-046E20DA0D82}"/>
    <dgm:cxn modelId="{AD8BFB75-FDB0-44C2-B113-E011E0C4D389}" srcId="{6733FC19-EEC9-4AF9-B19E-893A9E515E06}" destId="{CD575C99-5619-422F-AEBE-8C0EFB195878}" srcOrd="2" destOrd="0" parTransId="{DF4C9D12-15AF-46F5-A0A5-BE69D27775C3}" sibTransId="{532F3522-A69F-4924-9895-5373F322467C}"/>
    <dgm:cxn modelId="{E668FFF6-40F0-493E-AB8E-3710499E0F80}" srcId="{54479E9E-2AEE-4613-9DC6-D560663F8F66}" destId="{6733FC19-EEC9-4AF9-B19E-893A9E515E06}" srcOrd="0" destOrd="0" parTransId="{345767CA-09F1-40AA-ADDF-573B4A13C915}" sibTransId="{CCB352F7-DCBA-41DD-822A-917F774A3332}"/>
    <dgm:cxn modelId="{BB1F0D51-277F-44FF-A02B-E926BFE8D011}" type="presOf" srcId="{6733FC19-EEC9-4AF9-B19E-893A9E515E06}" destId="{D6FFFB23-265F-47F2-AAD9-C4F5FE1197BE}" srcOrd="0" destOrd="0" presId="urn:microsoft.com/office/officeart/2005/8/layout/process3"/>
    <dgm:cxn modelId="{6C471588-B6D3-4499-B1B3-1F0C14030734}" type="presOf" srcId="{6960A355-8476-4E04-BDDF-6FF2127E27F5}" destId="{3AF1C6EA-0383-49F0-9E8F-B267BD49C051}" srcOrd="0" destOrd="1" presId="urn:microsoft.com/office/officeart/2005/8/layout/process3"/>
    <dgm:cxn modelId="{19D5D049-096F-498E-ABDB-67A63FB34533}" type="presOf" srcId="{6BB0F291-02B2-41B9-84AB-9977B2820C87}" destId="{FBE7145B-7BF7-488B-BD71-3D94CFE8D2E1}" srcOrd="0" destOrd="0" presId="urn:microsoft.com/office/officeart/2005/8/layout/process3"/>
    <dgm:cxn modelId="{9E01B6B1-2D64-435E-A8EB-EC3EF1A0F01C}" srcId="{54479E9E-2AEE-4613-9DC6-D560663F8F66}" destId="{CDE39BA8-AD50-4127-899C-A757B3D9151D}" srcOrd="2" destOrd="0" parTransId="{F68EC9E3-C5CE-43E3-945D-7D2A793B4E34}" sibTransId="{C5D4B9FC-D248-4C18-AFB2-0C449E747FC7}"/>
    <dgm:cxn modelId="{E1A28163-4544-4ACB-A526-F3438DAF93CD}" srcId="{B5CCB5BB-2A62-415D-B6C9-3A69D4C6CD50}" destId="{F895567C-6723-4619-A0D4-281B902D7147}" srcOrd="1" destOrd="0" parTransId="{E32A250A-1C53-49E5-A80A-B86C24391641}" sibTransId="{FBDCA67B-7635-48AB-BCA2-809884ECAC08}"/>
    <dgm:cxn modelId="{1B1E4F9D-6137-4D74-A952-81C76F5096F5}" type="presOf" srcId="{CDE39BA8-AD50-4127-899C-A757B3D9151D}" destId="{FB8433F9-F207-45B7-97E4-9CA53E643F39}" srcOrd="1" destOrd="0" presId="urn:microsoft.com/office/officeart/2005/8/layout/process3"/>
    <dgm:cxn modelId="{B3AF9C2D-E7A0-4A92-A1F4-3767ED4C1F85}" type="presOf" srcId="{6733FC19-EEC9-4AF9-B19E-893A9E515E06}" destId="{A1202F44-8D19-4EBD-BFB1-11EDD7F48EC5}" srcOrd="1" destOrd="0" presId="urn:microsoft.com/office/officeart/2005/8/layout/process3"/>
    <dgm:cxn modelId="{2CBAB644-34B4-4DD3-B371-529EAE18AF63}" srcId="{6733FC19-EEC9-4AF9-B19E-893A9E515E06}" destId="{5D7613E4-8F3F-4C59-946D-5218D167F645}" srcOrd="0" destOrd="0" parTransId="{067D8835-A70C-41A0-800D-C26FCA049C1D}" sibTransId="{3D955D4D-68BF-4704-8AD3-9033C9FFC83E}"/>
    <dgm:cxn modelId="{B210B50B-AFDB-400F-86EB-DEAC01052417}" type="presOf" srcId="{5D7613E4-8F3F-4C59-946D-5218D167F645}" destId="{D0BE5E05-9CCC-4A5D-8953-4AE4D3DE4CBA}" srcOrd="0" destOrd="0" presId="urn:microsoft.com/office/officeart/2005/8/layout/process3"/>
    <dgm:cxn modelId="{802A0203-63F1-4FDF-8FE7-7E90E5294DA9}" type="presOf" srcId="{1E54422F-F1EC-4601-9530-CFD670704A79}" destId="{D0BE5E05-9CCC-4A5D-8953-4AE4D3DE4CBA}" srcOrd="0" destOrd="1" presId="urn:microsoft.com/office/officeart/2005/8/layout/process3"/>
    <dgm:cxn modelId="{EBF70FD1-99E8-434B-8D0B-10B0F7C79F55}" type="presParOf" srcId="{D50981F3-0C6D-4A12-A70B-E8F4B4197ACB}" destId="{BF2704FF-001C-4ABC-9DCC-D8FB87719F13}" srcOrd="0" destOrd="0" presId="urn:microsoft.com/office/officeart/2005/8/layout/process3"/>
    <dgm:cxn modelId="{92B4164C-54DA-4F51-82C4-B6F03EC38EF0}" type="presParOf" srcId="{BF2704FF-001C-4ABC-9DCC-D8FB87719F13}" destId="{D6FFFB23-265F-47F2-AAD9-C4F5FE1197BE}" srcOrd="0" destOrd="0" presId="urn:microsoft.com/office/officeart/2005/8/layout/process3"/>
    <dgm:cxn modelId="{A1B682BD-4D49-43AB-8D18-7D38D2EE6259}" type="presParOf" srcId="{BF2704FF-001C-4ABC-9DCC-D8FB87719F13}" destId="{A1202F44-8D19-4EBD-BFB1-11EDD7F48EC5}" srcOrd="1" destOrd="0" presId="urn:microsoft.com/office/officeart/2005/8/layout/process3"/>
    <dgm:cxn modelId="{52272F8F-2ADA-4C75-9593-B174454703C6}" type="presParOf" srcId="{BF2704FF-001C-4ABC-9DCC-D8FB87719F13}" destId="{D0BE5E05-9CCC-4A5D-8953-4AE4D3DE4CBA}" srcOrd="2" destOrd="0" presId="urn:microsoft.com/office/officeart/2005/8/layout/process3"/>
    <dgm:cxn modelId="{9DE993DC-3286-4778-97E9-1FA1C3CD8D3C}" type="presParOf" srcId="{D50981F3-0C6D-4A12-A70B-E8F4B4197ACB}" destId="{65A85457-D089-4882-A354-16F9FE17A585}" srcOrd="1" destOrd="0" presId="urn:microsoft.com/office/officeart/2005/8/layout/process3"/>
    <dgm:cxn modelId="{E4A9520C-B57D-4136-BFAE-EEA24A24A651}" type="presParOf" srcId="{65A85457-D089-4882-A354-16F9FE17A585}" destId="{76A99ABA-D2D0-4BFA-91E2-D0688165965D}" srcOrd="0" destOrd="0" presId="urn:microsoft.com/office/officeart/2005/8/layout/process3"/>
    <dgm:cxn modelId="{B8355993-D8DB-44CB-9A70-AA397E341405}" type="presParOf" srcId="{D50981F3-0C6D-4A12-A70B-E8F4B4197ACB}" destId="{894AFE33-B40F-4C7B-BF9A-6C898D9C8A44}" srcOrd="2" destOrd="0" presId="urn:microsoft.com/office/officeart/2005/8/layout/process3"/>
    <dgm:cxn modelId="{841AFC73-5A25-486B-AC2D-267555659EEE}" type="presParOf" srcId="{894AFE33-B40F-4C7B-BF9A-6C898D9C8A44}" destId="{75626B5E-CA5F-4B74-835B-4142F11ECEC4}" srcOrd="0" destOrd="0" presId="urn:microsoft.com/office/officeart/2005/8/layout/process3"/>
    <dgm:cxn modelId="{25BDC773-923F-4067-961E-8D9E79F13CAA}" type="presParOf" srcId="{894AFE33-B40F-4C7B-BF9A-6C898D9C8A44}" destId="{7A289CE3-BCAF-4D23-B475-DBEE290CDAF1}" srcOrd="1" destOrd="0" presId="urn:microsoft.com/office/officeart/2005/8/layout/process3"/>
    <dgm:cxn modelId="{DDABAF95-BA58-4711-A507-5A0F6946D50E}" type="presParOf" srcId="{894AFE33-B40F-4C7B-BF9A-6C898D9C8A44}" destId="{FBE7145B-7BF7-488B-BD71-3D94CFE8D2E1}" srcOrd="2" destOrd="0" presId="urn:microsoft.com/office/officeart/2005/8/layout/process3"/>
    <dgm:cxn modelId="{8410F889-35EA-4D12-8880-9736346B7B06}" type="presParOf" srcId="{D50981F3-0C6D-4A12-A70B-E8F4B4197ACB}" destId="{879C150B-3E60-4B69-B3A5-8F0BBADE1D6C}" srcOrd="3" destOrd="0" presId="urn:microsoft.com/office/officeart/2005/8/layout/process3"/>
    <dgm:cxn modelId="{0C5AF38C-72AB-4BF9-BCE9-8B482B97735D}" type="presParOf" srcId="{879C150B-3E60-4B69-B3A5-8F0BBADE1D6C}" destId="{F4FA2B8B-29D6-4550-BB5A-988E78AE9AA9}" srcOrd="0" destOrd="0" presId="urn:microsoft.com/office/officeart/2005/8/layout/process3"/>
    <dgm:cxn modelId="{A88D7F98-BB68-4446-B777-41EE80A47C9B}" type="presParOf" srcId="{D50981F3-0C6D-4A12-A70B-E8F4B4197ACB}" destId="{3D8BFA9C-72BD-45F6-B095-277821623D3C}" srcOrd="4" destOrd="0" presId="urn:microsoft.com/office/officeart/2005/8/layout/process3"/>
    <dgm:cxn modelId="{F002C7A9-D978-4C8D-AA7C-D8635082FBEC}" type="presParOf" srcId="{3D8BFA9C-72BD-45F6-B095-277821623D3C}" destId="{585B56EC-92D0-4A0F-8C2A-9F81A7054EF5}" srcOrd="0" destOrd="0" presId="urn:microsoft.com/office/officeart/2005/8/layout/process3"/>
    <dgm:cxn modelId="{3A63C5C7-608C-4390-9864-782B8EBDDE6B}" type="presParOf" srcId="{3D8BFA9C-72BD-45F6-B095-277821623D3C}" destId="{FB8433F9-F207-45B7-97E4-9CA53E643F39}" srcOrd="1" destOrd="0" presId="urn:microsoft.com/office/officeart/2005/8/layout/process3"/>
    <dgm:cxn modelId="{E6055F6F-4400-4CC4-9565-7459A5236A60}" type="presParOf" srcId="{3D8BFA9C-72BD-45F6-B095-277821623D3C}" destId="{3AF1C6EA-0383-49F0-9E8F-B267BD49C051}"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E6A4C8-B03F-4701-9D7A-B696FCA974E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A1F1EFA-15B4-4A73-BEE1-495AC054ADC0}" type="pres">
      <dgm:prSet presAssocID="{71E6A4C8-B03F-4701-9D7A-B696FCA974E8}" presName="Name0" presStyleCnt="0">
        <dgm:presLayoutVars>
          <dgm:dir/>
          <dgm:resizeHandles val="exact"/>
        </dgm:presLayoutVars>
      </dgm:prSet>
      <dgm:spPr/>
      <dgm:t>
        <a:bodyPr/>
        <a:lstStyle/>
        <a:p>
          <a:endParaRPr lang="en-US"/>
        </a:p>
      </dgm:t>
    </dgm:pt>
  </dgm:ptLst>
  <dgm:cxnLst>
    <dgm:cxn modelId="{65D7967A-675C-4932-ACF5-01B00312E52A}" type="presOf" srcId="{71E6A4C8-B03F-4701-9D7A-B696FCA974E8}" destId="{EA1F1EFA-15B4-4A73-BEE1-495AC054ADC0}" srcOrd="0"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ACF51A-86F0-45BD-993C-900B11455D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05D7E8-E9A1-4A8D-8217-36AB8100D0FE}">
      <dgm:prSet phldrT="[Text]" custT="1"/>
      <dgm:spPr/>
      <dgm:t>
        <a:bodyPr/>
        <a:lstStyle/>
        <a:p>
          <a:r>
            <a:rPr lang="en-ZA" sz="1800" dirty="0" smtClean="0">
              <a:solidFill>
                <a:srgbClr val="002060"/>
              </a:solidFill>
              <a:latin typeface="Tw Cen MT" panose="020B0602020104020603" pitchFamily="34" charset="0"/>
            </a:rPr>
            <a:t>Establish working relationships with special schools (training &amp; creating a talent pool) and ESSA</a:t>
          </a:r>
        </a:p>
        <a:p>
          <a:r>
            <a:rPr lang="en-ZA" sz="1800" dirty="0" smtClean="0">
              <a:solidFill>
                <a:schemeClr val="accent6">
                  <a:lumMod val="50000"/>
                </a:schemeClr>
              </a:solidFill>
              <a:latin typeface="Tw Cen MT" panose="020B0602020104020603" pitchFamily="34" charset="0"/>
            </a:rPr>
            <a:t>Strengthening awareness of SEE to increase the recruitment drive per annum in existing factories</a:t>
          </a:r>
          <a:endParaRPr lang="en-US" sz="1800" dirty="0">
            <a:solidFill>
              <a:schemeClr val="accent6">
                <a:lumMod val="50000"/>
              </a:schemeClr>
            </a:solidFill>
            <a:latin typeface="Tw Cen MT" panose="020B0602020104020603" pitchFamily="34" charset="0"/>
          </a:endParaRPr>
        </a:p>
      </dgm:t>
    </dgm:pt>
    <dgm:pt modelId="{EDBA83A1-96E2-4D6E-8A98-0753BF58A474}" type="parTrans" cxnId="{4F908625-D2DE-4A5F-A83C-5327AFA905B9}">
      <dgm:prSet/>
      <dgm:spPr/>
      <dgm:t>
        <a:bodyPr/>
        <a:lstStyle/>
        <a:p>
          <a:endParaRPr lang="en-US"/>
        </a:p>
      </dgm:t>
    </dgm:pt>
    <dgm:pt modelId="{B4B0BF82-D126-40B9-9210-D28391029D6E}" type="sibTrans" cxnId="{4F908625-D2DE-4A5F-A83C-5327AFA905B9}">
      <dgm:prSet/>
      <dgm:spPr/>
      <dgm:t>
        <a:bodyPr/>
        <a:lstStyle/>
        <a:p>
          <a:endParaRPr lang="en-US"/>
        </a:p>
      </dgm:t>
    </dgm:pt>
    <dgm:pt modelId="{6E188E52-AF56-4BCB-BD7D-E8B4EDB10B58}">
      <dgm:prSet phldrT="[Text]" custT="1"/>
      <dgm:spPr/>
      <dgm:t>
        <a:bodyPr/>
        <a:lstStyle/>
        <a:p>
          <a:r>
            <a:rPr lang="en-ZA" sz="1800" dirty="0" smtClean="0">
              <a:solidFill>
                <a:srgbClr val="002060"/>
              </a:solidFill>
              <a:latin typeface="Tw Cen MT" panose="020B0602020104020603" pitchFamily="34" charset="0"/>
            </a:rPr>
            <a:t>Increase footprint to cover Limpopo and Mpumalanga provinces by end of 2019/20. creating regional opportunities)</a:t>
          </a:r>
        </a:p>
        <a:p>
          <a:r>
            <a:rPr lang="en-ZA" sz="1800" dirty="0" smtClean="0">
              <a:solidFill>
                <a:schemeClr val="accent6">
                  <a:lumMod val="50000"/>
                </a:schemeClr>
              </a:solidFill>
              <a:latin typeface="Tw Cen MT" panose="020B0602020104020603" pitchFamily="34" charset="0"/>
            </a:rPr>
            <a:t>Succession planning and creating career advancement for our people</a:t>
          </a:r>
        </a:p>
      </dgm:t>
    </dgm:pt>
    <dgm:pt modelId="{4279D0CB-3352-488C-9678-1E9A85F28895}" type="parTrans" cxnId="{83BFEE44-5B8B-4316-BF90-97658CC2C172}">
      <dgm:prSet/>
      <dgm:spPr/>
      <dgm:t>
        <a:bodyPr/>
        <a:lstStyle/>
        <a:p>
          <a:endParaRPr lang="en-US"/>
        </a:p>
      </dgm:t>
    </dgm:pt>
    <dgm:pt modelId="{B103E64C-31D6-426C-AC02-716F4CBEB9E3}" type="sibTrans" cxnId="{83BFEE44-5B8B-4316-BF90-97658CC2C172}">
      <dgm:prSet/>
      <dgm:spPr/>
      <dgm:t>
        <a:bodyPr/>
        <a:lstStyle/>
        <a:p>
          <a:endParaRPr lang="en-US"/>
        </a:p>
      </dgm:t>
    </dgm:pt>
    <dgm:pt modelId="{135FE452-8722-45C8-81E1-1E4F3FDEDAB0}">
      <dgm:prSet phldrT="[Text]" custT="1"/>
      <dgm:spPr/>
      <dgm:t>
        <a:bodyPr/>
        <a:lstStyle/>
        <a:p>
          <a:r>
            <a:rPr lang="en-ZA" sz="1800" dirty="0" smtClean="0">
              <a:solidFill>
                <a:srgbClr val="002060"/>
              </a:solidFill>
              <a:latin typeface="Tw Cen MT" panose="020B0602020104020603" pitchFamily="34" charset="0"/>
            </a:rPr>
            <a:t>Amending the current SEE governance framework in the Employment Services Act 2014.</a:t>
          </a:r>
          <a:endParaRPr lang="en-US" sz="1800" dirty="0">
            <a:latin typeface="Tw Cen MT" panose="020B0602020104020603" pitchFamily="34" charset="0"/>
          </a:endParaRPr>
        </a:p>
      </dgm:t>
    </dgm:pt>
    <dgm:pt modelId="{3D598D1F-0766-4AF2-AA91-5317B8B356CA}" type="parTrans" cxnId="{9EB37C21-F4F2-4A54-BBBB-5909B7725921}">
      <dgm:prSet/>
      <dgm:spPr/>
      <dgm:t>
        <a:bodyPr/>
        <a:lstStyle/>
        <a:p>
          <a:endParaRPr lang="en-US"/>
        </a:p>
      </dgm:t>
    </dgm:pt>
    <dgm:pt modelId="{BBAF2928-CCBA-4D39-BE50-15E56EE8329C}" type="sibTrans" cxnId="{9EB37C21-F4F2-4A54-BBBB-5909B7725921}">
      <dgm:prSet/>
      <dgm:spPr/>
      <dgm:t>
        <a:bodyPr/>
        <a:lstStyle/>
        <a:p>
          <a:endParaRPr lang="en-US"/>
        </a:p>
      </dgm:t>
    </dgm:pt>
    <dgm:pt modelId="{1A89C516-2E85-4E94-AB03-0B8A9FFCC27A}" type="pres">
      <dgm:prSet presAssocID="{57ACF51A-86F0-45BD-993C-900B11455D9C}" presName="Name0" presStyleCnt="0">
        <dgm:presLayoutVars>
          <dgm:dir/>
          <dgm:resizeHandles val="exact"/>
        </dgm:presLayoutVars>
      </dgm:prSet>
      <dgm:spPr/>
      <dgm:t>
        <a:bodyPr/>
        <a:lstStyle/>
        <a:p>
          <a:endParaRPr lang="en-US"/>
        </a:p>
      </dgm:t>
    </dgm:pt>
    <dgm:pt modelId="{23B6B125-3FD9-44B6-8C33-188BD0BBE247}" type="pres">
      <dgm:prSet presAssocID="{AB05D7E8-E9A1-4A8D-8217-36AB8100D0FE}" presName="composite" presStyleCnt="0"/>
      <dgm:spPr/>
    </dgm:pt>
    <dgm:pt modelId="{01820D71-D836-425F-B7C0-2D947BBC0FA8}" type="pres">
      <dgm:prSet presAssocID="{AB05D7E8-E9A1-4A8D-8217-36AB8100D0FE}" presName="rect1" presStyleLbl="trAlignAcc1" presStyleIdx="0" presStyleCnt="3" custScaleX="153491" custLinFactNeighborX="-5719" custLinFactNeighborY="-2219">
        <dgm:presLayoutVars>
          <dgm:bulletEnabled val="1"/>
        </dgm:presLayoutVars>
      </dgm:prSet>
      <dgm:spPr/>
      <dgm:t>
        <a:bodyPr/>
        <a:lstStyle/>
        <a:p>
          <a:endParaRPr lang="en-US"/>
        </a:p>
      </dgm:t>
    </dgm:pt>
    <dgm:pt modelId="{5655F545-0E84-4DBC-9293-3BE822CEAC58}" type="pres">
      <dgm:prSet presAssocID="{AB05D7E8-E9A1-4A8D-8217-36AB8100D0FE}" presName="rect2" presStyleLbl="fgImgPlace1" presStyleIdx="0" presStyleCnt="3" custLinFactX="-91621" custLinFactNeighborX="-100000" custLinFactNeighborY="8229"/>
      <dgm:spPr>
        <a:solidFill>
          <a:schemeClr val="accent2"/>
        </a:solidFill>
      </dgm:spPr>
    </dgm:pt>
    <dgm:pt modelId="{043849BC-782A-4569-A5A8-FC6288A85D61}" type="pres">
      <dgm:prSet presAssocID="{B4B0BF82-D126-40B9-9210-D28391029D6E}" presName="sibTrans" presStyleCnt="0"/>
      <dgm:spPr/>
    </dgm:pt>
    <dgm:pt modelId="{8B1B49A1-55B5-4573-8CCF-C942960C188C}" type="pres">
      <dgm:prSet presAssocID="{6E188E52-AF56-4BCB-BD7D-E8B4EDB10B58}" presName="composite" presStyleCnt="0"/>
      <dgm:spPr/>
    </dgm:pt>
    <dgm:pt modelId="{DB0C914D-76DA-456A-AE01-C02FBCFD71C4}" type="pres">
      <dgm:prSet presAssocID="{6E188E52-AF56-4BCB-BD7D-E8B4EDB10B58}" presName="rect1" presStyleLbl="trAlignAcc1" presStyleIdx="1" presStyleCnt="3" custScaleX="154219" custLinFactNeighborX="-5719" custLinFactNeighborY="3520">
        <dgm:presLayoutVars>
          <dgm:bulletEnabled val="1"/>
        </dgm:presLayoutVars>
      </dgm:prSet>
      <dgm:spPr/>
      <dgm:t>
        <a:bodyPr/>
        <a:lstStyle/>
        <a:p>
          <a:endParaRPr lang="en-US"/>
        </a:p>
      </dgm:t>
    </dgm:pt>
    <dgm:pt modelId="{432D7AD5-253F-43E1-936D-1C3380D67A1A}" type="pres">
      <dgm:prSet presAssocID="{6E188E52-AF56-4BCB-BD7D-E8B4EDB10B58}" presName="rect2" presStyleLbl="fgImgPlace1" presStyleIdx="1" presStyleCnt="3" custLinFactX="-91668" custLinFactNeighborX="-100000" custLinFactNeighborY="14728"/>
      <dgm:spPr>
        <a:solidFill>
          <a:srgbClr val="002060"/>
        </a:solidFill>
      </dgm:spPr>
    </dgm:pt>
    <dgm:pt modelId="{FA2C01F5-6193-44D8-B2F2-AF2EA33B239D}" type="pres">
      <dgm:prSet presAssocID="{B103E64C-31D6-426C-AC02-716F4CBEB9E3}" presName="sibTrans" presStyleCnt="0"/>
      <dgm:spPr/>
    </dgm:pt>
    <dgm:pt modelId="{CEAD0A3E-FCCC-4E06-91C4-3B9F22CAE94F}" type="pres">
      <dgm:prSet presAssocID="{135FE452-8722-45C8-81E1-1E4F3FDEDAB0}" presName="composite" presStyleCnt="0"/>
      <dgm:spPr/>
    </dgm:pt>
    <dgm:pt modelId="{542DBB65-9BC5-4024-81CB-A8DAC3939D78}" type="pres">
      <dgm:prSet presAssocID="{135FE452-8722-45C8-81E1-1E4F3FDEDAB0}" presName="rect1" presStyleLbl="trAlignAcc1" presStyleIdx="2" presStyleCnt="3" custScaleX="154821" custLinFactNeighborX="-5719" custLinFactNeighborY="5206">
        <dgm:presLayoutVars>
          <dgm:bulletEnabled val="1"/>
        </dgm:presLayoutVars>
      </dgm:prSet>
      <dgm:spPr/>
      <dgm:t>
        <a:bodyPr/>
        <a:lstStyle/>
        <a:p>
          <a:endParaRPr lang="en-US"/>
        </a:p>
      </dgm:t>
    </dgm:pt>
    <dgm:pt modelId="{B658C403-33D2-44C4-A9A0-9E3C3C3AFB46}" type="pres">
      <dgm:prSet presAssocID="{135FE452-8722-45C8-81E1-1E4F3FDEDAB0}" presName="rect2" presStyleLbl="fgImgPlace1" presStyleIdx="2" presStyleCnt="3" custLinFactX="-92309" custLinFactNeighborX="-100000" custLinFactNeighborY="13953"/>
      <dgm:spPr>
        <a:solidFill>
          <a:schemeClr val="accent6">
            <a:lumMod val="75000"/>
          </a:schemeClr>
        </a:solidFill>
      </dgm:spPr>
    </dgm:pt>
  </dgm:ptLst>
  <dgm:cxnLst>
    <dgm:cxn modelId="{9EB37C21-F4F2-4A54-BBBB-5909B7725921}" srcId="{57ACF51A-86F0-45BD-993C-900B11455D9C}" destId="{135FE452-8722-45C8-81E1-1E4F3FDEDAB0}" srcOrd="2" destOrd="0" parTransId="{3D598D1F-0766-4AF2-AA91-5317B8B356CA}" sibTransId="{BBAF2928-CCBA-4D39-BE50-15E56EE8329C}"/>
    <dgm:cxn modelId="{4F908625-D2DE-4A5F-A83C-5327AFA905B9}" srcId="{57ACF51A-86F0-45BD-993C-900B11455D9C}" destId="{AB05D7E8-E9A1-4A8D-8217-36AB8100D0FE}" srcOrd="0" destOrd="0" parTransId="{EDBA83A1-96E2-4D6E-8A98-0753BF58A474}" sibTransId="{B4B0BF82-D126-40B9-9210-D28391029D6E}"/>
    <dgm:cxn modelId="{E41FAB02-0D94-4ABE-AFB1-116B8BA05265}" type="presOf" srcId="{57ACF51A-86F0-45BD-993C-900B11455D9C}" destId="{1A89C516-2E85-4E94-AB03-0B8A9FFCC27A}" srcOrd="0" destOrd="0" presId="urn:microsoft.com/office/officeart/2008/layout/PictureStrips"/>
    <dgm:cxn modelId="{90EE29FB-551C-4806-B56F-99B071BA1A4E}" type="presOf" srcId="{AB05D7E8-E9A1-4A8D-8217-36AB8100D0FE}" destId="{01820D71-D836-425F-B7C0-2D947BBC0FA8}" srcOrd="0" destOrd="0" presId="urn:microsoft.com/office/officeart/2008/layout/PictureStrips"/>
    <dgm:cxn modelId="{83BFEE44-5B8B-4316-BF90-97658CC2C172}" srcId="{57ACF51A-86F0-45BD-993C-900B11455D9C}" destId="{6E188E52-AF56-4BCB-BD7D-E8B4EDB10B58}" srcOrd="1" destOrd="0" parTransId="{4279D0CB-3352-488C-9678-1E9A85F28895}" sibTransId="{B103E64C-31D6-426C-AC02-716F4CBEB9E3}"/>
    <dgm:cxn modelId="{676BDD32-772C-4598-8779-F142DA587CC2}" type="presOf" srcId="{6E188E52-AF56-4BCB-BD7D-E8B4EDB10B58}" destId="{DB0C914D-76DA-456A-AE01-C02FBCFD71C4}" srcOrd="0" destOrd="0" presId="urn:microsoft.com/office/officeart/2008/layout/PictureStrips"/>
    <dgm:cxn modelId="{B1A4F475-FD5C-44CC-AD80-BC045907D8B0}" type="presOf" srcId="{135FE452-8722-45C8-81E1-1E4F3FDEDAB0}" destId="{542DBB65-9BC5-4024-81CB-A8DAC3939D78}" srcOrd="0" destOrd="0" presId="urn:microsoft.com/office/officeart/2008/layout/PictureStrips"/>
    <dgm:cxn modelId="{89DE843F-40B9-4F16-B27D-7FA3169AE93B}" type="presParOf" srcId="{1A89C516-2E85-4E94-AB03-0B8A9FFCC27A}" destId="{23B6B125-3FD9-44B6-8C33-188BD0BBE247}" srcOrd="0" destOrd="0" presId="urn:microsoft.com/office/officeart/2008/layout/PictureStrips"/>
    <dgm:cxn modelId="{BBA8CCE6-8FDB-41DB-AE2B-C1DB456286E8}" type="presParOf" srcId="{23B6B125-3FD9-44B6-8C33-188BD0BBE247}" destId="{01820D71-D836-425F-B7C0-2D947BBC0FA8}" srcOrd="0" destOrd="0" presId="urn:microsoft.com/office/officeart/2008/layout/PictureStrips"/>
    <dgm:cxn modelId="{59AF3A51-C179-45D5-954B-758257E37BAB}" type="presParOf" srcId="{23B6B125-3FD9-44B6-8C33-188BD0BBE247}" destId="{5655F545-0E84-4DBC-9293-3BE822CEAC58}" srcOrd="1" destOrd="0" presId="urn:microsoft.com/office/officeart/2008/layout/PictureStrips"/>
    <dgm:cxn modelId="{ED098178-EAEA-4A3C-B8CB-E577078E89F0}" type="presParOf" srcId="{1A89C516-2E85-4E94-AB03-0B8A9FFCC27A}" destId="{043849BC-782A-4569-A5A8-FC6288A85D61}" srcOrd="1" destOrd="0" presId="urn:microsoft.com/office/officeart/2008/layout/PictureStrips"/>
    <dgm:cxn modelId="{A5ABEEB2-BC9D-456D-8484-FD96FD44C29E}" type="presParOf" srcId="{1A89C516-2E85-4E94-AB03-0B8A9FFCC27A}" destId="{8B1B49A1-55B5-4573-8CCF-C942960C188C}" srcOrd="2" destOrd="0" presId="urn:microsoft.com/office/officeart/2008/layout/PictureStrips"/>
    <dgm:cxn modelId="{4F21319B-5204-4B10-886B-62EA65BEB0AF}" type="presParOf" srcId="{8B1B49A1-55B5-4573-8CCF-C942960C188C}" destId="{DB0C914D-76DA-456A-AE01-C02FBCFD71C4}" srcOrd="0" destOrd="0" presId="urn:microsoft.com/office/officeart/2008/layout/PictureStrips"/>
    <dgm:cxn modelId="{BFEC51F1-CCB0-4FE1-98D2-6DD129C13547}" type="presParOf" srcId="{8B1B49A1-55B5-4573-8CCF-C942960C188C}" destId="{432D7AD5-253F-43E1-936D-1C3380D67A1A}" srcOrd="1" destOrd="0" presId="urn:microsoft.com/office/officeart/2008/layout/PictureStrips"/>
    <dgm:cxn modelId="{62576882-DD45-47CA-931E-ADDEA82DAEB5}" type="presParOf" srcId="{1A89C516-2E85-4E94-AB03-0B8A9FFCC27A}" destId="{FA2C01F5-6193-44D8-B2F2-AF2EA33B239D}" srcOrd="3" destOrd="0" presId="urn:microsoft.com/office/officeart/2008/layout/PictureStrips"/>
    <dgm:cxn modelId="{CE800FD2-4B08-4CD9-9C61-66EC76E0DA6B}" type="presParOf" srcId="{1A89C516-2E85-4E94-AB03-0B8A9FFCC27A}" destId="{CEAD0A3E-FCCC-4E06-91C4-3B9F22CAE94F}" srcOrd="4" destOrd="0" presId="urn:microsoft.com/office/officeart/2008/layout/PictureStrips"/>
    <dgm:cxn modelId="{09B15EBC-62BC-405B-BCD1-B492F540B59A}" type="presParOf" srcId="{CEAD0A3E-FCCC-4E06-91C4-3B9F22CAE94F}" destId="{542DBB65-9BC5-4024-81CB-A8DAC3939D78}" srcOrd="0" destOrd="0" presId="urn:microsoft.com/office/officeart/2008/layout/PictureStrips"/>
    <dgm:cxn modelId="{D706B0C3-7A63-4387-8EA1-CFA5E9FA6C6B}" type="presParOf" srcId="{CEAD0A3E-FCCC-4E06-91C4-3B9F22CAE94F}" destId="{B658C403-33D2-44C4-A9A0-9E3C3C3AFB46}"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30E15B-3DB7-42D7-B314-95628437AECF}">
      <dsp:nvSpPr>
        <dsp:cNvPr id="0" name=""/>
        <dsp:cNvSpPr/>
      </dsp:nvSpPr>
      <dsp:spPr>
        <a:xfrm>
          <a:off x="46729" y="-271730"/>
          <a:ext cx="8107352" cy="4656427"/>
        </a:xfrm>
        <a:prstGeom prst="circularArrow">
          <a:avLst>
            <a:gd name="adj1" fmla="val 5544"/>
            <a:gd name="adj2" fmla="val 330680"/>
            <a:gd name="adj3" fmla="val 11868085"/>
            <a:gd name="adj4" fmla="val 18688588"/>
            <a:gd name="adj5" fmla="val 5757"/>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4877FE85-65E9-48AD-A147-C9EE67233743}">
      <dsp:nvSpPr>
        <dsp:cNvPr id="0" name=""/>
        <dsp:cNvSpPr/>
      </dsp:nvSpPr>
      <dsp:spPr>
        <a:xfrm>
          <a:off x="2282549" y="0"/>
          <a:ext cx="3634688" cy="109587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Although preferential supplier status was withdrawn, there is still political will in favour of the entities</a:t>
          </a:r>
          <a:endParaRPr lang="en-US" sz="1800" b="0" kern="1200" dirty="0">
            <a:latin typeface="Tw Cen MT" panose="020B0602020104020603" pitchFamily="34" charset="0"/>
          </a:endParaRPr>
        </a:p>
      </dsp:txBody>
      <dsp:txXfrm>
        <a:off x="2282549" y="0"/>
        <a:ext cx="3634688" cy="1095874"/>
      </dsp:txXfrm>
    </dsp:sp>
    <dsp:sp modelId="{7C35BCF8-07BF-49A9-8AAD-1E80B2B6C687}">
      <dsp:nvSpPr>
        <dsp:cNvPr id="0" name=""/>
        <dsp:cNvSpPr/>
      </dsp:nvSpPr>
      <dsp:spPr>
        <a:xfrm>
          <a:off x="4369876" y="1415332"/>
          <a:ext cx="3608694" cy="1095874"/>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latin typeface="Tw Cen MT" panose="020B0602020104020603" pitchFamily="34" charset="0"/>
            </a:rPr>
            <a:t>Positive economic outlook in the manufacturing sector (STATS SA – December 4, 2018) </a:t>
          </a:r>
          <a:endParaRPr lang="en-US" sz="1800" b="0" kern="1200" dirty="0">
            <a:latin typeface="Tw Cen MT" panose="020B0602020104020603" pitchFamily="34" charset="0"/>
          </a:endParaRPr>
        </a:p>
      </dsp:txBody>
      <dsp:txXfrm>
        <a:off x="4369876" y="1415332"/>
        <a:ext cx="3608694" cy="1095874"/>
      </dsp:txXfrm>
    </dsp:sp>
    <dsp:sp modelId="{F9399516-46B4-4537-A44B-9F5877312FB2}">
      <dsp:nvSpPr>
        <dsp:cNvPr id="0" name=""/>
        <dsp:cNvSpPr/>
      </dsp:nvSpPr>
      <dsp:spPr>
        <a:xfrm>
          <a:off x="4561104" y="3414859"/>
          <a:ext cx="3445255" cy="1095874"/>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latin typeface="Tw Cen MT" panose="020B0602020104020603" pitchFamily="34" charset="0"/>
            </a:rPr>
            <a:t>High unemployment rates, more so for people with disabilities</a:t>
          </a:r>
          <a:endParaRPr lang="en-US" sz="1800" b="0" kern="1200" dirty="0">
            <a:latin typeface="Tw Cen MT" panose="020B0602020104020603" pitchFamily="34" charset="0"/>
          </a:endParaRPr>
        </a:p>
      </dsp:txBody>
      <dsp:txXfrm>
        <a:off x="4561104" y="3414859"/>
        <a:ext cx="3445255" cy="1095874"/>
      </dsp:txXfrm>
    </dsp:sp>
    <dsp:sp modelId="{E19DFEA9-758D-4842-8E89-6A628FDA29AB}">
      <dsp:nvSpPr>
        <dsp:cNvPr id="0" name=""/>
        <dsp:cNvSpPr/>
      </dsp:nvSpPr>
      <dsp:spPr>
        <a:xfrm>
          <a:off x="816877" y="3498156"/>
          <a:ext cx="3348182" cy="1095874"/>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latin typeface="Tw Cen MT" panose="020B0602020104020603" pitchFamily="34" charset="0"/>
            </a:rPr>
            <a:t>Technological change brings sustainable opportunities as well challenges</a:t>
          </a:r>
          <a:endParaRPr lang="en-US" sz="1800" b="0" kern="1200" dirty="0">
            <a:latin typeface="Tw Cen MT" panose="020B0602020104020603" pitchFamily="34" charset="0"/>
          </a:endParaRPr>
        </a:p>
      </dsp:txBody>
      <dsp:txXfrm>
        <a:off x="816877" y="3498156"/>
        <a:ext cx="3348182" cy="1095874"/>
      </dsp:txXfrm>
    </dsp:sp>
    <dsp:sp modelId="{ECD2317B-29DB-494F-A24C-F8022A5054F5}">
      <dsp:nvSpPr>
        <dsp:cNvPr id="0" name=""/>
        <dsp:cNvSpPr/>
      </dsp:nvSpPr>
      <dsp:spPr>
        <a:xfrm>
          <a:off x="675445" y="1415348"/>
          <a:ext cx="3196645" cy="1095874"/>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0" kern="1200" dirty="0" smtClean="0">
              <a:latin typeface="Tw Cen MT" panose="020B0602020104020603" pitchFamily="34" charset="0"/>
            </a:rPr>
            <a:t>Effecting legislative Employment Services Act amendments to further clarify the legal identity of the organization by end of 2019 </a:t>
          </a:r>
          <a:endParaRPr lang="en-US" sz="1800" b="0" kern="1200" dirty="0">
            <a:latin typeface="Tw Cen MT" panose="020B0602020104020603" pitchFamily="34" charset="0"/>
          </a:endParaRPr>
        </a:p>
      </dsp:txBody>
      <dsp:txXfrm>
        <a:off x="675445" y="1415348"/>
        <a:ext cx="3196645" cy="109587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8AD912-408E-45E9-8D5D-7F0985883E58}">
      <dsp:nvSpPr>
        <dsp:cNvPr id="0" name=""/>
        <dsp:cNvSpPr/>
      </dsp:nvSpPr>
      <dsp:spPr>
        <a:xfrm>
          <a:off x="1784" y="0"/>
          <a:ext cx="149112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l" defTabSz="889000">
            <a:lnSpc>
              <a:spcPct val="90000"/>
            </a:lnSpc>
            <a:spcBef>
              <a:spcPct val="0"/>
            </a:spcBef>
            <a:spcAft>
              <a:spcPct val="35000"/>
            </a:spcAft>
          </a:pPr>
          <a:r>
            <a:rPr lang="en-US" sz="2000" kern="1200" dirty="0" smtClean="0">
              <a:solidFill>
                <a:srgbClr val="002060"/>
              </a:solidFill>
              <a:latin typeface="Tw Cen MT" panose="020B0602020104020603" pitchFamily="34" charset="0"/>
            </a:rPr>
            <a:t>Strength </a:t>
          </a:r>
          <a:endParaRPr lang="en-US" sz="2000" kern="1200" dirty="0">
            <a:solidFill>
              <a:srgbClr val="002060"/>
            </a:solidFill>
            <a:latin typeface="Tw Cen MT" panose="020B0602020104020603" pitchFamily="34" charset="0"/>
          </a:endParaRPr>
        </a:p>
      </dsp:txBody>
      <dsp:txXfrm>
        <a:off x="1784" y="0"/>
        <a:ext cx="1491129" cy="1287000"/>
      </dsp:txXfrm>
    </dsp:sp>
    <dsp:sp modelId="{DCED32CC-8AAE-4621-8864-9513A282D543}">
      <dsp:nvSpPr>
        <dsp:cNvPr id="0" name=""/>
        <dsp:cNvSpPr/>
      </dsp:nvSpPr>
      <dsp:spPr>
        <a:xfrm>
          <a:off x="1517993" y="0"/>
          <a:ext cx="419021" cy="140765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9E6A0-4E94-4620-9D3D-BCD498431FEB}">
      <dsp:nvSpPr>
        <dsp:cNvPr id="0" name=""/>
        <dsp:cNvSpPr/>
      </dsp:nvSpPr>
      <dsp:spPr>
        <a:xfrm>
          <a:off x="2079546" y="0"/>
          <a:ext cx="6522094" cy="140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ZA" sz="1800" kern="1200" baseline="0" dirty="0" smtClean="0">
              <a:solidFill>
                <a:schemeClr val="bg1"/>
              </a:solidFill>
              <a:effectLst/>
              <a:latin typeface="Tw Cen MT" panose="020B0602020104020603" pitchFamily="34" charset="0"/>
              <a:ea typeface="+mn-ea"/>
              <a:cs typeface="+mn-cs"/>
            </a:rPr>
            <a:t>Unique </a:t>
          </a:r>
          <a:r>
            <a:rPr lang="en-ZA" sz="1800" kern="1200" dirty="0" smtClean="0">
              <a:solidFill>
                <a:schemeClr val="bg1"/>
              </a:solidFill>
              <a:effectLst/>
              <a:latin typeface="Tw Cen MT" panose="020B0602020104020603" pitchFamily="34" charset="0"/>
              <a:ea typeface="+mn-ea"/>
              <a:cs typeface="+mn-cs"/>
            </a:rPr>
            <a:t>mandate </a:t>
          </a:r>
          <a:endParaRPr lang="en-US" sz="1800" kern="1200" dirty="0">
            <a:solidFill>
              <a:schemeClr val="bg1"/>
            </a:solidFill>
            <a:latin typeface="Tw Cen MT" panose="020B0602020104020603" pitchFamily="34" charset="0"/>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effectLst/>
              <a:latin typeface="Tw Cen MT" panose="020B0602020104020603" pitchFamily="34" charset="0"/>
              <a:ea typeface="+mn-ea"/>
              <a:cs typeface="+mn-cs"/>
            </a:rPr>
            <a:t>Infrastructure in 7 Provinces , capacity and</a:t>
          </a:r>
          <a:r>
            <a:rPr lang="en-ZA" sz="1800" kern="1200" baseline="0" dirty="0" smtClean="0">
              <a:solidFill>
                <a:schemeClr val="bg1"/>
              </a:solidFill>
              <a:effectLst/>
              <a:latin typeface="Tw Cen MT" panose="020B0602020104020603" pitchFamily="34" charset="0"/>
              <a:ea typeface="+mn-ea"/>
              <a:cs typeface="+mn-cs"/>
            </a:rPr>
            <a:t> technical know how</a:t>
          </a:r>
        </a:p>
        <a:p>
          <a:pPr marL="171450" lvl="1" indent="-171450" algn="l" defTabSz="800100" rtl="0">
            <a:lnSpc>
              <a:spcPct val="90000"/>
            </a:lnSpc>
            <a:spcBef>
              <a:spcPct val="0"/>
            </a:spcBef>
            <a:spcAft>
              <a:spcPct val="15000"/>
            </a:spcAft>
            <a:buChar char="••"/>
          </a:pPr>
          <a:r>
            <a:rPr lang="en-ZA" sz="1800" kern="1200" dirty="0" smtClean="0">
              <a:solidFill>
                <a:schemeClr val="bg1"/>
              </a:solidFill>
              <a:effectLst/>
              <a:latin typeface="Tw Cen MT" panose="020B0602020104020603" pitchFamily="34" charset="0"/>
              <a:ea typeface="+mn-ea"/>
              <a:cs typeface="+mn-cs"/>
            </a:rPr>
            <a:t>Government subsidy support</a:t>
          </a:r>
          <a:r>
            <a:rPr lang="en-ZA" sz="1800" kern="1200" baseline="0" dirty="0" smtClean="0">
              <a:solidFill>
                <a:schemeClr val="bg1"/>
              </a:solidFill>
              <a:effectLst/>
              <a:latin typeface="Tw Cen MT" panose="020B0602020104020603" pitchFamily="34" charset="0"/>
              <a:ea typeface="+mn-ea"/>
              <a:cs typeface="+mn-cs"/>
            </a:rPr>
            <a:t> and commitment to procure</a:t>
          </a:r>
        </a:p>
        <a:p>
          <a:pPr marL="171450" lvl="1" indent="-171450" algn="l" defTabSz="800100" rtl="0">
            <a:lnSpc>
              <a:spcPct val="90000"/>
            </a:lnSpc>
            <a:spcBef>
              <a:spcPct val="0"/>
            </a:spcBef>
            <a:spcAft>
              <a:spcPct val="15000"/>
            </a:spcAft>
            <a:buChar char="••"/>
          </a:pPr>
          <a:r>
            <a:rPr lang="en-ZA" sz="1800" kern="1200" smtClean="0">
              <a:solidFill>
                <a:schemeClr val="bg1"/>
              </a:solidFill>
              <a:effectLst/>
              <a:latin typeface="Tw Cen MT" panose="020B0602020104020603" pitchFamily="34" charset="0"/>
              <a:ea typeface="+mn-ea"/>
              <a:cs typeface="+mn-cs"/>
            </a:rPr>
            <a:t>Good reputation with textile and school furniture</a:t>
          </a:r>
          <a:endParaRPr lang="en-US" sz="1800" kern="1200" dirty="0" smtClean="0">
            <a:solidFill>
              <a:schemeClr val="bg1"/>
            </a:solidFill>
            <a:effectLst/>
            <a:latin typeface="Tw Cen MT" panose="020B0602020104020603" pitchFamily="34" charset="0"/>
            <a:ea typeface="+mn-ea"/>
            <a:cs typeface="+mn-cs"/>
          </a:endParaRPr>
        </a:p>
        <a:p>
          <a:pPr marL="171450" lvl="1" indent="-171450" algn="l" defTabSz="800100" rtl="0">
            <a:lnSpc>
              <a:spcPct val="90000"/>
            </a:lnSpc>
            <a:spcBef>
              <a:spcPct val="0"/>
            </a:spcBef>
            <a:spcAft>
              <a:spcPct val="15000"/>
            </a:spcAft>
            <a:buChar char="••"/>
          </a:pPr>
          <a:r>
            <a:rPr lang="en-US" sz="1800" b="0" kern="1200" dirty="0" smtClean="0">
              <a:solidFill>
                <a:schemeClr val="bg1"/>
              </a:solidFill>
              <a:effectLst/>
              <a:latin typeface="Tw Cen MT" panose="020B0602020104020603" pitchFamily="34" charset="0"/>
              <a:ea typeface="+mn-ea"/>
              <a:cs typeface="+mn-cs"/>
            </a:rPr>
            <a:t>Workforce</a:t>
          </a:r>
          <a:r>
            <a:rPr lang="en-US" sz="1800" b="0" kern="1200" baseline="0" dirty="0" smtClean="0">
              <a:solidFill>
                <a:schemeClr val="bg1"/>
              </a:solidFill>
              <a:effectLst/>
              <a:latin typeface="Tw Cen MT" panose="020B0602020104020603" pitchFamily="34" charset="0"/>
              <a:ea typeface="+mn-ea"/>
              <a:cs typeface="+mn-cs"/>
            </a:rPr>
            <a:t> experience and capability</a:t>
          </a:r>
          <a:endParaRPr lang="en-ZA" sz="1800" kern="1200" baseline="0" dirty="0" smtClean="0">
            <a:solidFill>
              <a:schemeClr val="bg1"/>
            </a:solidFill>
            <a:effectLst/>
            <a:latin typeface="Tw Cen MT" panose="020B0602020104020603" pitchFamily="34" charset="0"/>
            <a:ea typeface="+mn-ea"/>
            <a:cs typeface="+mn-cs"/>
          </a:endParaRPr>
        </a:p>
      </dsp:txBody>
      <dsp:txXfrm>
        <a:off x="2079546" y="0"/>
        <a:ext cx="6522094" cy="1407656"/>
      </dsp:txXfrm>
    </dsp:sp>
    <dsp:sp modelId="{58C2EDE4-CE39-4399-8F38-49DD0B36B7BC}">
      <dsp:nvSpPr>
        <dsp:cNvPr id="0" name=""/>
        <dsp:cNvSpPr/>
      </dsp:nvSpPr>
      <dsp:spPr>
        <a:xfrm>
          <a:off x="0" y="2302902"/>
          <a:ext cx="157726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l" defTabSz="889000">
            <a:lnSpc>
              <a:spcPct val="90000"/>
            </a:lnSpc>
            <a:spcBef>
              <a:spcPct val="0"/>
            </a:spcBef>
            <a:spcAft>
              <a:spcPct val="35000"/>
            </a:spcAft>
          </a:pPr>
          <a:r>
            <a:rPr lang="en-US" sz="2000" kern="1200" dirty="0" smtClean="0">
              <a:solidFill>
                <a:srgbClr val="002060"/>
              </a:solidFill>
              <a:latin typeface="Tw Cen MT" panose="020B0602020104020603" pitchFamily="34" charset="0"/>
            </a:rPr>
            <a:t>Weaknesses</a:t>
          </a:r>
          <a:endParaRPr lang="en-US" sz="2000" kern="1200" dirty="0">
            <a:solidFill>
              <a:srgbClr val="002060"/>
            </a:solidFill>
            <a:latin typeface="Tw Cen MT" panose="020B0602020104020603" pitchFamily="34" charset="0"/>
          </a:endParaRPr>
        </a:p>
      </dsp:txBody>
      <dsp:txXfrm>
        <a:off x="0" y="2302902"/>
        <a:ext cx="1577262" cy="1287000"/>
      </dsp:txXfrm>
    </dsp:sp>
    <dsp:sp modelId="{519E4A00-0EA5-4EFB-8F0A-0C72FAEA74F9}">
      <dsp:nvSpPr>
        <dsp:cNvPr id="0" name=""/>
        <dsp:cNvSpPr/>
      </dsp:nvSpPr>
      <dsp:spPr>
        <a:xfrm>
          <a:off x="1543677" y="2308944"/>
          <a:ext cx="412296" cy="132721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90E5C-7526-405F-AA9A-1DAEBC150BF8}">
      <dsp:nvSpPr>
        <dsp:cNvPr id="0" name=""/>
        <dsp:cNvSpPr/>
      </dsp:nvSpPr>
      <dsp:spPr>
        <a:xfrm>
          <a:off x="2156262" y="2308944"/>
          <a:ext cx="6449332" cy="132721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solidFill>
                <a:srgbClr val="002060"/>
              </a:solidFill>
              <a:effectLst/>
              <a:latin typeface="Tw Cen MT" panose="020B0602020104020603" pitchFamily="34" charset="0"/>
              <a:ea typeface="+mn-ea"/>
              <a:cs typeface="+mn-cs"/>
            </a:rPr>
            <a:t>Accumulation of backlogs in delivering orders</a:t>
          </a:r>
          <a:endParaRPr lang="en-US" sz="1800" kern="1200" dirty="0">
            <a:solidFill>
              <a:srgbClr val="002060"/>
            </a:solidFill>
            <a:latin typeface="Tw Cen MT" panose="020B0602020104020603" pitchFamily="34" charset="0"/>
          </a:endParaRPr>
        </a:p>
        <a:p>
          <a:pPr marL="171450" lvl="1" indent="-171450" algn="l" defTabSz="800100" rtl="0">
            <a:lnSpc>
              <a:spcPct val="90000"/>
            </a:lnSpc>
            <a:spcBef>
              <a:spcPct val="0"/>
            </a:spcBef>
            <a:spcAft>
              <a:spcPct val="15000"/>
            </a:spcAft>
            <a:buChar char="••"/>
          </a:pPr>
          <a:r>
            <a:rPr lang="en-ZA" sz="1800" kern="1200" dirty="0" smtClean="0">
              <a:solidFill>
                <a:srgbClr val="002060"/>
              </a:solidFill>
              <a:effectLst/>
              <a:latin typeface="Tw Cen MT" panose="020B0602020104020603" pitchFamily="34" charset="0"/>
              <a:ea typeface="+mn-ea"/>
              <a:cs typeface="+mn-cs"/>
            </a:rPr>
            <a:t>Lack of standardization in operating procedures</a:t>
          </a:r>
          <a:r>
            <a:rPr lang="en-US" sz="1800" kern="1200" dirty="0" smtClean="0">
              <a:solidFill>
                <a:srgbClr val="002060"/>
              </a:solidFill>
              <a:effectLst/>
              <a:latin typeface="Tw Cen MT" panose="020B0602020104020603" pitchFamily="34" charset="0"/>
              <a:ea typeface="+mn-ea"/>
              <a:cs typeface="+mn-cs"/>
            </a:rPr>
            <a:t> and product</a:t>
          </a:r>
        </a:p>
        <a:p>
          <a:pPr marL="171450" lvl="1" indent="-171450" algn="l" defTabSz="800100" rtl="0">
            <a:lnSpc>
              <a:spcPct val="90000"/>
            </a:lnSpc>
            <a:spcBef>
              <a:spcPct val="0"/>
            </a:spcBef>
            <a:spcAft>
              <a:spcPct val="15000"/>
            </a:spcAft>
            <a:buChar char="••"/>
          </a:pPr>
          <a:r>
            <a:rPr lang="en-ZA" sz="1800" kern="1200" dirty="0" smtClean="0">
              <a:solidFill>
                <a:srgbClr val="002060"/>
              </a:solidFill>
              <a:effectLst/>
              <a:latin typeface="Tw Cen MT" panose="020B0602020104020603" pitchFamily="34" charset="0"/>
              <a:ea typeface="+mn-ea"/>
              <a:cs typeface="+mn-cs"/>
            </a:rPr>
            <a:t>Outdated technology </a:t>
          </a:r>
          <a:r>
            <a:rPr lang="en-US" sz="1800" kern="1200" dirty="0" smtClean="0">
              <a:solidFill>
                <a:srgbClr val="002060"/>
              </a:solidFill>
              <a:effectLst/>
              <a:latin typeface="Tw Cen MT" panose="020B0602020104020603" pitchFamily="34" charset="0"/>
              <a:ea typeface="+mn-ea"/>
              <a:cs typeface="+mn-cs"/>
            </a:rPr>
            <a:t>and</a:t>
          </a:r>
          <a:r>
            <a:rPr lang="en-US" sz="1800" kern="1200" baseline="0" dirty="0" smtClean="0">
              <a:solidFill>
                <a:srgbClr val="002060"/>
              </a:solidFill>
              <a:effectLst/>
              <a:latin typeface="Tw Cen MT" panose="020B0602020104020603" pitchFamily="34" charset="0"/>
              <a:ea typeface="+mn-ea"/>
              <a:cs typeface="+mn-cs"/>
            </a:rPr>
            <a:t> </a:t>
          </a:r>
          <a:r>
            <a:rPr lang="en-ZA" sz="1800" kern="1200" dirty="0" smtClean="0">
              <a:solidFill>
                <a:srgbClr val="002060"/>
              </a:solidFill>
              <a:effectLst/>
              <a:latin typeface="Tw Cen MT" panose="020B0602020104020603" pitchFamily="34" charset="0"/>
              <a:ea typeface="+mn-ea"/>
              <a:cs typeface="+mn-cs"/>
            </a:rPr>
            <a:t>machinery</a:t>
          </a:r>
          <a:endParaRPr lang="en-US" sz="1800" kern="1200" dirty="0" smtClean="0">
            <a:solidFill>
              <a:srgbClr val="002060"/>
            </a:solidFill>
            <a:effectLst/>
            <a:latin typeface="Tw Cen MT" panose="020B0602020104020603" pitchFamily="34" charset="0"/>
            <a:ea typeface="+mn-ea"/>
            <a:cs typeface="+mn-cs"/>
          </a:endParaRPr>
        </a:p>
        <a:p>
          <a:pPr marL="171450" lvl="1" indent="-171450" algn="l" defTabSz="800100" rtl="0">
            <a:lnSpc>
              <a:spcPct val="90000"/>
            </a:lnSpc>
            <a:spcBef>
              <a:spcPct val="0"/>
            </a:spcBef>
            <a:spcAft>
              <a:spcPct val="15000"/>
            </a:spcAft>
            <a:buChar char="••"/>
          </a:pPr>
          <a:r>
            <a:rPr lang="en-ZA" sz="1800" kern="1200" dirty="0" smtClean="0">
              <a:solidFill>
                <a:srgbClr val="002060"/>
              </a:solidFill>
              <a:effectLst/>
              <a:latin typeface="Tw Cen MT" panose="020B0602020104020603" pitchFamily="34" charset="0"/>
              <a:ea typeface="+mn-ea"/>
              <a:cs typeface="+mn-cs"/>
            </a:rPr>
            <a:t>Inappropriate organisational structure</a:t>
          </a:r>
        </a:p>
      </dsp:txBody>
      <dsp:txXfrm>
        <a:off x="2156262" y="2308944"/>
        <a:ext cx="6449332" cy="13272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pPr>
              <a:defRPr/>
            </a:pPr>
            <a:fld id="{7408DFE2-BDE1-4486-8465-5D3A3151738C}" type="datetimeFigureOut">
              <a:rPr lang="en-ZA"/>
              <a:pPr>
                <a:defRPr/>
              </a:pPr>
              <a:t>2019/03/06</a:t>
            </a:fld>
            <a:endParaRPr lang="en-ZA" dirty="0"/>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3028" tIns="46514" rIns="93028" bIns="4651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5" cy="496015"/>
          </a:xfrm>
          <a:prstGeom prst="rect">
            <a:avLst/>
          </a:prstGeom>
        </p:spPr>
        <p:txBody>
          <a:bodyPr vert="horz" lIns="93028" tIns="46514" rIns="93028" bIns="46514" rtlCol="0"/>
          <a:lstStyle>
            <a:lvl1pPr algn="r">
              <a:defRPr sz="1200">
                <a:latin typeface="Arial" charset="0"/>
              </a:defRPr>
            </a:lvl1pPr>
          </a:lstStyle>
          <a:p>
            <a:pPr>
              <a:defRPr/>
            </a:pPr>
            <a:fld id="{9EF294BD-E844-43CC-B176-53E6B2A26254}" type="datetimeFigureOut">
              <a:rPr lang="en-US"/>
              <a:pPr>
                <a:defRPr/>
              </a:pPr>
              <a:t>3/6/2019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028" tIns="46514" rIns="93028" bIns="46514" rtlCol="0" anchor="ctr"/>
          <a:lstStyle/>
          <a:p>
            <a:pPr lvl="0"/>
            <a:endParaRPr lang="en-US" noProof="0" dirty="0" smtClean="0"/>
          </a:p>
        </p:txBody>
      </p:sp>
      <p:sp>
        <p:nvSpPr>
          <p:cNvPr id="5" name="Notes Placeholder 4"/>
          <p:cNvSpPr>
            <a:spLocks noGrp="1"/>
          </p:cNvSpPr>
          <p:nvPr>
            <p:ph type="body" sz="quarter" idx="3"/>
          </p:nvPr>
        </p:nvSpPr>
        <p:spPr>
          <a:xfrm>
            <a:off x="680244" y="4716105"/>
            <a:ext cx="5437188" cy="4465719"/>
          </a:xfrm>
          <a:prstGeom prst="rect">
            <a:avLst/>
          </a:prstGeom>
        </p:spPr>
        <p:txBody>
          <a:bodyPr vert="horz" lIns="93028" tIns="46514" rIns="93028" bIns="465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039"/>
            <a:ext cx="2946135" cy="496015"/>
          </a:xfrm>
          <a:prstGeom prst="rect">
            <a:avLst/>
          </a:prstGeom>
        </p:spPr>
        <p:txBody>
          <a:bodyPr vert="horz" lIns="93028" tIns="46514" rIns="93028" bIns="4651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5" cy="496015"/>
          </a:xfrm>
          <a:prstGeom prst="rect">
            <a:avLst/>
          </a:prstGeom>
        </p:spPr>
        <p:txBody>
          <a:bodyPr vert="horz" lIns="93028" tIns="46514" rIns="93028" bIns="46514"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3/6/2019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3/6/2019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3/6/2019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3/6/2019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3/6/2019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3/6/2019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3/6/2019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3/6/2019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3/6/2019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3/6/2019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3/6/2019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3/6/2019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3/6/2019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3/6/2019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3/6/2019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3/6/2019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3/6/2019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3/6/2019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3/6/2019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3/6/2019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3/6/2019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3/6/2019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3/6/2019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3/6/2019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25758"/>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970088" y="409575"/>
            <a:ext cx="5735637"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b="1" dirty="0" smtClean="0">
                <a:effectLst>
                  <a:outerShdw blurRad="38100" dist="38100" dir="2700000" algn="tl">
                    <a:srgbClr val="000000">
                      <a:alpha val="43137"/>
                    </a:srgbClr>
                  </a:outerShdw>
                </a:effectLst>
                <a:latin typeface="Arial" pitchFamily="34" charset="0"/>
              </a:rPr>
              <a:t>DEPARTMENT OF LABOUR</a:t>
            </a:r>
          </a:p>
        </p:txBody>
      </p:sp>
      <p:sp>
        <p:nvSpPr>
          <p:cNvPr id="13316" name="Subtitle 17"/>
          <p:cNvSpPr txBox="1">
            <a:spLocks/>
          </p:cNvSpPr>
          <p:nvPr/>
        </p:nvSpPr>
        <p:spPr bwMode="auto">
          <a:xfrm>
            <a:off x="1970087" y="1308100"/>
            <a:ext cx="6220875" cy="106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endParaRPr lang="en-US" sz="800" b="1" dirty="0" smtClean="0">
              <a:solidFill>
                <a:schemeClr val="bg1"/>
              </a:solidFill>
              <a:effectLst>
                <a:outerShdw blurRad="38100" dist="38100" dir="2700000" algn="tl">
                  <a:srgbClr val="000000">
                    <a:alpha val="43137"/>
                  </a:srgbClr>
                </a:outerShdw>
              </a:effectLst>
              <a:latin typeface="Tw Cen MT" panose="020B0602020104020603" pitchFamily="34" charset="0"/>
              <a:cs typeface="Arial" pitchFamily="34" charset="0"/>
            </a:endParaRPr>
          </a:p>
          <a:p>
            <a:pPr algn="ctr">
              <a:spcBef>
                <a:spcPct val="20000"/>
              </a:spcBef>
              <a:buFont typeface="Arial" pitchFamily="34" charset="0"/>
              <a:buNone/>
              <a:defRPr/>
            </a:pPr>
            <a:r>
              <a:rPr lang="en-US" sz="2400" b="1" dirty="0" smtClean="0">
                <a:effectLst>
                  <a:outerShdw blurRad="38100" dist="38100" dir="2700000" algn="tl">
                    <a:srgbClr val="000000">
                      <a:alpha val="43137"/>
                    </a:srgbClr>
                  </a:outerShdw>
                </a:effectLst>
                <a:latin typeface="Tw Cen MT" panose="020B0602020104020603" pitchFamily="34" charset="0"/>
                <a:cs typeface="Arial" pitchFamily="34" charset="0"/>
              </a:rPr>
              <a:t>SUPPORTED EMPLOYMENT ENTERPRISES(SEE)</a:t>
            </a:r>
          </a:p>
          <a:p>
            <a:pPr algn="ctr">
              <a:spcBef>
                <a:spcPct val="20000"/>
              </a:spcBef>
              <a:buFont typeface="Arial" pitchFamily="34" charset="0"/>
              <a:buNone/>
              <a:defRPr/>
            </a:pPr>
            <a:r>
              <a:rPr lang="en-US" sz="2400" b="1" dirty="0" smtClean="0">
                <a:effectLst>
                  <a:outerShdw blurRad="38100" dist="38100" dir="2700000" algn="tl">
                    <a:srgbClr val="000000">
                      <a:alpha val="43137"/>
                    </a:srgbClr>
                  </a:outerShdw>
                </a:effectLst>
                <a:latin typeface="Tw Cen MT" panose="020B0602020104020603" pitchFamily="34" charset="0"/>
                <a:cs typeface="Arial" pitchFamily="34" charset="0"/>
              </a:rPr>
              <a:t>PRESENTATION TO THE PORTFOLIO COMMITTEE ON LABOUR</a:t>
            </a:r>
          </a:p>
          <a:p>
            <a:pPr algn="ctr">
              <a:spcBef>
                <a:spcPct val="20000"/>
              </a:spcBef>
              <a:buFont typeface="Arial" pitchFamily="34" charset="0"/>
              <a:buNone/>
              <a:defRPr/>
            </a:pPr>
            <a:endParaRPr lang="en-US" sz="2400" b="1" dirty="0" smtClean="0">
              <a:effectLst>
                <a:outerShdw blurRad="38100" dist="38100" dir="2700000" algn="tl">
                  <a:srgbClr val="000000">
                    <a:alpha val="43137"/>
                  </a:srgbClr>
                </a:outerShdw>
              </a:effectLst>
              <a:latin typeface="Tw Cen MT" panose="020B0602020104020603"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17"/>
          <p:cNvSpPr txBox="1">
            <a:spLocks/>
          </p:cNvSpPr>
          <p:nvPr/>
        </p:nvSpPr>
        <p:spPr bwMode="auto">
          <a:xfrm>
            <a:off x="251520" y="2764160"/>
            <a:ext cx="1905000" cy="304800"/>
          </a:xfrm>
          <a:prstGeom prst="rect">
            <a:avLst/>
          </a:prstGeom>
          <a:noFill/>
          <a:ln w="9525">
            <a:noFill/>
            <a:miter lim="800000"/>
            <a:headEnd/>
            <a:tailEnd/>
          </a:ln>
        </p:spPr>
        <p:txBody>
          <a:bodyPr>
            <a:spAutoFit/>
          </a:bodyPr>
          <a:lstStyle/>
          <a:p>
            <a:pPr defTabSz="457200">
              <a:spcBef>
                <a:spcPct val="20000"/>
              </a:spcBef>
              <a:buFont typeface="Arial" charset="0"/>
              <a:buNone/>
            </a:pPr>
            <a:r>
              <a:rPr lang="en-US" sz="1400" b="1" dirty="0" smtClean="0">
                <a:solidFill>
                  <a:srgbClr val="404040"/>
                </a:solidFill>
                <a:latin typeface="Arial Bold" pitchFamily="34" charset="0"/>
                <a:ea typeface="ＭＳ Ｐゴシック"/>
                <a:cs typeface="Arial Bold" pitchFamily="34" charset="0"/>
              </a:rPr>
              <a:t>06 March 2019</a:t>
            </a:r>
            <a:endParaRPr lang="en-US" sz="1400" b="1" dirty="0">
              <a:solidFill>
                <a:srgbClr val="404040"/>
              </a:solidFill>
              <a:latin typeface="Arial Bold" pitchFamily="34" charset="0"/>
              <a:ea typeface="ＭＳ Ｐゴシック"/>
              <a:cs typeface="Arial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485345"/>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2, Strategic Direction</a:t>
            </a:r>
            <a:b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br>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Our Mandate</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10</a:t>
            </a:fld>
            <a:endParaRPr lang="en-US" altLang="en-US" sz="1200" dirty="0" smtClean="0">
              <a:solidFill>
                <a:srgbClr val="898989"/>
              </a:solidFill>
            </a:endParaRPr>
          </a:p>
        </p:txBody>
      </p:sp>
      <p:sp>
        <p:nvSpPr>
          <p:cNvPr id="5" name="TextBox 4">
            <a:extLst>
              <a:ext uri="{FF2B5EF4-FFF2-40B4-BE49-F238E27FC236}">
                <a16:creationId xmlns:a16="http://schemas.microsoft.com/office/drawing/2014/main" xmlns="" id="{5DCAEA99-A4B4-47EC-8460-8277562CE6F3}"/>
              </a:ext>
            </a:extLst>
          </p:cNvPr>
          <p:cNvSpPr txBox="1"/>
          <p:nvPr/>
        </p:nvSpPr>
        <p:spPr>
          <a:xfrm>
            <a:off x="462365" y="1696792"/>
            <a:ext cx="8376835" cy="2308324"/>
          </a:xfrm>
          <a:prstGeom prst="rect">
            <a:avLst/>
          </a:prstGeom>
          <a:noFill/>
        </p:spPr>
        <p:txBody>
          <a:bodyPr wrap="square" rtlCol="0">
            <a:spAutoFit/>
          </a:bodyPr>
          <a:lstStyle/>
          <a:p>
            <a:pPr defTabSz="326517">
              <a:defRPr/>
            </a:pPr>
            <a:r>
              <a:rPr lang="en-US" sz="4800" kern="0" dirty="0" smtClean="0">
                <a:solidFill>
                  <a:schemeClr val="accent1"/>
                </a:solidFill>
                <a:latin typeface="Tw Cen MT" panose="020B0602020104020603" pitchFamily="34" charset="0"/>
              </a:rPr>
              <a:t>“ SEE exists to provide work opportunities for People with disabilities ”</a:t>
            </a:r>
            <a:endParaRPr lang="en-US" sz="4800" kern="0" dirty="0">
              <a:solidFill>
                <a:schemeClr val="bg1">
                  <a:lumMod val="75000"/>
                </a:schemeClr>
              </a:solidFill>
              <a:latin typeface="Tw Cen MT" panose="020B0602020104020603" pitchFamily="34" charset="0"/>
            </a:endParaRPr>
          </a:p>
        </p:txBody>
      </p:sp>
      <p:sp>
        <p:nvSpPr>
          <p:cNvPr id="6" name="Rectangle 3"/>
          <p:cNvSpPr>
            <a:spLocks noChangeArrowheads="1"/>
          </p:cNvSpPr>
          <p:nvPr/>
        </p:nvSpPr>
        <p:spPr bwMode="auto">
          <a:xfrm>
            <a:off x="609600" y="4581445"/>
            <a:ext cx="8229600" cy="142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5425" indent="-225425">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marL="0" indent="0" eaLnBrk="1" hangingPunct="1">
              <a:spcBef>
                <a:spcPct val="20000"/>
              </a:spcBef>
              <a:defRPr/>
            </a:pPr>
            <a:r>
              <a:rPr lang="en-US" altLang="en-US" sz="2000" dirty="0" smtClean="0">
                <a:solidFill>
                  <a:schemeClr val="tx1">
                    <a:lumMod val="95000"/>
                    <a:lumOff val="5000"/>
                  </a:schemeClr>
                </a:solidFill>
                <a:latin typeface="Tw Cen MT" panose="020B0602020104020603" pitchFamily="34" charset="0"/>
              </a:rPr>
              <a:t>This Plan outlines </a:t>
            </a:r>
            <a:r>
              <a:rPr lang="en-US" altLang="en-US" sz="2000" dirty="0">
                <a:solidFill>
                  <a:schemeClr val="tx1">
                    <a:lumMod val="95000"/>
                    <a:lumOff val="5000"/>
                  </a:schemeClr>
                </a:solidFill>
                <a:latin typeface="Tw Cen MT" panose="020B0602020104020603" pitchFamily="34" charset="0"/>
              </a:rPr>
              <a:t>o</a:t>
            </a:r>
            <a:r>
              <a:rPr lang="en-US" altLang="en-US" sz="2000" dirty="0" smtClean="0">
                <a:solidFill>
                  <a:schemeClr val="tx1">
                    <a:lumMod val="95000"/>
                    <a:lumOff val="5000"/>
                  </a:schemeClr>
                </a:solidFill>
                <a:latin typeface="Tw Cen MT" panose="020B0602020104020603" pitchFamily="34" charset="0"/>
              </a:rPr>
              <a:t>ur course and direction</a:t>
            </a:r>
            <a:endParaRPr lang="en-GB" altLang="en-US" sz="2000" dirty="0" smtClean="0">
              <a:solidFill>
                <a:schemeClr val="tx1">
                  <a:lumMod val="95000"/>
                  <a:lumOff val="5000"/>
                </a:schemeClr>
              </a:solidFill>
              <a:latin typeface="Tw Cen MT" panose="020B0602020104020603" pitchFamily="34" charset="0"/>
            </a:endParaRPr>
          </a:p>
          <a:p>
            <a:pPr marL="342900" indent="-342900">
              <a:spcBef>
                <a:spcPct val="20000"/>
              </a:spcBef>
              <a:buFont typeface="Wingdings" panose="05000000000000000000" pitchFamily="2" charset="2"/>
              <a:buChar char="§"/>
              <a:defRPr/>
            </a:pPr>
            <a:r>
              <a:rPr lang="en-GB" altLang="en-US" sz="2000" b="0" dirty="0" smtClean="0">
                <a:solidFill>
                  <a:srgbClr val="002060"/>
                </a:solidFill>
                <a:latin typeface="Tw Cen MT" panose="020B0602020104020603" pitchFamily="34" charset="0"/>
              </a:rPr>
              <a:t>To </a:t>
            </a:r>
            <a:r>
              <a:rPr lang="en-GB" altLang="en-US" sz="2000" b="0" dirty="0">
                <a:solidFill>
                  <a:srgbClr val="002060"/>
                </a:solidFill>
                <a:latin typeface="Tw Cen MT" panose="020B0602020104020603" pitchFamily="34" charset="0"/>
              </a:rPr>
              <a:t>be </a:t>
            </a:r>
            <a:r>
              <a:rPr lang="en-GB" altLang="en-US" sz="2000" b="0" dirty="0" smtClean="0">
                <a:solidFill>
                  <a:srgbClr val="002060"/>
                </a:solidFill>
                <a:latin typeface="Tw Cen MT" panose="020B0602020104020603" pitchFamily="34" charset="0"/>
              </a:rPr>
              <a:t>pursued </a:t>
            </a:r>
            <a:r>
              <a:rPr lang="en-GB" altLang="en-US" sz="2000" b="0" dirty="0">
                <a:solidFill>
                  <a:srgbClr val="002060"/>
                </a:solidFill>
                <a:latin typeface="Tw Cen MT" panose="020B0602020104020603" pitchFamily="34" charset="0"/>
              </a:rPr>
              <a:t>through inspired leadership, shared values and </a:t>
            </a:r>
            <a:r>
              <a:rPr lang="en-GB" altLang="en-US" sz="2000" b="0" dirty="0" smtClean="0">
                <a:solidFill>
                  <a:srgbClr val="002060"/>
                </a:solidFill>
                <a:latin typeface="Tw Cen MT" panose="020B0602020104020603" pitchFamily="34" charset="0"/>
              </a:rPr>
              <a:t>teamwork</a:t>
            </a:r>
          </a:p>
          <a:p>
            <a:pPr marL="342900" indent="-342900">
              <a:spcBef>
                <a:spcPct val="20000"/>
              </a:spcBef>
              <a:buFont typeface="Wingdings" panose="05000000000000000000" pitchFamily="2" charset="2"/>
              <a:buChar char="§"/>
              <a:defRPr/>
            </a:pPr>
            <a:r>
              <a:rPr lang="en-GB" altLang="en-US" sz="2000" b="0" dirty="0" smtClean="0">
                <a:solidFill>
                  <a:srgbClr val="002060"/>
                </a:solidFill>
                <a:latin typeface="Tw Cen MT" panose="020B0602020104020603" pitchFamily="34" charset="0"/>
              </a:rPr>
              <a:t>Collectively, we as management and staff, are committed to take this organization to new heights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25003"/>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2.1.		Vision statement</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11</a:t>
            </a:fld>
            <a:endParaRPr lang="en-US" altLang="en-US" sz="1200" dirty="0" smtClean="0">
              <a:solidFill>
                <a:srgbClr val="898989"/>
              </a:solidFill>
            </a:endParaRPr>
          </a:p>
        </p:txBody>
      </p:sp>
      <p:graphicFrame>
        <p:nvGraphicFramePr>
          <p:cNvPr id="6" name="Diagram 5"/>
          <p:cNvGraphicFramePr/>
          <p:nvPr>
            <p:extLst>
              <p:ext uri="{D42A27DB-BD31-4B8C-83A1-F6EECF244321}">
                <p14:modId xmlns:p14="http://schemas.microsoft.com/office/powerpoint/2010/main" xmlns="" val="3563103084"/>
              </p:ext>
            </p:extLst>
          </p:nvPr>
        </p:nvGraphicFramePr>
        <p:xfrm>
          <a:off x="1227786" y="1538668"/>
          <a:ext cx="76114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99864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25003"/>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2.2.</a:t>
            </a:r>
            <a:r>
              <a:rPr lang="en-GB" sz="40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Mission statement</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12</a:t>
            </a:fld>
            <a:endParaRPr lang="en-US" altLang="en-US" sz="1200" dirty="0" smtClean="0">
              <a:solidFill>
                <a:srgbClr val="898989"/>
              </a:solidFill>
            </a:endParaRPr>
          </a:p>
        </p:txBody>
      </p:sp>
      <p:graphicFrame>
        <p:nvGraphicFramePr>
          <p:cNvPr id="2" name="Diagram 1"/>
          <p:cNvGraphicFramePr/>
          <p:nvPr>
            <p:extLst>
              <p:ext uri="{D42A27DB-BD31-4B8C-83A1-F6EECF244321}">
                <p14:modId xmlns:p14="http://schemas.microsoft.com/office/powerpoint/2010/main" xmlns="" val="1750766913"/>
              </p:ext>
            </p:extLst>
          </p:nvPr>
        </p:nvGraphicFramePr>
        <p:xfrm>
          <a:off x="609600" y="1551546"/>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2566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25003"/>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2.3. </a:t>
            </a:r>
            <a:r>
              <a:rPr lang="en-GB" sz="4000" dirty="0">
                <a:solidFill>
                  <a:schemeClr val="bg1"/>
                </a:solidFill>
                <a:effectLst>
                  <a:outerShdw blurRad="38100" dist="38100" dir="2700000" algn="tl">
                    <a:srgbClr val="000000">
                      <a:alpha val="43137"/>
                    </a:srgbClr>
                  </a:outerShdw>
                </a:effectLst>
                <a:latin typeface="Tw Cen MT" panose="020B0602020104020603" pitchFamily="34" charset="0"/>
              </a:rPr>
              <a:t>	S</a:t>
            </a:r>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trategic objectives</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13</a:t>
            </a:fld>
            <a:endParaRPr lang="en-US" altLang="en-US" sz="1200" dirty="0" smtClean="0">
              <a:solidFill>
                <a:srgbClr val="898989"/>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769691796"/>
              </p:ext>
            </p:extLst>
          </p:nvPr>
        </p:nvGraphicFramePr>
        <p:xfrm>
          <a:off x="453780" y="1733283"/>
          <a:ext cx="8385420" cy="4768126"/>
        </p:xfrm>
        <a:graphic>
          <a:graphicData uri="http://schemas.openxmlformats.org/drawingml/2006/table">
            <a:tbl>
              <a:tblPr firstRow="1" bandRow="1">
                <a:tableStyleId>{5C22544A-7EE6-4342-B048-85BDC9FD1C3A}</a:tableStyleId>
              </a:tblPr>
              <a:tblGrid>
                <a:gridCol w="3262312">
                  <a:extLst>
                    <a:ext uri="{9D8B030D-6E8A-4147-A177-3AD203B41FA5}">
                      <a16:colId xmlns:a16="http://schemas.microsoft.com/office/drawing/2014/main" xmlns="" val="20000"/>
                    </a:ext>
                  </a:extLst>
                </a:gridCol>
                <a:gridCol w="228600">
                  <a:extLst>
                    <a:ext uri="{9D8B030D-6E8A-4147-A177-3AD203B41FA5}">
                      <a16:colId xmlns:a16="http://schemas.microsoft.com/office/drawing/2014/main" xmlns="" val="20001"/>
                    </a:ext>
                  </a:extLst>
                </a:gridCol>
                <a:gridCol w="4894508">
                  <a:extLst>
                    <a:ext uri="{9D8B030D-6E8A-4147-A177-3AD203B41FA5}">
                      <a16:colId xmlns:a16="http://schemas.microsoft.com/office/drawing/2014/main" xmlns="" val="20002"/>
                    </a:ext>
                  </a:extLst>
                </a:gridCol>
              </a:tblGrid>
              <a:tr h="531406">
                <a:tc>
                  <a:txBody>
                    <a:bodyPr/>
                    <a:lstStyle/>
                    <a:p>
                      <a:r>
                        <a:rPr lang="en-US" b="1" dirty="0" smtClean="0">
                          <a:solidFill>
                            <a:schemeClr val="bg1"/>
                          </a:solidFill>
                          <a:latin typeface="Tw Cen MT" panose="020B0602020104020603" pitchFamily="34" charset="0"/>
                        </a:rPr>
                        <a:t>Strategic objective</a:t>
                      </a:r>
                      <a:endParaRPr lang="en-US" b="1" dirty="0">
                        <a:solidFill>
                          <a:schemeClr val="bg1"/>
                        </a:solidFill>
                        <a:latin typeface="Tw Cen MT" panose="020B0602020104020603" pitchFamily="34" charset="0"/>
                      </a:endParaRPr>
                    </a:p>
                  </a:txBody>
                  <a:tcPr>
                    <a:solidFill>
                      <a:srgbClr val="002060"/>
                    </a:solidFill>
                  </a:tcPr>
                </a:tc>
                <a:tc>
                  <a:txBody>
                    <a:bodyPr/>
                    <a:lstStyle/>
                    <a:p>
                      <a:endParaRPr lang="en-US" b="1" dirty="0">
                        <a:solidFill>
                          <a:srgbClr val="C00000"/>
                        </a:solidFill>
                        <a:latin typeface="Tw Cen MT" panose="020B0602020104020603" pitchFamily="34" charset="0"/>
                      </a:endParaRPr>
                    </a:p>
                  </a:txBody>
                  <a:tcPr>
                    <a:noFill/>
                  </a:tcPr>
                </a:tc>
                <a:tc>
                  <a:txBody>
                    <a:bodyPr/>
                    <a:lstStyle/>
                    <a:p>
                      <a:pPr marL="0" indent="0">
                        <a:buFont typeface="Wingdings" panose="05000000000000000000" pitchFamily="2" charset="2"/>
                        <a:buNone/>
                      </a:pPr>
                      <a:r>
                        <a:rPr lang="en-US" b="1" dirty="0" smtClean="0">
                          <a:solidFill>
                            <a:schemeClr val="bg1"/>
                          </a:solidFill>
                          <a:latin typeface="Tw Cen MT" panose="020B0602020104020603" pitchFamily="34" charset="0"/>
                        </a:rPr>
                        <a:t>Problem statement</a:t>
                      </a:r>
                      <a:endParaRPr lang="en-US" b="1" dirty="0">
                        <a:solidFill>
                          <a:schemeClr val="bg1"/>
                        </a:solidFill>
                        <a:latin typeface="Tw Cen MT" panose="020B0602020104020603" pitchFamily="34" charset="0"/>
                      </a:endParaRPr>
                    </a:p>
                  </a:txBody>
                  <a:tcPr>
                    <a:solidFill>
                      <a:srgbClr val="002060"/>
                    </a:solidFill>
                  </a:tcPr>
                </a:tc>
                <a:extLst>
                  <a:ext uri="{0D108BD9-81ED-4DB2-BD59-A6C34878D82A}">
                    <a16:rowId xmlns:a16="http://schemas.microsoft.com/office/drawing/2014/main" xmlns="" val="10000"/>
                  </a:ext>
                </a:extLst>
              </a:tr>
              <a:tr h="306793">
                <a:tc>
                  <a:txBody>
                    <a:bodyPr/>
                    <a:lstStyle/>
                    <a:p>
                      <a:endParaRPr lang="en-US" b="0" dirty="0">
                        <a:solidFill>
                          <a:schemeClr val="tx1">
                            <a:lumMod val="95000"/>
                            <a:lumOff val="5000"/>
                          </a:schemeClr>
                        </a:solidFill>
                        <a:latin typeface="Tw Cen MT" panose="020B0602020104020603" pitchFamily="34" charset="0"/>
                      </a:endParaRPr>
                    </a:p>
                  </a:txBody>
                  <a:tcPr>
                    <a:noFill/>
                  </a:tcPr>
                </a:tc>
                <a:tc>
                  <a:txBody>
                    <a:bodyPr/>
                    <a:lstStyle/>
                    <a:p>
                      <a:endParaRPr lang="en-US" b="0" dirty="0">
                        <a:solidFill>
                          <a:schemeClr val="tx1">
                            <a:lumMod val="95000"/>
                            <a:lumOff val="5000"/>
                          </a:schemeClr>
                        </a:solidFill>
                        <a:latin typeface="Tw Cen MT" panose="020B0602020104020603" pitchFamily="34" charset="0"/>
                      </a:endParaRPr>
                    </a:p>
                  </a:txBody>
                  <a:tcPr>
                    <a:noFill/>
                  </a:tcPr>
                </a:tc>
                <a:tc>
                  <a:txBody>
                    <a:bodyPr/>
                    <a:lstStyle/>
                    <a:p>
                      <a:pPr marL="285750" indent="-285750">
                        <a:buFont typeface="Wingdings" panose="05000000000000000000" pitchFamily="2" charset="2"/>
                        <a:buChar char="§"/>
                      </a:pPr>
                      <a:endParaRPr lang="en-US" b="0" dirty="0">
                        <a:solidFill>
                          <a:schemeClr val="tx1">
                            <a:lumMod val="95000"/>
                            <a:lumOff val="5000"/>
                          </a:schemeClr>
                        </a:solidFill>
                        <a:latin typeface="Tw Cen MT" panose="020B0602020104020603" pitchFamily="34" charset="0"/>
                      </a:endParaRPr>
                    </a:p>
                  </a:txBody>
                  <a:tcPr>
                    <a:noFill/>
                  </a:tcPr>
                </a:tc>
                <a:extLst>
                  <a:ext uri="{0D108BD9-81ED-4DB2-BD59-A6C34878D82A}">
                    <a16:rowId xmlns:a16="http://schemas.microsoft.com/office/drawing/2014/main" xmlns="" val="10001"/>
                  </a:ext>
                </a:extLst>
              </a:tr>
              <a:tr h="794473">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ZA" sz="1700" b="0" kern="1200" dirty="0" smtClean="0">
                          <a:solidFill>
                            <a:srgbClr val="002060"/>
                          </a:solidFill>
                          <a:effectLst/>
                          <a:latin typeface="Tw Cen MT" panose="020B0602020104020603" pitchFamily="34" charset="0"/>
                          <a:ea typeface="+mn-ea"/>
                          <a:cs typeface="+mn-cs"/>
                        </a:rPr>
                        <a:t>To create 1 000 new jobs for  our people with disabilities by 2024</a:t>
                      </a:r>
                      <a:endParaRPr lang="en-US" sz="1700" b="0" kern="1200" dirty="0" smtClean="0">
                        <a:solidFill>
                          <a:srgbClr val="002060"/>
                        </a:solidFill>
                        <a:effectLst/>
                        <a:latin typeface="Tw Cen MT" panose="020B0602020104020603" pitchFamily="34" charset="0"/>
                        <a:ea typeface="+mn-ea"/>
                        <a:cs typeface="+mn-cs"/>
                      </a:endParaRPr>
                    </a:p>
                    <a:p>
                      <a:endParaRPr lang="en-US" b="0" dirty="0">
                        <a:solidFill>
                          <a:srgbClr val="002060"/>
                        </a:solidFill>
                        <a:latin typeface="Tw Cen MT" panose="020B0602020104020603" pitchFamily="34" charset="0"/>
                      </a:endParaRPr>
                    </a:p>
                  </a:txBody>
                  <a:tcPr>
                    <a:solidFill>
                      <a:schemeClr val="bg1">
                        <a:lumMod val="85000"/>
                      </a:schemeClr>
                    </a:solidFill>
                  </a:tcPr>
                </a:tc>
                <a:tc>
                  <a:txBody>
                    <a:bodyPr/>
                    <a:lstStyle/>
                    <a:p>
                      <a:endParaRPr lang="en-US" b="0" dirty="0">
                        <a:solidFill>
                          <a:srgbClr val="002060"/>
                        </a:solidFill>
                        <a:latin typeface="Tw Cen MT" panose="020B0602020104020603" pitchFamily="34" charset="0"/>
                      </a:endParaRPr>
                    </a:p>
                  </a:txBody>
                  <a:tcPr>
                    <a:noFill/>
                  </a:tcPr>
                </a:tc>
                <a:tc>
                  <a:txBody>
                    <a:bodyPr/>
                    <a:lstStyle/>
                    <a:p>
                      <a:pPr marL="285750" indent="-285750">
                        <a:buFont typeface="Wingdings" panose="05000000000000000000" pitchFamily="2" charset="2"/>
                        <a:buChar char="§"/>
                      </a:pPr>
                      <a:r>
                        <a:rPr lang="en-ZA" sz="1700" b="0" kern="1200" dirty="0" smtClean="0">
                          <a:solidFill>
                            <a:srgbClr val="002060"/>
                          </a:solidFill>
                          <a:effectLst/>
                          <a:latin typeface="Tw Cen MT" panose="020B0602020104020603" pitchFamily="34" charset="0"/>
                          <a:ea typeface="+mn-ea"/>
                          <a:cs typeface="+mn-cs"/>
                        </a:rPr>
                        <a:t>Fulfilling the mandate and translating the organisation’s purpose into measurable milestones</a:t>
                      </a:r>
                      <a:endParaRPr lang="en-US" b="0" dirty="0">
                        <a:solidFill>
                          <a:srgbClr val="002060"/>
                        </a:solidFill>
                        <a:latin typeface="Tw Cen MT" panose="020B0602020104020603" pitchFamily="34" charset="0"/>
                      </a:endParaRPr>
                    </a:p>
                  </a:txBody>
                  <a:tcPr>
                    <a:solidFill>
                      <a:schemeClr val="bg1">
                        <a:lumMod val="85000"/>
                      </a:schemeClr>
                    </a:solidFill>
                  </a:tcPr>
                </a:tc>
                <a:extLst>
                  <a:ext uri="{0D108BD9-81ED-4DB2-BD59-A6C34878D82A}">
                    <a16:rowId xmlns:a16="http://schemas.microsoft.com/office/drawing/2014/main" xmlns="" val="10002"/>
                  </a:ext>
                </a:extLst>
              </a:tr>
              <a:tr h="154393">
                <a:tc>
                  <a:txBody>
                    <a:bodyPr/>
                    <a:lstStyle/>
                    <a:p>
                      <a:endParaRPr lang="en-US" b="0" dirty="0">
                        <a:solidFill>
                          <a:srgbClr val="002060"/>
                        </a:solidFill>
                        <a:latin typeface="Tw Cen MT" panose="020B0602020104020603" pitchFamily="34" charset="0"/>
                      </a:endParaRPr>
                    </a:p>
                  </a:txBody>
                  <a:tcPr>
                    <a:noFill/>
                  </a:tcPr>
                </a:tc>
                <a:tc>
                  <a:txBody>
                    <a:bodyPr/>
                    <a:lstStyle/>
                    <a:p>
                      <a:endParaRPr lang="en-US" b="0" dirty="0">
                        <a:solidFill>
                          <a:srgbClr val="002060"/>
                        </a:solidFill>
                        <a:latin typeface="Tw Cen MT" panose="020B0602020104020603" pitchFamily="34" charset="0"/>
                      </a:endParaRPr>
                    </a:p>
                  </a:txBody>
                  <a:tcPr>
                    <a:noFill/>
                  </a:tcPr>
                </a:tc>
                <a:tc>
                  <a:txBody>
                    <a:bodyPr/>
                    <a:lstStyle/>
                    <a:p>
                      <a:pPr marL="285750" indent="-285750">
                        <a:buFont typeface="Arial" panose="020B0604020202020204" pitchFamily="34" charset="0"/>
                        <a:buChar char="•"/>
                      </a:pPr>
                      <a:endParaRPr lang="en-US" b="0" dirty="0">
                        <a:solidFill>
                          <a:srgbClr val="002060"/>
                        </a:solidFill>
                        <a:latin typeface="Tw Cen MT" panose="020B0602020104020603" pitchFamily="34" charset="0"/>
                      </a:endParaRPr>
                    </a:p>
                  </a:txBody>
                  <a:tcPr>
                    <a:noFill/>
                  </a:tcPr>
                </a:tc>
                <a:extLst>
                  <a:ext uri="{0D108BD9-81ED-4DB2-BD59-A6C34878D82A}">
                    <a16:rowId xmlns:a16="http://schemas.microsoft.com/office/drawing/2014/main" xmlns="" val="10003"/>
                  </a:ext>
                </a:extLst>
              </a:tr>
              <a:tr h="5314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ZA" sz="1700" b="0" kern="1200" dirty="0" smtClean="0">
                          <a:solidFill>
                            <a:srgbClr val="002060"/>
                          </a:solidFill>
                          <a:effectLst/>
                          <a:latin typeface="Tw Cen MT" panose="020B0602020104020603" pitchFamily="34" charset="0"/>
                          <a:ea typeface="+mn-ea"/>
                          <a:cs typeface="+mn-cs"/>
                        </a:rPr>
                        <a:t>To increase revenue to</a:t>
                      </a:r>
                      <a:r>
                        <a:rPr lang="en-ZA" sz="1700" b="0" kern="1200" baseline="0" dirty="0" smtClean="0">
                          <a:solidFill>
                            <a:srgbClr val="002060"/>
                          </a:solidFill>
                          <a:effectLst/>
                          <a:latin typeface="Tw Cen MT" panose="020B0602020104020603" pitchFamily="34" charset="0"/>
                          <a:ea typeface="+mn-ea"/>
                          <a:cs typeface="+mn-cs"/>
                        </a:rPr>
                        <a:t> ZAR 400 million</a:t>
                      </a:r>
                      <a:r>
                        <a:rPr lang="en-ZA" sz="1700" b="0" kern="1200" dirty="0" smtClean="0">
                          <a:solidFill>
                            <a:srgbClr val="002060"/>
                          </a:solidFill>
                          <a:effectLst/>
                          <a:latin typeface="Tw Cen MT" panose="020B0602020104020603" pitchFamily="34" charset="0"/>
                          <a:ea typeface="+mn-ea"/>
                          <a:cs typeface="+mn-cs"/>
                        </a:rPr>
                        <a:t> 2024</a:t>
                      </a:r>
                      <a:endParaRPr lang="en-US" sz="1700" b="0" kern="1200" dirty="0" smtClean="0">
                        <a:solidFill>
                          <a:srgbClr val="002060"/>
                        </a:solidFill>
                        <a:effectLst/>
                        <a:latin typeface="Tw Cen MT" panose="020B0602020104020603" pitchFamily="34" charset="0"/>
                        <a:ea typeface="+mn-ea"/>
                        <a:cs typeface="+mn-cs"/>
                      </a:endParaRPr>
                    </a:p>
                  </a:txBody>
                  <a:tcPr/>
                </a:tc>
                <a:tc>
                  <a:txBody>
                    <a:bodyPr/>
                    <a:lstStyle/>
                    <a:p>
                      <a:endParaRPr lang="en-US" b="0" dirty="0">
                        <a:solidFill>
                          <a:srgbClr val="002060"/>
                        </a:solidFill>
                        <a:latin typeface="Tw Cen MT" panose="020B0602020104020603" pitchFamily="34" charset="0"/>
                      </a:endParaRPr>
                    </a:p>
                  </a:txBody>
                  <a:tcPr>
                    <a:noFill/>
                  </a:tcPr>
                </a:tc>
                <a:tc>
                  <a:txBody>
                    <a:bodyPr/>
                    <a:lstStyle/>
                    <a:p>
                      <a:pPr marL="285750" indent="-285750">
                        <a:buFont typeface="Wingdings" panose="05000000000000000000" pitchFamily="2" charset="2"/>
                        <a:buChar char="§"/>
                      </a:pPr>
                      <a:r>
                        <a:rPr lang="en-ZA" sz="1700" kern="1200" dirty="0" smtClean="0">
                          <a:solidFill>
                            <a:srgbClr val="002060"/>
                          </a:solidFill>
                          <a:effectLst/>
                          <a:latin typeface="Tw Cen MT" panose="020B0602020104020603" pitchFamily="34" charset="0"/>
                          <a:ea typeface="+mn-ea"/>
                          <a:cs typeface="+mn-cs"/>
                        </a:rPr>
                        <a:t>Strengthen capacity to create sustainable work opportunities for PWD.</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700" kern="1200" dirty="0" smtClean="0">
                          <a:solidFill>
                            <a:srgbClr val="002060"/>
                          </a:solidFill>
                          <a:effectLst/>
                          <a:latin typeface="Tw Cen MT" panose="020B0602020104020603" pitchFamily="34" charset="0"/>
                          <a:ea typeface="+mn-ea"/>
                          <a:cs typeface="+mn-cs"/>
                        </a:rPr>
                        <a:t>Achieving long term self-sustainability to supplement the current grants from the National Treasury.</a:t>
                      </a:r>
                      <a:endParaRPr lang="en-US" b="0" baseline="0" dirty="0" smtClean="0">
                        <a:solidFill>
                          <a:srgbClr val="002060"/>
                        </a:solidFill>
                        <a:latin typeface="Tw Cen MT" panose="020B0602020104020603" pitchFamily="34" charset="0"/>
                      </a:endParaRPr>
                    </a:p>
                  </a:txBody>
                  <a:tcPr/>
                </a:tc>
                <a:extLst>
                  <a:ext uri="{0D108BD9-81ED-4DB2-BD59-A6C34878D82A}">
                    <a16:rowId xmlns:a16="http://schemas.microsoft.com/office/drawing/2014/main" xmlns="" val="10004"/>
                  </a:ext>
                </a:extLst>
              </a:tr>
              <a:tr h="305559">
                <a:tc>
                  <a:txBody>
                    <a:bodyPr/>
                    <a:lstStyle/>
                    <a:p>
                      <a:endParaRPr lang="en-US" b="0" dirty="0">
                        <a:solidFill>
                          <a:srgbClr val="002060"/>
                        </a:solidFill>
                        <a:latin typeface="Tw Cen MT" panose="020B0602020104020603" pitchFamily="34" charset="0"/>
                      </a:endParaRPr>
                    </a:p>
                  </a:txBody>
                  <a:tcPr>
                    <a:noFill/>
                  </a:tcPr>
                </a:tc>
                <a:tc>
                  <a:txBody>
                    <a:bodyPr/>
                    <a:lstStyle/>
                    <a:p>
                      <a:endParaRPr lang="en-US" b="0" dirty="0">
                        <a:solidFill>
                          <a:srgbClr val="002060"/>
                        </a:solidFill>
                        <a:latin typeface="Tw Cen MT" panose="020B0602020104020603" pitchFamily="34" charset="0"/>
                      </a:endParaRPr>
                    </a:p>
                  </a:txBody>
                  <a:tcPr>
                    <a:noFill/>
                  </a:tcPr>
                </a:tc>
                <a:tc>
                  <a:txBody>
                    <a:bodyPr/>
                    <a:lstStyle/>
                    <a:p>
                      <a:pPr marL="285750" indent="-285750">
                        <a:buFont typeface="Arial" panose="020B0604020202020204" pitchFamily="34" charset="0"/>
                        <a:buChar char="•"/>
                      </a:pPr>
                      <a:endParaRPr lang="en-US" b="0" dirty="0">
                        <a:solidFill>
                          <a:srgbClr val="002060"/>
                        </a:solidFill>
                        <a:latin typeface="Tw Cen MT" panose="020B0602020104020603" pitchFamily="34" charset="0"/>
                      </a:endParaRPr>
                    </a:p>
                  </a:txBody>
                  <a:tcPr>
                    <a:noFill/>
                  </a:tcPr>
                </a:tc>
                <a:extLst>
                  <a:ext uri="{0D108BD9-81ED-4DB2-BD59-A6C34878D82A}">
                    <a16:rowId xmlns:a16="http://schemas.microsoft.com/office/drawing/2014/main" xmlns="" val="10005"/>
                  </a:ext>
                </a:extLst>
              </a:tr>
              <a:tr h="688270">
                <a:tc>
                  <a:txBody>
                    <a:bodyPr/>
                    <a:lstStyle/>
                    <a:p>
                      <a:r>
                        <a:rPr lang="en-US" b="0" dirty="0" smtClean="0">
                          <a:solidFill>
                            <a:srgbClr val="002060"/>
                          </a:solidFill>
                          <a:latin typeface="Tw Cen MT" panose="020B0602020104020603" pitchFamily="34" charset="0"/>
                        </a:rPr>
                        <a:t>To Change</a:t>
                      </a:r>
                      <a:r>
                        <a:rPr lang="en-US" b="0" baseline="0" dirty="0" smtClean="0">
                          <a:solidFill>
                            <a:srgbClr val="002060"/>
                          </a:solidFill>
                          <a:latin typeface="Tw Cen MT" panose="020B0602020104020603" pitchFamily="34" charset="0"/>
                        </a:rPr>
                        <a:t> the Business Model</a:t>
                      </a:r>
                      <a:endParaRPr lang="en-US" b="0" dirty="0">
                        <a:solidFill>
                          <a:srgbClr val="002060"/>
                        </a:solidFill>
                        <a:latin typeface="Tw Cen MT" panose="020B0602020104020603" pitchFamily="34" charset="0"/>
                      </a:endParaRPr>
                    </a:p>
                  </a:txBody>
                  <a:tcPr/>
                </a:tc>
                <a:tc>
                  <a:txBody>
                    <a:bodyPr/>
                    <a:lstStyle/>
                    <a:p>
                      <a:endParaRPr lang="en-US" b="0" dirty="0">
                        <a:solidFill>
                          <a:srgbClr val="002060"/>
                        </a:solidFill>
                        <a:latin typeface="Tw Cen MT" panose="020B0602020104020603" pitchFamily="34" charset="0"/>
                      </a:endParaRPr>
                    </a:p>
                  </a:txBody>
                  <a:tcPr>
                    <a:noFill/>
                  </a:tcPr>
                </a:tc>
                <a:tc>
                  <a:txBody>
                    <a:bodyPr/>
                    <a:lstStyle/>
                    <a:p>
                      <a:pPr marL="285750" marR="0" lvl="0" indent="-285750" algn="l" defTabSz="85951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700" kern="1200" dirty="0" smtClean="0">
                          <a:solidFill>
                            <a:srgbClr val="002060"/>
                          </a:solidFill>
                          <a:effectLst/>
                          <a:latin typeface="Tw Cen MT" panose="020B0602020104020603" pitchFamily="34" charset="0"/>
                          <a:ea typeface="+mn-ea"/>
                          <a:cs typeface="+mn-cs"/>
                        </a:rPr>
                        <a:t>Providing s</a:t>
                      </a:r>
                      <a:r>
                        <a:rPr lang="en-ZA" sz="1700" kern="1200" baseline="0" dirty="0" smtClean="0">
                          <a:solidFill>
                            <a:srgbClr val="002060"/>
                          </a:solidFill>
                          <a:effectLst/>
                          <a:latin typeface="Tw Cen MT" panose="020B0602020104020603" pitchFamily="34" charset="0"/>
                          <a:ea typeface="+mn-ea"/>
                          <a:cs typeface="+mn-cs"/>
                        </a:rPr>
                        <a:t>ervice excellence and improving the organisation’s </a:t>
                      </a:r>
                      <a:r>
                        <a:rPr lang="en-ZA" sz="1700" kern="1200" dirty="0" smtClean="0">
                          <a:solidFill>
                            <a:srgbClr val="002060"/>
                          </a:solidFill>
                          <a:effectLst/>
                          <a:latin typeface="Tw Cen MT" panose="020B0602020104020603" pitchFamily="34" charset="0"/>
                          <a:ea typeface="+mn-ea"/>
                          <a:cs typeface="+mn-cs"/>
                        </a:rPr>
                        <a:t>ability to increase the market share and increased revenue.</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261842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DC0DF323-88B9-47ED-8A48-022DF258382B}" type="slidenum">
              <a:rPr lang="en-US" smtClean="0">
                <a:latin typeface="Calibri" pitchFamily="34" charset="0"/>
              </a:rPr>
              <a:pPr fontAlgn="base">
                <a:spcBef>
                  <a:spcPct val="0"/>
                </a:spcBef>
                <a:spcAft>
                  <a:spcPct val="0"/>
                </a:spcAft>
              </a:pPr>
              <a:t>14</a:t>
            </a:fld>
            <a:endParaRPr lang="en-US" dirty="0" smtClean="0">
              <a:latin typeface="Calibri" pitchFamily="34" charset="0"/>
            </a:endParaRPr>
          </a:p>
        </p:txBody>
      </p:sp>
      <p:sp>
        <p:nvSpPr>
          <p:cNvPr id="26626" name="Title 1"/>
          <p:cNvSpPr>
            <a:spLocks noGrp="1"/>
          </p:cNvSpPr>
          <p:nvPr>
            <p:ph type="title"/>
          </p:nvPr>
        </p:nvSpPr>
        <p:spPr>
          <a:xfrm>
            <a:off x="400472" y="341784"/>
            <a:ext cx="8229600" cy="1143000"/>
          </a:xfrm>
        </p:spPr>
        <p:txBody>
          <a:bodyPr/>
          <a:lstStyle/>
          <a:p>
            <a:pPr algn="l"/>
            <a:r>
              <a:rPr lang="en-ZA" sz="3200" b="1" u="sng" dirty="0" smtClean="0">
                <a:ea typeface="ＭＳ Ｐゴシック"/>
                <a:cs typeface="ＭＳ Ｐゴシック"/>
              </a:rPr>
              <a:t>3. Action Plan to Improve Performance by Q4 and beyond</a:t>
            </a:r>
          </a:p>
        </p:txBody>
      </p:sp>
      <p:graphicFrame>
        <p:nvGraphicFramePr>
          <p:cNvPr id="7" name="Diagram 6"/>
          <p:cNvGraphicFramePr/>
          <p:nvPr>
            <p:extLst/>
          </p:nvPr>
        </p:nvGraphicFramePr>
        <p:xfrm>
          <a:off x="323528" y="1916832"/>
          <a:ext cx="8492490" cy="394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9036" y="1484784"/>
            <a:ext cx="4038948" cy="923330"/>
          </a:xfrm>
          <a:prstGeom prst="rect">
            <a:avLst/>
          </a:prstGeom>
          <a:noFill/>
        </p:spPr>
        <p:txBody>
          <a:bodyPr wrap="square" rtlCol="0">
            <a:spAutoFit/>
          </a:bodyPr>
          <a:lstStyle/>
          <a:p>
            <a:r>
              <a:rPr lang="en-ZA" b="1" dirty="0" smtClean="0"/>
              <a:t>3.1. Strategy to acquire new customers</a:t>
            </a:r>
          </a:p>
          <a:p>
            <a:r>
              <a:rPr lang="en-ZA" b="1" dirty="0" smtClean="0"/>
              <a:t>Q3 – Q4</a:t>
            </a:r>
            <a:endParaRPr lang="en-ZA" b="1" dirty="0"/>
          </a:p>
        </p:txBody>
      </p:sp>
    </p:spTree>
    <p:extLst>
      <p:ext uri="{BB962C8B-B14F-4D97-AF65-F5344CB8AC3E}">
        <p14:creationId xmlns:p14="http://schemas.microsoft.com/office/powerpoint/2010/main" xmlns="" val="234919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DC0DF323-88B9-47ED-8A48-022DF258382B}" type="slidenum">
              <a:rPr lang="en-US" smtClean="0">
                <a:latin typeface="Calibri" pitchFamily="34" charset="0"/>
              </a:rPr>
              <a:pPr fontAlgn="base">
                <a:spcBef>
                  <a:spcPct val="0"/>
                </a:spcBef>
                <a:spcAft>
                  <a:spcPct val="0"/>
                </a:spcAft>
              </a:pPr>
              <a:t>15</a:t>
            </a:fld>
            <a:endParaRPr lang="en-US" dirty="0" smtClean="0">
              <a:latin typeface="Calibri" pitchFamily="34" charset="0"/>
            </a:endParaRPr>
          </a:p>
        </p:txBody>
      </p:sp>
      <p:sp>
        <p:nvSpPr>
          <p:cNvPr id="26626" name="Title 1"/>
          <p:cNvSpPr>
            <a:spLocks noGrp="1"/>
          </p:cNvSpPr>
          <p:nvPr>
            <p:ph type="title"/>
          </p:nvPr>
        </p:nvSpPr>
        <p:spPr>
          <a:xfrm>
            <a:off x="400472" y="341784"/>
            <a:ext cx="8229600" cy="1143000"/>
          </a:xfrm>
        </p:spPr>
        <p:txBody>
          <a:bodyPr/>
          <a:lstStyle/>
          <a:p>
            <a:pPr algn="l"/>
            <a:r>
              <a:rPr lang="en-ZA" sz="3600" b="1" u="sng" dirty="0" smtClean="0">
                <a:ea typeface="ＭＳ Ｐゴシック"/>
                <a:cs typeface="ＭＳ Ｐゴシック"/>
              </a:rPr>
              <a:t>Action Plan (continued)</a:t>
            </a:r>
          </a:p>
        </p:txBody>
      </p:sp>
      <p:sp>
        <p:nvSpPr>
          <p:cNvPr id="3" name="TextBox 2"/>
          <p:cNvSpPr txBox="1"/>
          <p:nvPr/>
        </p:nvSpPr>
        <p:spPr>
          <a:xfrm>
            <a:off x="389036" y="1484784"/>
            <a:ext cx="4038948" cy="646331"/>
          </a:xfrm>
          <a:prstGeom prst="rect">
            <a:avLst/>
          </a:prstGeom>
          <a:noFill/>
        </p:spPr>
        <p:txBody>
          <a:bodyPr wrap="square" rtlCol="0">
            <a:spAutoFit/>
          </a:bodyPr>
          <a:lstStyle/>
          <a:p>
            <a:r>
              <a:rPr lang="en-ZA" b="1" dirty="0" smtClean="0"/>
              <a:t>3.2. Strategy to Reduce Backlog</a:t>
            </a:r>
          </a:p>
          <a:p>
            <a:r>
              <a:rPr lang="en-ZA" b="1" dirty="0" smtClean="0"/>
              <a:t>Q4</a:t>
            </a:r>
            <a:endParaRPr lang="en-ZA" b="1" dirty="0"/>
          </a:p>
        </p:txBody>
      </p:sp>
      <p:graphicFrame>
        <p:nvGraphicFramePr>
          <p:cNvPr id="2" name="Diagram 1"/>
          <p:cNvGraphicFramePr/>
          <p:nvPr>
            <p:extLst/>
          </p:nvPr>
        </p:nvGraphicFramePr>
        <p:xfrm>
          <a:off x="683568" y="2204864"/>
          <a:ext cx="784887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5573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u="sng" dirty="0" smtClean="0"/>
              <a:t>3.3. Delivering on existing Major Orders</a:t>
            </a:r>
            <a:endParaRPr lang="en-ZA" sz="2400" b="1" u="sng"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16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81683487"/>
              </p:ext>
            </p:extLst>
          </p:nvPr>
        </p:nvGraphicFramePr>
        <p:xfrm>
          <a:off x="251844" y="1412776"/>
          <a:ext cx="8640636" cy="4846320"/>
        </p:xfrm>
        <a:graphic>
          <a:graphicData uri="http://schemas.openxmlformats.org/drawingml/2006/table">
            <a:tbl>
              <a:tblPr firstRow="1" bandRow="1">
                <a:tableStyleId>{5C22544A-7EE6-4342-B048-85BDC9FD1C3A}</a:tableStyleId>
              </a:tblPr>
              <a:tblGrid>
                <a:gridCol w="366821">
                  <a:extLst>
                    <a:ext uri="{9D8B030D-6E8A-4147-A177-3AD203B41FA5}">
                      <a16:colId xmlns:a16="http://schemas.microsoft.com/office/drawing/2014/main" xmlns="" val="20000"/>
                    </a:ext>
                  </a:extLst>
                </a:gridCol>
                <a:gridCol w="951292">
                  <a:extLst>
                    <a:ext uri="{9D8B030D-6E8A-4147-A177-3AD203B41FA5}">
                      <a16:colId xmlns:a16="http://schemas.microsoft.com/office/drawing/2014/main" xmlns="" val="20001"/>
                    </a:ext>
                  </a:extLst>
                </a:gridCol>
                <a:gridCol w="1025199">
                  <a:extLst>
                    <a:ext uri="{9D8B030D-6E8A-4147-A177-3AD203B41FA5}">
                      <a16:colId xmlns:a16="http://schemas.microsoft.com/office/drawing/2014/main" xmlns="" val="20002"/>
                    </a:ext>
                  </a:extLst>
                </a:gridCol>
                <a:gridCol w="1025199">
                  <a:extLst>
                    <a:ext uri="{9D8B030D-6E8A-4147-A177-3AD203B41FA5}">
                      <a16:colId xmlns:a16="http://schemas.microsoft.com/office/drawing/2014/main" xmlns="" val="20003"/>
                    </a:ext>
                  </a:extLst>
                </a:gridCol>
                <a:gridCol w="1350435">
                  <a:extLst>
                    <a:ext uri="{9D8B030D-6E8A-4147-A177-3AD203B41FA5}">
                      <a16:colId xmlns:a16="http://schemas.microsoft.com/office/drawing/2014/main" xmlns="" val="20004"/>
                    </a:ext>
                  </a:extLst>
                </a:gridCol>
                <a:gridCol w="919649">
                  <a:extLst>
                    <a:ext uri="{9D8B030D-6E8A-4147-A177-3AD203B41FA5}">
                      <a16:colId xmlns:a16="http://schemas.microsoft.com/office/drawing/2014/main" xmlns="" val="20005"/>
                    </a:ext>
                  </a:extLst>
                </a:gridCol>
                <a:gridCol w="1592761">
                  <a:extLst>
                    <a:ext uri="{9D8B030D-6E8A-4147-A177-3AD203B41FA5}">
                      <a16:colId xmlns:a16="http://schemas.microsoft.com/office/drawing/2014/main" xmlns="" val="20006"/>
                    </a:ext>
                  </a:extLst>
                </a:gridCol>
                <a:gridCol w="1409280">
                  <a:extLst>
                    <a:ext uri="{9D8B030D-6E8A-4147-A177-3AD203B41FA5}">
                      <a16:colId xmlns:a16="http://schemas.microsoft.com/office/drawing/2014/main" xmlns="" val="20007"/>
                    </a:ext>
                  </a:extLst>
                </a:gridCol>
              </a:tblGrid>
              <a:tr h="370840">
                <a:tc>
                  <a:txBody>
                    <a:bodyPr/>
                    <a:lstStyle/>
                    <a:p>
                      <a:r>
                        <a:rPr lang="en-ZA" sz="1200" dirty="0" smtClean="0"/>
                        <a:t>No</a:t>
                      </a:r>
                      <a:endParaRPr lang="en-ZA" sz="1200" dirty="0"/>
                    </a:p>
                  </a:txBody>
                  <a:tcPr/>
                </a:tc>
                <a:tc>
                  <a:txBody>
                    <a:bodyPr/>
                    <a:lstStyle/>
                    <a:p>
                      <a:r>
                        <a:rPr lang="en-ZA" sz="1200" dirty="0" smtClean="0"/>
                        <a:t>Customer </a:t>
                      </a:r>
                      <a:endParaRPr lang="en-ZA" sz="1200" dirty="0"/>
                    </a:p>
                  </a:txBody>
                  <a:tcPr/>
                </a:tc>
                <a:tc>
                  <a:txBody>
                    <a:bodyPr/>
                    <a:lstStyle/>
                    <a:p>
                      <a:r>
                        <a:rPr lang="en-ZA" sz="1200" dirty="0" smtClean="0"/>
                        <a:t>Products Ordered</a:t>
                      </a:r>
                      <a:endParaRPr lang="en-ZA" sz="1200" dirty="0"/>
                    </a:p>
                  </a:txBody>
                  <a:tcPr/>
                </a:tc>
                <a:tc>
                  <a:txBody>
                    <a:bodyPr/>
                    <a:lstStyle/>
                    <a:p>
                      <a:r>
                        <a:rPr lang="en-ZA" sz="1200" dirty="0" smtClean="0"/>
                        <a:t>Order Value</a:t>
                      </a:r>
                      <a:endParaRPr lang="en-ZA" sz="1200" dirty="0"/>
                    </a:p>
                  </a:txBody>
                  <a:tcPr/>
                </a:tc>
                <a:tc>
                  <a:txBody>
                    <a:bodyPr/>
                    <a:lstStyle/>
                    <a:p>
                      <a:r>
                        <a:rPr lang="en-ZA" sz="1200" dirty="0" smtClean="0"/>
                        <a:t>Value of Deliveries</a:t>
                      </a:r>
                      <a:r>
                        <a:rPr lang="en-ZA" sz="1200" baseline="0" dirty="0" smtClean="0"/>
                        <a:t> to Date</a:t>
                      </a:r>
                      <a:endParaRPr lang="en-ZA" sz="1200" dirty="0"/>
                    </a:p>
                  </a:txBody>
                  <a:tcPr/>
                </a:tc>
                <a:tc>
                  <a:txBody>
                    <a:bodyPr/>
                    <a:lstStyle/>
                    <a:p>
                      <a:r>
                        <a:rPr lang="en-ZA" sz="1200" dirty="0" smtClean="0"/>
                        <a:t>Value of Backlog</a:t>
                      </a:r>
                      <a:endParaRPr lang="en-ZA" sz="1200" dirty="0"/>
                    </a:p>
                  </a:txBody>
                  <a:tcPr/>
                </a:tc>
                <a:tc>
                  <a:txBody>
                    <a:bodyPr/>
                    <a:lstStyle/>
                    <a:p>
                      <a:r>
                        <a:rPr lang="en-ZA" sz="1200" dirty="0" smtClean="0"/>
                        <a:t>Action Plan to complete order</a:t>
                      </a:r>
                      <a:endParaRPr lang="en-ZA"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Progress Report</a:t>
                      </a:r>
                    </a:p>
                  </a:txBody>
                  <a:tcPr/>
                </a:tc>
                <a:extLst>
                  <a:ext uri="{0D108BD9-81ED-4DB2-BD59-A6C34878D82A}">
                    <a16:rowId xmlns:a16="http://schemas.microsoft.com/office/drawing/2014/main" xmlns="" val="10000"/>
                  </a:ext>
                </a:extLst>
              </a:tr>
              <a:tr h="370840">
                <a:tc>
                  <a:txBody>
                    <a:bodyPr/>
                    <a:lstStyle/>
                    <a:p>
                      <a:r>
                        <a:rPr lang="en-ZA" sz="1200" dirty="0" smtClean="0"/>
                        <a:t>1</a:t>
                      </a:r>
                      <a:endParaRPr lang="en-ZA" sz="1200" dirty="0"/>
                    </a:p>
                  </a:txBody>
                  <a:tcPr/>
                </a:tc>
                <a:tc>
                  <a:txBody>
                    <a:bodyPr/>
                    <a:lstStyle/>
                    <a:p>
                      <a:r>
                        <a:rPr lang="en-ZA" sz="1200" dirty="0" smtClean="0"/>
                        <a:t>National</a:t>
                      </a:r>
                      <a:r>
                        <a:rPr lang="en-ZA" sz="1200" baseline="0" dirty="0" smtClean="0"/>
                        <a:t> Department of Health </a:t>
                      </a:r>
                    </a:p>
                    <a:p>
                      <a:endParaRPr lang="en-ZA" sz="1200" baseline="0" dirty="0" smtClean="0"/>
                    </a:p>
                    <a:p>
                      <a:endParaRPr lang="en-ZA" sz="1200" baseline="0" dirty="0" smtClean="0"/>
                    </a:p>
                    <a:p>
                      <a:endParaRPr lang="en-ZA" sz="1200" baseline="0" dirty="0" smtClean="0"/>
                    </a:p>
                    <a:p>
                      <a:r>
                        <a:rPr lang="en-ZA" sz="1200" baseline="0" dirty="0" smtClean="0"/>
                        <a:t>February 2019</a:t>
                      </a:r>
                      <a:endParaRPr lang="en-ZA" sz="1200" dirty="0"/>
                    </a:p>
                  </a:txBody>
                  <a:tcPr/>
                </a:tc>
                <a:tc>
                  <a:txBody>
                    <a:bodyPr/>
                    <a:lstStyle/>
                    <a:p>
                      <a:pPr marL="171450" indent="-171450">
                        <a:buFont typeface="Arial" panose="020B0604020202020204" pitchFamily="34" charset="0"/>
                        <a:buChar char="•"/>
                      </a:pPr>
                      <a:r>
                        <a:rPr lang="en-ZA" sz="1200" dirty="0" smtClean="0"/>
                        <a:t>Hospital</a:t>
                      </a:r>
                      <a:r>
                        <a:rPr lang="en-ZA" sz="1200" baseline="0" dirty="0" smtClean="0"/>
                        <a:t> Linen.</a:t>
                      </a:r>
                    </a:p>
                    <a:p>
                      <a:pPr marL="171450" indent="-171450">
                        <a:buFont typeface="Arial" panose="020B0604020202020204" pitchFamily="34" charset="0"/>
                        <a:buChar char="•"/>
                      </a:pPr>
                      <a:r>
                        <a:rPr lang="en-ZA" sz="1200" baseline="0" dirty="0" smtClean="0"/>
                        <a:t>Pillows</a:t>
                      </a:r>
                    </a:p>
                    <a:p>
                      <a:pPr marL="171450" indent="-171450">
                        <a:buFont typeface="Arial" panose="020B0604020202020204" pitchFamily="34" charset="0"/>
                        <a:buChar char="•"/>
                      </a:pPr>
                      <a:r>
                        <a:rPr lang="en-ZA" sz="1200" baseline="0" dirty="0" smtClean="0"/>
                        <a:t>Blankets</a:t>
                      </a:r>
                      <a:endParaRPr lang="en-ZA" sz="1200" dirty="0"/>
                    </a:p>
                  </a:txBody>
                  <a:tcPr/>
                </a:tc>
                <a:tc>
                  <a:txBody>
                    <a:bodyPr/>
                    <a:lstStyle/>
                    <a:p>
                      <a:pPr marL="0" indent="0" algn="just">
                        <a:buFont typeface="Arial" panose="020B0604020202020204" pitchFamily="34" charset="0"/>
                        <a:buNone/>
                      </a:pPr>
                      <a:r>
                        <a:rPr lang="en-ZA" sz="1200" dirty="0" smtClean="0"/>
                        <a:t>R</a:t>
                      </a:r>
                      <a:r>
                        <a:rPr lang="en-ZA" sz="1200" baseline="0" dirty="0" smtClean="0"/>
                        <a:t> 50million</a:t>
                      </a:r>
                      <a:endParaRPr lang="en-ZA" sz="1200" dirty="0"/>
                    </a:p>
                  </a:txBody>
                  <a:tcPr/>
                </a:tc>
                <a:tc>
                  <a:txBody>
                    <a:bodyPr/>
                    <a:lstStyle/>
                    <a:p>
                      <a:pPr marL="0" indent="0" algn="just">
                        <a:buFont typeface="Wingdings" panose="05000000000000000000" pitchFamily="2" charset="2"/>
                        <a:buNone/>
                      </a:pPr>
                      <a:r>
                        <a:rPr lang="en-ZA" sz="1200" dirty="0" smtClean="0"/>
                        <a:t>R0.00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R50million </a:t>
                      </a:r>
                    </a:p>
                    <a:p>
                      <a:endParaRPr lang="en-ZA" sz="1200" dirty="0"/>
                    </a:p>
                  </a:txBody>
                  <a:tcPr/>
                </a:tc>
                <a:tc>
                  <a:txBody>
                    <a:bodyPr/>
                    <a:lstStyle/>
                    <a:p>
                      <a:pPr marL="171450" indent="-171450" algn="just">
                        <a:buFont typeface="Arial" panose="020B0604020202020204" pitchFamily="34" charset="0"/>
                        <a:buChar char="•"/>
                      </a:pPr>
                      <a:r>
                        <a:rPr lang="en-ZA" sz="1200" dirty="0" smtClean="0"/>
                        <a:t>First batch</a:t>
                      </a:r>
                      <a:r>
                        <a:rPr lang="en-ZA" sz="1200" baseline="0" dirty="0" smtClean="0"/>
                        <a:t> of deliveries are scheduled for the 04 – 08 March 2019 (R6million)</a:t>
                      </a:r>
                    </a:p>
                    <a:p>
                      <a:pPr marL="0" indent="0" algn="just">
                        <a:buFont typeface="Arial" panose="020B0604020202020204" pitchFamily="34" charset="0"/>
                        <a:buNone/>
                      </a:pPr>
                      <a:endParaRPr lang="en-ZA" sz="1200" baseline="0" dirty="0" smtClean="0"/>
                    </a:p>
                    <a:p>
                      <a:pPr marL="171450" indent="-171450" algn="just">
                        <a:buFont typeface="Arial" panose="020B0604020202020204" pitchFamily="34" charset="0"/>
                        <a:buChar char="•"/>
                      </a:pPr>
                      <a:r>
                        <a:rPr lang="en-ZA" sz="1200" baseline="0" dirty="0" smtClean="0"/>
                        <a:t>Second batch will be delivered in the 11 - 15 March 2019 (R12million)</a:t>
                      </a:r>
                    </a:p>
                    <a:p>
                      <a:pPr marL="171450" indent="-171450" algn="just">
                        <a:buFont typeface="Arial" panose="020B0604020202020204" pitchFamily="34" charset="0"/>
                        <a:buChar char="•"/>
                      </a:pPr>
                      <a:endParaRPr lang="en-ZA" sz="1200" baseline="0" dirty="0" smtClean="0"/>
                    </a:p>
                  </a:txBody>
                  <a:tcPr/>
                </a:tc>
                <a:tc>
                  <a:txBody>
                    <a:bodyPr/>
                    <a:lstStyle/>
                    <a:p>
                      <a:pPr marL="171450" indent="-171450" algn="just">
                        <a:buFont typeface="Arial" panose="020B0604020202020204" pitchFamily="34" charset="0"/>
                        <a:buChar char="•"/>
                      </a:pPr>
                      <a:r>
                        <a:rPr lang="en-ZA" sz="1200" dirty="0" smtClean="0"/>
                        <a:t>Transport</a:t>
                      </a:r>
                      <a:r>
                        <a:rPr lang="en-ZA" sz="1200" baseline="0" dirty="0" smtClean="0"/>
                        <a:t> bookings have been made for delivery in the first week of March 2019.</a:t>
                      </a:r>
                    </a:p>
                    <a:p>
                      <a:pPr marL="171450" indent="-171450" algn="just">
                        <a:buFont typeface="Arial" panose="020B0604020202020204" pitchFamily="34" charset="0"/>
                        <a:buChar char="•"/>
                      </a:pPr>
                      <a:endParaRPr lang="en-ZA" sz="1200" baseline="0" dirty="0" smtClean="0"/>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t>Total expected Sales by end of financial year R18million</a:t>
                      </a:r>
                      <a:endParaRPr lang="en-ZA" sz="1200" dirty="0" smtClean="0"/>
                    </a:p>
                    <a:p>
                      <a:pPr marL="171450" indent="-171450" algn="just">
                        <a:buFont typeface="Arial" panose="020B0604020202020204" pitchFamily="34" charset="0"/>
                        <a:buChar char="•"/>
                      </a:pPr>
                      <a:endParaRPr lang="en-ZA" sz="1200" dirty="0"/>
                    </a:p>
                  </a:txBody>
                  <a:tcPr/>
                </a:tc>
                <a:extLst>
                  <a:ext uri="{0D108BD9-81ED-4DB2-BD59-A6C34878D82A}">
                    <a16:rowId xmlns:a16="http://schemas.microsoft.com/office/drawing/2014/main" xmlns="" val="10001"/>
                  </a:ext>
                </a:extLst>
              </a:tr>
              <a:tr h="370840">
                <a:tc>
                  <a:txBody>
                    <a:bodyPr/>
                    <a:lstStyle/>
                    <a:p>
                      <a:r>
                        <a:rPr lang="en-ZA" sz="1200" dirty="0" smtClean="0"/>
                        <a:t>2</a:t>
                      </a:r>
                      <a:endParaRPr lang="en-ZA" sz="1200" dirty="0"/>
                    </a:p>
                  </a:txBody>
                  <a:tcPr/>
                </a:tc>
                <a:tc>
                  <a:txBody>
                    <a:bodyPr/>
                    <a:lstStyle/>
                    <a:p>
                      <a:r>
                        <a:rPr lang="en-ZA" sz="1200" dirty="0" smtClean="0"/>
                        <a:t>Eastern</a:t>
                      </a:r>
                      <a:r>
                        <a:rPr lang="en-ZA" sz="1200" baseline="0" dirty="0" smtClean="0"/>
                        <a:t> Cape Department of Education</a:t>
                      </a:r>
                    </a:p>
                    <a:p>
                      <a:endParaRPr lang="en-ZA" sz="1200" baseline="0" dirty="0" smtClean="0"/>
                    </a:p>
                    <a:p>
                      <a:endParaRPr lang="en-ZA" sz="1200" baseline="0" dirty="0" smtClean="0"/>
                    </a:p>
                    <a:p>
                      <a:r>
                        <a:rPr lang="en-ZA" sz="1200" baseline="0" dirty="0" smtClean="0"/>
                        <a:t>April 2017</a:t>
                      </a:r>
                      <a:endParaRPr lang="en-ZA" sz="1200" dirty="0"/>
                    </a:p>
                  </a:txBody>
                  <a:tcPr/>
                </a:tc>
                <a:tc>
                  <a:txBody>
                    <a:bodyPr/>
                    <a:lstStyle/>
                    <a:p>
                      <a:pPr marL="171450" indent="-171450">
                        <a:buFont typeface="Arial" panose="020B0604020202020204" pitchFamily="34" charset="0"/>
                        <a:buChar char="•"/>
                      </a:pPr>
                      <a:r>
                        <a:rPr lang="en-ZA" sz="1200" dirty="0" smtClean="0"/>
                        <a:t>School Furniture </a:t>
                      </a:r>
                      <a:endParaRPr lang="en-ZA" sz="1200" dirty="0"/>
                    </a:p>
                  </a:txBody>
                  <a:tcPr/>
                </a:tc>
                <a:tc>
                  <a:txBody>
                    <a:bodyPr/>
                    <a:lstStyle/>
                    <a:p>
                      <a:pPr marL="0" indent="0" algn="just">
                        <a:buFont typeface="Arial" panose="020B0604020202020204" pitchFamily="34" charset="0"/>
                        <a:buNone/>
                      </a:pPr>
                      <a:r>
                        <a:rPr lang="en-ZA" sz="1200" dirty="0" smtClean="0"/>
                        <a:t>R115million</a:t>
                      </a:r>
                      <a:endParaRPr lang="en-ZA" sz="1200" dirty="0"/>
                    </a:p>
                  </a:txBody>
                  <a:tcPr/>
                </a:tc>
                <a:tc>
                  <a:txBody>
                    <a:bodyPr/>
                    <a:lstStyle/>
                    <a:p>
                      <a:pPr marL="0" indent="0" algn="just">
                        <a:buFont typeface="Wingdings" panose="05000000000000000000" pitchFamily="2" charset="2"/>
                        <a:buNone/>
                      </a:pPr>
                      <a:r>
                        <a:rPr lang="en-ZA" sz="1200" dirty="0" smtClean="0"/>
                        <a:t>R57million</a:t>
                      </a:r>
                    </a:p>
                  </a:txBody>
                  <a:tcPr/>
                </a:tc>
                <a:tc>
                  <a:txBody>
                    <a:bodyPr/>
                    <a:lstStyle/>
                    <a:p>
                      <a:r>
                        <a:rPr lang="en-ZA" sz="1200" dirty="0" smtClean="0"/>
                        <a:t>R58million</a:t>
                      </a:r>
                      <a:endParaRPr lang="en-ZA" sz="1200" dirty="0"/>
                    </a:p>
                  </a:txBody>
                  <a:tcPr/>
                </a:tc>
                <a:tc>
                  <a:txBody>
                    <a:bodyPr/>
                    <a:lstStyle/>
                    <a:p>
                      <a:pPr marL="171450" indent="-171450" algn="just">
                        <a:buFont typeface="Arial" panose="020B0604020202020204" pitchFamily="34" charset="0"/>
                        <a:buChar char="•"/>
                      </a:pPr>
                      <a:r>
                        <a:rPr lang="en-ZA" sz="1200" dirty="0" smtClean="0"/>
                        <a:t>Expedite the delivery </a:t>
                      </a:r>
                      <a:r>
                        <a:rPr lang="en-ZA" sz="1200" baseline="0" dirty="0" smtClean="0"/>
                        <a:t>of school furniture stock from other SEE factories. By end July 2019</a:t>
                      </a:r>
                      <a:endParaRPr lang="en-ZA" sz="1200" dirty="0"/>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t>Total</a:t>
                      </a:r>
                      <a:r>
                        <a:rPr lang="en-ZA" sz="1200" baseline="0" dirty="0" smtClean="0"/>
                        <a:t> value of deliveries expected by the end of March 2019 (R68million that include additional R6million which will be delivered)</a:t>
                      </a:r>
                      <a:endParaRPr lang="en-ZA" sz="1200" dirty="0" smtClean="0"/>
                    </a:p>
                    <a:p>
                      <a:pPr marL="171450" indent="-171450" algn="just">
                        <a:buFont typeface="Arial" panose="020B0604020202020204" pitchFamily="34" charset="0"/>
                        <a:buChar char="•"/>
                      </a:pPr>
                      <a:endParaRPr lang="en-ZA"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99396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400" b="1" u="sng" dirty="0" smtClean="0"/>
              <a:t>Delivering on existing Major Orders (continued)</a:t>
            </a:r>
            <a:endParaRPr lang="en-ZA" sz="2400" b="1" u="sng"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17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92660556"/>
              </p:ext>
            </p:extLst>
          </p:nvPr>
        </p:nvGraphicFramePr>
        <p:xfrm>
          <a:off x="251520" y="1412776"/>
          <a:ext cx="8640961" cy="5212080"/>
        </p:xfrm>
        <a:graphic>
          <a:graphicData uri="http://schemas.openxmlformats.org/drawingml/2006/table">
            <a:tbl>
              <a:tblPr firstRow="1" bandRow="1">
                <a:tableStyleId>{5C22544A-7EE6-4342-B048-85BDC9FD1C3A}</a:tableStyleId>
              </a:tblPr>
              <a:tblGrid>
                <a:gridCol w="439388">
                  <a:extLst>
                    <a:ext uri="{9D8B030D-6E8A-4147-A177-3AD203B41FA5}">
                      <a16:colId xmlns:a16="http://schemas.microsoft.com/office/drawing/2014/main" xmlns="" val="20000"/>
                    </a:ext>
                  </a:extLst>
                </a:gridCol>
                <a:gridCol w="970221">
                  <a:extLst>
                    <a:ext uri="{9D8B030D-6E8A-4147-A177-3AD203B41FA5}">
                      <a16:colId xmlns:a16="http://schemas.microsoft.com/office/drawing/2014/main" xmlns="" val="20001"/>
                    </a:ext>
                  </a:extLst>
                </a:gridCol>
                <a:gridCol w="1164459">
                  <a:extLst>
                    <a:ext uri="{9D8B030D-6E8A-4147-A177-3AD203B41FA5}">
                      <a16:colId xmlns:a16="http://schemas.microsoft.com/office/drawing/2014/main" xmlns="" val="20002"/>
                    </a:ext>
                  </a:extLst>
                </a:gridCol>
                <a:gridCol w="1103171">
                  <a:extLst>
                    <a:ext uri="{9D8B030D-6E8A-4147-A177-3AD203B41FA5}">
                      <a16:colId xmlns:a16="http://schemas.microsoft.com/office/drawing/2014/main" xmlns="" val="20003"/>
                    </a:ext>
                  </a:extLst>
                </a:gridCol>
                <a:gridCol w="1041885">
                  <a:extLst>
                    <a:ext uri="{9D8B030D-6E8A-4147-A177-3AD203B41FA5}">
                      <a16:colId xmlns:a16="http://schemas.microsoft.com/office/drawing/2014/main" xmlns="" val="20004"/>
                    </a:ext>
                  </a:extLst>
                </a:gridCol>
                <a:gridCol w="1103171">
                  <a:extLst>
                    <a:ext uri="{9D8B030D-6E8A-4147-A177-3AD203B41FA5}">
                      <a16:colId xmlns:a16="http://schemas.microsoft.com/office/drawing/2014/main" xmlns="" val="20005"/>
                    </a:ext>
                  </a:extLst>
                </a:gridCol>
                <a:gridCol w="1409333">
                  <a:extLst>
                    <a:ext uri="{9D8B030D-6E8A-4147-A177-3AD203B41FA5}">
                      <a16:colId xmlns:a16="http://schemas.microsoft.com/office/drawing/2014/main" xmlns="" val="20006"/>
                    </a:ext>
                  </a:extLst>
                </a:gridCol>
                <a:gridCol w="1409333">
                  <a:extLst>
                    <a:ext uri="{9D8B030D-6E8A-4147-A177-3AD203B41FA5}">
                      <a16:colId xmlns:a16="http://schemas.microsoft.com/office/drawing/2014/main" xmlns="" val="20007"/>
                    </a:ext>
                  </a:extLst>
                </a:gridCol>
              </a:tblGrid>
              <a:tr h="370840">
                <a:tc>
                  <a:txBody>
                    <a:bodyPr/>
                    <a:lstStyle/>
                    <a:p>
                      <a:r>
                        <a:rPr lang="en-ZA" sz="1200" dirty="0" smtClean="0"/>
                        <a:t>No</a:t>
                      </a:r>
                      <a:endParaRPr lang="en-ZA" sz="1200" dirty="0"/>
                    </a:p>
                  </a:txBody>
                  <a:tcPr/>
                </a:tc>
                <a:tc>
                  <a:txBody>
                    <a:bodyPr/>
                    <a:lstStyle/>
                    <a:p>
                      <a:r>
                        <a:rPr lang="en-ZA" sz="1200" dirty="0" smtClean="0"/>
                        <a:t>Customer </a:t>
                      </a:r>
                      <a:endParaRPr lang="en-ZA" sz="1200" dirty="0"/>
                    </a:p>
                  </a:txBody>
                  <a:tcPr/>
                </a:tc>
                <a:tc>
                  <a:txBody>
                    <a:bodyPr/>
                    <a:lstStyle/>
                    <a:p>
                      <a:r>
                        <a:rPr lang="en-ZA" sz="1200" dirty="0" smtClean="0"/>
                        <a:t>Products Ordered</a:t>
                      </a:r>
                      <a:endParaRPr lang="en-ZA" sz="1200" dirty="0"/>
                    </a:p>
                  </a:txBody>
                  <a:tcPr/>
                </a:tc>
                <a:tc>
                  <a:txBody>
                    <a:bodyPr/>
                    <a:lstStyle/>
                    <a:p>
                      <a:r>
                        <a:rPr lang="en-ZA" sz="1200" dirty="0" smtClean="0"/>
                        <a:t>Order Value</a:t>
                      </a:r>
                      <a:endParaRPr lang="en-ZA" sz="1200" dirty="0"/>
                    </a:p>
                  </a:txBody>
                  <a:tcPr/>
                </a:tc>
                <a:tc>
                  <a:txBody>
                    <a:bodyPr/>
                    <a:lstStyle/>
                    <a:p>
                      <a:r>
                        <a:rPr lang="en-ZA" sz="1200" dirty="0" smtClean="0"/>
                        <a:t>Value of Deliveries</a:t>
                      </a:r>
                      <a:r>
                        <a:rPr lang="en-ZA" sz="1200" baseline="0" dirty="0" smtClean="0"/>
                        <a:t> to Date</a:t>
                      </a:r>
                      <a:endParaRPr lang="en-ZA" sz="1200" dirty="0"/>
                    </a:p>
                  </a:txBody>
                  <a:tcPr/>
                </a:tc>
                <a:tc>
                  <a:txBody>
                    <a:bodyPr/>
                    <a:lstStyle/>
                    <a:p>
                      <a:r>
                        <a:rPr lang="en-ZA" sz="1200" dirty="0" smtClean="0"/>
                        <a:t>Value of Backlog</a:t>
                      </a:r>
                      <a:endParaRPr lang="en-ZA" sz="1200" dirty="0"/>
                    </a:p>
                  </a:txBody>
                  <a:tcPr/>
                </a:tc>
                <a:tc>
                  <a:txBody>
                    <a:bodyPr/>
                    <a:lstStyle/>
                    <a:p>
                      <a:r>
                        <a:rPr lang="en-ZA" sz="1200" dirty="0" smtClean="0"/>
                        <a:t>Action Plan to complete order</a:t>
                      </a:r>
                      <a:endParaRPr lang="en-ZA" sz="1200" dirty="0"/>
                    </a:p>
                  </a:txBody>
                  <a:tcPr/>
                </a:tc>
                <a:tc>
                  <a:txBody>
                    <a:bodyPr/>
                    <a:lstStyle/>
                    <a:p>
                      <a:r>
                        <a:rPr lang="en-ZA" sz="1200" dirty="0" smtClean="0"/>
                        <a:t>Progress Report</a:t>
                      </a:r>
                      <a:endParaRPr lang="en-ZA" sz="1200" dirty="0"/>
                    </a:p>
                  </a:txBody>
                  <a:tcPr/>
                </a:tc>
                <a:extLst>
                  <a:ext uri="{0D108BD9-81ED-4DB2-BD59-A6C34878D82A}">
                    <a16:rowId xmlns:a16="http://schemas.microsoft.com/office/drawing/2014/main" xmlns="" val="10000"/>
                  </a:ext>
                </a:extLst>
              </a:tr>
              <a:tr h="370840">
                <a:tc>
                  <a:txBody>
                    <a:bodyPr/>
                    <a:lstStyle/>
                    <a:p>
                      <a:r>
                        <a:rPr lang="en-ZA" sz="1200" dirty="0" smtClean="0"/>
                        <a:t>3</a:t>
                      </a:r>
                      <a:endParaRPr lang="en-ZA" sz="1200" dirty="0"/>
                    </a:p>
                  </a:txBody>
                  <a:tcPr/>
                </a:tc>
                <a:tc>
                  <a:txBody>
                    <a:bodyPr/>
                    <a:lstStyle/>
                    <a:p>
                      <a:r>
                        <a:rPr lang="en-ZA" sz="1200" dirty="0" smtClean="0"/>
                        <a:t>National</a:t>
                      </a:r>
                      <a:r>
                        <a:rPr lang="en-ZA" sz="1200" baseline="0" dirty="0" smtClean="0"/>
                        <a:t> Department of Basic Education</a:t>
                      </a:r>
                    </a:p>
                    <a:p>
                      <a:endParaRPr lang="en-ZA" sz="1200" baseline="0" dirty="0" smtClean="0"/>
                    </a:p>
                    <a:p>
                      <a:endParaRPr lang="en-ZA" sz="1200" baseline="0" dirty="0" smtClean="0"/>
                    </a:p>
                    <a:p>
                      <a:r>
                        <a:rPr lang="en-ZA" sz="1200" baseline="0" dirty="0" smtClean="0"/>
                        <a:t>October 2018</a:t>
                      </a:r>
                      <a:endParaRPr lang="en-ZA" sz="1200" dirty="0"/>
                    </a:p>
                  </a:txBody>
                  <a:tcPr/>
                </a:tc>
                <a:tc>
                  <a:txBody>
                    <a:bodyPr/>
                    <a:lstStyle/>
                    <a:p>
                      <a:pPr marL="171450" indent="-171450">
                        <a:buFont typeface="Arial" panose="020B0604020202020204" pitchFamily="34" charset="0"/>
                        <a:buChar char="•"/>
                      </a:pPr>
                      <a:r>
                        <a:rPr lang="en-ZA" sz="1200" dirty="0" smtClean="0"/>
                        <a:t>School Furniture </a:t>
                      </a:r>
                      <a:endParaRPr lang="en-ZA" sz="1200" dirty="0"/>
                    </a:p>
                  </a:txBody>
                  <a:tcPr/>
                </a:tc>
                <a:tc>
                  <a:txBody>
                    <a:bodyPr/>
                    <a:lstStyle/>
                    <a:p>
                      <a:pPr marL="0" indent="0" algn="just">
                        <a:buFont typeface="Arial" panose="020B0604020202020204" pitchFamily="34" charset="0"/>
                        <a:buNone/>
                      </a:pPr>
                      <a:r>
                        <a:rPr lang="en-ZA" sz="1200" dirty="0" smtClean="0"/>
                        <a:t>R</a:t>
                      </a:r>
                      <a:r>
                        <a:rPr lang="en-ZA" sz="1200" baseline="0" dirty="0" smtClean="0"/>
                        <a:t> 2.5million</a:t>
                      </a:r>
                      <a:endParaRPr lang="en-ZA" sz="1200" dirty="0"/>
                    </a:p>
                  </a:txBody>
                  <a:tcPr/>
                </a:tc>
                <a:tc>
                  <a:txBody>
                    <a:bodyPr/>
                    <a:lstStyle/>
                    <a:p>
                      <a:pPr marL="0" indent="0" algn="just">
                        <a:buFont typeface="Wingdings" panose="05000000000000000000" pitchFamily="2" charset="2"/>
                        <a:buNone/>
                      </a:pPr>
                      <a:r>
                        <a:rPr lang="en-ZA" sz="1200" dirty="0" smtClean="0"/>
                        <a:t>R200</a:t>
                      </a:r>
                      <a:r>
                        <a:rPr lang="en-ZA" sz="1200" baseline="0" dirty="0" smtClean="0"/>
                        <a:t> 000</a:t>
                      </a:r>
                      <a:r>
                        <a:rPr lang="en-ZA" sz="1200" dirty="0" smtClean="0"/>
                        <a:t>.00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R2.3million </a:t>
                      </a:r>
                    </a:p>
                    <a:p>
                      <a:endParaRPr lang="en-ZA" sz="1200" dirty="0"/>
                    </a:p>
                  </a:txBody>
                  <a:tcPr/>
                </a:tc>
                <a:tc>
                  <a:txBody>
                    <a:bodyPr/>
                    <a:lstStyle/>
                    <a:p>
                      <a:pPr marL="171450" indent="-171450" algn="just">
                        <a:buFont typeface="Arial" panose="020B0604020202020204" pitchFamily="34" charset="0"/>
                        <a:buChar char="•"/>
                      </a:pPr>
                      <a:r>
                        <a:rPr lang="en-ZA" sz="1200" dirty="0" smtClean="0"/>
                        <a:t>Expedite</a:t>
                      </a:r>
                      <a:r>
                        <a:rPr lang="en-ZA" sz="1200" baseline="0" dirty="0" smtClean="0"/>
                        <a:t> d</a:t>
                      </a:r>
                      <a:r>
                        <a:rPr lang="en-ZA" sz="1200" dirty="0" smtClean="0"/>
                        <a:t>eliveries</a:t>
                      </a:r>
                      <a:r>
                        <a:rPr lang="en-ZA" sz="1200" baseline="0" dirty="0" smtClean="0"/>
                        <a:t> of the backlog items by transferring finished stock from other factories.</a:t>
                      </a: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t>Stock has been transferred from Durban and Cape Town factories to the East London factory.</a:t>
                      </a: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t>Projected delivery value by end of March 2019 is R2.5milllion</a:t>
                      </a:r>
                      <a:endParaRPr lang="en-ZA" sz="1200" dirty="0" smtClean="0"/>
                    </a:p>
                  </a:txBody>
                  <a:tcPr/>
                </a:tc>
                <a:extLst>
                  <a:ext uri="{0D108BD9-81ED-4DB2-BD59-A6C34878D82A}">
                    <a16:rowId xmlns:a16="http://schemas.microsoft.com/office/drawing/2014/main" xmlns="" val="10001"/>
                  </a:ext>
                </a:extLst>
              </a:tr>
              <a:tr h="370840">
                <a:tc>
                  <a:txBody>
                    <a:bodyPr/>
                    <a:lstStyle/>
                    <a:p>
                      <a:r>
                        <a:rPr lang="en-ZA" sz="1200" dirty="0" smtClean="0"/>
                        <a:t>4</a:t>
                      </a:r>
                      <a:endParaRPr lang="en-ZA" sz="1200" dirty="0"/>
                    </a:p>
                  </a:txBody>
                  <a:tcPr/>
                </a:tc>
                <a:tc>
                  <a:txBody>
                    <a:bodyPr/>
                    <a:lstStyle/>
                    <a:p>
                      <a:r>
                        <a:rPr lang="en-ZA" sz="1200" dirty="0" smtClean="0"/>
                        <a:t>Western Cape</a:t>
                      </a:r>
                      <a:r>
                        <a:rPr lang="en-ZA" sz="1200" baseline="0" dirty="0" smtClean="0"/>
                        <a:t> Department of Health </a:t>
                      </a:r>
                      <a:endParaRPr lang="en-ZA" sz="1200" dirty="0"/>
                    </a:p>
                  </a:txBody>
                  <a:tcPr/>
                </a:tc>
                <a:tc>
                  <a:txBody>
                    <a:bodyPr/>
                    <a:lstStyle/>
                    <a:p>
                      <a:pPr marL="171450" indent="-171450">
                        <a:buFont typeface="Arial" panose="020B0604020202020204" pitchFamily="34" charset="0"/>
                        <a:buChar char="•"/>
                      </a:pPr>
                      <a:r>
                        <a:rPr lang="en-ZA" sz="1200" dirty="0" smtClean="0"/>
                        <a:t>Hospital</a:t>
                      </a:r>
                      <a:r>
                        <a:rPr lang="en-ZA" sz="1200" baseline="0" dirty="0" smtClean="0"/>
                        <a:t> linen </a:t>
                      </a:r>
                      <a:endParaRPr lang="en-ZA" sz="1200" dirty="0"/>
                    </a:p>
                  </a:txBody>
                  <a:tcPr/>
                </a:tc>
                <a:tc>
                  <a:txBody>
                    <a:bodyPr/>
                    <a:lstStyle/>
                    <a:p>
                      <a:pPr marL="0" indent="0" algn="just">
                        <a:buFont typeface="Arial" panose="020B0604020202020204" pitchFamily="34" charset="0"/>
                        <a:buNone/>
                      </a:pPr>
                      <a:r>
                        <a:rPr lang="en-ZA" sz="1200" dirty="0" smtClean="0"/>
                        <a:t>R30million</a:t>
                      </a:r>
                      <a:endParaRPr lang="en-ZA" sz="1200" dirty="0"/>
                    </a:p>
                  </a:txBody>
                  <a:tcPr/>
                </a:tc>
                <a:tc>
                  <a:txBody>
                    <a:bodyPr/>
                    <a:lstStyle/>
                    <a:p>
                      <a:pPr marL="0" indent="0" algn="just">
                        <a:buFont typeface="Wingdings" panose="05000000000000000000" pitchFamily="2" charset="2"/>
                        <a:buNone/>
                      </a:pPr>
                      <a:r>
                        <a:rPr lang="en-ZA" sz="1200" dirty="0" smtClean="0"/>
                        <a:t>R25million</a:t>
                      </a:r>
                    </a:p>
                  </a:txBody>
                  <a:tcPr/>
                </a:tc>
                <a:tc>
                  <a:txBody>
                    <a:bodyPr/>
                    <a:lstStyle/>
                    <a:p>
                      <a:r>
                        <a:rPr lang="en-ZA" sz="1200" dirty="0" smtClean="0"/>
                        <a:t>R5million </a:t>
                      </a:r>
                      <a:endParaRPr lang="en-ZA" sz="1200" dirty="0"/>
                    </a:p>
                  </a:txBody>
                  <a:tcPr/>
                </a:tc>
                <a:tc>
                  <a:txBody>
                    <a:bodyPr/>
                    <a:lstStyle/>
                    <a:p>
                      <a:pPr marL="171450" indent="-171450" algn="just">
                        <a:buFont typeface="Arial" panose="020B0604020202020204" pitchFamily="34" charset="0"/>
                        <a:buChar char="•"/>
                      </a:pPr>
                      <a:r>
                        <a:rPr lang="en-ZA" sz="1200" dirty="0" smtClean="0"/>
                        <a:t>Overtime implementation.</a:t>
                      </a:r>
                    </a:p>
                    <a:p>
                      <a:pPr marL="0" indent="0" algn="just">
                        <a:buFont typeface="Arial" panose="020B0604020202020204" pitchFamily="34" charset="0"/>
                        <a:buNone/>
                      </a:pPr>
                      <a:endParaRPr lang="en-ZA" sz="1200" dirty="0"/>
                    </a:p>
                  </a:txBody>
                  <a:tcPr/>
                </a:tc>
                <a:tc>
                  <a:txBody>
                    <a:bodyPr/>
                    <a:lstStyle/>
                    <a:p>
                      <a:pPr marL="171450" indent="-171450" algn="just">
                        <a:buFont typeface="Arial" panose="020B0604020202020204" pitchFamily="34" charset="0"/>
                        <a:buChar char="•"/>
                      </a:pPr>
                      <a:r>
                        <a:rPr lang="en-ZA" sz="1200" dirty="0" smtClean="0"/>
                        <a:t>Raw materials have will</a:t>
                      </a:r>
                      <a:r>
                        <a:rPr lang="en-ZA" sz="1200" baseline="0" dirty="0" smtClean="0"/>
                        <a:t> be received by the end of February 2019. </a:t>
                      </a:r>
                    </a:p>
                    <a:p>
                      <a:pPr marL="171450" indent="-171450" algn="just">
                        <a:buFont typeface="Arial" panose="020B0604020202020204" pitchFamily="34" charset="0"/>
                        <a:buChar char="•"/>
                      </a:pPr>
                      <a:endParaRPr lang="en-ZA" sz="1200" baseline="0" dirty="0" smtClean="0"/>
                    </a:p>
                    <a:p>
                      <a:pPr marL="171450" indent="-171450" algn="just">
                        <a:buFont typeface="Arial" panose="020B0604020202020204" pitchFamily="34" charset="0"/>
                        <a:buChar char="•"/>
                      </a:pPr>
                      <a:r>
                        <a:rPr lang="en-ZA" sz="1200" baseline="0" dirty="0" smtClean="0"/>
                        <a:t>Total value of deliveries to be completed by the end of March R30million</a:t>
                      </a:r>
                      <a:endParaRPr lang="en-ZA"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25749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400" b="1" dirty="0" smtClean="0">
                <a:solidFill>
                  <a:prstClr val="black"/>
                </a:solidFill>
                <a:ea typeface="ＭＳ Ｐゴシック" pitchFamily="-80" charset="-128"/>
                <a:cs typeface="+mj-cs"/>
              </a:rPr>
              <a:t>3.4. IMPROVING ON OVERALL APP PERFORMANCE DURING </a:t>
            </a:r>
            <a:r>
              <a:rPr lang="en-US" sz="2400" b="1" dirty="0">
                <a:solidFill>
                  <a:prstClr val="black"/>
                </a:solidFill>
                <a:ea typeface="ＭＳ Ｐゴシック" pitchFamily="-80" charset="-128"/>
                <a:cs typeface="+mj-cs"/>
              </a:rPr>
              <a:t>QPR 3</a:t>
            </a:r>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graphicFrame>
        <p:nvGraphicFramePr>
          <p:cNvPr id="6" name="Table 5"/>
          <p:cNvGraphicFramePr>
            <a:graphicFrameLocks noGrp="1"/>
          </p:cNvGraphicFramePr>
          <p:nvPr>
            <p:extLst/>
          </p:nvPr>
        </p:nvGraphicFramePr>
        <p:xfrm>
          <a:off x="319881" y="1485898"/>
          <a:ext cx="8504238" cy="4071935"/>
        </p:xfrm>
        <a:graphic>
          <a:graphicData uri="http://schemas.openxmlformats.org/drawingml/2006/table">
            <a:tbl>
              <a:tblPr/>
              <a:tblGrid>
                <a:gridCol w="2329899">
                  <a:extLst>
                    <a:ext uri="{9D8B030D-6E8A-4147-A177-3AD203B41FA5}">
                      <a16:colId xmlns:a16="http://schemas.microsoft.com/office/drawing/2014/main" xmlns="" val="20000"/>
                    </a:ext>
                  </a:extLst>
                </a:gridCol>
                <a:gridCol w="1217355">
                  <a:extLst>
                    <a:ext uri="{9D8B030D-6E8A-4147-A177-3AD203B41FA5}">
                      <a16:colId xmlns:a16="http://schemas.microsoft.com/office/drawing/2014/main" xmlns="" val="20001"/>
                    </a:ext>
                  </a:extLst>
                </a:gridCol>
                <a:gridCol w="1247193">
                  <a:extLst>
                    <a:ext uri="{9D8B030D-6E8A-4147-A177-3AD203B41FA5}">
                      <a16:colId xmlns:a16="http://schemas.microsoft.com/office/drawing/2014/main" xmlns="" val="20002"/>
                    </a:ext>
                  </a:extLst>
                </a:gridCol>
                <a:gridCol w="1114514">
                  <a:extLst>
                    <a:ext uri="{9D8B030D-6E8A-4147-A177-3AD203B41FA5}">
                      <a16:colId xmlns:a16="http://schemas.microsoft.com/office/drawing/2014/main" xmlns="" val="20003"/>
                    </a:ext>
                  </a:extLst>
                </a:gridCol>
                <a:gridCol w="1114513">
                  <a:extLst>
                    <a:ext uri="{9D8B030D-6E8A-4147-A177-3AD203B41FA5}">
                      <a16:colId xmlns:a16="http://schemas.microsoft.com/office/drawing/2014/main" xmlns="" val="20004"/>
                    </a:ext>
                  </a:extLst>
                </a:gridCol>
                <a:gridCol w="1480764">
                  <a:extLst>
                    <a:ext uri="{9D8B030D-6E8A-4147-A177-3AD203B41FA5}">
                      <a16:colId xmlns:a16="http://schemas.microsoft.com/office/drawing/2014/main" xmlns="" val="20005"/>
                    </a:ext>
                  </a:extLst>
                </a:gridCol>
              </a:tblGrid>
              <a:tr h="1033781">
                <a:tc>
                  <a:txBody>
                    <a:bodyPr/>
                    <a:lstStyle/>
                    <a:p>
                      <a:pPr marL="0" marR="0" algn="ctr" fontAlgn="b">
                        <a:spcBef>
                          <a:spcPts val="0"/>
                        </a:spcBef>
                        <a:spcAft>
                          <a:spcPts val="0"/>
                        </a:spcAft>
                      </a:pPr>
                      <a:r>
                        <a:rPr lang="en-GB" sz="1600" b="1" kern="1200" dirty="0" smtClean="0">
                          <a:solidFill>
                            <a:srgbClr val="000000"/>
                          </a:solidFill>
                          <a:effectLst/>
                          <a:latin typeface="+mj-lt"/>
                          <a:ea typeface="Times New Roman"/>
                          <a:cs typeface="Arial" panose="020B0604020202020204" pitchFamily="34" charset="0"/>
                        </a:rPr>
                        <a:t>Strategic  Objective</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smtClean="0">
                          <a:solidFill>
                            <a:srgbClr val="000000"/>
                          </a:solidFill>
                          <a:effectLst/>
                          <a:latin typeface="+mj-lt"/>
                          <a:ea typeface="Times New Roman"/>
                          <a:cs typeface="Arial" panose="020B0604020202020204" pitchFamily="34" charset="0"/>
                        </a:rPr>
                        <a:t>Annual Planned </a:t>
                      </a:r>
                      <a:r>
                        <a:rPr lang="en-GB" sz="1600" b="1" kern="1200" dirty="0">
                          <a:solidFill>
                            <a:srgbClr val="000000"/>
                          </a:solidFill>
                          <a:effectLst/>
                          <a:latin typeface="+mj-lt"/>
                          <a:ea typeface="Times New Roman"/>
                          <a:cs typeface="Arial" panose="020B0604020202020204" pitchFamily="34" charset="0"/>
                        </a:rPr>
                        <a:t>Indictors</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effectLst/>
                          <a:latin typeface="+mj-lt"/>
                          <a:ea typeface="Times New Roman"/>
                          <a:cs typeface="Arial" panose="020B0604020202020204" pitchFamily="34" charset="0"/>
                        </a:rPr>
                        <a:t>Indicators </a:t>
                      </a:r>
                      <a:r>
                        <a:rPr lang="en-GB" sz="1600" b="1" kern="1200" dirty="0" smtClean="0">
                          <a:effectLst/>
                          <a:latin typeface="+mj-lt"/>
                          <a:ea typeface="Times New Roman"/>
                          <a:cs typeface="Arial" panose="020B0604020202020204" pitchFamily="34" charset="0"/>
                        </a:rPr>
                        <a:t>with targets reporting </a:t>
                      </a:r>
                      <a:r>
                        <a:rPr lang="en-GB" sz="1600" b="1" u="none" kern="1200" dirty="0">
                          <a:solidFill>
                            <a:schemeClr val="tx1"/>
                          </a:solidFill>
                          <a:effectLst/>
                          <a:latin typeface="+mj-lt"/>
                          <a:ea typeface="Times New Roman"/>
                          <a:cs typeface="Arial" panose="020B0604020202020204" pitchFamily="34" charset="0"/>
                        </a:rPr>
                        <a:t>in </a:t>
                      </a:r>
                      <a:r>
                        <a:rPr lang="en-GB" sz="1600" b="1" u="none" kern="1200" dirty="0" smtClean="0">
                          <a:solidFill>
                            <a:schemeClr val="tx1"/>
                          </a:solidFill>
                          <a:effectLst/>
                          <a:latin typeface="+mj-lt"/>
                          <a:ea typeface="Times New Roman"/>
                          <a:cs typeface="Arial" panose="020B0604020202020204" pitchFamily="34" charset="0"/>
                        </a:rPr>
                        <a:t>Semester</a:t>
                      </a:r>
                      <a:r>
                        <a:rPr lang="en-GB" sz="1600" b="1" u="none" kern="1200" baseline="0" dirty="0" smtClean="0">
                          <a:solidFill>
                            <a:schemeClr val="tx1"/>
                          </a:solidFill>
                          <a:effectLst/>
                          <a:latin typeface="+mj-lt"/>
                          <a:ea typeface="Times New Roman"/>
                          <a:cs typeface="Arial" panose="020B0604020202020204" pitchFamily="34" charset="0"/>
                        </a:rPr>
                        <a:t> 1</a:t>
                      </a:r>
                      <a:endParaRPr lang="en-US" sz="1600" b="1" u="none" dirty="0">
                        <a:solidFill>
                          <a:schemeClr val="tx1"/>
                        </a:solidFill>
                        <a:effectLst/>
                        <a:latin typeface="+mj-lt"/>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8000"/>
                          </a:solidFill>
                          <a:effectLst/>
                          <a:latin typeface="+mj-lt"/>
                          <a:ea typeface="Times New Roman"/>
                          <a:cs typeface="Arial" panose="020B0604020202020204" pitchFamily="34" charset="0"/>
                        </a:rPr>
                        <a:t>Achieved</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FF0000"/>
                          </a:solidFill>
                          <a:effectLst/>
                          <a:latin typeface="+mj-lt"/>
                          <a:ea typeface="Times New Roman"/>
                          <a:cs typeface="Arial" panose="020B0604020202020204" pitchFamily="34" charset="0"/>
                        </a:rPr>
                        <a:t>Not Achieved</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0000"/>
                          </a:solidFill>
                          <a:effectLst/>
                          <a:latin typeface="+mj-lt"/>
                          <a:ea typeface="Times New Roman"/>
                          <a:cs typeface="Arial" panose="020B0604020202020204" pitchFamily="34" charset="0"/>
                        </a:rPr>
                        <a:t>Overall </a:t>
                      </a:r>
                      <a:r>
                        <a:rPr lang="en-GB" sz="1600" b="1" kern="1200" dirty="0" smtClean="0">
                          <a:solidFill>
                            <a:srgbClr val="000000"/>
                          </a:solidFill>
                          <a:effectLst/>
                          <a:latin typeface="+mj-lt"/>
                          <a:ea typeface="Times New Roman"/>
                          <a:cs typeface="Arial" panose="020B0604020202020204" pitchFamily="34" charset="0"/>
                        </a:rPr>
                        <a:t>Achievement %</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733259">
                <a:tc>
                  <a:txBody>
                    <a:bodyPr/>
                    <a:lstStyle/>
                    <a:p>
                      <a:pPr marL="0" marR="0" algn="l" fontAlgn="b">
                        <a:spcBef>
                          <a:spcPts val="0"/>
                        </a:spcBef>
                        <a:spcAft>
                          <a:spcPts val="0"/>
                        </a:spcAft>
                      </a:pPr>
                      <a:r>
                        <a:rPr lang="en-US" sz="1600" b="0" dirty="0" smtClean="0">
                          <a:solidFill>
                            <a:schemeClr val="tx1"/>
                          </a:solidFill>
                          <a:effectLst/>
                          <a:latin typeface="+mj-lt"/>
                          <a:ea typeface="Times New Roman"/>
                          <a:cs typeface="Arial" panose="020B0604020202020204" pitchFamily="34" charset="0"/>
                        </a:rPr>
                        <a:t>Provide work opportunities for People with Disabilities</a:t>
                      </a:r>
                      <a:endParaRPr lang="en-US" sz="1600" b="0" dirty="0">
                        <a:solidFill>
                          <a:schemeClr val="tx1"/>
                        </a:solidFill>
                        <a:effectLst/>
                        <a:latin typeface="+mj-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solidFill>
                            <a:srgbClr val="00B05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mj-lt"/>
                          <a:ea typeface="Times New Roman"/>
                          <a:cs typeface="Arial" panose="020B0604020202020204" pitchFamily="34" charset="0"/>
                        </a:rPr>
                        <a:t>50</a:t>
                      </a:r>
                      <a:r>
                        <a:rPr lang="en-US" sz="1600" b="1" dirty="0">
                          <a:solidFill>
                            <a:srgbClr val="FF0000"/>
                          </a:solidFill>
                          <a:effectLst/>
                          <a:latin typeface="+mj-lt"/>
                          <a:ea typeface="Times New Roman"/>
                          <a:cs typeface="Arial" panose="020B0604020202020204" pitchFamily="34" charset="0"/>
                        </a:rPr>
                        <a:t>%</a:t>
                      </a:r>
                      <a:endParaRPr lang="en-ZA" sz="1600" dirty="0">
                        <a:solidFill>
                          <a:srgbClr val="FF0000"/>
                        </a:solidFill>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76828">
                <a:tc>
                  <a:txBody>
                    <a:bodyPr/>
                    <a:lstStyle/>
                    <a:p>
                      <a:pPr marL="0" marR="0" algn="l" fontAlgn="b">
                        <a:spcBef>
                          <a:spcPts val="0"/>
                        </a:spcBef>
                        <a:spcAft>
                          <a:spcPts val="0"/>
                        </a:spcAft>
                      </a:pPr>
                      <a:r>
                        <a:rPr lang="en-GB" sz="1600" b="1" dirty="0">
                          <a:effectLst/>
                          <a:latin typeface="+mj-lt"/>
                          <a:ea typeface="Times New Roman"/>
                          <a:cs typeface="Arial" panose="020B0604020202020204" pitchFamily="34" charset="0"/>
                        </a:rPr>
                        <a:t>Total number of Indicators</a:t>
                      </a:r>
                      <a:endParaRPr lang="en-US" sz="1600" b="1" dirty="0">
                        <a:effectLst/>
                        <a:latin typeface="+mj-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smtClean="0">
                          <a:solidFill>
                            <a:srgbClr val="00000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smtClean="0">
                          <a:solidFill>
                            <a:srgbClr val="00000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1600" b="1" kern="1200" dirty="0" smtClean="0">
                          <a:solidFill>
                            <a:srgbClr val="FF0000"/>
                          </a:solidFill>
                          <a:effectLst/>
                          <a:latin typeface="+mj-lt"/>
                          <a:ea typeface="Times New Roman"/>
                          <a:cs typeface="Arial" panose="020B0604020202020204" pitchFamily="34" charset="0"/>
                        </a:rPr>
                        <a:t>50%</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1228067">
                <a:tc>
                  <a:txBody>
                    <a:bodyPr/>
                    <a:lstStyle/>
                    <a:p>
                      <a:pPr marL="0" marR="0" algn="l" fontAlgn="b">
                        <a:spcBef>
                          <a:spcPts val="0"/>
                        </a:spcBef>
                        <a:spcAft>
                          <a:spcPts val="0"/>
                        </a:spcAft>
                      </a:pPr>
                      <a:r>
                        <a:rPr lang="en-GB" sz="1600" b="1" kern="1200" dirty="0">
                          <a:solidFill>
                            <a:srgbClr val="000000"/>
                          </a:solidFill>
                          <a:effectLst/>
                          <a:latin typeface="+mj-lt"/>
                          <a:ea typeface="Times New Roman"/>
                          <a:cs typeface="Arial" panose="020B0604020202020204" pitchFamily="34" charset="0"/>
                        </a:rPr>
                        <a:t>Overall  Performance</a:t>
                      </a:r>
                      <a:endParaRPr lang="en-US" sz="1600" b="1" dirty="0">
                        <a:effectLst/>
                        <a:latin typeface="+mj-lt"/>
                        <a:ea typeface="Times New Roman"/>
                        <a:cs typeface="Arial" panose="020B0604020202020204" pitchFamily="34" charset="0"/>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600" b="1" dirty="0" smtClean="0">
                          <a:effectLst/>
                          <a:latin typeface="+mj-lt"/>
                          <a:ea typeface="Times New Roman"/>
                          <a:cs typeface="Arial" panose="020B0604020202020204" pitchFamily="34" charset="0"/>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600" b="1" dirty="0" smtClean="0">
                        <a:effectLst/>
                        <a:latin typeface="+mj-lt"/>
                        <a:ea typeface="Times New Roman"/>
                        <a:cs typeface="Arial" panose="020B0604020202020204" pitchFamily="34" charset="0"/>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600" b="1" dirty="0" smtClean="0">
                          <a:effectLst/>
                          <a:latin typeface="+mj-lt"/>
                          <a:ea typeface="Calibri"/>
                          <a:cs typeface="Arial" panose="020B0604020202020204" pitchFamily="34" charset="0"/>
                        </a:rPr>
                        <a:t>1</a:t>
                      </a:r>
                      <a:endParaRPr lang="en-ZA" sz="1600" b="1" dirty="0">
                        <a:effectLst/>
                        <a:latin typeface="+mj-lt"/>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dirty="0" smtClean="0">
                          <a:effectLst/>
                          <a:latin typeface="+mj-lt"/>
                          <a:ea typeface="Calibri"/>
                          <a:cs typeface="Arial" panose="020B0604020202020204" pitchFamily="34" charset="0"/>
                        </a:rPr>
                        <a:t>1</a:t>
                      </a:r>
                      <a:endParaRPr lang="en-ZA" sz="1600" b="1" dirty="0">
                        <a:effectLst/>
                        <a:latin typeface="+mj-lt"/>
                        <a:ea typeface="Calibri"/>
                        <a:cs typeface="Arial" panose="020B0604020202020204" pitchFamily="34" charset="0"/>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208367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763" y="190500"/>
            <a:ext cx="8229600" cy="719138"/>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3.4.1. COMPARATIVE ANALYSIS PER PROGRAMME FOR Q1 TO Q3  2018/19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nvPr>
        </p:nvGraphicFramePr>
        <p:xfrm>
          <a:off x="174172" y="1413691"/>
          <a:ext cx="8786947" cy="4017731"/>
        </p:xfrm>
        <a:graphic>
          <a:graphicData uri="http://schemas.openxmlformats.org/drawingml/2006/table">
            <a:tbl>
              <a:tblPr firstRow="1" bandRow="1">
                <a:tableStyleId>{5C22544A-7EE6-4342-B048-85BDC9FD1C3A}</a:tableStyleId>
              </a:tblPr>
              <a:tblGrid>
                <a:gridCol w="1889990">
                  <a:extLst>
                    <a:ext uri="{9D8B030D-6E8A-4147-A177-3AD203B41FA5}">
                      <a16:colId xmlns:a16="http://schemas.microsoft.com/office/drawing/2014/main" xmlns="" val="20000"/>
                    </a:ext>
                  </a:extLst>
                </a:gridCol>
                <a:gridCol w="751969">
                  <a:extLst>
                    <a:ext uri="{9D8B030D-6E8A-4147-A177-3AD203B41FA5}">
                      <a16:colId xmlns:a16="http://schemas.microsoft.com/office/drawing/2014/main" xmlns="" val="20001"/>
                    </a:ext>
                  </a:extLst>
                </a:gridCol>
                <a:gridCol w="834214">
                  <a:extLst>
                    <a:ext uri="{9D8B030D-6E8A-4147-A177-3AD203B41FA5}">
                      <a16:colId xmlns:a16="http://schemas.microsoft.com/office/drawing/2014/main" xmlns="" val="20002"/>
                    </a:ext>
                  </a:extLst>
                </a:gridCol>
                <a:gridCol w="798965">
                  <a:extLst>
                    <a:ext uri="{9D8B030D-6E8A-4147-A177-3AD203B41FA5}">
                      <a16:colId xmlns:a16="http://schemas.microsoft.com/office/drawing/2014/main" xmlns="" val="20003"/>
                    </a:ext>
                  </a:extLst>
                </a:gridCol>
                <a:gridCol w="751969">
                  <a:extLst>
                    <a:ext uri="{9D8B030D-6E8A-4147-A177-3AD203B41FA5}">
                      <a16:colId xmlns:a16="http://schemas.microsoft.com/office/drawing/2014/main" xmlns="" val="20004"/>
                    </a:ext>
                  </a:extLst>
                </a:gridCol>
                <a:gridCol w="798965">
                  <a:extLst>
                    <a:ext uri="{9D8B030D-6E8A-4147-A177-3AD203B41FA5}">
                      <a16:colId xmlns:a16="http://schemas.microsoft.com/office/drawing/2014/main" xmlns="" val="20005"/>
                    </a:ext>
                  </a:extLst>
                </a:gridCol>
                <a:gridCol w="740219">
                  <a:extLst>
                    <a:ext uri="{9D8B030D-6E8A-4147-A177-3AD203B41FA5}">
                      <a16:colId xmlns:a16="http://schemas.microsoft.com/office/drawing/2014/main" xmlns="" val="20006"/>
                    </a:ext>
                  </a:extLst>
                </a:gridCol>
                <a:gridCol w="727137">
                  <a:extLst>
                    <a:ext uri="{9D8B030D-6E8A-4147-A177-3AD203B41FA5}">
                      <a16:colId xmlns:a16="http://schemas.microsoft.com/office/drawing/2014/main" xmlns="" val="1783812989"/>
                    </a:ext>
                  </a:extLst>
                </a:gridCol>
                <a:gridCol w="753300">
                  <a:extLst>
                    <a:ext uri="{9D8B030D-6E8A-4147-A177-3AD203B41FA5}">
                      <a16:colId xmlns:a16="http://schemas.microsoft.com/office/drawing/2014/main" xmlns="" val="3098963236"/>
                    </a:ext>
                  </a:extLst>
                </a:gridCol>
                <a:gridCol w="740219">
                  <a:extLst>
                    <a:ext uri="{9D8B030D-6E8A-4147-A177-3AD203B41FA5}">
                      <a16:colId xmlns:a16="http://schemas.microsoft.com/office/drawing/2014/main" xmlns="" val="1831362904"/>
                    </a:ext>
                  </a:extLst>
                </a:gridCol>
              </a:tblGrid>
              <a:tr h="576253">
                <a:tc rowSpan="2">
                  <a:txBody>
                    <a:bodyPr/>
                    <a:lstStyle/>
                    <a:p>
                      <a:endParaRPr lang="en-US" sz="1400" dirty="0" smtClean="0">
                        <a:solidFill>
                          <a:schemeClr val="tx1"/>
                        </a:solidFill>
                      </a:endParaRP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dirty="0" smtClean="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3</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2018/19 </a:t>
                      </a:r>
                      <a:endParaRPr lang="en-US" sz="14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1299928">
                <a:tc vMerge="1">
                  <a:txBody>
                    <a:bodyPr/>
                    <a:lstStyle/>
                    <a:p>
                      <a:endParaRPr lang="en-US"/>
                    </a:p>
                  </a:txBody>
                  <a:tcPr/>
                </a:tc>
                <a:tc>
                  <a:txBody>
                    <a:bodyPr/>
                    <a:lstStyle/>
                    <a:p>
                      <a:pPr algn="ctr"/>
                      <a:r>
                        <a:rPr lang="en-US" sz="1400" b="1" dirty="0" smtClean="0">
                          <a:solidFill>
                            <a:schemeClr val="tx1"/>
                          </a:solidFill>
                        </a:rPr>
                        <a:t>Quarter1</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B050"/>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2</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B050"/>
                          </a:solidFill>
                        </a:rPr>
                        <a:t>Overall 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a:t>
                      </a:r>
                      <a:r>
                        <a:rPr lang="en-US" sz="1400" b="1" baseline="0" dirty="0" smtClean="0">
                          <a:solidFill>
                            <a:schemeClr val="tx1"/>
                          </a:solidFill>
                        </a:rPr>
                        <a:t> 3</a:t>
                      </a:r>
                      <a:endParaRPr lang="en-US" sz="1400" b="1" dirty="0" smtClean="0">
                        <a:solidFill>
                          <a:schemeClr val="tx1"/>
                        </a:solidFill>
                      </a:endParaRP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B050"/>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531739">
                <a:tc>
                  <a:txBody>
                    <a:bodyPr/>
                    <a:lstStyle/>
                    <a:p>
                      <a:r>
                        <a:rPr lang="en-US" sz="1400" b="1" dirty="0" smtClean="0"/>
                        <a:t>SEE</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smtClean="0">
                          <a:effectLst/>
                          <a:latin typeface="Calibri"/>
                          <a:ea typeface="DengXian"/>
                          <a:cs typeface="Arial"/>
                        </a:rPr>
                        <a:t>2</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dirty="0" smtClean="0">
                          <a:solidFill>
                            <a:schemeClr val="tx1"/>
                          </a:solidFill>
                          <a:effectLst/>
                          <a:latin typeface="Calibri"/>
                          <a:ea typeface="DengXian"/>
                          <a:cs typeface="Arial"/>
                        </a:rPr>
                        <a:t>0</a:t>
                      </a:r>
                      <a:endParaRPr lang="en-ZA" sz="1400" dirty="0">
                        <a:solidFill>
                          <a:schemeClr val="tx1"/>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effectLst/>
                          <a:latin typeface="Calibri"/>
                          <a:ea typeface="DengXian"/>
                          <a:cs typeface="Arial"/>
                        </a:rPr>
                        <a:t>2</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dirty="0" smtClean="0">
                          <a:effectLst/>
                          <a:latin typeface="Calibri"/>
                          <a:ea typeface="DengXian"/>
                          <a:cs typeface="Arial"/>
                        </a:rPr>
                        <a:t>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US" sz="1400" b="1" dirty="0" smtClean="0">
                          <a:solidFill>
                            <a:srgbClr val="FF0000"/>
                          </a:solidFill>
                          <a:effectLst/>
                          <a:latin typeface="+mn-lt"/>
                          <a:ea typeface="Times New Roman"/>
                          <a:cs typeface="Arial"/>
                        </a:rPr>
                        <a:t>0%</a:t>
                      </a:r>
                      <a:endParaRPr lang="en-US" sz="1400" b="1" dirty="0">
                        <a:solidFill>
                          <a:srgbClr val="FF0000"/>
                        </a:solidFill>
                        <a:effectLst/>
                        <a:latin typeface="+mn-lt"/>
                        <a:ea typeface="Times New Rom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607025">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smtClean="0">
                          <a:effectLst/>
                          <a:latin typeface="Calibri"/>
                          <a:ea typeface="DengXian"/>
                          <a:cs typeface="Arial"/>
                        </a:rPr>
                        <a:t>2</a:t>
                      </a:r>
                      <a:endParaRPr lang="en-ZA" sz="1400" dirty="0">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400" dirty="0" smtClean="0">
                          <a:solidFill>
                            <a:schemeClr val="tx1"/>
                          </a:solidFill>
                          <a:effectLst/>
                          <a:latin typeface="Calibri"/>
                          <a:ea typeface="DengXian"/>
                          <a:cs typeface="Arial"/>
                        </a:rPr>
                        <a:t>0</a:t>
                      </a:r>
                      <a:endParaRPr lang="en-ZA" sz="1400" dirty="0">
                        <a:solidFill>
                          <a:schemeClr val="tx1"/>
                        </a:solidFill>
                        <a:effectLst/>
                        <a:latin typeface="Calibri"/>
                        <a:ea typeface="DengXian"/>
                        <a:cs typeface="Arial"/>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spcAft>
                          <a:spcPts val="0"/>
                        </a:spcAft>
                      </a:pPr>
                      <a:r>
                        <a:rPr lang="en-US" sz="1400" b="1" dirty="0" smtClean="0">
                          <a:solidFill>
                            <a:srgbClr val="FF0000"/>
                          </a:solidFill>
                          <a:effectLst/>
                          <a:latin typeface="Calibri"/>
                          <a:ea typeface="Times New Roman"/>
                          <a:cs typeface="Arial"/>
                        </a:rPr>
                        <a:t>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US" sz="1400" b="1" dirty="0" smtClean="0">
                          <a:effectLst/>
                          <a:latin typeface="Calibri"/>
                          <a:ea typeface="DengXian"/>
                          <a:cs typeface="Arial"/>
                        </a:rPr>
                        <a:t>2</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400" dirty="0" smtClean="0">
                          <a:effectLst/>
                          <a:latin typeface="Calibri"/>
                          <a:ea typeface="DengXian"/>
                          <a:cs typeface="Arial"/>
                        </a:rPr>
                        <a:t>0</a:t>
                      </a:r>
                      <a:endParaRPr lang="en-ZA" sz="1400" dirty="0">
                        <a:effectLst/>
                        <a:latin typeface="Calibri"/>
                        <a:ea typeface="DengXi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spcAft>
                          <a:spcPts val="0"/>
                        </a:spcAft>
                      </a:pPr>
                      <a:r>
                        <a:rPr lang="en-US" sz="1400" b="1" dirty="0" smtClean="0">
                          <a:solidFill>
                            <a:srgbClr val="FF0000"/>
                          </a:solidFill>
                          <a:effectLst/>
                          <a:latin typeface="+mn-lt"/>
                          <a:ea typeface="Times New Roman"/>
                          <a:cs typeface="Arial"/>
                        </a:rPr>
                        <a:t>0%</a:t>
                      </a:r>
                      <a:endParaRPr lang="en-US" sz="1400" b="1" dirty="0">
                        <a:solidFill>
                          <a:srgbClr val="FF0000"/>
                        </a:solidFill>
                        <a:effectLst/>
                        <a:latin typeface="+mn-lt"/>
                        <a:ea typeface="Times New Roman"/>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847557">
                <a:tc gridSpan="10">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751864"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661F85-E3A0-4437-90F6-C2195EEB8C69}"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69022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Table of contents</a:t>
            </a:r>
            <a:endParaRPr lang="en-ZA" dirty="0"/>
          </a:p>
        </p:txBody>
      </p:sp>
      <p:sp>
        <p:nvSpPr>
          <p:cNvPr id="3" name="Content Placeholder 2"/>
          <p:cNvSpPr>
            <a:spLocks noGrp="1"/>
          </p:cNvSpPr>
          <p:nvPr>
            <p:ph idx="1"/>
          </p:nvPr>
        </p:nvSpPr>
        <p:spPr/>
        <p:txBody>
          <a:bodyPr/>
          <a:lstStyle/>
          <a:p>
            <a:pPr marL="514350" indent="-514350">
              <a:buAutoNum type="arabicPeriod"/>
            </a:pPr>
            <a:r>
              <a:rPr lang="en-ZA" sz="2400" dirty="0" smtClean="0"/>
              <a:t>Background and SEE Situational Analysis</a:t>
            </a:r>
          </a:p>
          <a:p>
            <a:pPr marL="514350" indent="-514350">
              <a:buAutoNum type="arabicPeriod"/>
            </a:pPr>
            <a:r>
              <a:rPr lang="en-ZA" sz="2400" dirty="0" smtClean="0"/>
              <a:t>SEE 2019- 2024 Strategic Direction  </a:t>
            </a:r>
          </a:p>
          <a:p>
            <a:pPr marL="514350" indent="-514350">
              <a:buAutoNum type="arabicPeriod"/>
            </a:pPr>
            <a:r>
              <a:rPr lang="en-ZA" sz="2400" dirty="0" smtClean="0"/>
              <a:t>Action Plan to improve SEE Performance by end of Q4.</a:t>
            </a:r>
          </a:p>
          <a:p>
            <a:pPr marL="514350" indent="-514350">
              <a:buAutoNum type="arabicPeriod"/>
            </a:pPr>
            <a:r>
              <a:rPr lang="en-ZA" sz="2400" dirty="0" smtClean="0"/>
              <a:t>Increase current employment by additional 1000 new jobs by 2024.</a:t>
            </a:r>
          </a:p>
          <a:p>
            <a:pPr marL="514350" indent="-514350">
              <a:buAutoNum type="arabicPeriod"/>
            </a:pPr>
            <a:r>
              <a:rPr lang="en-ZA" sz="2400" dirty="0" smtClean="0"/>
              <a:t>Increase revenue by R400m by 2024.</a:t>
            </a:r>
          </a:p>
          <a:p>
            <a:pPr marL="514350" indent="-514350">
              <a:buAutoNum type="arabicPeriod"/>
            </a:pPr>
            <a:r>
              <a:rPr lang="en-ZA" sz="2400" dirty="0" smtClean="0"/>
              <a:t>Change the SEE Business Model by 2024.</a:t>
            </a:r>
          </a:p>
          <a:p>
            <a:pPr marL="514350" indent="-514350">
              <a:buAutoNum type="arabicPeriod"/>
            </a:pPr>
            <a:r>
              <a:rPr lang="en-ZA" sz="2400" dirty="0" smtClean="0"/>
              <a:t>Financial Plan</a:t>
            </a:r>
          </a:p>
          <a:p>
            <a:pPr marL="514350" indent="-514350">
              <a:buAutoNum type="arabicPeriod"/>
            </a:pPr>
            <a:endParaRPr lang="en-ZA" sz="2400" dirty="0" smtClean="0"/>
          </a:p>
          <a:p>
            <a:pPr marL="514350" indent="-514350">
              <a:buAutoNum type="arabicPeriod"/>
            </a:pPr>
            <a:endParaRPr lang="en-ZA" dirty="0" smtClean="0"/>
          </a:p>
          <a:p>
            <a:pPr marL="514350" indent="-514350">
              <a:buAutoNum type="arabicPeriod"/>
            </a:pPr>
            <a:endParaRPr lang="en-ZA" dirty="0"/>
          </a:p>
        </p:txBody>
      </p:sp>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2</a:t>
            </a:fld>
            <a:endParaRPr lang="en-US" dirty="0"/>
          </a:p>
        </p:txBody>
      </p:sp>
    </p:spTree>
    <p:extLst>
      <p:ext uri="{BB962C8B-B14F-4D97-AF65-F5344CB8AC3E}">
        <p14:creationId xmlns:p14="http://schemas.microsoft.com/office/powerpoint/2010/main" xmlns="" val="2230886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altLang="en-US" sz="2400" b="1" dirty="0" smtClean="0">
                <a:ea typeface="ＭＳ Ｐゴシック" pitchFamily="34" charset="-128"/>
              </a:rPr>
              <a:t>3.4.2. Current Performance as at 28 February 2019</a:t>
            </a:r>
          </a:p>
        </p:txBody>
      </p:sp>
      <p:sp>
        <p:nvSpPr>
          <p:cNvPr id="3" name="Content Placeholder 2"/>
          <p:cNvSpPr>
            <a:spLocks noGrp="1"/>
          </p:cNvSpPr>
          <p:nvPr>
            <p:ph idx="1"/>
          </p:nvPr>
        </p:nvSpPr>
        <p:spPr/>
        <p:txBody>
          <a:bodyPr/>
          <a:lstStyle/>
          <a:p>
            <a:pPr>
              <a:buFont typeface="Arial" charset="0"/>
              <a:buChar char="•"/>
              <a:defRPr/>
            </a:pPr>
            <a:r>
              <a:rPr lang="en-US" sz="1800" dirty="0" smtClean="0">
                <a:solidFill>
                  <a:prstClr val="black"/>
                </a:solidFill>
                <a:latin typeface="Arial" panose="020B0604020202020204" pitchFamily="34" charset="0"/>
                <a:ea typeface="ＭＳ Ｐゴシック" pitchFamily="-80" charset="-128"/>
                <a:cs typeface="Arial" panose="020B0604020202020204" pitchFamily="34" charset="0"/>
              </a:rPr>
              <a:t>Additional new persons with disabilities employed at SEE were 96 against a target of 100.</a:t>
            </a:r>
          </a:p>
          <a:p>
            <a:pPr>
              <a:buFont typeface="Arial" charset="0"/>
              <a:buChar char="•"/>
              <a:defRPr/>
            </a:pPr>
            <a:endParaRPr lang="en-US" sz="1800" dirty="0" smtClean="0">
              <a:solidFill>
                <a:prstClr val="black"/>
              </a:solidFill>
              <a:latin typeface="Arial" panose="020B0604020202020204" pitchFamily="34" charset="0"/>
              <a:ea typeface="ＭＳ Ｐゴシック" pitchFamily="-80" charset="-128"/>
              <a:cs typeface="Arial" panose="020B0604020202020204" pitchFamily="34" charset="0"/>
            </a:endParaRPr>
          </a:p>
          <a:p>
            <a:pPr>
              <a:buFont typeface="Arial" charset="0"/>
              <a:buChar char="•"/>
              <a:defRPr/>
            </a:pPr>
            <a:r>
              <a:rPr lang="en-US" sz="1800" dirty="0" smtClean="0">
                <a:solidFill>
                  <a:prstClr val="black"/>
                </a:solidFill>
                <a:latin typeface="Arial" panose="020B0604020202020204" pitchFamily="34" charset="0"/>
                <a:ea typeface="ＭＳ Ｐゴシック" pitchFamily="-80" charset="-128"/>
                <a:cs typeface="Arial" panose="020B0604020202020204" pitchFamily="34" charset="0"/>
              </a:rPr>
              <a:t>Percentage sales generated as at 18 February 2019 was R 45m against  targeted value of R68m</a:t>
            </a:r>
            <a:r>
              <a:rPr lang="en-US" sz="1800" b="1" dirty="0">
                <a:solidFill>
                  <a:prstClr val="black"/>
                </a:solidFill>
                <a:latin typeface="Arial" panose="020B0604020202020204" pitchFamily="34" charset="0"/>
                <a:ea typeface="ＭＳ Ｐゴシック" pitchFamily="-80" charset="-128"/>
                <a:cs typeface="Arial" panose="020B0604020202020204" pitchFamily="34" charset="0"/>
              </a:rPr>
              <a:t/>
            </a:r>
            <a:br>
              <a:rPr lang="en-US" sz="1800" b="1" dirty="0">
                <a:solidFill>
                  <a:prstClr val="black"/>
                </a:solidFill>
                <a:latin typeface="Arial" panose="020B0604020202020204" pitchFamily="34" charset="0"/>
                <a:ea typeface="ＭＳ Ｐゴシック" pitchFamily="-80" charset="-128"/>
                <a:cs typeface="Arial" panose="020B0604020202020204" pitchFamily="34" charset="0"/>
              </a:rPr>
            </a:br>
            <a:r>
              <a:rPr lang="en-US" sz="1800" b="1" dirty="0">
                <a:solidFill>
                  <a:prstClr val="black"/>
                </a:solidFill>
                <a:latin typeface="Arial" panose="020B0604020202020204" pitchFamily="34" charset="0"/>
                <a:ea typeface="ＭＳ Ｐゴシック" pitchFamily="-80" charset="-128"/>
                <a:cs typeface="Arial" panose="020B0604020202020204" pitchFamily="34" charset="0"/>
              </a:rPr>
              <a:t/>
            </a:r>
            <a:br>
              <a:rPr lang="en-US" sz="1800" b="1" dirty="0">
                <a:solidFill>
                  <a:prstClr val="black"/>
                </a:solidFill>
                <a:latin typeface="Arial" panose="020B0604020202020204" pitchFamily="34" charset="0"/>
                <a:ea typeface="ＭＳ Ｐゴシック" pitchFamily="-80" charset="-128"/>
                <a:cs typeface="Arial" panose="020B0604020202020204" pitchFamily="34" charset="0"/>
              </a:rPr>
            </a:br>
            <a:endParaRPr lang="en-US" sz="1800" b="1" dirty="0" smtClean="0">
              <a:solidFill>
                <a:prstClr val="black"/>
              </a:solidFill>
              <a:latin typeface="Arial" panose="020B0604020202020204" pitchFamily="34" charset="0"/>
              <a:ea typeface="ＭＳ Ｐゴシック" pitchFamily="-80" charset="-128"/>
              <a:cs typeface="Arial" panose="020B0604020202020204" pitchFamily="34" charset="0"/>
            </a:endParaRPr>
          </a:p>
          <a:p>
            <a:pPr marL="0" indent="0">
              <a:buFont typeface="Arial" charset="0"/>
              <a:buNone/>
              <a:defRPr/>
            </a:pPr>
            <a:endParaRPr lang="en-US" sz="1800" b="1" dirty="0">
              <a:solidFill>
                <a:prstClr val="black"/>
              </a:solidFill>
              <a:latin typeface="Arial" panose="020B0604020202020204" pitchFamily="34" charset="0"/>
              <a:ea typeface="ＭＳ Ｐゴシック" pitchFamily="-80" charset="-128"/>
              <a:cs typeface="Arial" panose="020B0604020202020204" pitchFamily="34" charset="0"/>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20</a:t>
            </a:fld>
            <a:endParaRPr lang="en-US" altLang="en-US" sz="1200" dirty="0" smtClean="0">
              <a:solidFill>
                <a:srgbClr val="898989"/>
              </a:solidFill>
            </a:endParaRPr>
          </a:p>
        </p:txBody>
      </p:sp>
    </p:spTree>
    <p:extLst>
      <p:ext uri="{BB962C8B-B14F-4D97-AF65-F5344CB8AC3E}">
        <p14:creationId xmlns:p14="http://schemas.microsoft.com/office/powerpoint/2010/main" xmlns="" val="2073064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2781"/>
            <a:ext cx="8229600" cy="695460"/>
          </a:xfrm>
        </p:spPr>
        <p:txBody>
          <a:bodyPr/>
          <a:lstStyle/>
          <a:p>
            <a:pPr algn="l"/>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4.</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	</a:t>
            </a:r>
            <a:r>
              <a:rPr lang="en-GB" sz="2800" dirty="0" smtClean="0">
                <a:solidFill>
                  <a:schemeClr val="bg1"/>
                </a:solidFill>
                <a:effectLst>
                  <a:outerShdw blurRad="38100" dist="38100" dir="2700000" algn="tl">
                    <a:srgbClr val="000000">
                      <a:alpha val="43137"/>
                    </a:srgbClr>
                  </a:outerShdw>
                </a:effectLst>
                <a:latin typeface="Tw Cen MT" panose="020B0602020104020603" pitchFamily="34" charset="0"/>
              </a:rPr>
              <a:t>Strategies </a:t>
            </a:r>
            <a:r>
              <a:rPr lang="en-GB" sz="2800" dirty="0">
                <a:solidFill>
                  <a:schemeClr val="bg1"/>
                </a:solidFill>
                <a:effectLst>
                  <a:outerShdw blurRad="38100" dist="38100" dir="2700000" algn="tl">
                    <a:srgbClr val="000000">
                      <a:alpha val="43137"/>
                    </a:srgbClr>
                  </a:outerShdw>
                </a:effectLst>
                <a:latin typeface="Tw Cen MT" panose="020B0602020104020603" pitchFamily="34" charset="0"/>
              </a:rPr>
              <a:t>to create </a:t>
            </a:r>
            <a:r>
              <a:rPr lang="en-GB" sz="2800" dirty="0" smtClean="0">
                <a:solidFill>
                  <a:schemeClr val="bg1"/>
                </a:solidFill>
                <a:effectLst>
                  <a:outerShdw blurRad="38100" dist="38100" dir="2700000" algn="tl">
                    <a:srgbClr val="000000">
                      <a:alpha val="43137"/>
                    </a:srgbClr>
                  </a:outerShdw>
                </a:effectLst>
                <a:latin typeface="Tw Cen MT" panose="020B0602020104020603" pitchFamily="34" charset="0"/>
              </a:rPr>
              <a:t>new additional 1000 </a:t>
            </a:r>
            <a:r>
              <a:rPr lang="en-GB" sz="2800" dirty="0">
                <a:solidFill>
                  <a:schemeClr val="bg1"/>
                </a:solidFill>
                <a:effectLst>
                  <a:outerShdw blurRad="38100" dist="38100" dir="2700000" algn="tl">
                    <a:srgbClr val="000000">
                      <a:alpha val="43137"/>
                    </a:srgbClr>
                  </a:outerShdw>
                </a:effectLst>
                <a:latin typeface="Tw Cen MT" panose="020B0602020104020603" pitchFamily="34" charset="0"/>
              </a:rPr>
              <a:t>jobs by </a:t>
            </a:r>
            <a:r>
              <a:rPr lang="en-GB" sz="2800" dirty="0" smtClean="0">
                <a:solidFill>
                  <a:schemeClr val="bg1"/>
                </a:solidFill>
                <a:effectLst>
                  <a:outerShdw blurRad="38100" dist="38100" dir="2700000" algn="tl">
                    <a:srgbClr val="000000">
                      <a:alpha val="43137"/>
                    </a:srgbClr>
                  </a:outerShdw>
                </a:effectLst>
                <a:latin typeface="Tw Cen MT" panose="020B0602020104020603" pitchFamily="34" charset="0"/>
              </a:rPr>
              <a:t>		2024</a:t>
            </a:r>
            <a:endParaRPr lang="en-US" altLang="en-US" sz="28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21</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5" name="Diagram 4"/>
          <p:cNvGraphicFramePr/>
          <p:nvPr>
            <p:extLst>
              <p:ext uri="{D42A27DB-BD31-4B8C-83A1-F6EECF244321}">
                <p14:modId xmlns:p14="http://schemas.microsoft.com/office/powerpoint/2010/main" xmlns="" val="2249892167"/>
              </p:ext>
            </p:extLst>
          </p:nvPr>
        </p:nvGraphicFramePr>
        <p:xfrm>
          <a:off x="699752" y="1603062"/>
          <a:ext cx="81394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xmlns="" val="1343049506"/>
              </p:ext>
            </p:extLst>
          </p:nvPr>
        </p:nvGraphicFramePr>
        <p:xfrm>
          <a:off x="699752" y="1487152"/>
          <a:ext cx="813944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053239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b="1" dirty="0" smtClean="0"/>
              <a:t>4.1. Limpopo and Mpumalanga New Factory Projects </a:t>
            </a:r>
            <a:endParaRPr lang="en-ZA" sz="28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22</a:t>
            </a:fld>
            <a:endParaRPr lang="en-US" dirty="0"/>
          </a:p>
        </p:txBody>
      </p:sp>
      <p:sp>
        <p:nvSpPr>
          <p:cNvPr id="5" name="Rectangle 4"/>
          <p:cNvSpPr/>
          <p:nvPr/>
        </p:nvSpPr>
        <p:spPr>
          <a:xfrm>
            <a:off x="251520" y="1412776"/>
            <a:ext cx="8280920" cy="3785652"/>
          </a:xfrm>
          <a:prstGeom prst="rect">
            <a:avLst/>
          </a:prstGeom>
        </p:spPr>
        <p:txBody>
          <a:bodyPr wrap="square">
            <a:spAutoFit/>
          </a:bodyPr>
          <a:lstStyle/>
          <a:p>
            <a:pPr lvl="0" algn="just"/>
            <a:r>
              <a:rPr lang="en-ZA" sz="2400" b="1" dirty="0" smtClean="0"/>
              <a:t>Project Objectives</a:t>
            </a:r>
          </a:p>
          <a:p>
            <a:pPr lvl="0" algn="just"/>
            <a:endParaRPr lang="en-ZA" sz="2400" b="1" dirty="0"/>
          </a:p>
          <a:p>
            <a:pPr marL="285750" lvl="0" indent="-285750">
              <a:buFont typeface="Courier New" panose="02070309020205020404" pitchFamily="49" charset="0"/>
              <a:buChar char="o"/>
            </a:pPr>
            <a:r>
              <a:rPr lang="en-ZA" sz="1600" dirty="0"/>
              <a:t>Increase employment opportunities for persons with disabilities </a:t>
            </a:r>
            <a:endParaRPr lang="en-ZA" sz="1600" dirty="0" smtClean="0"/>
          </a:p>
          <a:p>
            <a:pPr marL="285750" lvl="0" indent="-285750">
              <a:buFont typeface="Courier New" panose="02070309020205020404" pitchFamily="49" charset="0"/>
              <a:buChar char="o"/>
            </a:pPr>
            <a:endParaRPr lang="en-ZA" sz="1600" dirty="0"/>
          </a:p>
          <a:p>
            <a:pPr marL="285750" lvl="0" indent="-285750">
              <a:buFont typeface="Courier New" panose="02070309020205020404" pitchFamily="49" charset="0"/>
              <a:buChar char="o"/>
            </a:pPr>
            <a:r>
              <a:rPr lang="en-ZA" sz="1600" dirty="0"/>
              <a:t>Grow the market and footprint of the entity by securing </a:t>
            </a:r>
            <a:r>
              <a:rPr lang="en-ZA" sz="1600" dirty="0" smtClean="0"/>
              <a:t>2 additional business </a:t>
            </a:r>
            <a:r>
              <a:rPr lang="en-ZA" sz="1600" dirty="0"/>
              <a:t>in Limpopo </a:t>
            </a:r>
            <a:r>
              <a:rPr lang="en-ZA" sz="1600" dirty="0" smtClean="0"/>
              <a:t>and Mpumalanga.</a:t>
            </a:r>
          </a:p>
          <a:p>
            <a:pPr marL="285750" lvl="0" indent="-285750">
              <a:buFont typeface="Courier New" panose="02070309020205020404" pitchFamily="49" charset="0"/>
              <a:buChar char="o"/>
            </a:pPr>
            <a:endParaRPr lang="en-ZA" sz="1600" dirty="0"/>
          </a:p>
          <a:p>
            <a:pPr marL="285750" lvl="0" indent="-285750">
              <a:buFont typeface="Courier New" panose="02070309020205020404" pitchFamily="49" charset="0"/>
              <a:buChar char="o"/>
            </a:pPr>
            <a:r>
              <a:rPr lang="en-ZA" sz="1600" dirty="0"/>
              <a:t>Increase the current production capacity of the entity</a:t>
            </a:r>
            <a:r>
              <a:rPr lang="en-ZA" sz="1600" dirty="0" smtClean="0"/>
              <a:t>.</a:t>
            </a:r>
          </a:p>
          <a:p>
            <a:pPr marL="285750" lvl="0" indent="-285750">
              <a:buFont typeface="Courier New" panose="02070309020205020404" pitchFamily="49" charset="0"/>
              <a:buChar char="o"/>
            </a:pPr>
            <a:endParaRPr lang="en-ZA" sz="1600" dirty="0"/>
          </a:p>
          <a:p>
            <a:pPr marL="285750" lvl="0" indent="-285750">
              <a:buFont typeface="Courier New" panose="02070309020205020404" pitchFamily="49" charset="0"/>
              <a:buChar char="o"/>
            </a:pPr>
            <a:r>
              <a:rPr lang="en-ZA" sz="1600" dirty="0"/>
              <a:t>Improve service delivery and customer service to current SEE customers who are in the Limpopo province</a:t>
            </a:r>
            <a:r>
              <a:rPr lang="en-ZA" sz="1600" dirty="0" smtClean="0"/>
              <a:t>.</a:t>
            </a:r>
          </a:p>
          <a:p>
            <a:pPr marL="285750" lvl="0" indent="-285750">
              <a:buFont typeface="Courier New" panose="02070309020205020404" pitchFamily="49" charset="0"/>
              <a:buChar char="o"/>
            </a:pPr>
            <a:endParaRPr lang="en-ZA" sz="1600" dirty="0"/>
          </a:p>
          <a:p>
            <a:pPr marL="285750" indent="-285750">
              <a:buFont typeface="Courier New" panose="02070309020205020404" pitchFamily="49" charset="0"/>
              <a:buChar char="o"/>
            </a:pPr>
            <a:r>
              <a:rPr lang="en-ZA" sz="1600" dirty="0"/>
              <a:t>Enable the SEE to achieve its mandate to create employment opportunities to persons with disabilities across South Africa</a:t>
            </a:r>
          </a:p>
        </p:txBody>
      </p:sp>
    </p:spTree>
    <p:extLst>
      <p:ext uri="{BB962C8B-B14F-4D97-AF65-F5344CB8AC3E}">
        <p14:creationId xmlns:p14="http://schemas.microsoft.com/office/powerpoint/2010/main" xmlns="" val="160682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dirty="0" smtClean="0"/>
              <a:t>4.2. New Factories Project </a:t>
            </a:r>
            <a:endParaRPr lang="en-ZA" sz="36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23</a:t>
            </a:fld>
            <a:endParaRPr lang="en-US" dirty="0"/>
          </a:p>
        </p:txBody>
      </p:sp>
      <p:sp>
        <p:nvSpPr>
          <p:cNvPr id="5" name="Rectangle 4"/>
          <p:cNvSpPr/>
          <p:nvPr/>
        </p:nvSpPr>
        <p:spPr>
          <a:xfrm>
            <a:off x="251520" y="1412776"/>
            <a:ext cx="8280920" cy="3785652"/>
          </a:xfrm>
          <a:prstGeom prst="rect">
            <a:avLst/>
          </a:prstGeom>
        </p:spPr>
        <p:txBody>
          <a:bodyPr wrap="square">
            <a:spAutoFit/>
          </a:bodyPr>
          <a:lstStyle/>
          <a:p>
            <a:pPr lvl="0" algn="just"/>
            <a:r>
              <a:rPr lang="en-ZA" sz="2400" b="1" dirty="0" smtClean="0"/>
              <a:t>Project Plan Overview</a:t>
            </a:r>
          </a:p>
          <a:p>
            <a:pPr lvl="0" algn="just"/>
            <a:endParaRPr lang="en-ZA" sz="2400" b="1" dirty="0"/>
          </a:p>
          <a:p>
            <a:pPr marL="285750" indent="-285750" algn="just">
              <a:buFont typeface="Courier New" panose="02070309020205020404" pitchFamily="49" charset="0"/>
              <a:buChar char="o"/>
            </a:pPr>
            <a:r>
              <a:rPr lang="en-ZA" sz="1600" dirty="0"/>
              <a:t>The project plan is currently in draft and </a:t>
            </a:r>
            <a:r>
              <a:rPr lang="en-ZA" sz="1600" dirty="0" smtClean="0"/>
              <a:t>is being discussed internally. </a:t>
            </a:r>
          </a:p>
          <a:p>
            <a:pPr marL="285750" indent="-285750" algn="just">
              <a:buFont typeface="Courier New" panose="02070309020205020404" pitchFamily="49" charset="0"/>
              <a:buChar char="o"/>
            </a:pPr>
            <a:endParaRPr lang="en-ZA" sz="1600" dirty="0" smtClean="0"/>
          </a:p>
          <a:p>
            <a:pPr marL="285750" indent="-285750" algn="just">
              <a:buFont typeface="Courier New" panose="02070309020205020404" pitchFamily="49" charset="0"/>
              <a:buChar char="o"/>
            </a:pPr>
            <a:r>
              <a:rPr lang="en-ZA" sz="1600" dirty="0" smtClean="0"/>
              <a:t>The </a:t>
            </a:r>
            <a:r>
              <a:rPr lang="en-ZA" sz="1600" dirty="0"/>
              <a:t>following are illustrations key milestones in the project plan and estimated time-frames. </a:t>
            </a:r>
            <a:endParaRPr lang="en-ZA" sz="1600" dirty="0" smtClean="0"/>
          </a:p>
          <a:p>
            <a:pPr marL="285750" indent="-285750" algn="just">
              <a:buFont typeface="Courier New" panose="02070309020205020404" pitchFamily="49" charset="0"/>
              <a:buChar char="o"/>
            </a:pPr>
            <a:endParaRPr lang="en-ZA" sz="1600" dirty="0" smtClean="0"/>
          </a:p>
          <a:p>
            <a:pPr marL="285750" indent="-285750" algn="just">
              <a:buFont typeface="Courier New" panose="02070309020205020404" pitchFamily="49" charset="0"/>
              <a:buChar char="o"/>
            </a:pPr>
            <a:r>
              <a:rPr lang="en-ZA" sz="1600" dirty="0" smtClean="0"/>
              <a:t>The </a:t>
            </a:r>
            <a:r>
              <a:rPr lang="en-ZA" sz="1600" dirty="0"/>
              <a:t>project has been divided into two phases to ensure that factory is established into a viable and sustainable business</a:t>
            </a:r>
            <a:r>
              <a:rPr lang="en-ZA" sz="1600" dirty="0" smtClean="0"/>
              <a:t>.</a:t>
            </a:r>
          </a:p>
          <a:p>
            <a:pPr marL="285750" indent="-285750" algn="just">
              <a:buFont typeface="Courier New" panose="02070309020205020404" pitchFamily="49" charset="0"/>
              <a:buChar char="o"/>
            </a:pPr>
            <a:endParaRPr lang="en-ZA" sz="1600" dirty="0"/>
          </a:p>
          <a:p>
            <a:pPr marL="285750" indent="-285750" algn="just">
              <a:buFont typeface="Courier New" panose="02070309020205020404" pitchFamily="49" charset="0"/>
              <a:buChar char="o"/>
            </a:pPr>
            <a:r>
              <a:rPr lang="en-ZA" sz="1600" dirty="0"/>
              <a:t>The 1</a:t>
            </a:r>
            <a:r>
              <a:rPr lang="en-ZA" sz="1600" baseline="30000" dirty="0"/>
              <a:t>st</a:t>
            </a:r>
            <a:r>
              <a:rPr lang="en-ZA" sz="1600" dirty="0"/>
              <a:t> phase will be the establishment and launching of the factory and the second phase will be the development of business and the operations of the factory which will involve the management of the factory until a permanent structure is approved and implemented.</a:t>
            </a:r>
          </a:p>
        </p:txBody>
      </p:sp>
    </p:spTree>
    <p:extLst>
      <p:ext uri="{BB962C8B-B14F-4D97-AF65-F5344CB8AC3E}">
        <p14:creationId xmlns:p14="http://schemas.microsoft.com/office/powerpoint/2010/main" xmlns="" val="2119129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dirty="0" smtClean="0"/>
              <a:t>4.3. Limpopo Factory Project </a:t>
            </a:r>
            <a:endParaRPr lang="en-ZA" sz="36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24</a:t>
            </a:fld>
            <a:endParaRPr lang="en-US" dirty="0"/>
          </a:p>
        </p:txBody>
      </p:sp>
      <p:sp>
        <p:nvSpPr>
          <p:cNvPr id="5" name="Rectangle 4"/>
          <p:cNvSpPr/>
          <p:nvPr/>
        </p:nvSpPr>
        <p:spPr>
          <a:xfrm>
            <a:off x="323528" y="1239143"/>
            <a:ext cx="8280920" cy="461665"/>
          </a:xfrm>
          <a:prstGeom prst="rect">
            <a:avLst/>
          </a:prstGeom>
        </p:spPr>
        <p:txBody>
          <a:bodyPr wrap="square">
            <a:spAutoFit/>
          </a:bodyPr>
          <a:lstStyle/>
          <a:p>
            <a:pPr lvl="0" algn="just"/>
            <a:r>
              <a:rPr lang="en-ZA" sz="2400" b="1" dirty="0" smtClean="0"/>
              <a:t>Project WBS</a:t>
            </a:r>
          </a:p>
        </p:txBody>
      </p:sp>
      <p:graphicFrame>
        <p:nvGraphicFramePr>
          <p:cNvPr id="3" name="Table 2"/>
          <p:cNvGraphicFramePr>
            <a:graphicFrameLocks noGrp="1"/>
          </p:cNvGraphicFramePr>
          <p:nvPr>
            <p:extLst/>
          </p:nvPr>
        </p:nvGraphicFramePr>
        <p:xfrm>
          <a:off x="395536" y="1678739"/>
          <a:ext cx="8424934" cy="4907280"/>
        </p:xfrm>
        <a:graphic>
          <a:graphicData uri="http://schemas.openxmlformats.org/drawingml/2006/table">
            <a:tbl>
              <a:tblPr firstRow="1" firstCol="1" bandRow="1">
                <a:tableStyleId>{93296810-A885-4BE3-A3E7-6D5BEEA58F35}</a:tableStyleId>
              </a:tblPr>
              <a:tblGrid>
                <a:gridCol w="849573">
                  <a:extLst>
                    <a:ext uri="{9D8B030D-6E8A-4147-A177-3AD203B41FA5}">
                      <a16:colId xmlns:a16="http://schemas.microsoft.com/office/drawing/2014/main" xmlns="" val="20000"/>
                    </a:ext>
                  </a:extLst>
                </a:gridCol>
                <a:gridCol w="2246770">
                  <a:extLst>
                    <a:ext uri="{9D8B030D-6E8A-4147-A177-3AD203B41FA5}">
                      <a16:colId xmlns:a16="http://schemas.microsoft.com/office/drawing/2014/main" xmlns="" val="20001"/>
                    </a:ext>
                  </a:extLst>
                </a:gridCol>
                <a:gridCol w="216024">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177543">
                  <a:extLst>
                    <a:ext uri="{9D8B030D-6E8A-4147-A177-3AD203B41FA5}">
                      <a16:colId xmlns:a16="http://schemas.microsoft.com/office/drawing/2014/main" xmlns="" val="20005"/>
                    </a:ext>
                  </a:extLst>
                </a:gridCol>
                <a:gridCol w="1486752">
                  <a:extLst>
                    <a:ext uri="{9D8B030D-6E8A-4147-A177-3AD203B41FA5}">
                      <a16:colId xmlns:a16="http://schemas.microsoft.com/office/drawing/2014/main" xmlns="" val="20006"/>
                    </a:ext>
                  </a:extLst>
                </a:gridCol>
              </a:tblGrid>
              <a:tr h="219320">
                <a:tc>
                  <a:txBody>
                    <a:bodyPr/>
                    <a:lstStyle/>
                    <a:p>
                      <a:pPr algn="l">
                        <a:lnSpc>
                          <a:spcPct val="115000"/>
                        </a:lnSpc>
                        <a:spcAft>
                          <a:spcPts val="0"/>
                        </a:spcAft>
                      </a:pPr>
                      <a:r>
                        <a:rPr lang="en-ZA" sz="1400" dirty="0" smtClean="0">
                          <a:effectLst/>
                        </a:rPr>
                        <a:t>Task No</a:t>
                      </a:r>
                      <a:r>
                        <a:rPr lang="en-ZA" sz="1400" dirty="0">
                          <a:effectLst/>
                        </a:rPr>
                        <a:t>.</a:t>
                      </a:r>
                      <a:endParaRPr lang="en-ZA" sz="1400" dirty="0">
                        <a:effectLst/>
                        <a:latin typeface="Calibri"/>
                        <a:ea typeface="Calibri"/>
                        <a:cs typeface="Times New Roman"/>
                      </a:endParaRPr>
                    </a:p>
                  </a:txBody>
                  <a:tcPr marL="39009" marR="39009" marT="0" marB="0" anchor="ctr"/>
                </a:tc>
                <a:tc gridSpan="2">
                  <a:txBody>
                    <a:bodyPr/>
                    <a:lstStyle/>
                    <a:p>
                      <a:pPr algn="l">
                        <a:lnSpc>
                          <a:spcPct val="115000"/>
                        </a:lnSpc>
                        <a:spcAft>
                          <a:spcPts val="0"/>
                        </a:spcAft>
                      </a:pPr>
                      <a:r>
                        <a:rPr lang="en-ZA" sz="1400" dirty="0">
                          <a:effectLst/>
                        </a:rPr>
                        <a:t>Task Description</a:t>
                      </a:r>
                      <a:endParaRPr lang="en-ZA" sz="1400" dirty="0">
                        <a:effectLst/>
                        <a:latin typeface="Calibri"/>
                        <a:ea typeface="Calibri"/>
                        <a:cs typeface="Times New Roman"/>
                      </a:endParaRPr>
                    </a:p>
                  </a:txBody>
                  <a:tcPr marL="39009" marR="39009" marT="0" marB="0" anchor="ctr"/>
                </a:tc>
                <a:tc hMerge="1">
                  <a:txBody>
                    <a:bodyPr/>
                    <a:lstStyle/>
                    <a:p>
                      <a:endParaRPr lang="en-ZA"/>
                    </a:p>
                  </a:txBody>
                  <a:tcPr/>
                </a:tc>
                <a:tc>
                  <a:txBody>
                    <a:bodyPr/>
                    <a:lstStyle/>
                    <a:p>
                      <a:pPr algn="l">
                        <a:lnSpc>
                          <a:spcPct val="115000"/>
                        </a:lnSpc>
                        <a:spcAft>
                          <a:spcPts val="0"/>
                        </a:spcAft>
                      </a:pPr>
                      <a:r>
                        <a:rPr lang="en-ZA" sz="1400" dirty="0">
                          <a:effectLst/>
                        </a:rPr>
                        <a:t>Start Date</a:t>
                      </a:r>
                      <a:endParaRPr lang="en-ZA" sz="1400" dirty="0">
                        <a:effectLst/>
                        <a:latin typeface="Calibri"/>
                        <a:ea typeface="Calibri"/>
                        <a:cs typeface="Times New Roman"/>
                      </a:endParaRPr>
                    </a:p>
                  </a:txBody>
                  <a:tcPr marL="39009" marR="39009" marT="0" marB="0" anchor="ctr"/>
                </a:tc>
                <a:tc>
                  <a:txBody>
                    <a:bodyPr/>
                    <a:lstStyle/>
                    <a:p>
                      <a:pPr algn="l">
                        <a:lnSpc>
                          <a:spcPct val="115000"/>
                        </a:lnSpc>
                        <a:spcAft>
                          <a:spcPts val="0"/>
                        </a:spcAft>
                      </a:pPr>
                      <a:r>
                        <a:rPr lang="en-ZA" sz="1400" dirty="0">
                          <a:effectLst/>
                        </a:rPr>
                        <a:t>End Date</a:t>
                      </a:r>
                      <a:endParaRPr lang="en-ZA" sz="1400" dirty="0">
                        <a:effectLst/>
                        <a:latin typeface="Calibri"/>
                        <a:ea typeface="Calibri"/>
                        <a:cs typeface="Times New Roman"/>
                      </a:endParaRPr>
                    </a:p>
                  </a:txBody>
                  <a:tcPr marL="39009" marR="39009" marT="0" marB="0" anchor="ctr"/>
                </a:tc>
                <a:tc>
                  <a:txBody>
                    <a:bodyPr/>
                    <a:lstStyle/>
                    <a:p>
                      <a:pPr algn="l">
                        <a:lnSpc>
                          <a:spcPct val="115000"/>
                        </a:lnSpc>
                        <a:spcAft>
                          <a:spcPts val="0"/>
                        </a:spcAft>
                      </a:pPr>
                      <a:r>
                        <a:rPr lang="en-ZA" sz="1400" smtClean="0">
                          <a:effectLst/>
                        </a:rPr>
                        <a:t>No of days</a:t>
                      </a:r>
                      <a:endParaRPr lang="en-ZA" sz="1400" dirty="0">
                        <a:effectLst/>
                        <a:latin typeface="Calibri"/>
                        <a:ea typeface="Calibri"/>
                        <a:cs typeface="Times New Roman"/>
                      </a:endParaRPr>
                    </a:p>
                  </a:txBody>
                  <a:tcPr marL="39009" marR="39009" marT="0" marB="0" anchor="ctr"/>
                </a:tc>
                <a:tc>
                  <a:txBody>
                    <a:bodyPr/>
                    <a:lstStyle/>
                    <a:p>
                      <a:pPr algn="l">
                        <a:lnSpc>
                          <a:spcPct val="115000"/>
                        </a:lnSpc>
                        <a:spcAft>
                          <a:spcPts val="0"/>
                        </a:spcAft>
                      </a:pPr>
                      <a:r>
                        <a:rPr lang="en-ZA" sz="1400" dirty="0">
                          <a:effectLst/>
                        </a:rPr>
                        <a:t>Responsibility</a:t>
                      </a:r>
                      <a:endParaRPr lang="en-ZA" sz="1400" dirty="0">
                        <a:effectLst/>
                        <a:latin typeface="Calibri"/>
                        <a:ea typeface="Calibri"/>
                        <a:cs typeface="Times New Roman"/>
                      </a:endParaRPr>
                    </a:p>
                  </a:txBody>
                  <a:tcPr marL="39009" marR="39009" marT="0" marB="0" anchor="ctr"/>
                </a:tc>
                <a:extLst>
                  <a:ext uri="{0D108BD9-81ED-4DB2-BD59-A6C34878D82A}">
                    <a16:rowId xmlns:a16="http://schemas.microsoft.com/office/drawing/2014/main" xmlns="" val="10000"/>
                  </a:ext>
                </a:extLst>
              </a:tr>
              <a:tr h="109660">
                <a:tc>
                  <a:txBody>
                    <a:bodyPr/>
                    <a:lstStyle/>
                    <a:p>
                      <a:pPr algn="r">
                        <a:lnSpc>
                          <a:spcPct val="115000"/>
                        </a:lnSpc>
                        <a:spcAft>
                          <a:spcPts val="0"/>
                        </a:spcAft>
                      </a:pPr>
                      <a:r>
                        <a:rPr lang="en-ZA" sz="1400" dirty="0" smtClean="0">
                          <a:effectLst/>
                          <a:latin typeface="+mn-lt"/>
                          <a:ea typeface="+mn-ea"/>
                          <a:cs typeface="+mn-cs"/>
                        </a:rPr>
                        <a:t>1</a:t>
                      </a:r>
                      <a:endParaRPr lang="en-ZA" sz="1400" dirty="0">
                        <a:effectLst/>
                        <a:latin typeface="Calibri"/>
                        <a:ea typeface="Calibri"/>
                        <a:cs typeface="Times New Roman"/>
                      </a:endParaRPr>
                    </a:p>
                  </a:txBody>
                  <a:tcPr marL="39009" marR="39009" marT="0" marB="0" anchor="ctr"/>
                </a:tc>
                <a:tc gridSpan="6">
                  <a:txBody>
                    <a:bodyPr/>
                    <a:lstStyle/>
                    <a:p>
                      <a:pPr algn="l">
                        <a:lnSpc>
                          <a:spcPct val="115000"/>
                        </a:lnSpc>
                        <a:spcAft>
                          <a:spcPts val="0"/>
                        </a:spcAft>
                      </a:pPr>
                      <a:r>
                        <a:rPr lang="en-ZA" sz="1400" b="1" dirty="0">
                          <a:effectLst/>
                        </a:rPr>
                        <a:t>Identify factory property in the province </a:t>
                      </a:r>
                      <a:endParaRPr lang="en-ZA" sz="1400" b="1" dirty="0">
                        <a:effectLst/>
                        <a:latin typeface="Calibri"/>
                        <a:ea typeface="Calibri"/>
                        <a:cs typeface="Times New Roman"/>
                      </a:endParaRPr>
                    </a:p>
                  </a:txBody>
                  <a:tcPr marL="39009" marR="39009"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15759">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Establish and negotiate terms of lease </a:t>
                      </a:r>
                      <a:endParaRPr lang="en-ZA" sz="1400" dirty="0">
                        <a:effectLst/>
                        <a:latin typeface="Calibri"/>
                        <a:ea typeface="Calibri"/>
                        <a:cs typeface="Times New Roman"/>
                      </a:endParaRPr>
                    </a:p>
                  </a:txBody>
                  <a:tcPr marL="39009" marR="39009" marT="0" marB="0" anchor="ctr">
                    <a:noFill/>
                  </a:tcPr>
                </a:tc>
                <a:tc gridSpan="2">
                  <a:txBody>
                    <a:bodyPr/>
                    <a:lstStyle/>
                    <a:p>
                      <a:pPr algn="ctr">
                        <a:lnSpc>
                          <a:spcPct val="115000"/>
                        </a:lnSpc>
                        <a:spcAft>
                          <a:spcPts val="0"/>
                        </a:spcAft>
                      </a:pPr>
                      <a:r>
                        <a:rPr lang="en-ZA" sz="1400" b="1" dirty="0">
                          <a:effectLst/>
                        </a:rPr>
                        <a:t>12 Feb. 19</a:t>
                      </a:r>
                      <a:endParaRPr lang="en-ZA" sz="1400" b="1"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ctr">
                        <a:lnSpc>
                          <a:spcPct val="115000"/>
                        </a:lnSpc>
                        <a:spcAft>
                          <a:spcPts val="0"/>
                        </a:spcAft>
                      </a:pPr>
                      <a:r>
                        <a:rPr lang="en-ZA" sz="1400" b="1" dirty="0">
                          <a:effectLst/>
                        </a:rPr>
                        <a:t>12 Feb. 19 </a:t>
                      </a:r>
                      <a:endParaRPr lang="en-ZA" sz="1400" b="1" dirty="0">
                        <a:effectLst/>
                        <a:latin typeface="Calibri"/>
                        <a:ea typeface="Calibri"/>
                        <a:cs typeface="Times New Roman"/>
                      </a:endParaRPr>
                    </a:p>
                  </a:txBody>
                  <a:tcPr marL="39009" marR="39009" marT="0" marB="0" anchor="ctr">
                    <a:noFill/>
                  </a:tcPr>
                </a:tc>
                <a:tc>
                  <a:txBody>
                    <a:bodyPr/>
                    <a:lstStyle/>
                    <a:p>
                      <a:pPr algn="ctr">
                        <a:lnSpc>
                          <a:spcPct val="115000"/>
                        </a:lnSpc>
                        <a:spcAft>
                          <a:spcPts val="0"/>
                        </a:spcAft>
                      </a:pPr>
                      <a:r>
                        <a:rPr lang="en-ZA" sz="1400" b="1" dirty="0">
                          <a:effectLst/>
                        </a:rPr>
                        <a:t>1 day</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SEE/DOL and Lessor</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2"/>
                  </a:ext>
                </a:extLst>
              </a:tr>
              <a:tr h="371493">
                <a:tc>
                  <a:txBody>
                    <a:bodyPr/>
                    <a:lstStyle/>
                    <a:p>
                      <a:pPr algn="l">
                        <a:lnSpc>
                          <a:spcPct val="115000"/>
                        </a:lnSpc>
                        <a:spcAft>
                          <a:spcPts val="0"/>
                        </a:spcAft>
                      </a:pPr>
                      <a:endParaRPr lang="en-ZA" sz="1400"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Secure/reserve identified property</a:t>
                      </a:r>
                      <a:endParaRPr lang="en-ZA" sz="1400" dirty="0">
                        <a:effectLst/>
                        <a:latin typeface="Calibri"/>
                        <a:ea typeface="Calibri"/>
                        <a:cs typeface="Times New Roman"/>
                      </a:endParaRPr>
                    </a:p>
                  </a:txBody>
                  <a:tcPr marL="39009" marR="39009" marT="0" marB="0" anchor="ctr">
                    <a:noFill/>
                  </a:tcPr>
                </a:tc>
                <a:tc gridSpan="2">
                  <a:txBody>
                    <a:bodyPr/>
                    <a:lstStyle/>
                    <a:p>
                      <a:pPr algn="ctr">
                        <a:lnSpc>
                          <a:spcPct val="115000"/>
                        </a:lnSpc>
                        <a:spcAft>
                          <a:spcPts val="0"/>
                        </a:spcAft>
                      </a:pPr>
                      <a:r>
                        <a:rPr lang="en-ZA" sz="1400" b="1" dirty="0">
                          <a:effectLst/>
                        </a:rPr>
                        <a:t>13 Feb. 19</a:t>
                      </a:r>
                      <a:endParaRPr lang="en-ZA" sz="1400" b="1"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ctr">
                        <a:lnSpc>
                          <a:spcPct val="115000"/>
                        </a:lnSpc>
                        <a:spcAft>
                          <a:spcPts val="0"/>
                        </a:spcAft>
                      </a:pPr>
                      <a:r>
                        <a:rPr lang="en-ZA" sz="1400" b="1" dirty="0">
                          <a:effectLst/>
                        </a:rPr>
                        <a:t>15 Feb. 19</a:t>
                      </a:r>
                      <a:endParaRPr lang="en-ZA" sz="1400" b="1" dirty="0">
                        <a:effectLst/>
                        <a:latin typeface="Calibri"/>
                        <a:ea typeface="Calibri"/>
                        <a:cs typeface="Times New Roman"/>
                      </a:endParaRPr>
                    </a:p>
                  </a:txBody>
                  <a:tcPr marL="39009" marR="39009" marT="0" marB="0" anchor="ctr">
                    <a:noFill/>
                  </a:tcPr>
                </a:tc>
                <a:tc>
                  <a:txBody>
                    <a:bodyPr/>
                    <a:lstStyle/>
                    <a:p>
                      <a:pPr algn="ctr">
                        <a:lnSpc>
                          <a:spcPct val="115000"/>
                        </a:lnSpc>
                        <a:spcAft>
                          <a:spcPts val="0"/>
                        </a:spcAft>
                      </a:pPr>
                      <a:r>
                        <a:rPr lang="en-ZA" sz="1400" b="1" dirty="0">
                          <a:effectLst/>
                        </a:rPr>
                        <a:t>3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SEE/DOL and Lessor</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3"/>
                  </a:ext>
                </a:extLst>
              </a:tr>
              <a:tr h="399235">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Draft MOU/Lease agreement </a:t>
                      </a:r>
                      <a:endParaRPr lang="en-ZA" sz="1400" dirty="0">
                        <a:effectLst/>
                        <a:latin typeface="Calibri"/>
                        <a:ea typeface="Calibri"/>
                        <a:cs typeface="Times New Roman"/>
                      </a:endParaRPr>
                    </a:p>
                  </a:txBody>
                  <a:tcPr marL="39009" marR="39009" marT="0" marB="0" anchor="ctr">
                    <a:noFill/>
                  </a:tcPr>
                </a:tc>
                <a:tc gridSpan="2">
                  <a:txBody>
                    <a:bodyPr/>
                    <a:lstStyle/>
                    <a:p>
                      <a:pPr algn="ctr">
                        <a:lnSpc>
                          <a:spcPct val="115000"/>
                        </a:lnSpc>
                        <a:spcAft>
                          <a:spcPts val="0"/>
                        </a:spcAft>
                      </a:pPr>
                      <a:r>
                        <a:rPr lang="en-ZA" sz="1400" b="1" dirty="0">
                          <a:effectLst/>
                        </a:rPr>
                        <a:t>18 Feb .19</a:t>
                      </a:r>
                      <a:endParaRPr lang="en-ZA" sz="1400" b="1"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ctr">
                        <a:lnSpc>
                          <a:spcPct val="115000"/>
                        </a:lnSpc>
                        <a:spcAft>
                          <a:spcPts val="0"/>
                        </a:spcAft>
                      </a:pPr>
                      <a:r>
                        <a:rPr lang="en-ZA" sz="1400" b="1" dirty="0">
                          <a:effectLst/>
                        </a:rPr>
                        <a:t>22 Feb. 19</a:t>
                      </a:r>
                      <a:endParaRPr lang="en-ZA" sz="1400" b="1" dirty="0">
                        <a:effectLst/>
                        <a:latin typeface="Calibri"/>
                        <a:ea typeface="Calibri"/>
                        <a:cs typeface="Times New Roman"/>
                      </a:endParaRPr>
                    </a:p>
                  </a:txBody>
                  <a:tcPr marL="39009" marR="39009" marT="0" marB="0" anchor="ctr">
                    <a:noFill/>
                  </a:tcPr>
                </a:tc>
                <a:tc>
                  <a:txBody>
                    <a:bodyPr/>
                    <a:lstStyle/>
                    <a:p>
                      <a:pPr algn="ctr">
                        <a:lnSpc>
                          <a:spcPct val="115000"/>
                        </a:lnSpc>
                        <a:spcAft>
                          <a:spcPts val="0"/>
                        </a:spcAft>
                      </a:pPr>
                      <a:r>
                        <a:rPr lang="en-ZA" sz="1400" b="1" dirty="0">
                          <a:effectLst/>
                        </a:rPr>
                        <a:t>5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SEE/DOL and Lessor</a:t>
                      </a:r>
                      <a:endParaRPr lang="en-ZA" sz="1400" dirty="0">
                        <a:effectLst/>
                        <a:latin typeface="Calibri"/>
                        <a:ea typeface="Calibri"/>
                        <a:cs typeface="Times New Roman"/>
                      </a:endParaRPr>
                    </a:p>
                  </a:txBody>
                  <a:tcPr marL="39009" marR="39009" marT="0" marB="0">
                    <a:noFill/>
                  </a:tcPr>
                </a:tc>
                <a:extLst>
                  <a:ext uri="{0D108BD9-81ED-4DB2-BD59-A6C34878D82A}">
                    <a16:rowId xmlns:a16="http://schemas.microsoft.com/office/drawing/2014/main" xmlns="" val="10004"/>
                  </a:ext>
                </a:extLst>
              </a:tr>
              <a:tr h="354969">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Sign Lease Agreement </a:t>
                      </a:r>
                      <a:endParaRPr lang="en-ZA" sz="1400" dirty="0">
                        <a:effectLst/>
                        <a:latin typeface="Calibri"/>
                        <a:ea typeface="Calibri"/>
                        <a:cs typeface="Times New Roman"/>
                      </a:endParaRPr>
                    </a:p>
                  </a:txBody>
                  <a:tcPr marL="39009" marR="39009" marT="0" marB="0" anchor="ctr">
                    <a:noFill/>
                  </a:tcPr>
                </a:tc>
                <a:tc gridSpan="2">
                  <a:txBody>
                    <a:bodyPr/>
                    <a:lstStyle/>
                    <a:p>
                      <a:pPr algn="ctr">
                        <a:lnSpc>
                          <a:spcPct val="115000"/>
                        </a:lnSpc>
                        <a:spcAft>
                          <a:spcPts val="0"/>
                        </a:spcAft>
                      </a:pPr>
                      <a:r>
                        <a:rPr lang="en-ZA" sz="1400" b="1" dirty="0">
                          <a:effectLst/>
                        </a:rPr>
                        <a:t>25 Feb. 19</a:t>
                      </a:r>
                      <a:endParaRPr lang="en-ZA" sz="1400" b="1"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ctr">
                        <a:lnSpc>
                          <a:spcPct val="115000"/>
                        </a:lnSpc>
                        <a:spcAft>
                          <a:spcPts val="0"/>
                        </a:spcAft>
                      </a:pPr>
                      <a:r>
                        <a:rPr lang="en-ZA" sz="1400" b="1" dirty="0">
                          <a:effectLst/>
                        </a:rPr>
                        <a:t>28 Feb. 19</a:t>
                      </a:r>
                      <a:endParaRPr lang="en-ZA" sz="1400" b="1" dirty="0">
                        <a:effectLst/>
                        <a:latin typeface="Calibri"/>
                        <a:ea typeface="Calibri"/>
                        <a:cs typeface="Times New Roman"/>
                      </a:endParaRPr>
                    </a:p>
                  </a:txBody>
                  <a:tcPr marL="39009" marR="39009" marT="0" marB="0" anchor="ctr">
                    <a:noFill/>
                  </a:tcPr>
                </a:tc>
                <a:tc>
                  <a:txBody>
                    <a:bodyPr/>
                    <a:lstStyle/>
                    <a:p>
                      <a:pPr algn="ctr">
                        <a:lnSpc>
                          <a:spcPct val="115000"/>
                        </a:lnSpc>
                        <a:spcAft>
                          <a:spcPts val="0"/>
                        </a:spcAft>
                      </a:pPr>
                      <a:r>
                        <a:rPr lang="en-ZA" sz="1400" b="1" dirty="0">
                          <a:effectLst/>
                        </a:rPr>
                        <a:t>4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SEE/DOL and Lessor</a:t>
                      </a:r>
                      <a:endParaRPr lang="en-ZA" sz="1400" dirty="0">
                        <a:effectLst/>
                        <a:latin typeface="Calibri"/>
                        <a:ea typeface="Calibri"/>
                        <a:cs typeface="Times New Roman"/>
                      </a:endParaRPr>
                    </a:p>
                  </a:txBody>
                  <a:tcPr marL="39009" marR="39009" marT="0" marB="0">
                    <a:noFill/>
                  </a:tcPr>
                </a:tc>
                <a:extLst>
                  <a:ext uri="{0D108BD9-81ED-4DB2-BD59-A6C34878D82A}">
                    <a16:rowId xmlns:a16="http://schemas.microsoft.com/office/drawing/2014/main" xmlns="" val="10005"/>
                  </a:ext>
                </a:extLst>
              </a:tr>
              <a:tr h="109660">
                <a:tc>
                  <a:txBody>
                    <a:bodyPr/>
                    <a:lstStyle/>
                    <a:p>
                      <a:pPr marL="0" lvl="0" indent="0" algn="r">
                        <a:lnSpc>
                          <a:spcPct val="115000"/>
                        </a:lnSpc>
                        <a:spcAft>
                          <a:spcPts val="0"/>
                        </a:spcAft>
                        <a:buFont typeface="+mj-lt"/>
                        <a:buNone/>
                      </a:pPr>
                      <a:r>
                        <a:rPr lang="en-ZA" sz="1400" dirty="0" smtClean="0">
                          <a:effectLst/>
                        </a:rPr>
                        <a:t>2</a:t>
                      </a:r>
                      <a:r>
                        <a:rPr lang="en-ZA" sz="1400" dirty="0">
                          <a:effectLst/>
                        </a:rPr>
                        <a:t> </a:t>
                      </a:r>
                      <a:endParaRPr lang="en-ZA" sz="1400" dirty="0">
                        <a:effectLst/>
                        <a:latin typeface="Calibri"/>
                        <a:ea typeface="Calibri"/>
                        <a:cs typeface="Times New Roman"/>
                      </a:endParaRPr>
                    </a:p>
                  </a:txBody>
                  <a:tcPr marL="39009" marR="39009" marT="0" marB="0" anchor="ctr"/>
                </a:tc>
                <a:tc gridSpan="5">
                  <a:txBody>
                    <a:bodyPr/>
                    <a:lstStyle/>
                    <a:p>
                      <a:pPr algn="l">
                        <a:lnSpc>
                          <a:spcPct val="115000"/>
                        </a:lnSpc>
                        <a:spcAft>
                          <a:spcPts val="0"/>
                        </a:spcAft>
                      </a:pPr>
                      <a:r>
                        <a:rPr lang="en-ZA" sz="1400" b="1" dirty="0">
                          <a:effectLst/>
                        </a:rPr>
                        <a:t>Renovations of property &amp; Installations of machinery</a:t>
                      </a:r>
                      <a:endParaRPr lang="en-ZA" sz="1400" b="1" dirty="0">
                        <a:effectLst/>
                        <a:latin typeface="Calibri"/>
                        <a:ea typeface="Calibri"/>
                        <a:cs typeface="Times New Roman"/>
                      </a:endParaRPr>
                    </a:p>
                  </a:txBody>
                  <a:tcPr marL="39009" marR="39009"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a:lnSpc>
                          <a:spcPct val="115000"/>
                        </a:lnSpc>
                        <a:spcAft>
                          <a:spcPts val="0"/>
                        </a:spcAft>
                      </a:pPr>
                      <a:r>
                        <a:rPr lang="en-ZA" sz="1400">
                          <a:effectLst/>
                        </a:rPr>
                        <a:t> </a:t>
                      </a:r>
                      <a:endParaRPr lang="en-ZA" sz="1400">
                        <a:effectLst/>
                        <a:latin typeface="Calibri"/>
                        <a:ea typeface="Calibri"/>
                        <a:cs typeface="Times New Roman"/>
                      </a:endParaRPr>
                    </a:p>
                  </a:txBody>
                  <a:tcPr marL="39009" marR="39009" marT="0" marB="0" anchor="ctr"/>
                </a:tc>
                <a:extLst>
                  <a:ext uri="{0D108BD9-81ED-4DB2-BD59-A6C34878D82A}">
                    <a16:rowId xmlns:a16="http://schemas.microsoft.com/office/drawing/2014/main" xmlns="" val="10006"/>
                  </a:ext>
                </a:extLst>
              </a:tr>
              <a:tr h="219320">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gridSpan="2">
                  <a:txBody>
                    <a:bodyPr/>
                    <a:lstStyle/>
                    <a:p>
                      <a:pPr algn="l">
                        <a:lnSpc>
                          <a:spcPct val="115000"/>
                        </a:lnSpc>
                        <a:spcAft>
                          <a:spcPts val="0"/>
                        </a:spcAft>
                      </a:pPr>
                      <a:r>
                        <a:rPr lang="en-ZA" sz="1400" dirty="0">
                          <a:effectLst/>
                        </a:rPr>
                        <a:t>Draft renovation &amp; layout specification </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b="1" dirty="0">
                          <a:effectLst/>
                        </a:rPr>
                        <a:t>18 </a:t>
                      </a:r>
                      <a:r>
                        <a:rPr lang="en-ZA" sz="1400" b="1" dirty="0" smtClean="0">
                          <a:effectLst/>
                        </a:rPr>
                        <a:t>Feb.</a:t>
                      </a:r>
                      <a:r>
                        <a:rPr lang="en-ZA" sz="1400" b="1" baseline="0" dirty="0" smtClean="0">
                          <a:effectLst/>
                        </a:rPr>
                        <a:t> </a:t>
                      </a:r>
                      <a:r>
                        <a:rPr lang="en-ZA" sz="1400" b="1" dirty="0" smtClean="0">
                          <a:effectLst/>
                        </a:rPr>
                        <a:t>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22 </a:t>
                      </a:r>
                      <a:r>
                        <a:rPr lang="en-ZA" sz="1400" b="1" dirty="0" smtClean="0">
                          <a:effectLst/>
                        </a:rPr>
                        <a:t>Feb. 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5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SEE/DOL and Lessor</a:t>
                      </a:r>
                      <a:endParaRPr lang="en-ZA" sz="1400" dirty="0">
                        <a:effectLst/>
                        <a:latin typeface="Calibri"/>
                        <a:ea typeface="Calibri"/>
                        <a:cs typeface="Times New Roman"/>
                      </a:endParaRPr>
                    </a:p>
                  </a:txBody>
                  <a:tcPr marL="39009" marR="39009" marT="0" marB="0">
                    <a:noFill/>
                  </a:tcPr>
                </a:tc>
                <a:extLst>
                  <a:ext uri="{0D108BD9-81ED-4DB2-BD59-A6C34878D82A}">
                    <a16:rowId xmlns:a16="http://schemas.microsoft.com/office/drawing/2014/main" xmlns="" val="10007"/>
                  </a:ext>
                </a:extLst>
              </a:tr>
              <a:tr h="219320">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gridSpan="2">
                  <a:txBody>
                    <a:bodyPr/>
                    <a:lstStyle/>
                    <a:p>
                      <a:pPr algn="l">
                        <a:lnSpc>
                          <a:spcPct val="115000"/>
                        </a:lnSpc>
                        <a:spcAft>
                          <a:spcPts val="0"/>
                        </a:spcAft>
                      </a:pPr>
                      <a:r>
                        <a:rPr lang="en-ZA" sz="1400" dirty="0">
                          <a:effectLst/>
                        </a:rPr>
                        <a:t>Renovations of factory (1</a:t>
                      </a:r>
                      <a:r>
                        <a:rPr lang="en-ZA" sz="1400" baseline="30000" dirty="0">
                          <a:effectLst/>
                        </a:rPr>
                        <a:t>st</a:t>
                      </a:r>
                      <a:r>
                        <a:rPr lang="en-ZA" sz="1400" dirty="0">
                          <a:effectLst/>
                        </a:rPr>
                        <a:t> Phase)</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b="1" dirty="0">
                          <a:effectLst/>
                        </a:rPr>
                        <a:t>1 Mar 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30 May </a:t>
                      </a:r>
                      <a:r>
                        <a:rPr lang="en-ZA" sz="1400" b="1" dirty="0" smtClean="0">
                          <a:effectLst/>
                        </a:rPr>
                        <a:t>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smtClean="0">
                          <a:effectLst/>
                        </a:rPr>
                        <a:t>90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Lessor (LEDA)</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8"/>
                  </a:ext>
                </a:extLst>
              </a:tr>
              <a:tr h="219320">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gridSpan="2">
                  <a:txBody>
                    <a:bodyPr/>
                    <a:lstStyle/>
                    <a:p>
                      <a:pPr algn="l">
                        <a:lnSpc>
                          <a:spcPct val="115000"/>
                        </a:lnSpc>
                        <a:spcAft>
                          <a:spcPts val="0"/>
                        </a:spcAft>
                      </a:pPr>
                      <a:r>
                        <a:rPr lang="en-ZA" sz="1400">
                          <a:effectLst/>
                        </a:rPr>
                        <a:t>Transfer of Machinery to factory/Storage</a:t>
                      </a:r>
                      <a:endParaRPr lang="en-ZA" sz="140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b="1" dirty="0">
                          <a:effectLst/>
                        </a:rPr>
                        <a:t>11 Mar 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a:effectLst/>
                        </a:rPr>
                        <a:t>15 Mar 19</a:t>
                      </a:r>
                      <a:endParaRPr lang="en-ZA" sz="1400" b="1">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5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9"/>
                  </a:ext>
                </a:extLst>
              </a:tr>
              <a:tr h="219320">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gridSpan="2">
                  <a:txBody>
                    <a:bodyPr/>
                    <a:lstStyle/>
                    <a:p>
                      <a:pPr algn="l">
                        <a:lnSpc>
                          <a:spcPct val="115000"/>
                        </a:lnSpc>
                        <a:spcAft>
                          <a:spcPts val="0"/>
                        </a:spcAft>
                      </a:pPr>
                      <a:r>
                        <a:rPr lang="en-ZA" sz="1400">
                          <a:effectLst/>
                        </a:rPr>
                        <a:t>Installation of Machinery</a:t>
                      </a:r>
                      <a:endParaRPr lang="en-ZA" sz="140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b="1" dirty="0">
                          <a:effectLst/>
                        </a:rPr>
                        <a:t>18 Mar 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29 Mar 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a:effectLst/>
                        </a:rPr>
                        <a:t>10 Days</a:t>
                      </a:r>
                      <a:endParaRPr lang="en-ZA" sz="1400" b="1">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10"/>
                  </a:ext>
                </a:extLst>
              </a:tr>
              <a:tr h="219320">
                <a:tc>
                  <a:txBody>
                    <a:bodyPr/>
                    <a:lstStyle/>
                    <a:p>
                      <a:pPr marL="457200" lvl="1" indent="0" algn="l">
                        <a:lnSpc>
                          <a:spcPct val="115000"/>
                        </a:lnSpc>
                        <a:spcAft>
                          <a:spcPts val="0"/>
                        </a:spcAft>
                        <a:buFont typeface="+mj-lt"/>
                        <a:buNone/>
                      </a:pPr>
                      <a:r>
                        <a:rPr lang="en-ZA" sz="1400" dirty="0">
                          <a:effectLst/>
                        </a:rPr>
                        <a:t> </a:t>
                      </a:r>
                      <a:endParaRPr lang="en-ZA" sz="1400" dirty="0">
                        <a:effectLst/>
                        <a:latin typeface="Calibri"/>
                        <a:ea typeface="Calibri"/>
                        <a:cs typeface="Times New Roman"/>
                      </a:endParaRPr>
                    </a:p>
                  </a:txBody>
                  <a:tcPr marL="39009" marR="39009" marT="0" marB="0" anchor="ctr">
                    <a:noFill/>
                  </a:tcPr>
                </a:tc>
                <a:tc gridSpan="2">
                  <a:txBody>
                    <a:bodyPr/>
                    <a:lstStyle/>
                    <a:p>
                      <a:pPr algn="l">
                        <a:lnSpc>
                          <a:spcPct val="115000"/>
                        </a:lnSpc>
                        <a:spcAft>
                          <a:spcPts val="0"/>
                        </a:spcAft>
                      </a:pPr>
                      <a:r>
                        <a:rPr lang="en-ZA" sz="1400" dirty="0">
                          <a:effectLst/>
                        </a:rPr>
                        <a:t>Installation of Furniture and ICT infrastructure</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b="1" dirty="0">
                          <a:effectLst/>
                        </a:rPr>
                        <a:t>11 </a:t>
                      </a:r>
                      <a:r>
                        <a:rPr lang="en-ZA" sz="1400" b="1" dirty="0" smtClean="0">
                          <a:effectLst/>
                        </a:rPr>
                        <a:t>Mar 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29 </a:t>
                      </a:r>
                      <a:r>
                        <a:rPr lang="en-ZA" sz="1400" b="1" dirty="0" smtClean="0">
                          <a:effectLst/>
                        </a:rPr>
                        <a:t>Mar</a:t>
                      </a:r>
                      <a:r>
                        <a:rPr lang="en-ZA" sz="1400" b="1" baseline="0" dirty="0" smtClean="0">
                          <a:effectLst/>
                        </a:rPr>
                        <a:t> </a:t>
                      </a:r>
                      <a:r>
                        <a:rPr lang="en-ZA" sz="1400" b="1" dirty="0" smtClean="0">
                          <a:effectLst/>
                        </a:rPr>
                        <a:t>19</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b="1" dirty="0">
                          <a:effectLst/>
                        </a:rPr>
                        <a:t>15 days</a:t>
                      </a:r>
                      <a:endParaRPr lang="en-ZA" sz="1400" b="1"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SEE</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373823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dirty="0" smtClean="0"/>
              <a:t>4.4.Limpopo Factory Project </a:t>
            </a:r>
            <a:endParaRPr lang="en-ZA" sz="36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25</a:t>
            </a:fld>
            <a:endParaRPr lang="en-US" dirty="0"/>
          </a:p>
        </p:txBody>
      </p:sp>
      <p:sp>
        <p:nvSpPr>
          <p:cNvPr id="5" name="Rectangle 4"/>
          <p:cNvSpPr/>
          <p:nvPr/>
        </p:nvSpPr>
        <p:spPr>
          <a:xfrm>
            <a:off x="323528" y="1239143"/>
            <a:ext cx="8280920" cy="461665"/>
          </a:xfrm>
          <a:prstGeom prst="rect">
            <a:avLst/>
          </a:prstGeom>
        </p:spPr>
        <p:txBody>
          <a:bodyPr wrap="square">
            <a:spAutoFit/>
          </a:bodyPr>
          <a:lstStyle/>
          <a:p>
            <a:pPr lvl="0" algn="just"/>
            <a:r>
              <a:rPr lang="en-ZA" sz="2400" b="1" dirty="0" smtClean="0"/>
              <a:t>Project WBS</a:t>
            </a:r>
          </a:p>
        </p:txBody>
      </p:sp>
      <p:graphicFrame>
        <p:nvGraphicFramePr>
          <p:cNvPr id="3" name="Table 2"/>
          <p:cNvGraphicFramePr>
            <a:graphicFrameLocks noGrp="1"/>
          </p:cNvGraphicFramePr>
          <p:nvPr>
            <p:extLst/>
          </p:nvPr>
        </p:nvGraphicFramePr>
        <p:xfrm>
          <a:off x="323529" y="1678739"/>
          <a:ext cx="8496941" cy="4284166"/>
        </p:xfrm>
        <a:graphic>
          <a:graphicData uri="http://schemas.openxmlformats.org/drawingml/2006/table">
            <a:tbl>
              <a:tblPr firstRow="1" firstCol="1" bandRow="1">
                <a:tableStyleId>{93296810-A885-4BE3-A3E7-6D5BEEA58F35}</a:tableStyleId>
              </a:tblPr>
              <a:tblGrid>
                <a:gridCol w="856834">
                  <a:extLst>
                    <a:ext uri="{9D8B030D-6E8A-4147-A177-3AD203B41FA5}">
                      <a16:colId xmlns:a16="http://schemas.microsoft.com/office/drawing/2014/main" xmlns="" val="20000"/>
                    </a:ext>
                  </a:extLst>
                </a:gridCol>
                <a:gridCol w="2265973">
                  <a:extLst>
                    <a:ext uri="{9D8B030D-6E8A-4147-A177-3AD203B41FA5}">
                      <a16:colId xmlns:a16="http://schemas.microsoft.com/office/drawing/2014/main" xmlns="" val="20001"/>
                    </a:ext>
                  </a:extLst>
                </a:gridCol>
                <a:gridCol w="217870">
                  <a:extLst>
                    <a:ext uri="{9D8B030D-6E8A-4147-A177-3AD203B41FA5}">
                      <a16:colId xmlns:a16="http://schemas.microsoft.com/office/drawing/2014/main" xmlns="" val="20002"/>
                    </a:ext>
                  </a:extLst>
                </a:gridCol>
                <a:gridCol w="1234599">
                  <a:extLst>
                    <a:ext uri="{9D8B030D-6E8A-4147-A177-3AD203B41FA5}">
                      <a16:colId xmlns:a16="http://schemas.microsoft.com/office/drawing/2014/main" xmlns="" val="20003"/>
                    </a:ext>
                  </a:extLst>
                </a:gridCol>
                <a:gridCol w="734776">
                  <a:extLst>
                    <a:ext uri="{9D8B030D-6E8A-4147-A177-3AD203B41FA5}">
                      <a16:colId xmlns:a16="http://schemas.microsoft.com/office/drawing/2014/main" xmlns="" val="20004"/>
                    </a:ext>
                  </a:extLst>
                </a:gridCol>
                <a:gridCol w="499823">
                  <a:extLst>
                    <a:ext uri="{9D8B030D-6E8A-4147-A177-3AD203B41FA5}">
                      <a16:colId xmlns:a16="http://schemas.microsoft.com/office/drawing/2014/main" xmlns="" val="20005"/>
                    </a:ext>
                  </a:extLst>
                </a:gridCol>
                <a:gridCol w="1187607">
                  <a:extLst>
                    <a:ext uri="{9D8B030D-6E8A-4147-A177-3AD203B41FA5}">
                      <a16:colId xmlns:a16="http://schemas.microsoft.com/office/drawing/2014/main" xmlns="" val="20006"/>
                    </a:ext>
                  </a:extLst>
                </a:gridCol>
                <a:gridCol w="1499459">
                  <a:extLst>
                    <a:ext uri="{9D8B030D-6E8A-4147-A177-3AD203B41FA5}">
                      <a16:colId xmlns:a16="http://schemas.microsoft.com/office/drawing/2014/main" xmlns="" val="20007"/>
                    </a:ext>
                  </a:extLst>
                </a:gridCol>
              </a:tblGrid>
              <a:tr h="219320">
                <a:tc>
                  <a:txBody>
                    <a:bodyPr/>
                    <a:lstStyle/>
                    <a:p>
                      <a:pPr algn="l">
                        <a:lnSpc>
                          <a:spcPct val="115000"/>
                        </a:lnSpc>
                        <a:spcAft>
                          <a:spcPts val="0"/>
                        </a:spcAft>
                      </a:pPr>
                      <a:r>
                        <a:rPr lang="en-ZA" sz="1400" dirty="0" smtClean="0">
                          <a:effectLst/>
                        </a:rPr>
                        <a:t>Task No</a:t>
                      </a:r>
                      <a:r>
                        <a:rPr lang="en-ZA" sz="1400" dirty="0">
                          <a:effectLst/>
                        </a:rPr>
                        <a:t>.</a:t>
                      </a:r>
                      <a:endParaRPr lang="en-ZA" sz="1400" dirty="0">
                        <a:effectLst/>
                        <a:latin typeface="Calibri"/>
                        <a:ea typeface="Calibri"/>
                        <a:cs typeface="Times New Roman"/>
                      </a:endParaRPr>
                    </a:p>
                  </a:txBody>
                  <a:tcPr marL="39009" marR="39009" marT="0" marB="0" anchor="ctr"/>
                </a:tc>
                <a:tc gridSpan="2">
                  <a:txBody>
                    <a:bodyPr/>
                    <a:lstStyle/>
                    <a:p>
                      <a:pPr algn="l">
                        <a:lnSpc>
                          <a:spcPct val="115000"/>
                        </a:lnSpc>
                        <a:spcAft>
                          <a:spcPts val="0"/>
                        </a:spcAft>
                      </a:pPr>
                      <a:r>
                        <a:rPr lang="en-ZA" sz="1400" dirty="0">
                          <a:effectLst/>
                        </a:rPr>
                        <a:t>Task Description</a:t>
                      </a:r>
                      <a:endParaRPr lang="en-ZA" sz="1400" dirty="0">
                        <a:effectLst/>
                        <a:latin typeface="Calibri"/>
                        <a:ea typeface="Calibri"/>
                        <a:cs typeface="Times New Roman"/>
                      </a:endParaRPr>
                    </a:p>
                  </a:txBody>
                  <a:tcPr marL="39009" marR="39009" marT="0" marB="0" anchor="ctr"/>
                </a:tc>
                <a:tc hMerge="1">
                  <a:txBody>
                    <a:bodyPr/>
                    <a:lstStyle/>
                    <a:p>
                      <a:endParaRPr lang="en-ZA"/>
                    </a:p>
                  </a:txBody>
                  <a:tcPr/>
                </a:tc>
                <a:tc>
                  <a:txBody>
                    <a:bodyPr/>
                    <a:lstStyle/>
                    <a:p>
                      <a:pPr algn="l">
                        <a:lnSpc>
                          <a:spcPct val="115000"/>
                        </a:lnSpc>
                        <a:spcAft>
                          <a:spcPts val="0"/>
                        </a:spcAft>
                      </a:pPr>
                      <a:r>
                        <a:rPr lang="en-ZA" sz="1400" dirty="0">
                          <a:effectLst/>
                        </a:rPr>
                        <a:t>Start Date</a:t>
                      </a:r>
                      <a:endParaRPr lang="en-ZA" sz="1400" dirty="0">
                        <a:effectLst/>
                        <a:latin typeface="Calibri"/>
                        <a:ea typeface="Calibri"/>
                        <a:cs typeface="Times New Roman"/>
                      </a:endParaRPr>
                    </a:p>
                  </a:txBody>
                  <a:tcPr marL="39009" marR="39009" marT="0" marB="0" anchor="ctr"/>
                </a:tc>
                <a:tc gridSpan="2">
                  <a:txBody>
                    <a:bodyPr/>
                    <a:lstStyle/>
                    <a:p>
                      <a:pPr algn="l">
                        <a:lnSpc>
                          <a:spcPct val="115000"/>
                        </a:lnSpc>
                        <a:spcAft>
                          <a:spcPts val="0"/>
                        </a:spcAft>
                      </a:pPr>
                      <a:r>
                        <a:rPr lang="en-ZA" sz="1400" dirty="0">
                          <a:effectLst/>
                        </a:rPr>
                        <a:t>End Date</a:t>
                      </a:r>
                      <a:endParaRPr lang="en-ZA" sz="1400" dirty="0">
                        <a:effectLst/>
                        <a:latin typeface="Calibri"/>
                        <a:ea typeface="Calibri"/>
                        <a:cs typeface="Times New Roman"/>
                      </a:endParaRPr>
                    </a:p>
                  </a:txBody>
                  <a:tcPr marL="39009" marR="39009" marT="0" marB="0" anchor="ctr"/>
                </a:tc>
                <a:tc hMerge="1">
                  <a:txBody>
                    <a:bodyPr/>
                    <a:lstStyle/>
                    <a:p>
                      <a:pPr algn="l">
                        <a:lnSpc>
                          <a:spcPct val="115000"/>
                        </a:lnSpc>
                        <a:spcAft>
                          <a:spcPts val="0"/>
                        </a:spcAft>
                      </a:pPr>
                      <a:endParaRPr lang="en-ZA" sz="1400">
                        <a:effectLst/>
                        <a:latin typeface="Calibri"/>
                        <a:ea typeface="Calibri"/>
                        <a:cs typeface="Times New Roman"/>
                      </a:endParaRPr>
                    </a:p>
                  </a:txBody>
                  <a:tcPr marL="39009" marR="39009" marT="0" marB="0" anchor="ctr"/>
                </a:tc>
                <a:tc>
                  <a:txBody>
                    <a:bodyPr/>
                    <a:lstStyle/>
                    <a:p>
                      <a:pPr algn="l">
                        <a:lnSpc>
                          <a:spcPct val="115000"/>
                        </a:lnSpc>
                        <a:spcAft>
                          <a:spcPts val="0"/>
                        </a:spcAft>
                      </a:pPr>
                      <a:r>
                        <a:rPr lang="en-ZA" sz="1400" smtClean="0">
                          <a:effectLst/>
                        </a:rPr>
                        <a:t>No of days</a:t>
                      </a:r>
                      <a:endParaRPr lang="en-ZA" sz="1400" dirty="0">
                        <a:effectLst/>
                        <a:latin typeface="Calibri"/>
                        <a:ea typeface="Calibri"/>
                        <a:cs typeface="Times New Roman"/>
                      </a:endParaRPr>
                    </a:p>
                  </a:txBody>
                  <a:tcPr marL="39009" marR="39009" marT="0" marB="0" anchor="ctr"/>
                </a:tc>
                <a:tc>
                  <a:txBody>
                    <a:bodyPr/>
                    <a:lstStyle/>
                    <a:p>
                      <a:pPr algn="l">
                        <a:lnSpc>
                          <a:spcPct val="115000"/>
                        </a:lnSpc>
                        <a:spcAft>
                          <a:spcPts val="0"/>
                        </a:spcAft>
                      </a:pPr>
                      <a:r>
                        <a:rPr lang="en-ZA" sz="1400" dirty="0">
                          <a:effectLst/>
                        </a:rPr>
                        <a:t>Responsibility</a:t>
                      </a:r>
                      <a:endParaRPr lang="en-ZA" sz="1400" dirty="0">
                        <a:effectLst/>
                        <a:latin typeface="Calibri"/>
                        <a:ea typeface="Calibri"/>
                        <a:cs typeface="Times New Roman"/>
                      </a:endParaRPr>
                    </a:p>
                  </a:txBody>
                  <a:tcPr marL="39009" marR="39009" marT="0" marB="0" anchor="ctr"/>
                </a:tc>
                <a:extLst>
                  <a:ext uri="{0D108BD9-81ED-4DB2-BD59-A6C34878D82A}">
                    <a16:rowId xmlns:a16="http://schemas.microsoft.com/office/drawing/2014/main" xmlns="" val="10000"/>
                  </a:ext>
                </a:extLst>
              </a:tr>
              <a:tr h="109660">
                <a:tc>
                  <a:txBody>
                    <a:bodyPr/>
                    <a:lstStyle/>
                    <a:p>
                      <a:pPr algn="r">
                        <a:lnSpc>
                          <a:spcPct val="115000"/>
                        </a:lnSpc>
                        <a:spcAft>
                          <a:spcPts val="0"/>
                        </a:spcAft>
                      </a:pPr>
                      <a:r>
                        <a:rPr lang="en-ZA" sz="1400" dirty="0">
                          <a:effectLst/>
                        </a:rPr>
                        <a:t>3.</a:t>
                      </a:r>
                      <a:endParaRPr lang="en-ZA" sz="1400" dirty="0">
                        <a:effectLst/>
                        <a:latin typeface="Calibri"/>
                        <a:ea typeface="Calibri"/>
                        <a:cs typeface="Times New Roman"/>
                      </a:endParaRPr>
                    </a:p>
                  </a:txBody>
                  <a:tcPr marL="39009" marR="39009" marT="0" marB="0" anchor="ctr"/>
                </a:tc>
                <a:tc gridSpan="7">
                  <a:txBody>
                    <a:bodyPr/>
                    <a:lstStyle/>
                    <a:p>
                      <a:pPr algn="l">
                        <a:lnSpc>
                          <a:spcPct val="115000"/>
                        </a:lnSpc>
                        <a:spcAft>
                          <a:spcPts val="0"/>
                        </a:spcAft>
                      </a:pPr>
                      <a:r>
                        <a:rPr lang="en-ZA" sz="1400" b="1" dirty="0">
                          <a:effectLst/>
                        </a:rPr>
                        <a:t>Recruitment </a:t>
                      </a:r>
                      <a:endParaRPr lang="en-ZA" sz="1400" b="1" dirty="0">
                        <a:effectLst/>
                        <a:latin typeface="Calibri"/>
                        <a:ea typeface="Calibri"/>
                        <a:cs typeface="Times New Roman"/>
                      </a:endParaRPr>
                    </a:p>
                  </a:txBody>
                  <a:tcPr marL="39009" marR="39009"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15759">
                <a:tc>
                  <a:txBody>
                    <a:bodyPr/>
                    <a:lstStyle/>
                    <a:p>
                      <a:pPr algn="l">
                        <a:lnSpc>
                          <a:spcPct val="115000"/>
                        </a:lnSpc>
                        <a:spcAft>
                          <a:spcPts val="0"/>
                        </a:spcAft>
                      </a:pPr>
                      <a:endParaRPr lang="en-ZA" sz="1400" dirty="0">
                        <a:effectLst/>
                        <a:latin typeface="Calibri"/>
                        <a:ea typeface="Calibri"/>
                        <a:cs typeface="Times New Roman"/>
                      </a:endParaRPr>
                    </a:p>
                  </a:txBody>
                  <a:tcPr marL="39009" marR="39009" marT="0" marB="0" anchor="ctr">
                    <a:solidFill>
                      <a:schemeClr val="bg1"/>
                    </a:solidFill>
                  </a:tcPr>
                </a:tc>
                <a:tc>
                  <a:txBody>
                    <a:bodyPr/>
                    <a:lstStyle/>
                    <a:p>
                      <a:pPr algn="l">
                        <a:lnSpc>
                          <a:spcPct val="115000"/>
                        </a:lnSpc>
                        <a:spcAft>
                          <a:spcPts val="0"/>
                        </a:spcAft>
                      </a:pPr>
                      <a:r>
                        <a:rPr lang="en-ZA" sz="1400" dirty="0">
                          <a:effectLst/>
                        </a:rPr>
                        <a:t>Recruitment and training (assessment) of factory worker candidates </a:t>
                      </a:r>
                      <a:endParaRPr lang="en-ZA" sz="1400" dirty="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4 </a:t>
                      </a:r>
                      <a:r>
                        <a:rPr lang="en-ZA" sz="1400" dirty="0" smtClean="0">
                          <a:effectLst/>
                        </a:rPr>
                        <a:t>Mar 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hMerge="1">
                  <a:txBody>
                    <a:bodyPr/>
                    <a:lstStyle/>
                    <a:p>
                      <a:endParaRPr lang="en-ZA"/>
                    </a:p>
                  </a:txBody>
                  <a:tcPr>
                    <a:noFill/>
                  </a:tcPr>
                </a:tc>
                <a:tc gridSpan="2">
                  <a:txBody>
                    <a:bodyPr/>
                    <a:lstStyle/>
                    <a:p>
                      <a:pPr algn="l">
                        <a:lnSpc>
                          <a:spcPct val="115000"/>
                        </a:lnSpc>
                        <a:spcAft>
                          <a:spcPts val="0"/>
                        </a:spcAft>
                      </a:pPr>
                      <a:r>
                        <a:rPr lang="en-ZA" sz="1400" dirty="0">
                          <a:effectLst/>
                        </a:rPr>
                        <a:t>29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a:effectLst/>
                        </a:rPr>
                        <a:t>20 days</a:t>
                      </a:r>
                      <a:endParaRPr lang="en-ZA" sz="140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2"/>
                  </a:ext>
                </a:extLst>
              </a:tr>
              <a:tr h="371493">
                <a:tc>
                  <a:txBody>
                    <a:bodyPr/>
                    <a:lstStyle/>
                    <a:p>
                      <a:pPr algn="l">
                        <a:lnSpc>
                          <a:spcPct val="115000"/>
                        </a:lnSpc>
                        <a:spcAft>
                          <a:spcPts val="0"/>
                        </a:spcAft>
                      </a:pPr>
                      <a:endParaRPr lang="en-ZA" sz="1400" dirty="0">
                        <a:effectLst/>
                        <a:latin typeface="Calibri"/>
                        <a:ea typeface="Calibri"/>
                        <a:cs typeface="Times New Roman"/>
                      </a:endParaRPr>
                    </a:p>
                  </a:txBody>
                  <a:tcPr marL="39009" marR="39009" marT="0" marB="0" anchor="ctr">
                    <a:solidFill>
                      <a:schemeClr val="bg1"/>
                    </a:solidFill>
                  </a:tcPr>
                </a:tc>
                <a:tc>
                  <a:txBody>
                    <a:bodyPr/>
                    <a:lstStyle/>
                    <a:p>
                      <a:pPr algn="l">
                        <a:lnSpc>
                          <a:spcPct val="115000"/>
                        </a:lnSpc>
                        <a:spcAft>
                          <a:spcPts val="0"/>
                        </a:spcAft>
                      </a:pPr>
                      <a:r>
                        <a:rPr lang="en-ZA" sz="1400">
                          <a:effectLst/>
                        </a:rPr>
                        <a:t>Appointment of factory workers</a:t>
                      </a:r>
                      <a:endParaRPr lang="en-ZA" sz="140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1 </a:t>
                      </a:r>
                      <a:r>
                        <a:rPr lang="en-ZA" sz="1400" dirty="0" smtClean="0">
                          <a:effectLst/>
                        </a:rPr>
                        <a:t>Apr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hMerge="1">
                  <a:txBody>
                    <a:bodyPr/>
                    <a:lstStyle/>
                    <a:p>
                      <a:endParaRPr lang="en-ZA"/>
                    </a:p>
                  </a:txBody>
                  <a:tcPr>
                    <a:noFill/>
                  </a:tcPr>
                </a:tc>
                <a:tc gridSpan="2">
                  <a:txBody>
                    <a:bodyPr/>
                    <a:lstStyle/>
                    <a:p>
                      <a:pPr algn="l">
                        <a:lnSpc>
                          <a:spcPct val="115000"/>
                        </a:lnSpc>
                        <a:spcAft>
                          <a:spcPts val="0"/>
                        </a:spcAft>
                      </a:pPr>
                      <a:r>
                        <a:rPr lang="en-ZA" sz="1400" dirty="0">
                          <a:effectLst/>
                        </a:rPr>
                        <a:t>1 </a:t>
                      </a:r>
                      <a:r>
                        <a:rPr lang="en-ZA" sz="1400" dirty="0" smtClean="0">
                          <a:effectLst/>
                        </a:rPr>
                        <a:t>Apr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a:effectLst/>
                        </a:rPr>
                        <a:t>1 day</a:t>
                      </a:r>
                      <a:endParaRPr lang="en-ZA" sz="140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3"/>
                  </a:ext>
                </a:extLst>
              </a:tr>
              <a:tr h="248737">
                <a:tc>
                  <a:txBody>
                    <a:bodyPr/>
                    <a:lstStyle/>
                    <a:p>
                      <a:pPr algn="r">
                        <a:lnSpc>
                          <a:spcPct val="115000"/>
                        </a:lnSpc>
                        <a:spcAft>
                          <a:spcPts val="0"/>
                        </a:spcAft>
                      </a:pPr>
                      <a:r>
                        <a:rPr lang="en-ZA" sz="1400" dirty="0">
                          <a:effectLst/>
                        </a:rPr>
                        <a:t>4.  </a:t>
                      </a:r>
                      <a:endParaRPr lang="en-ZA" sz="1400" dirty="0">
                        <a:effectLst/>
                        <a:latin typeface="Calibri"/>
                        <a:ea typeface="Calibri"/>
                        <a:cs typeface="Times New Roman"/>
                      </a:endParaRPr>
                    </a:p>
                  </a:txBody>
                  <a:tcPr marL="39009" marR="39009" marT="0" marB="0" anchor="ctr"/>
                </a:tc>
                <a:tc gridSpan="7">
                  <a:txBody>
                    <a:bodyPr/>
                    <a:lstStyle/>
                    <a:p>
                      <a:pPr algn="l">
                        <a:lnSpc>
                          <a:spcPct val="115000"/>
                        </a:lnSpc>
                        <a:spcAft>
                          <a:spcPts val="0"/>
                        </a:spcAft>
                      </a:pPr>
                      <a:r>
                        <a:rPr lang="en-ZA" sz="1400" b="1" dirty="0">
                          <a:effectLst/>
                        </a:rPr>
                        <a:t>Marketing and Communications</a:t>
                      </a:r>
                      <a:endParaRPr lang="en-ZA" sz="1400" b="1" dirty="0">
                        <a:effectLst/>
                        <a:latin typeface="Calibri"/>
                        <a:ea typeface="Calibri"/>
                        <a:cs typeface="Times New Roman"/>
                      </a:endParaRPr>
                    </a:p>
                  </a:txBody>
                  <a:tcPr marL="39009" marR="39009" marT="0" marB="0" anchor="ctr">
                    <a:solidFill>
                      <a:schemeClr val="accent6">
                        <a:lumMod val="20000"/>
                        <a:lumOff val="80000"/>
                      </a:schemeClr>
                    </a:solidFill>
                  </a:tcPr>
                </a:tc>
                <a:tc hMerge="1">
                  <a:txBody>
                    <a:bodyPr/>
                    <a:lstStyle/>
                    <a:p>
                      <a:endParaRPr lang="en-ZA"/>
                    </a:p>
                  </a:txBody>
                  <a:tcPr>
                    <a:noFill/>
                  </a:tcPr>
                </a:tc>
                <a:tc hMerge="1">
                  <a:txBody>
                    <a:bodyPr/>
                    <a:lstStyle/>
                    <a:p>
                      <a:endParaRPr lang="en-ZA"/>
                    </a:p>
                  </a:txBody>
                  <a:tcPr/>
                </a:tc>
                <a:tc hMerge="1">
                  <a:txBody>
                    <a:bodyPr/>
                    <a:lstStyle/>
                    <a:p>
                      <a:endParaRPr lang="en-ZA"/>
                    </a:p>
                  </a:txBody>
                  <a:tcPr>
                    <a:noFill/>
                  </a:tcPr>
                </a:tc>
                <a:tc hMerge="1">
                  <a:txBody>
                    <a:bodyPr/>
                    <a:lstStyle/>
                    <a:p>
                      <a:endParaRPr lang="en-ZA"/>
                    </a:p>
                  </a:txBody>
                  <a:tcPr>
                    <a:noFill/>
                  </a:tcPr>
                </a:tc>
                <a:tc hMerge="1">
                  <a:txBody>
                    <a:bodyPr/>
                    <a:lstStyle/>
                    <a:p>
                      <a:endParaRPr lang="en-ZA"/>
                    </a:p>
                  </a:txBody>
                  <a:tcPr/>
                </a:tc>
                <a:tc hMerge="1">
                  <a:txBody>
                    <a:bodyPr/>
                    <a:lstStyle/>
                    <a:p>
                      <a:endParaRPr lang="en-ZA"/>
                    </a:p>
                  </a:txBody>
                  <a:tcPr>
                    <a:noFill/>
                  </a:tcPr>
                </a:tc>
                <a:extLst>
                  <a:ext uri="{0D108BD9-81ED-4DB2-BD59-A6C34878D82A}">
                    <a16:rowId xmlns:a16="http://schemas.microsoft.com/office/drawing/2014/main" xmlns="" val="10004"/>
                  </a:ext>
                </a:extLst>
              </a:tr>
              <a:tr h="354969">
                <a:tc>
                  <a:txBody>
                    <a:bodyPr/>
                    <a:lstStyle/>
                    <a:p>
                      <a:pPr marL="457200" lvl="1" indent="0" algn="l">
                        <a:lnSpc>
                          <a:spcPct val="115000"/>
                        </a:lnSpc>
                        <a:spcAft>
                          <a:spcPts val="0"/>
                        </a:spcAft>
                        <a:buFont typeface="+mj-lt"/>
                        <a:buNone/>
                      </a:pPr>
                      <a:endParaRPr lang="en-ZA" sz="1400" dirty="0">
                        <a:effectLst/>
                        <a:latin typeface="Calibri"/>
                        <a:ea typeface="Calibri"/>
                        <a:cs typeface="Times New Roman"/>
                      </a:endParaRPr>
                    </a:p>
                  </a:txBody>
                  <a:tcPr marL="39009" marR="39009" marT="0" marB="0" anchor="ctr">
                    <a:solidFill>
                      <a:schemeClr val="bg1"/>
                    </a:solidFill>
                  </a:tcPr>
                </a:tc>
                <a:tc>
                  <a:txBody>
                    <a:bodyPr/>
                    <a:lstStyle/>
                    <a:p>
                      <a:pPr algn="l">
                        <a:lnSpc>
                          <a:spcPct val="115000"/>
                        </a:lnSpc>
                        <a:spcAft>
                          <a:spcPts val="0"/>
                        </a:spcAft>
                      </a:pPr>
                      <a:r>
                        <a:rPr lang="en-ZA" sz="1400" dirty="0">
                          <a:effectLst/>
                        </a:rPr>
                        <a:t>Branding of Factory</a:t>
                      </a:r>
                      <a:endParaRPr lang="en-ZA" sz="1400" dirty="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25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hMerge="1">
                  <a:txBody>
                    <a:bodyPr/>
                    <a:lstStyle/>
                    <a:p>
                      <a:endParaRPr lang="en-ZA"/>
                    </a:p>
                  </a:txBody>
                  <a:tcPr>
                    <a:noFill/>
                  </a:tcPr>
                </a:tc>
                <a:tc gridSpan="2">
                  <a:txBody>
                    <a:bodyPr/>
                    <a:lstStyle/>
                    <a:p>
                      <a:pPr algn="l">
                        <a:lnSpc>
                          <a:spcPct val="115000"/>
                        </a:lnSpc>
                        <a:spcAft>
                          <a:spcPts val="0"/>
                        </a:spcAft>
                      </a:pPr>
                      <a:r>
                        <a:rPr lang="en-ZA" sz="1400" dirty="0">
                          <a:effectLst/>
                        </a:rPr>
                        <a:t>29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a:effectLst/>
                        </a:rPr>
                        <a:t>5 days </a:t>
                      </a:r>
                      <a:endParaRPr lang="en-ZA" sz="140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5"/>
                  </a:ext>
                </a:extLst>
              </a:tr>
              <a:tr h="109660">
                <a:tc>
                  <a:txBody>
                    <a:bodyPr/>
                    <a:lstStyle/>
                    <a:p>
                      <a:pPr marL="742950" lvl="1" indent="-285750" algn="l">
                        <a:lnSpc>
                          <a:spcPct val="115000"/>
                        </a:lnSpc>
                        <a:spcAft>
                          <a:spcPts val="0"/>
                        </a:spcAft>
                        <a:buFont typeface="+mj-lt"/>
                        <a:buAutoNum type="arabicPeriod"/>
                      </a:pPr>
                      <a:endParaRPr lang="en-ZA" sz="1400" dirty="0">
                        <a:effectLst/>
                        <a:latin typeface="Calibri"/>
                        <a:ea typeface="Calibri"/>
                        <a:cs typeface="Times New Roman"/>
                      </a:endParaRPr>
                    </a:p>
                  </a:txBody>
                  <a:tcPr marL="39009" marR="39009" marT="0" marB="0" anchor="ctr">
                    <a:solidFill>
                      <a:schemeClr val="bg1"/>
                    </a:solidFill>
                  </a:tcPr>
                </a:tc>
                <a:tc>
                  <a:txBody>
                    <a:bodyPr/>
                    <a:lstStyle/>
                    <a:p>
                      <a:pPr algn="l">
                        <a:lnSpc>
                          <a:spcPct val="115000"/>
                        </a:lnSpc>
                        <a:spcAft>
                          <a:spcPts val="0"/>
                        </a:spcAft>
                      </a:pPr>
                      <a:r>
                        <a:rPr lang="en-ZA" sz="1400" dirty="0">
                          <a:effectLst/>
                        </a:rPr>
                        <a:t>Advertisement of the launch</a:t>
                      </a:r>
                      <a:endParaRPr lang="en-ZA" sz="1400" dirty="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4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hMerge="1">
                  <a:txBody>
                    <a:bodyPr/>
                    <a:lstStyle/>
                    <a:p>
                      <a:endParaRPr lang="en-ZA"/>
                    </a:p>
                  </a:txBody>
                  <a:tcPr/>
                </a:tc>
                <a:tc gridSpan="2">
                  <a:txBody>
                    <a:bodyPr/>
                    <a:lstStyle/>
                    <a:p>
                      <a:pPr algn="l">
                        <a:lnSpc>
                          <a:spcPct val="115000"/>
                        </a:lnSpc>
                        <a:spcAft>
                          <a:spcPts val="0"/>
                        </a:spcAft>
                      </a:pPr>
                      <a:r>
                        <a:rPr lang="en-ZA" sz="1400" dirty="0">
                          <a:effectLst/>
                        </a:rPr>
                        <a:t>29 </a:t>
                      </a:r>
                      <a:r>
                        <a:rPr lang="en-ZA" sz="1400" dirty="0" smtClean="0">
                          <a:effectLst/>
                        </a:rPr>
                        <a:t>Apr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tc>
                <a:tc>
                  <a:txBody>
                    <a:bodyPr/>
                    <a:lstStyle/>
                    <a:p>
                      <a:pPr algn="l">
                        <a:lnSpc>
                          <a:spcPct val="115000"/>
                        </a:lnSpc>
                        <a:spcAft>
                          <a:spcPts val="0"/>
                        </a:spcAft>
                      </a:pPr>
                      <a:r>
                        <a:rPr lang="en-ZA" sz="1400">
                          <a:effectLst/>
                        </a:rPr>
                        <a:t>41 days</a:t>
                      </a:r>
                      <a:endParaRPr lang="en-ZA" sz="140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6"/>
                  </a:ext>
                </a:extLst>
              </a:tr>
              <a:tr h="219320">
                <a:tc>
                  <a:txBody>
                    <a:bodyPr/>
                    <a:lstStyle/>
                    <a:p>
                      <a:pPr marL="742950" lvl="1" indent="-285750" algn="l">
                        <a:lnSpc>
                          <a:spcPct val="115000"/>
                        </a:lnSpc>
                        <a:spcAft>
                          <a:spcPts val="0"/>
                        </a:spcAft>
                        <a:buFont typeface="+mj-lt"/>
                        <a:buAutoNum type="arabicPeriod"/>
                      </a:pPr>
                      <a:endParaRPr lang="en-ZA" sz="1400" dirty="0">
                        <a:effectLst/>
                        <a:latin typeface="Calibri"/>
                        <a:ea typeface="Calibri"/>
                        <a:cs typeface="Times New Roman"/>
                      </a:endParaRPr>
                    </a:p>
                  </a:txBody>
                  <a:tcPr marL="39009" marR="39009" marT="0" marB="0" anchor="ctr">
                    <a:solidFill>
                      <a:schemeClr val="bg1"/>
                    </a:solidFill>
                  </a:tcPr>
                </a:tc>
                <a:tc>
                  <a:txBody>
                    <a:bodyPr/>
                    <a:lstStyle/>
                    <a:p>
                      <a:pPr algn="l">
                        <a:lnSpc>
                          <a:spcPct val="115000"/>
                        </a:lnSpc>
                        <a:spcAft>
                          <a:spcPts val="0"/>
                        </a:spcAft>
                      </a:pPr>
                      <a:r>
                        <a:rPr lang="en-ZA" sz="1400" dirty="0">
                          <a:effectLst/>
                        </a:rPr>
                        <a:t>Marketing of new Factory</a:t>
                      </a:r>
                      <a:endParaRPr lang="en-ZA" sz="1400" dirty="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1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noFill/>
                  </a:tcPr>
                </a:tc>
                <a:tc hMerge="1">
                  <a:txBody>
                    <a:bodyPr/>
                    <a:lstStyle/>
                    <a:p>
                      <a:endParaRPr lang="en-ZA"/>
                    </a:p>
                  </a:txBody>
                  <a:tcPr>
                    <a:noFill/>
                  </a:tcPr>
                </a:tc>
                <a:tc gridSpan="2">
                  <a:txBody>
                    <a:bodyPr/>
                    <a:lstStyle/>
                    <a:p>
                      <a:pPr algn="l">
                        <a:lnSpc>
                          <a:spcPct val="115000"/>
                        </a:lnSpc>
                        <a:spcAft>
                          <a:spcPts val="0"/>
                        </a:spcAft>
                      </a:pPr>
                      <a:r>
                        <a:rPr lang="en-ZA" sz="1400" dirty="0">
                          <a:effectLst/>
                        </a:rPr>
                        <a:t>31 </a:t>
                      </a:r>
                      <a:r>
                        <a:rPr lang="en-ZA" sz="1400" dirty="0" smtClean="0">
                          <a:effectLst/>
                        </a:rPr>
                        <a:t>Mar 20</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noFill/>
                  </a:tcPr>
                </a:tc>
                <a:tc>
                  <a:txBody>
                    <a:bodyPr/>
                    <a:lstStyle/>
                    <a:p>
                      <a:pPr algn="l">
                        <a:lnSpc>
                          <a:spcPct val="115000"/>
                        </a:lnSpc>
                        <a:spcAft>
                          <a:spcPts val="0"/>
                        </a:spcAft>
                      </a:pPr>
                      <a:r>
                        <a:rPr lang="en-ZA" sz="1400">
                          <a:effectLst/>
                        </a:rPr>
                        <a:t>Ongoing</a:t>
                      </a:r>
                      <a:endParaRPr lang="en-ZA" sz="140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7"/>
                  </a:ext>
                </a:extLst>
              </a:tr>
              <a:tr h="219320">
                <a:tc>
                  <a:txBody>
                    <a:bodyPr/>
                    <a:lstStyle/>
                    <a:p>
                      <a:pPr algn="r">
                        <a:lnSpc>
                          <a:spcPct val="115000"/>
                        </a:lnSpc>
                        <a:spcAft>
                          <a:spcPts val="0"/>
                        </a:spcAft>
                      </a:pPr>
                      <a:r>
                        <a:rPr lang="en-ZA" sz="1400" dirty="0">
                          <a:effectLst/>
                        </a:rPr>
                        <a:t>5.</a:t>
                      </a:r>
                      <a:endParaRPr lang="en-ZA" sz="1400" dirty="0">
                        <a:effectLst/>
                        <a:latin typeface="Calibri"/>
                        <a:ea typeface="Calibri"/>
                        <a:cs typeface="Times New Roman"/>
                      </a:endParaRPr>
                    </a:p>
                  </a:txBody>
                  <a:tcPr marL="39009" marR="39009" marT="0" marB="0" anchor="ctr"/>
                </a:tc>
                <a:tc gridSpan="7">
                  <a:txBody>
                    <a:bodyPr/>
                    <a:lstStyle/>
                    <a:p>
                      <a:pPr algn="l">
                        <a:lnSpc>
                          <a:spcPct val="115000"/>
                        </a:lnSpc>
                        <a:spcAft>
                          <a:spcPts val="0"/>
                        </a:spcAft>
                      </a:pPr>
                      <a:r>
                        <a:rPr lang="en-ZA" sz="1400" b="1" dirty="0">
                          <a:effectLst/>
                        </a:rPr>
                        <a:t>Procurement of Inventory/ Raw Materials &amp; allocation of production</a:t>
                      </a:r>
                      <a:endParaRPr lang="en-ZA" sz="1400" b="1" dirty="0">
                        <a:effectLst/>
                        <a:latin typeface="Calibri"/>
                        <a:ea typeface="Calibri"/>
                        <a:cs typeface="Times New Roman"/>
                      </a:endParaRPr>
                    </a:p>
                  </a:txBody>
                  <a:tcPr marL="39009" marR="39009" marT="0" marB="0" anchor="ctr">
                    <a:solidFill>
                      <a:schemeClr val="accent6">
                        <a:lumMod val="20000"/>
                        <a:lumOff val="80000"/>
                      </a:schemeClr>
                    </a:solidFill>
                  </a:tcPr>
                </a:tc>
                <a:tc hMerge="1">
                  <a:txBody>
                    <a:bodyPr/>
                    <a:lstStyle/>
                    <a:p>
                      <a:endParaRPr lang="en-ZA"/>
                    </a:p>
                  </a:txBody>
                  <a:tcPr/>
                </a:tc>
                <a:tc hMerge="1">
                  <a:txBody>
                    <a:bodyPr/>
                    <a:lstStyle/>
                    <a:p>
                      <a:endParaRPr lang="en-ZA"/>
                    </a:p>
                  </a:txBody>
                  <a:tcPr>
                    <a:noFill/>
                  </a:tcPr>
                </a:tc>
                <a:tc hMerge="1">
                  <a:txBody>
                    <a:bodyPr/>
                    <a:lstStyle/>
                    <a:p>
                      <a:endParaRPr lang="en-ZA"/>
                    </a:p>
                  </a:txBody>
                  <a:tcPr>
                    <a:noFill/>
                  </a:tcPr>
                </a:tc>
                <a:tc hMerge="1">
                  <a:txBody>
                    <a:bodyPr/>
                    <a:lstStyle/>
                    <a:p>
                      <a:endParaRPr lang="en-ZA"/>
                    </a:p>
                  </a:txBody>
                  <a:tcPr>
                    <a:noFill/>
                  </a:tcPr>
                </a:tc>
                <a:tc hMerge="1">
                  <a:txBody>
                    <a:bodyPr/>
                    <a:lstStyle/>
                    <a:p>
                      <a:endParaRPr lang="en-ZA"/>
                    </a:p>
                  </a:txBody>
                  <a:tcPr>
                    <a:noFill/>
                  </a:tcPr>
                </a:tc>
                <a:tc hMerge="1">
                  <a:txBody>
                    <a:bodyPr/>
                    <a:lstStyle/>
                    <a:p>
                      <a:endParaRPr lang="en-ZA"/>
                    </a:p>
                  </a:txBody>
                  <a:tcPr>
                    <a:noFill/>
                  </a:tcPr>
                </a:tc>
                <a:extLst>
                  <a:ext uri="{0D108BD9-81ED-4DB2-BD59-A6C34878D82A}">
                    <a16:rowId xmlns:a16="http://schemas.microsoft.com/office/drawing/2014/main" xmlns="" val="10008"/>
                  </a:ext>
                </a:extLst>
              </a:tr>
              <a:tr h="219320">
                <a:tc>
                  <a:txBody>
                    <a:bodyPr/>
                    <a:lstStyle/>
                    <a:p>
                      <a:pPr algn="l">
                        <a:lnSpc>
                          <a:spcPct val="115000"/>
                        </a:lnSpc>
                        <a:spcAft>
                          <a:spcPts val="0"/>
                        </a:spcAft>
                      </a:pPr>
                      <a:endParaRPr lang="en-ZA" sz="1400"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dirty="0">
                          <a:effectLst/>
                        </a:rPr>
                        <a:t>Procure required raw materials </a:t>
                      </a:r>
                      <a:endParaRPr lang="en-ZA" sz="1400" dirty="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4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noFill/>
                  </a:tcPr>
                </a:tc>
                <a:tc hMerge="1">
                  <a:txBody>
                    <a:bodyPr/>
                    <a:lstStyle/>
                    <a:p>
                      <a:endParaRPr lang="en-ZA"/>
                    </a:p>
                  </a:txBody>
                  <a:tcPr>
                    <a:noFill/>
                  </a:tcPr>
                </a:tc>
                <a:tc gridSpan="2">
                  <a:txBody>
                    <a:bodyPr/>
                    <a:lstStyle/>
                    <a:p>
                      <a:pPr algn="l">
                        <a:lnSpc>
                          <a:spcPct val="115000"/>
                        </a:lnSpc>
                        <a:spcAft>
                          <a:spcPts val="0"/>
                        </a:spcAft>
                      </a:pPr>
                      <a:r>
                        <a:rPr lang="en-ZA" sz="1400" dirty="0">
                          <a:effectLst/>
                        </a:rPr>
                        <a:t>8 </a:t>
                      </a:r>
                      <a:r>
                        <a:rPr lang="en-ZA" sz="1400" dirty="0" smtClean="0">
                          <a:effectLst/>
                        </a:rPr>
                        <a:t>Mar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noFill/>
                  </a:tcPr>
                </a:tc>
                <a:tc>
                  <a:txBody>
                    <a:bodyPr/>
                    <a:lstStyle/>
                    <a:p>
                      <a:pPr algn="l">
                        <a:lnSpc>
                          <a:spcPct val="115000"/>
                        </a:lnSpc>
                        <a:spcAft>
                          <a:spcPts val="0"/>
                        </a:spcAft>
                      </a:pPr>
                      <a:r>
                        <a:rPr lang="en-ZA" sz="1400" dirty="0">
                          <a:effectLst/>
                        </a:rPr>
                        <a:t>5 days</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09"/>
                  </a:ext>
                </a:extLst>
              </a:tr>
              <a:tr h="219320">
                <a:tc>
                  <a:txBody>
                    <a:bodyPr/>
                    <a:lstStyle/>
                    <a:p>
                      <a:pPr algn="l">
                        <a:lnSpc>
                          <a:spcPct val="115000"/>
                        </a:lnSpc>
                        <a:spcAft>
                          <a:spcPts val="0"/>
                        </a:spcAft>
                      </a:pPr>
                      <a:endParaRPr lang="en-ZA" sz="1400" dirty="0">
                        <a:effectLst/>
                        <a:latin typeface="Calibri"/>
                        <a:ea typeface="Calibri"/>
                        <a:cs typeface="Times New Roman"/>
                      </a:endParaRPr>
                    </a:p>
                  </a:txBody>
                  <a:tcPr marL="39009" marR="39009" marT="0" marB="0" anchor="ctr">
                    <a:noFill/>
                  </a:tcPr>
                </a:tc>
                <a:tc>
                  <a:txBody>
                    <a:bodyPr/>
                    <a:lstStyle/>
                    <a:p>
                      <a:pPr algn="l">
                        <a:lnSpc>
                          <a:spcPct val="115000"/>
                        </a:lnSpc>
                        <a:spcAft>
                          <a:spcPts val="0"/>
                        </a:spcAft>
                      </a:pPr>
                      <a:r>
                        <a:rPr lang="en-ZA" sz="1400">
                          <a:effectLst/>
                        </a:rPr>
                        <a:t>Allocate works orders to new factory</a:t>
                      </a:r>
                      <a:endParaRPr lang="en-ZA" sz="1400">
                        <a:effectLst/>
                        <a:latin typeface="Calibri"/>
                        <a:ea typeface="Calibri"/>
                        <a:cs typeface="Times New Roman"/>
                      </a:endParaRPr>
                    </a:p>
                  </a:txBody>
                  <a:tcPr marL="39009" marR="39009" marT="0" marB="0" anchor="ctr">
                    <a:noFill/>
                  </a:tcPr>
                </a:tc>
                <a:tc gridSpan="3">
                  <a:txBody>
                    <a:bodyPr/>
                    <a:lstStyle/>
                    <a:p>
                      <a:pPr algn="l">
                        <a:lnSpc>
                          <a:spcPct val="115000"/>
                        </a:lnSpc>
                        <a:spcAft>
                          <a:spcPts val="0"/>
                        </a:spcAft>
                      </a:pPr>
                      <a:r>
                        <a:rPr lang="en-ZA" sz="1400" dirty="0">
                          <a:effectLst/>
                        </a:rPr>
                        <a:t>1 </a:t>
                      </a:r>
                      <a:r>
                        <a:rPr lang="en-ZA" sz="1400" dirty="0" smtClean="0">
                          <a:effectLst/>
                        </a:rPr>
                        <a:t>Apr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noFill/>
                  </a:tcPr>
                </a:tc>
                <a:tc hMerge="1">
                  <a:txBody>
                    <a:bodyPr/>
                    <a:lstStyle/>
                    <a:p>
                      <a:endParaRPr lang="en-ZA"/>
                    </a:p>
                  </a:txBody>
                  <a:tcPr>
                    <a:noFill/>
                  </a:tcPr>
                </a:tc>
                <a:tc gridSpan="2">
                  <a:txBody>
                    <a:bodyPr/>
                    <a:lstStyle/>
                    <a:p>
                      <a:pPr algn="l">
                        <a:lnSpc>
                          <a:spcPct val="115000"/>
                        </a:lnSpc>
                        <a:spcAft>
                          <a:spcPts val="0"/>
                        </a:spcAft>
                      </a:pPr>
                      <a:r>
                        <a:rPr lang="en-ZA" sz="1400" dirty="0">
                          <a:effectLst/>
                        </a:rPr>
                        <a:t>5 </a:t>
                      </a:r>
                      <a:r>
                        <a:rPr lang="en-ZA" sz="1400" dirty="0" smtClean="0">
                          <a:effectLst/>
                        </a:rPr>
                        <a:t>Apr</a:t>
                      </a:r>
                      <a:r>
                        <a:rPr lang="en-ZA" sz="1400" baseline="0" dirty="0" smtClean="0">
                          <a:effectLst/>
                        </a:rPr>
                        <a:t> </a:t>
                      </a:r>
                      <a:r>
                        <a:rPr lang="en-ZA" sz="1400" dirty="0" smtClean="0">
                          <a:effectLst/>
                        </a:rPr>
                        <a:t>19</a:t>
                      </a:r>
                      <a:endParaRPr lang="en-ZA" sz="1400" dirty="0">
                        <a:effectLst/>
                        <a:latin typeface="Calibri"/>
                        <a:ea typeface="Calibri"/>
                        <a:cs typeface="Times New Roman"/>
                      </a:endParaRPr>
                    </a:p>
                  </a:txBody>
                  <a:tcPr marL="39009" marR="39009" marT="0" marB="0" anchor="ctr">
                    <a:noFill/>
                  </a:tcPr>
                </a:tc>
                <a:tc hMerge="1">
                  <a:txBody>
                    <a:bodyPr/>
                    <a:lstStyle/>
                    <a:p>
                      <a:endParaRPr lang="en-ZA"/>
                    </a:p>
                  </a:txBody>
                  <a:tcPr>
                    <a:noFill/>
                  </a:tcPr>
                </a:tc>
                <a:tc>
                  <a:txBody>
                    <a:bodyPr/>
                    <a:lstStyle/>
                    <a:p>
                      <a:pPr algn="l">
                        <a:lnSpc>
                          <a:spcPct val="115000"/>
                        </a:lnSpc>
                        <a:spcAft>
                          <a:spcPts val="0"/>
                        </a:spcAft>
                      </a:pPr>
                      <a:r>
                        <a:rPr lang="en-ZA" sz="1400" dirty="0">
                          <a:effectLst/>
                        </a:rPr>
                        <a:t>5 Days</a:t>
                      </a:r>
                      <a:endParaRPr lang="en-ZA" sz="1400" dirty="0">
                        <a:effectLst/>
                        <a:latin typeface="Calibri"/>
                        <a:ea typeface="Calibri"/>
                        <a:cs typeface="Times New Roman"/>
                      </a:endParaRPr>
                    </a:p>
                  </a:txBody>
                  <a:tcPr marL="39009" marR="39009" marT="0" marB="0" anchor="ctr">
                    <a:noFill/>
                  </a:tcPr>
                </a:tc>
                <a:extLst>
                  <a:ext uri="{0D108BD9-81ED-4DB2-BD59-A6C34878D82A}">
                    <a16:rowId xmlns:a16="http://schemas.microsoft.com/office/drawing/2014/main" xmlns="" val="10010"/>
                  </a:ext>
                </a:extLst>
              </a:tr>
              <a:tr h="219320">
                <a:tc>
                  <a:txBody>
                    <a:bodyPr/>
                    <a:lstStyle/>
                    <a:p>
                      <a:pPr algn="r">
                        <a:lnSpc>
                          <a:spcPct val="115000"/>
                        </a:lnSpc>
                        <a:spcAft>
                          <a:spcPts val="0"/>
                        </a:spcAft>
                      </a:pPr>
                      <a:r>
                        <a:rPr lang="en-ZA" sz="1400" dirty="0">
                          <a:effectLst/>
                        </a:rPr>
                        <a:t>6.</a:t>
                      </a:r>
                      <a:endParaRPr lang="en-ZA" sz="1400" dirty="0">
                        <a:effectLst/>
                        <a:latin typeface="Calibri"/>
                        <a:ea typeface="Calibri"/>
                        <a:cs typeface="Times New Roman"/>
                      </a:endParaRPr>
                    </a:p>
                  </a:txBody>
                  <a:tcPr marL="39009" marR="39009" marT="0" marB="0" anchor="ctr"/>
                </a:tc>
                <a:tc>
                  <a:txBody>
                    <a:bodyPr/>
                    <a:lstStyle/>
                    <a:p>
                      <a:pPr algn="l">
                        <a:lnSpc>
                          <a:spcPct val="115000"/>
                        </a:lnSpc>
                        <a:spcAft>
                          <a:spcPts val="0"/>
                        </a:spcAft>
                      </a:pPr>
                      <a:r>
                        <a:rPr lang="en-ZA" sz="1400" b="1" dirty="0">
                          <a:effectLst/>
                        </a:rPr>
                        <a:t>LAUNCH</a:t>
                      </a:r>
                      <a:endParaRPr lang="en-ZA" sz="1400" b="1" dirty="0">
                        <a:effectLst/>
                        <a:latin typeface="Calibri"/>
                        <a:ea typeface="Calibri"/>
                        <a:cs typeface="Times New Roman"/>
                      </a:endParaRPr>
                    </a:p>
                  </a:txBody>
                  <a:tcPr marL="39009" marR="39009" marT="0" marB="0" anchor="ctr">
                    <a:solidFill>
                      <a:schemeClr val="accent6"/>
                    </a:solidFill>
                  </a:tcPr>
                </a:tc>
                <a:tc gridSpan="3">
                  <a:txBody>
                    <a:bodyPr/>
                    <a:lstStyle/>
                    <a:p>
                      <a:pPr algn="l">
                        <a:lnSpc>
                          <a:spcPct val="115000"/>
                        </a:lnSpc>
                        <a:spcAft>
                          <a:spcPts val="0"/>
                        </a:spcAft>
                      </a:pPr>
                      <a:r>
                        <a:rPr lang="en-ZA" sz="1400" b="1" dirty="0">
                          <a:effectLst/>
                        </a:rPr>
                        <a:t>29 </a:t>
                      </a:r>
                      <a:r>
                        <a:rPr lang="en-ZA" sz="1400" b="1" dirty="0" smtClean="0">
                          <a:effectLst/>
                        </a:rPr>
                        <a:t>Apr 19</a:t>
                      </a:r>
                      <a:endParaRPr lang="en-ZA" sz="1400" b="1" dirty="0">
                        <a:effectLst/>
                        <a:latin typeface="Calibri"/>
                        <a:ea typeface="Calibri"/>
                        <a:cs typeface="Times New Roman"/>
                      </a:endParaRPr>
                    </a:p>
                  </a:txBody>
                  <a:tcPr marL="39009" marR="39009" marT="0" marB="0" anchor="ctr">
                    <a:solidFill>
                      <a:schemeClr val="accent6"/>
                    </a:solidFill>
                  </a:tcPr>
                </a:tc>
                <a:tc hMerge="1">
                  <a:txBody>
                    <a:bodyPr/>
                    <a:lstStyle/>
                    <a:p>
                      <a:endParaRPr lang="en-ZA"/>
                    </a:p>
                  </a:txBody>
                  <a:tcPr>
                    <a:noFill/>
                  </a:tcPr>
                </a:tc>
                <a:tc hMerge="1">
                  <a:txBody>
                    <a:bodyPr/>
                    <a:lstStyle/>
                    <a:p>
                      <a:endParaRPr lang="en-ZA"/>
                    </a:p>
                  </a:txBody>
                  <a:tcPr>
                    <a:noFill/>
                  </a:tcPr>
                </a:tc>
                <a:tc gridSpan="2">
                  <a:txBody>
                    <a:bodyPr/>
                    <a:lstStyle/>
                    <a:p>
                      <a:pPr algn="l">
                        <a:lnSpc>
                          <a:spcPct val="115000"/>
                        </a:lnSpc>
                        <a:spcAft>
                          <a:spcPts val="0"/>
                        </a:spcAft>
                      </a:pPr>
                      <a:r>
                        <a:rPr lang="en-ZA" sz="1400" b="1" dirty="0">
                          <a:effectLst/>
                        </a:rPr>
                        <a:t>29 </a:t>
                      </a:r>
                      <a:r>
                        <a:rPr lang="en-ZA" sz="1400" b="1" dirty="0" smtClean="0">
                          <a:effectLst/>
                        </a:rPr>
                        <a:t>Apr</a:t>
                      </a:r>
                      <a:r>
                        <a:rPr lang="en-ZA" sz="1400" b="1" baseline="0" dirty="0" smtClean="0">
                          <a:effectLst/>
                        </a:rPr>
                        <a:t> </a:t>
                      </a:r>
                      <a:r>
                        <a:rPr lang="en-ZA" sz="1400" b="1" dirty="0" smtClean="0">
                          <a:effectLst/>
                        </a:rPr>
                        <a:t>19</a:t>
                      </a:r>
                      <a:endParaRPr lang="en-ZA" sz="1400" b="1" dirty="0">
                        <a:effectLst/>
                        <a:latin typeface="Calibri"/>
                        <a:ea typeface="Calibri"/>
                        <a:cs typeface="Times New Roman"/>
                      </a:endParaRPr>
                    </a:p>
                  </a:txBody>
                  <a:tcPr marL="39009" marR="39009" marT="0" marB="0" anchor="ctr">
                    <a:solidFill>
                      <a:schemeClr val="accent6"/>
                    </a:solidFill>
                  </a:tcPr>
                </a:tc>
                <a:tc hMerge="1">
                  <a:txBody>
                    <a:bodyPr/>
                    <a:lstStyle/>
                    <a:p>
                      <a:endParaRPr lang="en-ZA"/>
                    </a:p>
                  </a:txBody>
                  <a:tcPr>
                    <a:noFill/>
                  </a:tcPr>
                </a:tc>
                <a:tc>
                  <a:txBody>
                    <a:bodyPr/>
                    <a:lstStyle/>
                    <a:p>
                      <a:pPr algn="l">
                        <a:lnSpc>
                          <a:spcPct val="115000"/>
                        </a:lnSpc>
                        <a:spcAft>
                          <a:spcPts val="0"/>
                        </a:spcAft>
                      </a:pPr>
                      <a:r>
                        <a:rPr lang="en-ZA" sz="1400" b="1" dirty="0">
                          <a:effectLst/>
                        </a:rPr>
                        <a:t>1day</a:t>
                      </a:r>
                      <a:endParaRPr lang="en-ZA" sz="1400" b="1" dirty="0">
                        <a:effectLst/>
                        <a:latin typeface="Calibri"/>
                        <a:ea typeface="Calibri"/>
                        <a:cs typeface="Times New Roman"/>
                      </a:endParaRPr>
                    </a:p>
                  </a:txBody>
                  <a:tcPr marL="39009" marR="39009" marT="0" marB="0" anchor="ctr">
                    <a:solidFill>
                      <a:schemeClr val="accent6"/>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426877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dirty="0" smtClean="0"/>
              <a:t>4.5. Limpopo Factory Establishment</a:t>
            </a:r>
            <a:endParaRPr lang="en-ZA" sz="36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26</a:t>
            </a:fld>
            <a:endParaRPr lang="en-US" dirty="0"/>
          </a:p>
        </p:txBody>
      </p:sp>
      <p:sp>
        <p:nvSpPr>
          <p:cNvPr id="5" name="Rectangle 4"/>
          <p:cNvSpPr/>
          <p:nvPr/>
        </p:nvSpPr>
        <p:spPr>
          <a:xfrm>
            <a:off x="251520" y="1412776"/>
            <a:ext cx="8280920" cy="5016758"/>
          </a:xfrm>
          <a:prstGeom prst="rect">
            <a:avLst/>
          </a:prstGeom>
        </p:spPr>
        <p:txBody>
          <a:bodyPr wrap="square">
            <a:spAutoFit/>
          </a:bodyPr>
          <a:lstStyle/>
          <a:p>
            <a:pPr lvl="0" algn="just"/>
            <a:r>
              <a:rPr lang="en-ZA" sz="2400" b="1" dirty="0" smtClean="0"/>
              <a:t>Project Progress Report</a:t>
            </a:r>
          </a:p>
          <a:p>
            <a:pPr lvl="0" algn="just"/>
            <a:endParaRPr lang="en-ZA" sz="2400" b="1" dirty="0" smtClean="0"/>
          </a:p>
          <a:p>
            <a:pPr marL="285750" indent="-285750" algn="just">
              <a:lnSpc>
                <a:spcPct val="150000"/>
              </a:lnSpc>
              <a:buFont typeface="Courier New" panose="02070309020205020404" pitchFamily="49" charset="0"/>
              <a:buChar char="o"/>
            </a:pPr>
            <a:r>
              <a:rPr lang="en-ZA" sz="1600" dirty="0" smtClean="0"/>
              <a:t>The factory has been secured through a letter of intent to lease the property</a:t>
            </a:r>
          </a:p>
          <a:p>
            <a:pPr marL="285750" indent="-285750" algn="just">
              <a:lnSpc>
                <a:spcPct val="150000"/>
              </a:lnSpc>
              <a:buFont typeface="Courier New" panose="02070309020205020404" pitchFamily="49" charset="0"/>
              <a:buChar char="o"/>
            </a:pPr>
            <a:endParaRPr lang="en-ZA" sz="1600" dirty="0" smtClean="0"/>
          </a:p>
          <a:p>
            <a:pPr marL="285750" indent="-285750" algn="just">
              <a:lnSpc>
                <a:spcPct val="150000"/>
              </a:lnSpc>
              <a:buFont typeface="Courier New" panose="02070309020205020404" pitchFamily="49" charset="0"/>
              <a:buChar char="o"/>
            </a:pPr>
            <a:r>
              <a:rPr lang="en-ZA" sz="1600" dirty="0" smtClean="0"/>
              <a:t>Recruitment and assessment of learners from special schools in Seshego and nearby areas will start on the 4</a:t>
            </a:r>
            <a:r>
              <a:rPr lang="en-ZA" sz="1600" baseline="30000" dirty="0" smtClean="0"/>
              <a:t>th</a:t>
            </a:r>
            <a:r>
              <a:rPr lang="en-ZA" sz="1600" dirty="0" smtClean="0"/>
              <a:t> March 2019 with the intention to appoint on the 1</a:t>
            </a:r>
            <a:r>
              <a:rPr lang="en-ZA" sz="1600" baseline="30000" dirty="0" smtClean="0"/>
              <a:t>st</a:t>
            </a:r>
            <a:r>
              <a:rPr lang="en-ZA" sz="1600" dirty="0" smtClean="0"/>
              <a:t> April 2019.</a:t>
            </a:r>
          </a:p>
          <a:p>
            <a:pPr marL="285750" indent="-285750" algn="just">
              <a:lnSpc>
                <a:spcPct val="150000"/>
              </a:lnSpc>
              <a:buFont typeface="Courier New" panose="02070309020205020404" pitchFamily="49" charset="0"/>
              <a:buChar char="o"/>
            </a:pPr>
            <a:endParaRPr lang="en-ZA" sz="1600" dirty="0"/>
          </a:p>
          <a:p>
            <a:pPr marL="285750" indent="-285750" algn="just">
              <a:lnSpc>
                <a:spcPct val="150000"/>
              </a:lnSpc>
              <a:buFont typeface="Courier New" panose="02070309020205020404" pitchFamily="49" charset="0"/>
              <a:buChar char="o"/>
            </a:pPr>
            <a:r>
              <a:rPr lang="en-ZA" sz="1600" dirty="0" smtClean="0"/>
              <a:t>Machinery from the Durban factory has been identified to be transferred to the Seshego factory by the end of March 2019.</a:t>
            </a:r>
          </a:p>
          <a:p>
            <a:pPr marL="285750" indent="-285750" algn="just">
              <a:lnSpc>
                <a:spcPct val="150000"/>
              </a:lnSpc>
              <a:buFont typeface="Courier New" panose="02070309020205020404" pitchFamily="49" charset="0"/>
              <a:buChar char="o"/>
            </a:pPr>
            <a:endParaRPr lang="en-ZA" sz="1600" dirty="0"/>
          </a:p>
          <a:p>
            <a:pPr marL="285750" indent="-285750" algn="just">
              <a:lnSpc>
                <a:spcPct val="150000"/>
              </a:lnSpc>
              <a:buFont typeface="Courier New" panose="02070309020205020404" pitchFamily="49" charset="0"/>
              <a:buChar char="o"/>
            </a:pPr>
            <a:r>
              <a:rPr lang="en-ZA" sz="1600" dirty="0" smtClean="0"/>
              <a:t>LEDA (Landlord) will be appointing service provider for the renovations by the 5</a:t>
            </a:r>
            <a:r>
              <a:rPr lang="en-ZA" sz="1600" baseline="30000" dirty="0" smtClean="0"/>
              <a:t>th</a:t>
            </a:r>
            <a:r>
              <a:rPr lang="en-ZA" sz="1600" dirty="0" smtClean="0"/>
              <a:t> March 2019.</a:t>
            </a:r>
            <a:endParaRPr lang="en-ZA" sz="1600" dirty="0"/>
          </a:p>
          <a:p>
            <a:pPr lvl="1" algn="just"/>
            <a:endParaRPr lang="en-ZA" sz="1600" dirty="0" smtClean="0"/>
          </a:p>
          <a:p>
            <a:pPr marL="285750" indent="-285750" algn="just">
              <a:buFont typeface="Courier New" panose="02070309020205020404" pitchFamily="49" charset="0"/>
              <a:buChar char="o"/>
            </a:pPr>
            <a:endParaRPr lang="en-ZA" sz="1600" dirty="0" smtClean="0"/>
          </a:p>
        </p:txBody>
      </p:sp>
    </p:spTree>
    <p:extLst>
      <p:ext uri="{BB962C8B-B14F-4D97-AF65-F5344CB8AC3E}">
        <p14:creationId xmlns:p14="http://schemas.microsoft.com/office/powerpoint/2010/main" xmlns="" val="1108168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dirty="0" smtClean="0"/>
              <a:t>4.6. Mpumalanga Factory Project </a:t>
            </a:r>
            <a:endParaRPr lang="en-ZA" sz="36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27</a:t>
            </a:fld>
            <a:endParaRPr lang="en-US" dirty="0"/>
          </a:p>
        </p:txBody>
      </p:sp>
      <p:sp>
        <p:nvSpPr>
          <p:cNvPr id="5" name="Rectangle 4"/>
          <p:cNvSpPr/>
          <p:nvPr/>
        </p:nvSpPr>
        <p:spPr>
          <a:xfrm>
            <a:off x="251520" y="1412776"/>
            <a:ext cx="8280920" cy="4031873"/>
          </a:xfrm>
          <a:prstGeom prst="rect">
            <a:avLst/>
          </a:prstGeom>
        </p:spPr>
        <p:txBody>
          <a:bodyPr wrap="square">
            <a:spAutoFit/>
          </a:bodyPr>
          <a:lstStyle/>
          <a:p>
            <a:pPr lvl="0" algn="just"/>
            <a:r>
              <a:rPr lang="en-ZA" sz="2400" b="1" dirty="0" smtClean="0"/>
              <a:t>Project Progress Report</a:t>
            </a:r>
          </a:p>
          <a:p>
            <a:pPr lvl="0" algn="just"/>
            <a:endParaRPr lang="en-ZA" sz="2400" b="1" dirty="0"/>
          </a:p>
          <a:p>
            <a:pPr marL="285750" indent="-285750" algn="just">
              <a:buFont typeface="Courier New" panose="02070309020205020404" pitchFamily="49" charset="0"/>
              <a:buChar char="o"/>
            </a:pPr>
            <a:r>
              <a:rPr lang="en-ZA" sz="1600" dirty="0" smtClean="0"/>
              <a:t>A trip was undertaken during January 2019 to view property owned by the Department of Public Works in Mpumalanga.</a:t>
            </a:r>
          </a:p>
          <a:p>
            <a:pPr marL="285750" indent="-285750" algn="just">
              <a:buFont typeface="Courier New" panose="02070309020205020404" pitchFamily="49" charset="0"/>
              <a:buChar char="o"/>
            </a:pPr>
            <a:endParaRPr lang="en-ZA" sz="1600" dirty="0"/>
          </a:p>
          <a:p>
            <a:pPr marL="285750" indent="-285750" algn="just">
              <a:buFont typeface="Courier New" panose="02070309020205020404" pitchFamily="49" charset="0"/>
              <a:buChar char="o"/>
            </a:pPr>
            <a:r>
              <a:rPr lang="en-ZA" sz="1600" dirty="0" smtClean="0"/>
              <a:t>The following properties were viewed;</a:t>
            </a:r>
          </a:p>
          <a:p>
            <a:pPr marL="285750" indent="-285750" algn="just">
              <a:buFont typeface="Courier New" panose="02070309020205020404" pitchFamily="49" charset="0"/>
              <a:buChar char="o"/>
            </a:pPr>
            <a:endParaRPr lang="en-ZA" sz="1600" dirty="0" smtClean="0"/>
          </a:p>
          <a:p>
            <a:pPr marL="742950" lvl="1" indent="-285750" algn="just">
              <a:buFont typeface="Courier New" panose="02070309020205020404" pitchFamily="49" charset="0"/>
              <a:buChar char="o"/>
            </a:pPr>
            <a:r>
              <a:rPr lang="en-ZA" sz="1600" b="1" u="sng" dirty="0" smtClean="0"/>
              <a:t>An old prison in </a:t>
            </a:r>
            <a:r>
              <a:rPr lang="en-ZA" sz="1600" b="1" u="sng" dirty="0" err="1" smtClean="0"/>
              <a:t>Davel</a:t>
            </a:r>
            <a:r>
              <a:rPr lang="en-ZA" sz="1600" b="1" u="sng" dirty="0" smtClean="0"/>
              <a:t>, Ermelo</a:t>
            </a:r>
          </a:p>
          <a:p>
            <a:pPr lvl="1" algn="just"/>
            <a:r>
              <a:rPr lang="en-ZA" sz="1600" b="1" dirty="0" smtClean="0"/>
              <a:t> </a:t>
            </a:r>
          </a:p>
          <a:p>
            <a:pPr marL="742950" lvl="1" indent="-285750" algn="just">
              <a:buFont typeface="Wingdings" panose="05000000000000000000" pitchFamily="2" charset="2"/>
              <a:buChar char="ü"/>
            </a:pPr>
            <a:r>
              <a:rPr lang="en-ZA" sz="1600" dirty="0" smtClean="0"/>
              <a:t>The property was dilapidated and requires a lot of work to get it in a state that would be able to meet the required standards.</a:t>
            </a:r>
          </a:p>
          <a:p>
            <a:pPr marL="742950" lvl="1" indent="-285750" algn="just">
              <a:buFont typeface="Wingdings" panose="05000000000000000000" pitchFamily="2" charset="2"/>
              <a:buChar char="ü"/>
            </a:pPr>
            <a:endParaRPr lang="en-ZA" sz="1600" dirty="0" smtClean="0"/>
          </a:p>
          <a:p>
            <a:pPr marL="742950" lvl="1" indent="-285750" algn="just">
              <a:buFont typeface="Wingdings" panose="05000000000000000000" pitchFamily="2" charset="2"/>
              <a:buChar char="ü"/>
            </a:pPr>
            <a:r>
              <a:rPr lang="en-ZA" sz="1600" dirty="0" smtClean="0"/>
              <a:t>The estimated construction work on the property could take up to 3 years, which includes the finalisation of specifications and architectural drawings and approvals. </a:t>
            </a:r>
          </a:p>
        </p:txBody>
      </p:sp>
    </p:spTree>
    <p:extLst>
      <p:ext uri="{BB962C8B-B14F-4D97-AF65-F5344CB8AC3E}">
        <p14:creationId xmlns:p14="http://schemas.microsoft.com/office/powerpoint/2010/main" xmlns="" val="374020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3600" b="1" dirty="0" smtClean="0"/>
              <a:t>Mpumalanga Factory Project (continued) </a:t>
            </a:r>
            <a:endParaRPr lang="en-ZA" sz="3600" b="1" dirty="0"/>
          </a:p>
        </p:txBody>
      </p:sp>
      <p:sp>
        <p:nvSpPr>
          <p:cNvPr id="4" name="Slide Number Placeholder 3"/>
          <p:cNvSpPr>
            <a:spLocks noGrp="1"/>
          </p:cNvSpPr>
          <p:nvPr>
            <p:ph type="sldNum" sz="quarter" idx="12"/>
          </p:nvPr>
        </p:nvSpPr>
        <p:spPr/>
        <p:txBody>
          <a:bodyPr/>
          <a:lstStyle/>
          <a:p>
            <a:pPr>
              <a:defRPr/>
            </a:pPr>
            <a:fld id="{5FC281BE-2EF7-492F-92D0-61475F29644F}" type="slidenum">
              <a:rPr lang="en-US" smtClean="0"/>
              <a:pPr>
                <a:defRPr/>
              </a:pPr>
              <a:t>28</a:t>
            </a:fld>
            <a:endParaRPr lang="en-US" dirty="0"/>
          </a:p>
        </p:txBody>
      </p:sp>
      <p:sp>
        <p:nvSpPr>
          <p:cNvPr id="5" name="Rectangle 4"/>
          <p:cNvSpPr/>
          <p:nvPr/>
        </p:nvSpPr>
        <p:spPr>
          <a:xfrm>
            <a:off x="251520" y="1412776"/>
            <a:ext cx="8280920" cy="5355312"/>
          </a:xfrm>
          <a:prstGeom prst="rect">
            <a:avLst/>
          </a:prstGeom>
        </p:spPr>
        <p:txBody>
          <a:bodyPr wrap="square">
            <a:spAutoFit/>
          </a:bodyPr>
          <a:lstStyle/>
          <a:p>
            <a:pPr lvl="0" algn="just"/>
            <a:r>
              <a:rPr lang="en-ZA" sz="2400" b="1" dirty="0" smtClean="0"/>
              <a:t>Project Progress Report</a:t>
            </a:r>
          </a:p>
          <a:p>
            <a:pPr lvl="0" algn="just"/>
            <a:endParaRPr lang="en-ZA" sz="2400" b="1" dirty="0"/>
          </a:p>
          <a:p>
            <a:pPr marL="285750" indent="-285750" algn="just">
              <a:buFont typeface="Courier New" panose="02070309020205020404" pitchFamily="49" charset="0"/>
              <a:buChar char="o"/>
            </a:pPr>
            <a:r>
              <a:rPr lang="en-ZA" sz="1600" dirty="0" smtClean="0"/>
              <a:t>The second property is in Standerton</a:t>
            </a:r>
          </a:p>
          <a:p>
            <a:pPr marL="742950" lvl="1" indent="-285750" algn="just">
              <a:buFont typeface="Courier New" panose="02070309020205020404" pitchFamily="49" charset="0"/>
              <a:buChar char="o"/>
            </a:pPr>
            <a:r>
              <a:rPr lang="en-ZA" sz="1600" b="1" u="sng" dirty="0" smtClean="0"/>
              <a:t>A property currently </a:t>
            </a:r>
            <a:r>
              <a:rPr lang="en-ZA" sz="1600" b="1" u="sng" dirty="0" err="1" smtClean="0"/>
              <a:t>bieng</a:t>
            </a:r>
            <a:r>
              <a:rPr lang="en-ZA" sz="1600" b="1" u="sng" dirty="0" smtClean="0"/>
              <a:t> used by SAPS</a:t>
            </a:r>
          </a:p>
          <a:p>
            <a:pPr lvl="1" algn="just"/>
            <a:r>
              <a:rPr lang="en-ZA" sz="1600" b="1" dirty="0" smtClean="0"/>
              <a:t> </a:t>
            </a:r>
          </a:p>
          <a:p>
            <a:pPr marL="742950" lvl="1" indent="-285750" algn="just">
              <a:buFont typeface="Wingdings" panose="05000000000000000000" pitchFamily="2" charset="2"/>
              <a:buChar char="ü"/>
            </a:pPr>
            <a:r>
              <a:rPr lang="en-ZA" sz="1600" dirty="0" smtClean="0"/>
              <a:t>The property will require a construction of a factory building from scratch .</a:t>
            </a:r>
          </a:p>
          <a:p>
            <a:pPr marL="742950" lvl="1" indent="-285750" algn="just">
              <a:buFont typeface="Wingdings" panose="05000000000000000000" pitchFamily="2" charset="2"/>
              <a:buChar char="ü"/>
            </a:pPr>
            <a:endParaRPr lang="en-ZA" sz="1600" dirty="0" smtClean="0"/>
          </a:p>
          <a:p>
            <a:pPr marL="742950" lvl="1" indent="-285750" algn="just">
              <a:buFont typeface="Wingdings" panose="05000000000000000000" pitchFamily="2" charset="2"/>
              <a:buChar char="ü"/>
            </a:pPr>
            <a:r>
              <a:rPr lang="en-ZA" sz="1600" dirty="0" smtClean="0"/>
              <a:t>The estimated construction work on the property could also take up to 3 years and less if the factory is constructed from corrugated iron and steel , which includes the finalisation of specifications and architectural drawings and approvals. </a:t>
            </a:r>
          </a:p>
          <a:p>
            <a:pPr marL="742950" lvl="1" indent="-285750" algn="just">
              <a:buFont typeface="Wingdings" panose="05000000000000000000" pitchFamily="2" charset="2"/>
              <a:buChar char="ü"/>
            </a:pPr>
            <a:endParaRPr lang="en-ZA" sz="1600" dirty="0"/>
          </a:p>
          <a:p>
            <a:pPr marL="742950" lvl="1" indent="-285750" algn="just">
              <a:buFont typeface="Wingdings" panose="05000000000000000000" pitchFamily="2" charset="2"/>
              <a:buChar char="ü"/>
            </a:pPr>
            <a:r>
              <a:rPr lang="en-ZA" b="1" dirty="0"/>
              <a:t>A follow up visit is to be undertaken by 14 March 2019 to explore other alternative sites that could be used for the purposes of establishing a new or interim factory.</a:t>
            </a:r>
          </a:p>
          <a:p>
            <a:pPr marL="742950" lvl="1" indent="-285750" algn="just">
              <a:buFont typeface="Wingdings" panose="05000000000000000000" pitchFamily="2" charset="2"/>
              <a:buChar char="ü"/>
            </a:pPr>
            <a:endParaRPr lang="en-ZA" sz="1600" b="1" dirty="0"/>
          </a:p>
          <a:p>
            <a:pPr marL="742950" lvl="1" indent="-285750" algn="just">
              <a:buFont typeface="Wingdings" panose="05000000000000000000" pitchFamily="2" charset="2"/>
              <a:buChar char="ü"/>
            </a:pPr>
            <a:endParaRPr lang="en-ZA" sz="1600" dirty="0" smtClean="0"/>
          </a:p>
          <a:p>
            <a:pPr lvl="1" algn="just"/>
            <a:endParaRPr lang="en-ZA" sz="1600" dirty="0"/>
          </a:p>
          <a:p>
            <a:pPr lvl="1" algn="just"/>
            <a:endParaRPr lang="en-ZA" sz="1600" dirty="0" smtClean="0"/>
          </a:p>
          <a:p>
            <a:pPr marL="285750" indent="-285750" algn="just">
              <a:buFont typeface="Courier New" panose="02070309020205020404" pitchFamily="49" charset="0"/>
              <a:buChar char="o"/>
            </a:pPr>
            <a:endParaRPr lang="en-ZA" sz="1600" dirty="0" smtClean="0"/>
          </a:p>
        </p:txBody>
      </p:sp>
    </p:spTree>
    <p:extLst>
      <p:ext uri="{BB962C8B-B14F-4D97-AF65-F5344CB8AC3E}">
        <p14:creationId xmlns:p14="http://schemas.microsoft.com/office/powerpoint/2010/main" xmlns="" val="2418205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2781"/>
            <a:ext cx="8229600" cy="695460"/>
          </a:xfrm>
        </p:spPr>
        <p:txBody>
          <a:bodyPr/>
          <a:lstStyle/>
          <a:p>
            <a:pPr algn="l"/>
            <a:r>
              <a:rPr lang="en-GB" sz="2400" b="1" dirty="0" smtClean="0">
                <a:solidFill>
                  <a:schemeClr val="bg1"/>
                </a:solidFill>
                <a:effectLst>
                  <a:outerShdw blurRad="38100" dist="38100" dir="2700000" algn="tl">
                    <a:srgbClr val="000000">
                      <a:alpha val="43137"/>
                    </a:srgbClr>
                  </a:outerShdw>
                </a:effectLst>
                <a:latin typeface="Tw Cen MT" panose="020B0602020104020603" pitchFamily="34" charset="0"/>
              </a:rPr>
              <a:t>5. </a:t>
            </a:r>
            <a:r>
              <a:rPr lang="en-GB" sz="2400" b="1"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2400" b="1" dirty="0" smtClean="0">
                <a:solidFill>
                  <a:schemeClr val="bg1"/>
                </a:solidFill>
                <a:effectLst>
                  <a:outerShdw blurRad="38100" dist="38100" dir="2700000" algn="tl">
                    <a:srgbClr val="000000">
                      <a:alpha val="43137"/>
                    </a:srgbClr>
                  </a:outerShdw>
                </a:effectLst>
                <a:latin typeface="Tw Cen MT" panose="020B0602020104020603" pitchFamily="34" charset="0"/>
              </a:rPr>
              <a:t>	Strategies </a:t>
            </a:r>
            <a:r>
              <a:rPr lang="en-GB" sz="2400" b="1" dirty="0">
                <a:solidFill>
                  <a:schemeClr val="bg1"/>
                </a:solidFill>
                <a:effectLst>
                  <a:outerShdw blurRad="38100" dist="38100" dir="2700000" algn="tl">
                    <a:srgbClr val="000000">
                      <a:alpha val="43137"/>
                    </a:srgbClr>
                  </a:outerShdw>
                </a:effectLst>
                <a:latin typeface="Tw Cen MT" panose="020B0602020104020603" pitchFamily="34" charset="0"/>
              </a:rPr>
              <a:t>to </a:t>
            </a:r>
            <a:r>
              <a:rPr lang="en-GB" sz="2400" b="1" dirty="0" smtClean="0">
                <a:solidFill>
                  <a:schemeClr val="bg1"/>
                </a:solidFill>
                <a:effectLst>
                  <a:outerShdw blurRad="38100" dist="38100" dir="2700000" algn="tl">
                    <a:srgbClr val="000000">
                      <a:alpha val="43137"/>
                    </a:srgbClr>
                  </a:outerShdw>
                </a:effectLst>
                <a:latin typeface="Tw Cen MT" panose="020B0602020104020603" pitchFamily="34" charset="0"/>
              </a:rPr>
              <a:t>increase </a:t>
            </a:r>
            <a:r>
              <a:rPr lang="en-GB" sz="2400" b="1" dirty="0">
                <a:solidFill>
                  <a:schemeClr val="bg1"/>
                </a:solidFill>
                <a:effectLst>
                  <a:outerShdw blurRad="38100" dist="38100" dir="2700000" algn="tl">
                    <a:srgbClr val="000000">
                      <a:alpha val="43137"/>
                    </a:srgbClr>
                  </a:outerShdw>
                </a:effectLst>
                <a:latin typeface="Tw Cen MT" panose="020B0602020104020603" pitchFamily="34" charset="0"/>
              </a:rPr>
              <a:t>revenue to ZAR 400 m by 2024</a:t>
            </a:r>
            <a:r>
              <a:rPr lang="en-US" sz="24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24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24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29</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5" name="Diagram 4"/>
          <p:cNvGraphicFramePr/>
          <p:nvPr>
            <p:extLst>
              <p:ext uri="{D42A27DB-BD31-4B8C-83A1-F6EECF244321}">
                <p14:modId xmlns:p14="http://schemas.microsoft.com/office/powerpoint/2010/main" xmlns="" val="2249892167"/>
              </p:ext>
            </p:extLst>
          </p:nvPr>
        </p:nvGraphicFramePr>
        <p:xfrm>
          <a:off x="699752" y="1603062"/>
          <a:ext cx="81394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xmlns="" val="3253454262"/>
              </p:ext>
            </p:extLst>
          </p:nvPr>
        </p:nvGraphicFramePr>
        <p:xfrm>
          <a:off x="699752" y="1487152"/>
          <a:ext cx="813944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11160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1. Background </a:t>
            </a:r>
            <a:r>
              <a:rPr lang="en-ZA" sz="3200" dirty="0"/>
              <a:t>and Situational Analysis</a:t>
            </a:r>
            <a:br>
              <a:rPr lang="en-ZA" sz="3200" dirty="0"/>
            </a:br>
            <a:endParaRPr lang="en-ZA" sz="3200" dirty="0"/>
          </a:p>
        </p:txBody>
      </p:sp>
      <p:sp>
        <p:nvSpPr>
          <p:cNvPr id="3" name="Content Placeholder 2"/>
          <p:cNvSpPr>
            <a:spLocks noGrp="1"/>
          </p:cNvSpPr>
          <p:nvPr>
            <p:ph idx="1"/>
          </p:nvPr>
        </p:nvSpPr>
        <p:spPr/>
        <p:txBody>
          <a:bodyPr/>
          <a:lstStyle/>
          <a:p>
            <a:pPr eaLnBrk="1" hangingPunct="1">
              <a:defRPr/>
            </a:pPr>
            <a:r>
              <a:rPr lang="en-ZA" b="1" dirty="0">
                <a:solidFill>
                  <a:schemeClr val="accent6">
                    <a:lumMod val="50000"/>
                  </a:schemeClr>
                </a:solidFill>
                <a:latin typeface="Tw Cen MT" panose="020B0602020104020603" pitchFamily="34" charset="0"/>
              </a:rPr>
              <a:t>Governance Model</a:t>
            </a:r>
          </a:p>
          <a:p>
            <a:pPr marL="285750" indent="-285750" eaLnBrk="1" hangingPunct="1">
              <a:buFont typeface="Wingdings" panose="05000000000000000000" pitchFamily="2" charset="2"/>
              <a:buChar char="§"/>
              <a:defRPr/>
            </a:pPr>
            <a:r>
              <a:rPr lang="en-ZA" sz="1800" dirty="0">
                <a:latin typeface="Tw Cen MT" panose="020B0602020104020603" pitchFamily="34" charset="0"/>
              </a:rPr>
              <a:t>SEE </a:t>
            </a:r>
            <a:r>
              <a:rPr lang="en-ZA" sz="1800" dirty="0" smtClean="0">
                <a:latin typeface="Tw Cen MT" panose="020B0602020104020603" pitchFamily="34" charset="0"/>
              </a:rPr>
              <a:t>is under </a:t>
            </a:r>
            <a:r>
              <a:rPr lang="en-ZA" sz="1800" dirty="0">
                <a:latin typeface="Tw Cen MT" panose="020B0602020104020603" pitchFamily="34" charset="0"/>
              </a:rPr>
              <a:t>the leadership of the Chief Executive Officer, who reports to Public Deputy Director General: Public Employment Service (PES) Branch of the </a:t>
            </a:r>
            <a:r>
              <a:rPr lang="en-ZA" sz="1800" dirty="0" err="1">
                <a:latin typeface="Tw Cen MT" panose="020B0602020104020603" pitchFamily="34" charset="0"/>
              </a:rPr>
              <a:t>DoL</a:t>
            </a:r>
            <a:r>
              <a:rPr lang="en-ZA" sz="1800" dirty="0" err="1" smtClean="0">
                <a:latin typeface="Tw Cen MT" panose="020B0602020104020603" pitchFamily="34" charset="0"/>
              </a:rPr>
              <a:t>.</a:t>
            </a:r>
            <a:r>
              <a:rPr lang="en-ZA" sz="1800" dirty="0" smtClean="0">
                <a:latin typeface="Tw Cen MT" panose="020B0602020104020603" pitchFamily="34" charset="0"/>
              </a:rPr>
              <a:t> Currently Acting as CEO and recruitment of CEO is likely to be finalised by April 2019.</a:t>
            </a:r>
          </a:p>
          <a:p>
            <a:pPr marL="285750" indent="-285750" eaLnBrk="1" hangingPunct="1">
              <a:buFont typeface="Wingdings" panose="05000000000000000000" pitchFamily="2" charset="2"/>
              <a:buChar char="§"/>
              <a:defRPr/>
            </a:pPr>
            <a:r>
              <a:rPr lang="en-ZA" sz="1800" dirty="0" smtClean="0">
                <a:latin typeface="Tw Cen MT" panose="020B0602020104020603" pitchFamily="34" charset="0"/>
              </a:rPr>
              <a:t>There are 5 Directors responsible for Finance, HRM, Risk, Business Development and Operations that report to the CEO.</a:t>
            </a:r>
            <a:endParaRPr lang="en-ZA" sz="1800" dirty="0">
              <a:latin typeface="Tw Cen MT" panose="020B0602020104020603" pitchFamily="34" charset="0"/>
            </a:endParaRPr>
          </a:p>
          <a:p>
            <a:pPr marL="285750" indent="-285750">
              <a:buFont typeface="Wingdings" panose="05000000000000000000" pitchFamily="2" charset="2"/>
              <a:buChar char="§"/>
              <a:defRPr/>
            </a:pPr>
            <a:r>
              <a:rPr lang="en-ZA" sz="1800" dirty="0" smtClean="0">
                <a:latin typeface="Tw Cen MT" panose="020B0602020104020603" pitchFamily="34" charset="0"/>
              </a:rPr>
              <a:t>SEE </a:t>
            </a:r>
            <a:r>
              <a:rPr lang="en-ZA" sz="1800" dirty="0">
                <a:latin typeface="Tw Cen MT" panose="020B0602020104020603" pitchFamily="34" charset="0"/>
              </a:rPr>
              <a:t>is Overseen by other governance structures such as the Audit Committee, National Risk Committee, Department Executive Committee etc. of the </a:t>
            </a:r>
            <a:r>
              <a:rPr lang="en-ZA" sz="1800" dirty="0" err="1">
                <a:latin typeface="Tw Cen MT" panose="020B0602020104020603" pitchFamily="34" charset="0"/>
              </a:rPr>
              <a:t>DoL</a:t>
            </a:r>
            <a:r>
              <a:rPr lang="en-ZA" sz="1800" dirty="0">
                <a:latin typeface="Tw Cen MT" panose="020B0602020104020603" pitchFamily="34" charset="0"/>
              </a:rPr>
              <a:t> provides oversight responsibilities to entity.</a:t>
            </a:r>
          </a:p>
          <a:p>
            <a:pPr marL="285750" indent="-285750">
              <a:buFont typeface="Wingdings" panose="05000000000000000000" pitchFamily="2" charset="2"/>
              <a:buChar char="§"/>
              <a:defRPr/>
            </a:pPr>
            <a:r>
              <a:rPr lang="en-ZA" sz="1800" dirty="0">
                <a:latin typeface="Tw Cen MT" panose="020B0602020104020603" pitchFamily="34" charset="0"/>
              </a:rPr>
              <a:t>The SEE has a MANCO consisting of the CEO, Directors and DDs responsible for </a:t>
            </a:r>
            <a:r>
              <a:rPr lang="en-ZA" sz="1800" dirty="0" smtClean="0">
                <a:latin typeface="Tw Cen MT" panose="020B0602020104020603" pitchFamily="34" charset="0"/>
              </a:rPr>
              <a:t>the 12 Factories </a:t>
            </a:r>
            <a:r>
              <a:rPr lang="en-ZA" sz="1800" dirty="0">
                <a:latin typeface="Tw Cen MT" panose="020B0602020104020603" pitchFamily="34" charset="0"/>
              </a:rPr>
              <a:t>and various portfolios</a:t>
            </a:r>
            <a:r>
              <a:rPr lang="en-ZA" sz="1800" dirty="0" smtClean="0">
                <a:latin typeface="Tw Cen MT" panose="020B0602020104020603" pitchFamily="34" charset="0"/>
              </a:rPr>
              <a:t>.</a:t>
            </a:r>
          </a:p>
          <a:p>
            <a:pPr marL="285750" indent="-285750">
              <a:buFont typeface="Wingdings" panose="05000000000000000000" pitchFamily="2" charset="2"/>
              <a:buChar char="§"/>
              <a:defRPr/>
            </a:pPr>
            <a:r>
              <a:rPr lang="en-ZA" sz="1800" dirty="0" smtClean="0">
                <a:latin typeface="Tw Cen MT" panose="020B0602020104020603" pitchFamily="34" charset="0"/>
              </a:rPr>
              <a:t>There are no SEE factories in both Limpopo and Mpumalanga</a:t>
            </a:r>
            <a:endParaRPr lang="en-US" sz="1800" dirty="0">
              <a:latin typeface="Tw Cen MT" panose="020B0602020104020603" pitchFamily="34" charset="0"/>
            </a:endParaRPr>
          </a:p>
          <a:p>
            <a:pPr marL="285750" indent="-285750" eaLnBrk="1" hangingPunct="1">
              <a:buFont typeface="Wingdings" panose="05000000000000000000" pitchFamily="2" charset="2"/>
              <a:buChar char="§"/>
              <a:defRPr/>
            </a:pPr>
            <a:endParaRPr lang="en-GB" dirty="0">
              <a:solidFill>
                <a:schemeClr val="accent6">
                  <a:lumMod val="50000"/>
                </a:schemeClr>
              </a:solidFill>
              <a:latin typeface="Tw Cen MT" panose="020B0602020104020603" pitchFamily="34" charset="0"/>
            </a:endParaRPr>
          </a:p>
          <a:p>
            <a:endParaRPr lang="en-ZA" dirty="0"/>
          </a:p>
        </p:txBody>
      </p:sp>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3</a:t>
            </a:fld>
            <a:endParaRPr lang="en-US" dirty="0"/>
          </a:p>
        </p:txBody>
      </p:sp>
    </p:spTree>
    <p:extLst>
      <p:ext uri="{BB962C8B-B14F-4D97-AF65-F5344CB8AC3E}">
        <p14:creationId xmlns:p14="http://schemas.microsoft.com/office/powerpoint/2010/main" xmlns="" val="466715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2781"/>
            <a:ext cx="8229600" cy="695460"/>
          </a:xfrm>
        </p:spPr>
        <p:txBody>
          <a:bodyPr/>
          <a:lstStyle/>
          <a:p>
            <a:pPr algn="l"/>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6.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Strategies to change the Business Model</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30</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5" name="Diagram 4"/>
          <p:cNvGraphicFramePr/>
          <p:nvPr>
            <p:extLst>
              <p:ext uri="{D42A27DB-BD31-4B8C-83A1-F6EECF244321}">
                <p14:modId xmlns:p14="http://schemas.microsoft.com/office/powerpoint/2010/main" xmlns="" val="2249892167"/>
              </p:ext>
            </p:extLst>
          </p:nvPr>
        </p:nvGraphicFramePr>
        <p:xfrm>
          <a:off x="699752" y="1603062"/>
          <a:ext cx="81394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xmlns="" val="2087181895"/>
              </p:ext>
            </p:extLst>
          </p:nvPr>
        </p:nvGraphicFramePr>
        <p:xfrm>
          <a:off x="699752" y="1487152"/>
          <a:ext cx="813944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31546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6.1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Other plans – Marketing strategy</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31</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12" name="Diagram 11"/>
          <p:cNvGraphicFramePr/>
          <p:nvPr>
            <p:extLst>
              <p:ext uri="{D42A27DB-BD31-4B8C-83A1-F6EECF244321}">
                <p14:modId xmlns:p14="http://schemas.microsoft.com/office/powerpoint/2010/main" xmlns="" val="3309532215"/>
              </p:ext>
            </p:extLst>
          </p:nvPr>
        </p:nvGraphicFramePr>
        <p:xfrm>
          <a:off x="268309" y="1729585"/>
          <a:ext cx="8570891" cy="430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04953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sz="2800" b="1" dirty="0" smtClean="0">
                <a:ea typeface="ＭＳ Ｐゴシック" panose="020B0600070205080204" pitchFamily="34" charset="-128"/>
              </a:rPr>
              <a:t>6.2. SEE RISK PROFILE</a:t>
            </a:r>
            <a:endParaRPr lang="en-ZA" altLang="en-US" sz="2800" b="1" dirty="0" smtClean="0">
              <a:ea typeface="ＭＳ Ｐゴシック" panose="020B0600070205080204" pitchFamily="34" charset="-128"/>
            </a:endParaRPr>
          </a:p>
        </p:txBody>
      </p:sp>
      <p:sp>
        <p:nvSpPr>
          <p:cNvPr id="205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7CB2884E-F4BE-4ABE-9F32-A01DC92A426D}" type="slidenum">
              <a:rPr lang="en-US" altLang="en-US" sz="1200">
                <a:solidFill>
                  <a:srgbClr val="898989"/>
                </a:solidFill>
              </a:rPr>
              <a:pPr eaLnBrk="1" hangingPunct="1">
                <a:spcBef>
                  <a:spcPct val="0"/>
                </a:spcBef>
                <a:buFontTx/>
                <a:buNone/>
              </a:pPr>
              <a:t>32</a:t>
            </a:fld>
            <a:endParaRPr lang="en-US" altLang="en-US" sz="1200">
              <a:solidFill>
                <a:srgbClr val="898989"/>
              </a:solidFill>
            </a:endParaRPr>
          </a:p>
        </p:txBody>
      </p:sp>
      <p:graphicFrame>
        <p:nvGraphicFramePr>
          <p:cNvPr id="5" name="Content Placeholder 4"/>
          <p:cNvGraphicFramePr>
            <a:graphicFrameLocks noGrp="1"/>
          </p:cNvGraphicFramePr>
          <p:nvPr>
            <p:ph idx="1"/>
          </p:nvPr>
        </p:nvGraphicFramePr>
        <p:xfrm>
          <a:off x="222250" y="1487488"/>
          <a:ext cx="8628062" cy="4960938"/>
        </p:xfrm>
        <a:graphic>
          <a:graphicData uri="http://schemas.openxmlformats.org/drawingml/2006/table">
            <a:tbl>
              <a:tblPr/>
              <a:tblGrid>
                <a:gridCol w="172993">
                  <a:extLst>
                    <a:ext uri="{9D8B030D-6E8A-4147-A177-3AD203B41FA5}">
                      <a16:colId xmlns:a16="http://schemas.microsoft.com/office/drawing/2014/main" xmlns="" val="20000"/>
                    </a:ext>
                  </a:extLst>
                </a:gridCol>
                <a:gridCol w="684767">
                  <a:extLst>
                    <a:ext uri="{9D8B030D-6E8A-4147-A177-3AD203B41FA5}">
                      <a16:colId xmlns:a16="http://schemas.microsoft.com/office/drawing/2014/main" xmlns="" val="20001"/>
                    </a:ext>
                  </a:extLst>
                </a:gridCol>
                <a:gridCol w="720808">
                  <a:extLst>
                    <a:ext uri="{9D8B030D-6E8A-4147-A177-3AD203B41FA5}">
                      <a16:colId xmlns:a16="http://schemas.microsoft.com/office/drawing/2014/main" xmlns="" val="20002"/>
                    </a:ext>
                  </a:extLst>
                </a:gridCol>
                <a:gridCol w="569437">
                  <a:extLst>
                    <a:ext uri="{9D8B030D-6E8A-4147-A177-3AD203B41FA5}">
                      <a16:colId xmlns:a16="http://schemas.microsoft.com/office/drawing/2014/main" xmlns="" val="20003"/>
                    </a:ext>
                  </a:extLst>
                </a:gridCol>
                <a:gridCol w="788083">
                  <a:extLst>
                    <a:ext uri="{9D8B030D-6E8A-4147-A177-3AD203B41FA5}">
                      <a16:colId xmlns:a16="http://schemas.microsoft.com/office/drawing/2014/main" xmlns="" val="20004"/>
                    </a:ext>
                  </a:extLst>
                </a:gridCol>
                <a:gridCol w="605477">
                  <a:extLst>
                    <a:ext uri="{9D8B030D-6E8A-4147-A177-3AD203B41FA5}">
                      <a16:colId xmlns:a16="http://schemas.microsoft.com/office/drawing/2014/main" xmlns="" val="20005"/>
                    </a:ext>
                  </a:extLst>
                </a:gridCol>
                <a:gridCol w="634310">
                  <a:extLst>
                    <a:ext uri="{9D8B030D-6E8A-4147-A177-3AD203B41FA5}">
                      <a16:colId xmlns:a16="http://schemas.microsoft.com/office/drawing/2014/main" xmlns="" val="20006"/>
                    </a:ext>
                  </a:extLst>
                </a:gridCol>
                <a:gridCol w="451707">
                  <a:extLst>
                    <a:ext uri="{9D8B030D-6E8A-4147-A177-3AD203B41FA5}">
                      <a16:colId xmlns:a16="http://schemas.microsoft.com/office/drawing/2014/main" xmlns="" val="20007"/>
                    </a:ext>
                  </a:extLst>
                </a:gridCol>
                <a:gridCol w="893800">
                  <a:extLst>
                    <a:ext uri="{9D8B030D-6E8A-4147-A177-3AD203B41FA5}">
                      <a16:colId xmlns:a16="http://schemas.microsoft.com/office/drawing/2014/main" xmlns="" val="20008"/>
                    </a:ext>
                  </a:extLst>
                </a:gridCol>
                <a:gridCol w="461317">
                  <a:extLst>
                    <a:ext uri="{9D8B030D-6E8A-4147-A177-3AD203B41FA5}">
                      <a16:colId xmlns:a16="http://schemas.microsoft.com/office/drawing/2014/main" xmlns="" val="20009"/>
                    </a:ext>
                  </a:extLst>
                </a:gridCol>
                <a:gridCol w="461317">
                  <a:extLst>
                    <a:ext uri="{9D8B030D-6E8A-4147-A177-3AD203B41FA5}">
                      <a16:colId xmlns:a16="http://schemas.microsoft.com/office/drawing/2014/main" xmlns="" val="20010"/>
                    </a:ext>
                  </a:extLst>
                </a:gridCol>
                <a:gridCol w="857760">
                  <a:extLst>
                    <a:ext uri="{9D8B030D-6E8A-4147-A177-3AD203B41FA5}">
                      <a16:colId xmlns:a16="http://schemas.microsoft.com/office/drawing/2014/main" xmlns="" val="20011"/>
                    </a:ext>
                  </a:extLst>
                </a:gridCol>
                <a:gridCol w="788083">
                  <a:extLst>
                    <a:ext uri="{9D8B030D-6E8A-4147-A177-3AD203B41FA5}">
                      <a16:colId xmlns:a16="http://schemas.microsoft.com/office/drawing/2014/main" xmlns="" val="20012"/>
                    </a:ext>
                  </a:extLst>
                </a:gridCol>
                <a:gridCol w="538203">
                  <a:extLst>
                    <a:ext uri="{9D8B030D-6E8A-4147-A177-3AD203B41FA5}">
                      <a16:colId xmlns:a16="http://schemas.microsoft.com/office/drawing/2014/main" xmlns="" val="20013"/>
                    </a:ext>
                  </a:extLst>
                </a:gridCol>
              </a:tblGrid>
              <a:tr h="441222">
                <a:tc>
                  <a:txBody>
                    <a:bodyPr/>
                    <a:lstStyle/>
                    <a:p>
                      <a:pPr algn="ctr" fontAlgn="t"/>
                      <a:r>
                        <a:rPr lang="en-US" sz="900" b="1" i="0" u="none" strike="noStrike" dirty="0">
                          <a:solidFill>
                            <a:srgbClr val="FFFFFF"/>
                          </a:solidFill>
                          <a:effectLst/>
                          <a:latin typeface="Arial"/>
                        </a:rPr>
                        <a:t>No</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Strategic Goals</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Strategic Objectives</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Division/ Value Chain</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Strategic Risk</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Risk Category</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Root Cause</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Inherent Rating</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Existing Control Activity</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Control Rating</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Residual Rating</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Further Action </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Timeframe</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Risk Owner</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2041622">
                <a:tc>
                  <a:txBody>
                    <a:bodyPr/>
                    <a:lstStyle/>
                    <a:p>
                      <a:pPr algn="ctr" fontAlgn="t"/>
                      <a:r>
                        <a:rPr lang="en-US" sz="900" b="0" i="0" u="none" strike="noStrike">
                          <a:solidFill>
                            <a:srgbClr val="000000"/>
                          </a:solidFill>
                          <a:effectLst/>
                          <a:latin typeface="Arial"/>
                        </a:rPr>
                        <a:t>1</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900" b="0" i="0" u="none" strike="noStrike" smtClean="0">
                          <a:solidFill>
                            <a:srgbClr val="000000"/>
                          </a:solidFill>
                          <a:effectLst/>
                          <a:latin typeface="Arial"/>
                        </a:rPr>
                        <a:t>Contribute to decent employment creation</a:t>
                      </a:r>
                      <a:endParaRPr lang="en-US" sz="900" b="0" i="0" u="none" strike="noStrike">
                        <a:solidFill>
                          <a:srgbClr val="000000"/>
                        </a:solidFill>
                        <a:effectLst/>
                        <a:latin typeface="Arial"/>
                      </a:endParaRP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900" b="0" i="0" u="none" strike="noStrike" smtClean="0">
                          <a:solidFill>
                            <a:srgbClr val="000000"/>
                          </a:solidFill>
                          <a:effectLst/>
                          <a:latin typeface="Arial"/>
                        </a:rPr>
                        <a:t>Provide work opportunities for persons with disabilities</a:t>
                      </a:r>
                      <a:endParaRPr lang="en-US" sz="900" b="0" i="0" u="none" strike="noStrike">
                        <a:solidFill>
                          <a:srgbClr val="000000"/>
                        </a:solidFill>
                        <a:effectLst/>
                        <a:latin typeface="Arial"/>
                      </a:endParaRP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Business Development</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900" b="0" i="0" u="none" strike="noStrike" smtClean="0">
                          <a:solidFill>
                            <a:srgbClr val="000000"/>
                          </a:solidFill>
                          <a:effectLst/>
                          <a:latin typeface="Arial"/>
                        </a:rPr>
                        <a:t>Inability to generate work opportunities</a:t>
                      </a:r>
                      <a:endParaRPr lang="en-US" sz="900" b="0" i="0" u="none" strike="noStrike">
                        <a:solidFill>
                          <a:srgbClr val="000000"/>
                        </a:solidFill>
                        <a:effectLst/>
                        <a:latin typeface="Arial"/>
                      </a:endParaRP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Arial"/>
                        </a:rPr>
                        <a:t>Sales and Marketing</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Inability to generate sales due to </a:t>
                      </a:r>
                      <a:br>
                        <a:rPr lang="en-US" sz="900" b="0" i="0" u="none" strike="noStrike">
                          <a:solidFill>
                            <a:srgbClr val="000000"/>
                          </a:solidFill>
                          <a:effectLst/>
                          <a:latin typeface="Arial"/>
                        </a:rPr>
                      </a:br>
                      <a:r>
                        <a:rPr lang="en-US" sz="900" b="0" i="0" u="none" strike="noStrike">
                          <a:solidFill>
                            <a:srgbClr val="000000"/>
                          </a:solidFill>
                          <a:effectLst/>
                          <a:latin typeface="Arial"/>
                        </a:rPr>
                        <a:t>inadequate marketing and sales strategy</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Critical</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900" b="0" i="0" u="none" strike="noStrike">
                          <a:solidFill>
                            <a:srgbClr val="000000"/>
                          </a:solidFill>
                          <a:effectLst/>
                          <a:latin typeface="Arial"/>
                        </a:rPr>
                        <a:t>1. Sales and Marketing strategy in place</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Ineffective</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Major</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1. Review the Sales and Marketing Strategy to incorporate the market research results </a:t>
                      </a:r>
                      <a:br>
                        <a:rPr lang="en-US" sz="900" b="0" i="0" u="none" strike="noStrike">
                          <a:solidFill>
                            <a:srgbClr val="000000"/>
                          </a:solidFill>
                          <a:effectLst/>
                          <a:latin typeface="Arial"/>
                        </a:rPr>
                      </a:br>
                      <a:r>
                        <a:rPr lang="en-US" sz="900" b="0" i="0" u="none" strike="noStrike">
                          <a:solidFill>
                            <a:srgbClr val="000000"/>
                          </a:solidFill>
                          <a:effectLst/>
                          <a:latin typeface="Arial"/>
                        </a:rPr>
                        <a:t>2. Implementation of the revised strategy</a:t>
                      </a:r>
                      <a:br>
                        <a:rPr lang="en-US" sz="900" b="0" i="0" u="none" strike="noStrike">
                          <a:solidFill>
                            <a:srgbClr val="000000"/>
                          </a:solidFill>
                          <a:effectLst/>
                          <a:latin typeface="Arial"/>
                        </a:rPr>
                      </a:br>
                      <a:r>
                        <a:rPr lang="en-US" sz="900" b="0" i="0" u="none" strike="noStrike">
                          <a:solidFill>
                            <a:srgbClr val="000000"/>
                          </a:solidFill>
                          <a:effectLst/>
                          <a:latin typeface="Arial"/>
                        </a:rPr>
                        <a:t/>
                      </a:r>
                      <a:br>
                        <a:rPr lang="en-US" sz="900" b="0" i="0" u="none" strike="noStrike">
                          <a:solidFill>
                            <a:srgbClr val="000000"/>
                          </a:solidFill>
                          <a:effectLst/>
                          <a:latin typeface="Arial"/>
                        </a:rPr>
                      </a:br>
                      <a:r>
                        <a:rPr lang="en-US" sz="900" b="0" i="0" u="none" strike="noStrike">
                          <a:solidFill>
                            <a:srgbClr val="000000"/>
                          </a:solidFill>
                          <a:effectLst/>
                          <a:latin typeface="Arial"/>
                        </a:rPr>
                        <a:t/>
                      </a:r>
                      <a:br>
                        <a:rPr lang="en-US" sz="900" b="0" i="0" u="none" strike="noStrike">
                          <a:solidFill>
                            <a:srgbClr val="000000"/>
                          </a:solidFill>
                          <a:effectLst/>
                          <a:latin typeface="Arial"/>
                        </a:rPr>
                      </a:br>
                      <a:endParaRPr lang="en-US" sz="900" b="0" i="0" u="none" strike="noStrike">
                        <a:solidFill>
                          <a:srgbClr val="000000"/>
                        </a:solidFill>
                        <a:effectLst/>
                        <a:latin typeface="Arial"/>
                      </a:endParaRP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30-Sep-2019</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30-Dec-19</a:t>
                      </a:r>
                      <a:br>
                        <a:rPr lang="en-US" sz="900" b="0" i="0" u="none" strike="noStrike">
                          <a:solidFill>
                            <a:srgbClr val="000000"/>
                          </a:solidFill>
                          <a:effectLst/>
                          <a:latin typeface="Calibri"/>
                        </a:rPr>
                      </a:br>
                      <a:r>
                        <a:rPr lang="en-US" sz="900" b="0" i="0" u="none" strike="noStrike">
                          <a:solidFill>
                            <a:srgbClr val="000000"/>
                          </a:solidFill>
                          <a:effectLst/>
                          <a:latin typeface="Calibri"/>
                        </a:rPr>
                        <a:t>31-Mar-20</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Director: BD</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78094">
                <a:tc>
                  <a:txBody>
                    <a:bodyPr/>
                    <a:lstStyle/>
                    <a:p>
                      <a:pPr algn="ctr" fontAlgn="t"/>
                      <a:r>
                        <a:rPr lang="en-US" sz="900" b="0" i="0" u="none" strike="noStrike">
                          <a:solidFill>
                            <a:srgbClr val="000000"/>
                          </a:solidFill>
                          <a:effectLst/>
                          <a:latin typeface="Arial"/>
                        </a:rPr>
                        <a:t>2</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t"/>
                      <a:r>
                        <a:rPr lang="en-US" sz="900" b="0" i="0" u="none" strike="noStrike">
                          <a:solidFill>
                            <a:srgbClr val="000000"/>
                          </a:solidFill>
                          <a:effectLst/>
                          <a:latin typeface="Arial"/>
                        </a:rPr>
                        <a:t>Logistics (Inbound)</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t"/>
                      <a:r>
                        <a:rPr lang="en-US" sz="900" b="0" i="0" u="none" strike="noStrike">
                          <a:solidFill>
                            <a:srgbClr val="000000"/>
                          </a:solidFill>
                          <a:effectLst/>
                          <a:latin typeface="Arial"/>
                        </a:rPr>
                        <a:t>Economic</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Delays in receiving raw materials from suppliers due to limited suppliers for raw materials</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Critical</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900" b="0" i="0" u="none" strike="noStrike">
                          <a:solidFill>
                            <a:srgbClr val="000000"/>
                          </a:solidFill>
                          <a:effectLst/>
                          <a:latin typeface="Arial"/>
                        </a:rPr>
                        <a:t>Approval granted by NT and supported by DTI to enter into contracts with key suppliers</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Ineffective</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Major</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1. Product portfolio should be used as the basis for identification of suppliers</a:t>
                      </a:r>
                      <a:br>
                        <a:rPr lang="en-US" sz="900" b="0" i="0" u="none" strike="noStrike">
                          <a:solidFill>
                            <a:srgbClr val="000000"/>
                          </a:solidFill>
                          <a:effectLst/>
                          <a:latin typeface="Arial"/>
                        </a:rPr>
                      </a:br>
                      <a:r>
                        <a:rPr lang="en-US" sz="900" b="0" i="0" u="none" strike="noStrike">
                          <a:solidFill>
                            <a:srgbClr val="000000"/>
                          </a:solidFill>
                          <a:effectLst/>
                          <a:latin typeface="Arial"/>
                        </a:rPr>
                        <a:t>2. Formal contracts will be entered into with major suppliers of raw material, where no or limited suppliers available locally in South Africa, obtain approval form the DTI.</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31- Dec-19</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30 -Jun-19</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a:rPr>
                        <a:t>CFO</a:t>
                      </a:r>
                    </a:p>
                  </a:txBody>
                  <a:tcPr marL="4477" marR="4477" marT="44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04598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b="1" dirty="0" smtClean="0">
                <a:ea typeface="ＭＳ Ｐゴシック" panose="020B0600070205080204" pitchFamily="34" charset="-128"/>
              </a:rPr>
              <a:t>SEE RISK PROFILE (Continued)</a:t>
            </a:r>
            <a:endParaRPr lang="en-ZA" altLang="en-US" sz="2800" b="1" dirty="0" smtClean="0">
              <a:ea typeface="ＭＳ Ｐゴシック" panose="020B0600070205080204" pitchFamily="34" charset="-128"/>
            </a:endParaRPr>
          </a:p>
        </p:txBody>
      </p:sp>
      <p:sp>
        <p:nvSpPr>
          <p:cNvPr id="307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8CB114C2-AF90-4C40-B828-CB310A8E7FA7}" type="slidenum">
              <a:rPr lang="en-US" altLang="en-US" sz="1200">
                <a:solidFill>
                  <a:srgbClr val="898989"/>
                </a:solidFill>
              </a:rPr>
              <a:pPr eaLnBrk="1" hangingPunct="1">
                <a:spcBef>
                  <a:spcPct val="0"/>
                </a:spcBef>
                <a:buFontTx/>
                <a:buNone/>
              </a:pPr>
              <a:t>33</a:t>
            </a:fld>
            <a:endParaRPr lang="en-US" altLang="en-US" sz="1200">
              <a:solidFill>
                <a:srgbClr val="898989"/>
              </a:solidFill>
            </a:endParaRPr>
          </a:p>
        </p:txBody>
      </p:sp>
      <p:graphicFrame>
        <p:nvGraphicFramePr>
          <p:cNvPr id="5" name="Content Placeholder 4"/>
          <p:cNvGraphicFramePr>
            <a:graphicFrameLocks noGrp="1"/>
          </p:cNvGraphicFramePr>
          <p:nvPr>
            <p:ph idx="1"/>
          </p:nvPr>
        </p:nvGraphicFramePr>
        <p:xfrm>
          <a:off x="222250" y="1487488"/>
          <a:ext cx="8628062" cy="5092828"/>
        </p:xfrm>
        <a:graphic>
          <a:graphicData uri="http://schemas.openxmlformats.org/drawingml/2006/table">
            <a:tbl>
              <a:tblPr/>
              <a:tblGrid>
                <a:gridCol w="172993">
                  <a:extLst>
                    <a:ext uri="{9D8B030D-6E8A-4147-A177-3AD203B41FA5}">
                      <a16:colId xmlns:a16="http://schemas.microsoft.com/office/drawing/2014/main" xmlns="" val="20000"/>
                    </a:ext>
                  </a:extLst>
                </a:gridCol>
                <a:gridCol w="684767">
                  <a:extLst>
                    <a:ext uri="{9D8B030D-6E8A-4147-A177-3AD203B41FA5}">
                      <a16:colId xmlns:a16="http://schemas.microsoft.com/office/drawing/2014/main" xmlns="" val="20001"/>
                    </a:ext>
                  </a:extLst>
                </a:gridCol>
                <a:gridCol w="720808">
                  <a:extLst>
                    <a:ext uri="{9D8B030D-6E8A-4147-A177-3AD203B41FA5}">
                      <a16:colId xmlns:a16="http://schemas.microsoft.com/office/drawing/2014/main" xmlns="" val="20002"/>
                    </a:ext>
                  </a:extLst>
                </a:gridCol>
                <a:gridCol w="569437">
                  <a:extLst>
                    <a:ext uri="{9D8B030D-6E8A-4147-A177-3AD203B41FA5}">
                      <a16:colId xmlns:a16="http://schemas.microsoft.com/office/drawing/2014/main" xmlns="" val="20003"/>
                    </a:ext>
                  </a:extLst>
                </a:gridCol>
                <a:gridCol w="788083">
                  <a:extLst>
                    <a:ext uri="{9D8B030D-6E8A-4147-A177-3AD203B41FA5}">
                      <a16:colId xmlns:a16="http://schemas.microsoft.com/office/drawing/2014/main" xmlns="" val="20004"/>
                    </a:ext>
                  </a:extLst>
                </a:gridCol>
                <a:gridCol w="605477">
                  <a:extLst>
                    <a:ext uri="{9D8B030D-6E8A-4147-A177-3AD203B41FA5}">
                      <a16:colId xmlns:a16="http://schemas.microsoft.com/office/drawing/2014/main" xmlns="" val="20005"/>
                    </a:ext>
                  </a:extLst>
                </a:gridCol>
                <a:gridCol w="634310">
                  <a:extLst>
                    <a:ext uri="{9D8B030D-6E8A-4147-A177-3AD203B41FA5}">
                      <a16:colId xmlns:a16="http://schemas.microsoft.com/office/drawing/2014/main" xmlns="" val="20006"/>
                    </a:ext>
                  </a:extLst>
                </a:gridCol>
                <a:gridCol w="451707">
                  <a:extLst>
                    <a:ext uri="{9D8B030D-6E8A-4147-A177-3AD203B41FA5}">
                      <a16:colId xmlns:a16="http://schemas.microsoft.com/office/drawing/2014/main" xmlns="" val="20007"/>
                    </a:ext>
                  </a:extLst>
                </a:gridCol>
                <a:gridCol w="893800">
                  <a:extLst>
                    <a:ext uri="{9D8B030D-6E8A-4147-A177-3AD203B41FA5}">
                      <a16:colId xmlns:a16="http://schemas.microsoft.com/office/drawing/2014/main" xmlns="" val="20008"/>
                    </a:ext>
                  </a:extLst>
                </a:gridCol>
                <a:gridCol w="461317">
                  <a:extLst>
                    <a:ext uri="{9D8B030D-6E8A-4147-A177-3AD203B41FA5}">
                      <a16:colId xmlns:a16="http://schemas.microsoft.com/office/drawing/2014/main" xmlns="" val="20009"/>
                    </a:ext>
                  </a:extLst>
                </a:gridCol>
                <a:gridCol w="461317">
                  <a:extLst>
                    <a:ext uri="{9D8B030D-6E8A-4147-A177-3AD203B41FA5}">
                      <a16:colId xmlns:a16="http://schemas.microsoft.com/office/drawing/2014/main" xmlns="" val="20010"/>
                    </a:ext>
                  </a:extLst>
                </a:gridCol>
                <a:gridCol w="857760">
                  <a:extLst>
                    <a:ext uri="{9D8B030D-6E8A-4147-A177-3AD203B41FA5}">
                      <a16:colId xmlns:a16="http://schemas.microsoft.com/office/drawing/2014/main" xmlns="" val="20011"/>
                    </a:ext>
                  </a:extLst>
                </a:gridCol>
                <a:gridCol w="788083">
                  <a:extLst>
                    <a:ext uri="{9D8B030D-6E8A-4147-A177-3AD203B41FA5}">
                      <a16:colId xmlns:a16="http://schemas.microsoft.com/office/drawing/2014/main" xmlns="" val="20012"/>
                    </a:ext>
                  </a:extLst>
                </a:gridCol>
                <a:gridCol w="538203">
                  <a:extLst>
                    <a:ext uri="{9D8B030D-6E8A-4147-A177-3AD203B41FA5}">
                      <a16:colId xmlns:a16="http://schemas.microsoft.com/office/drawing/2014/main" xmlns="" val="20013"/>
                    </a:ext>
                  </a:extLst>
                </a:gridCol>
              </a:tblGrid>
              <a:tr h="415947">
                <a:tc>
                  <a:txBody>
                    <a:bodyPr/>
                    <a:lstStyle/>
                    <a:p>
                      <a:pPr algn="ctr" fontAlgn="t"/>
                      <a:r>
                        <a:rPr lang="en-US" sz="900" b="1" i="0" u="none" strike="noStrike" dirty="0">
                          <a:solidFill>
                            <a:srgbClr val="FFFFFF"/>
                          </a:solidFill>
                          <a:effectLst/>
                          <a:latin typeface="Arial"/>
                        </a:rPr>
                        <a:t>No</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Strategic Goals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Strategic Objectives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Division/ Value Chain</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Strategic Risk</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Risk Category</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Root Cause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Inherent Rating</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Existing Control Activity</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Control Rating</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Residual Rating</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Further Action </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Timeframe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1" i="0" u="none" strike="noStrike">
                          <a:solidFill>
                            <a:srgbClr val="FFFFFF"/>
                          </a:solidFill>
                          <a:effectLst/>
                          <a:latin typeface="Arial"/>
                        </a:rPr>
                        <a:t>Risk Owner</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1650356">
                <a:tc>
                  <a:txBody>
                    <a:bodyPr/>
                    <a:lstStyle/>
                    <a:p>
                      <a:pPr algn="ctr" fontAlgn="t"/>
                      <a:r>
                        <a:rPr lang="en-US" sz="900" b="0" i="0" u="none" strike="noStrike" dirty="0">
                          <a:solidFill>
                            <a:srgbClr val="000000"/>
                          </a:solidFill>
                          <a:effectLst/>
                          <a:latin typeface="Arial"/>
                        </a:rPr>
                        <a:t>3</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US" sz="900" b="0" i="0" u="none" strike="noStrike">
                          <a:solidFill>
                            <a:srgbClr val="000000"/>
                          </a:solidFill>
                          <a:effectLst/>
                          <a:latin typeface="Arial"/>
                        </a:rPr>
                        <a:t>Contribute to decent employment creation</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US" sz="900" b="0" i="0" u="none" strike="noStrike">
                          <a:solidFill>
                            <a:srgbClr val="000000"/>
                          </a:solidFill>
                          <a:effectLst/>
                          <a:latin typeface="Arial"/>
                        </a:rPr>
                        <a:t>Provide work opportunities for persons with disabilities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Logistics (Outbound)</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US" sz="900" b="0" i="0" u="none" strike="noStrike">
                          <a:solidFill>
                            <a:srgbClr val="000000"/>
                          </a:solidFill>
                          <a:effectLst/>
                          <a:latin typeface="Arial"/>
                        </a:rPr>
                        <a:t>Inability to generate work opportunities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Economic</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Delays in delivery of finished due to inadequate transport services</a:t>
                      </a:r>
                      <a:br>
                        <a:rPr lang="en-US" sz="900" b="0" i="0" u="none" strike="noStrike">
                          <a:solidFill>
                            <a:srgbClr val="000000"/>
                          </a:solidFill>
                          <a:effectLst/>
                          <a:latin typeface="Arial"/>
                        </a:rPr>
                      </a:br>
                      <a:endParaRPr lang="en-US" sz="900" b="0" i="0" u="none" strike="noStrike">
                        <a:solidFill>
                          <a:srgbClr val="000000"/>
                        </a:solidFill>
                        <a:effectLst/>
                        <a:latin typeface="Arial"/>
                      </a:endParaRP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Moderate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900" b="0" i="0" u="none" strike="noStrike">
                          <a:solidFill>
                            <a:srgbClr val="000000"/>
                          </a:solidFill>
                          <a:effectLst/>
                          <a:latin typeface="Arial"/>
                        </a:rPr>
                        <a:t>Outsouring delivery of finished goods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Partially Effective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900" b="0" i="0" u="none" strike="noStrike">
                          <a:solidFill>
                            <a:srgbClr val="000000"/>
                          </a:solidFill>
                          <a:effectLst/>
                          <a:latin typeface="Arial"/>
                        </a:rPr>
                        <a:t>Moderate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900" b="0" i="0" u="none" strike="noStrike">
                          <a:solidFill>
                            <a:srgbClr val="000000"/>
                          </a:solidFill>
                          <a:effectLst/>
                          <a:latin typeface="Arial"/>
                        </a:rPr>
                        <a:t>1. Define minimum stock as part of sales strategy, this will ensure quicker delivery turnaround times.</a:t>
                      </a:r>
                      <a:br>
                        <a:rPr lang="en-US" sz="900" b="0" i="0" u="none" strike="noStrike">
                          <a:solidFill>
                            <a:srgbClr val="000000"/>
                          </a:solidFill>
                          <a:effectLst/>
                          <a:latin typeface="Arial"/>
                        </a:rPr>
                      </a:br>
                      <a:r>
                        <a:rPr lang="en-US" sz="900" b="0" i="0" u="none" strike="noStrike">
                          <a:solidFill>
                            <a:srgbClr val="000000"/>
                          </a:solidFill>
                          <a:effectLst/>
                          <a:latin typeface="Arial"/>
                        </a:rPr>
                        <a:t>2. Procure own delivery trucks for local deliveries.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1-Apr-19</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30-Jun-19</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CFO</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24669">
                <a:tc>
                  <a:txBody>
                    <a:bodyPr/>
                    <a:lstStyle/>
                    <a:p>
                      <a:pPr algn="ctr" fontAlgn="t"/>
                      <a:r>
                        <a:rPr lang="en-US" sz="900" b="0" i="0" u="none" strike="noStrike">
                          <a:solidFill>
                            <a:srgbClr val="000000"/>
                          </a:solidFill>
                          <a:effectLst/>
                          <a:latin typeface="Arial"/>
                        </a:rPr>
                        <a:t>4</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t"/>
                      <a:r>
                        <a:rPr lang="en-US" sz="900" b="0" i="0" u="none" strike="noStrike">
                          <a:solidFill>
                            <a:srgbClr val="000000"/>
                          </a:solidFill>
                          <a:effectLst/>
                          <a:latin typeface="Arial"/>
                        </a:rPr>
                        <a:t>Operations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t"/>
                      <a:r>
                        <a:rPr lang="en-US" sz="900" b="0" i="0" u="none" strike="noStrike">
                          <a:solidFill>
                            <a:srgbClr val="000000"/>
                          </a:solidFill>
                          <a:effectLst/>
                          <a:latin typeface="Arial"/>
                        </a:rPr>
                        <a:t>Production</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Inability to meet customers demands due inadequate production capacity (floor space, human resource and old machinery)</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Critical</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900" b="0" i="0" u="none" strike="noStrike">
                          <a:solidFill>
                            <a:srgbClr val="000000"/>
                          </a:solidFill>
                          <a:effectLst/>
                          <a:latin typeface="Arial"/>
                        </a:rPr>
                        <a:t>Space audit conducted</a:t>
                      </a:r>
                      <a:br>
                        <a:rPr lang="en-US" sz="900" b="0" i="0" u="none" strike="noStrike">
                          <a:solidFill>
                            <a:srgbClr val="000000"/>
                          </a:solidFill>
                          <a:effectLst/>
                          <a:latin typeface="Arial"/>
                        </a:rPr>
                      </a:br>
                      <a:r>
                        <a:rPr lang="en-US" sz="900" b="0" i="0" u="none" strike="noStrike">
                          <a:solidFill>
                            <a:srgbClr val="000000"/>
                          </a:solidFill>
                          <a:effectLst/>
                          <a:latin typeface="Arial"/>
                        </a:rPr>
                        <a:t/>
                      </a:r>
                      <a:br>
                        <a:rPr lang="en-US" sz="900" b="0" i="0" u="none" strike="noStrike">
                          <a:solidFill>
                            <a:srgbClr val="000000"/>
                          </a:solidFill>
                          <a:effectLst/>
                          <a:latin typeface="Arial"/>
                        </a:rPr>
                      </a:br>
                      <a:endParaRPr lang="en-US" sz="900" b="0" i="0" u="none" strike="noStrike">
                        <a:solidFill>
                          <a:srgbClr val="000000"/>
                        </a:solidFill>
                        <a:effectLst/>
                        <a:latin typeface="Arial"/>
                      </a:endParaRP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Ineffective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Major</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1. Replace machinery with new technology</a:t>
                      </a:r>
                      <a:br>
                        <a:rPr lang="en-US" sz="900" b="0" i="0" u="none" strike="noStrike">
                          <a:solidFill>
                            <a:srgbClr val="000000"/>
                          </a:solidFill>
                          <a:effectLst/>
                          <a:latin typeface="Arial"/>
                        </a:rPr>
                      </a:br>
                      <a:r>
                        <a:rPr lang="en-US" sz="900" b="0" i="0" u="none" strike="noStrike">
                          <a:solidFill>
                            <a:srgbClr val="000000"/>
                          </a:solidFill>
                          <a:effectLst/>
                          <a:latin typeface="Arial"/>
                        </a:rPr>
                        <a:t>2. Production process analysis</a:t>
                      </a:r>
                      <a:br>
                        <a:rPr lang="en-US" sz="900" b="0" i="0" u="none" strike="noStrike">
                          <a:solidFill>
                            <a:srgbClr val="000000"/>
                          </a:solidFill>
                          <a:effectLst/>
                          <a:latin typeface="Arial"/>
                        </a:rPr>
                      </a:br>
                      <a:r>
                        <a:rPr lang="en-US" sz="900" b="0" i="0" u="none" strike="noStrike">
                          <a:solidFill>
                            <a:srgbClr val="000000"/>
                          </a:solidFill>
                          <a:effectLst/>
                          <a:latin typeface="Arial"/>
                        </a:rPr>
                        <a:t>3.Implement preventative maintenance on machines. </a:t>
                      </a:r>
                      <a:br>
                        <a:rPr lang="en-US" sz="900" b="0" i="0" u="none" strike="noStrike">
                          <a:solidFill>
                            <a:srgbClr val="000000"/>
                          </a:solidFill>
                          <a:effectLst/>
                          <a:latin typeface="Arial"/>
                        </a:rPr>
                      </a:br>
                      <a:r>
                        <a:rPr lang="en-US" sz="900" b="0" i="0" u="none" strike="noStrike">
                          <a:solidFill>
                            <a:srgbClr val="000000"/>
                          </a:solidFill>
                          <a:effectLst/>
                          <a:latin typeface="Arial"/>
                        </a:rPr>
                        <a:t>4.Training of workers.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31-Mar-20</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r>
                        <a:rPr lang="en-US" sz="900" b="0" i="0" u="none" strike="noStrike">
                          <a:solidFill>
                            <a:srgbClr val="000000"/>
                          </a:solidFill>
                          <a:effectLst/>
                          <a:latin typeface="Calibri"/>
                        </a:rPr>
                        <a:t>Quarterly</a:t>
                      </a:r>
                      <a:br>
                        <a:rPr lang="en-US" sz="900" b="0" i="0" u="none" strike="noStrike">
                          <a:solidFill>
                            <a:srgbClr val="000000"/>
                          </a:solidFill>
                          <a:effectLst/>
                          <a:latin typeface="Calibri"/>
                        </a:rPr>
                      </a:br>
                      <a:r>
                        <a:rPr lang="en-US" sz="900" b="0" i="0" u="none" strike="noStrike">
                          <a:solidFill>
                            <a:srgbClr val="000000"/>
                          </a:solidFill>
                          <a:effectLst/>
                          <a:latin typeface="Calibri"/>
                        </a:rPr>
                        <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Director: Operations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01729">
                <a:tc>
                  <a:txBody>
                    <a:bodyPr/>
                    <a:lstStyle/>
                    <a:p>
                      <a:pPr algn="ctr" fontAlgn="t"/>
                      <a:r>
                        <a:rPr lang="en-US" sz="900" b="0" i="0" u="none" strike="noStrike">
                          <a:solidFill>
                            <a:srgbClr val="000000"/>
                          </a:solidFill>
                          <a:effectLst/>
                          <a:latin typeface="Arial"/>
                        </a:rPr>
                        <a:t>5</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t"/>
                      <a:r>
                        <a:rPr lang="en-US" sz="900" b="0" i="0" u="none" strike="noStrike">
                          <a:solidFill>
                            <a:srgbClr val="000000"/>
                          </a:solidFill>
                          <a:effectLst/>
                          <a:latin typeface="Arial"/>
                        </a:rPr>
                        <a:t>Services and Support</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t"/>
                      <a:r>
                        <a:rPr lang="en-US" sz="900" b="0" i="0" u="none" strike="noStrike">
                          <a:solidFill>
                            <a:srgbClr val="000000"/>
                          </a:solidFill>
                          <a:effectLst/>
                          <a:latin typeface="Arial"/>
                        </a:rPr>
                        <a:t>Resources</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Inadequate organisational structure supporting the manufacturing business</a:t>
                      </a:r>
                      <a:br>
                        <a:rPr lang="en-US" sz="900" b="0" i="0" u="none" strike="noStrike">
                          <a:solidFill>
                            <a:srgbClr val="000000"/>
                          </a:solidFill>
                          <a:effectLst/>
                          <a:latin typeface="Arial"/>
                        </a:rPr>
                      </a:br>
                      <a:endParaRPr lang="en-US" sz="900" b="0" i="0" u="none" strike="noStrike">
                        <a:solidFill>
                          <a:srgbClr val="000000"/>
                        </a:solidFill>
                        <a:effectLst/>
                        <a:latin typeface="Arial"/>
                      </a:endParaRP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Critical</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900" b="0" i="0" u="none" strike="noStrike">
                          <a:solidFill>
                            <a:srgbClr val="000000"/>
                          </a:solidFill>
                          <a:effectLst/>
                          <a:latin typeface="Arial"/>
                        </a:rPr>
                        <a:t>1. Support from DoL HO and CF</a:t>
                      </a:r>
                      <a:br>
                        <a:rPr lang="en-US" sz="900" b="0" i="0" u="none" strike="noStrike">
                          <a:solidFill>
                            <a:srgbClr val="000000"/>
                          </a:solidFill>
                          <a:effectLst/>
                          <a:latin typeface="Arial"/>
                        </a:rPr>
                      </a:br>
                      <a:r>
                        <a:rPr lang="en-US" sz="900" b="0" i="0" u="none" strike="noStrike">
                          <a:solidFill>
                            <a:srgbClr val="000000"/>
                          </a:solidFill>
                          <a:effectLst/>
                          <a:latin typeface="Arial"/>
                        </a:rPr>
                        <a:t>2. Consultants contracted</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Arial"/>
                        </a:rPr>
                        <a:t>Ineffective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Major</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900" b="0" i="0" u="none" strike="noStrike">
                          <a:solidFill>
                            <a:srgbClr val="000000"/>
                          </a:solidFill>
                          <a:effectLst/>
                          <a:latin typeface="Arial"/>
                        </a:rPr>
                        <a:t>1. Pursue the approval of the request to review the organisational structure</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30-Sep-19</a:t>
                      </a: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a:rPr>
                        <a:t>Deputy </a:t>
                      </a:r>
                      <a:r>
                        <a:rPr lang="en-US" sz="900" b="0" i="0" u="none" strike="noStrike" dirty="0" smtClean="0">
                          <a:solidFill>
                            <a:srgbClr val="000000"/>
                          </a:solidFill>
                          <a:effectLst/>
                          <a:latin typeface="Calibri"/>
                        </a:rPr>
                        <a:t>Director: </a:t>
                      </a:r>
                      <a:r>
                        <a:rPr lang="en-US" sz="900" b="0" i="0" u="none" strike="noStrike" dirty="0" err="1" smtClean="0">
                          <a:solidFill>
                            <a:srgbClr val="000000"/>
                          </a:solidFill>
                          <a:effectLst/>
                          <a:latin typeface="Calibri"/>
                        </a:rPr>
                        <a:t>HRM</a:t>
                      </a:r>
                      <a:endParaRPr lang="en-US" sz="900" b="0" i="0" u="none" strike="noStrike" dirty="0">
                        <a:solidFill>
                          <a:srgbClr val="000000"/>
                        </a:solidFill>
                        <a:effectLst/>
                        <a:latin typeface="Calibri"/>
                      </a:endParaRPr>
                    </a:p>
                  </a:txBody>
                  <a:tcPr marL="4477" marR="4477" marT="44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87571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7.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Financial Plan</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34</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12" name="Diagram 11"/>
          <p:cNvGraphicFramePr/>
          <p:nvPr>
            <p:extLst>
              <p:ext uri="{D42A27DB-BD31-4B8C-83A1-F6EECF244321}">
                <p14:modId xmlns:p14="http://schemas.microsoft.com/office/powerpoint/2010/main" xmlns="" val="3019192067"/>
              </p:ext>
            </p:extLst>
          </p:nvPr>
        </p:nvGraphicFramePr>
        <p:xfrm>
          <a:off x="268309" y="1729585"/>
          <a:ext cx="8570891" cy="430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9098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a:solidFill>
                  <a:schemeClr val="bg1"/>
                </a:solidFill>
                <a:effectLst>
                  <a:outerShdw blurRad="38100" dist="38100" dir="2700000" algn="tl">
                    <a:srgbClr val="000000">
                      <a:alpha val="43137"/>
                    </a:srgbClr>
                  </a:outerShdw>
                </a:effectLst>
                <a:latin typeface="Tw Cen MT" panose="020B0602020104020603" pitchFamily="34" charset="0"/>
              </a:rPr>
              <a:t>7</a:t>
            </a:r>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.1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Financial performance</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35</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pic>
        <p:nvPicPr>
          <p:cNvPr id="2" name="Picture 1"/>
          <p:cNvPicPr>
            <a:picLocks noChangeAspect="1"/>
          </p:cNvPicPr>
          <p:nvPr/>
        </p:nvPicPr>
        <p:blipFill>
          <a:blip r:embed="rId2"/>
          <a:stretch>
            <a:fillRect/>
          </a:stretch>
        </p:blipFill>
        <p:spPr>
          <a:xfrm>
            <a:off x="609601" y="1590473"/>
            <a:ext cx="7169239" cy="3542920"/>
          </a:xfrm>
          <a:prstGeom prst="rect">
            <a:avLst/>
          </a:prstGeom>
        </p:spPr>
      </p:pic>
      <p:sp>
        <p:nvSpPr>
          <p:cNvPr id="8" name="Rectangle 3"/>
          <p:cNvSpPr>
            <a:spLocks noChangeArrowheads="1"/>
          </p:cNvSpPr>
          <p:nvPr/>
        </p:nvSpPr>
        <p:spPr bwMode="auto">
          <a:xfrm>
            <a:off x="609601" y="5133393"/>
            <a:ext cx="8229600" cy="792162"/>
          </a:xfrm>
          <a:prstGeom prst="rect">
            <a:avLst/>
          </a:prstGeom>
          <a:noFill/>
          <a:ln w="9525">
            <a:noFill/>
            <a:miter lim="800000"/>
            <a:headEnd/>
            <a:tailEnd/>
          </a:ln>
        </p:spPr>
        <p:txBody>
          <a:bodyPr/>
          <a:lstStyle/>
          <a:p>
            <a:pPr marL="285750" indent="-285750" eaLnBrk="1" hangingPunct="1">
              <a:spcBef>
                <a:spcPct val="20000"/>
              </a:spcBef>
              <a:buFont typeface="Wingdings" panose="05000000000000000000" pitchFamily="2" charset="2"/>
              <a:buChar char="§"/>
              <a:defRPr/>
            </a:pPr>
            <a:r>
              <a:rPr lang="en-GB" sz="1600" b="1" dirty="0" smtClean="0">
                <a:solidFill>
                  <a:schemeClr val="tx1">
                    <a:lumMod val="95000"/>
                    <a:lumOff val="5000"/>
                  </a:schemeClr>
                </a:solidFill>
                <a:latin typeface="Tw Cen MT" panose="020B0602020104020603" pitchFamily="34" charset="0"/>
              </a:rPr>
              <a:t>As revenues are </a:t>
            </a:r>
            <a:r>
              <a:rPr lang="en-ZA" sz="1600" dirty="0" smtClean="0">
                <a:solidFill>
                  <a:schemeClr val="tx1">
                    <a:lumMod val="95000"/>
                    <a:lumOff val="5000"/>
                  </a:schemeClr>
                </a:solidFill>
                <a:latin typeface="Tw Cen MT" panose="020B0602020104020603" pitchFamily="34" charset="0"/>
              </a:rPr>
              <a:t>well </a:t>
            </a:r>
            <a:r>
              <a:rPr lang="en-ZA" sz="1600" dirty="0">
                <a:solidFill>
                  <a:schemeClr val="tx1">
                    <a:lumMod val="95000"/>
                    <a:lumOff val="5000"/>
                  </a:schemeClr>
                </a:solidFill>
                <a:latin typeface="Tw Cen MT" panose="020B0602020104020603" pitchFamily="34" charset="0"/>
              </a:rPr>
              <a:t>below the cost of </a:t>
            </a:r>
            <a:r>
              <a:rPr lang="en-ZA" sz="1600" dirty="0" smtClean="0">
                <a:solidFill>
                  <a:schemeClr val="tx1">
                    <a:lumMod val="95000"/>
                    <a:lumOff val="5000"/>
                  </a:schemeClr>
                </a:solidFill>
                <a:latin typeface="Tw Cen MT" panose="020B0602020104020603" pitchFamily="34" charset="0"/>
              </a:rPr>
              <a:t>sales, </a:t>
            </a:r>
            <a:r>
              <a:rPr lang="en-ZA" sz="1600" dirty="0">
                <a:solidFill>
                  <a:schemeClr val="tx1">
                    <a:lumMod val="95000"/>
                    <a:lumOff val="5000"/>
                  </a:schemeClr>
                </a:solidFill>
                <a:latin typeface="Tw Cen MT" panose="020B0602020104020603" pitchFamily="34" charset="0"/>
              </a:rPr>
              <a:t>s</a:t>
            </a:r>
            <a:r>
              <a:rPr lang="en-ZA" sz="1600" dirty="0" smtClean="0">
                <a:solidFill>
                  <a:schemeClr val="tx1">
                    <a:lumMod val="95000"/>
                    <a:lumOff val="5000"/>
                  </a:schemeClr>
                </a:solidFill>
                <a:latin typeface="Tw Cen MT" panose="020B0602020104020603" pitchFamily="34" charset="0"/>
              </a:rPr>
              <a:t>ustainability will determined </a:t>
            </a:r>
            <a:r>
              <a:rPr lang="en-ZA" sz="1600" dirty="0">
                <a:solidFill>
                  <a:schemeClr val="tx1">
                    <a:lumMod val="95000"/>
                    <a:lumOff val="5000"/>
                  </a:schemeClr>
                </a:solidFill>
                <a:latin typeface="Tw Cen MT" panose="020B0602020104020603" pitchFamily="34" charset="0"/>
              </a:rPr>
              <a:t>by the extent to which we achieve our </a:t>
            </a:r>
            <a:r>
              <a:rPr lang="en-ZA" sz="1600" dirty="0" smtClean="0">
                <a:solidFill>
                  <a:schemeClr val="tx1">
                    <a:lumMod val="95000"/>
                    <a:lumOff val="5000"/>
                  </a:schemeClr>
                </a:solidFill>
                <a:latin typeface="Tw Cen MT" panose="020B0602020104020603" pitchFamily="34" charset="0"/>
              </a:rPr>
              <a:t>revenues growth strategy</a:t>
            </a:r>
            <a:endParaRPr lang="en-GB" sz="1600" b="1" dirty="0">
              <a:solidFill>
                <a:schemeClr val="tx1">
                  <a:lumMod val="95000"/>
                  <a:lumOff val="5000"/>
                </a:schemeClr>
              </a:solidFill>
              <a:latin typeface="Tw Cen MT" panose="020B0602020104020603" pitchFamily="34" charset="0"/>
            </a:endParaRPr>
          </a:p>
          <a:p>
            <a:pPr marL="285750" indent="-285750" eaLnBrk="1" hangingPunct="1">
              <a:spcBef>
                <a:spcPct val="20000"/>
              </a:spcBef>
              <a:buFont typeface="Arial" panose="020B0604020202020204" pitchFamily="34" charset="0"/>
              <a:buChar char="•"/>
              <a:defRPr/>
            </a:pPr>
            <a:r>
              <a:rPr lang="en-GB" sz="1600" dirty="0" smtClean="0">
                <a:solidFill>
                  <a:schemeClr val="tx1">
                    <a:lumMod val="95000"/>
                    <a:lumOff val="5000"/>
                  </a:schemeClr>
                </a:solidFill>
                <a:latin typeface="Tw Cen MT" panose="020B0602020104020603" pitchFamily="34" charset="0"/>
              </a:rPr>
              <a:t>Treasury support is still needed but an attractive desire is to acquire guaranteed business</a:t>
            </a:r>
            <a:endParaRPr lang="en-GB" sz="1600" dirty="0">
              <a:solidFill>
                <a:schemeClr val="tx1">
                  <a:lumMod val="95000"/>
                  <a:lumOff val="5000"/>
                </a:schemeClr>
              </a:solidFill>
              <a:latin typeface="Tw Cen MT" panose="020B0602020104020603" pitchFamily="34" charset="0"/>
            </a:endParaRPr>
          </a:p>
          <a:p>
            <a:pPr marL="225425" indent="-225425" algn="just" eaLnBrk="1" hangingPunct="1">
              <a:spcBef>
                <a:spcPct val="20000"/>
              </a:spcBef>
              <a:buFontTx/>
              <a:buChar char="•"/>
              <a:defRPr/>
            </a:pPr>
            <a:endParaRPr lang="en-GB" sz="1600" dirty="0">
              <a:solidFill>
                <a:schemeClr val="tx1">
                  <a:lumMod val="95000"/>
                  <a:lumOff val="5000"/>
                </a:schemeClr>
              </a:solidFill>
              <a:latin typeface="Tw Cen MT" panose="020B0602020104020603" pitchFamily="34" charset="0"/>
            </a:endParaRPr>
          </a:p>
        </p:txBody>
      </p:sp>
    </p:spTree>
    <p:extLst>
      <p:ext uri="{BB962C8B-B14F-4D97-AF65-F5344CB8AC3E}">
        <p14:creationId xmlns:p14="http://schemas.microsoft.com/office/powerpoint/2010/main" xmlns="" val="4104049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a:solidFill>
                  <a:schemeClr val="bg1"/>
                </a:solidFill>
                <a:effectLst>
                  <a:outerShdw blurRad="38100" dist="38100" dir="2700000" algn="tl">
                    <a:srgbClr val="000000">
                      <a:alpha val="43137"/>
                    </a:srgbClr>
                  </a:outerShdw>
                </a:effectLst>
                <a:latin typeface="Tw Cen MT" panose="020B0602020104020603" pitchFamily="34" charset="0"/>
              </a:rPr>
              <a:t>7</a:t>
            </a:r>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.1.1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Financial performance</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36</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sp>
        <p:nvSpPr>
          <p:cNvPr id="8" name="Rectangle 3"/>
          <p:cNvSpPr>
            <a:spLocks noChangeArrowheads="1"/>
          </p:cNvSpPr>
          <p:nvPr/>
        </p:nvSpPr>
        <p:spPr bwMode="auto">
          <a:xfrm>
            <a:off x="609601" y="5133393"/>
            <a:ext cx="8229600" cy="792162"/>
          </a:xfrm>
          <a:prstGeom prst="rect">
            <a:avLst/>
          </a:prstGeom>
          <a:noFill/>
          <a:ln w="9525">
            <a:noFill/>
            <a:miter lim="800000"/>
            <a:headEnd/>
            <a:tailEnd/>
          </a:ln>
        </p:spPr>
        <p:txBody>
          <a:bodyPr/>
          <a:lstStyle/>
          <a:p>
            <a:pPr marL="285750" indent="-285750" eaLnBrk="1" hangingPunct="1">
              <a:spcBef>
                <a:spcPct val="20000"/>
              </a:spcBef>
              <a:buFont typeface="Wingdings" panose="05000000000000000000" pitchFamily="2" charset="2"/>
              <a:buChar char="§"/>
              <a:defRPr/>
            </a:pPr>
            <a:r>
              <a:rPr lang="en-ZA" sz="1600" dirty="0">
                <a:latin typeface="Tw Cen MT" panose="020B0602020104020603" pitchFamily="34" charset="0"/>
              </a:rPr>
              <a:t>The gap between revenues and total costs is huge.  The treasury funding currently fills this gap, </a:t>
            </a:r>
            <a:r>
              <a:rPr lang="en-ZA" sz="1600" dirty="0" smtClean="0">
                <a:latin typeface="Tw Cen MT" panose="020B0602020104020603" pitchFamily="34" charset="0"/>
              </a:rPr>
              <a:t>assisting SEE to </a:t>
            </a:r>
            <a:r>
              <a:rPr lang="en-ZA" sz="1600" dirty="0">
                <a:latin typeface="Tw Cen MT" panose="020B0602020104020603" pitchFamily="34" charset="0"/>
              </a:rPr>
              <a:t>breakeven </a:t>
            </a:r>
            <a:r>
              <a:rPr lang="en-ZA" sz="1600" dirty="0" smtClean="0">
                <a:latin typeface="Tw Cen MT" panose="020B0602020104020603" pitchFamily="34" charset="0"/>
              </a:rPr>
              <a:t>point</a:t>
            </a:r>
          </a:p>
          <a:p>
            <a:pPr marL="285750" indent="-285750" eaLnBrk="1" hangingPunct="1">
              <a:spcBef>
                <a:spcPct val="20000"/>
              </a:spcBef>
              <a:buFont typeface="Wingdings" panose="05000000000000000000" pitchFamily="2" charset="2"/>
              <a:buChar char="§"/>
              <a:defRPr/>
            </a:pPr>
            <a:r>
              <a:rPr lang="en-ZA" sz="1600" dirty="0" smtClean="0">
                <a:latin typeface="Tw Cen MT" panose="020B0602020104020603" pitchFamily="34" charset="0"/>
              </a:rPr>
              <a:t>It is imperative that we generate revenue in excess of ZAR 200 million and manage our cost well in order to achieve self-sustainability</a:t>
            </a:r>
            <a:endParaRPr lang="en-GB" sz="1600" dirty="0">
              <a:solidFill>
                <a:schemeClr val="tx1">
                  <a:lumMod val="95000"/>
                  <a:lumOff val="5000"/>
                </a:schemeClr>
              </a:solidFill>
              <a:latin typeface="Tw Cen MT" panose="020B0602020104020603" pitchFamily="34" charset="0"/>
            </a:endParaRPr>
          </a:p>
          <a:p>
            <a:pPr marL="225425" indent="-225425" algn="just" eaLnBrk="1" hangingPunct="1">
              <a:spcBef>
                <a:spcPct val="20000"/>
              </a:spcBef>
              <a:buFontTx/>
              <a:buChar char="•"/>
              <a:defRPr/>
            </a:pPr>
            <a:endParaRPr lang="en-GB" sz="1600" dirty="0">
              <a:solidFill>
                <a:schemeClr val="tx1">
                  <a:lumMod val="95000"/>
                  <a:lumOff val="5000"/>
                </a:schemeClr>
              </a:solidFill>
              <a:latin typeface="Tw Cen MT" panose="020B0602020104020603" pitchFamily="34" charset="0"/>
            </a:endParaRPr>
          </a:p>
        </p:txBody>
      </p:sp>
      <p:pic>
        <p:nvPicPr>
          <p:cNvPr id="4" name="Picture 3"/>
          <p:cNvPicPr>
            <a:picLocks noChangeAspect="1"/>
          </p:cNvPicPr>
          <p:nvPr/>
        </p:nvPicPr>
        <p:blipFill>
          <a:blip r:embed="rId2"/>
          <a:stretch>
            <a:fillRect/>
          </a:stretch>
        </p:blipFill>
        <p:spPr>
          <a:xfrm>
            <a:off x="609599" y="1609859"/>
            <a:ext cx="7929093" cy="3400023"/>
          </a:xfrm>
          <a:prstGeom prst="rect">
            <a:avLst/>
          </a:prstGeom>
        </p:spPr>
      </p:pic>
    </p:spTree>
    <p:extLst>
      <p:ext uri="{BB962C8B-B14F-4D97-AF65-F5344CB8AC3E}">
        <p14:creationId xmlns:p14="http://schemas.microsoft.com/office/powerpoint/2010/main" xmlns="" val="2791581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a:solidFill>
                  <a:schemeClr val="bg1"/>
                </a:solidFill>
                <a:effectLst>
                  <a:outerShdw blurRad="38100" dist="38100" dir="2700000" algn="tl">
                    <a:srgbClr val="000000">
                      <a:alpha val="43137"/>
                    </a:srgbClr>
                  </a:outerShdw>
                </a:effectLst>
                <a:latin typeface="Tw Cen MT" panose="020B0602020104020603" pitchFamily="34" charset="0"/>
              </a:rPr>
              <a:t>7</a:t>
            </a:r>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.1.2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Financial performance</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37</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pic>
        <p:nvPicPr>
          <p:cNvPr id="3" name="Picture 2"/>
          <p:cNvPicPr>
            <a:picLocks noChangeAspect="1"/>
          </p:cNvPicPr>
          <p:nvPr/>
        </p:nvPicPr>
        <p:blipFill>
          <a:blip r:embed="rId2"/>
          <a:stretch>
            <a:fillRect/>
          </a:stretch>
        </p:blipFill>
        <p:spPr>
          <a:xfrm>
            <a:off x="609600" y="1567675"/>
            <a:ext cx="8229600" cy="4433879"/>
          </a:xfrm>
          <a:prstGeom prst="rect">
            <a:avLst/>
          </a:prstGeom>
        </p:spPr>
      </p:pic>
    </p:spTree>
    <p:extLst>
      <p:ext uri="{BB962C8B-B14F-4D97-AF65-F5344CB8AC3E}">
        <p14:creationId xmlns:p14="http://schemas.microsoft.com/office/powerpoint/2010/main" xmlns="" val="2231918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a:solidFill>
                  <a:schemeClr val="bg1"/>
                </a:solidFill>
                <a:effectLst>
                  <a:outerShdw blurRad="38100" dist="38100" dir="2700000" algn="tl">
                    <a:srgbClr val="000000">
                      <a:alpha val="43137"/>
                    </a:srgbClr>
                  </a:outerShdw>
                </a:effectLst>
                <a:latin typeface="Tw Cen MT" panose="020B0602020104020603" pitchFamily="34" charset="0"/>
              </a:rPr>
              <a:t>7</a:t>
            </a:r>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.2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Financial position</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38</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pic>
        <p:nvPicPr>
          <p:cNvPr id="2" name="Picture 1"/>
          <p:cNvPicPr>
            <a:picLocks noChangeAspect="1"/>
          </p:cNvPicPr>
          <p:nvPr/>
        </p:nvPicPr>
        <p:blipFill>
          <a:blip r:embed="rId2"/>
          <a:stretch>
            <a:fillRect/>
          </a:stretch>
        </p:blipFill>
        <p:spPr>
          <a:xfrm>
            <a:off x="609600" y="1424457"/>
            <a:ext cx="8229600" cy="4974756"/>
          </a:xfrm>
          <a:prstGeom prst="rect">
            <a:avLst/>
          </a:prstGeom>
        </p:spPr>
      </p:pic>
    </p:spTree>
    <p:extLst>
      <p:ext uri="{BB962C8B-B14F-4D97-AF65-F5344CB8AC3E}">
        <p14:creationId xmlns:p14="http://schemas.microsoft.com/office/powerpoint/2010/main" xmlns="" val="2239098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a:solidFill>
                  <a:schemeClr val="bg1"/>
                </a:solidFill>
                <a:effectLst>
                  <a:outerShdw blurRad="38100" dist="38100" dir="2700000" algn="tl">
                    <a:srgbClr val="000000">
                      <a:alpha val="43137"/>
                    </a:srgbClr>
                  </a:outerShdw>
                </a:effectLst>
                <a:latin typeface="Tw Cen MT" panose="020B0602020104020603" pitchFamily="34" charset="0"/>
              </a:rPr>
              <a:t>7</a:t>
            </a:r>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.3		</a:t>
            </a:r>
            <a:r>
              <a:rPr lang="en-GB" sz="3200" dirty="0">
                <a:solidFill>
                  <a:schemeClr val="bg1"/>
                </a:solidFill>
                <a:effectLst>
                  <a:outerShdw blurRad="38100" dist="38100" dir="2700000" algn="tl">
                    <a:srgbClr val="000000">
                      <a:alpha val="43137"/>
                    </a:srgbClr>
                  </a:outerShdw>
                </a:effectLst>
                <a:latin typeface="Tw Cen MT" panose="020B0602020104020603" pitchFamily="34" charset="0"/>
              </a:rPr>
              <a: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Liquidity</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39</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pic>
        <p:nvPicPr>
          <p:cNvPr id="3" name="Picture 2"/>
          <p:cNvPicPr>
            <a:picLocks noChangeAspect="1"/>
          </p:cNvPicPr>
          <p:nvPr/>
        </p:nvPicPr>
        <p:blipFill>
          <a:blip r:embed="rId2"/>
          <a:stretch>
            <a:fillRect/>
          </a:stretch>
        </p:blipFill>
        <p:spPr>
          <a:xfrm>
            <a:off x="609600" y="1497925"/>
            <a:ext cx="8229600" cy="4901288"/>
          </a:xfrm>
          <a:prstGeom prst="rect">
            <a:avLst/>
          </a:prstGeom>
        </p:spPr>
      </p:pic>
    </p:spTree>
    <p:extLst>
      <p:ext uri="{BB962C8B-B14F-4D97-AF65-F5344CB8AC3E}">
        <p14:creationId xmlns:p14="http://schemas.microsoft.com/office/powerpoint/2010/main" xmlns="" val="2960913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altLang="en-US" sz="3200" dirty="0" smtClean="0">
                <a:ea typeface="ＭＳ Ｐゴシック" panose="020B0600070205080204" pitchFamily="34" charset="-128"/>
              </a:rPr>
              <a:t>1.1. STAFF ESTABLISHMENT (as at 31 Jan 2019)</a:t>
            </a:r>
          </a:p>
        </p:txBody>
      </p:sp>
      <p:graphicFrame>
        <p:nvGraphicFramePr>
          <p:cNvPr id="4" name="Content Placeholder 3"/>
          <p:cNvGraphicFramePr>
            <a:graphicFrameLocks noGrp="1"/>
          </p:cNvGraphicFramePr>
          <p:nvPr>
            <p:ph idx="1"/>
          </p:nvPr>
        </p:nvGraphicFramePr>
        <p:xfrm>
          <a:off x="750888" y="1417638"/>
          <a:ext cx="7554912" cy="5295896"/>
        </p:xfrm>
        <a:graphic>
          <a:graphicData uri="http://schemas.openxmlformats.org/drawingml/2006/table">
            <a:tbl>
              <a:tblPr>
                <a:tableStyleId>{5C22544A-7EE6-4342-B048-85BDC9FD1C3A}</a:tableStyleId>
              </a:tblPr>
              <a:tblGrid>
                <a:gridCol w="1328283">
                  <a:extLst>
                    <a:ext uri="{9D8B030D-6E8A-4147-A177-3AD203B41FA5}">
                      <a16:colId xmlns:a16="http://schemas.microsoft.com/office/drawing/2014/main" xmlns="" val="20000"/>
                    </a:ext>
                  </a:extLst>
                </a:gridCol>
                <a:gridCol w="1687286">
                  <a:extLst>
                    <a:ext uri="{9D8B030D-6E8A-4147-A177-3AD203B41FA5}">
                      <a16:colId xmlns:a16="http://schemas.microsoft.com/office/drawing/2014/main" xmlns="" val="20001"/>
                    </a:ext>
                  </a:extLst>
                </a:gridCol>
                <a:gridCol w="1463308">
                  <a:extLst>
                    <a:ext uri="{9D8B030D-6E8A-4147-A177-3AD203B41FA5}">
                      <a16:colId xmlns:a16="http://schemas.microsoft.com/office/drawing/2014/main" xmlns="" val="20002"/>
                    </a:ext>
                  </a:extLst>
                </a:gridCol>
                <a:gridCol w="1530264">
                  <a:extLst>
                    <a:ext uri="{9D8B030D-6E8A-4147-A177-3AD203B41FA5}">
                      <a16:colId xmlns:a16="http://schemas.microsoft.com/office/drawing/2014/main" xmlns="" val="20003"/>
                    </a:ext>
                  </a:extLst>
                </a:gridCol>
                <a:gridCol w="1545771">
                  <a:extLst>
                    <a:ext uri="{9D8B030D-6E8A-4147-A177-3AD203B41FA5}">
                      <a16:colId xmlns:a16="http://schemas.microsoft.com/office/drawing/2014/main" xmlns="" val="20004"/>
                    </a:ext>
                  </a:extLst>
                </a:gridCol>
              </a:tblGrid>
              <a:tr h="386531">
                <a:tc>
                  <a:txBody>
                    <a:bodyPr/>
                    <a:lstStyle/>
                    <a:p>
                      <a:pPr algn="ctr">
                        <a:lnSpc>
                          <a:spcPct val="115000"/>
                        </a:lnSpc>
                        <a:spcAft>
                          <a:spcPts val="0"/>
                        </a:spcAft>
                      </a:pPr>
                      <a:r>
                        <a:rPr lang="en-US" sz="1100" b="1" dirty="0">
                          <a:effectLst/>
                          <a:latin typeface="Calibri"/>
                          <a:ea typeface="Calibri"/>
                          <a:cs typeface="Times New Roman"/>
                        </a:rPr>
                        <a:t>PROVINCE</a:t>
                      </a:r>
                      <a:endParaRPr lang="en-ZA" sz="11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100" b="1" dirty="0">
                          <a:effectLst/>
                          <a:latin typeface="Calibri"/>
                          <a:ea typeface="Calibri"/>
                          <a:cs typeface="Times New Roman"/>
                        </a:rPr>
                        <a:t>NAME OF FACTORY</a:t>
                      </a:r>
                      <a:endParaRPr lang="en-ZA" sz="11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100" b="1" dirty="0">
                          <a:effectLst/>
                          <a:latin typeface="Calibri"/>
                          <a:ea typeface="Calibri"/>
                          <a:cs typeface="Times New Roman"/>
                        </a:rPr>
                        <a:t>WORKERS</a:t>
                      </a:r>
                      <a:endParaRPr lang="en-Z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b="1" dirty="0">
                          <a:effectLst/>
                          <a:latin typeface="Calibri"/>
                          <a:ea typeface="Calibri"/>
                          <a:cs typeface="Times New Roman"/>
                        </a:rPr>
                        <a:t>ADMIN</a:t>
                      </a:r>
                      <a:endParaRPr lang="en-ZA" sz="11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100" b="1" dirty="0">
                          <a:effectLst/>
                          <a:latin typeface="Calibri"/>
                          <a:ea typeface="Calibri"/>
                          <a:cs typeface="Times New Roman"/>
                        </a:rPr>
                        <a:t>Vacancies in Admin</a:t>
                      </a:r>
                      <a:endParaRPr lang="en-ZA" sz="1100" dirty="0">
                        <a:effectLst/>
                        <a:latin typeface="Calibri"/>
                        <a:ea typeface="Calibri"/>
                        <a:cs typeface="Times New Roman"/>
                      </a:endParaRPr>
                    </a:p>
                  </a:txBody>
                  <a:tcPr marL="0" marR="0" marT="0" marB="0"/>
                </a:tc>
                <a:extLst>
                  <a:ext uri="{0D108BD9-81ED-4DB2-BD59-A6C34878D82A}">
                    <a16:rowId xmlns:a16="http://schemas.microsoft.com/office/drawing/2014/main" xmlns="" val="10000"/>
                  </a:ext>
                </a:extLst>
              </a:tr>
              <a:tr h="420741">
                <a:tc rowSpan="2">
                  <a:txBody>
                    <a:bodyPr/>
                    <a:lstStyle/>
                    <a:p>
                      <a:pPr algn="l">
                        <a:lnSpc>
                          <a:spcPct val="115000"/>
                        </a:lnSpc>
                        <a:spcAft>
                          <a:spcPts val="0"/>
                        </a:spcAft>
                      </a:pPr>
                      <a:r>
                        <a:rPr lang="en-US" sz="1100" b="1" dirty="0">
                          <a:solidFill>
                            <a:srgbClr val="000000"/>
                          </a:solidFill>
                          <a:effectLst/>
                          <a:latin typeface="Calibri"/>
                          <a:ea typeface="Calibri"/>
                          <a:cs typeface="Times New Roman"/>
                        </a:rPr>
                        <a:t>EASTERN CAPE</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dirty="0">
                          <a:solidFill>
                            <a:srgbClr val="000000"/>
                          </a:solidFill>
                          <a:effectLst/>
                          <a:latin typeface="Calibri"/>
                          <a:ea typeface="Calibri"/>
                          <a:cs typeface="Times New Roman"/>
                        </a:rPr>
                        <a:t>Port Elizabeth</a:t>
                      </a:r>
                      <a:endParaRPr lang="en-Z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57</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8</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 </a:t>
                      </a:r>
                      <a:endParaRPr lang="en-ZA" sz="1200" dirty="0">
                        <a:effectLst/>
                        <a:latin typeface="Calibri"/>
                        <a:ea typeface="Calibri"/>
                        <a:cs typeface="Times New Roman"/>
                      </a:endParaRPr>
                    </a:p>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386531">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East London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65</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2</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2"/>
                  </a:ext>
                </a:extLst>
              </a:tr>
              <a:tr h="420741">
                <a:tc rowSpan="2">
                  <a:txBody>
                    <a:bodyPr/>
                    <a:lstStyle/>
                    <a:p>
                      <a:pPr algn="l">
                        <a:lnSpc>
                          <a:spcPct val="115000"/>
                        </a:lnSpc>
                        <a:spcAft>
                          <a:spcPts val="0"/>
                        </a:spcAft>
                      </a:pPr>
                      <a:r>
                        <a:rPr lang="en-US" sz="1100" b="1" dirty="0">
                          <a:solidFill>
                            <a:srgbClr val="000000"/>
                          </a:solidFill>
                          <a:effectLst/>
                          <a:latin typeface="Calibri"/>
                          <a:ea typeface="Calibri"/>
                          <a:cs typeface="Times New Roman"/>
                        </a:rPr>
                        <a:t>WESTERN CAPE</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Epping (Cape Town)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93</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7</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0</a:t>
                      </a:r>
                      <a:endParaRPr lang="en-ZA" sz="1200" dirty="0">
                        <a:effectLst/>
                        <a:latin typeface="Calibri"/>
                        <a:ea typeface="Calibri"/>
                        <a:cs typeface="Times New Roman"/>
                      </a:endParaRPr>
                    </a:p>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3"/>
                  </a:ext>
                </a:extLst>
              </a:tr>
              <a:tr h="210370">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Ndabeni (Cape Town)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167</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210370">
                <a:tc rowSpan="2">
                  <a:txBody>
                    <a:bodyPr/>
                    <a:lstStyle/>
                    <a:p>
                      <a:pPr algn="l">
                        <a:lnSpc>
                          <a:spcPct val="115000"/>
                        </a:lnSpc>
                        <a:spcAft>
                          <a:spcPts val="0"/>
                        </a:spcAft>
                      </a:pPr>
                      <a:r>
                        <a:rPr lang="en-US" sz="1100" b="1" dirty="0">
                          <a:solidFill>
                            <a:srgbClr val="000000"/>
                          </a:solidFill>
                          <a:effectLst/>
                          <a:latin typeface="Calibri"/>
                          <a:ea typeface="Calibri"/>
                          <a:cs typeface="Times New Roman"/>
                        </a:rPr>
                        <a:t>KZN</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Durban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solidFill>
                            <a:srgbClr val="000000"/>
                          </a:solidFill>
                          <a:effectLst/>
                          <a:latin typeface="Calibri"/>
                          <a:ea typeface="Calibri"/>
                          <a:cs typeface="Times New Roman"/>
                        </a:rPr>
                        <a:t>90</a:t>
                      </a:r>
                      <a:endParaRPr lang="en-ZA"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r h="210370">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Pietermaritzburg</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solidFill>
                            <a:srgbClr val="000000"/>
                          </a:solidFill>
                          <a:effectLst/>
                          <a:latin typeface="Calibri"/>
                          <a:ea typeface="Calibri"/>
                          <a:cs typeface="Times New Roman"/>
                        </a:rPr>
                        <a:t>64</a:t>
                      </a:r>
                      <a:endParaRPr lang="en-ZA"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2</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6"/>
                  </a:ext>
                </a:extLst>
              </a:tr>
              <a:tr h="210370">
                <a:tc>
                  <a:txBody>
                    <a:bodyPr/>
                    <a:lstStyle/>
                    <a:p>
                      <a:pPr algn="l">
                        <a:lnSpc>
                          <a:spcPct val="115000"/>
                        </a:lnSpc>
                        <a:spcAft>
                          <a:spcPts val="0"/>
                        </a:spcAft>
                      </a:pPr>
                      <a:r>
                        <a:rPr lang="en-US" sz="1100" b="1" dirty="0">
                          <a:solidFill>
                            <a:srgbClr val="000000"/>
                          </a:solidFill>
                          <a:effectLst/>
                          <a:latin typeface="Calibri"/>
                          <a:ea typeface="Calibri"/>
                          <a:cs typeface="Times New Roman"/>
                        </a:rPr>
                        <a:t>NORTHERN CAPE</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Kimberly</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59</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7"/>
                  </a:ext>
                </a:extLst>
              </a:tr>
              <a:tr h="210370">
                <a:tc>
                  <a:txBody>
                    <a:bodyPr/>
                    <a:lstStyle/>
                    <a:p>
                      <a:pPr algn="l">
                        <a:lnSpc>
                          <a:spcPct val="115000"/>
                        </a:lnSpc>
                        <a:spcAft>
                          <a:spcPts val="0"/>
                        </a:spcAft>
                      </a:pPr>
                      <a:r>
                        <a:rPr lang="en-US" sz="1100" b="1">
                          <a:solidFill>
                            <a:srgbClr val="000000"/>
                          </a:solidFill>
                          <a:effectLst/>
                          <a:latin typeface="Calibri"/>
                          <a:ea typeface="Calibri"/>
                          <a:cs typeface="Times New Roman"/>
                        </a:rPr>
                        <a:t> </a:t>
                      </a:r>
                      <a:endParaRPr lang="en-ZA" sz="1100">
                        <a:effectLst/>
                        <a:latin typeface="Calibri"/>
                        <a:ea typeface="Calibri"/>
                        <a:cs typeface="Times New Roman"/>
                      </a:endParaRPr>
                    </a:p>
                  </a:txBody>
                  <a:tcPr marL="68580" marR="68580" marT="0" marB="0" anchor="ctr"/>
                </a:tc>
                <a:tc>
                  <a:txBody>
                    <a:bodyPr/>
                    <a:lstStyle/>
                    <a:p>
                      <a:pPr>
                        <a:lnSpc>
                          <a:spcPct val="115000"/>
                        </a:lnSpc>
                      </a:pPr>
                      <a:endParaRPr lang="en-ZA" sz="1100">
                        <a:effectLst/>
                        <a:latin typeface="Calibri"/>
                      </a:endParaRPr>
                    </a:p>
                  </a:txBody>
                  <a:tcPr marL="68580" marR="68580" marT="0" marB="0" anchor="ctr"/>
                </a:tc>
                <a:tc>
                  <a:txBody>
                    <a:bodyPr/>
                    <a:lstStyle/>
                    <a:p>
                      <a:pPr>
                        <a:lnSpc>
                          <a:spcPct val="115000"/>
                        </a:lnSpc>
                      </a:pPr>
                      <a:endParaRPr lang="en-ZA" sz="1200" dirty="0">
                        <a:effectLst/>
                        <a:latin typeface="Calibri"/>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8"/>
                  </a:ext>
                </a:extLst>
              </a:tr>
              <a:tr h="210370">
                <a:tc>
                  <a:txBody>
                    <a:bodyPr/>
                    <a:lstStyle/>
                    <a:p>
                      <a:pPr algn="l">
                        <a:lnSpc>
                          <a:spcPct val="115000"/>
                        </a:lnSpc>
                        <a:spcAft>
                          <a:spcPts val="0"/>
                        </a:spcAft>
                      </a:pPr>
                      <a:r>
                        <a:rPr lang="en-US" sz="1100" b="1">
                          <a:solidFill>
                            <a:srgbClr val="000000"/>
                          </a:solidFill>
                          <a:effectLst/>
                          <a:latin typeface="Calibri"/>
                          <a:ea typeface="Calibri"/>
                          <a:cs typeface="Times New Roman"/>
                        </a:rPr>
                        <a:t>FREE STATE</a:t>
                      </a:r>
                      <a:endParaRPr lang="en-ZA" sz="110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dirty="0">
                          <a:solidFill>
                            <a:srgbClr val="000000"/>
                          </a:solidFill>
                          <a:effectLst/>
                          <a:latin typeface="Calibri"/>
                          <a:ea typeface="Calibri"/>
                          <a:cs typeface="Times New Roman"/>
                        </a:rPr>
                        <a:t>Bloemfontein</a:t>
                      </a:r>
                      <a:endParaRPr lang="en-Z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solidFill>
                            <a:srgbClr val="000000"/>
                          </a:solidFill>
                          <a:effectLst/>
                          <a:latin typeface="Calibri"/>
                          <a:ea typeface="Calibri"/>
                          <a:cs typeface="Times New Roman"/>
                        </a:rPr>
                        <a:t>54</a:t>
                      </a:r>
                      <a:endParaRPr lang="en-ZA"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marL="89535" indent="-89535" algn="ctr">
                        <a:lnSpc>
                          <a:spcPct val="115000"/>
                        </a:lnSpc>
                        <a:spcAft>
                          <a:spcPts val="0"/>
                        </a:spcAft>
                      </a:pPr>
                      <a:r>
                        <a:rPr lang="en-US" sz="1200" dirty="0">
                          <a:solidFill>
                            <a:srgbClr val="000000"/>
                          </a:solidFill>
                          <a:effectLst/>
                          <a:latin typeface="Calibri"/>
                          <a:ea typeface="Calibri"/>
                          <a:cs typeface="Times New Roman"/>
                        </a:rPr>
                        <a:t>1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09"/>
                  </a:ext>
                </a:extLst>
              </a:tr>
              <a:tr h="210370">
                <a:tc>
                  <a:txBody>
                    <a:bodyPr/>
                    <a:lstStyle/>
                    <a:p>
                      <a:pPr algn="l">
                        <a:lnSpc>
                          <a:spcPct val="115000"/>
                        </a:lnSpc>
                        <a:spcAft>
                          <a:spcPts val="0"/>
                        </a:spcAft>
                      </a:pPr>
                      <a:r>
                        <a:rPr lang="en-US" sz="1100" b="1" dirty="0">
                          <a:solidFill>
                            <a:srgbClr val="000000"/>
                          </a:solidFill>
                          <a:effectLst/>
                          <a:latin typeface="Calibri"/>
                          <a:ea typeface="Calibri"/>
                          <a:cs typeface="Times New Roman"/>
                        </a:rPr>
                        <a:t>NORTH WEST</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Potchefstroom</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33</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10"/>
                  </a:ext>
                </a:extLst>
              </a:tr>
              <a:tr h="210370">
                <a:tc rowSpan="3">
                  <a:txBody>
                    <a:bodyPr/>
                    <a:lstStyle/>
                    <a:p>
                      <a:pPr algn="l">
                        <a:lnSpc>
                          <a:spcPct val="115000"/>
                        </a:lnSpc>
                        <a:spcAft>
                          <a:spcPts val="0"/>
                        </a:spcAft>
                      </a:pPr>
                      <a:r>
                        <a:rPr lang="en-US" sz="1100" b="1" dirty="0">
                          <a:solidFill>
                            <a:srgbClr val="000000"/>
                          </a:solidFill>
                          <a:effectLst/>
                          <a:latin typeface="Calibri"/>
                          <a:ea typeface="Calibri"/>
                          <a:cs typeface="Times New Roman"/>
                        </a:rPr>
                        <a:t>GAUTENG </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Springfield (Johannesburg)</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86</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8</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0</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11"/>
                  </a:ext>
                </a:extLst>
              </a:tr>
              <a:tr h="210370">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Rand (Johannesburg)</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100</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12"/>
                  </a:ext>
                </a:extLst>
              </a:tr>
              <a:tr h="210370">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Silverton (Pretoria)</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101</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2</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13"/>
                  </a:ext>
                </a:extLst>
              </a:tr>
              <a:tr h="210370">
                <a:tc>
                  <a:txBody>
                    <a:bodyPr/>
                    <a:lstStyle/>
                    <a:p>
                      <a:pPr algn="l">
                        <a:lnSpc>
                          <a:spcPct val="115000"/>
                        </a:lnSpc>
                        <a:spcAft>
                          <a:spcPts val="0"/>
                        </a:spcAft>
                      </a:pPr>
                      <a:r>
                        <a:rPr lang="en-ZA" sz="1100" b="1">
                          <a:effectLst/>
                          <a:latin typeface="Calibri"/>
                          <a:ea typeface="Calibri"/>
                          <a:cs typeface="Times New Roman"/>
                        </a:rPr>
                        <a:t> </a:t>
                      </a:r>
                      <a:endParaRPr lang="en-ZA" sz="1100">
                        <a:effectLst/>
                        <a:latin typeface="Calibri"/>
                        <a:ea typeface="Calibri"/>
                        <a:cs typeface="Times New Roman"/>
                      </a:endParaRPr>
                    </a:p>
                  </a:txBody>
                  <a:tcPr marL="0" marR="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H0- ADMIN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51</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014"/>
                  </a:ext>
                </a:extLst>
              </a:tr>
              <a:tr h="385679">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b="1" dirty="0" smtClean="0">
                          <a:solidFill>
                            <a:srgbClr val="000000"/>
                          </a:solidFill>
                          <a:effectLst/>
                          <a:latin typeface="+mn-lt"/>
                          <a:ea typeface="Calibri"/>
                          <a:cs typeface="Times New Roman"/>
                        </a:rPr>
                        <a:t>TOTAL</a:t>
                      </a:r>
                      <a:endParaRPr lang="en-ZA" sz="1100" b="1" dirty="0" smtClean="0">
                        <a:effectLst/>
                        <a:latin typeface="+mn-lt"/>
                        <a:ea typeface="Calibri"/>
                        <a:cs typeface="Times New Roman"/>
                      </a:endParaRPr>
                    </a:p>
                    <a:p>
                      <a:pPr algn="l">
                        <a:lnSpc>
                          <a:spcPct val="115000"/>
                        </a:lnSpc>
                        <a:spcAft>
                          <a:spcPts val="0"/>
                        </a:spcAft>
                      </a:pPr>
                      <a:endParaRPr lang="en-ZA" sz="1100" b="1" dirty="0">
                        <a:effectLst/>
                        <a:latin typeface="Calibri"/>
                        <a:ea typeface="Calibri"/>
                        <a:cs typeface="Times New Roman"/>
                      </a:endParaRPr>
                    </a:p>
                  </a:txBody>
                  <a:tcPr marL="68580" marR="68580" marT="0" marB="0" anchor="ctr"/>
                </a:tc>
                <a:tc>
                  <a:txBody>
                    <a:bodyPr/>
                    <a:lstStyle/>
                    <a:p>
                      <a:pPr>
                        <a:lnSpc>
                          <a:spcPct val="115000"/>
                        </a:lnSpc>
                      </a:pPr>
                      <a:endParaRPr lang="en-ZA" sz="1100" b="1">
                        <a:effectLst/>
                        <a:latin typeface="Calibri"/>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mn-lt"/>
                          <a:ea typeface="Calibri"/>
                          <a:cs typeface="Times New Roman"/>
                        </a:rPr>
                        <a:t>969</a:t>
                      </a:r>
                      <a:endParaRPr lang="en-ZA" sz="1200" b="1" dirty="0" smtClean="0">
                        <a:effectLst/>
                        <a:latin typeface="+mn-lt"/>
                        <a:ea typeface="Calibri"/>
                        <a:cs typeface="Times New Roman"/>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mn-lt"/>
                          <a:ea typeface="Calibri"/>
                          <a:cs typeface="Times New Roman"/>
                        </a:rPr>
                        <a:t>131</a:t>
                      </a:r>
                      <a:endParaRPr lang="en-ZA" sz="1200" b="1" dirty="0" smtClean="0">
                        <a:effectLst/>
                        <a:latin typeface="+mn-lt"/>
                        <a:ea typeface="Calibri"/>
                        <a:cs typeface="Times New Roman"/>
                      </a:endParaRPr>
                    </a:p>
                  </a:txBody>
                  <a:tcPr marL="0" marR="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mn-lt"/>
                          <a:ea typeface="Calibri"/>
                          <a:cs typeface="Times New Roman"/>
                        </a:rPr>
                        <a:t>28</a:t>
                      </a:r>
                      <a:endParaRPr lang="en-ZA" sz="1200" b="1" dirty="0">
                        <a:effectLst/>
                        <a:latin typeface="Calibri"/>
                        <a:ea typeface="Calibri"/>
                        <a:cs typeface="Times New Roman"/>
                      </a:endParaRPr>
                    </a:p>
                  </a:txBody>
                  <a:tcPr marL="0" marR="0" marT="0" marB="0"/>
                </a:tc>
                <a:extLst>
                  <a:ext uri="{0D108BD9-81ED-4DB2-BD59-A6C34878D82A}">
                    <a16:rowId xmlns:a16="http://schemas.microsoft.com/office/drawing/2014/main" xmlns="" val="10015"/>
                  </a:ext>
                </a:extLst>
              </a:tr>
              <a:tr h="981603">
                <a:tc>
                  <a:txBody>
                    <a:bodyPr/>
                    <a:lstStyle/>
                    <a:p>
                      <a:pPr algn="l">
                        <a:lnSpc>
                          <a:spcPct val="115000"/>
                        </a:lnSpc>
                        <a:spcAft>
                          <a:spcPts val="0"/>
                        </a:spcAft>
                      </a:pPr>
                      <a:endParaRPr lang="en-ZA" sz="1200" dirty="0">
                        <a:effectLst/>
                        <a:latin typeface="Calibri"/>
                        <a:ea typeface="Calibri"/>
                        <a:cs typeface="Times New Roman"/>
                      </a:endParaRPr>
                    </a:p>
                  </a:txBody>
                  <a:tcPr marL="68580" marR="68580" marT="0" marB="0" anchor="ctr"/>
                </a:tc>
                <a:tc>
                  <a:txBody>
                    <a:bodyPr/>
                    <a:lstStyle/>
                    <a:p>
                      <a:pPr>
                        <a:lnSpc>
                          <a:spcPct val="115000"/>
                        </a:lnSpc>
                      </a:pPr>
                      <a:endParaRPr lang="en-ZA" sz="1200" dirty="0">
                        <a:effectLst/>
                        <a:latin typeface="Calibri"/>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effectLst/>
                          <a:latin typeface="+mn-lt"/>
                          <a:ea typeface="Calibri"/>
                          <a:cs typeface="Times New Roman"/>
                        </a:rPr>
                        <a:t>Total approved     1 025 (Budgeted)</a:t>
                      </a:r>
                    </a:p>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effectLst/>
                          <a:latin typeface="+mn-lt"/>
                          <a:ea typeface="Calibri"/>
                          <a:cs typeface="Times New Roman"/>
                        </a:rPr>
                        <a:t>56 vacancies </a:t>
                      </a:r>
                    </a:p>
                    <a:p>
                      <a:pPr algn="ctr">
                        <a:lnSpc>
                          <a:spcPct val="115000"/>
                        </a:lnSpc>
                        <a:spcAft>
                          <a:spcPts val="0"/>
                        </a:spcAft>
                      </a:pPr>
                      <a:endParaRPr lang="en-ZA" sz="14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effectLst/>
                          <a:latin typeface="+mn-lt"/>
                          <a:ea typeface="Calibri"/>
                          <a:cs typeface="Times New Roman"/>
                        </a:rPr>
                        <a:t>Total</a:t>
                      </a:r>
                      <a:r>
                        <a:rPr lang="en-ZA" sz="1400" b="1" baseline="0" dirty="0" smtClean="0">
                          <a:effectLst/>
                          <a:latin typeface="+mn-lt"/>
                          <a:ea typeface="Calibri"/>
                          <a:cs typeface="Times New Roman"/>
                        </a:rPr>
                        <a:t> approved posts is 159</a:t>
                      </a:r>
                      <a:endParaRPr lang="en-ZA" sz="1400" b="1" dirty="0" smtClean="0">
                        <a:effectLst/>
                        <a:latin typeface="+mn-lt"/>
                        <a:ea typeface="Calibri"/>
                        <a:cs typeface="Times New Roman"/>
                      </a:endParaRPr>
                    </a:p>
                    <a:p>
                      <a:pPr algn="ctr">
                        <a:lnSpc>
                          <a:spcPct val="115000"/>
                        </a:lnSpc>
                        <a:spcAft>
                          <a:spcPts val="0"/>
                        </a:spcAft>
                      </a:pPr>
                      <a:endParaRPr lang="en-ZA" sz="1400" dirty="0">
                        <a:effectLst/>
                        <a:latin typeface="Calibri"/>
                        <a:ea typeface="Calibri"/>
                        <a:cs typeface="Times New Roman"/>
                      </a:endParaRPr>
                    </a:p>
                  </a:txBody>
                  <a:tcPr marL="0" marR="0" marT="0" marB="0" anchor="ctr"/>
                </a:tc>
                <a:tc>
                  <a:txBody>
                    <a:bodyPr/>
                    <a:lstStyle/>
                    <a:p>
                      <a:pPr algn="ctr">
                        <a:lnSpc>
                          <a:spcPct val="115000"/>
                        </a:lnSpc>
                        <a:spcAft>
                          <a:spcPts val="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10016"/>
                  </a:ext>
                </a:extLst>
              </a:tr>
            </a:tbl>
          </a:graphicData>
        </a:graphic>
      </p:graphicFrame>
      <p:sp>
        <p:nvSpPr>
          <p:cNvPr id="52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5C5A35-1ADC-4980-B665-0FAFA9889746}" type="slidenum">
              <a:rPr lang="en-US" altLang="en-US" sz="1200">
                <a:solidFill>
                  <a:srgbClr val="898989"/>
                </a:solidFill>
              </a:rPr>
              <a:pPr>
                <a:spcBef>
                  <a:spcPct val="0"/>
                </a:spcBef>
                <a:buFontTx/>
                <a:buNone/>
              </a:pPr>
              <a:t>4</a:t>
            </a:fld>
            <a:endParaRPr lang="en-US" altLang="en-US" sz="1200">
              <a:solidFill>
                <a:srgbClr val="898989"/>
              </a:solidFill>
            </a:endParaRPr>
          </a:p>
        </p:txBody>
      </p:sp>
      <p:graphicFrame>
        <p:nvGraphicFramePr>
          <p:cNvPr id="2" name="Table 1"/>
          <p:cNvGraphicFramePr>
            <a:graphicFrameLocks noGrp="1"/>
          </p:cNvGraphicFramePr>
          <p:nvPr/>
        </p:nvGraphicFramePr>
        <p:xfrm>
          <a:off x="457200" y="1600200"/>
          <a:ext cx="7554912" cy="5049838"/>
        </p:xfrm>
        <a:graphic>
          <a:graphicData uri="http://schemas.openxmlformats.org/drawingml/2006/table">
            <a:tbl>
              <a:tblPr>
                <a:tableStyleId>{5C22544A-7EE6-4342-B048-85BDC9FD1C3A}</a:tableStyleId>
              </a:tblPr>
              <a:tblGrid>
                <a:gridCol w="1328283">
                  <a:extLst>
                    <a:ext uri="{9D8B030D-6E8A-4147-A177-3AD203B41FA5}">
                      <a16:colId xmlns:a16="http://schemas.microsoft.com/office/drawing/2014/main" xmlns="" val="2783388460"/>
                    </a:ext>
                  </a:extLst>
                </a:gridCol>
                <a:gridCol w="1687286">
                  <a:extLst>
                    <a:ext uri="{9D8B030D-6E8A-4147-A177-3AD203B41FA5}">
                      <a16:colId xmlns:a16="http://schemas.microsoft.com/office/drawing/2014/main" xmlns="" val="1701117611"/>
                    </a:ext>
                  </a:extLst>
                </a:gridCol>
                <a:gridCol w="1463308">
                  <a:extLst>
                    <a:ext uri="{9D8B030D-6E8A-4147-A177-3AD203B41FA5}">
                      <a16:colId xmlns:a16="http://schemas.microsoft.com/office/drawing/2014/main" xmlns="" val="4089153215"/>
                    </a:ext>
                  </a:extLst>
                </a:gridCol>
                <a:gridCol w="1530264">
                  <a:extLst>
                    <a:ext uri="{9D8B030D-6E8A-4147-A177-3AD203B41FA5}">
                      <a16:colId xmlns:a16="http://schemas.microsoft.com/office/drawing/2014/main" xmlns="" val="1972137774"/>
                    </a:ext>
                  </a:extLst>
                </a:gridCol>
                <a:gridCol w="1545771">
                  <a:extLst>
                    <a:ext uri="{9D8B030D-6E8A-4147-A177-3AD203B41FA5}">
                      <a16:colId xmlns:a16="http://schemas.microsoft.com/office/drawing/2014/main" xmlns="" val="1512144889"/>
                    </a:ext>
                  </a:extLst>
                </a:gridCol>
              </a:tblGrid>
              <a:tr h="386473">
                <a:tc>
                  <a:txBody>
                    <a:bodyPr/>
                    <a:lstStyle/>
                    <a:p>
                      <a:pPr algn="ctr">
                        <a:lnSpc>
                          <a:spcPct val="115000"/>
                        </a:lnSpc>
                        <a:spcAft>
                          <a:spcPts val="0"/>
                        </a:spcAft>
                      </a:pPr>
                      <a:r>
                        <a:rPr lang="en-US" sz="1100" b="1" dirty="0">
                          <a:effectLst/>
                          <a:latin typeface="Calibri"/>
                          <a:ea typeface="Calibri"/>
                          <a:cs typeface="Times New Roman"/>
                        </a:rPr>
                        <a:t>PROVINCE</a:t>
                      </a:r>
                      <a:endParaRPr lang="en-ZA" sz="11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100" b="1" dirty="0">
                          <a:effectLst/>
                          <a:latin typeface="Calibri"/>
                          <a:ea typeface="Calibri"/>
                          <a:cs typeface="Times New Roman"/>
                        </a:rPr>
                        <a:t>NAME OF FACTORY</a:t>
                      </a:r>
                      <a:endParaRPr lang="en-ZA" sz="11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US" sz="1100" b="1" dirty="0">
                          <a:effectLst/>
                          <a:latin typeface="Calibri"/>
                          <a:ea typeface="Calibri"/>
                          <a:cs typeface="Times New Roman"/>
                        </a:rPr>
                        <a:t>WORKERS</a:t>
                      </a:r>
                      <a:endParaRPr lang="en-Z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b="1" dirty="0">
                          <a:effectLst/>
                          <a:latin typeface="Calibri"/>
                          <a:ea typeface="Calibri"/>
                          <a:cs typeface="Times New Roman"/>
                        </a:rPr>
                        <a:t>ADMIN</a:t>
                      </a:r>
                      <a:endParaRPr lang="en-ZA" sz="11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100" b="1" dirty="0">
                          <a:effectLst/>
                          <a:latin typeface="Calibri"/>
                          <a:ea typeface="Calibri"/>
                          <a:cs typeface="Times New Roman"/>
                        </a:rPr>
                        <a:t>Vacancies in Admin</a:t>
                      </a:r>
                      <a:endParaRPr lang="en-ZA" sz="1100" dirty="0">
                        <a:effectLst/>
                        <a:latin typeface="Calibri"/>
                        <a:ea typeface="Calibri"/>
                        <a:cs typeface="Times New Roman"/>
                      </a:endParaRPr>
                    </a:p>
                  </a:txBody>
                  <a:tcPr marL="0" marR="0" marT="0" marB="0"/>
                </a:tc>
                <a:extLst>
                  <a:ext uri="{0D108BD9-81ED-4DB2-BD59-A6C34878D82A}">
                    <a16:rowId xmlns:a16="http://schemas.microsoft.com/office/drawing/2014/main" xmlns="" val="3440828260"/>
                  </a:ext>
                </a:extLst>
              </a:tr>
              <a:tr h="420678">
                <a:tc rowSpan="2">
                  <a:txBody>
                    <a:bodyPr/>
                    <a:lstStyle/>
                    <a:p>
                      <a:pPr algn="l">
                        <a:lnSpc>
                          <a:spcPct val="115000"/>
                        </a:lnSpc>
                        <a:spcAft>
                          <a:spcPts val="0"/>
                        </a:spcAft>
                      </a:pPr>
                      <a:r>
                        <a:rPr lang="en-US" sz="1100" b="1" dirty="0">
                          <a:solidFill>
                            <a:srgbClr val="000000"/>
                          </a:solidFill>
                          <a:effectLst/>
                          <a:latin typeface="Calibri"/>
                          <a:ea typeface="Calibri"/>
                          <a:cs typeface="Times New Roman"/>
                        </a:rPr>
                        <a:t>EASTERN CAPE</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dirty="0">
                          <a:solidFill>
                            <a:srgbClr val="000000"/>
                          </a:solidFill>
                          <a:effectLst/>
                          <a:latin typeface="Calibri"/>
                          <a:ea typeface="Calibri"/>
                          <a:cs typeface="Times New Roman"/>
                        </a:rPr>
                        <a:t>Port Elizabeth</a:t>
                      </a:r>
                      <a:endParaRPr lang="en-Z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57</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8</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 </a:t>
                      </a:r>
                      <a:endParaRPr lang="en-ZA" sz="1200" dirty="0">
                        <a:effectLst/>
                        <a:latin typeface="Calibri"/>
                        <a:ea typeface="Calibri"/>
                        <a:cs typeface="Times New Roman"/>
                      </a:endParaRPr>
                    </a:p>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095116672"/>
                  </a:ext>
                </a:extLst>
              </a:tr>
              <a:tr h="386473">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East London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65</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2</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2805111805"/>
                  </a:ext>
                </a:extLst>
              </a:tr>
              <a:tr h="420678">
                <a:tc rowSpan="2">
                  <a:txBody>
                    <a:bodyPr/>
                    <a:lstStyle/>
                    <a:p>
                      <a:pPr algn="l">
                        <a:lnSpc>
                          <a:spcPct val="115000"/>
                        </a:lnSpc>
                        <a:spcAft>
                          <a:spcPts val="0"/>
                        </a:spcAft>
                      </a:pPr>
                      <a:r>
                        <a:rPr lang="en-US" sz="1100" b="1" dirty="0">
                          <a:solidFill>
                            <a:srgbClr val="000000"/>
                          </a:solidFill>
                          <a:effectLst/>
                          <a:latin typeface="Calibri"/>
                          <a:ea typeface="Calibri"/>
                          <a:cs typeface="Times New Roman"/>
                        </a:rPr>
                        <a:t>WESTERN CAPE</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Epping (Cape Town)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93</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7</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0</a:t>
                      </a:r>
                      <a:endParaRPr lang="en-ZA" sz="1200" dirty="0">
                        <a:effectLst/>
                        <a:latin typeface="Calibri"/>
                        <a:ea typeface="Calibri"/>
                        <a:cs typeface="Times New Roman"/>
                      </a:endParaRPr>
                    </a:p>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4039558415"/>
                  </a:ext>
                </a:extLst>
              </a:tr>
              <a:tr h="210339">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Ndabeni (Cape Town)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167</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355194353"/>
                  </a:ext>
                </a:extLst>
              </a:tr>
              <a:tr h="210339">
                <a:tc rowSpan="2">
                  <a:txBody>
                    <a:bodyPr/>
                    <a:lstStyle/>
                    <a:p>
                      <a:pPr algn="l">
                        <a:lnSpc>
                          <a:spcPct val="115000"/>
                        </a:lnSpc>
                        <a:spcAft>
                          <a:spcPts val="0"/>
                        </a:spcAft>
                      </a:pPr>
                      <a:r>
                        <a:rPr lang="en-US" sz="1100" b="1" dirty="0">
                          <a:solidFill>
                            <a:srgbClr val="000000"/>
                          </a:solidFill>
                          <a:effectLst/>
                          <a:latin typeface="Calibri"/>
                          <a:ea typeface="Calibri"/>
                          <a:cs typeface="Times New Roman"/>
                        </a:rPr>
                        <a:t>KZN</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Durban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solidFill>
                            <a:srgbClr val="000000"/>
                          </a:solidFill>
                          <a:effectLst/>
                          <a:latin typeface="Calibri"/>
                          <a:ea typeface="Calibri"/>
                          <a:cs typeface="Times New Roman"/>
                        </a:rPr>
                        <a:t>90</a:t>
                      </a:r>
                      <a:endParaRPr lang="en-ZA"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2973011457"/>
                  </a:ext>
                </a:extLst>
              </a:tr>
              <a:tr h="210339">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Pietermaritzburg</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solidFill>
                            <a:srgbClr val="000000"/>
                          </a:solidFill>
                          <a:effectLst/>
                          <a:latin typeface="Calibri"/>
                          <a:ea typeface="Calibri"/>
                          <a:cs typeface="Times New Roman"/>
                        </a:rPr>
                        <a:t>64</a:t>
                      </a:r>
                      <a:endParaRPr lang="en-ZA"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2</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2561275410"/>
                  </a:ext>
                </a:extLst>
              </a:tr>
              <a:tr h="210339">
                <a:tc>
                  <a:txBody>
                    <a:bodyPr/>
                    <a:lstStyle/>
                    <a:p>
                      <a:pPr algn="l">
                        <a:lnSpc>
                          <a:spcPct val="115000"/>
                        </a:lnSpc>
                        <a:spcAft>
                          <a:spcPts val="0"/>
                        </a:spcAft>
                      </a:pPr>
                      <a:r>
                        <a:rPr lang="en-US" sz="1100" b="1" dirty="0">
                          <a:solidFill>
                            <a:srgbClr val="000000"/>
                          </a:solidFill>
                          <a:effectLst/>
                          <a:latin typeface="Calibri"/>
                          <a:ea typeface="Calibri"/>
                          <a:cs typeface="Times New Roman"/>
                        </a:rPr>
                        <a:t>NORTHERN CAPE</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Kimberly</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59</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312311963"/>
                  </a:ext>
                </a:extLst>
              </a:tr>
              <a:tr h="210339">
                <a:tc>
                  <a:txBody>
                    <a:bodyPr/>
                    <a:lstStyle/>
                    <a:p>
                      <a:pPr algn="l">
                        <a:lnSpc>
                          <a:spcPct val="115000"/>
                        </a:lnSpc>
                        <a:spcAft>
                          <a:spcPts val="0"/>
                        </a:spcAft>
                      </a:pPr>
                      <a:r>
                        <a:rPr lang="en-US" sz="1100" b="1">
                          <a:solidFill>
                            <a:srgbClr val="000000"/>
                          </a:solidFill>
                          <a:effectLst/>
                          <a:latin typeface="Calibri"/>
                          <a:ea typeface="Calibri"/>
                          <a:cs typeface="Times New Roman"/>
                        </a:rPr>
                        <a:t> </a:t>
                      </a:r>
                      <a:endParaRPr lang="en-ZA" sz="1100">
                        <a:effectLst/>
                        <a:latin typeface="Calibri"/>
                        <a:ea typeface="Calibri"/>
                        <a:cs typeface="Times New Roman"/>
                      </a:endParaRPr>
                    </a:p>
                  </a:txBody>
                  <a:tcPr marL="68580" marR="68580" marT="0" marB="0" anchor="ctr"/>
                </a:tc>
                <a:tc>
                  <a:txBody>
                    <a:bodyPr/>
                    <a:lstStyle/>
                    <a:p>
                      <a:pPr>
                        <a:lnSpc>
                          <a:spcPct val="115000"/>
                        </a:lnSpc>
                      </a:pPr>
                      <a:endParaRPr lang="en-ZA" sz="1100">
                        <a:effectLst/>
                        <a:latin typeface="Calibri"/>
                      </a:endParaRPr>
                    </a:p>
                  </a:txBody>
                  <a:tcPr marL="68580" marR="68580" marT="0" marB="0" anchor="ctr"/>
                </a:tc>
                <a:tc>
                  <a:txBody>
                    <a:bodyPr/>
                    <a:lstStyle/>
                    <a:p>
                      <a:pPr>
                        <a:lnSpc>
                          <a:spcPct val="115000"/>
                        </a:lnSpc>
                      </a:pPr>
                      <a:endParaRPr lang="en-ZA" sz="1200" dirty="0">
                        <a:effectLst/>
                        <a:latin typeface="Calibri"/>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2287902821"/>
                  </a:ext>
                </a:extLst>
              </a:tr>
              <a:tr h="210339">
                <a:tc>
                  <a:txBody>
                    <a:bodyPr/>
                    <a:lstStyle/>
                    <a:p>
                      <a:pPr algn="l">
                        <a:lnSpc>
                          <a:spcPct val="115000"/>
                        </a:lnSpc>
                        <a:spcAft>
                          <a:spcPts val="0"/>
                        </a:spcAft>
                      </a:pPr>
                      <a:r>
                        <a:rPr lang="en-US" sz="1100" b="1">
                          <a:solidFill>
                            <a:srgbClr val="000000"/>
                          </a:solidFill>
                          <a:effectLst/>
                          <a:latin typeface="Calibri"/>
                          <a:ea typeface="Calibri"/>
                          <a:cs typeface="Times New Roman"/>
                        </a:rPr>
                        <a:t>FREE STATE</a:t>
                      </a:r>
                      <a:endParaRPr lang="en-ZA" sz="110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dirty="0">
                          <a:solidFill>
                            <a:srgbClr val="000000"/>
                          </a:solidFill>
                          <a:effectLst/>
                          <a:latin typeface="Calibri"/>
                          <a:ea typeface="Calibri"/>
                          <a:cs typeface="Times New Roman"/>
                        </a:rPr>
                        <a:t>Bloemfontein</a:t>
                      </a:r>
                      <a:endParaRPr lang="en-Z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solidFill>
                            <a:srgbClr val="000000"/>
                          </a:solidFill>
                          <a:effectLst/>
                          <a:latin typeface="Calibri"/>
                          <a:ea typeface="Calibri"/>
                          <a:cs typeface="Times New Roman"/>
                        </a:rPr>
                        <a:t>54</a:t>
                      </a:r>
                      <a:endParaRPr lang="en-ZA"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marL="89535" indent="-89535" algn="ctr">
                        <a:lnSpc>
                          <a:spcPct val="115000"/>
                        </a:lnSpc>
                        <a:spcAft>
                          <a:spcPts val="0"/>
                        </a:spcAft>
                      </a:pPr>
                      <a:r>
                        <a:rPr lang="en-US" sz="1200" dirty="0">
                          <a:solidFill>
                            <a:srgbClr val="000000"/>
                          </a:solidFill>
                          <a:effectLst/>
                          <a:latin typeface="Calibri"/>
                          <a:ea typeface="Calibri"/>
                          <a:cs typeface="Times New Roman"/>
                        </a:rPr>
                        <a:t>1 </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34123421"/>
                  </a:ext>
                </a:extLst>
              </a:tr>
              <a:tr h="210339">
                <a:tc>
                  <a:txBody>
                    <a:bodyPr/>
                    <a:lstStyle/>
                    <a:p>
                      <a:pPr algn="l">
                        <a:lnSpc>
                          <a:spcPct val="115000"/>
                        </a:lnSpc>
                        <a:spcAft>
                          <a:spcPts val="0"/>
                        </a:spcAft>
                      </a:pPr>
                      <a:r>
                        <a:rPr lang="en-US" sz="1100" b="1" dirty="0">
                          <a:solidFill>
                            <a:srgbClr val="000000"/>
                          </a:solidFill>
                          <a:effectLst/>
                          <a:latin typeface="Calibri"/>
                          <a:ea typeface="Calibri"/>
                          <a:cs typeface="Times New Roman"/>
                        </a:rPr>
                        <a:t>NORTH WEST</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Potchefstroom</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33</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4174353639"/>
                  </a:ext>
                </a:extLst>
              </a:tr>
              <a:tr h="210339">
                <a:tc rowSpan="3">
                  <a:txBody>
                    <a:bodyPr/>
                    <a:lstStyle/>
                    <a:p>
                      <a:pPr algn="l">
                        <a:lnSpc>
                          <a:spcPct val="115000"/>
                        </a:lnSpc>
                        <a:spcAft>
                          <a:spcPts val="0"/>
                        </a:spcAft>
                      </a:pPr>
                      <a:r>
                        <a:rPr lang="en-US" sz="1100" b="1" dirty="0">
                          <a:solidFill>
                            <a:srgbClr val="000000"/>
                          </a:solidFill>
                          <a:effectLst/>
                          <a:latin typeface="Calibri"/>
                          <a:ea typeface="Calibri"/>
                          <a:cs typeface="Times New Roman"/>
                        </a:rPr>
                        <a:t>GAUTENG </a:t>
                      </a:r>
                      <a:endParaRPr lang="en-ZA" sz="1100" dirty="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Springfield (Johannesburg)</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86</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8</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0</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96853407"/>
                  </a:ext>
                </a:extLst>
              </a:tr>
              <a:tr h="210339">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Rand (Johannesburg)</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100</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3636366132"/>
                  </a:ext>
                </a:extLst>
              </a:tr>
              <a:tr h="210339">
                <a:tc vMerge="1">
                  <a:txBody>
                    <a:bodyPr/>
                    <a:lstStyle/>
                    <a:p>
                      <a:endParaRPr lang="en-ZA"/>
                    </a:p>
                  </a:txBody>
                  <a:tcPr/>
                </a:tc>
                <a:tc>
                  <a:txBody>
                    <a:bodyPr/>
                    <a:lstStyle/>
                    <a:p>
                      <a:pPr algn="l">
                        <a:lnSpc>
                          <a:spcPct val="115000"/>
                        </a:lnSpc>
                        <a:spcAft>
                          <a:spcPts val="0"/>
                        </a:spcAft>
                      </a:pPr>
                      <a:r>
                        <a:rPr lang="en-US" sz="1100">
                          <a:solidFill>
                            <a:srgbClr val="000000"/>
                          </a:solidFill>
                          <a:effectLst/>
                          <a:latin typeface="Calibri"/>
                          <a:ea typeface="Calibri"/>
                          <a:cs typeface="Times New Roman"/>
                        </a:rPr>
                        <a:t>Silverton (Pretoria)</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101</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6</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2</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194276054"/>
                  </a:ext>
                </a:extLst>
              </a:tr>
              <a:tr h="210339">
                <a:tc>
                  <a:txBody>
                    <a:bodyPr/>
                    <a:lstStyle/>
                    <a:p>
                      <a:pPr algn="l">
                        <a:lnSpc>
                          <a:spcPct val="115000"/>
                        </a:lnSpc>
                        <a:spcAft>
                          <a:spcPts val="0"/>
                        </a:spcAft>
                      </a:pPr>
                      <a:r>
                        <a:rPr lang="en-ZA" sz="1100" b="1">
                          <a:effectLst/>
                          <a:latin typeface="Calibri"/>
                          <a:ea typeface="Calibri"/>
                          <a:cs typeface="Times New Roman"/>
                        </a:rPr>
                        <a:t> </a:t>
                      </a:r>
                      <a:endParaRPr lang="en-ZA" sz="1100">
                        <a:effectLst/>
                        <a:latin typeface="Calibri"/>
                        <a:ea typeface="Calibri"/>
                        <a:cs typeface="Times New Roman"/>
                      </a:endParaRPr>
                    </a:p>
                  </a:txBody>
                  <a:tcPr marL="0" marR="0" marT="0" marB="0" anchor="ctr"/>
                </a:tc>
                <a:tc>
                  <a:txBody>
                    <a:bodyPr/>
                    <a:lstStyle/>
                    <a:p>
                      <a:pPr algn="l">
                        <a:lnSpc>
                          <a:spcPct val="115000"/>
                        </a:lnSpc>
                        <a:spcAft>
                          <a:spcPts val="0"/>
                        </a:spcAft>
                      </a:pPr>
                      <a:r>
                        <a:rPr lang="en-US" sz="1100">
                          <a:solidFill>
                            <a:srgbClr val="000000"/>
                          </a:solidFill>
                          <a:effectLst/>
                          <a:latin typeface="Calibri"/>
                          <a:ea typeface="Calibri"/>
                          <a:cs typeface="Times New Roman"/>
                        </a:rPr>
                        <a:t>H0- ADMIN</a:t>
                      </a:r>
                      <a:endParaRPr lang="en-ZA"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 </a:t>
                      </a:r>
                      <a:endParaRPr lang="en-ZA"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51</a:t>
                      </a:r>
                      <a:endParaRPr lang="en-ZA" sz="1200" dirty="0">
                        <a:effectLst/>
                        <a:latin typeface="Calibri"/>
                        <a:ea typeface="Calibri"/>
                        <a:cs typeface="Times New Roman"/>
                      </a:endParaRPr>
                    </a:p>
                  </a:txBody>
                  <a:tcPr marL="0" marR="0" marT="0" marB="0" anchor="ctr"/>
                </a:tc>
                <a:tc>
                  <a:txBody>
                    <a:bodyPr/>
                    <a:lstStyle/>
                    <a:p>
                      <a:pPr algn="ctr">
                        <a:lnSpc>
                          <a:spcPct val="115000"/>
                        </a:lnSpc>
                        <a:spcAft>
                          <a:spcPts val="0"/>
                        </a:spcAft>
                      </a:pPr>
                      <a:r>
                        <a:rPr lang="en-US" sz="1200" dirty="0">
                          <a:solidFill>
                            <a:srgbClr val="000000"/>
                          </a:solidFill>
                          <a:effectLst/>
                          <a:latin typeface="Calibri"/>
                          <a:ea typeface="Calibri"/>
                          <a:cs typeface="Times New Roman"/>
                        </a:rPr>
                        <a:t>9</a:t>
                      </a:r>
                      <a:endParaRPr lang="en-ZA" sz="1200" dirty="0">
                        <a:effectLst/>
                        <a:latin typeface="Calibri"/>
                        <a:ea typeface="Calibri"/>
                        <a:cs typeface="Times New Roman"/>
                      </a:endParaRPr>
                    </a:p>
                  </a:txBody>
                  <a:tcPr marL="0" marR="0" marT="0" marB="0"/>
                </a:tc>
                <a:extLst>
                  <a:ext uri="{0D108BD9-81ED-4DB2-BD59-A6C34878D82A}">
                    <a16:rowId xmlns:a16="http://schemas.microsoft.com/office/drawing/2014/main" xmlns="" val="2059800344"/>
                  </a:ext>
                </a:extLst>
              </a:tr>
              <a:tr h="385621">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b="1" dirty="0" smtClean="0">
                          <a:solidFill>
                            <a:srgbClr val="000000"/>
                          </a:solidFill>
                          <a:effectLst/>
                          <a:latin typeface="+mn-lt"/>
                          <a:ea typeface="Calibri"/>
                          <a:cs typeface="Times New Roman"/>
                        </a:rPr>
                        <a:t>TOTAL</a:t>
                      </a:r>
                      <a:endParaRPr lang="en-ZA" sz="1100" b="1" dirty="0" smtClean="0">
                        <a:effectLst/>
                        <a:latin typeface="+mn-lt"/>
                        <a:ea typeface="Calibri"/>
                        <a:cs typeface="Times New Roman"/>
                      </a:endParaRPr>
                    </a:p>
                    <a:p>
                      <a:pPr algn="l">
                        <a:lnSpc>
                          <a:spcPct val="115000"/>
                        </a:lnSpc>
                        <a:spcAft>
                          <a:spcPts val="0"/>
                        </a:spcAft>
                      </a:pPr>
                      <a:endParaRPr lang="en-ZA" sz="1100" b="1" dirty="0">
                        <a:effectLst/>
                        <a:latin typeface="Calibri"/>
                        <a:ea typeface="Calibri"/>
                        <a:cs typeface="Times New Roman"/>
                      </a:endParaRPr>
                    </a:p>
                  </a:txBody>
                  <a:tcPr marL="68580" marR="68580" marT="0" marB="0" anchor="ctr"/>
                </a:tc>
                <a:tc>
                  <a:txBody>
                    <a:bodyPr/>
                    <a:lstStyle/>
                    <a:p>
                      <a:pPr>
                        <a:lnSpc>
                          <a:spcPct val="115000"/>
                        </a:lnSpc>
                      </a:pPr>
                      <a:endParaRPr lang="en-ZA" sz="1100" b="1">
                        <a:effectLst/>
                        <a:latin typeface="Calibri"/>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mn-lt"/>
                          <a:ea typeface="Calibri"/>
                          <a:cs typeface="Times New Roman"/>
                        </a:rPr>
                        <a:t>969</a:t>
                      </a:r>
                      <a:endParaRPr lang="en-ZA" sz="1200" b="1" dirty="0" smtClean="0">
                        <a:effectLst/>
                        <a:latin typeface="+mn-lt"/>
                        <a:ea typeface="Calibri"/>
                        <a:cs typeface="Times New Roman"/>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mn-lt"/>
                          <a:ea typeface="Calibri"/>
                          <a:cs typeface="Times New Roman"/>
                        </a:rPr>
                        <a:t>131</a:t>
                      </a:r>
                      <a:endParaRPr lang="en-ZA" sz="1200" b="1" dirty="0" smtClean="0">
                        <a:effectLst/>
                        <a:latin typeface="+mn-lt"/>
                        <a:ea typeface="Calibri"/>
                        <a:cs typeface="Times New Roman"/>
                      </a:endParaRPr>
                    </a:p>
                  </a:txBody>
                  <a:tcPr marL="0" marR="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0000"/>
                          </a:solidFill>
                          <a:effectLst/>
                          <a:latin typeface="+mn-lt"/>
                          <a:ea typeface="Calibri"/>
                          <a:cs typeface="Times New Roman"/>
                        </a:rPr>
                        <a:t>28</a:t>
                      </a:r>
                      <a:endParaRPr lang="en-ZA" sz="1200" b="1" dirty="0">
                        <a:effectLst/>
                        <a:latin typeface="Calibri"/>
                        <a:ea typeface="Calibri"/>
                        <a:cs typeface="Times New Roman"/>
                      </a:endParaRPr>
                    </a:p>
                  </a:txBody>
                  <a:tcPr marL="0" marR="0" marT="0" marB="0"/>
                </a:tc>
                <a:extLst>
                  <a:ext uri="{0D108BD9-81ED-4DB2-BD59-A6C34878D82A}">
                    <a16:rowId xmlns:a16="http://schemas.microsoft.com/office/drawing/2014/main" xmlns="" val="3956833195"/>
                  </a:ext>
                </a:extLst>
              </a:tr>
              <a:tr h="736186">
                <a:tc>
                  <a:txBody>
                    <a:bodyPr/>
                    <a:lstStyle/>
                    <a:p>
                      <a:pPr algn="l">
                        <a:lnSpc>
                          <a:spcPct val="115000"/>
                        </a:lnSpc>
                        <a:spcAft>
                          <a:spcPts val="0"/>
                        </a:spcAft>
                      </a:pPr>
                      <a:endParaRPr lang="en-ZA" sz="1200" dirty="0">
                        <a:effectLst/>
                        <a:latin typeface="Calibri"/>
                        <a:ea typeface="Calibri"/>
                        <a:cs typeface="Times New Roman"/>
                      </a:endParaRPr>
                    </a:p>
                  </a:txBody>
                  <a:tcPr marL="68580" marR="68580" marT="0" marB="0" anchor="ctr"/>
                </a:tc>
                <a:tc>
                  <a:txBody>
                    <a:bodyPr/>
                    <a:lstStyle/>
                    <a:p>
                      <a:pPr>
                        <a:lnSpc>
                          <a:spcPct val="115000"/>
                        </a:lnSpc>
                      </a:pPr>
                      <a:endParaRPr lang="en-ZA" sz="1200" dirty="0">
                        <a:effectLst/>
                        <a:latin typeface="Calibri"/>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effectLst/>
                          <a:latin typeface="+mn-lt"/>
                          <a:ea typeface="Calibri"/>
                          <a:cs typeface="Times New Roman"/>
                        </a:rPr>
                        <a:t>Total approved     1 025 (Budgeted)</a:t>
                      </a:r>
                    </a:p>
                    <a:p>
                      <a:pPr algn="ctr">
                        <a:lnSpc>
                          <a:spcPct val="115000"/>
                        </a:lnSpc>
                        <a:spcAft>
                          <a:spcPts val="0"/>
                        </a:spcAft>
                      </a:pPr>
                      <a:endParaRPr lang="en-ZA" sz="1400" dirty="0">
                        <a:effectLst/>
                        <a:latin typeface="Calibri"/>
                        <a:ea typeface="Calibri"/>
                        <a:cs typeface="Times New Roman"/>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400" b="1" dirty="0" smtClean="0">
                          <a:effectLst/>
                          <a:latin typeface="+mn-lt"/>
                          <a:ea typeface="Calibri"/>
                          <a:cs typeface="Times New Roman"/>
                        </a:rPr>
                        <a:t>Total</a:t>
                      </a:r>
                      <a:r>
                        <a:rPr lang="en-ZA" sz="1400" b="1" baseline="0" dirty="0" smtClean="0">
                          <a:effectLst/>
                          <a:latin typeface="+mn-lt"/>
                          <a:ea typeface="Calibri"/>
                          <a:cs typeface="Times New Roman"/>
                        </a:rPr>
                        <a:t> approved posts is 159</a:t>
                      </a:r>
                      <a:endParaRPr lang="en-ZA" sz="1400" b="1" dirty="0" smtClean="0">
                        <a:effectLst/>
                        <a:latin typeface="+mn-lt"/>
                        <a:ea typeface="Calibri"/>
                        <a:cs typeface="Times New Roman"/>
                      </a:endParaRPr>
                    </a:p>
                    <a:p>
                      <a:pPr algn="ctr">
                        <a:lnSpc>
                          <a:spcPct val="115000"/>
                        </a:lnSpc>
                        <a:spcAft>
                          <a:spcPts val="0"/>
                        </a:spcAft>
                      </a:pPr>
                      <a:endParaRPr lang="en-ZA" sz="1400" dirty="0">
                        <a:effectLst/>
                        <a:latin typeface="Calibri"/>
                        <a:ea typeface="Calibri"/>
                        <a:cs typeface="Times New Roman"/>
                      </a:endParaRPr>
                    </a:p>
                  </a:txBody>
                  <a:tcPr marL="0" marR="0" marT="0" marB="0" anchor="ctr"/>
                </a:tc>
                <a:tc>
                  <a:txBody>
                    <a:bodyPr/>
                    <a:lstStyle/>
                    <a:p>
                      <a:pPr algn="ctr">
                        <a:lnSpc>
                          <a:spcPct val="115000"/>
                        </a:lnSpc>
                        <a:spcAft>
                          <a:spcPts val="0"/>
                        </a:spcAft>
                      </a:pPr>
                      <a:endParaRPr lang="en-ZA" sz="1400" dirty="0">
                        <a:effectLst/>
                        <a:latin typeface="Calibri"/>
                        <a:ea typeface="Calibri"/>
                        <a:cs typeface="Times New Roman"/>
                      </a:endParaRPr>
                    </a:p>
                  </a:txBody>
                  <a:tcPr marL="0" marR="0" marT="0" marB="0"/>
                </a:tc>
                <a:extLst>
                  <a:ext uri="{0D108BD9-81ED-4DB2-BD59-A6C34878D82A}">
                    <a16:rowId xmlns:a16="http://schemas.microsoft.com/office/drawing/2014/main" xmlns="" val="3803389468"/>
                  </a:ext>
                </a:extLst>
              </a:tr>
            </a:tbl>
          </a:graphicData>
        </a:graphic>
      </p:graphicFrame>
    </p:spTree>
    <p:extLst>
      <p:ext uri="{BB962C8B-B14F-4D97-AF65-F5344CB8AC3E}">
        <p14:creationId xmlns:p14="http://schemas.microsoft.com/office/powerpoint/2010/main" xmlns="" val="4144988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A07FAEE2-3F0C-4CDC-9D53-3897F2861843}" type="slidenum">
              <a:rPr lang="en-US" smtClean="0">
                <a:latin typeface="Calibri" pitchFamily="34" charset="0"/>
              </a:rPr>
              <a:pPr fontAlgn="base">
                <a:spcBef>
                  <a:spcPct val="0"/>
                </a:spcBef>
                <a:spcAft>
                  <a:spcPct val="0"/>
                </a:spcAft>
              </a:pPr>
              <a:t>40</a:t>
            </a:fld>
            <a:endParaRPr lang="en-US" smtClean="0">
              <a:latin typeface="Calibri" pitchFamily="34" charset="0"/>
            </a:endParaRPr>
          </a:p>
        </p:txBody>
      </p:sp>
      <p:pic>
        <p:nvPicPr>
          <p:cNvPr id="41986" name="Picture 9" descr="Extra3_3-01.jpg"/>
          <p:cNvPicPr>
            <a:picLocks noChangeAspect="1"/>
          </p:cNvPicPr>
          <p:nvPr/>
        </p:nvPicPr>
        <p:blipFill>
          <a:blip r:embed="rId2" cstate="print"/>
          <a:srcRect/>
          <a:stretch>
            <a:fillRect/>
          </a:stretch>
        </p:blipFill>
        <p:spPr bwMode="auto">
          <a:xfrm>
            <a:off x="0" y="-100013"/>
            <a:ext cx="9144000" cy="6858001"/>
          </a:xfrm>
          <a:prstGeom prst="rect">
            <a:avLst/>
          </a:prstGeom>
          <a:noFill/>
          <a:ln w="9525">
            <a:noFill/>
            <a:miter lim="800000"/>
            <a:headEnd/>
            <a:tailEnd/>
          </a:ln>
        </p:spPr>
      </p:pic>
      <p:sp>
        <p:nvSpPr>
          <p:cNvPr id="41987" name="Title 1"/>
          <p:cNvSpPr txBox="1">
            <a:spLocks/>
          </p:cNvSpPr>
          <p:nvPr/>
        </p:nvSpPr>
        <p:spPr bwMode="auto">
          <a:xfrm rot="10800000" flipV="1">
            <a:off x="2949011" y="2580464"/>
            <a:ext cx="2763837" cy="728662"/>
          </a:xfrm>
          <a:prstGeom prst="rect">
            <a:avLst/>
          </a:prstGeom>
          <a:noFill/>
          <a:ln w="9525">
            <a:noFill/>
            <a:miter lim="800000"/>
            <a:headEnd/>
            <a:tailEnd/>
          </a:ln>
        </p:spPr>
        <p:txBody>
          <a:bodyPr anchor="ctr"/>
          <a:lstStyle/>
          <a:p>
            <a:pPr defTabSz="457200"/>
            <a:r>
              <a:rPr lang="en-US" sz="3200" b="1" dirty="0">
                <a:solidFill>
                  <a:srgbClr val="FFAB16"/>
                </a:solidFill>
                <a:cs typeface="Arial" charset="0"/>
              </a:rPr>
              <a:t>THANK YOU</a:t>
            </a:r>
          </a:p>
        </p:txBody>
      </p:sp>
      <p:sp>
        <p:nvSpPr>
          <p:cNvPr id="41988"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594A528-AAB8-43DB-A457-C8205C25980B}" type="slidenum">
              <a:rPr lang="en-US" sz="1200">
                <a:solidFill>
                  <a:schemeClr val="bg1"/>
                </a:solidFill>
                <a:latin typeface="Calibri" pitchFamily="34" charset="0"/>
              </a:rPr>
              <a:pPr algn="r"/>
              <a:t>40</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xmlns="" val="396252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Staff Current </a:t>
            </a:r>
            <a:r>
              <a:rPr lang="en-GB" sz="3200" dirty="0" smtClean="0">
                <a:solidFill>
                  <a:schemeClr val="bg1"/>
                </a:solidFill>
                <a:effectLst>
                  <a:outerShdw blurRad="38100" dist="38100" dir="2700000" algn="tl">
                    <a:srgbClr val="000000">
                      <a:alpha val="43137"/>
                    </a:srgbClr>
                  </a:outerShdw>
                </a:effectLst>
                <a:latin typeface="Tw Cen MT" panose="020B0602020104020603" pitchFamily="34" charset="0"/>
              </a:rPr>
              <a:t>Demographics (continued)</a:t>
            </a:r>
            <a: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32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32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5</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pic>
        <p:nvPicPr>
          <p:cNvPr id="2" name="Picture 1"/>
          <p:cNvPicPr>
            <a:picLocks noChangeAspect="1"/>
          </p:cNvPicPr>
          <p:nvPr/>
        </p:nvPicPr>
        <p:blipFill>
          <a:blip r:embed="rId2"/>
          <a:stretch>
            <a:fillRect/>
          </a:stretch>
        </p:blipFill>
        <p:spPr>
          <a:xfrm>
            <a:off x="609600" y="1604454"/>
            <a:ext cx="7967730" cy="4010735"/>
          </a:xfrm>
          <a:prstGeom prst="rect">
            <a:avLst/>
          </a:prstGeom>
        </p:spPr>
      </p:pic>
      <p:sp>
        <p:nvSpPr>
          <p:cNvPr id="8" name="Rectangle 3"/>
          <p:cNvSpPr>
            <a:spLocks noChangeArrowheads="1"/>
          </p:cNvSpPr>
          <p:nvPr/>
        </p:nvSpPr>
        <p:spPr bwMode="auto">
          <a:xfrm>
            <a:off x="609601" y="5496321"/>
            <a:ext cx="8229600" cy="792162"/>
          </a:xfrm>
          <a:prstGeom prst="rect">
            <a:avLst/>
          </a:prstGeom>
          <a:noFill/>
          <a:ln w="9525">
            <a:noFill/>
            <a:miter lim="800000"/>
            <a:headEnd/>
            <a:tailEnd/>
          </a:ln>
        </p:spPr>
        <p:txBody>
          <a:bodyPr/>
          <a:lstStyle/>
          <a:p>
            <a:pPr marL="285750" indent="-285750" eaLnBrk="1" hangingPunct="1">
              <a:spcBef>
                <a:spcPct val="20000"/>
              </a:spcBef>
              <a:buFont typeface="Wingdings" panose="05000000000000000000" pitchFamily="2" charset="2"/>
              <a:buChar char="§"/>
              <a:defRPr/>
            </a:pPr>
            <a:r>
              <a:rPr lang="en-ZA" sz="1600" dirty="0" smtClean="0">
                <a:latin typeface="Tw Cen MT" panose="020B0602020104020603" pitchFamily="34" charset="0"/>
              </a:rPr>
              <a:t>As at end of February 2019 SEE had 982 people with disabilities</a:t>
            </a:r>
            <a:endParaRPr lang="en-GB" sz="1600" dirty="0">
              <a:solidFill>
                <a:schemeClr val="tx1">
                  <a:lumMod val="95000"/>
                  <a:lumOff val="5000"/>
                </a:schemeClr>
              </a:solidFill>
              <a:latin typeface="Tw Cen MT" panose="020B0602020104020603" pitchFamily="34" charset="0"/>
            </a:endParaRPr>
          </a:p>
          <a:p>
            <a:pPr marL="225425" indent="-225425" algn="just" eaLnBrk="1" hangingPunct="1">
              <a:spcBef>
                <a:spcPct val="20000"/>
              </a:spcBef>
              <a:buFontTx/>
              <a:buChar char="•"/>
              <a:defRPr/>
            </a:pPr>
            <a:endParaRPr lang="en-GB" sz="1600" dirty="0">
              <a:solidFill>
                <a:schemeClr val="tx1">
                  <a:lumMod val="95000"/>
                  <a:lumOff val="5000"/>
                </a:schemeClr>
              </a:solidFill>
              <a:latin typeface="Tw Cen MT" panose="020B0602020104020603" pitchFamily="34" charset="0"/>
            </a:endParaRPr>
          </a:p>
        </p:txBody>
      </p:sp>
    </p:spTree>
    <p:extLst>
      <p:ext uri="{BB962C8B-B14F-4D97-AF65-F5344CB8AC3E}">
        <p14:creationId xmlns:p14="http://schemas.microsoft.com/office/powerpoint/2010/main" xmlns="" val="266112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631781"/>
            <a:ext cx="8229600" cy="695460"/>
          </a:xfrm>
        </p:spPr>
        <p:txBody>
          <a:bodyPr/>
          <a:lstStyle/>
          <a:p>
            <a:pPr algn="l"/>
            <a:r>
              <a:rPr lang="en-GB" sz="3200" b="1" dirty="0" smtClean="0">
                <a:solidFill>
                  <a:schemeClr val="bg1"/>
                </a:solidFill>
                <a:effectLst>
                  <a:outerShdw blurRad="38100" dist="38100" dir="2700000" algn="tl">
                    <a:srgbClr val="000000">
                      <a:alpha val="43137"/>
                    </a:srgbClr>
                  </a:outerShdw>
                </a:effectLst>
                <a:latin typeface="Tw Cen MT" panose="020B0602020104020603" pitchFamily="34" charset="0"/>
              </a:rPr>
              <a:t>1.2. </a:t>
            </a:r>
            <a:r>
              <a:rPr lang="en-GB" sz="2400" b="1" dirty="0" smtClean="0">
                <a:solidFill>
                  <a:schemeClr val="bg1"/>
                </a:solidFill>
                <a:effectLst>
                  <a:outerShdw blurRad="38100" dist="38100" dir="2700000" algn="tl">
                    <a:srgbClr val="000000">
                      <a:alpha val="43137"/>
                    </a:srgbClr>
                  </a:outerShdw>
                </a:effectLst>
                <a:latin typeface="Tw Cen MT" panose="020B0602020104020603" pitchFamily="34" charset="0"/>
              </a:rPr>
              <a:t>Current and projected 2024 </a:t>
            </a:r>
            <a:r>
              <a:rPr lang="en-GB" sz="2400" dirty="0" smtClean="0">
                <a:solidFill>
                  <a:schemeClr val="bg1"/>
                </a:solidFill>
                <a:effectLst>
                  <a:outerShdw blurRad="38100" dist="38100" dir="2700000" algn="tl">
                    <a:srgbClr val="000000">
                      <a:alpha val="43137"/>
                    </a:srgbClr>
                  </a:outerShdw>
                </a:effectLst>
                <a:latin typeface="Tw Cen MT" panose="020B0602020104020603" pitchFamily="34" charset="0"/>
              </a:rPr>
              <a:t> Demographics</a:t>
            </a:r>
            <a:r>
              <a:rPr lang="en-US" sz="24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2400" b="1" dirty="0">
                <a:solidFill>
                  <a:schemeClr val="bg1"/>
                </a:solidFill>
                <a:effectLst>
                  <a:outerShdw blurRad="38100" dist="38100" dir="2700000" algn="tl">
                    <a:srgbClr val="000000">
                      <a:alpha val="43137"/>
                    </a:srgbClr>
                  </a:outerShdw>
                </a:effectLst>
                <a:latin typeface="Tw Cen MT" panose="020B0602020104020603" pitchFamily="34" charset="0"/>
              </a:rPr>
            </a:br>
            <a:endParaRPr lang="en-US" altLang="en-US" sz="24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6</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sp>
        <p:nvSpPr>
          <p:cNvPr id="9" name="Rectangle 3"/>
          <p:cNvSpPr>
            <a:spLocks noChangeArrowheads="1"/>
          </p:cNvSpPr>
          <p:nvPr/>
        </p:nvSpPr>
        <p:spPr bwMode="auto">
          <a:xfrm>
            <a:off x="609599" y="4958536"/>
            <a:ext cx="8229600" cy="792162"/>
          </a:xfrm>
          <a:prstGeom prst="rect">
            <a:avLst/>
          </a:prstGeom>
          <a:noFill/>
          <a:ln w="9525">
            <a:noFill/>
            <a:miter lim="800000"/>
            <a:headEnd/>
            <a:tailEnd/>
          </a:ln>
        </p:spPr>
        <p:txBody>
          <a:bodyPr/>
          <a:lstStyle/>
          <a:p>
            <a:pPr marL="285750" indent="-285750" eaLnBrk="1" hangingPunct="1">
              <a:spcBef>
                <a:spcPct val="20000"/>
              </a:spcBef>
              <a:buFont typeface="Wingdings" panose="05000000000000000000" pitchFamily="2" charset="2"/>
              <a:buChar char="§"/>
              <a:defRPr/>
            </a:pPr>
            <a:r>
              <a:rPr lang="en-ZA" sz="1600" dirty="0" smtClean="0">
                <a:latin typeface="Tw Cen MT" panose="020B0602020104020603" pitchFamily="34" charset="0"/>
              </a:rPr>
              <a:t>SEE had 893 employees with disabilities in 2017, this has increased to 933 and currently at 982 (Jan 2019)</a:t>
            </a:r>
          </a:p>
          <a:p>
            <a:pPr marL="285750" indent="-285750" eaLnBrk="1" hangingPunct="1">
              <a:spcBef>
                <a:spcPct val="20000"/>
              </a:spcBef>
              <a:buFont typeface="Wingdings" panose="05000000000000000000" pitchFamily="2" charset="2"/>
              <a:buChar char="§"/>
              <a:defRPr/>
            </a:pPr>
            <a:r>
              <a:rPr lang="en-ZA" sz="1600" dirty="0" smtClean="0">
                <a:solidFill>
                  <a:schemeClr val="tx1">
                    <a:lumMod val="95000"/>
                    <a:lumOff val="5000"/>
                  </a:schemeClr>
                </a:solidFill>
                <a:latin typeface="Tw Cen MT" panose="020B0602020104020603" pitchFamily="34" charset="0"/>
              </a:rPr>
              <a:t>By March 2024, to increase current employment levels from 982 to 1982.</a:t>
            </a:r>
            <a:endParaRPr lang="en-GB" sz="1600" dirty="0">
              <a:solidFill>
                <a:schemeClr val="tx1">
                  <a:lumMod val="95000"/>
                  <a:lumOff val="5000"/>
                </a:schemeClr>
              </a:solidFill>
              <a:latin typeface="Tw Cen MT" panose="020B0602020104020603" pitchFamily="34" charset="0"/>
            </a:endParaRPr>
          </a:p>
          <a:p>
            <a:pPr marL="225425" indent="-225425" algn="just" eaLnBrk="1" hangingPunct="1">
              <a:spcBef>
                <a:spcPct val="20000"/>
              </a:spcBef>
              <a:buFontTx/>
              <a:buChar char="•"/>
              <a:defRPr/>
            </a:pPr>
            <a:endParaRPr lang="en-GB" sz="1600" dirty="0">
              <a:solidFill>
                <a:schemeClr val="tx1">
                  <a:lumMod val="95000"/>
                  <a:lumOff val="5000"/>
                </a:schemeClr>
              </a:solidFill>
              <a:latin typeface="Tw Cen MT" panose="020B0602020104020603" pitchFamily="34" charset="0"/>
            </a:endParaRPr>
          </a:p>
        </p:txBody>
      </p:sp>
      <p:grpSp>
        <p:nvGrpSpPr>
          <p:cNvPr id="2" name="Group 4"/>
          <p:cNvGrpSpPr>
            <a:grpSpLocks noChangeAspect="1"/>
          </p:cNvGrpSpPr>
          <p:nvPr/>
        </p:nvGrpSpPr>
        <p:grpSpPr bwMode="auto">
          <a:xfrm>
            <a:off x="609600" y="1674813"/>
            <a:ext cx="6808788" cy="2935287"/>
            <a:chOff x="384" y="1055"/>
            <a:chExt cx="4289" cy="1849"/>
          </a:xfrm>
        </p:grpSpPr>
        <p:sp>
          <p:nvSpPr>
            <p:cNvPr id="3" name="AutoShape 3"/>
            <p:cNvSpPr>
              <a:spLocks noChangeAspect="1" noChangeArrowheads="1" noTextEdit="1"/>
            </p:cNvSpPr>
            <p:nvPr/>
          </p:nvSpPr>
          <p:spPr bwMode="auto">
            <a:xfrm>
              <a:off x="384" y="1055"/>
              <a:ext cx="4289" cy="1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Rectangle 5"/>
            <p:cNvSpPr>
              <a:spLocks noChangeArrowheads="1"/>
            </p:cNvSpPr>
            <p:nvPr/>
          </p:nvSpPr>
          <p:spPr bwMode="auto">
            <a:xfrm>
              <a:off x="385" y="1056"/>
              <a:ext cx="4287" cy="1847"/>
            </a:xfrm>
            <a:prstGeom prst="rect">
              <a:avLst/>
            </a:prstGeom>
            <a:solidFill>
              <a:srgbClr val="C3D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2" y="1436"/>
              <a:ext cx="2014" cy="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2" y="1436"/>
              <a:ext cx="2014" cy="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8"/>
            <p:cNvSpPr>
              <a:spLocks noEditPoints="1"/>
            </p:cNvSpPr>
            <p:nvPr/>
          </p:nvSpPr>
          <p:spPr bwMode="auto">
            <a:xfrm>
              <a:off x="1215" y="1612"/>
              <a:ext cx="26" cy="745"/>
            </a:xfrm>
            <a:custGeom>
              <a:avLst/>
              <a:gdLst>
                <a:gd name="T0" fmla="*/ 26 w 26"/>
                <a:gd name="T1" fmla="*/ 745 h 745"/>
                <a:gd name="T2" fmla="*/ 0 w 26"/>
                <a:gd name="T3" fmla="*/ 745 h 745"/>
                <a:gd name="T4" fmla="*/ 26 w 26"/>
                <a:gd name="T5" fmla="*/ 497 h 745"/>
                <a:gd name="T6" fmla="*/ 0 w 26"/>
                <a:gd name="T7" fmla="*/ 497 h 745"/>
                <a:gd name="T8" fmla="*/ 26 w 26"/>
                <a:gd name="T9" fmla="*/ 248 h 745"/>
                <a:gd name="T10" fmla="*/ 0 w 26"/>
                <a:gd name="T11" fmla="*/ 248 h 745"/>
                <a:gd name="T12" fmla="*/ 26 w 26"/>
                <a:gd name="T13" fmla="*/ 0 h 745"/>
                <a:gd name="T14" fmla="*/ 0 w 26"/>
                <a:gd name="T15" fmla="*/ 0 h 7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745">
                  <a:moveTo>
                    <a:pt x="26" y="745"/>
                  </a:moveTo>
                  <a:lnTo>
                    <a:pt x="0" y="745"/>
                  </a:lnTo>
                  <a:moveTo>
                    <a:pt x="26" y="497"/>
                  </a:moveTo>
                  <a:lnTo>
                    <a:pt x="0" y="497"/>
                  </a:lnTo>
                  <a:moveTo>
                    <a:pt x="26" y="248"/>
                  </a:moveTo>
                  <a:lnTo>
                    <a:pt x="0" y="248"/>
                  </a:lnTo>
                  <a:moveTo>
                    <a:pt x="26" y="0"/>
                  </a:moveTo>
                  <a:lnTo>
                    <a:pt x="0" y="0"/>
                  </a:lnTo>
                </a:path>
              </a:pathLst>
            </a:custGeom>
            <a:noFill/>
            <a:ln w="4763"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Rectangle 9"/>
            <p:cNvSpPr>
              <a:spLocks noChangeArrowheads="1"/>
            </p:cNvSpPr>
            <p:nvPr/>
          </p:nvSpPr>
          <p:spPr bwMode="auto">
            <a:xfrm>
              <a:off x="1093" y="2309"/>
              <a:ext cx="95"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924" y="2060"/>
              <a:ext cx="272"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924" y="1812"/>
              <a:ext cx="272"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2,000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924" y="1563"/>
              <a:ext cx="272"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3,000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1338" y="1950"/>
              <a:ext cx="221"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893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1558" y="1940"/>
              <a:ext cx="221"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933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2842" y="1431"/>
              <a:ext cx="296"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2060"/>
                  </a:solidFill>
                  <a:effectLst/>
                  <a:latin typeface="Arial" panose="020B0604020202020204" pitchFamily="34" charset="0"/>
                </a:rPr>
                <a:t>2,982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Line 16"/>
            <p:cNvSpPr>
              <a:spLocks noChangeShapeType="1"/>
            </p:cNvSpPr>
            <p:nvPr/>
          </p:nvSpPr>
          <p:spPr bwMode="auto">
            <a:xfrm>
              <a:off x="2124" y="2441"/>
              <a:ext cx="1046" cy="0"/>
            </a:xfrm>
            <a:prstGeom prst="line">
              <a:avLst/>
            </a:prstGeom>
            <a:noFill/>
            <a:ln w="12700" cap="flat">
              <a:solidFill>
                <a:srgbClr val="86868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7" name="Freeform 17"/>
            <p:cNvSpPr>
              <a:spLocks noEditPoints="1"/>
            </p:cNvSpPr>
            <p:nvPr/>
          </p:nvSpPr>
          <p:spPr bwMode="auto">
            <a:xfrm>
              <a:off x="2124" y="2441"/>
              <a:ext cx="1046" cy="102"/>
            </a:xfrm>
            <a:custGeom>
              <a:avLst/>
              <a:gdLst>
                <a:gd name="T0" fmla="*/ 0 w 1046"/>
                <a:gd name="T1" fmla="*/ 0 h 102"/>
                <a:gd name="T2" fmla="*/ 0 w 1046"/>
                <a:gd name="T3" fmla="*/ 102 h 102"/>
                <a:gd name="T4" fmla="*/ 349 w 1046"/>
                <a:gd name="T5" fmla="*/ 0 h 102"/>
                <a:gd name="T6" fmla="*/ 349 w 1046"/>
                <a:gd name="T7" fmla="*/ 102 h 102"/>
                <a:gd name="T8" fmla="*/ 697 w 1046"/>
                <a:gd name="T9" fmla="*/ 0 h 102"/>
                <a:gd name="T10" fmla="*/ 697 w 1046"/>
                <a:gd name="T11" fmla="*/ 102 h 102"/>
                <a:gd name="T12" fmla="*/ 1046 w 1046"/>
                <a:gd name="T13" fmla="*/ 0 h 102"/>
                <a:gd name="T14" fmla="*/ 1046 w 1046"/>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6" h="102">
                  <a:moveTo>
                    <a:pt x="0" y="0"/>
                  </a:moveTo>
                  <a:lnTo>
                    <a:pt x="0" y="102"/>
                  </a:lnTo>
                  <a:moveTo>
                    <a:pt x="349" y="0"/>
                  </a:moveTo>
                  <a:lnTo>
                    <a:pt x="349" y="102"/>
                  </a:lnTo>
                  <a:moveTo>
                    <a:pt x="697" y="0"/>
                  </a:moveTo>
                  <a:lnTo>
                    <a:pt x="697" y="102"/>
                  </a:lnTo>
                  <a:moveTo>
                    <a:pt x="1046" y="0"/>
                  </a:moveTo>
                  <a:lnTo>
                    <a:pt x="1046" y="102"/>
                  </a:lnTo>
                </a:path>
              </a:pathLst>
            </a:custGeom>
            <a:noFill/>
            <a:ln w="12700" cap="flat">
              <a:solidFill>
                <a:srgbClr val="86868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8" name="Rectangle 18"/>
            <p:cNvSpPr>
              <a:spLocks noChangeArrowheads="1"/>
            </p:cNvSpPr>
            <p:nvPr/>
          </p:nvSpPr>
          <p:spPr bwMode="auto">
            <a:xfrm>
              <a:off x="2152" y="2434"/>
              <a:ext cx="342"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w Cen MT" panose="020B0602020104020603" pitchFamily="34" charset="0"/>
                </a:rPr>
                <a:t>Mar-17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2500" y="2434"/>
              <a:ext cx="342"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w Cen MT" panose="020B0602020104020603" pitchFamily="34" charset="0"/>
                </a:rPr>
                <a:t>Mar-18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20"/>
            <p:cNvSpPr>
              <a:spLocks noChangeArrowheads="1"/>
            </p:cNvSpPr>
            <p:nvPr/>
          </p:nvSpPr>
          <p:spPr bwMode="auto">
            <a:xfrm>
              <a:off x="2848" y="2434"/>
              <a:ext cx="343"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w Cen MT" panose="020B0602020104020603" pitchFamily="34" charset="0"/>
                </a:rPr>
                <a:t>Mar-24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Freeform 21"/>
            <p:cNvSpPr>
              <a:spLocks noEditPoints="1"/>
            </p:cNvSpPr>
            <p:nvPr/>
          </p:nvSpPr>
          <p:spPr bwMode="auto">
            <a:xfrm>
              <a:off x="953" y="2543"/>
              <a:ext cx="2217" cy="139"/>
            </a:xfrm>
            <a:custGeom>
              <a:avLst/>
              <a:gdLst>
                <a:gd name="T0" fmla="*/ 0 w 2217"/>
                <a:gd name="T1" fmla="*/ 0 h 139"/>
                <a:gd name="T2" fmla="*/ 2217 w 2217"/>
                <a:gd name="T3" fmla="*/ 0 h 139"/>
                <a:gd name="T4" fmla="*/ 0 w 2217"/>
                <a:gd name="T5" fmla="*/ 0 h 139"/>
                <a:gd name="T6" fmla="*/ 0 w 2217"/>
                <a:gd name="T7" fmla="*/ 139 h 139"/>
                <a:gd name="T8" fmla="*/ 0 w 2217"/>
                <a:gd name="T9" fmla="*/ 139 h 139"/>
                <a:gd name="T10" fmla="*/ 2217 w 2217"/>
                <a:gd name="T11" fmla="*/ 139 h 139"/>
                <a:gd name="T12" fmla="*/ 1171 w 2217"/>
                <a:gd name="T13" fmla="*/ 0 h 139"/>
                <a:gd name="T14" fmla="*/ 1171 w 2217"/>
                <a:gd name="T15" fmla="*/ 139 h 139"/>
                <a:gd name="T16" fmla="*/ 1171 w 2217"/>
                <a:gd name="T17" fmla="*/ 0 h 139"/>
                <a:gd name="T18" fmla="*/ 1171 w 2217"/>
                <a:gd name="T19" fmla="*/ 139 h 139"/>
                <a:gd name="T20" fmla="*/ 1520 w 2217"/>
                <a:gd name="T21" fmla="*/ 0 h 139"/>
                <a:gd name="T22" fmla="*/ 1520 w 2217"/>
                <a:gd name="T23" fmla="*/ 139 h 139"/>
                <a:gd name="T24" fmla="*/ 1520 w 2217"/>
                <a:gd name="T25" fmla="*/ 0 h 139"/>
                <a:gd name="T26" fmla="*/ 1520 w 2217"/>
                <a:gd name="T27" fmla="*/ 139 h 139"/>
                <a:gd name="T28" fmla="*/ 1868 w 2217"/>
                <a:gd name="T29" fmla="*/ 0 h 139"/>
                <a:gd name="T30" fmla="*/ 1868 w 2217"/>
                <a:gd name="T31" fmla="*/ 139 h 139"/>
                <a:gd name="T32" fmla="*/ 1868 w 2217"/>
                <a:gd name="T33" fmla="*/ 0 h 139"/>
                <a:gd name="T34" fmla="*/ 1868 w 2217"/>
                <a:gd name="T35" fmla="*/ 139 h 139"/>
                <a:gd name="T36" fmla="*/ 2217 w 2217"/>
                <a:gd name="T37" fmla="*/ 0 h 139"/>
                <a:gd name="T38" fmla="*/ 2217 w 2217"/>
                <a:gd name="T39" fmla="*/ 139 h 139"/>
                <a:gd name="T40" fmla="*/ 2217 w 2217"/>
                <a:gd name="T41" fmla="*/ 0 h 139"/>
                <a:gd name="T42" fmla="*/ 2217 w 2217"/>
                <a:gd name="T4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7" h="139">
                  <a:moveTo>
                    <a:pt x="0" y="0"/>
                  </a:moveTo>
                  <a:lnTo>
                    <a:pt x="2217" y="0"/>
                  </a:lnTo>
                  <a:moveTo>
                    <a:pt x="0" y="0"/>
                  </a:moveTo>
                  <a:lnTo>
                    <a:pt x="0" y="139"/>
                  </a:lnTo>
                  <a:moveTo>
                    <a:pt x="0" y="139"/>
                  </a:moveTo>
                  <a:lnTo>
                    <a:pt x="2217" y="139"/>
                  </a:lnTo>
                  <a:moveTo>
                    <a:pt x="1171" y="0"/>
                  </a:moveTo>
                  <a:lnTo>
                    <a:pt x="1171" y="139"/>
                  </a:lnTo>
                  <a:moveTo>
                    <a:pt x="1171" y="0"/>
                  </a:moveTo>
                  <a:lnTo>
                    <a:pt x="1171" y="139"/>
                  </a:lnTo>
                  <a:moveTo>
                    <a:pt x="1520" y="0"/>
                  </a:moveTo>
                  <a:lnTo>
                    <a:pt x="1520" y="139"/>
                  </a:lnTo>
                  <a:moveTo>
                    <a:pt x="1520" y="0"/>
                  </a:moveTo>
                  <a:lnTo>
                    <a:pt x="1520" y="139"/>
                  </a:lnTo>
                  <a:moveTo>
                    <a:pt x="1868" y="0"/>
                  </a:moveTo>
                  <a:lnTo>
                    <a:pt x="1868" y="139"/>
                  </a:lnTo>
                  <a:moveTo>
                    <a:pt x="1868" y="0"/>
                  </a:moveTo>
                  <a:lnTo>
                    <a:pt x="1868" y="139"/>
                  </a:lnTo>
                  <a:moveTo>
                    <a:pt x="2217" y="0"/>
                  </a:moveTo>
                  <a:lnTo>
                    <a:pt x="2217" y="139"/>
                  </a:lnTo>
                  <a:moveTo>
                    <a:pt x="2217" y="0"/>
                  </a:moveTo>
                  <a:lnTo>
                    <a:pt x="2217" y="139"/>
                  </a:lnTo>
                </a:path>
              </a:pathLst>
            </a:custGeom>
            <a:noFill/>
            <a:ln w="12700" cap="flat">
              <a:solidFill>
                <a:srgbClr val="86868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2" name="Rectangle 22"/>
            <p:cNvSpPr>
              <a:spLocks noChangeArrowheads="1"/>
            </p:cNvSpPr>
            <p:nvPr/>
          </p:nvSpPr>
          <p:spPr bwMode="auto">
            <a:xfrm>
              <a:off x="986" y="2587"/>
              <a:ext cx="47" cy="47"/>
            </a:xfrm>
            <a:prstGeom prst="rect">
              <a:avLst/>
            </a:prstGeom>
            <a:solidFill>
              <a:srgbClr val="99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Rectangle 23"/>
            <p:cNvSpPr>
              <a:spLocks noChangeArrowheads="1"/>
            </p:cNvSpPr>
            <p:nvPr/>
          </p:nvSpPr>
          <p:spPr bwMode="auto">
            <a:xfrm>
              <a:off x="986" y="2587"/>
              <a:ext cx="47" cy="47"/>
            </a:xfrm>
            <a:prstGeom prst="rect">
              <a:avLst/>
            </a:prstGeom>
            <a:noFill/>
            <a:ln w="15875"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4" name="Rectangle 24"/>
            <p:cNvSpPr>
              <a:spLocks noChangeArrowheads="1"/>
            </p:cNvSpPr>
            <p:nvPr/>
          </p:nvSpPr>
          <p:spPr bwMode="auto">
            <a:xfrm>
              <a:off x="1054" y="2552"/>
              <a:ext cx="1105"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w Cen MT" panose="020B0602020104020603" pitchFamily="34" charset="0"/>
                </a:rPr>
                <a:t>Total employees with WD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2221" y="2556"/>
              <a:ext cx="201"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w Cen MT" panose="020B0602020104020603" pitchFamily="34" charset="0"/>
                </a:rPr>
                <a:t>893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2569" y="2556"/>
              <a:ext cx="202"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w Cen MT" panose="020B0602020104020603" pitchFamily="34" charset="0"/>
                </a:rPr>
                <a:t>933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2879" y="2556"/>
              <a:ext cx="23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w Cen MT" panose="020B0602020104020603" pitchFamily="34" charset="0"/>
                </a:rPr>
                <a:t>1,982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1788" y="1152"/>
              <a:ext cx="2491"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2060"/>
                  </a:solidFill>
                  <a:effectLst/>
                  <a:latin typeface="Tw Cen MT" panose="020B0602020104020603" pitchFamily="34" charset="0"/>
                </a:rPr>
                <a:t>Employment trend of people with disability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9"/>
            <p:cNvSpPr>
              <a:spLocks noChangeArrowheads="1"/>
            </p:cNvSpPr>
            <p:nvPr/>
          </p:nvSpPr>
          <p:spPr bwMode="auto">
            <a:xfrm>
              <a:off x="3273" y="1695"/>
              <a:ext cx="1342" cy="8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0" name="Rectangle 30"/>
            <p:cNvSpPr>
              <a:spLocks noChangeArrowheads="1"/>
            </p:cNvSpPr>
            <p:nvPr/>
          </p:nvSpPr>
          <p:spPr bwMode="auto">
            <a:xfrm>
              <a:off x="3273" y="1695"/>
              <a:ext cx="1342" cy="816"/>
            </a:xfrm>
            <a:prstGeom prst="rect">
              <a:avLst/>
            </a:prstGeom>
            <a:noFill/>
            <a:ln w="4763"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1" name="Rectangle 31"/>
            <p:cNvSpPr>
              <a:spLocks noChangeArrowheads="1"/>
            </p:cNvSpPr>
            <p:nvPr/>
          </p:nvSpPr>
          <p:spPr bwMode="auto">
            <a:xfrm>
              <a:off x="3388" y="2012"/>
              <a:ext cx="59" cy="57"/>
            </a:xfrm>
            <a:prstGeom prst="rect">
              <a:avLst/>
            </a:prstGeom>
            <a:solidFill>
              <a:srgbClr val="99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2" name="Rectangle 32"/>
            <p:cNvSpPr>
              <a:spLocks noChangeArrowheads="1"/>
            </p:cNvSpPr>
            <p:nvPr/>
          </p:nvSpPr>
          <p:spPr bwMode="auto">
            <a:xfrm>
              <a:off x="3388" y="2012"/>
              <a:ext cx="59" cy="57"/>
            </a:xfrm>
            <a:prstGeom prst="rect">
              <a:avLst/>
            </a:prstGeom>
            <a:noFill/>
            <a:ln w="15875"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3" name="Rectangle 33"/>
            <p:cNvSpPr>
              <a:spLocks noChangeArrowheads="1"/>
            </p:cNvSpPr>
            <p:nvPr/>
          </p:nvSpPr>
          <p:spPr bwMode="auto">
            <a:xfrm>
              <a:off x="3473" y="1967"/>
              <a:ext cx="1165"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2060"/>
                  </a:solidFill>
                  <a:effectLst/>
                  <a:latin typeface="Tw Cen MT" panose="020B0602020104020603" pitchFamily="34" charset="0"/>
                </a:rPr>
                <a:t>Total employees with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4"/>
            <p:cNvSpPr>
              <a:spLocks noChangeArrowheads="1"/>
            </p:cNvSpPr>
            <p:nvPr/>
          </p:nvSpPr>
          <p:spPr bwMode="auto">
            <a:xfrm>
              <a:off x="3473" y="2093"/>
              <a:ext cx="230" cy="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2060"/>
                  </a:solidFill>
                  <a:effectLst/>
                  <a:latin typeface="Tw Cen MT" panose="020B0602020104020603" pitchFamily="34" charset="0"/>
                </a:rPr>
                <a:t>WD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5"/>
            <p:cNvSpPr>
              <a:spLocks noChangeArrowheads="1"/>
            </p:cNvSpPr>
            <p:nvPr/>
          </p:nvSpPr>
          <p:spPr bwMode="auto">
            <a:xfrm>
              <a:off x="385" y="1056"/>
              <a:ext cx="4287" cy="1847"/>
            </a:xfrm>
            <a:prstGeom prst="rect">
              <a:avLst/>
            </a:prstGeom>
            <a:noFill/>
            <a:ln w="4763"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xmlns="" val="204756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2781"/>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1.2.1.	Situational Analysis </a:t>
            </a:r>
            <a:r>
              <a:rPr lang="en-GB" sz="4000" dirty="0">
                <a:solidFill>
                  <a:schemeClr val="bg1"/>
                </a:solidFill>
                <a:effectLst>
                  <a:outerShdw blurRad="38100" dist="38100" dir="2700000" algn="tl">
                    <a:srgbClr val="000000">
                      <a:alpha val="43137"/>
                    </a:srgbClr>
                  </a:outerShdw>
                </a:effectLst>
                <a:latin typeface="Tw Cen MT" panose="020B0602020104020603" pitchFamily="34" charset="0"/>
              </a:rPr>
              <a:t>around </a:t>
            </a:r>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SEE</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7</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9" name="Diagram 8"/>
          <p:cNvGraphicFramePr/>
          <p:nvPr>
            <p:extLst>
              <p:ext uri="{D42A27DB-BD31-4B8C-83A1-F6EECF244321}">
                <p14:modId xmlns:p14="http://schemas.microsoft.com/office/powerpoint/2010/main" xmlns="" val="1228441460"/>
              </p:ext>
            </p:extLst>
          </p:nvPr>
        </p:nvGraphicFramePr>
        <p:xfrm>
          <a:off x="395288" y="1516487"/>
          <a:ext cx="8405812" cy="469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58460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2781"/>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1.2.2.		SWOT analysis</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8</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4" name="Diagram 3"/>
          <p:cNvGraphicFramePr/>
          <p:nvPr>
            <p:extLst>
              <p:ext uri="{D42A27DB-BD31-4B8C-83A1-F6EECF244321}">
                <p14:modId xmlns:p14="http://schemas.microsoft.com/office/powerpoint/2010/main" xmlns="" val="154189025"/>
              </p:ext>
            </p:extLst>
          </p:nvPr>
        </p:nvGraphicFramePr>
        <p:xfrm>
          <a:off x="268309" y="1729585"/>
          <a:ext cx="8607380" cy="430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058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462781"/>
            <a:ext cx="8229600" cy="695460"/>
          </a:xfrm>
        </p:spPr>
        <p:txBody>
          <a:bodyPr/>
          <a:lstStyle/>
          <a:p>
            <a:pPr algn="l"/>
            <a:r>
              <a:rPr lang="en-GB" sz="4000" dirty="0" smtClean="0">
                <a:solidFill>
                  <a:schemeClr val="bg1"/>
                </a:solidFill>
                <a:effectLst>
                  <a:outerShdw blurRad="38100" dist="38100" dir="2700000" algn="tl">
                    <a:srgbClr val="000000">
                      <a:alpha val="43137"/>
                    </a:srgbClr>
                  </a:outerShdw>
                </a:effectLst>
                <a:latin typeface="Tw Cen MT" panose="020B0602020104020603" pitchFamily="34" charset="0"/>
              </a:rPr>
              <a:t>1.2.3.		SWOT analysis</a:t>
            </a:r>
            <a:endParaRPr lang="en-US" altLang="en-US" sz="4000" b="1" dirty="0" smtClean="0">
              <a:ea typeface="ＭＳ Ｐゴシック" pitchFamily="34" charset="-128"/>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9</a:t>
            </a:fld>
            <a:endParaRPr lang="en-US" altLang="en-US" sz="1200" dirty="0" smtClean="0">
              <a:solidFill>
                <a:srgbClr val="898989"/>
              </a:solidFill>
            </a:endParaRPr>
          </a:p>
        </p:txBody>
      </p:sp>
      <p:sp>
        <p:nvSpPr>
          <p:cNvPr id="7" name="Rounded Rectangle 4"/>
          <p:cNvSpPr/>
          <p:nvPr/>
        </p:nvSpPr>
        <p:spPr>
          <a:xfrm>
            <a:off x="2958442" y="2976688"/>
            <a:ext cx="3227115" cy="904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b="0" kern="1200" dirty="0" smtClean="0">
                <a:latin typeface="Tw Cen MT" panose="020B0602020104020603" pitchFamily="34" charset="0"/>
              </a:rPr>
              <a:t>Preferential supplier status and political will in favour of the organisation</a:t>
            </a:r>
            <a:endParaRPr lang="en-US" sz="1800" b="0" kern="1200" dirty="0">
              <a:latin typeface="Tw Cen MT" panose="020B0602020104020603" pitchFamily="34" charset="0"/>
            </a:endParaRPr>
          </a:p>
        </p:txBody>
      </p:sp>
      <p:graphicFrame>
        <p:nvGraphicFramePr>
          <p:cNvPr id="4" name="Diagram 3"/>
          <p:cNvGraphicFramePr/>
          <p:nvPr>
            <p:extLst>
              <p:ext uri="{D42A27DB-BD31-4B8C-83A1-F6EECF244321}">
                <p14:modId xmlns:p14="http://schemas.microsoft.com/office/powerpoint/2010/main" xmlns="" val="2737584049"/>
              </p:ext>
            </p:extLst>
          </p:nvPr>
        </p:nvGraphicFramePr>
        <p:xfrm>
          <a:off x="268309" y="1729585"/>
          <a:ext cx="8570891" cy="4303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8454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3373</Words>
  <Application>Microsoft Office PowerPoint</Application>
  <PresentationFormat>On-screen Show (4:3)</PresentationFormat>
  <Paragraphs>791</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Slide 1</vt:lpstr>
      <vt:lpstr>Table of contents</vt:lpstr>
      <vt:lpstr>1. Background and Situational Analysis </vt:lpstr>
      <vt:lpstr>1.1. STAFF ESTABLISHMENT (as at 31 Jan 2019)</vt:lpstr>
      <vt:lpstr>Staff Current Demographics (continued) </vt:lpstr>
      <vt:lpstr>1.2. Current and projected 2024  Demographics </vt:lpstr>
      <vt:lpstr>1.2.1. Situational Analysis around SEE</vt:lpstr>
      <vt:lpstr>1.2.2.  SWOT analysis</vt:lpstr>
      <vt:lpstr>1.2.3.  SWOT analysis</vt:lpstr>
      <vt:lpstr>2, Strategic Direction Our Mandate</vt:lpstr>
      <vt:lpstr>2.1.  Vision statement</vt:lpstr>
      <vt:lpstr>2.2. Mission statement</vt:lpstr>
      <vt:lpstr>2.3.  Strategic objectives</vt:lpstr>
      <vt:lpstr>3. Action Plan to Improve Performance by Q4 and beyond</vt:lpstr>
      <vt:lpstr>Action Plan (continued)</vt:lpstr>
      <vt:lpstr>3.3. Delivering on existing Major Orders</vt:lpstr>
      <vt:lpstr>Delivering on existing Major Orders (continued)</vt:lpstr>
      <vt:lpstr>3.4. IMPROVING ON OVERALL APP PERFORMANCE DURING QPR 3</vt:lpstr>
      <vt:lpstr>  3.4.1. COMPARATIVE ANALYSIS PER PROGRAMME FOR Q1 TO Q3  2018/19   </vt:lpstr>
      <vt:lpstr>3.4.2. Current Performance as at 28 February 2019</vt:lpstr>
      <vt:lpstr>4.  Strategies to create new additional 1000 jobs by   2024</vt:lpstr>
      <vt:lpstr>4.1. Limpopo and Mpumalanga New Factory Projects </vt:lpstr>
      <vt:lpstr>4.2. New Factories Project </vt:lpstr>
      <vt:lpstr>4.3. Limpopo Factory Project </vt:lpstr>
      <vt:lpstr>4.4.Limpopo Factory Project </vt:lpstr>
      <vt:lpstr>4.5. Limpopo Factory Establishment</vt:lpstr>
      <vt:lpstr>4.6. Mpumalanga Factory Project </vt:lpstr>
      <vt:lpstr>Mpumalanga Factory Project (continued) </vt:lpstr>
      <vt:lpstr>5.   Strategies to increase revenue to ZAR 400 m by 2024 </vt:lpstr>
      <vt:lpstr>6.   Strategies to change the Business Model </vt:lpstr>
      <vt:lpstr>6.1   Other plans – Marketing strategy </vt:lpstr>
      <vt:lpstr>6.2. SEE RISK PROFILE</vt:lpstr>
      <vt:lpstr>SEE RISK PROFILE (Continued)</vt:lpstr>
      <vt:lpstr>7.   Financial Plan </vt:lpstr>
      <vt:lpstr>7.1   Financial performance </vt:lpstr>
      <vt:lpstr>7.1.1   Financial performance </vt:lpstr>
      <vt:lpstr>7.1.2   Financial performance </vt:lpstr>
      <vt:lpstr>7.2   Financial position </vt:lpstr>
      <vt:lpstr>7.3   Liquidity </vt:lpstr>
      <vt:lpstr>Slide 40</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1262</cp:revision>
  <cp:lastPrinted>2018-03-19T10:54:29Z</cp:lastPrinted>
  <dcterms:created xsi:type="dcterms:W3CDTF">2013-03-07T12:06:52Z</dcterms:created>
  <dcterms:modified xsi:type="dcterms:W3CDTF">2019-03-06T12:41:54Z</dcterms:modified>
</cp:coreProperties>
</file>